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2.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082" r:id="rId5"/>
    <p:sldMasterId id="2147484255" r:id="rId6"/>
  </p:sldMasterIdLst>
  <p:notesMasterIdLst>
    <p:notesMasterId r:id="rId106"/>
  </p:notesMasterIdLst>
  <p:handoutMasterIdLst>
    <p:handoutMasterId r:id="rId107"/>
  </p:handoutMasterIdLst>
  <p:sldIdLst>
    <p:sldId id="1323" r:id="rId7"/>
    <p:sldId id="1336" r:id="rId8"/>
    <p:sldId id="1388" r:id="rId9"/>
    <p:sldId id="1347" r:id="rId10"/>
    <p:sldId id="1348" r:id="rId11"/>
    <p:sldId id="1352" r:id="rId12"/>
    <p:sldId id="1389" r:id="rId13"/>
    <p:sldId id="1189" r:id="rId14"/>
    <p:sldId id="1190" r:id="rId15"/>
    <p:sldId id="1320" r:id="rId16"/>
    <p:sldId id="1303" r:id="rId17"/>
    <p:sldId id="1341" r:id="rId18"/>
    <p:sldId id="1284" r:id="rId19"/>
    <p:sldId id="1321" r:id="rId20"/>
    <p:sldId id="1330" r:id="rId21"/>
    <p:sldId id="1331" r:id="rId22"/>
    <p:sldId id="1269" r:id="rId23"/>
    <p:sldId id="1289" r:id="rId24"/>
    <p:sldId id="1262" r:id="rId25"/>
    <p:sldId id="1305" r:id="rId26"/>
    <p:sldId id="1311" r:id="rId27"/>
    <p:sldId id="1300" r:id="rId28"/>
    <p:sldId id="1309" r:id="rId29"/>
    <p:sldId id="1307" r:id="rId30"/>
    <p:sldId id="1308" r:id="rId31"/>
    <p:sldId id="1301" r:id="rId32"/>
    <p:sldId id="1315" r:id="rId33"/>
    <p:sldId id="1310" r:id="rId34"/>
    <p:sldId id="1312" r:id="rId35"/>
    <p:sldId id="1302" r:id="rId36"/>
    <p:sldId id="1279" r:id="rId37"/>
    <p:sldId id="1339" r:id="rId38"/>
    <p:sldId id="1340" r:id="rId39"/>
    <p:sldId id="1314" r:id="rId40"/>
    <p:sldId id="1344" r:id="rId41"/>
    <p:sldId id="1337" r:id="rId42"/>
    <p:sldId id="1338" r:id="rId43"/>
    <p:sldId id="1332" r:id="rId44"/>
    <p:sldId id="1342" r:id="rId45"/>
    <p:sldId id="1345" r:id="rId46"/>
    <p:sldId id="1333" r:id="rId47"/>
    <p:sldId id="1326" r:id="rId48"/>
    <p:sldId id="1324" r:id="rId49"/>
    <p:sldId id="1325" r:id="rId50"/>
    <p:sldId id="1334" r:id="rId51"/>
    <p:sldId id="1335" r:id="rId52"/>
    <p:sldId id="1387" r:id="rId53"/>
    <p:sldId id="1328" r:id="rId54"/>
    <p:sldId id="1329" r:id="rId55"/>
    <p:sldId id="1327" r:id="rId56"/>
    <p:sldId id="1349" r:id="rId57"/>
    <p:sldId id="1350" r:id="rId58"/>
    <p:sldId id="1351" r:id="rId59"/>
    <p:sldId id="1353" r:id="rId60"/>
    <p:sldId id="1354" r:id="rId61"/>
    <p:sldId id="1355" r:id="rId62"/>
    <p:sldId id="1356" r:id="rId63"/>
    <p:sldId id="1357" r:id="rId64"/>
    <p:sldId id="1358" r:id="rId65"/>
    <p:sldId id="1359" r:id="rId66"/>
    <p:sldId id="1360" r:id="rId67"/>
    <p:sldId id="1361" r:id="rId68"/>
    <p:sldId id="1390" r:id="rId69"/>
    <p:sldId id="1391" r:id="rId70"/>
    <p:sldId id="1392" r:id="rId71"/>
    <p:sldId id="1393" r:id="rId72"/>
    <p:sldId id="1394" r:id="rId73"/>
    <p:sldId id="1395" r:id="rId74"/>
    <p:sldId id="1396" r:id="rId75"/>
    <p:sldId id="1397" r:id="rId76"/>
    <p:sldId id="1398" r:id="rId77"/>
    <p:sldId id="1400" r:id="rId78"/>
    <p:sldId id="1401" r:id="rId79"/>
    <p:sldId id="1399" r:id="rId80"/>
    <p:sldId id="1362" r:id="rId81"/>
    <p:sldId id="1363" r:id="rId82"/>
    <p:sldId id="1364" r:id="rId83"/>
    <p:sldId id="1365" r:id="rId84"/>
    <p:sldId id="1366" r:id="rId85"/>
    <p:sldId id="1367" r:id="rId86"/>
    <p:sldId id="1368" r:id="rId87"/>
    <p:sldId id="1369" r:id="rId88"/>
    <p:sldId id="1370" r:id="rId89"/>
    <p:sldId id="1371" r:id="rId90"/>
    <p:sldId id="1372" r:id="rId91"/>
    <p:sldId id="1373" r:id="rId92"/>
    <p:sldId id="1374" r:id="rId93"/>
    <p:sldId id="1375" r:id="rId94"/>
    <p:sldId id="1376" r:id="rId95"/>
    <p:sldId id="1377" r:id="rId96"/>
    <p:sldId id="1378" r:id="rId97"/>
    <p:sldId id="1379" r:id="rId98"/>
    <p:sldId id="1380" r:id="rId99"/>
    <p:sldId id="1382" r:id="rId100"/>
    <p:sldId id="1383" r:id="rId101"/>
    <p:sldId id="1384" r:id="rId102"/>
    <p:sldId id="1385" r:id="rId103"/>
    <p:sldId id="1386" r:id="rId104"/>
    <p:sldId id="1160" r:id="rId105"/>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genda" id="{924EAF7C-7F8A-4729-AB27-FCBAF70FB57B}">
          <p14:sldIdLst>
            <p14:sldId id="1323"/>
            <p14:sldId id="1336"/>
            <p14:sldId id="1388"/>
            <p14:sldId id="1347"/>
            <p14:sldId id="1348"/>
            <p14:sldId id="1352"/>
            <p14:sldId id="1389"/>
          </p14:sldIdLst>
        </p14:section>
        <p14:section name="WS at heart of Cloud OS" id="{3C42A203-60E1-4D7E-B39C-4A6EEB86612D}">
          <p14:sldIdLst>
            <p14:sldId id="1189"/>
            <p14:sldId id="1190"/>
          </p14:sldIdLst>
        </p14:section>
        <p14:section name="WS momentum" id="{B622FD37-AAA0-4224-B405-07DFAAC3B17A}">
          <p14:sldIdLst>
            <p14:sldId id="1320"/>
          </p14:sldIdLst>
        </p14:section>
        <p14:section name="WS capabilitiies - overview+drill-down" id="{79AE3A3D-5975-4608-B77B-8E3F27F14659}">
          <p14:sldIdLst>
            <p14:sldId id="1303"/>
            <p14:sldId id="1341"/>
            <p14:sldId id="1284"/>
            <p14:sldId id="1321"/>
            <p14:sldId id="1330"/>
            <p14:sldId id="1331"/>
            <p14:sldId id="1269"/>
            <p14:sldId id="1289"/>
            <p14:sldId id="1262"/>
            <p14:sldId id="1305"/>
            <p14:sldId id="1311"/>
            <p14:sldId id="1300"/>
            <p14:sldId id="1309"/>
            <p14:sldId id="1307"/>
            <p14:sldId id="1308"/>
            <p14:sldId id="1301"/>
            <p14:sldId id="1315"/>
            <p14:sldId id="1310"/>
            <p14:sldId id="1312"/>
            <p14:sldId id="1302"/>
            <p14:sldId id="1279"/>
            <p14:sldId id="1339"/>
            <p14:sldId id="1340"/>
            <p14:sldId id="1314"/>
            <p14:sldId id="1344"/>
            <p14:sldId id="1337"/>
            <p14:sldId id="1338"/>
          </p14:sldIdLst>
        </p14:section>
        <p14:section name="Communications and Collaboration" id="{B4F5D13B-3498-EA4D-AEC5-C888FD97645A}">
          <p14:sldIdLst>
            <p14:sldId id="1332"/>
            <p14:sldId id="1342"/>
            <p14:sldId id="1345"/>
            <p14:sldId id="1333"/>
            <p14:sldId id="1326"/>
            <p14:sldId id="1324"/>
            <p14:sldId id="1325"/>
            <p14:sldId id="1334"/>
            <p14:sldId id="1335"/>
            <p14:sldId id="1387"/>
            <p14:sldId id="1328"/>
            <p14:sldId id="1329"/>
            <p14:sldId id="1327"/>
          </p14:sldIdLst>
        </p14:section>
        <p14:section name="Close-out" id="{CABEAD1D-6BBE-4D6C-B779-7D7E953B86CF}">
          <p14:sldIdLst>
            <p14:sldId id="1349"/>
            <p14:sldId id="1350"/>
            <p14:sldId id="1351"/>
            <p14:sldId id="1353"/>
            <p14:sldId id="1354"/>
            <p14:sldId id="1355"/>
            <p14:sldId id="1356"/>
            <p14:sldId id="1357"/>
            <p14:sldId id="1358"/>
            <p14:sldId id="1359"/>
            <p14:sldId id="1360"/>
            <p14:sldId id="1361"/>
            <p14:sldId id="1390"/>
            <p14:sldId id="1391"/>
            <p14:sldId id="1392"/>
            <p14:sldId id="1393"/>
            <p14:sldId id="1394"/>
            <p14:sldId id="1395"/>
            <p14:sldId id="1396"/>
            <p14:sldId id="1397"/>
            <p14:sldId id="1398"/>
            <p14:sldId id="1400"/>
            <p14:sldId id="1401"/>
            <p14:sldId id="1399"/>
            <p14:sldId id="1362"/>
            <p14:sldId id="1363"/>
            <p14:sldId id="1364"/>
            <p14:sldId id="1365"/>
            <p14:sldId id="1366"/>
            <p14:sldId id="1367"/>
            <p14:sldId id="1368"/>
            <p14:sldId id="1369"/>
            <p14:sldId id="1370"/>
            <p14:sldId id="1371"/>
            <p14:sldId id="1372"/>
            <p14:sldId id="1373"/>
            <p14:sldId id="1374"/>
            <p14:sldId id="1375"/>
            <p14:sldId id="1376"/>
            <p14:sldId id="1377"/>
            <p14:sldId id="1378"/>
            <p14:sldId id="1379"/>
            <p14:sldId id="1380"/>
            <p14:sldId id="1382"/>
            <p14:sldId id="1383"/>
            <p14:sldId id="1384"/>
            <p14:sldId id="1385"/>
            <p14:sldId id="1386"/>
            <p14:sldId id="1160"/>
          </p14:sldIdLst>
        </p14:section>
        <p14:section name="Appendix" id="{E22DECBE-F0DC-4EB4-A373-709726F514B3}">
          <p14:sldIdLst/>
        </p14:section>
      </p14:sectionLst>
    </p:ext>
    <p:ext uri="{EFAFB233-063F-42B5-8137-9DF3F51BA10A}">
      <p15:sldGuideLst xmlns="" xmlns:p15="http://schemas.microsoft.com/office/powerpoint/2012/main">
        <p15:guide id="1" orient="horz" pos="187">
          <p15:clr>
            <a:srgbClr val="A4A3A4"/>
          </p15:clr>
        </p15:guide>
        <p15:guide id="2" orient="horz" pos="763">
          <p15:clr>
            <a:srgbClr val="A4A3A4"/>
          </p15:clr>
        </p15:guide>
        <p15:guide id="3" orient="horz" pos="1339">
          <p15:clr>
            <a:srgbClr val="A4A3A4"/>
          </p15:clr>
        </p15:guide>
        <p15:guide id="4" orient="horz" pos="3413" userDrawn="1">
          <p15:clr>
            <a:srgbClr val="A4A3A4"/>
          </p15:clr>
        </p15:guide>
        <p15:guide id="5" orient="horz" pos="4219">
          <p15:clr>
            <a:srgbClr val="A4A3A4"/>
          </p15:clr>
        </p15:guide>
        <p15:guide id="6" orient="horz" pos="3643">
          <p15:clr>
            <a:srgbClr val="A4A3A4"/>
          </p15:clr>
        </p15:guide>
        <p15:guide id="7" orient="horz" pos="3067">
          <p15:clr>
            <a:srgbClr val="A4A3A4"/>
          </p15:clr>
        </p15:guide>
        <p15:guide id="8" orient="horz" pos="1915">
          <p15:clr>
            <a:srgbClr val="A4A3A4"/>
          </p15:clr>
        </p15:guide>
        <p15:guide id="9" orient="horz" pos="302">
          <p15:clr>
            <a:srgbClr val="A4A3A4"/>
          </p15:clr>
        </p15:guide>
        <p15:guide id="10" orient="horz" pos="4104">
          <p15:clr>
            <a:srgbClr val="A4A3A4"/>
          </p15:clr>
        </p15:guide>
        <p15:guide id="11" pos="173">
          <p15:clr>
            <a:srgbClr val="A4A3A4"/>
          </p15:clr>
        </p15:guide>
        <p15:guide id="12" pos="1325">
          <p15:clr>
            <a:srgbClr val="A4A3A4"/>
          </p15:clr>
        </p15:guide>
        <p15:guide id="13" pos="7661">
          <p15:clr>
            <a:srgbClr val="A4A3A4"/>
          </p15:clr>
        </p15:guide>
        <p15:guide id="14" pos="749">
          <p15:clr>
            <a:srgbClr val="A4A3A4"/>
          </p15:clr>
        </p15:guide>
        <p15:guide id="15" pos="7085">
          <p15:clr>
            <a:srgbClr val="A4A3A4"/>
          </p15:clr>
        </p15:guide>
        <p15:guide id="16" pos="3629">
          <p15:clr>
            <a:srgbClr val="A4A3A4"/>
          </p15:clr>
        </p15:guide>
        <p15:guide id="17" pos="1901">
          <p15:clr>
            <a:srgbClr val="A4A3A4"/>
          </p15:clr>
        </p15:guide>
        <p15:guide id="18" pos="2477">
          <p15:clr>
            <a:srgbClr val="A4A3A4"/>
          </p15:clr>
        </p15:guide>
        <p15:guide id="19" pos="4205">
          <p15:clr>
            <a:srgbClr val="A4A3A4"/>
          </p15:clr>
        </p15:guide>
        <p15:guide id="20" pos="4781">
          <p15:clr>
            <a:srgbClr val="A4A3A4"/>
          </p15:clr>
        </p15:guide>
        <p15:guide id="21" pos="5333" userDrawn="1">
          <p15:clr>
            <a:srgbClr val="A4A3A4"/>
          </p15:clr>
        </p15:guide>
        <p15:guide id="22" pos="6509">
          <p15:clr>
            <a:srgbClr val="A4A3A4"/>
          </p15:clr>
        </p15:guide>
        <p15:guide id="23" pos="3053">
          <p15:clr>
            <a:srgbClr val="A4A3A4"/>
          </p15:clr>
        </p15:guide>
        <p15:guide id="24" pos="5909" userDrawn="1">
          <p15:clr>
            <a:srgbClr val="A4A3A4"/>
          </p15:clr>
        </p15:guide>
        <p15:guide id="25" pos="288">
          <p15:clr>
            <a:srgbClr val="A4A3A4"/>
          </p15:clr>
        </p15:guide>
        <p15:guide id="26" pos="7546">
          <p15:clr>
            <a:srgbClr val="A4A3A4"/>
          </p15:clr>
        </p15:guide>
        <p15:guide id="27" orient="horz" pos="3237">
          <p15:clr>
            <a:srgbClr val="A4A3A4"/>
          </p15:clr>
        </p15:guide>
        <p15:guide id="28" pos="3917" userDrawn="1">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87B"/>
    <a:srgbClr val="969696"/>
    <a:srgbClr val="EFEFEF"/>
    <a:srgbClr val="333333"/>
    <a:srgbClr val="7FB7DF"/>
    <a:srgbClr val="717171"/>
    <a:srgbClr val="BFBFBF"/>
    <a:srgbClr val="A8A8A8"/>
    <a:srgbClr val="CC00CC"/>
    <a:srgbClr val="00BC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33" autoAdjust="0"/>
    <p:restoredTop sz="95871" autoAdjust="0"/>
  </p:normalViewPr>
  <p:slideViewPr>
    <p:cSldViewPr snapToGrid="0">
      <p:cViewPr>
        <p:scale>
          <a:sx n="99" d="100"/>
          <a:sy n="99" d="100"/>
        </p:scale>
        <p:origin x="-184" y="-160"/>
      </p:cViewPr>
      <p:guideLst>
        <p:guide orient="horz" pos="187"/>
        <p:guide orient="horz" pos="763"/>
        <p:guide orient="horz" pos="1339"/>
        <p:guide orient="horz" pos="3413"/>
        <p:guide orient="horz" pos="4219"/>
        <p:guide orient="horz" pos="3643"/>
        <p:guide orient="horz" pos="3067"/>
        <p:guide orient="horz" pos="1915"/>
        <p:guide orient="horz" pos="302"/>
        <p:guide orient="horz" pos="4104"/>
        <p:guide orient="horz" pos="3237"/>
        <p:guide pos="173"/>
        <p:guide pos="1325"/>
        <p:guide pos="7661"/>
        <p:guide pos="749"/>
        <p:guide pos="7085"/>
        <p:guide pos="3629"/>
        <p:guide pos="1901"/>
        <p:guide pos="2477"/>
        <p:guide pos="4205"/>
        <p:guide pos="4781"/>
        <p:guide pos="5333"/>
        <p:guide pos="6509"/>
        <p:guide pos="3053"/>
        <p:guide pos="5909"/>
        <p:guide pos="288"/>
        <p:guide pos="7546"/>
        <p:guide pos="3917"/>
      </p:guideLst>
    </p:cSldViewPr>
  </p:slideViewPr>
  <p:notesTextViewPr>
    <p:cViewPr>
      <p:scale>
        <a:sx n="100" d="100"/>
        <a:sy n="100" d="100"/>
      </p:scale>
      <p:origin x="0" y="0"/>
    </p:cViewPr>
  </p:notesTextViewPr>
  <p:sorterViewPr>
    <p:cViewPr>
      <p:scale>
        <a:sx n="50" d="100"/>
        <a:sy n="50" d="100"/>
      </p:scale>
      <p:origin x="0" y="0"/>
    </p:cViewPr>
  </p:sorterViewPr>
  <p:notesViewPr>
    <p:cSldViewPr snapToGrid="0" showGuides="1">
      <p:cViewPr>
        <p:scale>
          <a:sx n="66" d="100"/>
          <a:sy n="66" d="100"/>
        </p:scale>
        <p:origin x="3492" y="48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95.xml"/><Relationship Id="rId102" Type="http://schemas.openxmlformats.org/officeDocument/2006/relationships/slide" Target="slides/slide96.xml"/><Relationship Id="rId103" Type="http://schemas.openxmlformats.org/officeDocument/2006/relationships/slide" Target="slides/slide97.xml"/><Relationship Id="rId104" Type="http://schemas.openxmlformats.org/officeDocument/2006/relationships/slide" Target="slides/slide98.xml"/><Relationship Id="rId105" Type="http://schemas.openxmlformats.org/officeDocument/2006/relationships/slide" Target="slides/slide99.xml"/><Relationship Id="rId106" Type="http://schemas.openxmlformats.org/officeDocument/2006/relationships/notesMaster" Target="notesMasters/notesMaster1.xml"/><Relationship Id="rId107" Type="http://schemas.openxmlformats.org/officeDocument/2006/relationships/handoutMaster" Target="handoutMasters/handoutMaster1.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customXml" Target="../customXml/item4.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8" Type="http://schemas.openxmlformats.org/officeDocument/2006/relationships/printerSettings" Target="printerSettings/printerSettings1.bin"/><Relationship Id="rId109" Type="http://schemas.openxmlformats.org/officeDocument/2006/relationships/commentAuthors" Target="commentAuthors.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slide" Target="slides/slide69.xml"/><Relationship Id="rId76" Type="http://schemas.openxmlformats.org/officeDocument/2006/relationships/slide" Target="slides/slide70.xml"/><Relationship Id="rId77" Type="http://schemas.openxmlformats.org/officeDocument/2006/relationships/slide" Target="slides/slide71.xml"/><Relationship Id="rId78" Type="http://schemas.openxmlformats.org/officeDocument/2006/relationships/slide" Target="slides/slide72.xml"/><Relationship Id="rId79" Type="http://schemas.openxmlformats.org/officeDocument/2006/relationships/slide" Target="slides/slide73.xml"/><Relationship Id="rId110" Type="http://schemas.openxmlformats.org/officeDocument/2006/relationships/presProps" Target="presProps.xml"/><Relationship Id="rId90" Type="http://schemas.openxmlformats.org/officeDocument/2006/relationships/slide" Target="slides/slide84.xml"/><Relationship Id="rId91" Type="http://schemas.openxmlformats.org/officeDocument/2006/relationships/slide" Target="slides/slide85.xml"/><Relationship Id="rId92" Type="http://schemas.openxmlformats.org/officeDocument/2006/relationships/slide" Target="slides/slide86.xml"/><Relationship Id="rId93" Type="http://schemas.openxmlformats.org/officeDocument/2006/relationships/slide" Target="slides/slide87.xml"/><Relationship Id="rId94" Type="http://schemas.openxmlformats.org/officeDocument/2006/relationships/slide" Target="slides/slide88.xml"/><Relationship Id="rId95" Type="http://schemas.openxmlformats.org/officeDocument/2006/relationships/slide" Target="slides/slide89.xml"/><Relationship Id="rId96" Type="http://schemas.openxmlformats.org/officeDocument/2006/relationships/slide" Target="slides/slide90.xml"/><Relationship Id="rId97" Type="http://schemas.openxmlformats.org/officeDocument/2006/relationships/slide" Target="slides/slide91.xml"/><Relationship Id="rId98" Type="http://schemas.openxmlformats.org/officeDocument/2006/relationships/slide" Target="slides/slide92.xml"/><Relationship Id="rId99" Type="http://schemas.openxmlformats.org/officeDocument/2006/relationships/slide" Target="slides/slide93.xml"/><Relationship Id="rId111" Type="http://schemas.openxmlformats.org/officeDocument/2006/relationships/viewProps" Target="viewProps.xml"/><Relationship Id="rId112" Type="http://schemas.openxmlformats.org/officeDocument/2006/relationships/theme" Target="theme/theme1.xml"/><Relationship Id="rId113" Type="http://schemas.openxmlformats.org/officeDocument/2006/relationships/tableStyles" Target="tableStyles.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100" Type="http://schemas.openxmlformats.org/officeDocument/2006/relationships/slide" Target="slides/slide94.xml"/><Relationship Id="rId80" Type="http://schemas.openxmlformats.org/officeDocument/2006/relationships/slide" Target="slides/slide74.xml"/><Relationship Id="rId81" Type="http://schemas.openxmlformats.org/officeDocument/2006/relationships/slide" Target="slides/slide75.xml"/><Relationship Id="rId82" Type="http://schemas.openxmlformats.org/officeDocument/2006/relationships/slide" Target="slides/slide76.xml"/><Relationship Id="rId83" Type="http://schemas.openxmlformats.org/officeDocument/2006/relationships/slide" Target="slides/slide77.xml"/><Relationship Id="rId84" Type="http://schemas.openxmlformats.org/officeDocument/2006/relationships/slide" Target="slides/slide78.xml"/><Relationship Id="rId85" Type="http://schemas.openxmlformats.org/officeDocument/2006/relationships/slide" Target="slides/slide79.xml"/><Relationship Id="rId86" Type="http://schemas.openxmlformats.org/officeDocument/2006/relationships/slide" Target="slides/slide80.xml"/><Relationship Id="rId87" Type="http://schemas.openxmlformats.org/officeDocument/2006/relationships/slide" Target="slides/slide81.xml"/><Relationship Id="rId88" Type="http://schemas.openxmlformats.org/officeDocument/2006/relationships/slide" Target="slides/slide82.xml"/><Relationship Id="rId89" Type="http://schemas.openxmlformats.org/officeDocument/2006/relationships/slide" Target="slides/slide83.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E2DCE4-6A3F-42F9-A0BF-45432DECD1B6}" type="doc">
      <dgm:prSet loTypeId="urn:microsoft.com/office/officeart/2005/8/layout/default" loCatId="list" qsTypeId="urn:microsoft.com/office/officeart/2005/8/quickstyle/simple1" qsCatId="simple" csTypeId="urn:microsoft.com/office/officeart/2005/8/colors/accent1_4" csCatId="accent1" phldr="1"/>
      <dgm:spPr/>
      <dgm:t>
        <a:bodyPr/>
        <a:lstStyle/>
        <a:p>
          <a:endParaRPr lang="en-US"/>
        </a:p>
      </dgm:t>
    </dgm:pt>
    <dgm:pt modelId="{515CA4F9-C55C-450F-A6EE-39804C31A5D6}">
      <dgm:prSet phldrT="[Text]" custT="1"/>
      <dgm:spPr/>
      <dgm:t>
        <a:bodyPr/>
        <a:lstStyle/>
        <a:p>
          <a:r>
            <a:rPr lang="en-US" sz="2200" dirty="0" smtClean="0">
              <a:latin typeface="+mj-lt"/>
            </a:rPr>
            <a:t>Use </a:t>
          </a:r>
          <a:r>
            <a:rPr lang="en-US" sz="2200" b="1" dirty="0" smtClean="0">
              <a:latin typeface="+mj-lt"/>
            </a:rPr>
            <a:t>Announcements</a:t>
          </a:r>
          <a:r>
            <a:rPr lang="en-US" sz="2200" dirty="0" smtClean="0">
              <a:latin typeface="+mj-lt"/>
            </a:rPr>
            <a:t> for company-wide messaging</a:t>
          </a:r>
          <a:endParaRPr lang="en-US" sz="2200" dirty="0">
            <a:latin typeface="+mj-lt"/>
          </a:endParaRPr>
        </a:p>
      </dgm:t>
    </dgm:pt>
    <dgm:pt modelId="{37F6EE53-B984-44FE-8C46-7AB96051A08F}" type="parTrans" cxnId="{BEC21475-B2F4-491B-9C35-D39BD7591440}">
      <dgm:prSet/>
      <dgm:spPr/>
      <dgm:t>
        <a:bodyPr/>
        <a:lstStyle/>
        <a:p>
          <a:endParaRPr lang="en-US" sz="2200">
            <a:latin typeface="+mj-lt"/>
          </a:endParaRPr>
        </a:p>
      </dgm:t>
    </dgm:pt>
    <dgm:pt modelId="{AFF922CD-9885-43B3-A16D-40157E623576}" type="sibTrans" cxnId="{BEC21475-B2F4-491B-9C35-D39BD7591440}">
      <dgm:prSet/>
      <dgm:spPr/>
      <dgm:t>
        <a:bodyPr/>
        <a:lstStyle/>
        <a:p>
          <a:endParaRPr lang="en-US" sz="2200">
            <a:latin typeface="+mj-lt"/>
          </a:endParaRPr>
        </a:p>
      </dgm:t>
    </dgm:pt>
    <dgm:pt modelId="{9AB4F7BF-939C-4626-940E-6597E7BAE502}">
      <dgm:prSet phldrT="[Text]" custT="1"/>
      <dgm:spPr/>
      <dgm:t>
        <a:bodyPr/>
        <a:lstStyle/>
        <a:p>
          <a:r>
            <a:rPr lang="en-US" sz="2200" dirty="0" smtClean="0">
              <a:latin typeface="+mj-lt"/>
            </a:rPr>
            <a:t>Spend 20 </a:t>
          </a:r>
          <a:r>
            <a:rPr lang="en-US" sz="2200" dirty="0" err="1" smtClean="0">
              <a:latin typeface="+mj-lt"/>
            </a:rPr>
            <a:t>mins</a:t>
          </a:r>
          <a:r>
            <a:rPr lang="en-US" sz="2200" dirty="0" smtClean="0">
              <a:latin typeface="+mj-lt"/>
            </a:rPr>
            <a:t>/week scanning your </a:t>
          </a:r>
          <a:r>
            <a:rPr lang="en-US" sz="2200" b="1" dirty="0" smtClean="0">
              <a:latin typeface="+mj-lt"/>
            </a:rPr>
            <a:t>Feed</a:t>
          </a:r>
          <a:r>
            <a:rPr lang="en-US" sz="2200" dirty="0" smtClean="0">
              <a:latin typeface="+mj-lt"/>
            </a:rPr>
            <a:t> to stay abreast of activity</a:t>
          </a:r>
          <a:endParaRPr lang="en-US" sz="2200" dirty="0">
            <a:latin typeface="+mj-lt"/>
          </a:endParaRPr>
        </a:p>
      </dgm:t>
    </dgm:pt>
    <dgm:pt modelId="{90C1D76F-D776-4A02-9325-10805AC68759}" type="parTrans" cxnId="{29B89993-F038-49E4-82BC-C8309B6FBE20}">
      <dgm:prSet/>
      <dgm:spPr/>
      <dgm:t>
        <a:bodyPr/>
        <a:lstStyle/>
        <a:p>
          <a:endParaRPr lang="en-US" sz="2200">
            <a:latin typeface="+mj-lt"/>
          </a:endParaRPr>
        </a:p>
      </dgm:t>
    </dgm:pt>
    <dgm:pt modelId="{755DB311-2910-4648-97D4-31A59B6DE472}" type="sibTrans" cxnId="{29B89993-F038-49E4-82BC-C8309B6FBE20}">
      <dgm:prSet/>
      <dgm:spPr/>
      <dgm:t>
        <a:bodyPr/>
        <a:lstStyle/>
        <a:p>
          <a:endParaRPr lang="en-US" sz="2200">
            <a:latin typeface="+mj-lt"/>
          </a:endParaRPr>
        </a:p>
      </dgm:t>
    </dgm:pt>
    <dgm:pt modelId="{976B0051-2B89-4347-B851-2ACC9DCB4D95}">
      <dgm:prSet custT="1"/>
      <dgm:spPr/>
      <dgm:t>
        <a:bodyPr/>
        <a:lstStyle/>
        <a:p>
          <a:r>
            <a:rPr lang="en-US" sz="2200" dirty="0" smtClean="0">
              <a:latin typeface="+mj-lt"/>
            </a:rPr>
            <a:t>Follow up on big news by sharing a </a:t>
          </a:r>
          <a:r>
            <a:rPr lang="en-US" sz="2200" b="1" dirty="0" smtClean="0">
              <a:latin typeface="+mj-lt"/>
            </a:rPr>
            <a:t>Note</a:t>
          </a:r>
          <a:r>
            <a:rPr lang="en-US" sz="2200" dirty="0" smtClean="0">
              <a:latin typeface="+mj-lt"/>
            </a:rPr>
            <a:t> with additional details</a:t>
          </a:r>
          <a:endParaRPr lang="en-US" sz="2200" dirty="0">
            <a:latin typeface="+mj-lt"/>
          </a:endParaRPr>
        </a:p>
      </dgm:t>
    </dgm:pt>
    <dgm:pt modelId="{EFAAE958-37A2-4A9C-A42E-7AEF2381E392}" type="parTrans" cxnId="{72020F4A-E40E-4F6F-8E12-329A6D8147F5}">
      <dgm:prSet/>
      <dgm:spPr/>
      <dgm:t>
        <a:bodyPr/>
        <a:lstStyle/>
        <a:p>
          <a:endParaRPr lang="en-US" sz="2200">
            <a:latin typeface="+mj-lt"/>
          </a:endParaRPr>
        </a:p>
      </dgm:t>
    </dgm:pt>
    <dgm:pt modelId="{08E0AA9B-3916-48F7-AD33-4A1F81ADC042}" type="sibTrans" cxnId="{72020F4A-E40E-4F6F-8E12-329A6D8147F5}">
      <dgm:prSet/>
      <dgm:spPr/>
      <dgm:t>
        <a:bodyPr/>
        <a:lstStyle/>
        <a:p>
          <a:endParaRPr lang="en-US" sz="2200">
            <a:latin typeface="+mj-lt"/>
          </a:endParaRPr>
        </a:p>
      </dgm:t>
    </dgm:pt>
    <dgm:pt modelId="{E08F44C8-01DD-44D5-A2A1-4ED0F558E9ED}">
      <dgm:prSet custT="1"/>
      <dgm:spPr/>
      <dgm:t>
        <a:bodyPr/>
        <a:lstStyle/>
        <a:p>
          <a:r>
            <a:rPr lang="en-US" sz="2200" dirty="0" smtClean="0">
              <a:latin typeface="+mj-lt"/>
            </a:rPr>
            <a:t>Share key updates with </a:t>
          </a:r>
          <a:r>
            <a:rPr lang="en-US" sz="2200" b="1" dirty="0" smtClean="0">
              <a:latin typeface="+mj-lt"/>
            </a:rPr>
            <a:t>All Company</a:t>
          </a:r>
          <a:r>
            <a:rPr lang="en-US" sz="2200" dirty="0" smtClean="0">
              <a:latin typeface="+mj-lt"/>
            </a:rPr>
            <a:t> to keep your employees “in the know”</a:t>
          </a:r>
          <a:endParaRPr lang="en-US" sz="2200" dirty="0">
            <a:latin typeface="+mj-lt"/>
          </a:endParaRPr>
        </a:p>
      </dgm:t>
    </dgm:pt>
    <dgm:pt modelId="{EE6EE66F-1D09-42BF-BD13-9B9DE9EE9276}" type="parTrans" cxnId="{753C8109-AD25-49A5-B564-9ED353ADCE9F}">
      <dgm:prSet/>
      <dgm:spPr/>
      <dgm:t>
        <a:bodyPr/>
        <a:lstStyle/>
        <a:p>
          <a:endParaRPr lang="en-US" sz="2200">
            <a:latin typeface="+mj-lt"/>
          </a:endParaRPr>
        </a:p>
      </dgm:t>
    </dgm:pt>
    <dgm:pt modelId="{3939D443-00BF-4C2F-B17B-5AE0E58029AB}" type="sibTrans" cxnId="{753C8109-AD25-49A5-B564-9ED353ADCE9F}">
      <dgm:prSet/>
      <dgm:spPr/>
      <dgm:t>
        <a:bodyPr/>
        <a:lstStyle/>
        <a:p>
          <a:endParaRPr lang="en-US" sz="2200">
            <a:latin typeface="+mj-lt"/>
          </a:endParaRPr>
        </a:p>
      </dgm:t>
    </dgm:pt>
    <dgm:pt modelId="{DB711D06-681D-49C5-BF10-0A571104F6AA}">
      <dgm:prSet custT="1"/>
      <dgm:spPr/>
      <dgm:t>
        <a:bodyPr/>
        <a:lstStyle/>
        <a:p>
          <a:r>
            <a:rPr lang="en-US" sz="2200" dirty="0" smtClean="0">
              <a:latin typeface="+mj-lt"/>
            </a:rPr>
            <a:t>Join </a:t>
          </a:r>
          <a:r>
            <a:rPr lang="en-US" sz="2200" b="1" dirty="0" smtClean="0">
              <a:latin typeface="+mj-lt"/>
            </a:rPr>
            <a:t>Groups</a:t>
          </a:r>
          <a:r>
            <a:rPr lang="en-US" sz="2200" dirty="0" smtClean="0">
              <a:latin typeface="+mj-lt"/>
            </a:rPr>
            <a:t> to follow the conversations and work taking place across teams</a:t>
          </a:r>
          <a:endParaRPr lang="en-US" sz="2200" dirty="0">
            <a:latin typeface="+mj-lt"/>
          </a:endParaRPr>
        </a:p>
      </dgm:t>
    </dgm:pt>
    <dgm:pt modelId="{BF5B2391-9A3D-491E-84AF-17A372EDA728}" type="parTrans" cxnId="{0B33AA2A-4D6E-4599-B785-C5C0467AF3AE}">
      <dgm:prSet/>
      <dgm:spPr/>
      <dgm:t>
        <a:bodyPr/>
        <a:lstStyle/>
        <a:p>
          <a:endParaRPr lang="en-US" sz="2200">
            <a:latin typeface="+mj-lt"/>
          </a:endParaRPr>
        </a:p>
      </dgm:t>
    </dgm:pt>
    <dgm:pt modelId="{981A48FF-2C8D-413C-B6D9-784E9CD857E9}" type="sibTrans" cxnId="{0B33AA2A-4D6E-4599-B785-C5C0467AF3AE}">
      <dgm:prSet/>
      <dgm:spPr/>
      <dgm:t>
        <a:bodyPr/>
        <a:lstStyle/>
        <a:p>
          <a:endParaRPr lang="en-US" sz="2200">
            <a:latin typeface="+mj-lt"/>
          </a:endParaRPr>
        </a:p>
      </dgm:t>
    </dgm:pt>
    <dgm:pt modelId="{F52CC206-15F4-4CE6-94AF-1249885B5463}" type="pres">
      <dgm:prSet presAssocID="{C6E2DCE4-6A3F-42F9-A0BF-45432DECD1B6}" presName="diagram" presStyleCnt="0">
        <dgm:presLayoutVars>
          <dgm:dir/>
          <dgm:resizeHandles val="exact"/>
        </dgm:presLayoutVars>
      </dgm:prSet>
      <dgm:spPr/>
      <dgm:t>
        <a:bodyPr/>
        <a:lstStyle/>
        <a:p>
          <a:endParaRPr lang="en-US"/>
        </a:p>
      </dgm:t>
    </dgm:pt>
    <dgm:pt modelId="{0388422E-8B44-4974-A12C-610D8338D375}" type="pres">
      <dgm:prSet presAssocID="{515CA4F9-C55C-450F-A6EE-39804C31A5D6}" presName="node" presStyleLbl="node1" presStyleIdx="0" presStyleCnt="5">
        <dgm:presLayoutVars>
          <dgm:bulletEnabled val="1"/>
        </dgm:presLayoutVars>
      </dgm:prSet>
      <dgm:spPr/>
      <dgm:t>
        <a:bodyPr/>
        <a:lstStyle/>
        <a:p>
          <a:endParaRPr lang="en-US"/>
        </a:p>
      </dgm:t>
    </dgm:pt>
    <dgm:pt modelId="{FF45D221-649E-4F0F-B899-6AE3AF77C56B}" type="pres">
      <dgm:prSet presAssocID="{AFF922CD-9885-43B3-A16D-40157E623576}" presName="sibTrans" presStyleCnt="0"/>
      <dgm:spPr/>
    </dgm:pt>
    <dgm:pt modelId="{249E71A2-AA67-4779-9C46-DF8DF7AFF981}" type="pres">
      <dgm:prSet presAssocID="{976B0051-2B89-4347-B851-2ACC9DCB4D95}" presName="node" presStyleLbl="node1" presStyleIdx="1" presStyleCnt="5">
        <dgm:presLayoutVars>
          <dgm:bulletEnabled val="1"/>
        </dgm:presLayoutVars>
      </dgm:prSet>
      <dgm:spPr/>
      <dgm:t>
        <a:bodyPr/>
        <a:lstStyle/>
        <a:p>
          <a:endParaRPr lang="en-US"/>
        </a:p>
      </dgm:t>
    </dgm:pt>
    <dgm:pt modelId="{88FADB3F-A861-4EDA-949E-9867A87DE582}" type="pres">
      <dgm:prSet presAssocID="{08E0AA9B-3916-48F7-AD33-4A1F81ADC042}" presName="sibTrans" presStyleCnt="0"/>
      <dgm:spPr/>
    </dgm:pt>
    <dgm:pt modelId="{5020322B-9644-40AC-BB9C-B5D7726607F0}" type="pres">
      <dgm:prSet presAssocID="{E08F44C8-01DD-44D5-A2A1-4ED0F558E9ED}" presName="node" presStyleLbl="node1" presStyleIdx="2" presStyleCnt="5">
        <dgm:presLayoutVars>
          <dgm:bulletEnabled val="1"/>
        </dgm:presLayoutVars>
      </dgm:prSet>
      <dgm:spPr/>
      <dgm:t>
        <a:bodyPr/>
        <a:lstStyle/>
        <a:p>
          <a:endParaRPr lang="en-US"/>
        </a:p>
      </dgm:t>
    </dgm:pt>
    <dgm:pt modelId="{C8E8C2A8-78E1-4DCC-899F-664A566BAD3B}" type="pres">
      <dgm:prSet presAssocID="{3939D443-00BF-4C2F-B17B-5AE0E58029AB}" presName="sibTrans" presStyleCnt="0"/>
      <dgm:spPr/>
    </dgm:pt>
    <dgm:pt modelId="{168C0D50-CF43-4039-B888-49CDDB919A4F}" type="pres">
      <dgm:prSet presAssocID="{DB711D06-681D-49C5-BF10-0A571104F6AA}" presName="node" presStyleLbl="node1" presStyleIdx="3" presStyleCnt="5">
        <dgm:presLayoutVars>
          <dgm:bulletEnabled val="1"/>
        </dgm:presLayoutVars>
      </dgm:prSet>
      <dgm:spPr/>
      <dgm:t>
        <a:bodyPr/>
        <a:lstStyle/>
        <a:p>
          <a:endParaRPr lang="en-US"/>
        </a:p>
      </dgm:t>
    </dgm:pt>
    <dgm:pt modelId="{F2EE692E-1879-4DA9-B326-82FB56215F52}" type="pres">
      <dgm:prSet presAssocID="{981A48FF-2C8D-413C-B6D9-784E9CD857E9}" presName="sibTrans" presStyleCnt="0"/>
      <dgm:spPr/>
    </dgm:pt>
    <dgm:pt modelId="{DF5D3B6F-C44D-461E-B0B9-FC2C89F2DF2D}" type="pres">
      <dgm:prSet presAssocID="{9AB4F7BF-939C-4626-940E-6597E7BAE502}" presName="node" presStyleLbl="node1" presStyleIdx="4" presStyleCnt="5">
        <dgm:presLayoutVars>
          <dgm:bulletEnabled val="1"/>
        </dgm:presLayoutVars>
      </dgm:prSet>
      <dgm:spPr/>
      <dgm:t>
        <a:bodyPr/>
        <a:lstStyle/>
        <a:p>
          <a:endParaRPr lang="en-US"/>
        </a:p>
      </dgm:t>
    </dgm:pt>
  </dgm:ptLst>
  <dgm:cxnLst>
    <dgm:cxn modelId="{72020F4A-E40E-4F6F-8E12-329A6D8147F5}" srcId="{C6E2DCE4-6A3F-42F9-A0BF-45432DECD1B6}" destId="{976B0051-2B89-4347-B851-2ACC9DCB4D95}" srcOrd="1" destOrd="0" parTransId="{EFAAE958-37A2-4A9C-A42E-7AEF2381E392}" sibTransId="{08E0AA9B-3916-48F7-AD33-4A1F81ADC042}"/>
    <dgm:cxn modelId="{F26BE347-5BE5-DD4A-956F-4E320CAD1FF3}" type="presOf" srcId="{976B0051-2B89-4347-B851-2ACC9DCB4D95}" destId="{249E71A2-AA67-4779-9C46-DF8DF7AFF981}" srcOrd="0" destOrd="0" presId="urn:microsoft.com/office/officeart/2005/8/layout/default"/>
    <dgm:cxn modelId="{753C8109-AD25-49A5-B564-9ED353ADCE9F}" srcId="{C6E2DCE4-6A3F-42F9-A0BF-45432DECD1B6}" destId="{E08F44C8-01DD-44D5-A2A1-4ED0F558E9ED}" srcOrd="2" destOrd="0" parTransId="{EE6EE66F-1D09-42BF-BD13-9B9DE9EE9276}" sibTransId="{3939D443-00BF-4C2F-B17B-5AE0E58029AB}"/>
    <dgm:cxn modelId="{350FC248-1212-8F4E-9E58-F05A321A7244}" type="presOf" srcId="{C6E2DCE4-6A3F-42F9-A0BF-45432DECD1B6}" destId="{F52CC206-15F4-4CE6-94AF-1249885B5463}" srcOrd="0" destOrd="0" presId="urn:microsoft.com/office/officeart/2005/8/layout/default"/>
    <dgm:cxn modelId="{6B95FFB8-3B04-8D42-AE1D-11A5C6F707F1}" type="presOf" srcId="{515CA4F9-C55C-450F-A6EE-39804C31A5D6}" destId="{0388422E-8B44-4974-A12C-610D8338D375}" srcOrd="0" destOrd="0" presId="urn:microsoft.com/office/officeart/2005/8/layout/default"/>
    <dgm:cxn modelId="{BEC21475-B2F4-491B-9C35-D39BD7591440}" srcId="{C6E2DCE4-6A3F-42F9-A0BF-45432DECD1B6}" destId="{515CA4F9-C55C-450F-A6EE-39804C31A5D6}" srcOrd="0" destOrd="0" parTransId="{37F6EE53-B984-44FE-8C46-7AB96051A08F}" sibTransId="{AFF922CD-9885-43B3-A16D-40157E623576}"/>
    <dgm:cxn modelId="{918DDBC9-F456-764F-9659-1E7379B0955D}" type="presOf" srcId="{DB711D06-681D-49C5-BF10-0A571104F6AA}" destId="{168C0D50-CF43-4039-B888-49CDDB919A4F}" srcOrd="0" destOrd="0" presId="urn:microsoft.com/office/officeart/2005/8/layout/default"/>
    <dgm:cxn modelId="{0B33AA2A-4D6E-4599-B785-C5C0467AF3AE}" srcId="{C6E2DCE4-6A3F-42F9-A0BF-45432DECD1B6}" destId="{DB711D06-681D-49C5-BF10-0A571104F6AA}" srcOrd="3" destOrd="0" parTransId="{BF5B2391-9A3D-491E-84AF-17A372EDA728}" sibTransId="{981A48FF-2C8D-413C-B6D9-784E9CD857E9}"/>
    <dgm:cxn modelId="{29B89993-F038-49E4-82BC-C8309B6FBE20}" srcId="{C6E2DCE4-6A3F-42F9-A0BF-45432DECD1B6}" destId="{9AB4F7BF-939C-4626-940E-6597E7BAE502}" srcOrd="4" destOrd="0" parTransId="{90C1D76F-D776-4A02-9325-10805AC68759}" sibTransId="{755DB311-2910-4648-97D4-31A59B6DE472}"/>
    <dgm:cxn modelId="{9A6E9DEF-7CA7-E648-B4A9-E7EF4F078A13}" type="presOf" srcId="{E08F44C8-01DD-44D5-A2A1-4ED0F558E9ED}" destId="{5020322B-9644-40AC-BB9C-B5D7726607F0}" srcOrd="0" destOrd="0" presId="urn:microsoft.com/office/officeart/2005/8/layout/default"/>
    <dgm:cxn modelId="{6D2008C4-689E-F84E-A0DB-87C54B093331}" type="presOf" srcId="{9AB4F7BF-939C-4626-940E-6597E7BAE502}" destId="{DF5D3B6F-C44D-461E-B0B9-FC2C89F2DF2D}" srcOrd="0" destOrd="0" presId="urn:microsoft.com/office/officeart/2005/8/layout/default"/>
    <dgm:cxn modelId="{99631448-780D-454F-898C-59B7FD8E6F37}" type="presParOf" srcId="{F52CC206-15F4-4CE6-94AF-1249885B5463}" destId="{0388422E-8B44-4974-A12C-610D8338D375}" srcOrd="0" destOrd="0" presId="urn:microsoft.com/office/officeart/2005/8/layout/default"/>
    <dgm:cxn modelId="{A4C8B5E2-EB36-AA46-AE30-60352CD9DEA5}" type="presParOf" srcId="{F52CC206-15F4-4CE6-94AF-1249885B5463}" destId="{FF45D221-649E-4F0F-B899-6AE3AF77C56B}" srcOrd="1" destOrd="0" presId="urn:microsoft.com/office/officeart/2005/8/layout/default"/>
    <dgm:cxn modelId="{04F43257-6392-E74F-A50D-E756765DF406}" type="presParOf" srcId="{F52CC206-15F4-4CE6-94AF-1249885B5463}" destId="{249E71A2-AA67-4779-9C46-DF8DF7AFF981}" srcOrd="2" destOrd="0" presId="urn:microsoft.com/office/officeart/2005/8/layout/default"/>
    <dgm:cxn modelId="{E49C4A15-0031-CE47-85E9-A035DC14565A}" type="presParOf" srcId="{F52CC206-15F4-4CE6-94AF-1249885B5463}" destId="{88FADB3F-A861-4EDA-949E-9867A87DE582}" srcOrd="3" destOrd="0" presId="urn:microsoft.com/office/officeart/2005/8/layout/default"/>
    <dgm:cxn modelId="{3A859F5E-0053-974D-9973-0847D1C9C4EB}" type="presParOf" srcId="{F52CC206-15F4-4CE6-94AF-1249885B5463}" destId="{5020322B-9644-40AC-BB9C-B5D7726607F0}" srcOrd="4" destOrd="0" presId="urn:microsoft.com/office/officeart/2005/8/layout/default"/>
    <dgm:cxn modelId="{61F9781C-6423-8B46-BCFE-ACC9BDB09899}" type="presParOf" srcId="{F52CC206-15F4-4CE6-94AF-1249885B5463}" destId="{C8E8C2A8-78E1-4DCC-899F-664A566BAD3B}" srcOrd="5" destOrd="0" presId="urn:microsoft.com/office/officeart/2005/8/layout/default"/>
    <dgm:cxn modelId="{11405284-F31E-8746-850D-8F4A5B847F67}" type="presParOf" srcId="{F52CC206-15F4-4CE6-94AF-1249885B5463}" destId="{168C0D50-CF43-4039-B888-49CDDB919A4F}" srcOrd="6" destOrd="0" presId="urn:microsoft.com/office/officeart/2005/8/layout/default"/>
    <dgm:cxn modelId="{24FBB6DD-6B94-8D48-883C-BC2F82090FCB}" type="presParOf" srcId="{F52CC206-15F4-4CE6-94AF-1249885B5463}" destId="{F2EE692E-1879-4DA9-B326-82FB56215F52}" srcOrd="7" destOrd="0" presId="urn:microsoft.com/office/officeart/2005/8/layout/default"/>
    <dgm:cxn modelId="{5496A47F-9293-814E-AC28-24F7E084245D}" type="presParOf" srcId="{F52CC206-15F4-4CE6-94AF-1249885B5463}" destId="{DF5D3B6F-C44D-461E-B0B9-FC2C89F2DF2D}"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88422E-8B44-4974-A12C-610D8338D375}">
      <dsp:nvSpPr>
        <dsp:cNvPr id="0" name=""/>
        <dsp:cNvSpPr/>
      </dsp:nvSpPr>
      <dsp:spPr>
        <a:xfrm>
          <a:off x="358461" y="1413"/>
          <a:ext cx="3360578" cy="2016346"/>
        </a:xfrm>
        <a:prstGeom prst="rect">
          <a:avLst/>
        </a:prstGeom>
        <a:solidFill>
          <a:schemeClr val="accent1">
            <a:shade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latin typeface="+mj-lt"/>
            </a:rPr>
            <a:t>Use </a:t>
          </a:r>
          <a:r>
            <a:rPr lang="en-US" sz="2200" b="1" kern="1200" dirty="0" smtClean="0">
              <a:latin typeface="+mj-lt"/>
            </a:rPr>
            <a:t>Announcements</a:t>
          </a:r>
          <a:r>
            <a:rPr lang="en-US" sz="2200" kern="1200" dirty="0" smtClean="0">
              <a:latin typeface="+mj-lt"/>
            </a:rPr>
            <a:t> for company-wide messaging</a:t>
          </a:r>
          <a:endParaRPr lang="en-US" sz="2200" kern="1200" dirty="0">
            <a:latin typeface="+mj-lt"/>
          </a:endParaRPr>
        </a:p>
      </dsp:txBody>
      <dsp:txXfrm>
        <a:off x="358461" y="1413"/>
        <a:ext cx="3360578" cy="2016346"/>
      </dsp:txXfrm>
    </dsp:sp>
    <dsp:sp modelId="{249E71A2-AA67-4779-9C46-DF8DF7AFF981}">
      <dsp:nvSpPr>
        <dsp:cNvPr id="0" name=""/>
        <dsp:cNvSpPr/>
      </dsp:nvSpPr>
      <dsp:spPr>
        <a:xfrm>
          <a:off x="4055097" y="1413"/>
          <a:ext cx="3360578" cy="2016346"/>
        </a:xfrm>
        <a:prstGeom prst="rect">
          <a:avLst/>
        </a:prstGeom>
        <a:solidFill>
          <a:schemeClr val="accent1">
            <a:shade val="50000"/>
            <a:hueOff val="164514"/>
            <a:satOff val="-34559"/>
            <a:lumOff val="22535"/>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latin typeface="+mj-lt"/>
            </a:rPr>
            <a:t>Follow up on big news by sharing a </a:t>
          </a:r>
          <a:r>
            <a:rPr lang="en-US" sz="2200" b="1" kern="1200" dirty="0" smtClean="0">
              <a:latin typeface="+mj-lt"/>
            </a:rPr>
            <a:t>Note</a:t>
          </a:r>
          <a:r>
            <a:rPr lang="en-US" sz="2200" kern="1200" dirty="0" smtClean="0">
              <a:latin typeface="+mj-lt"/>
            </a:rPr>
            <a:t> with additional details</a:t>
          </a:r>
          <a:endParaRPr lang="en-US" sz="2200" kern="1200" dirty="0">
            <a:latin typeface="+mj-lt"/>
          </a:endParaRPr>
        </a:p>
      </dsp:txBody>
      <dsp:txXfrm>
        <a:off x="4055097" y="1413"/>
        <a:ext cx="3360578" cy="2016346"/>
      </dsp:txXfrm>
    </dsp:sp>
    <dsp:sp modelId="{5020322B-9644-40AC-BB9C-B5D7726607F0}">
      <dsp:nvSpPr>
        <dsp:cNvPr id="0" name=""/>
        <dsp:cNvSpPr/>
      </dsp:nvSpPr>
      <dsp:spPr>
        <a:xfrm>
          <a:off x="7751733" y="1413"/>
          <a:ext cx="3360578" cy="2016346"/>
        </a:xfrm>
        <a:prstGeom prst="rect">
          <a:avLst/>
        </a:prstGeom>
        <a:solidFill>
          <a:schemeClr val="accent1">
            <a:shade val="50000"/>
            <a:hueOff val="329027"/>
            <a:satOff val="-69118"/>
            <a:lumOff val="4507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latin typeface="+mj-lt"/>
            </a:rPr>
            <a:t>Share key updates with </a:t>
          </a:r>
          <a:r>
            <a:rPr lang="en-US" sz="2200" b="1" kern="1200" dirty="0" smtClean="0">
              <a:latin typeface="+mj-lt"/>
            </a:rPr>
            <a:t>All Company</a:t>
          </a:r>
          <a:r>
            <a:rPr lang="en-US" sz="2200" kern="1200" dirty="0" smtClean="0">
              <a:latin typeface="+mj-lt"/>
            </a:rPr>
            <a:t> to keep your employees “in the know”</a:t>
          </a:r>
          <a:endParaRPr lang="en-US" sz="2200" kern="1200" dirty="0">
            <a:latin typeface="+mj-lt"/>
          </a:endParaRPr>
        </a:p>
      </dsp:txBody>
      <dsp:txXfrm>
        <a:off x="7751733" y="1413"/>
        <a:ext cx="3360578" cy="2016346"/>
      </dsp:txXfrm>
    </dsp:sp>
    <dsp:sp modelId="{168C0D50-CF43-4039-B888-49CDDB919A4F}">
      <dsp:nvSpPr>
        <dsp:cNvPr id="0" name=""/>
        <dsp:cNvSpPr/>
      </dsp:nvSpPr>
      <dsp:spPr>
        <a:xfrm>
          <a:off x="2206779" y="2353817"/>
          <a:ext cx="3360578" cy="2016346"/>
        </a:xfrm>
        <a:prstGeom prst="rect">
          <a:avLst/>
        </a:prstGeom>
        <a:solidFill>
          <a:schemeClr val="accent1">
            <a:shade val="50000"/>
            <a:hueOff val="329027"/>
            <a:satOff val="-69118"/>
            <a:lumOff val="4507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latin typeface="+mj-lt"/>
            </a:rPr>
            <a:t>Join </a:t>
          </a:r>
          <a:r>
            <a:rPr lang="en-US" sz="2200" b="1" kern="1200" dirty="0" smtClean="0">
              <a:latin typeface="+mj-lt"/>
            </a:rPr>
            <a:t>Groups</a:t>
          </a:r>
          <a:r>
            <a:rPr lang="en-US" sz="2200" kern="1200" dirty="0" smtClean="0">
              <a:latin typeface="+mj-lt"/>
            </a:rPr>
            <a:t> to follow the conversations and work taking place across teams</a:t>
          </a:r>
          <a:endParaRPr lang="en-US" sz="2200" kern="1200" dirty="0">
            <a:latin typeface="+mj-lt"/>
          </a:endParaRPr>
        </a:p>
      </dsp:txBody>
      <dsp:txXfrm>
        <a:off x="2206779" y="2353817"/>
        <a:ext cx="3360578" cy="2016346"/>
      </dsp:txXfrm>
    </dsp:sp>
    <dsp:sp modelId="{DF5D3B6F-C44D-461E-B0B9-FC2C89F2DF2D}">
      <dsp:nvSpPr>
        <dsp:cNvPr id="0" name=""/>
        <dsp:cNvSpPr/>
      </dsp:nvSpPr>
      <dsp:spPr>
        <a:xfrm>
          <a:off x="5903415" y="2353817"/>
          <a:ext cx="3360578" cy="2016346"/>
        </a:xfrm>
        <a:prstGeom prst="rect">
          <a:avLst/>
        </a:prstGeom>
        <a:solidFill>
          <a:schemeClr val="accent1">
            <a:shade val="50000"/>
            <a:hueOff val="164514"/>
            <a:satOff val="-34559"/>
            <a:lumOff val="22535"/>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latin typeface="+mj-lt"/>
            </a:rPr>
            <a:t>Spend 20 </a:t>
          </a:r>
          <a:r>
            <a:rPr lang="en-US" sz="2200" kern="1200" dirty="0" err="1" smtClean="0">
              <a:latin typeface="+mj-lt"/>
            </a:rPr>
            <a:t>mins</a:t>
          </a:r>
          <a:r>
            <a:rPr lang="en-US" sz="2200" kern="1200" dirty="0" smtClean="0">
              <a:latin typeface="+mj-lt"/>
            </a:rPr>
            <a:t>/week scanning your </a:t>
          </a:r>
          <a:r>
            <a:rPr lang="en-US" sz="2200" b="1" kern="1200" dirty="0" smtClean="0">
              <a:latin typeface="+mj-lt"/>
            </a:rPr>
            <a:t>Feed</a:t>
          </a:r>
          <a:r>
            <a:rPr lang="en-US" sz="2200" kern="1200" dirty="0" smtClean="0">
              <a:latin typeface="+mj-lt"/>
            </a:rPr>
            <a:t> to stay abreast of activity</a:t>
          </a:r>
          <a:endParaRPr lang="en-US" sz="2200" kern="1200" dirty="0">
            <a:latin typeface="+mj-lt"/>
          </a:endParaRPr>
        </a:p>
      </dsp:txBody>
      <dsp:txXfrm>
        <a:off x="5903415" y="2353817"/>
        <a:ext cx="3360578" cy="201634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gradFill>
                  <a:gsLst>
                    <a:gs pos="0">
                      <a:schemeClr val="tx1">
                        <a:lumMod val="50000"/>
                      </a:schemeClr>
                    </a:gs>
                    <a:gs pos="100000">
                      <a:schemeClr val="tx1">
                        <a:lumMod val="50000"/>
                      </a:schemeClr>
                    </a:gs>
                  </a:gsLst>
                  <a:lin ang="5400000" scaled="0"/>
                </a:gradFill>
                <a:latin typeface="Segoe UI" pitchFamily="34" charset="0"/>
              </a:rPr>
              <a:t>Server &amp; Tools Business</a:t>
            </a:r>
            <a:endParaRPr lang="en-US" dirty="0">
              <a:gradFill>
                <a:gsLst>
                  <a:gs pos="0">
                    <a:schemeClr val="tx1">
                      <a:lumMod val="50000"/>
                    </a:schemeClr>
                  </a:gs>
                  <a:gs pos="100000">
                    <a:schemeClr val="tx1">
                      <a:lumMod val="50000"/>
                    </a:schemeClr>
                  </a:gs>
                </a:gsLst>
                <a:lin ang="5400000" scaled="0"/>
              </a:gradFill>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E219B1A-AE41-483B-A766-69B9363DDA6A}" type="datetimeFigureOut">
              <a:rPr lang="en-US" smtClean="0">
                <a:latin typeface="Segoe UI" pitchFamily="34" charset="0"/>
              </a:rPr>
              <a:t>3/19/15</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part </a:t>
            </a:r>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of Microsoft, and Microsoft cannot guarantee the accuracy of any information provided after the date of this presentation.  MICROSOFT MAKES NO WARRANTIES, EXPRESS, IMPLIED OR STATUTORY, AS TO THE INFORMATION IN THIS PRESENTATION</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gradFill>
                  <a:gsLst>
                    <a:gs pos="0">
                      <a:schemeClr val="tx1">
                        <a:lumMod val="50000"/>
                      </a:schemeClr>
                    </a:gs>
                    <a:gs pos="100000">
                      <a:schemeClr val="tx1">
                        <a:lumMod val="50000"/>
                      </a:schemeClr>
                    </a:gs>
                  </a:gsLst>
                  <a:lin ang="5400000" scaled="0"/>
                </a:gradFill>
                <a:latin typeface="Segoe UI" pitchFamily="34" charset="0"/>
              </a:defRPr>
            </a:lvl1pPr>
          </a:lstStyle>
          <a:p>
            <a:r>
              <a:rPr lang="en-US" smtClean="0"/>
              <a:t>Server &amp; Tools Business</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D51B1278-D92B-4AF3-A9C1-71DD298190CE}" type="datetimeFigureOut">
              <a:rPr lang="en-US" smtClean="0"/>
              <a:pPr/>
              <a:t>3/19/15</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windowsazure.com/en-us/home/features/virtual-machines/" TargetMode="External"/><Relationship Id="rId4" Type="http://schemas.openxmlformats.org/officeDocument/2006/relationships/hyperlink" Target="http://aka.ms/WA_VM" TargetMode="External"/><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 Id="rId3" Type="http://schemas.openxmlformats.org/officeDocument/2006/relationships/hyperlink" Target="http://www.microsoft.com/online/legal/v2/en-us/MOS_PTC_Security_Audit.htm"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 Id="rId3" Type="http://schemas.openxmlformats.org/officeDocument/2006/relationships/hyperlink" Target="http://www.microsoft.com/exchange/en-us/mobile-email-with-exchange-activesync.aspx" TargetMode="Externa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 Id="rId3" Type="http://schemas.openxmlformats.org/officeDocument/2006/relationships/hyperlink" Target="http://infoweb2007/onlineservices/evidence/Pages/CaseStudies.aspx"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www.microsoft.com/casestudies/Case_Study_Detail.aspx?casestudyid=4000004584" TargetMode="External"/><Relationship Id="rId4" Type="http://schemas.openxmlformats.org/officeDocument/2006/relationships/hyperlink" Target="http://www.microsoft.com/showcase/en/US/details/470b9f4c-bac8-4be9-b22a-d1a6953ef6a7" TargetMode="External"/><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g.microsoftonline.com/0BXPS00EN/1257" TargetMode="External"/><Relationship Id="rId4" Type="http://schemas.openxmlformats.org/officeDocument/2006/relationships/hyperlink" Target="http://g.microsoftonline.com/0BXPS00EN/1167" TargetMode="External"/><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g.microsoftonline.com/0BXPS00EN/1168" TargetMode="External"/><Relationship Id="rId4" Type="http://schemas.openxmlformats.org/officeDocument/2006/relationships/hyperlink" Target="http://g.microsoftonline.com/0BXPS00EN/1215" TargetMode="External"/><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 Id="rId3" Type="http://schemas.openxmlformats.org/officeDocument/2006/relationships/hyperlink" Target="http://www.microsoft.com/online/legal/v2/en-us/MOS_PTC_Security_Audit.htm" TargetMode="Externa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This is the introduction</a:t>
            </a:r>
            <a:r>
              <a:rPr lang="en-US" b="0" baseline="0" dirty="0" smtClean="0"/>
              <a:t> slide.  </a:t>
            </a:r>
            <a:endParaRPr lang="en-US" b="0" dirty="0" smtClean="0"/>
          </a:p>
          <a:p>
            <a:endParaRPr lang="en-US" b="1" dirty="0" smtClean="0"/>
          </a:p>
          <a:p>
            <a:r>
              <a:rPr lang="en-US" dirty="0" smtClean="0"/>
              <a:t>Welcome</a:t>
            </a:r>
            <a:r>
              <a:rPr lang="en-US" baseline="0" dirty="0" smtClean="0"/>
              <a:t> to overview presentation on System Center 2012 R2.  We’re excited about continuing to deliver against our Cloud OS vision with some of the cool capabilities that I will walk you through over the next hour.    </a:t>
            </a:r>
            <a:endParaRPr lang="en-US" dirty="0" smtClean="0"/>
          </a:p>
          <a:p>
            <a:endParaRPr lang="en-US" dirty="0"/>
          </a:p>
        </p:txBody>
      </p:sp>
      <p:sp>
        <p:nvSpPr>
          <p:cNvPr id="4" name="Header Placeholder 3"/>
          <p:cNvSpPr>
            <a:spLocks noGrp="1"/>
          </p:cNvSpPr>
          <p:nvPr>
            <p:ph type="hdr" sz="quarter" idx="10"/>
          </p:nvPr>
        </p:nvSpPr>
        <p:spPr/>
        <p:txBody>
          <a:bodyPr/>
          <a:lstStyle/>
          <a:p>
            <a:r>
              <a:rPr lang="en-US" smtClean="0"/>
              <a:t>Server &amp; Tools Business</a:t>
            </a:r>
            <a:endParaRPr lang="en-US" dirty="0"/>
          </a:p>
        </p:txBody>
      </p:sp>
      <p:sp>
        <p:nvSpPr>
          <p:cNvPr id="5" name="Footer Placeholder 4"/>
          <p:cNvSpPr>
            <a:spLocks noGrp="1"/>
          </p:cNvSpPr>
          <p:nvPr>
            <p:ph type="ftr" sz="quarter" idx="11"/>
          </p:nvPr>
        </p:nvSpPr>
        <p:spPr/>
        <p:txBody>
          <a:bodyPr/>
          <a:lstStyle/>
          <a:p>
            <a:pPr defTabSz="913991"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3991"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DD1483F-3B87-47A9-AABD-694B3180FA29}" type="datetime1">
              <a:rPr lang="en-US" smtClean="0"/>
              <a:t>3/19/15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1267033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baseline="0" dirty="0" smtClean="0"/>
              <a:t>Windows Server 2012 R2 and System Center 2012 R2 allow enterprises and service providers to provision and manage hybrid cloud infrastructure that meets their key requirements with respect to scale and performance of their workloads, heterogeneity of datacenter resources, as well as the sharing and consumption-based chargeback of these resources in a multi-tenant environment. </a:t>
            </a:r>
            <a:r>
              <a:rPr lang="en-US" sz="900" b="0" strike="noStrike" kern="1200" dirty="0" smtClean="0">
                <a:solidFill>
                  <a:schemeClr val="tx1"/>
                </a:solidFill>
                <a:effectLst/>
                <a:latin typeface="Segoe UI" pitchFamily="34" charset="0"/>
                <a:ea typeface="Segoe UI" pitchFamily="34" charset="0"/>
                <a:cs typeface="Segoe UI" pitchFamily="34" charset="0"/>
              </a:rPr>
              <a:t>Windows</a:t>
            </a:r>
            <a:r>
              <a:rPr lang="en-US" sz="900" b="0" strike="noStrike" kern="1200" baseline="0" dirty="0" smtClean="0">
                <a:solidFill>
                  <a:schemeClr val="tx1"/>
                </a:solidFill>
                <a:effectLst/>
                <a:latin typeface="Segoe UI" pitchFamily="34" charset="0"/>
                <a:ea typeface="Segoe UI" pitchFamily="34" charset="0"/>
                <a:cs typeface="Segoe UI" pitchFamily="34" charset="0"/>
              </a:rPr>
              <a:t> Server 2012 R2 and System Center 2012 R2 </a:t>
            </a:r>
            <a:r>
              <a:rPr kumimoji="0" lang="en-US" sz="900" b="0" i="0" u="none" strike="noStrike" kern="1200" cap="none" normalizeH="0" baseline="0" dirty="0" smtClean="0">
                <a:ln>
                  <a:noFill/>
                </a:ln>
                <a:solidFill>
                  <a:schemeClr val="tx1"/>
                </a:solidFill>
                <a:effectLst/>
                <a:latin typeface="Segoe UI" pitchFamily="34" charset="0"/>
                <a:ea typeface="Segoe UI" pitchFamily="34" charset="0"/>
                <a:cs typeface="Segoe UI" pitchFamily="34" charset="0"/>
              </a:rPr>
              <a:t>d</a:t>
            </a:r>
            <a:r>
              <a:rPr lang="en-US" sz="900" b="0" dirty="0" smtClean="0">
                <a:latin typeface="Segoe UI" pitchFamily="34" charset="0"/>
                <a:ea typeface="Segoe UI" pitchFamily="34" charset="0"/>
                <a:cs typeface="Segoe UI" pitchFamily="34" charset="0"/>
              </a:rPr>
              <a:t>eliver </a:t>
            </a:r>
            <a:r>
              <a:rPr lang="en-US" sz="900" b="0" baseline="0" dirty="0" smtClean="0">
                <a:latin typeface="Segoe UI" pitchFamily="34" charset="0"/>
                <a:ea typeface="Segoe UI" pitchFamily="34" charset="0"/>
                <a:cs typeface="Segoe UI" pitchFamily="34" charset="0"/>
              </a:rPr>
              <a:t>enterprise-class hybrid cloud solutions </a:t>
            </a:r>
            <a:r>
              <a:rPr lang="en-US" sz="900" b="0" u="none" dirty="0" smtClean="0">
                <a:latin typeface="Segoe UI" pitchFamily="34" charset="0"/>
                <a:ea typeface="Segoe UI" pitchFamily="34" charset="0"/>
                <a:cs typeface="Segoe UI" pitchFamily="34" charset="0"/>
              </a:rPr>
              <a:t>wh</a:t>
            </a:r>
            <a:r>
              <a:rPr lang="en-US" sz="900" b="0" dirty="0" smtClean="0">
                <a:latin typeface="Segoe UI" pitchFamily="34" charset="0"/>
                <a:ea typeface="Segoe UI" pitchFamily="34" charset="0"/>
                <a:cs typeface="Segoe UI" pitchFamily="34" charset="0"/>
              </a:rPr>
              <a:t>ere workloads, </a:t>
            </a:r>
            <a:r>
              <a:rPr lang="en-US" sz="900" dirty="0" smtClean="0">
                <a:latin typeface="Segoe UI" pitchFamily="34" charset="0"/>
                <a:ea typeface="Segoe UI" pitchFamily="34" charset="0"/>
                <a:cs typeface="Segoe UI" pitchFamily="34" charset="0"/>
              </a:rPr>
              <a:t>networks and storage become highly programmable, policy-based resources, increasing business agility.</a:t>
            </a:r>
          </a:p>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sz="900" baseline="0" dirty="0" smtClean="0">
              <a:latin typeface="Segoe UI" pitchFamily="34" charset="0"/>
              <a:ea typeface="Segoe UI" pitchFamily="34" charset="0"/>
              <a:cs typeface="Segoe UI" pitchFamily="34" charset="0"/>
            </a:endParaRPr>
          </a:p>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900" b="1" baseline="0" dirty="0" smtClean="0">
                <a:latin typeface="Segoe UI" pitchFamily="34" charset="0"/>
                <a:ea typeface="Segoe UI" pitchFamily="34" charset="0"/>
                <a:cs typeface="Segoe UI" pitchFamily="34" charset="0"/>
              </a:rPr>
              <a:t>New levels of performance on industry-standard hardware</a:t>
            </a:r>
          </a:p>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baseline="0" dirty="0" smtClean="0"/>
          </a:p>
          <a:p>
            <a:pPr marL="171450" marR="0" indent="-171450" algn="l" defTabSz="932742" rtl="0" eaLnBrk="1" fontAlgn="auto" latinLnBrk="0" hangingPunct="1">
              <a:lnSpc>
                <a:spcPct val="90000"/>
              </a:lnSpc>
              <a:spcBef>
                <a:spcPts val="0"/>
              </a:spcBef>
              <a:spcAft>
                <a:spcPts val="340"/>
              </a:spcAft>
              <a:buClrTx/>
              <a:buSzTx/>
              <a:buFontTx/>
              <a:buChar char="-"/>
              <a:tabLst/>
              <a:defRPr/>
            </a:pPr>
            <a:r>
              <a:rPr lang="en-US" b="1" baseline="0" dirty="0" smtClean="0"/>
              <a:t>Virtualization:</a:t>
            </a:r>
          </a:p>
          <a:p>
            <a:pPr marL="169863" marR="0" lvl="0" indent="-169863"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First of all, System Center 2012 R2 fully supports the extensive</a:t>
            </a:r>
            <a:r>
              <a:rPr kumimoji="0" lang="en-US" sz="900" b="0" i="0" u="none" strike="noStrike" kern="1200" cap="none" normalizeH="0" baseline="0" dirty="0" smtClean="0">
                <a:ln>
                  <a:noFill/>
                </a:ln>
                <a:solidFill>
                  <a:schemeClr val="tx1"/>
                </a:solidFill>
                <a:effectLst/>
                <a:latin typeface="Segoe UI" pitchFamily="34" charset="0"/>
                <a:ea typeface="Segoe UI" pitchFamily="34" charset="0"/>
                <a:cs typeface="Segoe UI" pitchFamily="34" charset="0"/>
              </a:rPr>
              <a:t> improvements in</a:t>
            </a:r>
            <a:r>
              <a:rPr lang="en-US" sz="900" b="0" dirty="0" smtClean="0">
                <a:latin typeface="Segoe UI" pitchFamily="34" charset="0"/>
                <a:ea typeface="Segoe UI" pitchFamily="34" charset="0"/>
                <a:cs typeface="Segoe UI" pitchFamily="34" charset="0"/>
              </a:rPr>
              <a:t> scale and performance</a:t>
            </a:r>
            <a:r>
              <a:rPr lang="en-US" sz="900" b="0" baseline="0" dirty="0" smtClean="0">
                <a:latin typeface="Segoe UI" pitchFamily="34" charset="0"/>
                <a:ea typeface="Segoe UI" pitchFamily="34" charset="0"/>
                <a:cs typeface="Segoe UI" pitchFamily="34" charset="0"/>
              </a:rPr>
              <a:t> in Windows Server 2012 R2, such as support </a:t>
            </a:r>
            <a:r>
              <a:rPr lang="en-US" sz="900" b="0" i="0" baseline="0" dirty="0" smtClean="0">
                <a:latin typeface="Segoe UI" pitchFamily="34" charset="0"/>
                <a:ea typeface="Segoe UI" pitchFamily="34" charset="0"/>
                <a:cs typeface="Segoe UI" pitchFamily="34" charset="0"/>
              </a:rPr>
              <a:t>for </a:t>
            </a:r>
            <a:r>
              <a:rPr lang="en-US" sz="900" i="0" kern="1200" baseline="0" dirty="0" smtClean="0">
                <a:solidFill>
                  <a:schemeClr val="tx1"/>
                </a:solidFill>
                <a:latin typeface="Segoe UI" pitchFamily="34" charset="0"/>
                <a:ea typeface="Segoe UI" pitchFamily="34" charset="0"/>
                <a:cs typeface="Segoe UI" pitchFamily="34" charset="0"/>
              </a:rPr>
              <a:t>320 logical processors and 64-node clusters, </a:t>
            </a:r>
            <a:r>
              <a:rPr lang="en-US" sz="900" b="0" i="0" baseline="0" dirty="0" smtClean="0">
                <a:latin typeface="Segoe UI" pitchFamily="34" charset="0"/>
                <a:ea typeface="Segoe UI" pitchFamily="34" charset="0"/>
                <a:cs typeface="Segoe UI" pitchFamily="34" charset="0"/>
              </a:rPr>
              <a:t>that</a:t>
            </a:r>
            <a:r>
              <a:rPr lang="en-US" sz="900" b="0" i="0" dirty="0" smtClean="0">
                <a:latin typeface="Segoe UI" pitchFamily="34" charset="0"/>
                <a:ea typeface="Segoe UI" pitchFamily="34" charset="0"/>
                <a:cs typeface="Segoe UI" pitchFamily="34" charset="0"/>
              </a:rPr>
              <a:t> </a:t>
            </a:r>
            <a:r>
              <a:rPr lang="en-US" sz="900" b="0" dirty="0" smtClean="0">
                <a:latin typeface="Segoe UI" pitchFamily="34" charset="0"/>
                <a:ea typeface="Segoe UI" pitchFamily="34" charset="0"/>
                <a:cs typeface="Segoe UI" pitchFamily="34" charset="0"/>
              </a:rPr>
              <a:t>allow a fixed number of resources to run more workloads faster with Hyper-V. System Center 2012 R2 can perform</a:t>
            </a:r>
            <a:r>
              <a:rPr lang="en-US" sz="900" b="0" baseline="0" dirty="0" smtClean="0">
                <a:latin typeface="Segoe UI" pitchFamily="34" charset="0"/>
                <a:ea typeface="Segoe UI" pitchFamily="34" charset="0"/>
                <a:cs typeface="Segoe UI" pitchFamily="34" charset="0"/>
              </a:rPr>
              <a:t> bare-metal provisioning of up to 1,000 hosts or 25,000 virtual machines (per Virtual Machine Manager server). System Center Virtual Machine Manager also supports live migrations of VMs between hosts, including live migration from Windows Server 2012 hosts to Windows Server 2012 R2 hosts.</a:t>
            </a:r>
          </a:p>
          <a:p>
            <a:pPr marL="169863" marR="0" lvl="0" indent="-169863"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b="0" baseline="0" dirty="0" smtClean="0">
                <a:latin typeface="Segoe UI" pitchFamily="34" charset="0"/>
                <a:ea typeface="Segoe UI" pitchFamily="34" charset="0"/>
                <a:cs typeface="Segoe UI" pitchFamily="34" charset="0"/>
              </a:rPr>
              <a:t>Enabling uniform </a:t>
            </a:r>
            <a:r>
              <a:rPr lang="en-US" sz="900" b="0" baseline="0" dirty="0" err="1" smtClean="0">
                <a:latin typeface="Segoe UI" pitchFamily="34" charset="0"/>
                <a:ea typeface="Segoe UI" pitchFamily="34" charset="0"/>
                <a:cs typeface="Segoe UI" pitchFamily="34" charset="0"/>
              </a:rPr>
              <a:t>IaaS</a:t>
            </a:r>
            <a:r>
              <a:rPr lang="en-US" sz="900" b="0" baseline="0" dirty="0" smtClean="0">
                <a:latin typeface="Segoe UI" pitchFamily="34" charset="0"/>
                <a:ea typeface="Segoe UI" pitchFamily="34" charset="0"/>
                <a:cs typeface="Segoe UI" pitchFamily="34" charset="0"/>
              </a:rPr>
              <a:t> services including consistent VM life cycle management, System Center offers a </a:t>
            </a:r>
            <a:r>
              <a:rPr lang="en-US" sz="900" b="0" i="0" kern="1200" baseline="0" dirty="0" smtClean="0">
                <a:solidFill>
                  <a:schemeClr val="tx1"/>
                </a:solidFill>
                <a:effectLst/>
                <a:latin typeface="Segoe UI" pitchFamily="34" charset="0"/>
                <a:ea typeface="Segoe UI" pitchFamily="34" charset="0"/>
                <a:cs typeface="Segoe UI" pitchFamily="34" charset="0"/>
              </a:rPr>
              <a:t>s</a:t>
            </a:r>
            <a:r>
              <a:rPr lang="en-US" sz="900" i="0" kern="1200" dirty="0" smtClean="0">
                <a:solidFill>
                  <a:schemeClr val="tx1"/>
                </a:solidFill>
                <a:effectLst/>
                <a:latin typeface="Segoe UI" pitchFamily="34" charset="0"/>
                <a:ea typeface="Segoe UI" pitchFamily="34" charset="0"/>
                <a:cs typeface="Segoe UI" pitchFamily="34" charset="0"/>
              </a:rPr>
              <a:t>tandardized </a:t>
            </a:r>
            <a:r>
              <a:rPr lang="en-US" sz="900" i="0" baseline="0" dirty="0" smtClean="0">
                <a:solidFill>
                  <a:schemeClr val="tx1"/>
                </a:solidFill>
                <a:latin typeface="Segoe UI" pitchFamily="34" charset="0"/>
                <a:ea typeface="Segoe UI" pitchFamily="34" charset="0"/>
                <a:cs typeface="Segoe UI" pitchFamily="34" charset="0"/>
              </a:rPr>
              <a:t>gallery of single- and </a:t>
            </a:r>
            <a:r>
              <a:rPr lang="en-US" sz="900" baseline="0" dirty="0" smtClean="0">
                <a:solidFill>
                  <a:schemeClr val="tx1"/>
                </a:solidFill>
                <a:latin typeface="Segoe UI" pitchFamily="34" charset="0"/>
                <a:ea typeface="Segoe UI" pitchFamily="34" charset="0"/>
                <a:cs typeface="Segoe UI" pitchFamily="34" charset="0"/>
              </a:rPr>
              <a:t>multi-VM tier templates for Windows Server and Windows Azure </a:t>
            </a:r>
            <a:r>
              <a:rPr lang="en-US" sz="900" i="0" baseline="0" dirty="0" smtClean="0">
                <a:solidFill>
                  <a:schemeClr val="tx1"/>
                </a:solidFill>
                <a:latin typeface="Segoe UI" pitchFamily="34" charset="0"/>
                <a:ea typeface="Segoe UI" pitchFamily="34" charset="0"/>
                <a:cs typeface="Segoe UI" pitchFamily="34" charset="0"/>
              </a:rPr>
              <a:t>environments</a:t>
            </a:r>
            <a:r>
              <a:rPr lang="en-US" sz="900" i="0" kern="1200" baseline="0" dirty="0" smtClean="0">
                <a:solidFill>
                  <a:schemeClr val="tx1"/>
                </a:solidFill>
                <a:effectLst/>
                <a:latin typeface="Segoe UI" pitchFamily="34" charset="0"/>
                <a:ea typeface="Segoe UI" pitchFamily="34" charset="0"/>
                <a:cs typeface="Segoe UI" pitchFamily="34" charset="0"/>
              </a:rPr>
              <a:t> for consistent workload deployment and hosting.</a:t>
            </a:r>
            <a:endParaRPr lang="en-US" sz="900" b="0" i="0" kern="1200" baseline="0" dirty="0" smtClean="0">
              <a:solidFill>
                <a:schemeClr val="tx1"/>
              </a:solidFill>
              <a:effectLst/>
              <a:latin typeface="Segoe UI" pitchFamily="34" charset="0"/>
              <a:ea typeface="Segoe UI" pitchFamily="34" charset="0"/>
              <a:cs typeface="Segoe UI" pitchFamily="34" charset="0"/>
            </a:endParaRPr>
          </a:p>
          <a:p>
            <a:pPr marL="169863" marR="0" lvl="0" indent="-169863"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b="0" baseline="0" dirty="0" smtClean="0">
                <a:latin typeface="Segoe UI" pitchFamily="34" charset="0"/>
                <a:ea typeface="Segoe UI" pitchFamily="34" charset="0"/>
                <a:cs typeface="Segoe UI" pitchFamily="34" charset="0"/>
              </a:rPr>
              <a:t>System Center 2012 R2 is also the ideal solution to support a heterogeneous datacenter, with VMM </a:t>
            </a:r>
            <a:r>
              <a:rPr lang="en-US" sz="800" b="0" i="0" baseline="0" dirty="0" smtClean="0">
                <a:latin typeface="Segoe UI" pitchFamily="34" charset="0"/>
                <a:ea typeface="Segoe UI" pitchFamily="34" charset="0"/>
                <a:cs typeface="Segoe UI" pitchFamily="34" charset="0"/>
              </a:rPr>
              <a:t>s</a:t>
            </a:r>
            <a:r>
              <a:rPr lang="en-US" sz="800" i="0" dirty="0" smtClean="0">
                <a:latin typeface="Segoe UI" pitchFamily="34" charset="0"/>
                <a:ea typeface="Segoe UI" pitchFamily="34" charset="0"/>
                <a:cs typeface="Segoe UI" pitchFamily="34" charset="0"/>
              </a:rPr>
              <a:t>upport for multiple hypervisors (Hyper-V, ESX, </a:t>
            </a:r>
            <a:r>
              <a:rPr lang="en-US" sz="800" i="0" dirty="0" err="1" smtClean="0">
                <a:latin typeface="Segoe UI" pitchFamily="34" charset="0"/>
                <a:ea typeface="Segoe UI" pitchFamily="34" charset="0"/>
                <a:cs typeface="Segoe UI" pitchFamily="34" charset="0"/>
              </a:rPr>
              <a:t>Xen</a:t>
            </a:r>
            <a:r>
              <a:rPr lang="en-US" sz="800" i="0" dirty="0" smtClean="0">
                <a:latin typeface="Segoe UI" pitchFamily="34" charset="0"/>
                <a:ea typeface="Segoe UI" pitchFamily="34" charset="0"/>
                <a:cs typeface="Segoe UI" pitchFamily="34" charset="0"/>
              </a:rPr>
              <a:t>)</a:t>
            </a:r>
            <a:r>
              <a:rPr lang="en-US" sz="800" i="0" baseline="0" dirty="0" smtClean="0">
                <a:latin typeface="Segoe UI" pitchFamily="34" charset="0"/>
                <a:ea typeface="Segoe UI" pitchFamily="34" charset="0"/>
                <a:cs typeface="Segoe UI" pitchFamily="34" charset="0"/>
              </a:rPr>
              <a:t> and </a:t>
            </a:r>
            <a:r>
              <a:rPr lang="en-US" sz="800" i="0" kern="1200" baseline="0" dirty="0" smtClean="0">
                <a:solidFill>
                  <a:schemeClr val="tx1"/>
                </a:solidFill>
                <a:effectLst/>
                <a:latin typeface="Segoe UI" pitchFamily="34" charset="0"/>
                <a:ea typeface="Segoe UI" pitchFamily="34" charset="0"/>
                <a:cs typeface="Segoe UI" pitchFamily="34" charset="0"/>
              </a:rPr>
              <a:t>c</a:t>
            </a:r>
            <a:r>
              <a:rPr lang="en-US" sz="800" i="0" kern="1200" dirty="0" smtClean="0">
                <a:solidFill>
                  <a:schemeClr val="tx1"/>
                </a:solidFill>
                <a:effectLst/>
                <a:latin typeface="Segoe UI" pitchFamily="34" charset="0"/>
                <a:ea typeface="Segoe UI" pitchFamily="34" charset="0"/>
                <a:cs typeface="Segoe UI" pitchFamily="34" charset="0"/>
              </a:rPr>
              <a:t>ross-platform configuration management for Linux &amp; Unix servers with SC</a:t>
            </a:r>
            <a:r>
              <a:rPr lang="en-US" sz="800" i="0" kern="1200" baseline="0" dirty="0" smtClean="0">
                <a:solidFill>
                  <a:schemeClr val="tx1"/>
                </a:solidFill>
                <a:effectLst/>
                <a:latin typeface="Segoe UI" pitchFamily="34" charset="0"/>
                <a:ea typeface="Segoe UI" pitchFamily="34" charset="0"/>
                <a:cs typeface="Segoe UI" pitchFamily="34" charset="0"/>
              </a:rPr>
              <a:t> Configuration Manager. SC Operations Manager allows for c</a:t>
            </a:r>
            <a:r>
              <a:rPr lang="en-US" sz="800" i="0" kern="1200" dirty="0" smtClean="0">
                <a:solidFill>
                  <a:schemeClr val="tx1"/>
                </a:solidFill>
                <a:effectLst/>
                <a:latin typeface="Segoe UI" pitchFamily="34" charset="0"/>
                <a:ea typeface="Segoe UI" pitchFamily="34" charset="0"/>
                <a:cs typeface="Segoe UI" pitchFamily="34" charset="0"/>
              </a:rPr>
              <a:t>ross-platform monitoring of Windows, Linux</a:t>
            </a:r>
            <a:r>
              <a:rPr lang="en-US" sz="800" i="0" kern="1200" baseline="0" dirty="0" smtClean="0">
                <a:solidFill>
                  <a:schemeClr val="tx1"/>
                </a:solidFill>
                <a:effectLst/>
                <a:latin typeface="Segoe UI" pitchFamily="34" charset="0"/>
                <a:ea typeface="Segoe UI" pitchFamily="34" charset="0"/>
                <a:cs typeface="Segoe UI" pitchFamily="34" charset="0"/>
              </a:rPr>
              <a:t> and </a:t>
            </a:r>
            <a:r>
              <a:rPr lang="en-US" sz="800" i="0" kern="1200" dirty="0" smtClean="0">
                <a:solidFill>
                  <a:schemeClr val="tx1"/>
                </a:solidFill>
                <a:effectLst/>
                <a:latin typeface="Segoe UI" pitchFamily="34" charset="0"/>
                <a:ea typeface="Segoe UI" pitchFamily="34" charset="0"/>
                <a:cs typeface="Segoe UI" pitchFamily="34" charset="0"/>
              </a:rPr>
              <a:t>Unix</a:t>
            </a:r>
            <a:r>
              <a:rPr lang="en-US" sz="800" i="0" kern="1200" baseline="0" dirty="0" smtClean="0">
                <a:solidFill>
                  <a:schemeClr val="tx1"/>
                </a:solidFill>
                <a:effectLst/>
                <a:latin typeface="Segoe UI" pitchFamily="34" charset="0"/>
                <a:ea typeface="Segoe UI" pitchFamily="34" charset="0"/>
                <a:cs typeface="Segoe UI" pitchFamily="34" charset="0"/>
              </a:rPr>
              <a:t> </a:t>
            </a:r>
            <a:r>
              <a:rPr lang="en-US" sz="800" i="0" kern="1200" dirty="0" smtClean="0">
                <a:solidFill>
                  <a:schemeClr val="tx1"/>
                </a:solidFill>
                <a:effectLst/>
                <a:latin typeface="Segoe UI" pitchFamily="34" charset="0"/>
                <a:ea typeface="Segoe UI" pitchFamily="34" charset="0"/>
                <a:cs typeface="Segoe UI" pitchFamily="34" charset="0"/>
              </a:rPr>
              <a:t>guests.</a:t>
            </a:r>
          </a:p>
          <a:p>
            <a:pPr marL="169863" marR="0" lvl="0" indent="-169863"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Last not least, for physical workloads running Windows Server (or Linux or Unix), SC Configuration Manager supports both the provisioning and patching of the workloads.</a:t>
            </a:r>
          </a:p>
          <a:p>
            <a:pPr marL="171450" marR="0" indent="-171450" algn="l" defTabSz="932742" rtl="0" eaLnBrk="1" fontAlgn="auto" latinLnBrk="0" hangingPunct="1">
              <a:lnSpc>
                <a:spcPct val="90000"/>
              </a:lnSpc>
              <a:spcBef>
                <a:spcPts val="0"/>
              </a:spcBef>
              <a:spcAft>
                <a:spcPts val="340"/>
              </a:spcAft>
              <a:buClrTx/>
              <a:buSzTx/>
              <a:buFontTx/>
              <a:buChar char="-"/>
              <a:tabLst/>
              <a:defRPr/>
            </a:pPr>
            <a:r>
              <a:rPr lang="en-US" b="1" baseline="0" dirty="0" smtClean="0"/>
              <a:t>Storage:</a:t>
            </a:r>
          </a:p>
          <a:p>
            <a:pPr marL="169863" marR="0" lvl="0" indent="-169863"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Out-of-the-box, Windows Server 2012 R2 enables high-performance, highly available file-based storage capabilities on low-cost, industry-standard hardware. Using System Center 2012 R2, you can now perform bare-metal provisioning of file-based, scale-out storage and create affordable storage and increased uptime for all your workloads, not just your mission-critical ones. System Center Virtual Machine Manager takes care of the file server clustering, the virtualization and automatic tiering of your physical storage resources provided by Windows Server Storage Spaces, and the assignment of virtualized, tiered storage resources to your workloads.</a:t>
            </a:r>
          </a:p>
          <a:p>
            <a:pPr marL="169863" marR="0" lvl="0" indent="-169863"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To let you take advantage of your existing SAN investments and support tier 1 applications that you rely on the SAN environment for, System Center offers managed fiber channel connectivity directly between your guest workloads  and your SAN.</a:t>
            </a:r>
          </a:p>
          <a:p>
            <a:pPr marL="171450" marR="0" indent="-171450" algn="l" defTabSz="932742" rtl="0" eaLnBrk="1" fontAlgn="auto" latinLnBrk="0" hangingPunct="1">
              <a:lnSpc>
                <a:spcPct val="90000"/>
              </a:lnSpc>
              <a:spcBef>
                <a:spcPts val="0"/>
              </a:spcBef>
              <a:spcAft>
                <a:spcPts val="340"/>
              </a:spcAft>
              <a:buClrTx/>
              <a:buSzTx/>
              <a:buFontTx/>
              <a:buChar char="-"/>
              <a:tabLst/>
              <a:defRPr/>
            </a:pPr>
            <a:r>
              <a:rPr lang="en-US" b="1" baseline="0" dirty="0" smtClean="0"/>
              <a:t>Network:</a:t>
            </a:r>
          </a:p>
          <a:p>
            <a:pPr marL="169863" marR="0" lvl="0" indent="-169863"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kern="1200" dirty="0" smtClean="0">
                <a:solidFill>
                  <a:schemeClr val="tx1"/>
                </a:solidFill>
                <a:effectLst/>
                <a:latin typeface="Segoe UI Light" pitchFamily="34" charset="0"/>
                <a:ea typeface="+mn-ea"/>
                <a:cs typeface="+mn-cs"/>
              </a:rPr>
              <a:t>To understand</a:t>
            </a:r>
            <a:r>
              <a:rPr lang="en-US" sz="900" kern="1200" baseline="0" dirty="0" smtClean="0">
                <a:solidFill>
                  <a:schemeClr val="tx1"/>
                </a:solidFill>
                <a:effectLst/>
                <a:latin typeface="Segoe UI Light" pitchFamily="34" charset="0"/>
                <a:ea typeface="+mn-ea"/>
                <a:cs typeface="+mn-cs"/>
              </a:rPr>
              <a:t> </a:t>
            </a:r>
            <a:r>
              <a:rPr lang="en-US" sz="900" kern="1200" dirty="0" smtClean="0">
                <a:solidFill>
                  <a:schemeClr val="tx1"/>
                </a:solidFill>
                <a:effectLst/>
                <a:latin typeface="Segoe UI Light" pitchFamily="34" charset="0"/>
                <a:ea typeface="+mn-ea"/>
                <a:cs typeface="+mn-cs"/>
              </a:rPr>
              <a:t>networking in a hybrid cloud environment, customers need to</a:t>
            </a:r>
            <a:r>
              <a:rPr lang="en-US" sz="900" kern="1200" baseline="0" dirty="0" smtClean="0">
                <a:solidFill>
                  <a:schemeClr val="tx1"/>
                </a:solidFill>
                <a:effectLst/>
                <a:latin typeface="Segoe UI Light" pitchFamily="34" charset="0"/>
                <a:ea typeface="+mn-ea"/>
                <a:cs typeface="+mn-cs"/>
              </a:rPr>
              <a:t> think about networking in the same way that they think about compute – i.e. as a shared, automated pool of capacity. They also need to think about a solution that can seamlessly bridge on-premises and off-premises networks, and how to reduce operational complexity in hybrid networking. With Windows Server 2012 R2 and System Center 2012 R2, </a:t>
            </a:r>
            <a:r>
              <a:rPr lang="en-US" sz="900" baseline="0" dirty="0" smtClean="0">
                <a:gradFill>
                  <a:gsLst>
                    <a:gs pos="62500">
                      <a:schemeClr val="tx1"/>
                    </a:gs>
                    <a:gs pos="40000">
                      <a:schemeClr val="tx1"/>
                    </a:gs>
                  </a:gsLst>
                  <a:lin ang="5400000" scaled="0"/>
                </a:gradFill>
                <a:latin typeface="Segoe UI Semibold" panose="020B0702040204020203" pitchFamily="34" charset="0"/>
              </a:rPr>
              <a:t>Microsoft is committed to delivering on an </a:t>
            </a:r>
            <a:r>
              <a:rPr lang="en-US" sz="900" dirty="0" smtClean="0">
                <a:gradFill>
                  <a:gsLst>
                    <a:gs pos="62500">
                      <a:schemeClr val="tx1"/>
                    </a:gs>
                    <a:gs pos="40000">
                      <a:schemeClr val="tx1"/>
                    </a:gs>
                  </a:gsLst>
                  <a:lin ang="5400000" scaled="0"/>
                </a:gradFill>
                <a:latin typeface="Segoe UI Semibold" panose="020B0702040204020203" pitchFamily="34" charset="0"/>
              </a:rPr>
              <a:t>open, extensible &amp; standards-based solution that has its</a:t>
            </a:r>
            <a:r>
              <a:rPr lang="en-US" sz="900" baseline="0" dirty="0" smtClean="0">
                <a:gradFill>
                  <a:gsLst>
                    <a:gs pos="62500">
                      <a:schemeClr val="tx1"/>
                    </a:gs>
                    <a:gs pos="40000">
                      <a:schemeClr val="tx1"/>
                    </a:gs>
                  </a:gsLst>
                  <a:lin ang="5400000" scaled="0"/>
                </a:gradFill>
                <a:latin typeface="Segoe UI Semibold" panose="020B0702040204020203" pitchFamily="34" charset="0"/>
              </a:rPr>
              <a:t> origin in how we deliver networking for global hi-scale online services like Windows Azure or Bing.</a:t>
            </a:r>
            <a:endParaRPr lang="en-US" sz="900" kern="1200" baseline="0" dirty="0" smtClean="0">
              <a:solidFill>
                <a:schemeClr val="tx1"/>
              </a:solidFill>
              <a:effectLst/>
              <a:latin typeface="Segoe UI Light" pitchFamily="34" charset="0"/>
              <a:ea typeface="+mn-ea"/>
              <a:cs typeface="+mn-cs"/>
            </a:endParaRPr>
          </a:p>
          <a:p>
            <a:pPr marL="169863" marR="0" lvl="0" indent="-169863"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000" dirty="0" smtClean="0">
                <a:gradFill>
                  <a:gsLst>
                    <a:gs pos="62500">
                      <a:schemeClr val="tx1"/>
                    </a:gs>
                    <a:gs pos="40000">
                      <a:schemeClr val="tx1"/>
                    </a:gs>
                  </a:gsLst>
                  <a:lin ang="5400000" scaled="0"/>
                </a:gradFill>
              </a:rPr>
              <a:t>Hyper-V Network Virtualization in Windows Server 2012 R2 is a key feature</a:t>
            </a:r>
            <a:r>
              <a:rPr lang="en-US" sz="2000" baseline="0" dirty="0" smtClean="0">
                <a:gradFill>
                  <a:gsLst>
                    <a:gs pos="62500">
                      <a:schemeClr val="tx1"/>
                    </a:gs>
                    <a:gs pos="40000">
                      <a:schemeClr val="tx1"/>
                    </a:gs>
                  </a:gsLst>
                  <a:lin ang="5400000" scaled="0"/>
                </a:gradFill>
              </a:rPr>
              <a:t> </a:t>
            </a:r>
            <a:r>
              <a:rPr lang="en-US" sz="2000" dirty="0" smtClean="0">
                <a:gradFill>
                  <a:gsLst>
                    <a:gs pos="62500">
                      <a:schemeClr val="tx1"/>
                    </a:gs>
                    <a:gs pos="40000">
                      <a:schemeClr val="tx1"/>
                    </a:gs>
                  </a:gsLst>
                  <a:lin ang="5400000" scaled="0"/>
                </a:gradFill>
              </a:rPr>
              <a:t>that helps abstract</a:t>
            </a:r>
            <a:r>
              <a:rPr lang="en-US" sz="2000" baseline="0" dirty="0" smtClean="0">
                <a:gradFill>
                  <a:gsLst>
                    <a:gs pos="62500">
                      <a:schemeClr val="tx1"/>
                    </a:gs>
                    <a:gs pos="40000">
                      <a:schemeClr val="tx1"/>
                    </a:gs>
                  </a:gsLst>
                  <a:lin ang="5400000" scaled="0"/>
                </a:gradFill>
              </a:rPr>
              <a:t> the physical network intricacies from apps/workloads and allows i</a:t>
            </a:r>
            <a:r>
              <a:rPr lang="en-US" sz="2000" dirty="0" smtClean="0">
                <a:gradFill>
                  <a:gsLst>
                    <a:gs pos="62500">
                      <a:schemeClr val="tx1"/>
                    </a:gs>
                    <a:gs pos="40000">
                      <a:schemeClr val="tx1"/>
                    </a:gs>
                  </a:gsLst>
                  <a:lin ang="5400000" scaled="0"/>
                </a:gradFill>
              </a:rPr>
              <a:t>solated virtual networks running to run on shared, physical network infrastructure.</a:t>
            </a:r>
            <a:r>
              <a:rPr lang="en-US" sz="2000" baseline="0" dirty="0" smtClean="0">
                <a:gradFill>
                  <a:gsLst>
                    <a:gs pos="62500">
                      <a:schemeClr val="tx1"/>
                    </a:gs>
                    <a:gs pos="40000">
                      <a:schemeClr val="tx1"/>
                    </a:gs>
                  </a:gsLst>
                  <a:lin ang="5400000" scaled="0"/>
                </a:gradFill>
              </a:rPr>
              <a:t> This is key to meeting the multi-tenancy and isolation requirements that exist in service provider or large enterprise IT organizations (that serve multiple LOB constituents or </a:t>
            </a:r>
            <a:r>
              <a:rPr lang="en-US" sz="2000" baseline="0" dirty="0" err="1" smtClean="0">
                <a:gradFill>
                  <a:gsLst>
                    <a:gs pos="62500">
                      <a:schemeClr val="tx1"/>
                    </a:gs>
                    <a:gs pos="40000">
                      <a:schemeClr val="tx1"/>
                    </a:gs>
                  </a:gsLst>
                  <a:lin ang="5400000" scaled="0"/>
                </a:gradFill>
              </a:rPr>
              <a:t>dev</a:t>
            </a:r>
            <a:r>
              <a:rPr lang="en-US" sz="2000" baseline="0" dirty="0" smtClean="0">
                <a:gradFill>
                  <a:gsLst>
                    <a:gs pos="62500">
                      <a:schemeClr val="tx1"/>
                    </a:gs>
                    <a:gs pos="40000">
                      <a:schemeClr val="tx1"/>
                    </a:gs>
                  </a:gsLst>
                  <a:lin ang="5400000" scaled="0"/>
                </a:gradFill>
              </a:rPr>
              <a:t>/test/production environments).  Hyper-V Network Virtualization together with the Hyper-V Extensible Switch in Windows Server 2012 R2 provide the foundation of our software-defined networking promise, and </a:t>
            </a:r>
            <a:r>
              <a:rPr lang="en-US" sz="2000" baseline="0" dirty="0" smtClean="0">
                <a:solidFill>
                  <a:schemeClr val="tx1"/>
                </a:solidFill>
              </a:rPr>
              <a:t>VMM in </a:t>
            </a:r>
            <a:r>
              <a:rPr lang="en-US" sz="2000" dirty="0" smtClean="0"/>
              <a:t>System Center 2012</a:t>
            </a:r>
            <a:r>
              <a:rPr lang="en-US" sz="2000" baseline="0" dirty="0" smtClean="0"/>
              <a:t> R2 makes it easy for you to provision and manage multiple isolated virtual networks in your environment.</a:t>
            </a:r>
            <a:endParaRPr lang="en-US" sz="2000" baseline="0" dirty="0" smtClean="0">
              <a:gradFill>
                <a:gsLst>
                  <a:gs pos="62500">
                    <a:schemeClr val="tx1"/>
                  </a:gs>
                  <a:gs pos="40000">
                    <a:schemeClr val="tx1"/>
                  </a:gs>
                </a:gsLst>
                <a:lin ang="5400000" scaled="0"/>
              </a:gradFill>
            </a:endParaRPr>
          </a:p>
          <a:p>
            <a:pPr marL="169863" marR="0" lvl="0" indent="-169863"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000" baseline="0" dirty="0" smtClean="0">
                <a:gradFill>
                  <a:gsLst>
                    <a:gs pos="62500">
                      <a:schemeClr val="tx1"/>
                    </a:gs>
                    <a:gs pos="40000">
                      <a:schemeClr val="tx1"/>
                    </a:gs>
                  </a:gsLst>
                  <a:lin ang="5400000" scaled="0"/>
                </a:gradFill>
              </a:rPr>
              <a:t>VMM in System Center 2012 R2 offers i</a:t>
            </a:r>
            <a:r>
              <a:rPr lang="en-US" sz="2000" dirty="0" smtClean="0">
                <a:gradFill>
                  <a:gsLst>
                    <a:gs pos="62500">
                      <a:schemeClr val="tx1"/>
                    </a:gs>
                    <a:gs pos="40000">
                      <a:schemeClr val="tx1"/>
                    </a:gs>
                  </a:gsLst>
                  <a:lin ang="5400000" scaled="0"/>
                </a:gradFill>
              </a:rPr>
              <a:t>n-box provisioning</a:t>
            </a:r>
            <a:r>
              <a:rPr lang="en-US" sz="2000" baseline="0" dirty="0" smtClean="0">
                <a:gradFill>
                  <a:gsLst>
                    <a:gs pos="62500">
                      <a:schemeClr val="tx1"/>
                    </a:gs>
                    <a:gs pos="40000">
                      <a:schemeClr val="tx1"/>
                    </a:gs>
                  </a:gsLst>
                  <a:lin ang="5400000" scaled="0"/>
                </a:gradFill>
              </a:rPr>
              <a:t> </a:t>
            </a:r>
            <a:r>
              <a:rPr lang="en-US" sz="2000" dirty="0" smtClean="0">
                <a:gradFill>
                  <a:gsLst>
                    <a:gs pos="62500">
                      <a:schemeClr val="tx1"/>
                    </a:gs>
                    <a:gs pos="40000">
                      <a:schemeClr val="tx1"/>
                    </a:gs>
                  </a:gsLst>
                  <a:lin ang="5400000" scaled="0"/>
                </a:gradFill>
              </a:rPr>
              <a:t>and</a:t>
            </a:r>
            <a:r>
              <a:rPr lang="en-US" sz="2000" baseline="0" dirty="0" smtClean="0">
                <a:gradFill>
                  <a:gsLst>
                    <a:gs pos="62500">
                      <a:schemeClr val="tx1"/>
                    </a:gs>
                    <a:gs pos="40000">
                      <a:schemeClr val="tx1"/>
                    </a:gs>
                  </a:gsLst>
                  <a:lin ang="5400000" scaled="0"/>
                </a:gradFill>
              </a:rPr>
              <a:t> configuration of Hyper-V Network Virtualization, remote access and of a </a:t>
            </a:r>
            <a:r>
              <a:rPr lang="en-US" sz="2000" dirty="0" smtClean="0">
                <a:gradFill>
                  <a:gsLst>
                    <a:gs pos="62500">
                      <a:schemeClr val="tx1"/>
                    </a:gs>
                    <a:gs pos="40000">
                      <a:schemeClr val="tx1"/>
                    </a:gs>
                  </a:gsLst>
                  <a:lin ang="5400000" scaled="0"/>
                </a:gradFill>
              </a:rPr>
              <a:t>multitenant edge gateway for seamless connectivity between physical &amp; virtual networks</a:t>
            </a:r>
            <a:r>
              <a:rPr lang="en-US" sz="2000" baseline="0" dirty="0" smtClean="0">
                <a:gradFill>
                  <a:gsLst>
                    <a:gs pos="62500">
                      <a:schemeClr val="tx1"/>
                    </a:gs>
                    <a:gs pos="40000">
                      <a:schemeClr val="tx1"/>
                    </a:gs>
                  </a:gsLst>
                  <a:lin ang="5400000" scaled="0"/>
                </a:gradFill>
              </a:rPr>
              <a:t>. This software-based gateway will help customers easily extend their datacenter into a service provider environment by providing a termination point for site to site connectivity and enabling end-users access company resources that might be hosted at the service provider.  Simultaneously,  the gateway will be multitenant aware and hence enables the service provider to drive operational efficiency by enabling multiple customer connections terminate on it.  More importantly, the gateway enables seamless bridging between the customers’ physical and virtual networks (NV-GRE based) by offering the necessary translation, thereby enabling broader adoption of hybrid networking with bring-your-own-IP (BYOIP) enablement.</a:t>
            </a:r>
          </a:p>
          <a:p>
            <a:pPr marL="169863" marR="0" lvl="0" indent="-169863"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000" dirty="0" smtClean="0">
                <a:gradFill>
                  <a:gsLst>
                    <a:gs pos="62500">
                      <a:schemeClr val="tx1"/>
                    </a:gs>
                    <a:gs pos="40000">
                      <a:schemeClr val="tx1"/>
                    </a:gs>
                  </a:gsLst>
                  <a:lin ang="5400000" scaled="0"/>
                </a:gradFill>
              </a:rPr>
              <a:t>T</a:t>
            </a:r>
            <a:r>
              <a:rPr lang="en-US" sz="2000" baseline="0" dirty="0" smtClean="0">
                <a:gradFill>
                  <a:gsLst>
                    <a:gs pos="62500">
                      <a:schemeClr val="tx1"/>
                    </a:gs>
                    <a:gs pos="40000">
                      <a:schemeClr val="tx1"/>
                    </a:gs>
                  </a:gsLst>
                  <a:lin ang="5400000" scaled="0"/>
                </a:gradFill>
              </a:rPr>
              <a:t>ransforming the datacenter involves abstracting storage, compute and network resources from their underlying physical hardware and manage them in a standardized manner. To this end, </a:t>
            </a:r>
            <a:r>
              <a:rPr lang="en-US" sz="2000" dirty="0" smtClean="0">
                <a:gradFill>
                  <a:gsLst>
                    <a:gs pos="62500">
                      <a:schemeClr val="tx1"/>
                    </a:gs>
                    <a:gs pos="40000">
                      <a:schemeClr val="tx1"/>
                    </a:gs>
                  </a:gsLst>
                  <a:lin ang="5400000" scaled="0"/>
                </a:gradFill>
              </a:rPr>
              <a:t>Windows Server 2012 R2 and System Center support standards-based a</a:t>
            </a:r>
            <a:r>
              <a:rPr lang="en-US" sz="2000" baseline="0" dirty="0" smtClean="0">
                <a:gradFill>
                  <a:gsLst>
                    <a:gs pos="62500">
                      <a:schemeClr val="tx1"/>
                    </a:gs>
                    <a:gs pos="40000">
                      <a:schemeClr val="tx1"/>
                    </a:gs>
                  </a:gsLst>
                  <a:lin ang="5400000" scaled="0"/>
                </a:gradFill>
              </a:rPr>
              <a:t>nd </a:t>
            </a:r>
            <a:r>
              <a:rPr lang="en-US" sz="2000" dirty="0" smtClean="0">
                <a:gradFill>
                  <a:gsLst>
                    <a:gs pos="62500">
                      <a:schemeClr val="tx1"/>
                    </a:gs>
                    <a:gs pos="40000">
                      <a:schemeClr val="tx1"/>
                    </a:gs>
                  </a:gsLst>
                  <a:lin ang="5400000" scaled="0"/>
                </a:gradFill>
              </a:rPr>
              <a:t>automated configuration of network switches:</a:t>
            </a:r>
            <a:r>
              <a:rPr lang="en-US" sz="2000" baseline="0" dirty="0" smtClean="0">
                <a:gradFill>
                  <a:gsLst>
                    <a:gs pos="62500">
                      <a:schemeClr val="tx1"/>
                    </a:gs>
                    <a:gs pos="40000">
                      <a:schemeClr val="tx1"/>
                    </a:gs>
                  </a:gsLst>
                  <a:lin ang="5400000" scaled="0"/>
                </a:gradFill>
              </a:rPr>
              <a:t> A </a:t>
            </a:r>
            <a:r>
              <a:rPr lang="en-US" sz="900" b="0" kern="1200" dirty="0" smtClean="0">
                <a:solidFill>
                  <a:schemeClr val="tx1"/>
                </a:solidFill>
                <a:effectLst/>
                <a:latin typeface="Segoe UI Light" pitchFamily="34" charset="0"/>
                <a:ea typeface="+mn-ea"/>
                <a:cs typeface="+mn-cs"/>
              </a:rPr>
              <a:t>plugin</a:t>
            </a:r>
            <a:r>
              <a:rPr lang="en-US" sz="900" kern="1200" dirty="0" smtClean="0">
                <a:solidFill>
                  <a:schemeClr val="tx1"/>
                </a:solidFill>
                <a:effectLst/>
                <a:latin typeface="Segoe UI Light" pitchFamily="34" charset="0"/>
                <a:ea typeface="+mn-ea"/>
                <a:cs typeface="+mn-cs"/>
              </a:rPr>
              <a:t> for VMM in System Center 2012</a:t>
            </a:r>
            <a:r>
              <a:rPr lang="en-US" sz="900" kern="1200" baseline="0" dirty="0" smtClean="0">
                <a:solidFill>
                  <a:schemeClr val="tx1"/>
                </a:solidFill>
                <a:effectLst/>
                <a:latin typeface="Segoe UI Light" pitchFamily="34" charset="0"/>
                <a:ea typeface="+mn-ea"/>
                <a:cs typeface="+mn-cs"/>
              </a:rPr>
              <a:t> R2 </a:t>
            </a:r>
            <a:r>
              <a:rPr lang="en-US" sz="900" kern="1200" dirty="0" smtClean="0">
                <a:solidFill>
                  <a:schemeClr val="tx1"/>
                </a:solidFill>
                <a:effectLst/>
                <a:latin typeface="Segoe UI Light" pitchFamily="34" charset="0"/>
                <a:ea typeface="+mn-ea"/>
                <a:cs typeface="+mn-cs"/>
              </a:rPr>
              <a:t>allows you to manage </a:t>
            </a:r>
            <a:r>
              <a:rPr lang="en-US" sz="900" b="0" kern="1200" dirty="0" smtClean="0">
                <a:solidFill>
                  <a:schemeClr val="tx1"/>
                </a:solidFill>
                <a:effectLst/>
                <a:latin typeface="Segoe UI Light" pitchFamily="34" charset="0"/>
                <a:ea typeface="+mn-ea"/>
                <a:cs typeface="+mn-cs"/>
              </a:rPr>
              <a:t>top-of-rack</a:t>
            </a:r>
            <a:r>
              <a:rPr lang="en-US" sz="900" kern="1200" dirty="0" smtClean="0">
                <a:solidFill>
                  <a:schemeClr val="tx1"/>
                </a:solidFill>
                <a:effectLst/>
                <a:latin typeface="Segoe UI Light" pitchFamily="34" charset="0"/>
                <a:ea typeface="+mn-ea"/>
                <a:cs typeface="+mn-cs"/>
              </a:rPr>
              <a:t> network switches that support</a:t>
            </a:r>
            <a:r>
              <a:rPr lang="en-US" sz="900" kern="1200" baseline="0" dirty="0" smtClean="0">
                <a:solidFill>
                  <a:schemeClr val="tx1"/>
                </a:solidFill>
                <a:effectLst/>
                <a:latin typeface="Segoe UI Light" pitchFamily="34" charset="0"/>
                <a:ea typeface="+mn-ea"/>
                <a:cs typeface="+mn-cs"/>
              </a:rPr>
              <a:t> </a:t>
            </a:r>
            <a:r>
              <a:rPr lang="en-US" sz="900" kern="1200" dirty="0" smtClean="0">
                <a:solidFill>
                  <a:schemeClr val="tx1"/>
                </a:solidFill>
                <a:effectLst/>
                <a:latin typeface="Segoe UI Light" pitchFamily="34" charset="0"/>
                <a:ea typeface="+mn-ea"/>
                <a:cs typeface="+mn-cs"/>
              </a:rPr>
              <a:t>OMI.</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900" kern="1200" dirty="0" smtClean="0">
              <a:solidFill>
                <a:schemeClr val="tx1"/>
              </a:solidFill>
              <a:effectLst/>
              <a:latin typeface="Segoe UI Light" pitchFamily="34" charset="0"/>
              <a:ea typeface="+mn-ea"/>
              <a:cs typeface="+mn-cs"/>
            </a:endParaRPr>
          </a:p>
          <a:p>
            <a:pPr marL="169863" marR="0" lvl="0" indent="-169863"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kern="1200" baseline="0" dirty="0" smtClean="0">
              <a:solidFill>
                <a:schemeClr val="tx1"/>
              </a:solidFill>
              <a:effectLst/>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900" b="1" kern="1200" baseline="0" dirty="0" smtClean="0">
                <a:solidFill>
                  <a:schemeClr val="tx1"/>
                </a:solidFill>
                <a:effectLst/>
                <a:latin typeface="Segoe UI Light" pitchFamily="34" charset="0"/>
                <a:ea typeface="+mn-ea"/>
                <a:cs typeface="+mn-cs"/>
              </a:rPr>
              <a:t>Simplified management and migration at scale and across premises</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900" kern="1200" baseline="0" dirty="0" smtClean="0">
              <a:solidFill>
                <a:schemeClr val="tx1"/>
              </a:solidFill>
              <a:effectLst/>
              <a:latin typeface="Segoe UI Light"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900" b="1" kern="1200" baseline="0" dirty="0" smtClean="0">
                <a:solidFill>
                  <a:schemeClr val="tx1"/>
                </a:solidFill>
                <a:effectLst/>
                <a:latin typeface="Segoe UI Light" pitchFamily="34" charset="0"/>
                <a:ea typeface="+mn-ea"/>
                <a:cs typeface="+mn-cs"/>
              </a:rPr>
              <a:t>Management of Windows Server storage and SDN: see above notes on storage and networking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kern="1200" baseline="0" dirty="0" smtClean="0">
              <a:solidFill>
                <a:schemeClr val="tx1"/>
              </a:solidFill>
              <a:effectLst/>
              <a:latin typeface="Segoe UI Light"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900" b="1" kern="1200" baseline="0" dirty="0" smtClean="0">
                <a:solidFill>
                  <a:schemeClr val="tx1"/>
                </a:solidFill>
                <a:effectLst/>
                <a:latin typeface="Segoe UI Light" pitchFamily="34" charset="0"/>
                <a:ea typeface="+mn-ea"/>
                <a:cs typeface="+mn-cs"/>
              </a:rPr>
              <a:t>Service templates &amp; </a:t>
            </a:r>
            <a:r>
              <a:rPr lang="en-US" sz="900" b="1" kern="1200" baseline="0" dirty="0" err="1" smtClean="0">
                <a:solidFill>
                  <a:schemeClr val="tx1"/>
                </a:solidFill>
                <a:effectLst/>
                <a:latin typeface="Segoe UI Light" pitchFamily="34" charset="0"/>
                <a:ea typeface="+mn-ea"/>
                <a:cs typeface="+mn-cs"/>
              </a:rPr>
              <a:t>runbooks</a:t>
            </a:r>
            <a:r>
              <a:rPr lang="en-US" sz="900" b="1" kern="1200" baseline="0" dirty="0" smtClean="0">
                <a:solidFill>
                  <a:schemeClr val="tx1"/>
                </a:solidFill>
                <a:effectLst/>
                <a:latin typeface="Segoe UI Light" pitchFamily="34" charset="0"/>
                <a:ea typeface="+mn-ea"/>
                <a:cs typeface="+mn-cs"/>
              </a:rPr>
              <a:t> to deploy System Center components: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gradFill>
                  <a:gsLst>
                    <a:gs pos="62500">
                      <a:schemeClr val="tx1"/>
                    </a:gs>
                    <a:gs pos="40000">
                      <a:schemeClr val="tx1"/>
                    </a:gs>
                  </a:gsLst>
                  <a:lin ang="5400000" scaled="0"/>
                </a:gradFill>
              </a:rPr>
              <a:t>With System Center 2012 R2, </a:t>
            </a:r>
            <a:r>
              <a:rPr lang="en-US" dirty="0" smtClean="0">
                <a:solidFill>
                  <a:schemeClr val="tx1"/>
                </a:solidFill>
              </a:rPr>
              <a:t>you</a:t>
            </a:r>
            <a:r>
              <a:rPr lang="en-US" dirty="0" smtClean="0"/>
              <a:t> can use VMM service templates to quickly deploy System Center components faster, with less expertise, and less chance for configuration error. Service templates for Service Manager, Data Protection Manager, Operations Manager and Service Provider Foundation (SPF) are</a:t>
            </a:r>
            <a:r>
              <a:rPr lang="en-US" baseline="0" dirty="0" smtClean="0"/>
              <a:t> available, and w</a:t>
            </a:r>
            <a:r>
              <a:rPr lang="en-US" dirty="0" smtClean="0"/>
              <a:t>e will also offer post-install component configuration </a:t>
            </a:r>
            <a:r>
              <a:rPr lang="en-US" dirty="0" err="1" smtClean="0"/>
              <a:t>runbooks</a:t>
            </a:r>
            <a:r>
              <a:rPr lang="en-US" dirty="0" smtClean="0"/>
              <a:t> in Orchestrator.</a:t>
            </a:r>
            <a:endParaRPr lang="en-US" sz="900" kern="1200" baseline="0" dirty="0" smtClean="0">
              <a:solidFill>
                <a:schemeClr val="tx1"/>
              </a:solidFill>
              <a:effectLst/>
              <a:latin typeface="Segoe UI Light"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900" kern="1200" baseline="0" dirty="0" smtClean="0">
              <a:solidFill>
                <a:schemeClr val="tx1"/>
              </a:solidFill>
              <a:effectLst/>
              <a:latin typeface="Segoe UI Light"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900" b="1" kern="1200" baseline="0" dirty="0" smtClean="0">
                <a:solidFill>
                  <a:schemeClr val="tx1"/>
                </a:solidFill>
                <a:effectLst/>
                <a:latin typeface="Segoe UI Light" pitchFamily="34" charset="0"/>
                <a:ea typeface="+mn-ea"/>
                <a:cs typeface="+mn-cs"/>
              </a:rPr>
              <a:t>Migration of workloads to Windows Azure Virtual Machines: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smtClean="0">
                <a:solidFill>
                  <a:schemeClr val="tx1"/>
                </a:solidFill>
                <a:effectLst/>
                <a:latin typeface="Segoe UI Light" pitchFamily="34" charset="0"/>
                <a:ea typeface="+mn-ea"/>
                <a:cs typeface="+mn-cs"/>
              </a:rPr>
              <a:t>System Center 2012 R2 continues to provide the unified tool to manage on-premises and Azure deployments,  including migrating workloads between the two.</a:t>
            </a:r>
            <a:endParaRPr lang="en-US" sz="900" kern="1200" baseline="0" dirty="0" smtClean="0">
              <a:solidFill>
                <a:schemeClr val="tx1"/>
              </a:solidFill>
              <a:effectLst/>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900" kern="1200" baseline="0" dirty="0" smtClean="0">
              <a:solidFill>
                <a:schemeClr val="tx1"/>
              </a:solidFill>
              <a:effectLst/>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900" kern="1200" baseline="0" dirty="0" smtClean="0">
              <a:solidFill>
                <a:schemeClr val="tx1"/>
              </a:solidFill>
              <a:effectLst/>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900" b="1" kern="1200" baseline="0" dirty="0" smtClean="0">
                <a:solidFill>
                  <a:schemeClr val="tx1"/>
                </a:solidFill>
                <a:effectLst/>
                <a:latin typeface="Segoe UI Light" pitchFamily="34" charset="0"/>
                <a:ea typeface="+mn-ea"/>
                <a:cs typeface="+mn-cs"/>
              </a:rPr>
              <a:t>Comprehensive monitoring of physical, virtual and cloud infrastructure</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900" kern="1200" baseline="0" dirty="0" smtClean="0">
              <a:solidFill>
                <a:schemeClr val="tx1"/>
              </a:solidFill>
              <a:effectLst/>
              <a:latin typeface="Segoe UI Light"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900" b="1" kern="1200" baseline="0" dirty="0" smtClean="0">
                <a:solidFill>
                  <a:schemeClr val="tx1"/>
                </a:solidFill>
                <a:effectLst/>
                <a:latin typeface="Segoe UI Light" pitchFamily="34" charset="0"/>
                <a:ea typeface="+mn-ea"/>
                <a:cs typeface="+mn-cs"/>
              </a:rPr>
              <a:t>Windows/cross-platform infrastructure and network monitoring: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smtClean="0">
                <a:solidFill>
                  <a:schemeClr val="tx1"/>
                </a:solidFill>
                <a:effectLst/>
                <a:latin typeface="Segoe UI Light" pitchFamily="34" charset="0"/>
                <a:ea typeface="+mn-ea"/>
                <a:cs typeface="+mn-cs"/>
              </a:rPr>
              <a:t>System Center is best of breed for Windows environment given our rich history with Operations Manager. System</a:t>
            </a:r>
            <a:r>
              <a:rPr lang="en-US" sz="900" kern="1200" baseline="0" dirty="0" smtClean="0">
                <a:solidFill>
                  <a:schemeClr val="tx1"/>
                </a:solidFill>
                <a:effectLst/>
                <a:latin typeface="Segoe UI Light" pitchFamily="34" charset="0"/>
                <a:ea typeface="+mn-ea"/>
                <a:cs typeface="+mn-cs"/>
              </a:rPr>
              <a:t> Center</a:t>
            </a:r>
            <a:r>
              <a:rPr lang="en-US" sz="900" kern="1200" dirty="0" smtClean="0">
                <a:solidFill>
                  <a:schemeClr val="tx1"/>
                </a:solidFill>
                <a:effectLst/>
                <a:latin typeface="Segoe UI Light" pitchFamily="34" charset="0"/>
                <a:ea typeface="+mn-ea"/>
                <a:cs typeface="+mn-cs"/>
              </a:rPr>
              <a:t> also provides cross-platform configuration support, including Linux and Unix systems,</a:t>
            </a:r>
            <a:r>
              <a:rPr lang="en-US" sz="900" kern="1200" baseline="0" dirty="0" smtClean="0">
                <a:solidFill>
                  <a:schemeClr val="tx1"/>
                </a:solidFill>
                <a:effectLst/>
                <a:latin typeface="Segoe UI Light" pitchFamily="34" charset="0"/>
                <a:ea typeface="+mn-ea"/>
                <a:cs typeface="+mn-cs"/>
              </a:rPr>
              <a:t> and </a:t>
            </a:r>
            <a:r>
              <a:rPr lang="en-US" sz="900" kern="1200" dirty="0" smtClean="0">
                <a:solidFill>
                  <a:schemeClr val="tx1"/>
                </a:solidFill>
                <a:effectLst/>
                <a:latin typeface="Segoe UI Light" pitchFamily="34" charset="0"/>
                <a:ea typeface="+mn-ea"/>
                <a:cs typeface="+mn-cs"/>
              </a:rPr>
              <a:t>1 in 4 Operations Manager deployments already monitors Linux today.</a:t>
            </a:r>
            <a:r>
              <a:rPr lang="en-US" sz="900" kern="1200" baseline="0" dirty="0" smtClean="0">
                <a:solidFill>
                  <a:schemeClr val="tx1"/>
                </a:solidFill>
                <a:effectLst/>
                <a:latin typeface="Segoe UI Light" pitchFamily="34" charset="0"/>
                <a:ea typeface="+mn-ea"/>
                <a:cs typeface="+mn-cs"/>
              </a:rPr>
              <a:t> - </a:t>
            </a:r>
            <a:r>
              <a:rPr lang="en-US" sz="900" kern="1200" dirty="0" smtClean="0">
                <a:solidFill>
                  <a:schemeClr val="tx1"/>
                </a:solidFill>
                <a:effectLst/>
                <a:latin typeface="Segoe UI Light" pitchFamily="34" charset="0"/>
                <a:ea typeface="+mn-ea"/>
                <a:cs typeface="+mn-cs"/>
              </a:rPr>
              <a:t>Network monitoring is one the most requested System Center features and really rounds out our ability to monitor health across the whole stack. Network monitoring enables you to discover and monitor health of physical devices along with associated “vicinity” views that shows that device is interconnected with the rest of the network</a:t>
            </a:r>
            <a:r>
              <a:rPr lang="en-US" sz="900" kern="1200" baseline="0" dirty="0" smtClean="0">
                <a:solidFill>
                  <a:schemeClr val="tx1"/>
                </a:solidFill>
                <a:effectLst/>
                <a:latin typeface="Segoe UI Light" pitchFamily="34" charset="0"/>
                <a:ea typeface="+mn-ea"/>
                <a:cs typeface="+mn-cs"/>
              </a:rPr>
              <a:t> (incl. display of virtual switches). </a:t>
            </a:r>
            <a:r>
              <a:rPr lang="en-US" sz="900" kern="1200" dirty="0" smtClean="0">
                <a:solidFill>
                  <a:schemeClr val="tx1"/>
                </a:solidFill>
                <a:effectLst/>
                <a:latin typeface="Segoe UI Light" pitchFamily="34" charset="0"/>
                <a:ea typeface="+mn-ea"/>
                <a:cs typeface="+mn-cs"/>
              </a:rPr>
              <a:t>From a cloud fabric health perspective,  we’re enabling a dashboard view that brings together availability and performance metrics across storage, network and compute fabric for the datacenter administrator to take remediation measures as necessary.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kern="1200" baseline="0" dirty="0" smtClean="0">
              <a:solidFill>
                <a:schemeClr val="tx1"/>
              </a:solidFill>
              <a:effectLst/>
              <a:latin typeface="Segoe UI Light"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900" b="1" kern="1200" baseline="0" dirty="0" smtClean="0">
                <a:solidFill>
                  <a:schemeClr val="tx1"/>
                </a:solidFill>
                <a:effectLst/>
                <a:latin typeface="Segoe UI Light" pitchFamily="34" charset="0"/>
                <a:ea typeface="+mn-ea"/>
                <a:cs typeface="+mn-cs"/>
              </a:rPr>
              <a:t>Best practice workload configuration with System Center Advisor: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smtClean="0">
                <a:solidFill>
                  <a:schemeClr val="tx1"/>
                </a:solidFill>
                <a:effectLst/>
                <a:latin typeface="Segoe UI Light" pitchFamily="34" charset="0"/>
                <a:ea typeface="+mn-ea"/>
                <a:cs typeface="+mn-cs"/>
              </a:rPr>
              <a:t>With System Center Advisor, an online service, you can consume best-practice configuration guidance for your Microsoft workloads (SQL, Exchange, Lync, SharePoint) in your familiar Operations Manager console.</a:t>
            </a:r>
            <a:endParaRPr lang="en-US" sz="900" kern="1200" baseline="0" dirty="0" smtClean="0">
              <a:solidFill>
                <a:schemeClr val="tx1"/>
              </a:solidFill>
              <a:effectLst/>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kern="1200" baseline="0" dirty="0" smtClean="0">
              <a:solidFill>
                <a:schemeClr val="tx1"/>
              </a:solidFill>
              <a:effectLst/>
              <a:latin typeface="Segoe UI Light"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900" b="1" kern="1200" baseline="0" dirty="0" smtClean="0">
                <a:solidFill>
                  <a:schemeClr val="tx1"/>
                </a:solidFill>
                <a:effectLst/>
                <a:latin typeface="Segoe UI Light" pitchFamily="34" charset="0"/>
                <a:ea typeface="+mn-ea"/>
                <a:cs typeface="+mn-cs"/>
              </a:rPr>
              <a:t>Capacity planning and usage analytics:</a:t>
            </a:r>
          </a:p>
          <a:p>
            <a:r>
              <a:rPr lang="en-US" dirty="0" smtClean="0"/>
              <a:t>System Center 2012 R2 combined</a:t>
            </a:r>
            <a:r>
              <a:rPr lang="en-US" baseline="0" dirty="0" smtClean="0"/>
              <a:t> with the Windows Azure Pack for Windows Server </a:t>
            </a:r>
            <a:r>
              <a:rPr lang="en-US" dirty="0" smtClean="0"/>
              <a:t>enables </a:t>
            </a:r>
            <a:r>
              <a:rPr lang="en-US" dirty="0" err="1" smtClean="0"/>
              <a:t>showback</a:t>
            </a:r>
            <a:r>
              <a:rPr lang="en-US" dirty="0" smtClean="0"/>
              <a:t>/chargeback</a:t>
            </a:r>
            <a:r>
              <a:rPr lang="en-US" baseline="0" dirty="0" smtClean="0"/>
              <a:t> in the context of multitenant deployments by offering the following features:</a:t>
            </a:r>
          </a:p>
          <a:p>
            <a:endParaRPr lang="en-US" baseline="0" dirty="0" smtClean="0"/>
          </a:p>
          <a:p>
            <a:pPr marL="169863" marR="0" lvl="0" indent="-169863"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b="0" dirty="0" smtClean="0">
                <a:gradFill>
                  <a:gsLst>
                    <a:gs pos="1250">
                      <a:schemeClr val="tx1"/>
                    </a:gs>
                    <a:gs pos="100000">
                      <a:schemeClr val="tx1"/>
                    </a:gs>
                  </a:gsLst>
                  <a:lin ang="5400000" scaled="0"/>
                </a:gradFill>
              </a:rPr>
              <a:t>Granular metering of resource usage by tenant, including CPU, memory &amp; storage</a:t>
            </a:r>
            <a:r>
              <a:rPr lang="en-US" sz="900" b="0" baseline="0" dirty="0" smtClean="0">
                <a:gradFill>
                  <a:gsLst>
                    <a:gs pos="1250">
                      <a:schemeClr val="tx1"/>
                    </a:gs>
                    <a:gs pos="100000">
                      <a:schemeClr val="tx1"/>
                    </a:gs>
                  </a:gsLst>
                  <a:lin ang="5400000" scaled="0"/>
                </a:gradFill>
              </a:rPr>
              <a:t> - </a:t>
            </a:r>
            <a:r>
              <a:rPr lang="en-US" sz="900" baseline="0" dirty="0" smtClean="0">
                <a:gradFill>
                  <a:gsLst>
                    <a:gs pos="1250">
                      <a:schemeClr val="tx1"/>
                    </a:gs>
                    <a:gs pos="100000">
                      <a:schemeClr val="tx1"/>
                    </a:gs>
                  </a:gsLst>
                  <a:lin ang="5400000" scaled="0"/>
                </a:gradFill>
              </a:rPr>
              <a:t>Windows Server 2012 R2 and System Center 2012 R2 enable granular metering (every 15 minutes) across a range of infrastructure resources thereby offering a rich base of data for chargeback as well as business/ operational analysis.</a:t>
            </a:r>
          </a:p>
          <a:p>
            <a:pPr marL="169863" marR="0" lvl="0" indent="-169863"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b="0" dirty="0" smtClean="0">
                <a:gradFill>
                  <a:gsLst>
                    <a:gs pos="1250">
                      <a:schemeClr val="tx1"/>
                    </a:gs>
                    <a:gs pos="100000">
                      <a:schemeClr val="tx1"/>
                    </a:gs>
                  </a:gsLst>
                  <a:lin ang="5400000" scaled="0"/>
                </a:gradFill>
              </a:rPr>
              <a:t>Enable business/ operational insight with tenant-level analytics - </a:t>
            </a:r>
            <a:r>
              <a:rPr lang="en-US" sz="900" dirty="0" smtClean="0">
                <a:gradFill>
                  <a:gsLst>
                    <a:gs pos="1250">
                      <a:schemeClr val="tx1"/>
                    </a:gs>
                    <a:gs pos="100000">
                      <a:schemeClr val="tx1"/>
                    </a:gs>
                  </a:gsLst>
                  <a:lin ang="5400000" scaled="0"/>
                </a:gradFill>
              </a:rPr>
              <a:t> </a:t>
            </a:r>
            <a:r>
              <a:rPr lang="en-US" sz="900" baseline="0" dirty="0" smtClean="0">
                <a:gradFill>
                  <a:gsLst>
                    <a:gs pos="1250">
                      <a:schemeClr val="tx1"/>
                    </a:gs>
                    <a:gs pos="100000">
                      <a:schemeClr val="tx1"/>
                    </a:gs>
                  </a:gsLst>
                  <a:lin ang="5400000" scaled="0"/>
                </a:gradFill>
              </a:rPr>
              <a:t>Service providers can perform upsell analysis (e.g. sell “premium” infrastructure offerings, identify value added services) by looking at the infrastructure usage patterns for each customer. </a:t>
            </a:r>
          </a:p>
          <a:p>
            <a:pPr marL="169863" marR="0" lvl="0" indent="-169863"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dirty="0" smtClean="0">
                <a:gradFill>
                  <a:gsLst>
                    <a:gs pos="1250">
                      <a:schemeClr val="tx1"/>
                    </a:gs>
                    <a:gs pos="100000">
                      <a:schemeClr val="tx1"/>
                    </a:gs>
                  </a:gsLst>
                  <a:lin ang="5400000" scaled="0"/>
                </a:gradFill>
              </a:rPr>
              <a:t>Data warehousing &amp; reporting, incl. allocation, utilization &amp; license compliance views –</a:t>
            </a:r>
            <a:r>
              <a:rPr lang="en-US" sz="900" baseline="0" dirty="0" smtClean="0">
                <a:gradFill>
                  <a:gsLst>
                    <a:gs pos="1250">
                      <a:schemeClr val="tx1"/>
                    </a:gs>
                    <a:gs pos="100000">
                      <a:schemeClr val="tx1"/>
                    </a:gs>
                  </a:gsLst>
                  <a:lin ang="5400000" scaled="0"/>
                </a:gradFill>
              </a:rPr>
              <a:t> In box data warehousing and reporting for critical reports that facilitate customer management while ensuring transaction accuracy.</a:t>
            </a:r>
            <a:endParaRPr lang="en-US" sz="900" kern="1200" baseline="0" dirty="0" smtClean="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r>
              <a:rPr lang="en-US" smtClean="0"/>
              <a:t>Windows Server Management Marketing</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C6A8F85-A389-41D7-9CC0-F9A6E92BFD62}" type="datetime1">
              <a:rPr lang="en-US" smtClean="0"/>
              <a:t>3/19/15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13</a:t>
            </a:fld>
            <a:endParaRPr lang="en-US" dirty="0"/>
          </a:p>
        </p:txBody>
      </p:sp>
    </p:spTree>
    <p:extLst>
      <p:ext uri="{BB962C8B-B14F-4D97-AF65-F5344CB8AC3E}">
        <p14:creationId xmlns:p14="http://schemas.microsoft.com/office/powerpoint/2010/main" val="2483330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ts val="1358"/>
              </a:lnSpc>
              <a:spcBef>
                <a:spcPts val="583"/>
              </a:spcBef>
              <a:spcAft>
                <a:spcPts val="583"/>
              </a:spcAft>
            </a:pPr>
            <a:r>
              <a:rPr lang="en-US" sz="1000" dirty="0" smtClean="0">
                <a:latin typeface="Segoe UI" pitchFamily="34" charset="0"/>
                <a:ea typeface="Calibri" pitchFamily="34" charset="0"/>
                <a:cs typeface="Times New Roman" pitchFamily="18" charset="0"/>
              </a:rPr>
              <a:t>System Center 2012 R2 supports</a:t>
            </a:r>
            <a:r>
              <a:rPr lang="en-US" sz="1000" baseline="0" dirty="0" smtClean="0">
                <a:latin typeface="Segoe UI" pitchFamily="34" charset="0"/>
                <a:ea typeface="Calibri" pitchFamily="34" charset="0"/>
                <a:cs typeface="Times New Roman" pitchFamily="18" charset="0"/>
              </a:rPr>
              <a:t> the enterprise-class scale and performance for Windows Server based environments.  </a:t>
            </a:r>
          </a:p>
          <a:p>
            <a:pPr>
              <a:lnSpc>
                <a:spcPts val="1358"/>
              </a:lnSpc>
              <a:spcBef>
                <a:spcPts val="583"/>
              </a:spcBef>
              <a:spcAft>
                <a:spcPts val="583"/>
              </a:spcAft>
            </a:pPr>
            <a:endParaRPr lang="en-US" sz="1000" baseline="0" dirty="0" smtClean="0">
              <a:latin typeface="Segoe UI" pitchFamily="34" charset="0"/>
              <a:ea typeface="Calibri" pitchFamily="34" charset="0"/>
              <a:cs typeface="Times New Roman" pitchFamily="18" charset="0"/>
            </a:endParaRPr>
          </a:p>
          <a:p>
            <a:pPr>
              <a:lnSpc>
                <a:spcPts val="1358"/>
              </a:lnSpc>
              <a:spcBef>
                <a:spcPts val="583"/>
              </a:spcBef>
              <a:spcAft>
                <a:spcPts val="583"/>
              </a:spcAft>
            </a:pPr>
            <a:r>
              <a:rPr lang="en-US" sz="1000" baseline="0" dirty="0" smtClean="0">
                <a:latin typeface="Segoe UI" pitchFamily="34" charset="0"/>
                <a:ea typeface="Calibri" pitchFamily="34" charset="0"/>
                <a:cs typeface="Times New Roman" pitchFamily="18" charset="0"/>
              </a:rPr>
              <a:t>The Virtual Machine Manager (VMM) component of System Center 2012 R2 is key to enable this virtualization-management scale, with each VMM server supporting </a:t>
            </a:r>
            <a:r>
              <a:rPr lang="en-US" sz="1000" baseline="0" dirty="0" err="1" smtClean="0">
                <a:latin typeface="Segoe UI" pitchFamily="34" charset="0"/>
                <a:ea typeface="Calibri" pitchFamily="34" charset="0"/>
                <a:cs typeface="Times New Roman" pitchFamily="18" charset="0"/>
              </a:rPr>
              <a:t>upto</a:t>
            </a:r>
            <a:r>
              <a:rPr lang="en-US" sz="1000" baseline="0" dirty="0" smtClean="0">
                <a:latin typeface="Segoe UI" pitchFamily="34" charset="0"/>
                <a:ea typeface="Calibri" pitchFamily="34" charset="0"/>
                <a:cs typeface="Times New Roman" pitchFamily="18" charset="0"/>
              </a:rPr>
              <a:t> 1000 hosts and 25000 VMs.  </a:t>
            </a:r>
            <a:endParaRPr lang="en-US" sz="1000" dirty="0">
              <a:latin typeface="Segoe UI" pitchFamily="34" charset="0"/>
              <a:ea typeface="Calibri" pitchFamily="34" charset="0"/>
              <a:cs typeface="Times New Roman" pitchFamily="18" charset="0"/>
            </a:endParaRPr>
          </a:p>
        </p:txBody>
      </p:sp>
      <p:sp>
        <p:nvSpPr>
          <p:cNvPr id="8" name="Date Placeholder 7"/>
          <p:cNvSpPr>
            <a:spLocks noGrp="1"/>
          </p:cNvSpPr>
          <p:nvPr>
            <p:ph type="dt" idx="1"/>
          </p:nvPr>
        </p:nvSpPr>
        <p:spPr>
          <a:xfrm>
            <a:off x="0" y="0"/>
            <a:ext cx="2901838" cy="448786"/>
          </a:xfrm>
        </p:spPr>
        <p:txBody>
          <a:bodyPr/>
          <a:lstStyle/>
          <a:p>
            <a:pPr algn="l"/>
            <a:fld id="{D5010A51-A839-417E-828F-30CDA28FC0BF}" type="datetime1">
              <a:rPr lang="en-US" sz="1000">
                <a:solidFill>
                  <a:prstClr val="black"/>
                </a:solidFill>
                <a:ea typeface="Segoe UI" pitchFamily="34" charset="0"/>
                <a:cs typeface="Segoe UI" pitchFamily="34" charset="0"/>
              </a:rPr>
              <a:pPr algn="l"/>
              <a:t>3/19/15</a:t>
            </a:fld>
            <a:endParaRPr lang="en-US" sz="1000" dirty="0">
              <a:solidFill>
                <a:prstClr val="black"/>
              </a:solidFill>
              <a:ea typeface="Segoe UI" pitchFamily="34" charset="0"/>
              <a:cs typeface="Segoe UI" pitchFamily="34" charset="0"/>
            </a:endParaRPr>
          </a:p>
        </p:txBody>
      </p:sp>
      <p:sp>
        <p:nvSpPr>
          <p:cNvPr id="9" name="Rectangle 7"/>
          <p:cNvSpPr>
            <a:spLocks noGrp="1" noChangeArrowheads="1"/>
          </p:cNvSpPr>
          <p:nvPr>
            <p:ph type="sldNum" sz="quarter" idx="5"/>
          </p:nvPr>
        </p:nvSpPr>
        <p:spPr bwMode="auto">
          <a:xfrm>
            <a:off x="3793295" y="8531178"/>
            <a:ext cx="2901939" cy="449091"/>
          </a:xfrm>
          <a:prstGeom prst="rect">
            <a:avLst/>
          </a:prstGeom>
          <a:noFill/>
          <a:ln w="9525">
            <a:noFill/>
            <a:miter lim="800000"/>
            <a:headEnd/>
            <a:tailEnd/>
          </a:ln>
          <a:effectLst/>
        </p:spPr>
        <p:txBody>
          <a:bodyPr vert="horz" wrap="square" lIns="89563" tIns="44782" rIns="89563" bIns="44782" numCol="1" anchor="b" anchorCtr="0" compatLnSpc="1">
            <a:prstTxWarp prst="textNoShape">
              <a:avLst/>
            </a:prstTxWarp>
          </a:bodyPr>
          <a:lstStyle>
            <a:lvl1pPr algn="r">
              <a:defRPr sz="1000">
                <a:latin typeface="Segoe UI" pitchFamily="34" charset="0"/>
                <a:ea typeface="Segoe UI" pitchFamily="34" charset="0"/>
                <a:cs typeface="Segoe UI" pitchFamily="34" charset="0"/>
              </a:defRPr>
            </a:lvl1pPr>
          </a:lstStyle>
          <a:p>
            <a:pPr>
              <a:defRPr/>
            </a:pPr>
            <a:r>
              <a:rPr lang="en-US" dirty="0" smtClean="0">
                <a:solidFill>
                  <a:prstClr val="black"/>
                </a:solidFill>
              </a:rPr>
              <a:t>Page </a:t>
            </a:r>
            <a:fld id="{EDC14EA9-1EFE-41E1-9A14-102AE98DBB77}" type="slidenum">
              <a:rPr lang="en-US" b="1" smtClean="0">
                <a:solidFill>
                  <a:prstClr val="black"/>
                </a:solidFill>
              </a:rPr>
              <a:pPr>
                <a:defRPr/>
              </a:pPr>
              <a:t>14</a:t>
            </a:fld>
            <a:endParaRPr lang="en-US" b="1" dirty="0">
              <a:solidFill>
                <a:prstClr val="black"/>
              </a:solidFill>
            </a:endParaRPr>
          </a:p>
        </p:txBody>
      </p:sp>
    </p:spTree>
    <p:extLst>
      <p:ext uri="{BB962C8B-B14F-4D97-AF65-F5344CB8AC3E}">
        <p14:creationId xmlns:p14="http://schemas.microsoft.com/office/powerpoint/2010/main" val="417945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932742" rtl="0" eaLnBrk="1" fontAlgn="auto" latinLnBrk="0" hangingPunct="1">
              <a:lnSpc>
                <a:spcPct val="90000"/>
              </a:lnSpc>
              <a:spcBef>
                <a:spcPct val="0"/>
              </a:spcBef>
              <a:spcAft>
                <a:spcPts val="340"/>
              </a:spcAft>
              <a:buClrTx/>
              <a:buSzTx/>
              <a:buFontTx/>
              <a:buNone/>
              <a:tabLst/>
              <a:defRPr/>
            </a:pPr>
            <a:r>
              <a:rPr lang="en-US" sz="800" b="0" dirty="0" smtClean="0"/>
              <a:t>&lt;This capability was also delivered in System Center 2012 and SP1&gt;</a:t>
            </a:r>
          </a:p>
          <a:p>
            <a:pPr eaLnBrk="1" hangingPunct="1">
              <a:spcBef>
                <a:spcPct val="0"/>
              </a:spcBef>
              <a:defRPr/>
            </a:pPr>
            <a:endParaRPr lang="en-US" sz="300" b="1" dirty="0" smtClean="0"/>
          </a:p>
          <a:p>
            <a:pPr eaLnBrk="1" hangingPunct="1">
              <a:spcBef>
                <a:spcPct val="0"/>
              </a:spcBef>
              <a:defRPr/>
            </a:pPr>
            <a:r>
              <a:rPr lang="en-US" sz="300" b="1" dirty="0" smtClean="0"/>
              <a:t>Goal </a:t>
            </a:r>
            <a:r>
              <a:rPr lang="en-US" sz="300" b="1" dirty="0"/>
              <a:t>of the slide</a:t>
            </a:r>
          </a:p>
          <a:p>
            <a:pPr eaLnBrk="1" hangingPunct="1">
              <a:spcBef>
                <a:spcPct val="0"/>
              </a:spcBef>
              <a:defRPr/>
            </a:pPr>
            <a:r>
              <a:rPr lang="en-US" sz="300" dirty="0"/>
              <a:t>Key proof point to support our common management story across on-premises, service provider and Microsoft (Windows Azure).</a:t>
            </a:r>
          </a:p>
          <a:p>
            <a:pPr eaLnBrk="1" hangingPunct="1">
              <a:spcBef>
                <a:spcPct val="0"/>
              </a:spcBef>
              <a:defRPr/>
            </a:pPr>
            <a:endParaRPr lang="en-US" sz="300" dirty="0"/>
          </a:p>
          <a:p>
            <a:pPr eaLnBrk="1" hangingPunct="1">
              <a:spcBef>
                <a:spcPct val="0"/>
              </a:spcBef>
              <a:defRPr/>
            </a:pPr>
            <a:r>
              <a:rPr lang="en-US" sz="300" b="1" dirty="0"/>
              <a:t>Talking points</a:t>
            </a:r>
          </a:p>
          <a:p>
            <a:pPr>
              <a:defRPr/>
            </a:pPr>
            <a:r>
              <a:rPr lang="en-US" sz="300" b="1" dirty="0"/>
              <a:t>&lt;click&gt; </a:t>
            </a:r>
          </a:p>
          <a:p>
            <a:pPr>
              <a:defRPr/>
            </a:pPr>
            <a:r>
              <a:rPr lang="en-US" sz="300" dirty="0"/>
              <a:t>System Center 2012 </a:t>
            </a:r>
            <a:r>
              <a:rPr lang="en-US" sz="300" dirty="0" smtClean="0"/>
              <a:t>R2 </a:t>
            </a:r>
            <a:r>
              <a:rPr lang="en-US" sz="300" dirty="0"/>
              <a:t>App Controller offers a </a:t>
            </a:r>
            <a:r>
              <a:rPr lang="en-US" sz="300" dirty="0" smtClean="0"/>
              <a:t>unified management view across </a:t>
            </a:r>
            <a:r>
              <a:rPr lang="en-US" sz="300" dirty="0"/>
              <a:t>clouds:</a:t>
            </a:r>
          </a:p>
          <a:p>
            <a:pPr marL="167970" indent="-167970">
              <a:buFont typeface="Arial" pitchFamily="34" charset="0"/>
              <a:buChar char="•"/>
              <a:defRPr/>
            </a:pPr>
            <a:r>
              <a:rPr lang="en-US" sz="800" dirty="0"/>
              <a:t>Empowers application owners with a self-service application management experience across on-premises, service provider and Windows Azure clouds</a:t>
            </a:r>
          </a:p>
          <a:p>
            <a:pPr marL="167970" indent="-167970">
              <a:spcBef>
                <a:spcPct val="0"/>
              </a:spcBef>
              <a:buFont typeface="Arial" pitchFamily="34" charset="0"/>
              <a:buChar char="•"/>
              <a:defRPr/>
            </a:pPr>
            <a:r>
              <a:rPr lang="en-US" sz="800" dirty="0"/>
              <a:t>Puts your IT pros firmly in control with visibility and control across on-premises, service provider and Windows Azure resources and applications</a:t>
            </a:r>
          </a:p>
          <a:p>
            <a:pPr marL="167970" indent="-167970">
              <a:spcBef>
                <a:spcPct val="0"/>
              </a:spcBef>
              <a:buFont typeface="Arial" pitchFamily="34" charset="0"/>
              <a:buChar char="•"/>
              <a:defRPr/>
            </a:pPr>
            <a:r>
              <a:rPr lang="en-US" sz="800" dirty="0"/>
              <a:t>Enables you to easily manage services through a highly intuitive “service-centric” interface</a:t>
            </a:r>
          </a:p>
          <a:p>
            <a:pPr marL="167970" indent="-167970">
              <a:buFont typeface="Arial" pitchFamily="34" charset="0"/>
              <a:buChar char="•"/>
            </a:pPr>
            <a:r>
              <a:rPr lang="en-US" sz="800" dirty="0">
                <a:latin typeface="+mn-lt"/>
              </a:rPr>
              <a:t>Additionally, organizations that need application portability—to free up on-premises datacenter capacity, for example—can use App Controller to move virtual machines to the </a:t>
            </a:r>
            <a:r>
              <a:rPr lang="en-US" sz="800" u="sng" dirty="0">
                <a:latin typeface="+mn-lt"/>
                <a:hlinkClick r:id="rId3"/>
              </a:rPr>
              <a:t>Windows Azure Virtual Machine</a:t>
            </a:r>
            <a:r>
              <a:rPr lang="en-US" sz="800" dirty="0">
                <a:latin typeface="+mn-lt"/>
              </a:rPr>
              <a:t> service (</a:t>
            </a:r>
            <a:r>
              <a:rPr lang="en-US" sz="800" u="sng" dirty="0">
                <a:latin typeface="+mn-lt"/>
                <a:hlinkClick r:id="rId4"/>
              </a:rPr>
              <a:t>aka.ms/WA_VM</a:t>
            </a:r>
            <a:r>
              <a:rPr lang="en-US" sz="800" dirty="0">
                <a:latin typeface="+mn-lt"/>
              </a:rPr>
              <a:t> ). They can migrate core applications such as Microsoft SQL Server, Active Directory, and Microsoft SharePoint Server from on-premises environments to Windows Azure with just a few mouse clicks. </a:t>
            </a:r>
          </a:p>
          <a:p>
            <a:r>
              <a:rPr lang="en-US" sz="800" dirty="0">
                <a:latin typeface="+mn-lt"/>
              </a:rPr>
              <a:t> </a:t>
            </a:r>
          </a:p>
          <a:p>
            <a:pPr eaLnBrk="1" hangingPunct="1">
              <a:spcBef>
                <a:spcPct val="0"/>
              </a:spcBef>
              <a:defRPr/>
            </a:pPr>
            <a:r>
              <a:rPr lang="en-US" sz="400" b="1" dirty="0" smtClean="0"/>
              <a:t>Case study - </a:t>
            </a:r>
            <a:r>
              <a:rPr lang="en-US" sz="400" b="1" dirty="0" err="1" smtClean="0"/>
              <a:t>EmpireCLS</a:t>
            </a:r>
            <a:endParaRPr lang="en-US" sz="400" b="1" dirty="0" smtClean="0"/>
          </a:p>
          <a:p>
            <a:pPr eaLnBrk="1" hangingPunct="1">
              <a:spcBef>
                <a:spcPct val="0"/>
              </a:spcBef>
              <a:defRPr/>
            </a:pPr>
            <a:r>
              <a:rPr lang="en-US" sz="400" dirty="0" smtClean="0"/>
              <a:t>http://www.microsoft.com/casestudies/Windows-Server-2008-R2/EmpireCLS-Worldwide-Chauffeured-Services/Chauffeur-Firm-Uses-Cloud-Computing-to-Trim-Operating-Costs-30-Percent-Grow-Business/710000000424</a:t>
            </a:r>
          </a:p>
          <a:p>
            <a:pPr eaLnBrk="1" hangingPunct="1">
              <a:spcBef>
                <a:spcPct val="0"/>
              </a:spcBef>
              <a:defRPr/>
            </a:pPr>
            <a:endParaRPr lang="en-US" sz="300" dirty="0"/>
          </a:p>
          <a:p>
            <a:pPr eaLnBrk="1" hangingPunct="1">
              <a:spcBef>
                <a:spcPct val="0"/>
              </a:spcBef>
              <a:defRPr/>
            </a:pPr>
            <a:r>
              <a:rPr lang="en-US" sz="300" dirty="0" smtClean="0"/>
              <a:t>While </a:t>
            </a:r>
            <a:r>
              <a:rPr lang="en-US" sz="300" dirty="0"/>
              <a:t>a couple of capabilities are highlighted in the slide with successive clicks, you can refer the below list </a:t>
            </a:r>
            <a:r>
              <a:rPr lang="en-US" sz="300" dirty="0" smtClean="0"/>
              <a:t>for more details:</a:t>
            </a:r>
            <a:endParaRPr lang="en-US" sz="300" dirty="0"/>
          </a:p>
          <a:p>
            <a:pPr marL="167970" indent="-167970">
              <a:defRPr/>
            </a:pPr>
            <a:endParaRPr lang="en-US" sz="800" dirty="0"/>
          </a:p>
          <a:p>
            <a:pPr marL="167970" indent="-167970">
              <a:defRPr/>
            </a:pPr>
            <a:r>
              <a:rPr lang="en-US" sz="800" dirty="0"/>
              <a:t>Empowers application owners with self-service application management across private and public clouds:</a:t>
            </a:r>
          </a:p>
          <a:p>
            <a:pPr marL="167970" indent="-167970">
              <a:buFont typeface="Arial" pitchFamily="34" charset="0"/>
              <a:buChar char="•"/>
              <a:defRPr/>
            </a:pPr>
            <a:r>
              <a:rPr lang="en-US" sz="800" dirty="0"/>
              <a:t>Self-service delegation and single sign-on across clouds</a:t>
            </a:r>
            <a:endParaRPr lang="en-US" sz="1000" dirty="0"/>
          </a:p>
          <a:p>
            <a:pPr marL="167970" indent="-167970">
              <a:buFont typeface="Arial" pitchFamily="34" charset="0"/>
              <a:buChar char="•"/>
              <a:defRPr/>
            </a:pPr>
            <a:r>
              <a:rPr lang="en-US" sz="800" dirty="0"/>
              <a:t>Web-based console that offers comprehensive view of all services </a:t>
            </a:r>
            <a:endParaRPr lang="en-US" sz="1000" dirty="0"/>
          </a:p>
          <a:p>
            <a:pPr marL="167970" indent="-167970">
              <a:buFont typeface="Arial" pitchFamily="34" charset="0"/>
              <a:buChar char="•"/>
              <a:defRPr/>
            </a:pPr>
            <a:r>
              <a:rPr lang="en-US" sz="800" dirty="0"/>
              <a:t>Enables application owners to register and consume capacity from multiple Windows Azure subscriptions </a:t>
            </a:r>
            <a:endParaRPr lang="en-US" sz="1000" dirty="0"/>
          </a:p>
          <a:p>
            <a:pPr marL="167970" indent="-167970">
              <a:buFont typeface="Arial" pitchFamily="34" charset="0"/>
              <a:buChar char="•"/>
              <a:defRPr/>
            </a:pPr>
            <a:r>
              <a:rPr lang="en-US" sz="800" dirty="0"/>
              <a:t>Enable multiple users to authenticate using Active Directory to access a single Windows Azure subscription</a:t>
            </a:r>
            <a:endParaRPr lang="en-US" sz="1000" dirty="0"/>
          </a:p>
          <a:p>
            <a:pPr marL="167970" indent="-167970">
              <a:buFont typeface="Arial" pitchFamily="34" charset="0"/>
              <a:buChar char="•"/>
              <a:defRPr/>
            </a:pPr>
            <a:r>
              <a:rPr lang="en-US" sz="800" dirty="0"/>
              <a:t>Enables application owners to easily customize all components of the service, including virtual machines, network resources, and load balancing </a:t>
            </a:r>
            <a:endParaRPr lang="en-US" sz="1000" dirty="0"/>
          </a:p>
          <a:p>
            <a:pPr marL="167970" indent="-167970">
              <a:buFont typeface="Arial" pitchFamily="34" charset="0"/>
              <a:buChar char="•"/>
              <a:defRPr/>
            </a:pPr>
            <a:r>
              <a:rPr lang="en-US" sz="800" dirty="0"/>
              <a:t>Copy Windows Azure configuration, package files, and VHDs among Windows Azure subscriptions, and copy service templates and resources from one Virtual Machine Manager server to another</a:t>
            </a:r>
            <a:endParaRPr lang="en-US" sz="1000" dirty="0"/>
          </a:p>
          <a:p>
            <a:pPr>
              <a:defRPr/>
            </a:pPr>
            <a:r>
              <a:rPr lang="en-US" sz="800" dirty="0"/>
              <a:t> </a:t>
            </a:r>
            <a:endParaRPr lang="en-US" sz="1000" dirty="0"/>
          </a:p>
          <a:p>
            <a:pPr>
              <a:defRPr/>
            </a:pPr>
            <a:r>
              <a:rPr lang="en-US" sz="800" dirty="0"/>
              <a:t>Easily configure, deploy, and manage services through a highly intuitive service-centric interface:</a:t>
            </a:r>
            <a:endParaRPr lang="en-US" sz="1000" dirty="0"/>
          </a:p>
          <a:p>
            <a:pPr marL="167970" indent="-167970">
              <a:buFont typeface="Arial" pitchFamily="34" charset="0"/>
              <a:buChar char="•"/>
              <a:defRPr/>
            </a:pPr>
            <a:r>
              <a:rPr lang="en-US" sz="800" dirty="0"/>
              <a:t>Application owners can design, build, configure, and deploy a service using a library of delegated templates with predefined configuration values </a:t>
            </a:r>
            <a:endParaRPr lang="en-US" sz="1000" dirty="0"/>
          </a:p>
          <a:p>
            <a:pPr marL="167970" indent="-167970">
              <a:buFont typeface="Arial" pitchFamily="34" charset="0"/>
              <a:buChar char="•"/>
              <a:defRPr/>
            </a:pPr>
            <a:r>
              <a:rPr lang="en-US" sz="800" dirty="0"/>
              <a:t>Enables datacenter administrators to delegate authority to application owners, confident that the predefined templates ensure compliance with company IT standards and policies</a:t>
            </a:r>
            <a:endParaRPr lang="en-US" sz="1000" dirty="0"/>
          </a:p>
          <a:p>
            <a:pPr>
              <a:defRPr/>
            </a:pPr>
            <a:r>
              <a:rPr lang="en-US" sz="800" dirty="0"/>
              <a:t> </a:t>
            </a:r>
            <a:endParaRPr lang="en-US" sz="1000" dirty="0"/>
          </a:p>
          <a:p>
            <a:pPr>
              <a:defRPr/>
            </a:pPr>
            <a:r>
              <a:rPr lang="en-US" sz="800" dirty="0"/>
              <a:t>Puts your IT pros firmly in control with visibility and control across on-premises, service provider and Windows Azure resources and applications:</a:t>
            </a:r>
            <a:endParaRPr lang="en-US" sz="1000" dirty="0"/>
          </a:p>
          <a:p>
            <a:pPr marL="167970" indent="-167970">
              <a:buFont typeface="Arial" pitchFamily="34" charset="0"/>
              <a:buChar char="•"/>
              <a:defRPr/>
            </a:pPr>
            <a:r>
              <a:rPr lang="en-US" sz="800" dirty="0"/>
              <a:t>Consolidated views of on-premises, service provider and Windows Azure cloud services, including virtual machines that represent those services</a:t>
            </a:r>
            <a:endParaRPr lang="en-US" sz="1000" dirty="0"/>
          </a:p>
          <a:p>
            <a:pPr marL="167970" indent="-167970">
              <a:buFont typeface="Arial" pitchFamily="34" charset="0"/>
              <a:buChar char="•"/>
              <a:defRPr/>
            </a:pPr>
            <a:r>
              <a:rPr lang="en-US" sz="800" dirty="0"/>
              <a:t>Granular control of application components, along with the ability to track on-going jobs and maintain a detailed history of changes </a:t>
            </a:r>
            <a:endParaRPr lang="en-US" sz="1000" dirty="0"/>
          </a:p>
        </p:txBody>
      </p:sp>
      <p:sp>
        <p:nvSpPr>
          <p:cNvPr id="117764" name="Slide Number Placeholder 3"/>
          <p:cNvSpPr txBox="1">
            <a:spLocks noGrp="1"/>
          </p:cNvSpPr>
          <p:nvPr/>
        </p:nvSpPr>
        <p:spPr bwMode="auto">
          <a:xfrm>
            <a:off x="3877003" y="8673078"/>
            <a:ext cx="2967046" cy="456889"/>
          </a:xfrm>
          <a:prstGeom prst="rect">
            <a:avLst/>
          </a:prstGeom>
          <a:noFill/>
          <a:ln>
            <a:miter lim="800000"/>
            <a:headEnd/>
            <a:tailEnd/>
          </a:ln>
        </p:spPr>
        <p:txBody>
          <a:bodyPr lIns="91284" tIns="45641" rIns="91284" bIns="45641" anchor="b"/>
          <a:lstStyle/>
          <a:p>
            <a:pPr algn="r">
              <a:defRPr/>
            </a:pPr>
            <a:fld id="{7128FDE2-A92A-4038-B856-47B37075050E}" type="slidenum">
              <a:rPr lang="en-US" sz="1200">
                <a:solidFill>
                  <a:prstClr val="black"/>
                </a:solidFill>
                <a:latin typeface="Calibri"/>
              </a:rPr>
              <a:pPr algn="r">
                <a:defRPr/>
              </a:pPr>
              <a:t>15</a:t>
            </a:fld>
            <a:endParaRPr lang="en-US" sz="1200" dirty="0">
              <a:solidFill>
                <a:prstClr val="black"/>
              </a:solidFill>
              <a:latin typeface="Calibri"/>
            </a:endParaRPr>
          </a:p>
        </p:txBody>
      </p:sp>
    </p:spTree>
    <p:extLst>
      <p:ext uri="{BB962C8B-B14F-4D97-AF65-F5344CB8AC3E}">
        <p14:creationId xmlns:p14="http://schemas.microsoft.com/office/powerpoint/2010/main" val="2372336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Lets consider a simplistic scenario:</a:t>
            </a:r>
          </a:p>
          <a:p>
            <a:r>
              <a:rPr lang="en-US" baseline="0" dirty="0" smtClean="0"/>
              <a:t>You have a client and server. You want to request data of say 500k from the client – this typically goes through the TCP/IP stack, you place a request for getting the data to the server, the data gets read, gets broken down into smaller packets, transferred back to you. You assimilate all these packets into the 500k data that you asked for and send it back up. All this takes CPU resources. You cant send the entire 500k at once no matter how fast your NIC is. You still have to chop it down into small packets and send it up and down the  stack. Now think about having multiple NICs doing a lot of IO intensive operations. Your CPU is just busy doing this over and over again. You don’t want your CPU to be used for this – you want it to work on servicing database requests, indexing and so on. </a:t>
            </a:r>
          </a:p>
          <a:p>
            <a:endParaRPr lang="en-US" baseline="0" dirty="0" smtClean="0"/>
          </a:p>
          <a:p>
            <a:r>
              <a:rPr lang="en-US" baseline="0" dirty="0" smtClean="0"/>
              <a:t>We worked with a lot of network adapter vendors to bring a class of specialized NICs to support high speed data transfers with SMB Direct into Windows Server 2012.  These NICs have a better CPU in them and support Remote Direct Memory Access or RDMA so that they can transfer data between them without involving the host CPU. </a:t>
            </a:r>
          </a:p>
          <a:p>
            <a:endParaRPr lang="en-US" baseline="0" dirty="0" smtClean="0"/>
          </a:p>
          <a:p>
            <a:r>
              <a:rPr lang="en-US" baseline="0" dirty="0" smtClean="0"/>
              <a:t>How does it work – I need to read 500k of data. First I find out a place in memory where that data should reside, then I register that with the NIC and get a token back. I send this token back to the other side through SMB direct and say I need to read 500k of data. Now the host uses this token, identifies the memory that needs to be copied, passes the memory location and the token to the NIC and says this is the data that needs to be transferred, why don’t you guys just talk with each other and transfer the data over. So the two NICs actually do the transfer. The two CPUs are now busy doing something else. RDMA can be incredibly fast – 1-2 </a:t>
            </a:r>
            <a:r>
              <a:rPr lang="en-US" baseline="0" dirty="0" err="1" smtClean="0"/>
              <a:t>ms</a:t>
            </a:r>
            <a:r>
              <a:rPr lang="en-US" baseline="0" dirty="0" smtClean="0"/>
              <a:t> latency when doing transfers. We support </a:t>
            </a:r>
            <a:r>
              <a:rPr lang="en-US" baseline="0" dirty="0" err="1" smtClean="0"/>
              <a:t>Infiniband</a:t>
            </a:r>
            <a:r>
              <a:rPr lang="en-US" baseline="0" dirty="0" smtClean="0"/>
              <a:t>, </a:t>
            </a:r>
            <a:r>
              <a:rPr lang="en-US" baseline="0" dirty="0" err="1" smtClean="0"/>
              <a:t>RoCE</a:t>
            </a:r>
            <a:r>
              <a:rPr lang="en-US" baseline="0" dirty="0" smtClean="0"/>
              <a:t> and </a:t>
            </a:r>
            <a:r>
              <a:rPr lang="en-US" baseline="0" dirty="0" err="1" smtClean="0"/>
              <a:t>iWARP</a:t>
            </a:r>
            <a:r>
              <a:rPr lang="en-US" baseline="0" dirty="0" smtClean="0"/>
              <a:t> network interfaces.</a:t>
            </a:r>
          </a:p>
          <a:p>
            <a:endParaRPr lang="en-US" baseline="0" dirty="0" smtClean="0"/>
          </a:p>
          <a:p>
            <a:r>
              <a:rPr lang="en-US" baseline="0" dirty="0" smtClean="0"/>
              <a:t>New in Windows Server 2012 R2, we are taking advantage of RDMA technology and are introducing it to Hyper-V live migrations taking advantage of the SMB protocol. As in the case with regular SMB file transfers, RDMA enables the offloading of CPU resources to NICs during live migration. This means that live migrations can now take advantage of high-speed networking, a</a:t>
            </a:r>
            <a:r>
              <a:rPr lang="en-US" sz="900" i="0" kern="1200" baseline="0" dirty="0" smtClean="0">
                <a:solidFill>
                  <a:schemeClr val="tx1"/>
                </a:solidFill>
                <a:effectLst/>
                <a:latin typeface="Segoe UI Light" pitchFamily="34" charset="0"/>
                <a:ea typeface="+mn-ea"/>
                <a:cs typeface="+mn-cs"/>
              </a:rPr>
              <a:t>nd they can also stream over multiple networks for improved bandwidth. Live migration with RDMA delivers the highest performance for live migrations, supporting transfer speeds of up to 56 GB/s.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C1AD1F8-85C8-4BEF-8FD3-D9F35D614EDB}" type="slidenum">
              <a:rPr lang="en-US" smtClean="0"/>
              <a:t>17</a:t>
            </a:fld>
            <a:endParaRPr lang="en-US" dirty="0"/>
          </a:p>
        </p:txBody>
      </p:sp>
    </p:spTree>
    <p:extLst>
      <p:ext uri="{BB962C8B-B14F-4D97-AF65-F5344CB8AC3E}">
        <p14:creationId xmlns:p14="http://schemas.microsoft.com/office/powerpoint/2010/main" val="4288943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dirty="0" smtClean="0"/>
              <a:t>This slid</a:t>
            </a:r>
            <a:r>
              <a:rPr lang="en-US" sz="900" b="0" baseline="0" dirty="0" smtClean="0"/>
              <a:t>e talks about the variety of storage innovation that Microsoft is driving forward with Windows Server 2012 R2 for on-premises as well as cloud-integrated contexts.  As their storage needs keep growing,  customers have a great opportunity to drive up storage reliability while driving down costs/ complexity.  </a:t>
            </a:r>
            <a:endParaRPr lang="en-US" sz="900" b="0" dirty="0" smtClean="0"/>
          </a:p>
          <a:p>
            <a:endParaRPr lang="en-US" sz="900" b="1" dirty="0" smtClean="0"/>
          </a:p>
          <a:p>
            <a:r>
              <a:rPr lang="en-US" sz="900" b="1" dirty="0" smtClean="0"/>
              <a:t>Storage tiering </a:t>
            </a:r>
          </a:p>
          <a:p>
            <a:pPr lvl="0"/>
            <a:r>
              <a:rPr lang="en-US" sz="900" b="0" dirty="0" smtClean="0"/>
              <a:t>Storage tiering is an exciting example of how we’re driving storage cost-performance with industry standard hardware.  The key</a:t>
            </a:r>
            <a:r>
              <a:rPr lang="en-US" sz="900" b="0" baseline="0" dirty="0" smtClean="0"/>
              <a:t> principle here </a:t>
            </a:r>
            <a:r>
              <a:rPr lang="en-US" sz="900" b="0" dirty="0" smtClean="0"/>
              <a:t>is to use low cost-high capacity spinning disks to store</a:t>
            </a:r>
            <a:r>
              <a:rPr lang="en-US" sz="900" b="0" baseline="0" dirty="0" smtClean="0"/>
              <a:t> less frequently used data and reserve the high-speed solid state disks to store frequently used data. </a:t>
            </a:r>
            <a:r>
              <a:rPr lang="en-US" sz="900" b="0" dirty="0" smtClean="0"/>
              <a:t> Storage tiering</a:t>
            </a:r>
            <a:r>
              <a:rPr lang="en-US" sz="900" b="0" baseline="0" dirty="0" smtClean="0"/>
              <a:t> builds on storage virtualization offered by Storage Spaces by a</a:t>
            </a:r>
            <a:r>
              <a:rPr lang="en-US" sz="900" dirty="0" smtClean="0"/>
              <a:t>ssigning solid</a:t>
            </a:r>
            <a:r>
              <a:rPr lang="en-US" sz="900" baseline="0" dirty="0" smtClean="0"/>
              <a:t> state drives (SSD) and hard disk drives (HDD)</a:t>
            </a:r>
            <a:r>
              <a:rPr lang="en-US" sz="900" dirty="0" smtClean="0"/>
              <a:t> to the same storage pool</a:t>
            </a:r>
            <a:r>
              <a:rPr lang="en-US" sz="900" baseline="0" dirty="0" smtClean="0"/>
              <a:t> and using them as</a:t>
            </a:r>
            <a:r>
              <a:rPr lang="en-US" sz="900" dirty="0" smtClean="0"/>
              <a:t> different tiers in the same tiered space.</a:t>
            </a:r>
            <a:r>
              <a:rPr lang="en-US" sz="900" baseline="0" dirty="0" smtClean="0"/>
              <a:t>  </a:t>
            </a:r>
            <a:r>
              <a:rPr lang="en-US" sz="900" dirty="0" smtClean="0"/>
              <a:t>Windows Server recognizes the tiers and</a:t>
            </a:r>
            <a:r>
              <a:rPr lang="en-US" sz="900" baseline="0" dirty="0" smtClean="0"/>
              <a:t> optimizes them by moving often used “hot” data to the SSD tier.  </a:t>
            </a:r>
            <a:r>
              <a:rPr lang="en-US" sz="900" dirty="0" smtClean="0"/>
              <a:t>Windows tracks data temperature and moves data at the sub-file level; only “hot” regions of a file (VHD, database, etc.) need to move to SSDs, the “cold” regions can reside on HDDs. </a:t>
            </a:r>
          </a:p>
          <a:p>
            <a:endParaRPr lang="en-US" sz="900" dirty="0" smtClean="0"/>
          </a:p>
          <a:p>
            <a:r>
              <a:rPr lang="en-US" sz="900" b="1" baseline="0" dirty="0" smtClean="0"/>
              <a:t>Additional talking points:</a:t>
            </a:r>
          </a:p>
          <a:p>
            <a:pPr defTabSz="932288" fontAlgn="base">
              <a:lnSpc>
                <a:spcPct val="90000"/>
              </a:lnSpc>
              <a:spcBef>
                <a:spcPts val="1200"/>
              </a:spcBef>
              <a:spcAft>
                <a:spcPct val="0"/>
              </a:spcAft>
            </a:pPr>
            <a:endParaRPr lang="en-US" sz="900" dirty="0" smtClean="0">
              <a:gradFill>
                <a:gsLst>
                  <a:gs pos="62500">
                    <a:schemeClr val="tx1"/>
                  </a:gs>
                  <a:gs pos="40000">
                    <a:schemeClr val="tx1"/>
                  </a:gs>
                </a:gsLst>
                <a:lin ang="5400000" scaled="0"/>
              </a:gradFill>
            </a:endParaRPr>
          </a:p>
          <a:p>
            <a:pPr marL="171450" marR="0" indent="-171450" algn="l" defTabSz="932288" rtl="0" eaLnBrk="1" fontAlgn="base" latinLnBrk="0" hangingPunct="1">
              <a:lnSpc>
                <a:spcPct val="90000"/>
              </a:lnSpc>
              <a:spcBef>
                <a:spcPts val="1200"/>
              </a:spcBef>
              <a:spcAft>
                <a:spcPct val="0"/>
              </a:spcAft>
              <a:buClrTx/>
              <a:buSzTx/>
              <a:buFont typeface="Arial" panose="020B0604020202020204" pitchFamily="34" charset="0"/>
              <a:buChar char="•"/>
              <a:tabLst/>
              <a:defRPr/>
            </a:pPr>
            <a:r>
              <a:rPr lang="en-US" sz="900" dirty="0" smtClean="0">
                <a:gradFill>
                  <a:gsLst>
                    <a:gs pos="62500">
                      <a:schemeClr val="tx1"/>
                    </a:gs>
                    <a:gs pos="40000">
                      <a:schemeClr val="tx1"/>
                    </a:gs>
                  </a:gsLst>
                  <a:lin ang="5400000" scaled="0"/>
                </a:gradFill>
              </a:rPr>
              <a:t>Performance improvements in file-based application storage – This will build on the innovation Microsoft delivered in Windows Server 2012 to deliver</a:t>
            </a:r>
            <a:r>
              <a:rPr lang="en-US" sz="900" baseline="0" dirty="0" smtClean="0">
                <a:gradFill>
                  <a:gsLst>
                    <a:gs pos="62500">
                      <a:schemeClr val="tx1"/>
                    </a:gs>
                    <a:gs pos="40000">
                      <a:schemeClr val="tx1"/>
                    </a:gs>
                  </a:gsLst>
                  <a:lin ang="5400000" scaled="0"/>
                </a:gradFill>
              </a:rPr>
              <a:t> greater performance in file-based storage for workloads, including SQL Server.   As an example,  we expect significant IOPS improvements for a few IO classes, including SQL OLTP workloads. </a:t>
            </a:r>
            <a:endParaRPr lang="en-US" sz="900" dirty="0" smtClean="0">
              <a:gradFill>
                <a:gsLst>
                  <a:gs pos="62500">
                    <a:schemeClr val="tx1"/>
                  </a:gs>
                  <a:gs pos="40000">
                    <a:schemeClr val="tx1"/>
                  </a:gs>
                </a:gsLst>
                <a:lin ang="5400000" scaled="0"/>
              </a:gradFill>
            </a:endParaRPr>
          </a:p>
          <a:p>
            <a:pPr defTabSz="932288" fontAlgn="base">
              <a:lnSpc>
                <a:spcPct val="90000"/>
              </a:lnSpc>
              <a:spcBef>
                <a:spcPts val="1200"/>
              </a:spcBef>
              <a:spcAft>
                <a:spcPct val="0"/>
              </a:spcAft>
            </a:pPr>
            <a:endParaRPr lang="en-US" sz="900" dirty="0" smtClean="0">
              <a:gradFill>
                <a:gsLst>
                  <a:gs pos="62500">
                    <a:schemeClr val="tx1"/>
                  </a:gs>
                  <a:gs pos="40000">
                    <a:schemeClr val="tx1"/>
                  </a:gs>
                </a:gsLst>
                <a:lin ang="5400000" scaled="0"/>
              </a:gradFill>
            </a:endParaRPr>
          </a:p>
          <a:p>
            <a:pPr marL="171450" indent="-171450" defTabSz="932288" fontAlgn="base">
              <a:lnSpc>
                <a:spcPct val="90000"/>
              </a:lnSpc>
              <a:spcBef>
                <a:spcPts val="1200"/>
              </a:spcBef>
              <a:spcAft>
                <a:spcPct val="0"/>
              </a:spcAft>
              <a:buFont typeface="Arial" panose="020B0604020202020204" pitchFamily="34" charset="0"/>
              <a:buChar char="•"/>
            </a:pPr>
            <a:r>
              <a:rPr lang="en-US" sz="900" dirty="0" err="1" smtClean="0">
                <a:gradFill>
                  <a:gsLst>
                    <a:gs pos="62500">
                      <a:schemeClr val="tx1"/>
                    </a:gs>
                    <a:gs pos="40000">
                      <a:schemeClr val="tx1"/>
                    </a:gs>
                  </a:gsLst>
                  <a:lin ang="5400000" scaled="0"/>
                </a:gradFill>
              </a:rPr>
              <a:t>StorSimple</a:t>
            </a:r>
            <a:r>
              <a:rPr lang="en-US" sz="900" dirty="0" smtClean="0">
                <a:gradFill>
                  <a:gsLst>
                    <a:gs pos="62500">
                      <a:schemeClr val="tx1"/>
                    </a:gs>
                    <a:gs pos="40000">
                      <a:schemeClr val="tx1"/>
                    </a:gs>
                  </a:gsLst>
                  <a:lin ang="5400000" scaled="0"/>
                </a:gradFill>
              </a:rPr>
              <a:t> cloud-integrated storage and Windows Azure – We will continue to integrate</a:t>
            </a:r>
            <a:r>
              <a:rPr lang="en-US" sz="900" baseline="0" dirty="0" smtClean="0">
                <a:gradFill>
                  <a:gsLst>
                    <a:gs pos="62500">
                      <a:schemeClr val="tx1"/>
                    </a:gs>
                    <a:gs pos="40000">
                      <a:schemeClr val="tx1"/>
                    </a:gs>
                  </a:gsLst>
                  <a:lin ang="5400000" scaled="0"/>
                </a:gradFill>
              </a:rPr>
              <a:t> </a:t>
            </a:r>
            <a:r>
              <a:rPr lang="en-US" sz="900" baseline="0" dirty="0" err="1" smtClean="0">
                <a:gradFill>
                  <a:gsLst>
                    <a:gs pos="62500">
                      <a:schemeClr val="tx1"/>
                    </a:gs>
                    <a:gs pos="40000">
                      <a:schemeClr val="tx1"/>
                    </a:gs>
                  </a:gsLst>
                  <a:lin ang="5400000" scaled="0"/>
                </a:gradFill>
              </a:rPr>
              <a:t>StorSimple</a:t>
            </a:r>
            <a:r>
              <a:rPr lang="en-US" sz="900" baseline="0" dirty="0" smtClean="0">
                <a:gradFill>
                  <a:gsLst>
                    <a:gs pos="62500">
                      <a:schemeClr val="tx1"/>
                    </a:gs>
                    <a:gs pos="40000">
                      <a:schemeClr val="tx1"/>
                    </a:gs>
                  </a:gsLst>
                  <a:lin ang="5400000" scaled="0"/>
                </a:gradFill>
              </a:rPr>
              <a:t> from an engineering, marketing and business model standpoint.</a:t>
            </a:r>
            <a:endParaRPr lang="en-US" sz="900" dirty="0" smtClean="0">
              <a:gradFill>
                <a:gsLst>
                  <a:gs pos="62500">
                    <a:schemeClr val="tx1"/>
                  </a:gs>
                  <a:gs pos="40000">
                    <a:schemeClr val="tx1"/>
                  </a:gs>
                </a:gsLst>
                <a:lin ang="5400000" scaled="0"/>
              </a:gradFill>
            </a:endParaRPr>
          </a:p>
          <a:p>
            <a:pPr marL="171450" indent="-171450" defTabSz="932288" fontAlgn="base">
              <a:lnSpc>
                <a:spcPct val="90000"/>
              </a:lnSpc>
              <a:spcBef>
                <a:spcPts val="1200"/>
              </a:spcBef>
              <a:spcAft>
                <a:spcPct val="0"/>
              </a:spcAft>
              <a:buFont typeface="Arial" panose="020B0604020202020204" pitchFamily="34" charset="0"/>
              <a:buChar char="•"/>
            </a:pPr>
            <a:endParaRPr lang="en-US" sz="900" dirty="0" smtClean="0">
              <a:gradFill>
                <a:gsLst>
                  <a:gs pos="62500">
                    <a:schemeClr val="tx1"/>
                  </a:gs>
                  <a:gs pos="40000">
                    <a:schemeClr val="tx1"/>
                  </a:gs>
                </a:gsLst>
                <a:lin ang="5400000" scaled="0"/>
              </a:gradFill>
            </a:endParaRPr>
          </a:p>
          <a:p>
            <a:pPr marL="171450" lvl="0" indent="-171450">
              <a:buFont typeface="Arial" panose="020B0604020202020204" pitchFamily="34" charset="0"/>
              <a:buChar char="•"/>
            </a:pPr>
            <a:r>
              <a:rPr lang="en-US" sz="900" dirty="0" smtClean="0">
                <a:gradFill>
                  <a:gsLst>
                    <a:gs pos="62500">
                      <a:schemeClr val="tx1"/>
                    </a:gs>
                    <a:gs pos="40000">
                      <a:schemeClr val="tx1"/>
                    </a:gs>
                  </a:gsLst>
                  <a:lin ang="5400000" scaled="0"/>
                </a:gradFill>
              </a:rPr>
              <a:t>Flexible data protection with Windows Azure Backup –  </a:t>
            </a:r>
            <a:r>
              <a:rPr lang="en-US" sz="900" kern="1200" baseline="0" dirty="0" smtClean="0">
                <a:solidFill>
                  <a:schemeClr val="tx1"/>
                </a:solidFill>
                <a:effectLst/>
                <a:latin typeface="Segoe UI Light" pitchFamily="34" charset="0"/>
                <a:ea typeface="+mn-ea"/>
                <a:cs typeface="+mn-cs"/>
              </a:rPr>
              <a:t>W</a:t>
            </a:r>
            <a:r>
              <a:rPr lang="en-US" sz="900" kern="1200" dirty="0" smtClean="0">
                <a:solidFill>
                  <a:schemeClr val="tx1"/>
                </a:solidFill>
                <a:effectLst/>
                <a:latin typeface="Segoe UI Light" pitchFamily="34" charset="0"/>
                <a:ea typeface="+mn-ea"/>
                <a:cs typeface="+mn-cs"/>
              </a:rPr>
              <a:t>indows Azure Backup integrates with the familiar backup tools in Windows Server 2012, Windows Server 2012 Essentials, and System Center 2012 Data Protection Manager so customers protect important server data offsite with automated backups to Azure, where it is available for easy data restoration. Windows Azure Backup is in public paid preview</a:t>
            </a:r>
            <a:r>
              <a:rPr lang="en-US" sz="900" kern="1200" baseline="0" dirty="0" smtClean="0">
                <a:solidFill>
                  <a:schemeClr val="tx1"/>
                </a:solidFill>
                <a:effectLst/>
                <a:latin typeface="Segoe UI Light" pitchFamily="34" charset="0"/>
                <a:ea typeface="+mn-ea"/>
                <a:cs typeface="+mn-cs"/>
              </a:rPr>
              <a:t> as of April 2013.  As per current POR,  we expect this service to be commercially available later this year.</a:t>
            </a:r>
            <a:endParaRPr lang="en-US" dirty="0"/>
          </a:p>
        </p:txBody>
      </p:sp>
      <p:sp>
        <p:nvSpPr>
          <p:cNvPr id="4" name="Slide Number Placeholder 3"/>
          <p:cNvSpPr>
            <a:spLocks noGrp="1"/>
          </p:cNvSpPr>
          <p:nvPr>
            <p:ph type="sldNum" sz="quarter" idx="10"/>
          </p:nvPr>
        </p:nvSpPr>
        <p:spPr/>
        <p:txBody>
          <a:bodyPr/>
          <a:lstStyle/>
          <a:p>
            <a:pPr>
              <a:defRPr/>
            </a:pPr>
            <a:fld id="{58DCFA46-ADEB-4648-9A53-7812A87392A0}" type="slidenum">
              <a:rPr lang="en-US" smtClean="0"/>
              <a:pPr>
                <a:defRPr/>
              </a:pPr>
              <a:t>18</a:t>
            </a:fld>
            <a:endParaRPr lang="en-US"/>
          </a:p>
        </p:txBody>
      </p:sp>
    </p:spTree>
    <p:extLst>
      <p:ext uri="{BB962C8B-B14F-4D97-AF65-F5344CB8AC3E}">
        <p14:creationId xmlns:p14="http://schemas.microsoft.com/office/powerpoint/2010/main" val="2280127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dirty="0" smtClean="0"/>
              <a:t>Networking </a:t>
            </a:r>
            <a:r>
              <a:rPr lang="en-US" dirty="0"/>
              <a:t>is fundamental to the datacenter and customers are generally familiar with how it’s done – so networking is just taken as a “given”.    We believe there’s lot of upside in helping customers rethink how they approach networking (through a combination of software and hardware) in a private or hybrid cloud computing environment.  </a:t>
            </a:r>
          </a:p>
          <a:p>
            <a:pPr rtl="0" fontAlgn="ctr"/>
            <a:endParaRPr lang="en-US" dirty="0"/>
          </a:p>
          <a:p>
            <a:pPr rtl="0" fontAlgn="ctr"/>
            <a:r>
              <a:rPr lang="en-US" dirty="0"/>
              <a:t>To transform networking,  customers need to think about networking in the same way that they think about compute – i.e. as a shared, automated pool of capacity.  They also need to think about how to reduce operational complexity in networking.  Finally, they need a solution that can seamlessly bridge on-premises and off-premises networks.   </a:t>
            </a:r>
          </a:p>
          <a:p>
            <a:pPr rtl="0" fontAlgn="ctr"/>
            <a:endParaRPr lang="en-US" dirty="0"/>
          </a:p>
          <a:p>
            <a:pPr defTabSz="913807">
              <a:spcAft>
                <a:spcPts val="333"/>
              </a:spcAft>
              <a:defRPr/>
            </a:pPr>
            <a:r>
              <a:rPr lang="en-US" dirty="0">
                <a:gradFill>
                  <a:gsLst>
                    <a:gs pos="62500">
                      <a:schemeClr val="tx1"/>
                    </a:gs>
                    <a:gs pos="40000">
                      <a:schemeClr val="tx1"/>
                    </a:gs>
                  </a:gsLst>
                  <a:lin ang="5400000" scaled="0"/>
                </a:gradFill>
                <a:latin typeface="Segoe UI Semibold" panose="020B0702040204020203" pitchFamily="34" charset="0"/>
              </a:rPr>
              <a:t>To address the above,  Microsoft is committed to delivering on an open, extensible &amp; standards-based solution that has its origin in how we deliver networking for global hi-scale online services like Windows Azure or Bing.   It turns out that our key learning is centered around the promises of flexibility, automation and control. </a:t>
            </a:r>
            <a:endParaRPr lang="en-US" b="1" baseline="0" dirty="0" smtClean="0"/>
          </a:p>
          <a:p>
            <a:endParaRPr lang="en-US" b="1" baseline="0" dirty="0" smtClean="0"/>
          </a:p>
          <a:p>
            <a:pPr defTabSz="913807">
              <a:spcAft>
                <a:spcPts val="333"/>
              </a:spcAft>
              <a:defRPr/>
            </a:pPr>
            <a:r>
              <a:rPr lang="en-US" b="1" baseline="0" dirty="0" smtClean="0"/>
              <a:t>Specific bullets</a:t>
            </a:r>
          </a:p>
          <a:p>
            <a:pPr defTabSz="913807">
              <a:spcAft>
                <a:spcPts val="333"/>
              </a:spcAft>
              <a:defRPr/>
            </a:pPr>
            <a:endParaRPr lang="en-US" b="1" baseline="0" dirty="0" smtClean="0"/>
          </a:p>
          <a:p>
            <a:pPr marL="115019" lvl="2" defTabSz="913363" fontAlgn="base">
              <a:spcBef>
                <a:spcPts val="1176"/>
              </a:spcBef>
              <a:spcAft>
                <a:spcPct val="0"/>
              </a:spcAft>
            </a:pPr>
            <a:r>
              <a:rPr lang="en-US" sz="2000" dirty="0">
                <a:gradFill>
                  <a:gsLst>
                    <a:gs pos="62500">
                      <a:schemeClr val="tx1"/>
                    </a:gs>
                    <a:gs pos="40000">
                      <a:schemeClr val="tx1"/>
                    </a:gs>
                  </a:gsLst>
                  <a:lin ang="5400000" scaled="0"/>
                </a:gradFill>
              </a:rPr>
              <a:t>Isolated virtual networks running on shared network infrastructure – Hyper-V Network Virtualization in Windows Server 2012 is key to abstracting the physical network intricacies from apps/workloads.  This is key to meeting the </a:t>
            </a:r>
            <a:r>
              <a:rPr lang="en-US" sz="2000" dirty="0" err="1">
                <a:gradFill>
                  <a:gsLst>
                    <a:gs pos="62500">
                      <a:schemeClr val="tx1"/>
                    </a:gs>
                    <a:gs pos="40000">
                      <a:schemeClr val="tx1"/>
                    </a:gs>
                  </a:gsLst>
                  <a:lin ang="5400000" scaled="0"/>
                </a:gradFill>
              </a:rPr>
              <a:t>multitenancy</a:t>
            </a:r>
            <a:r>
              <a:rPr lang="en-US" sz="2000" dirty="0">
                <a:gradFill>
                  <a:gsLst>
                    <a:gs pos="62500">
                      <a:schemeClr val="tx1"/>
                    </a:gs>
                    <a:gs pos="40000">
                      <a:schemeClr val="tx1"/>
                    </a:gs>
                  </a:gsLst>
                  <a:lin ang="5400000" scaled="0"/>
                </a:gradFill>
              </a:rPr>
              <a:t> and isolation requirements that exist in service provider or large enterprise IT organizations (that serve multiple LOB constituents or </a:t>
            </a:r>
            <a:r>
              <a:rPr lang="en-US" sz="2000" dirty="0" err="1">
                <a:gradFill>
                  <a:gsLst>
                    <a:gs pos="62500">
                      <a:schemeClr val="tx1"/>
                    </a:gs>
                    <a:gs pos="40000">
                      <a:schemeClr val="tx1"/>
                    </a:gs>
                  </a:gsLst>
                  <a:lin ang="5400000" scaled="0"/>
                </a:gradFill>
              </a:rPr>
              <a:t>dev</a:t>
            </a:r>
            <a:r>
              <a:rPr lang="en-US" sz="2000" dirty="0">
                <a:gradFill>
                  <a:gsLst>
                    <a:gs pos="62500">
                      <a:schemeClr val="tx1"/>
                    </a:gs>
                    <a:gs pos="40000">
                      <a:schemeClr val="tx1"/>
                    </a:gs>
                  </a:gsLst>
                  <a:lin ang="5400000" scaled="0"/>
                </a:gradFill>
              </a:rPr>
              <a:t>/test/production environments).   This needs to be reiterated as it is the foundation of our software-defined promise and solves a key customer need today. </a:t>
            </a:r>
            <a:r>
              <a:rPr lang="en-US" sz="2000" dirty="0"/>
              <a:t>Many customers have asked us for the ability to deeply integrate Hyper-V networking into their existing network infrastructure, their existing monitoring and security tools, or with other types of specialized functionality – to meet that need,  </a:t>
            </a:r>
            <a:r>
              <a:rPr lang="en-US" sz="2000" dirty="0">
                <a:gradFill>
                  <a:gsLst>
                    <a:gs pos="62500">
                      <a:schemeClr val="tx1"/>
                    </a:gs>
                    <a:gs pos="40000">
                      <a:schemeClr val="tx1"/>
                    </a:gs>
                  </a:gsLst>
                  <a:lin ang="5400000" scaled="0"/>
                </a:gradFill>
              </a:rPr>
              <a:t>Windows Server 2012 also introduced the Hyper-V Extensible Switch that enables easy extensions of our hypervisor platform. </a:t>
            </a:r>
          </a:p>
          <a:p>
            <a:pPr marL="115019" lvl="2" defTabSz="913363" fontAlgn="base">
              <a:spcBef>
                <a:spcPts val="1176"/>
              </a:spcBef>
              <a:spcAft>
                <a:spcPct val="0"/>
              </a:spcAft>
            </a:pPr>
            <a:endParaRPr lang="en-US" sz="2000" dirty="0">
              <a:gradFill>
                <a:gsLst>
                  <a:gs pos="62500">
                    <a:schemeClr val="tx1"/>
                  </a:gs>
                  <a:gs pos="40000">
                    <a:schemeClr val="tx1"/>
                  </a:gs>
                </a:gsLst>
                <a:lin ang="5400000" scaled="0"/>
              </a:gradFill>
            </a:endParaRPr>
          </a:p>
          <a:p>
            <a:pPr marL="115019" lvl="2" indent="-115020" defTabSz="913363" fontAlgn="base">
              <a:spcBef>
                <a:spcPts val="1176"/>
              </a:spcBef>
              <a:spcAft>
                <a:spcPct val="0"/>
              </a:spcAft>
              <a:defRPr/>
            </a:pPr>
            <a:r>
              <a:rPr lang="en-US" sz="2000" dirty="0">
                <a:gradFill>
                  <a:gsLst>
                    <a:gs pos="62500">
                      <a:schemeClr val="tx1"/>
                    </a:gs>
                    <a:gs pos="40000">
                      <a:schemeClr val="tx1"/>
                    </a:gs>
                  </a:gsLst>
                  <a:lin ang="5400000" scaled="0"/>
                </a:gradFill>
              </a:rPr>
              <a:t>In-box multitenant edge gateway for seamless connectivity between physical &amp; virtual networks – This software-based gateway will help customers easily extend their datacenter into a service provider environment by providing a termination point for site to site connectivity and enabling end-users access company resources that might be hosted at the service provider.  Simultaneously,  the gateway will be multitenant aware and hence enables the service provider to drive operational efficiency by enabling multiple customer connections terminate on it.  More importantly, the gateway enables seamless bridging between the customers’ physical and virtual networks (NV-GRE based) by offering the necessary translation, thereby enabling broader adoption of hybrid networking with bring-your-own-IP (BYOIP) enablement.  It should be noted that System Center Virtual Machine Manager is needed to provision and configure remote access and Hyper-V Network Virtualization in this context.   </a:t>
            </a:r>
          </a:p>
          <a:p>
            <a:pPr marL="0" lvl="2" indent="0" defTabSz="913363" fontAlgn="base">
              <a:spcBef>
                <a:spcPts val="1176"/>
              </a:spcBef>
              <a:spcAft>
                <a:spcPct val="0"/>
              </a:spcAft>
              <a:buNone/>
              <a:defRPr/>
            </a:pPr>
            <a:endParaRPr lang="en-US" sz="2000" dirty="0">
              <a:gradFill>
                <a:gsLst>
                  <a:gs pos="62500">
                    <a:schemeClr val="tx1"/>
                  </a:gs>
                  <a:gs pos="40000">
                    <a:schemeClr val="tx1"/>
                  </a:gs>
                </a:gsLst>
                <a:lin ang="5400000" scaled="0"/>
              </a:gradFill>
            </a:endParaRPr>
          </a:p>
          <a:p>
            <a:pPr marL="115019" lvl="2" defTabSz="913363" fontAlgn="base">
              <a:spcBef>
                <a:spcPts val="1176"/>
              </a:spcBef>
              <a:spcAft>
                <a:spcPct val="0"/>
              </a:spcAft>
            </a:pPr>
            <a:r>
              <a:rPr lang="en-US" sz="2000" dirty="0">
                <a:gradFill>
                  <a:gsLst>
                    <a:gs pos="62500">
                      <a:schemeClr val="tx1"/>
                    </a:gs>
                    <a:gs pos="40000">
                      <a:schemeClr val="tx1"/>
                    </a:gs>
                  </a:gsLst>
                  <a:lin ang="5400000" scaled="0"/>
                </a:gradFill>
              </a:rPr>
              <a:t>Self-service virtual network provisioning and management – Enterprises can easily connect their on-premises infrastructure to service providers by using a self-service experience to provision and manage connectivity and access.   This self-service experience will be delivered through </a:t>
            </a:r>
            <a:r>
              <a:rPr lang="en-US" sz="2000" i="1" dirty="0">
                <a:gradFill>
                  <a:gsLst>
                    <a:gs pos="62500">
                      <a:schemeClr val="tx1"/>
                    </a:gs>
                    <a:gs pos="40000">
                      <a:schemeClr val="tx1"/>
                    </a:gs>
                  </a:gsLst>
                  <a:lin ang="5400000" scaled="0"/>
                </a:gradFill>
              </a:rPr>
              <a:t>Windows Azure Services for Windows Server </a:t>
            </a:r>
            <a:r>
              <a:rPr lang="en-US" sz="2000" dirty="0">
                <a:gradFill>
                  <a:gsLst>
                    <a:gs pos="62500">
                      <a:schemeClr val="tx1"/>
                    </a:gs>
                    <a:gs pos="40000">
                      <a:schemeClr val="tx1"/>
                    </a:gs>
                  </a:gsLst>
                  <a:lin ang="5400000" scaled="0"/>
                </a:gradFill>
              </a:rPr>
              <a:t>technologies that we’re now introducing to enterprises too. </a:t>
            </a:r>
          </a:p>
          <a:p>
            <a:pPr marL="115019" lvl="2" defTabSz="913363" fontAlgn="base">
              <a:spcBef>
                <a:spcPts val="1176"/>
              </a:spcBef>
              <a:spcAft>
                <a:spcPct val="0"/>
              </a:spcAft>
            </a:pPr>
            <a:endParaRPr lang="en-US" sz="2000" dirty="0">
              <a:gradFill>
                <a:gsLst>
                  <a:gs pos="62500">
                    <a:schemeClr val="tx1"/>
                  </a:gs>
                  <a:gs pos="40000">
                    <a:schemeClr val="tx1"/>
                  </a:gs>
                </a:gsLst>
                <a:lin ang="5400000" scaled="0"/>
              </a:gradFill>
            </a:endParaRPr>
          </a:p>
          <a:p>
            <a:pPr marL="115019" lvl="2" defTabSz="913363" fontAlgn="base">
              <a:spcBef>
                <a:spcPts val="1176"/>
              </a:spcBef>
              <a:spcAft>
                <a:spcPct val="0"/>
              </a:spcAft>
            </a:pPr>
            <a:r>
              <a:rPr lang="en-US" sz="2000" dirty="0">
                <a:gradFill>
                  <a:gsLst>
                    <a:gs pos="62500">
                      <a:schemeClr val="tx1"/>
                    </a:gs>
                    <a:gs pos="40000">
                      <a:schemeClr val="tx1"/>
                    </a:gs>
                  </a:gsLst>
                  <a:lin ang="5400000" scaled="0"/>
                </a:gradFill>
              </a:rPr>
              <a:t>Standards-based automated network switch configuration -  Transforming the datacenter involves abstracting storage, compute and network resources from their underlying physical hardware and manage them in a standardized manner.  To support this thinking,  Microsoft will enable a </a:t>
            </a:r>
            <a:r>
              <a:rPr lang="en-US" dirty="0"/>
              <a:t>plugin for System Center Virtual Machine Manager to manage top-of-rack network switches that support OMI.  We’re working with our networking OEM partners to assure availability of hardware that meet this requirement. </a:t>
            </a:r>
          </a:p>
          <a:p>
            <a:pPr marL="0" lvl="2" indent="0" defTabSz="913363" fontAlgn="base">
              <a:spcBef>
                <a:spcPts val="1176"/>
              </a:spcBef>
              <a:spcAft>
                <a:spcPct val="0"/>
              </a:spcAft>
              <a:buNone/>
            </a:pPr>
            <a:endParaRPr lang="en-US" dirty="0"/>
          </a:p>
          <a:p>
            <a:pPr marL="115019" lvl="2" defTabSz="913363" fontAlgn="base">
              <a:spcBef>
                <a:spcPts val="1176"/>
              </a:spcBef>
              <a:spcAft>
                <a:spcPct val="0"/>
              </a:spcAft>
            </a:pPr>
            <a:r>
              <a:rPr lang="en-US" sz="2000" dirty="0">
                <a:gradFill>
                  <a:gsLst>
                    <a:gs pos="62500">
                      <a:schemeClr val="tx1"/>
                    </a:gs>
                    <a:gs pos="40000">
                      <a:schemeClr val="tx1"/>
                    </a:gs>
                  </a:gsLst>
                  <a:lin ang="5400000" scaled="0"/>
                </a:gradFill>
              </a:rPr>
              <a:t>Partner ecosystem support – </a:t>
            </a:r>
            <a:r>
              <a:rPr lang="en-US" dirty="0"/>
              <a:t>A variety of partners have extended their support to offer solutions like merchant silicon, Hyper-V Switch extensions and NVGRE gateways.   We will continue to work with these partners to offer customers the choice of networking solutions to best meet their needs. </a:t>
            </a:r>
          </a:p>
        </p:txBody>
      </p:sp>
      <p:sp>
        <p:nvSpPr>
          <p:cNvPr id="4" name="Header Placeholder 3"/>
          <p:cNvSpPr>
            <a:spLocks noGrp="1"/>
          </p:cNvSpPr>
          <p:nvPr>
            <p:ph type="hdr" sz="quarter" idx="10"/>
          </p:nvPr>
        </p:nvSpPr>
        <p:spPr/>
        <p:txBody>
          <a:bodyPr/>
          <a:lstStyle/>
          <a:p>
            <a:r>
              <a:rPr lang="en-US" smtClean="0">
                <a:gradFill>
                  <a:gsLst>
                    <a:gs pos="0">
                      <a:prstClr val="black">
                        <a:lumMod val="50000"/>
                      </a:prstClr>
                    </a:gs>
                    <a:gs pos="100000">
                      <a:prstClr val="black">
                        <a:lumMod val="50000"/>
                      </a:prstClr>
                    </a:gs>
                  </a:gsLst>
                  <a:lin ang="5400000" scaled="0"/>
                </a:gradFill>
              </a:rPr>
              <a:t>Windows Server Management Marketing</a:t>
            </a:r>
            <a:endParaRPr lang="en-US" dirty="0">
              <a:gradFill>
                <a:gsLst>
                  <a:gs pos="0">
                    <a:prstClr val="black">
                      <a:lumMod val="50000"/>
                    </a:prstClr>
                  </a:gs>
                  <a:gs pos="100000">
                    <a:prstClr val="black">
                      <a:lumMod val="50000"/>
                    </a:prstClr>
                  </a:gs>
                </a:gsLst>
                <a:lin ang="5400000" scaled="0"/>
              </a:gradFill>
            </a:endParaRPr>
          </a:p>
        </p:txBody>
      </p:sp>
      <p:sp>
        <p:nvSpPr>
          <p:cNvPr id="5" name="Footer Placeholder 4"/>
          <p:cNvSpPr>
            <a:spLocks noGrp="1"/>
          </p:cNvSpPr>
          <p:nvPr>
            <p:ph type="ftr" sz="quarter" idx="11"/>
          </p:nvPr>
        </p:nvSpPr>
        <p:spPr/>
        <p:txBody>
          <a:bodyPr/>
          <a:lstStyle/>
          <a:p>
            <a:pPr defTabSz="91399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399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55EBC58-09D9-4B78-95AC-B6FEDDC77A8C}" type="datetime1">
              <a:rPr lang="en-US" smtClean="0">
                <a:solidFill>
                  <a:prstClr val="black"/>
                </a:solidFill>
              </a:rPr>
              <a:pPr/>
              <a:t>3/19/15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37317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807">
              <a:spcAft>
                <a:spcPts val="333"/>
              </a:spcAft>
              <a:defRPr/>
            </a:pPr>
            <a:r>
              <a:rPr lang="en-US" dirty="0" smtClean="0">
                <a:gradFill>
                  <a:gsLst>
                    <a:gs pos="62500">
                      <a:schemeClr val="tx1"/>
                    </a:gs>
                    <a:gs pos="40000">
                      <a:schemeClr val="tx1"/>
                    </a:gs>
                  </a:gsLst>
                  <a:lin ang="5400000" scaled="0"/>
                </a:gradFill>
                <a:latin typeface="Segoe UI Semibold" panose="020B0702040204020203" pitchFamily="34" charset="0"/>
              </a:rPr>
              <a:t>This </a:t>
            </a:r>
            <a:r>
              <a:rPr lang="en-US" dirty="0">
                <a:gradFill>
                  <a:gsLst>
                    <a:gs pos="62500">
                      <a:schemeClr val="tx1"/>
                    </a:gs>
                    <a:gs pos="40000">
                      <a:schemeClr val="tx1"/>
                    </a:gs>
                  </a:gsLst>
                  <a:lin ang="5400000" scaled="0"/>
                </a:gradFill>
                <a:latin typeface="Segoe UI Semibold" panose="020B0702040204020203" pitchFamily="34" charset="0"/>
              </a:rPr>
              <a:t>is about making it easy </a:t>
            </a:r>
            <a:r>
              <a:rPr lang="en-US" dirty="0" smtClean="0">
                <a:gradFill>
                  <a:gsLst>
                    <a:gs pos="62500">
                      <a:schemeClr val="tx1"/>
                    </a:gs>
                    <a:gs pos="40000">
                      <a:schemeClr val="tx1"/>
                    </a:gs>
                  </a:gsLst>
                  <a:lin ang="5400000" scaled="0"/>
                </a:gradFill>
                <a:latin typeface="Segoe UI Semibold" panose="020B0702040204020203" pitchFamily="34" charset="0"/>
              </a:rPr>
              <a:t>for </a:t>
            </a:r>
            <a:r>
              <a:rPr lang="en-US" dirty="0">
                <a:gradFill>
                  <a:gsLst>
                    <a:gs pos="62500">
                      <a:schemeClr val="tx1"/>
                    </a:gs>
                    <a:gs pos="40000">
                      <a:schemeClr val="tx1"/>
                    </a:gs>
                  </a:gsLst>
                  <a:lin ang="5400000" scaled="0"/>
                </a:gradFill>
                <a:latin typeface="Segoe UI Semibold" panose="020B0702040204020203" pitchFamily="34" charset="0"/>
              </a:rPr>
              <a:t>service </a:t>
            </a:r>
            <a:r>
              <a:rPr lang="en-US" dirty="0" smtClean="0">
                <a:gradFill>
                  <a:gsLst>
                    <a:gs pos="62500">
                      <a:schemeClr val="tx1"/>
                    </a:gs>
                    <a:gs pos="40000">
                      <a:schemeClr val="tx1"/>
                    </a:gs>
                  </a:gsLst>
                  <a:lin ang="5400000" scaled="0"/>
                </a:gradFill>
                <a:latin typeface="Segoe UI Semibold" panose="020B0702040204020203" pitchFamily="34" charset="0"/>
              </a:rPr>
              <a:t>providers to easily and efficiently</a:t>
            </a:r>
            <a:r>
              <a:rPr lang="en-US" baseline="0" dirty="0" smtClean="0">
                <a:gradFill>
                  <a:gsLst>
                    <a:gs pos="62500">
                      <a:schemeClr val="tx1"/>
                    </a:gs>
                    <a:gs pos="40000">
                      <a:schemeClr val="tx1"/>
                    </a:gs>
                  </a:gsLst>
                  <a:lin ang="5400000" scaled="0"/>
                </a:gradFill>
                <a:latin typeface="Segoe UI Semibold" panose="020B0702040204020203" pitchFamily="34" charset="0"/>
              </a:rPr>
              <a:t> </a:t>
            </a:r>
            <a:r>
              <a:rPr lang="en-US" dirty="0" smtClean="0">
                <a:gradFill>
                  <a:gsLst>
                    <a:gs pos="62500">
                      <a:schemeClr val="tx1"/>
                    </a:gs>
                    <a:gs pos="40000">
                      <a:schemeClr val="tx1"/>
                    </a:gs>
                  </a:gsLst>
                  <a:lin ang="5400000" scaled="0"/>
                </a:gradFill>
                <a:latin typeface="Segoe UI Semibold" panose="020B0702040204020203" pitchFamily="34" charset="0"/>
              </a:rPr>
              <a:t>deliver </a:t>
            </a:r>
            <a:r>
              <a:rPr lang="en-US" dirty="0">
                <a:gradFill>
                  <a:gsLst>
                    <a:gs pos="62500">
                      <a:schemeClr val="tx1"/>
                    </a:gs>
                    <a:gs pos="40000">
                      <a:schemeClr val="tx1"/>
                    </a:gs>
                  </a:gsLst>
                  <a:lin ang="5400000" scaled="0"/>
                </a:gradFill>
                <a:latin typeface="Segoe UI Semibold" panose="020B0702040204020203" pitchFamily="34" charset="0"/>
              </a:rPr>
              <a:t>infrastructure-as-a-service (</a:t>
            </a:r>
            <a:r>
              <a:rPr lang="en-US" dirty="0" err="1">
                <a:gradFill>
                  <a:gsLst>
                    <a:gs pos="62500">
                      <a:schemeClr val="tx1"/>
                    </a:gs>
                    <a:gs pos="40000">
                      <a:schemeClr val="tx1"/>
                    </a:gs>
                  </a:gsLst>
                  <a:lin ang="5400000" scaled="0"/>
                </a:gradFill>
                <a:latin typeface="Segoe UI Semibold" panose="020B0702040204020203" pitchFamily="34" charset="0"/>
              </a:rPr>
              <a:t>IaaS</a:t>
            </a:r>
            <a:r>
              <a:rPr lang="en-US" dirty="0" smtClean="0">
                <a:gradFill>
                  <a:gsLst>
                    <a:gs pos="62500">
                      <a:schemeClr val="tx1"/>
                    </a:gs>
                    <a:gs pos="40000">
                      <a:schemeClr val="tx1"/>
                    </a:gs>
                  </a:gsLst>
                  <a:lin ang="5400000" scaled="0"/>
                </a:gradFill>
                <a:latin typeface="Segoe UI Semibold" panose="020B0702040204020203" pitchFamily="34" charset="0"/>
              </a:rPr>
              <a:t>), </a:t>
            </a:r>
            <a:r>
              <a:rPr lang="en-US" dirty="0">
                <a:gradFill>
                  <a:gsLst>
                    <a:gs pos="62500">
                      <a:schemeClr val="tx1"/>
                    </a:gs>
                    <a:gs pos="40000">
                      <a:schemeClr val="tx1"/>
                    </a:gs>
                  </a:gsLst>
                  <a:lin ang="5400000" scaled="0"/>
                </a:gradFill>
                <a:latin typeface="Segoe UI Semibold" panose="020B0702040204020203" pitchFamily="34" charset="0"/>
              </a:rPr>
              <a:t>so they can focus on delivering additional value-added </a:t>
            </a:r>
            <a:r>
              <a:rPr lang="en-US" dirty="0" smtClean="0">
                <a:gradFill>
                  <a:gsLst>
                    <a:gs pos="62500">
                      <a:schemeClr val="tx1"/>
                    </a:gs>
                    <a:gs pos="40000">
                      <a:schemeClr val="tx1"/>
                    </a:gs>
                  </a:gsLst>
                  <a:lin ang="5400000" scaled="0"/>
                </a:gradFill>
                <a:latin typeface="Segoe UI Semibold" panose="020B0702040204020203" pitchFamily="34" charset="0"/>
              </a:rPr>
              <a:t>services to their customers</a:t>
            </a:r>
            <a:r>
              <a:rPr lang="en-US" baseline="0" dirty="0" smtClean="0">
                <a:gradFill>
                  <a:gsLst>
                    <a:gs pos="62500">
                      <a:schemeClr val="tx1"/>
                    </a:gs>
                    <a:gs pos="40000">
                      <a:schemeClr val="tx1"/>
                    </a:gs>
                  </a:gsLst>
                  <a:lin ang="5400000" scaled="0"/>
                </a:gradFill>
                <a:latin typeface="Segoe UI Semibold" panose="020B0702040204020203" pitchFamily="34" charset="0"/>
              </a:rPr>
              <a:t> (external or internal)</a:t>
            </a:r>
            <a:r>
              <a:rPr lang="en-US" dirty="0" smtClean="0">
                <a:gradFill>
                  <a:gsLst>
                    <a:gs pos="62500">
                      <a:schemeClr val="tx1"/>
                    </a:gs>
                    <a:gs pos="40000">
                      <a:schemeClr val="tx1"/>
                    </a:gs>
                  </a:gsLst>
                  <a:lin ang="5400000" scaled="0"/>
                </a:gradFill>
                <a:latin typeface="Segoe UI Semibold" panose="020B0702040204020203" pitchFamily="34" charset="0"/>
              </a:rPr>
              <a:t>.  </a:t>
            </a:r>
            <a:r>
              <a:rPr lang="en-US" dirty="0">
                <a:gradFill>
                  <a:gsLst>
                    <a:gs pos="62500">
                      <a:schemeClr val="tx1"/>
                    </a:gs>
                    <a:gs pos="40000">
                      <a:schemeClr val="tx1"/>
                    </a:gs>
                  </a:gsLst>
                  <a:lin ang="5400000" scaled="0"/>
                </a:gradFill>
                <a:latin typeface="Segoe UI Semibold" panose="020B0702040204020203" pitchFamily="34" charset="0"/>
              </a:rPr>
              <a:t>This will also be compelling to </a:t>
            </a:r>
            <a:r>
              <a:rPr lang="en-US" dirty="0" smtClean="0">
                <a:gradFill>
                  <a:gsLst>
                    <a:gs pos="62500">
                      <a:schemeClr val="tx1"/>
                    </a:gs>
                    <a:gs pos="40000">
                      <a:schemeClr val="tx1"/>
                    </a:gs>
                  </a:gsLst>
                  <a:lin ang="5400000" scaled="0"/>
                </a:gradFill>
                <a:latin typeface="Segoe UI Semibold" panose="020B0702040204020203" pitchFamily="34" charset="0"/>
              </a:rPr>
              <a:t>mature enterprises with</a:t>
            </a:r>
            <a:r>
              <a:rPr lang="en-US" baseline="0" dirty="0" smtClean="0">
                <a:gradFill>
                  <a:gsLst>
                    <a:gs pos="62500">
                      <a:schemeClr val="tx1"/>
                    </a:gs>
                    <a:gs pos="40000">
                      <a:schemeClr val="tx1"/>
                    </a:gs>
                  </a:gsLst>
                  <a:lin ang="5400000" scaled="0"/>
                </a:gradFill>
                <a:latin typeface="Segoe UI Semibold" panose="020B0702040204020203" pitchFamily="34" charset="0"/>
              </a:rPr>
              <a:t> </a:t>
            </a:r>
            <a:r>
              <a:rPr lang="en-US" baseline="0" dirty="0" err="1" smtClean="0">
                <a:gradFill>
                  <a:gsLst>
                    <a:gs pos="62500">
                      <a:schemeClr val="tx1"/>
                    </a:gs>
                    <a:gs pos="40000">
                      <a:schemeClr val="tx1"/>
                    </a:gs>
                  </a:gsLst>
                  <a:lin ang="5400000" scaled="0"/>
                </a:gradFill>
                <a:latin typeface="Segoe UI Semibold" panose="020B0702040204020203" pitchFamily="34" charset="0"/>
              </a:rPr>
              <a:t>multitenancy</a:t>
            </a:r>
            <a:r>
              <a:rPr lang="en-US" baseline="0" dirty="0" smtClean="0">
                <a:gradFill>
                  <a:gsLst>
                    <a:gs pos="62500">
                      <a:schemeClr val="tx1"/>
                    </a:gs>
                    <a:gs pos="40000">
                      <a:schemeClr val="tx1"/>
                    </a:gs>
                  </a:gsLst>
                  <a:lin ang="5400000" scaled="0"/>
                </a:gradFill>
                <a:latin typeface="Segoe UI Semibold" panose="020B0702040204020203" pitchFamily="34" charset="0"/>
              </a:rPr>
              <a:t> needs so they can </a:t>
            </a:r>
            <a:r>
              <a:rPr lang="en-US" dirty="0" smtClean="0">
                <a:gradFill>
                  <a:gsLst>
                    <a:gs pos="62500">
                      <a:schemeClr val="tx1"/>
                    </a:gs>
                    <a:gs pos="40000">
                      <a:schemeClr val="tx1"/>
                    </a:gs>
                  </a:gsLst>
                  <a:lin ang="5400000" scaled="0"/>
                </a:gradFill>
                <a:latin typeface="Segoe UI Semibold" panose="020B0702040204020203" pitchFamily="34" charset="0"/>
              </a:rPr>
              <a:t>act </a:t>
            </a:r>
            <a:r>
              <a:rPr lang="en-US" dirty="0">
                <a:gradFill>
                  <a:gsLst>
                    <a:gs pos="62500">
                      <a:schemeClr val="tx1"/>
                    </a:gs>
                    <a:gs pos="40000">
                      <a:schemeClr val="tx1"/>
                    </a:gs>
                  </a:gsLst>
                  <a:lin ang="5400000" scaled="0"/>
                </a:gradFill>
                <a:latin typeface="Segoe UI Semibold" panose="020B0702040204020203" pitchFamily="34" charset="0"/>
              </a:rPr>
              <a:t>like a </a:t>
            </a:r>
            <a:r>
              <a:rPr lang="en-US" dirty="0" smtClean="0">
                <a:gradFill>
                  <a:gsLst>
                    <a:gs pos="62500">
                      <a:schemeClr val="tx1"/>
                    </a:gs>
                    <a:gs pos="40000">
                      <a:schemeClr val="tx1"/>
                    </a:gs>
                  </a:gsLst>
                  <a:lin ang="5400000" scaled="0"/>
                </a:gradFill>
                <a:latin typeface="Segoe UI Semibold" panose="020B0702040204020203" pitchFamily="34" charset="0"/>
              </a:rPr>
              <a:t>service </a:t>
            </a:r>
            <a:r>
              <a:rPr lang="en-US" dirty="0">
                <a:gradFill>
                  <a:gsLst>
                    <a:gs pos="62500">
                      <a:schemeClr val="tx1"/>
                    </a:gs>
                    <a:gs pos="40000">
                      <a:schemeClr val="tx1"/>
                    </a:gs>
                  </a:gsLst>
                  <a:lin ang="5400000" scaled="0"/>
                </a:gradFill>
                <a:latin typeface="Segoe UI Semibold" panose="020B0702040204020203" pitchFamily="34" charset="0"/>
              </a:rPr>
              <a:t>provider to their internal LOB </a:t>
            </a:r>
            <a:r>
              <a:rPr lang="en-US" dirty="0" smtClean="0">
                <a:gradFill>
                  <a:gsLst>
                    <a:gs pos="62500">
                      <a:schemeClr val="tx1"/>
                    </a:gs>
                    <a:gs pos="40000">
                      <a:schemeClr val="tx1"/>
                    </a:gs>
                  </a:gsLst>
                  <a:lin ang="5400000" scaled="0"/>
                </a:gradFill>
                <a:latin typeface="Segoe UI Semibold" panose="020B0702040204020203" pitchFamily="34" charset="0"/>
              </a:rPr>
              <a:t>constituents .  </a:t>
            </a:r>
            <a:r>
              <a:rPr lang="en-US" dirty="0">
                <a:gradFill>
                  <a:gsLst>
                    <a:gs pos="62500">
                      <a:schemeClr val="tx1"/>
                    </a:gs>
                    <a:gs pos="40000">
                      <a:schemeClr val="tx1"/>
                    </a:gs>
                  </a:gsLst>
                  <a:lin ang="5400000" scaled="0"/>
                </a:gradFill>
                <a:latin typeface="Segoe UI Semibold" panose="020B0702040204020203" pitchFamily="34" charset="0"/>
              </a:rPr>
              <a:t>Microsoft will offer a set of capabilities in System </a:t>
            </a:r>
            <a:r>
              <a:rPr lang="en-US" dirty="0" smtClean="0">
                <a:gradFill>
                  <a:gsLst>
                    <a:gs pos="62500">
                      <a:schemeClr val="tx1"/>
                    </a:gs>
                    <a:gs pos="40000">
                      <a:schemeClr val="tx1"/>
                    </a:gs>
                  </a:gsLst>
                  <a:lin ang="5400000" scaled="0"/>
                </a:gradFill>
                <a:latin typeface="Segoe UI Semibold" panose="020B0702040204020203" pitchFamily="34" charset="0"/>
              </a:rPr>
              <a:t>Center </a:t>
            </a:r>
            <a:r>
              <a:rPr lang="en-US" dirty="0">
                <a:gradFill>
                  <a:gsLst>
                    <a:gs pos="62500">
                      <a:schemeClr val="tx1"/>
                    </a:gs>
                    <a:gs pos="40000">
                      <a:schemeClr val="tx1"/>
                    </a:gs>
                  </a:gsLst>
                  <a:lin ang="5400000" scaled="0"/>
                </a:gradFill>
                <a:latin typeface="Segoe UI Semibold" panose="020B0702040204020203" pitchFamily="34" charset="0"/>
              </a:rPr>
              <a:t>to deliver on this promise. </a:t>
            </a:r>
            <a:r>
              <a:rPr lang="en-US" dirty="0" smtClean="0">
                <a:gradFill>
                  <a:gsLst>
                    <a:gs pos="62500">
                      <a:schemeClr val="tx1"/>
                    </a:gs>
                    <a:gs pos="40000">
                      <a:schemeClr val="tx1"/>
                    </a:gs>
                  </a:gsLst>
                  <a:lin ang="5400000" scaled="0"/>
                </a:gradFill>
                <a:latin typeface="Segoe UI Semibold" panose="020B0702040204020203" pitchFamily="34" charset="0"/>
              </a:rPr>
              <a:t> It should be noted that we will be delivering a service</a:t>
            </a:r>
            <a:r>
              <a:rPr lang="en-US" baseline="0" dirty="0" smtClean="0">
                <a:gradFill>
                  <a:gsLst>
                    <a:gs pos="62500">
                      <a:schemeClr val="tx1"/>
                    </a:gs>
                    <a:gs pos="40000">
                      <a:schemeClr val="tx1"/>
                    </a:gs>
                  </a:gsLst>
                  <a:lin ang="5400000" scaled="0"/>
                </a:gradFill>
                <a:latin typeface="Segoe UI Semibold" panose="020B0702040204020203" pitchFamily="34" charset="0"/>
              </a:rPr>
              <a:t> provider portal with the Windows Azure Pack but the thrust of this particular slide is on System Center capabilities that enable multitenant cloud infrastructure, in particular the Service Provider Foundation (SPF) APIs.  A lot of the features described below are delivered by the SPF and its tight integration with System Center components such as Virtual Machine Manager, Orchestrator and Operations Manager.  </a:t>
            </a:r>
            <a:endParaRPr lang="en-US" dirty="0">
              <a:gradFill>
                <a:gsLst>
                  <a:gs pos="62500">
                    <a:schemeClr val="tx1"/>
                  </a:gs>
                  <a:gs pos="40000">
                    <a:schemeClr val="tx1"/>
                  </a:gs>
                </a:gsLst>
                <a:lin ang="5400000" scaled="0"/>
              </a:gradFill>
              <a:latin typeface="Segoe UI Semibold" panose="020B0702040204020203" pitchFamily="34" charset="0"/>
            </a:endParaRPr>
          </a:p>
          <a:p>
            <a:endParaRPr lang="en-US" b="1" baseline="0" dirty="0" smtClean="0"/>
          </a:p>
          <a:p>
            <a:r>
              <a:rPr lang="en-US" b="1" baseline="0" dirty="0" smtClean="0"/>
              <a:t>Specific bullets</a:t>
            </a:r>
          </a:p>
          <a:p>
            <a:endParaRPr lang="en-US" b="1" baseline="0" dirty="0" smtClean="0"/>
          </a:p>
          <a:p>
            <a:pPr marL="167970" marR="0" indent="-167970" algn="l" defTabSz="913363" rtl="0" eaLnBrk="1" fontAlgn="base" latinLnBrk="0" hangingPunct="1">
              <a:lnSpc>
                <a:spcPct val="90000"/>
              </a:lnSpc>
              <a:spcBef>
                <a:spcPts val="1176"/>
              </a:spcBef>
              <a:spcAft>
                <a:spcPct val="0"/>
              </a:spcAft>
              <a:buClrTx/>
              <a:buSzTx/>
              <a:buFont typeface="Arial" panose="020B0604020202020204" pitchFamily="34" charset="0"/>
              <a:buChar char="•"/>
              <a:tabLst/>
              <a:defRPr/>
            </a:pPr>
            <a:r>
              <a:rPr lang="en-US" sz="900" dirty="0" smtClean="0">
                <a:gradFill>
                  <a:gsLst>
                    <a:gs pos="62500">
                      <a:srgbClr val="505050"/>
                    </a:gs>
                    <a:gs pos="40000">
                      <a:srgbClr val="505050"/>
                    </a:gs>
                  </a:gsLst>
                  <a:lin ang="5400000" scaled="0"/>
                </a:gradFill>
              </a:rPr>
              <a:t>In-box service templates and </a:t>
            </a:r>
            <a:r>
              <a:rPr lang="en-US" sz="900" dirty="0" err="1" smtClean="0">
                <a:gradFill>
                  <a:gsLst>
                    <a:gs pos="62500">
                      <a:srgbClr val="505050"/>
                    </a:gs>
                    <a:gs pos="40000">
                      <a:srgbClr val="505050"/>
                    </a:gs>
                  </a:gsLst>
                  <a:lin ang="5400000" scaled="0"/>
                </a:gradFill>
              </a:rPr>
              <a:t>runbooks</a:t>
            </a:r>
            <a:r>
              <a:rPr lang="en-US" sz="900" dirty="0" smtClean="0">
                <a:gradFill>
                  <a:gsLst>
                    <a:gs pos="62500">
                      <a:srgbClr val="505050"/>
                    </a:gs>
                    <a:gs pos="40000">
                      <a:srgbClr val="505050"/>
                    </a:gs>
                  </a:gsLst>
                  <a:lin ang="5400000" scaled="0"/>
                </a:gradFill>
              </a:rPr>
              <a:t> for System Center components - </a:t>
            </a:r>
            <a:r>
              <a:rPr lang="en-US" dirty="0" smtClean="0">
                <a:gradFill>
                  <a:gsLst>
                    <a:gs pos="62500">
                      <a:schemeClr val="tx1"/>
                    </a:gs>
                    <a:gs pos="40000">
                      <a:schemeClr val="tx1"/>
                    </a:gs>
                  </a:gsLst>
                  <a:lin ang="5400000" scaled="0"/>
                </a:gradFill>
              </a:rPr>
              <a:t>With </a:t>
            </a:r>
            <a:r>
              <a:rPr lang="en-US" dirty="0">
                <a:gradFill>
                  <a:gsLst>
                    <a:gs pos="62500">
                      <a:schemeClr val="tx1"/>
                    </a:gs>
                    <a:gs pos="40000">
                      <a:schemeClr val="tx1"/>
                    </a:gs>
                  </a:gsLst>
                  <a:lin ang="5400000" scaled="0"/>
                </a:gradFill>
              </a:rPr>
              <a:t>the upcoming release of System Center, </a:t>
            </a:r>
            <a:r>
              <a:rPr lang="en-US" dirty="0"/>
              <a:t> customers can use VMM service templates to quickly deploy other System Center components faster, with less expertise, and less chance for configuration error.   Service templates for Service Manager, Data Protection Manager, Operations Manager and Service Provider Foundation (SPF) will be offered.  We will also offer post-install component configuration </a:t>
            </a:r>
            <a:r>
              <a:rPr lang="en-US" dirty="0" err="1"/>
              <a:t>runbooks</a:t>
            </a:r>
            <a:r>
              <a:rPr lang="en-US" dirty="0"/>
              <a:t> in Orchestrator. </a:t>
            </a:r>
            <a:endParaRPr lang="en-US" dirty="0">
              <a:gradFill>
                <a:gsLst>
                  <a:gs pos="62500">
                    <a:schemeClr val="tx1"/>
                  </a:gs>
                  <a:gs pos="40000">
                    <a:schemeClr val="tx1"/>
                  </a:gs>
                </a:gsLst>
                <a:lin ang="5400000" scaled="0"/>
              </a:gradFill>
            </a:endParaRPr>
          </a:p>
          <a:p>
            <a:pPr defTabSz="913363" fontAlgn="base">
              <a:spcBef>
                <a:spcPts val="1176"/>
              </a:spcBef>
              <a:spcAft>
                <a:spcPct val="0"/>
              </a:spcAft>
            </a:pPr>
            <a:endParaRPr lang="en-US" dirty="0">
              <a:gradFill>
                <a:gsLst>
                  <a:gs pos="62500">
                    <a:schemeClr val="tx1"/>
                  </a:gs>
                  <a:gs pos="40000">
                    <a:schemeClr val="tx1"/>
                  </a:gs>
                </a:gsLst>
                <a:lin ang="5400000" scaled="0"/>
              </a:gradFill>
            </a:endParaRPr>
          </a:p>
          <a:p>
            <a:pPr marL="171450" indent="-171450" defTabSz="932288" fontAlgn="base">
              <a:spcBef>
                <a:spcPts val="1200"/>
              </a:spcBef>
              <a:spcAft>
                <a:spcPct val="0"/>
              </a:spcAft>
              <a:buFont typeface="Arial" panose="020B0604020202020204" pitchFamily="34" charset="0"/>
              <a:buChar char="•"/>
            </a:pPr>
            <a:r>
              <a:rPr lang="en-US" sz="900" dirty="0" smtClean="0">
                <a:gradFill>
                  <a:gsLst>
                    <a:gs pos="62500">
                      <a:srgbClr val="505050"/>
                    </a:gs>
                    <a:gs pos="40000">
                      <a:srgbClr val="505050"/>
                    </a:gs>
                  </a:gsLst>
                  <a:lin ang="5400000" scaled="0"/>
                </a:gradFill>
              </a:rPr>
              <a:t>Integrate existing investments using web-based interfaces to System Center capabilities – You</a:t>
            </a:r>
            <a:r>
              <a:rPr lang="en-US" sz="900" baseline="0" dirty="0" smtClean="0">
                <a:gradFill>
                  <a:gsLst>
                    <a:gs pos="62500">
                      <a:srgbClr val="505050"/>
                    </a:gs>
                    <a:gs pos="40000">
                      <a:srgbClr val="505050"/>
                    </a:gs>
                  </a:gsLst>
                  <a:lin ang="5400000" scaled="0"/>
                </a:gradFill>
              </a:rPr>
              <a:t> can easily integrate your existing infrastructure investments (e.g. customer panels or portals) with System Center infrastructure at the back end.  This is enabled by the Service Provider Foundation (SPF), which is a set of web services APIs that expose System Center capabilities.  </a:t>
            </a:r>
            <a:endParaRPr lang="en-US" sz="900" dirty="0" smtClean="0">
              <a:gradFill>
                <a:gsLst>
                  <a:gs pos="62500">
                    <a:srgbClr val="505050"/>
                  </a:gs>
                  <a:gs pos="40000">
                    <a:srgbClr val="505050"/>
                  </a:gs>
                </a:gsLst>
                <a:lin ang="5400000" scaled="0"/>
              </a:gradFill>
            </a:endParaRPr>
          </a:p>
          <a:p>
            <a:pPr marL="171450" indent="-171450" defTabSz="932288" fontAlgn="base">
              <a:spcBef>
                <a:spcPts val="1200"/>
              </a:spcBef>
              <a:spcAft>
                <a:spcPct val="0"/>
              </a:spcAft>
              <a:buFont typeface="Arial" panose="020B0604020202020204" pitchFamily="34" charset="0"/>
              <a:buChar char="•"/>
            </a:pPr>
            <a:endParaRPr lang="en-US" sz="900" dirty="0" smtClean="0">
              <a:gradFill>
                <a:gsLst>
                  <a:gs pos="62500">
                    <a:srgbClr val="505050"/>
                  </a:gs>
                  <a:gs pos="40000">
                    <a:srgbClr val="505050"/>
                  </a:gs>
                </a:gsLst>
                <a:lin ang="5400000" scaled="0"/>
              </a:gradFill>
            </a:endParaRPr>
          </a:p>
          <a:p>
            <a:pPr marL="171450" indent="-171450" defTabSz="932288" fontAlgn="base">
              <a:spcBef>
                <a:spcPts val="1200"/>
              </a:spcBef>
              <a:spcAft>
                <a:spcPct val="0"/>
              </a:spcAft>
              <a:buFont typeface="Arial" panose="020B0604020202020204" pitchFamily="34" charset="0"/>
              <a:buChar char="•"/>
            </a:pPr>
            <a:r>
              <a:rPr lang="en-US" sz="900" dirty="0" smtClean="0">
                <a:gradFill>
                  <a:gsLst>
                    <a:gs pos="62500">
                      <a:srgbClr val="505050"/>
                    </a:gs>
                    <a:gs pos="40000">
                      <a:srgbClr val="505050"/>
                    </a:gs>
                  </a:gsLst>
                  <a:lin ang="5400000" scaled="0"/>
                </a:gradFill>
              </a:rPr>
              <a:t>Built-in multitenant isolation and scale across multiple System Center instances –</a:t>
            </a:r>
            <a:r>
              <a:rPr lang="en-US" sz="900" baseline="0" dirty="0" smtClean="0">
                <a:gradFill>
                  <a:gsLst>
                    <a:gs pos="62500">
                      <a:srgbClr val="505050"/>
                    </a:gs>
                    <a:gs pos="40000">
                      <a:srgbClr val="505050"/>
                    </a:gs>
                  </a:gsLst>
                  <a:lin ang="5400000" scaled="0"/>
                </a:gradFill>
              </a:rPr>
              <a:t> Tenants (or customers)</a:t>
            </a:r>
            <a:r>
              <a:rPr lang="en-US" dirty="0" smtClean="0"/>
              <a:t>  demand the ability to host their workloads across geographically separated boundaries for protection against a significant failure or other incident that may have broad reaching impact on a datacenter or facility. Service providers desire to distribute workloads across resources that are most efficient and/or manageable at any given moment of the life-cycle of each service. Both of these requirements require the platform to seamlessly support service management across multiple instances of System Center components.  This requirement is also enabled by SPF.  </a:t>
            </a:r>
            <a:endParaRPr lang="en-US" sz="900" dirty="0" smtClean="0">
              <a:gradFill>
                <a:gsLst>
                  <a:gs pos="62500">
                    <a:srgbClr val="505050"/>
                  </a:gs>
                  <a:gs pos="40000">
                    <a:srgbClr val="505050"/>
                  </a:gs>
                </a:gsLst>
                <a:lin ang="5400000" scaled="0"/>
              </a:gradFill>
            </a:endParaRPr>
          </a:p>
          <a:p>
            <a:pPr marL="167970" indent="-167970" defTabSz="913363" fontAlgn="base">
              <a:spcBef>
                <a:spcPts val="1176"/>
              </a:spcBef>
              <a:spcAft>
                <a:spcPct val="0"/>
              </a:spcAft>
              <a:buFont typeface="Arial" panose="020B0604020202020204" pitchFamily="34" charset="0"/>
              <a:buChar char="•"/>
              <a:defRPr/>
            </a:pPr>
            <a:endParaRPr lang="en-US" dirty="0" smtClean="0">
              <a:gradFill>
                <a:gsLst>
                  <a:gs pos="62500">
                    <a:schemeClr val="tx1"/>
                  </a:gs>
                  <a:gs pos="40000">
                    <a:schemeClr val="tx1"/>
                  </a:gs>
                </a:gsLst>
                <a:lin ang="5400000" scaled="0"/>
              </a:gradFill>
            </a:endParaRPr>
          </a:p>
          <a:p>
            <a:pPr marL="167970" marR="0" indent="-167970" algn="l" defTabSz="913363" rtl="0" eaLnBrk="1" fontAlgn="base" latinLnBrk="0" hangingPunct="1">
              <a:lnSpc>
                <a:spcPct val="90000"/>
              </a:lnSpc>
              <a:spcBef>
                <a:spcPts val="1176"/>
              </a:spcBef>
              <a:spcAft>
                <a:spcPct val="0"/>
              </a:spcAft>
              <a:buClrTx/>
              <a:buSzTx/>
              <a:buFont typeface="Arial" panose="020B0604020202020204" pitchFamily="34" charset="0"/>
              <a:buChar char="•"/>
              <a:tabLst/>
              <a:defRPr/>
            </a:pPr>
            <a:r>
              <a:rPr lang="en-US" dirty="0" smtClean="0">
                <a:gradFill>
                  <a:gsLst>
                    <a:gs pos="62500">
                      <a:schemeClr val="tx1"/>
                    </a:gs>
                    <a:gs pos="40000">
                      <a:schemeClr val="tx1"/>
                    </a:gs>
                  </a:gsLst>
                  <a:lin ang="5400000" scaled="0"/>
                </a:gradFill>
              </a:rPr>
              <a:t>Extensible </a:t>
            </a:r>
            <a:r>
              <a:rPr lang="en-US" dirty="0">
                <a:gradFill>
                  <a:gsLst>
                    <a:gs pos="62500">
                      <a:schemeClr val="tx1"/>
                    </a:gs>
                    <a:gs pos="40000">
                      <a:schemeClr val="tx1"/>
                    </a:gs>
                  </a:gsLst>
                  <a:lin ang="5400000" scaled="0"/>
                </a:gradFill>
              </a:rPr>
              <a:t>service management </a:t>
            </a:r>
            <a:r>
              <a:rPr lang="en-US" dirty="0" smtClean="0">
                <a:gradFill>
                  <a:gsLst>
                    <a:gs pos="62500">
                      <a:schemeClr val="tx1"/>
                    </a:gs>
                    <a:gs pos="40000">
                      <a:schemeClr val="tx1"/>
                    </a:gs>
                  </a:gsLst>
                  <a:lin ang="5400000" scaled="0"/>
                </a:gradFill>
              </a:rPr>
              <a:t>automation </a:t>
            </a:r>
            <a:r>
              <a:rPr lang="en-US" dirty="0">
                <a:gradFill>
                  <a:gsLst>
                    <a:gs pos="62500">
                      <a:schemeClr val="tx1"/>
                    </a:gs>
                    <a:gs pos="40000">
                      <a:schemeClr val="tx1"/>
                    </a:gs>
                  </a:gsLst>
                  <a:lin ang="5400000" scaled="0"/>
                </a:gradFill>
              </a:rPr>
              <a:t>– Through this capability, </a:t>
            </a:r>
            <a:r>
              <a:rPr lang="en-US" dirty="0"/>
              <a:t>service providers and enterprise IT will be able to respond to tenant (and business) needs faster with higher efficiency and accuracy through automation of system tasks.  </a:t>
            </a:r>
            <a:r>
              <a:rPr lang="en-US" dirty="0" smtClean="0"/>
              <a:t>These </a:t>
            </a:r>
            <a:r>
              <a:rPr lang="en-US" dirty="0"/>
              <a:t>workflows and APIs will be built into the Orchestrator component (and surfaced through the service administration portal) and will enable automation of various </a:t>
            </a:r>
            <a:r>
              <a:rPr lang="en-US" dirty="0" err="1"/>
              <a:t>IaaS</a:t>
            </a:r>
            <a:r>
              <a:rPr lang="en-US" dirty="0"/>
              <a:t> and service administration tasks.  This </a:t>
            </a:r>
            <a:r>
              <a:rPr lang="en-US" dirty="0" smtClean="0"/>
              <a:t>includes </a:t>
            </a:r>
            <a:r>
              <a:rPr lang="en-US" sz="800" dirty="0"/>
              <a:t>REST API coverage for VMM, orchestration, and monitoring tasks that will also allow rich integration into external management systems as well as existing service provider systems. </a:t>
            </a:r>
            <a:r>
              <a:rPr lang="en-US" sz="800" dirty="0" smtClean="0">
                <a:gradFill>
                  <a:gsLst>
                    <a:gs pos="62500">
                      <a:schemeClr val="tx1"/>
                    </a:gs>
                    <a:gs pos="40000">
                      <a:schemeClr val="tx1"/>
                    </a:gs>
                  </a:gsLst>
                  <a:lin ang="5400000" scaled="0"/>
                </a:gradFill>
              </a:rPr>
              <a:t>See following</a:t>
            </a:r>
            <a:r>
              <a:rPr lang="en-US" sz="800" baseline="0" dirty="0" smtClean="0">
                <a:gradFill>
                  <a:gsLst>
                    <a:gs pos="62500">
                      <a:schemeClr val="tx1"/>
                    </a:gs>
                    <a:gs pos="40000">
                      <a:schemeClr val="tx1"/>
                    </a:gs>
                  </a:gsLst>
                  <a:lin ang="5400000" scaled="0"/>
                </a:gradFill>
              </a:rPr>
              <a:t> slide for additional details. </a:t>
            </a:r>
            <a:endParaRPr lang="en-US" sz="800" dirty="0" smtClean="0"/>
          </a:p>
          <a:p>
            <a:pPr defTabSz="913363" fontAlgn="base">
              <a:spcBef>
                <a:spcPts val="1176"/>
              </a:spcBef>
              <a:spcAft>
                <a:spcPct val="0"/>
              </a:spcAft>
            </a:pPr>
            <a:endParaRPr lang="en-US" dirty="0">
              <a:gradFill>
                <a:gsLst>
                  <a:gs pos="62500">
                    <a:schemeClr val="tx1"/>
                  </a:gs>
                  <a:gs pos="40000">
                    <a:schemeClr val="tx1"/>
                  </a:gs>
                </a:gsLst>
                <a:lin ang="5400000" scaled="0"/>
              </a:gradFill>
            </a:endParaRPr>
          </a:p>
          <a:p>
            <a:pPr marL="110425" indent="-110425">
              <a:lnSpc>
                <a:spcPct val="100000"/>
              </a:lnSpc>
              <a:spcAft>
                <a:spcPts val="0"/>
              </a:spcAft>
              <a:buFont typeface="Arial" pitchFamily="34" charset="0"/>
              <a:buChar char="•"/>
            </a:pPr>
            <a:r>
              <a:rPr lang="en-US" dirty="0">
                <a:gradFill>
                  <a:gsLst>
                    <a:gs pos="62500">
                      <a:schemeClr val="tx1"/>
                    </a:gs>
                    <a:gs pos="40000">
                      <a:schemeClr val="tx1"/>
                    </a:gs>
                  </a:gsLst>
                  <a:lin ang="5400000" scaled="0"/>
                </a:gradFill>
              </a:rPr>
              <a:t> </a:t>
            </a:r>
            <a:r>
              <a:rPr lang="en-US" dirty="0" smtClean="0">
                <a:gradFill>
                  <a:gsLst>
                    <a:gs pos="62500">
                      <a:schemeClr val="tx1"/>
                    </a:gs>
                    <a:gs pos="40000">
                      <a:schemeClr val="tx1"/>
                    </a:gs>
                  </a:gsLst>
                  <a:lin ang="5400000" scaled="0"/>
                </a:gradFill>
              </a:rPr>
              <a:t>Tenant-level </a:t>
            </a:r>
            <a:r>
              <a:rPr lang="en-US" dirty="0">
                <a:gradFill>
                  <a:gsLst>
                    <a:gs pos="62500">
                      <a:schemeClr val="tx1"/>
                    </a:gs>
                    <a:gs pos="40000">
                      <a:schemeClr val="tx1"/>
                    </a:gs>
                  </a:gsLst>
                  <a:lin ang="5400000" scaled="0"/>
                </a:gradFill>
              </a:rPr>
              <a:t>usage metering for </a:t>
            </a:r>
            <a:r>
              <a:rPr lang="en-US" dirty="0" smtClean="0">
                <a:gradFill>
                  <a:gsLst>
                    <a:gs pos="62500">
                      <a:schemeClr val="tx1"/>
                    </a:gs>
                    <a:gs pos="40000">
                      <a:schemeClr val="tx1"/>
                    </a:gs>
                  </a:gsLst>
                  <a:lin ang="5400000" scaled="0"/>
                </a:gradFill>
              </a:rPr>
              <a:t>capacity planning and chargeback </a:t>
            </a:r>
            <a:r>
              <a:rPr lang="en-US" dirty="0">
                <a:gradFill>
                  <a:gsLst>
                    <a:gs pos="62500">
                      <a:schemeClr val="tx1"/>
                    </a:gs>
                    <a:gs pos="40000">
                      <a:schemeClr val="tx1"/>
                    </a:gs>
                  </a:gsLst>
                  <a:lin ang="5400000" scaled="0"/>
                </a:gradFill>
              </a:rPr>
              <a:t>– This will enable service providers to provision the right amount of capacity and incent tenants to use the capacity in a responsible manner.  Microsoft will enable usage level metering and the ability to chargeback,  supported by various </a:t>
            </a:r>
            <a:r>
              <a:rPr lang="en-US" dirty="0" smtClean="0">
                <a:gradFill>
                  <a:gsLst>
                    <a:gs pos="62500">
                      <a:schemeClr val="tx1"/>
                    </a:gs>
                    <a:gs pos="40000">
                      <a:schemeClr val="tx1"/>
                    </a:gs>
                  </a:gsLst>
                  <a:lin ang="5400000" scaled="0"/>
                </a:gradFill>
              </a:rPr>
              <a:t>reports, </a:t>
            </a:r>
            <a:r>
              <a:rPr lang="en-US" dirty="0">
                <a:gradFill>
                  <a:gsLst>
                    <a:gs pos="62500">
                      <a:schemeClr val="tx1"/>
                    </a:gs>
                    <a:gs pos="40000">
                      <a:schemeClr val="tx1"/>
                    </a:gs>
                  </a:gsLst>
                  <a:lin ang="5400000" scaled="0"/>
                </a:gradFill>
              </a:rPr>
              <a:t>including allocation/ utilization based views and price-sheets.  </a:t>
            </a:r>
            <a:r>
              <a:rPr lang="en-US" dirty="0" smtClean="0">
                <a:gradFill>
                  <a:gsLst>
                    <a:gs pos="62500">
                      <a:schemeClr val="tx1"/>
                    </a:gs>
                    <a:gs pos="40000">
                      <a:schemeClr val="tx1"/>
                    </a:gs>
                  </a:gsLst>
                  <a:lin ang="5400000" scaled="0"/>
                </a:gradFill>
              </a:rPr>
              <a:t>See following</a:t>
            </a:r>
            <a:r>
              <a:rPr lang="en-US" baseline="0" dirty="0" smtClean="0">
                <a:gradFill>
                  <a:gsLst>
                    <a:gs pos="62500">
                      <a:schemeClr val="tx1"/>
                    </a:gs>
                    <a:gs pos="40000">
                      <a:schemeClr val="tx1"/>
                    </a:gs>
                  </a:gsLst>
                  <a:lin ang="5400000" scaled="0"/>
                </a:gradFill>
              </a:rPr>
              <a:t> slide for additional details. </a:t>
            </a:r>
            <a:endParaRPr lang="en-US" dirty="0"/>
          </a:p>
          <a:p>
            <a:pPr marL="167970" indent="-167970" defTabSz="913363" fontAlgn="base">
              <a:spcBef>
                <a:spcPts val="1176"/>
              </a:spcBef>
              <a:spcAft>
                <a:spcPct val="0"/>
              </a:spcAft>
              <a:buFont typeface="Arial" panose="020B0604020202020204" pitchFamily="34" charset="0"/>
              <a:buChar char="•"/>
            </a:pPr>
            <a:endParaRPr lang="en-US" dirty="0">
              <a:gradFill>
                <a:gsLst>
                  <a:gs pos="62500">
                    <a:schemeClr val="tx1"/>
                  </a:gs>
                  <a:gs pos="40000">
                    <a:schemeClr val="tx1"/>
                  </a:gs>
                </a:gsLst>
                <a:lin ang="5400000" scaled="0"/>
              </a:gradFill>
            </a:endParaRPr>
          </a:p>
          <a:p>
            <a:endParaRPr lang="en-US" b="1" dirty="0" smtClean="0"/>
          </a:p>
        </p:txBody>
      </p:sp>
      <p:sp>
        <p:nvSpPr>
          <p:cNvPr id="4" name="Header Placeholder 3"/>
          <p:cNvSpPr>
            <a:spLocks noGrp="1"/>
          </p:cNvSpPr>
          <p:nvPr>
            <p:ph type="hdr" sz="quarter" idx="10"/>
          </p:nvPr>
        </p:nvSpPr>
        <p:spPr/>
        <p:txBody>
          <a:bodyPr/>
          <a:lstStyle/>
          <a:p>
            <a:r>
              <a:rPr lang="en-US" smtClean="0">
                <a:solidFill>
                  <a:prstClr val="black"/>
                </a:solidFill>
              </a:rPr>
              <a:t>Windows Server Management Marketing</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399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399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55EBC58-09D9-4B78-95AC-B6FEDDC77A8C}" type="datetime1">
              <a:rPr lang="en-US" smtClean="0">
                <a:solidFill>
                  <a:prstClr val="black"/>
                </a:solidFill>
              </a:rPr>
              <a:pPr/>
              <a:t>3/19/15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636466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This slide is meant to talk to Microsoft’s monitoring investments that delivers deep insight into your infrastructure and workloads.  </a:t>
            </a:r>
          </a:p>
          <a:p>
            <a:endParaRPr lang="en-US" b="0" baseline="0" dirty="0" smtClean="0"/>
          </a:p>
          <a:p>
            <a:r>
              <a:rPr lang="en-US" b="0" baseline="0" dirty="0" smtClean="0"/>
              <a:t>&lt;this is a build slide&gt; </a:t>
            </a:r>
            <a:endParaRPr lang="en-US" b="1" baseline="0" dirty="0" smtClean="0"/>
          </a:p>
          <a:p>
            <a:endParaRPr lang="en-US" b="1" baseline="0" dirty="0" smtClean="0"/>
          </a:p>
          <a:p>
            <a:r>
              <a:rPr lang="en-US" b="1" baseline="0" dirty="0" smtClean="0"/>
              <a:t>Specific bullets</a:t>
            </a:r>
          </a:p>
          <a:p>
            <a:endParaRPr lang="en-US" b="1" baseline="0" dirty="0" smtClean="0"/>
          </a:p>
          <a:p>
            <a:pPr marL="167970" indent="-167970">
              <a:buFont typeface="Arial" panose="020B0604020202020204" pitchFamily="34" charset="0"/>
              <a:buChar char="•"/>
            </a:pPr>
            <a:r>
              <a:rPr lang="en-US" dirty="0" smtClean="0">
                <a:gradFill>
                  <a:gsLst>
                    <a:gs pos="0">
                      <a:schemeClr val="tx1"/>
                    </a:gs>
                    <a:gs pos="100000">
                      <a:schemeClr val="tx1"/>
                    </a:gs>
                  </a:gsLst>
                  <a:lin ang="5400000" scaled="1"/>
                </a:gradFill>
              </a:rPr>
              <a:t>Expanded cloud infrastructure health visualization with VMM/ Operations Manager integration – This is about a set of investments in enabling a dashboard view that brings together availability and performance metrics across storage, network and compute fabric for the datacenter administrator to take remediation measures as necessary.  This includes</a:t>
            </a:r>
            <a:r>
              <a:rPr lang="en-US" sz="900" kern="1200" dirty="0" smtClean="0">
                <a:solidFill>
                  <a:schemeClr val="tx1"/>
                </a:solidFill>
                <a:effectLst/>
                <a:latin typeface="Segoe UI Light" pitchFamily="34" charset="0"/>
                <a:ea typeface="+mn-ea"/>
                <a:cs typeface="+mn-cs"/>
              </a:rPr>
              <a:t> metrics</a:t>
            </a:r>
            <a:r>
              <a:rPr lang="en-US" sz="900" kern="1200" baseline="0" dirty="0" smtClean="0">
                <a:solidFill>
                  <a:schemeClr val="tx1"/>
                </a:solidFill>
                <a:effectLst/>
                <a:latin typeface="Segoe UI Light" pitchFamily="34" charset="0"/>
                <a:ea typeface="+mn-ea"/>
                <a:cs typeface="+mn-cs"/>
              </a:rPr>
              <a:t> for</a:t>
            </a:r>
            <a:r>
              <a:rPr lang="en-US" sz="900" kern="1200" dirty="0" smtClean="0">
                <a:solidFill>
                  <a:schemeClr val="tx1"/>
                </a:solidFill>
                <a:effectLst/>
                <a:latin typeface="Segoe UI Light" pitchFamily="34" charset="0"/>
                <a:ea typeface="+mn-ea"/>
                <a:cs typeface="+mn-cs"/>
              </a:rPr>
              <a:t> load balancers, IIS pools, storage LUNs, host, storage pools, file servers, VM health, VMM server health, host health, host cluster health etc.  </a:t>
            </a:r>
            <a:endParaRPr lang="en-US" dirty="0" smtClean="0">
              <a:gradFill>
                <a:gsLst>
                  <a:gs pos="0">
                    <a:schemeClr val="tx1"/>
                  </a:gs>
                  <a:gs pos="100000">
                    <a:schemeClr val="tx1"/>
                  </a:gs>
                </a:gsLst>
                <a:lin ang="5400000" scaled="1"/>
              </a:gradFill>
            </a:endParaRPr>
          </a:p>
          <a:p>
            <a:endParaRPr lang="en-US" dirty="0" smtClean="0">
              <a:gradFill>
                <a:gsLst>
                  <a:gs pos="0">
                    <a:schemeClr val="tx1"/>
                  </a:gs>
                  <a:gs pos="100000">
                    <a:schemeClr val="tx1"/>
                  </a:gs>
                </a:gsLst>
                <a:lin ang="5400000" scaled="1"/>
              </a:gradFill>
            </a:endParaRPr>
          </a:p>
          <a:p>
            <a:pPr marL="167970" indent="-167970">
              <a:buFont typeface="Arial" panose="020B0604020202020204" pitchFamily="34" charset="0"/>
              <a:buChar char="•"/>
            </a:pPr>
            <a:r>
              <a:rPr lang="en-US" dirty="0" smtClean="0">
                <a:gradFill>
                  <a:gsLst>
                    <a:gs pos="0">
                      <a:schemeClr val="tx1"/>
                    </a:gs>
                    <a:gs pos="100000">
                      <a:schemeClr val="tx1"/>
                    </a:gs>
                  </a:gsLst>
                  <a:lin ang="5400000" scaled="1"/>
                </a:gradFill>
              </a:rPr>
              <a:t>Native SNMP-based network monitoring – This is about enabling generic SNMP based monitoring of network devices within the Operations Manager component without the dependency on third-party licensing.  </a:t>
            </a:r>
            <a:r>
              <a:rPr lang="en-US" sz="900" kern="1200" dirty="0" smtClean="0">
                <a:solidFill>
                  <a:schemeClr val="tx1"/>
                </a:solidFill>
                <a:effectLst/>
                <a:latin typeface="Segoe UI Light" pitchFamily="34" charset="0"/>
                <a:ea typeface="+mn-ea"/>
                <a:cs typeface="+mn-cs"/>
              </a:rPr>
              <a:t>Network monitoring is one the most requested System Center features and really rounds out our ability to monitor health across the whole stack.  Network monitoring enables you to discover and monitor health of physical devices along with associated “vicinity” views that shows that device is interconnected with the rest of the network</a:t>
            </a:r>
            <a:r>
              <a:rPr lang="en-US" sz="900" kern="1200" baseline="0" dirty="0" smtClean="0">
                <a:solidFill>
                  <a:schemeClr val="tx1"/>
                </a:solidFill>
                <a:effectLst/>
                <a:latin typeface="Segoe UI Light" pitchFamily="34" charset="0"/>
                <a:ea typeface="+mn-ea"/>
                <a:cs typeface="+mn-cs"/>
              </a:rPr>
              <a:t> (incl. display of virtual switches). </a:t>
            </a:r>
            <a:endParaRPr lang="en-US" dirty="0" smtClean="0">
              <a:gradFill>
                <a:gsLst>
                  <a:gs pos="0">
                    <a:schemeClr val="tx1"/>
                  </a:gs>
                  <a:gs pos="100000">
                    <a:schemeClr val="tx1"/>
                  </a:gs>
                </a:gsLst>
                <a:lin ang="5400000" scaled="1"/>
              </a:gradFill>
            </a:endParaRPr>
          </a:p>
          <a:p>
            <a:pPr marL="167970" indent="-167970">
              <a:buFont typeface="Arial" panose="020B0604020202020204" pitchFamily="34" charset="0"/>
              <a:buChar char="•"/>
            </a:pPr>
            <a:endParaRPr lang="en-US" b="1" baseline="0" dirty="0" smtClean="0"/>
          </a:p>
          <a:p>
            <a:pPr marL="167970" indent="-167970">
              <a:buFont typeface="Arial" panose="020B0604020202020204" pitchFamily="34" charset="0"/>
              <a:buChar char="•"/>
            </a:pPr>
            <a:r>
              <a:rPr lang="en-US" dirty="0" smtClean="0">
                <a:gradFill>
                  <a:gsLst>
                    <a:gs pos="0">
                      <a:schemeClr val="tx1"/>
                    </a:gs>
                    <a:gs pos="100000">
                      <a:schemeClr val="tx1"/>
                    </a:gs>
                  </a:gsLst>
                  <a:lin ang="5400000" scaled="1"/>
                </a:gradFill>
              </a:rPr>
              <a:t>VMware monitoring – You can get detailed metrics on VMware infrastructure</a:t>
            </a:r>
            <a:r>
              <a:rPr lang="en-US" baseline="0" dirty="0" smtClean="0">
                <a:gradFill>
                  <a:gsLst>
                    <a:gs pos="0">
                      <a:schemeClr val="tx1"/>
                    </a:gs>
                    <a:gs pos="100000">
                      <a:schemeClr val="tx1"/>
                    </a:gs>
                  </a:gsLst>
                  <a:lin ang="5400000" scaled="1"/>
                </a:gradFill>
              </a:rPr>
              <a:t> health through the management packs offered by VEEAM.  Again, one single place to monitor and manage health across all your investments. </a:t>
            </a:r>
            <a:endParaRPr lang="en-US" dirty="0" smtClean="0">
              <a:gradFill>
                <a:gsLst>
                  <a:gs pos="0">
                    <a:schemeClr val="tx1"/>
                  </a:gs>
                  <a:gs pos="100000">
                    <a:schemeClr val="tx1"/>
                  </a:gs>
                </a:gsLst>
                <a:lin ang="5400000" scaled="1"/>
              </a:gradFill>
            </a:endParaRPr>
          </a:p>
          <a:p>
            <a:pPr marL="167970" indent="-167970">
              <a:buFont typeface="Arial" panose="020B0604020202020204" pitchFamily="34" charset="0"/>
              <a:buChar char="•"/>
            </a:pPr>
            <a:endParaRPr lang="en-US" dirty="0" smtClean="0">
              <a:gradFill>
                <a:gsLst>
                  <a:gs pos="0">
                    <a:schemeClr val="tx1"/>
                  </a:gs>
                  <a:gs pos="100000">
                    <a:schemeClr val="tx1"/>
                  </a:gs>
                </a:gsLst>
                <a:lin ang="5400000" scaled="1"/>
              </a:gradFill>
            </a:endParaRPr>
          </a:p>
          <a:p>
            <a:pPr marL="167970" indent="-167970">
              <a:buFont typeface="Arial" panose="020B0604020202020204" pitchFamily="34" charset="0"/>
              <a:buChar char="•"/>
            </a:pPr>
            <a:r>
              <a:rPr lang="en-US" dirty="0" smtClean="0">
                <a:gradFill>
                  <a:gsLst>
                    <a:gs pos="0">
                      <a:schemeClr val="tx1"/>
                    </a:gs>
                    <a:gs pos="100000">
                      <a:schemeClr val="tx1"/>
                    </a:gs>
                  </a:gsLst>
                  <a:lin ang="5400000" scaled="1"/>
                </a:gradFill>
              </a:rPr>
              <a:t>Availability and performance monitoring for Windows Azure Infrastructure Services - </a:t>
            </a:r>
            <a:r>
              <a:rPr lang="en-US" dirty="0" smtClean="0"/>
              <a:t>Microsoft announced preview availability of the System Center Management Pack for Windows Azure in April 2013 (at MMS 2013).   This Management Pack enables customers to monitor availability and performance of their Windows Azure resources and services using their existing System Center 2012 SP1 monitoring environment.   Additionally, this management pack enables hybrid application monitoring by combining on-premises components with Windows Azure components into a unified view.   Timing of general availability is yet to be determined. </a:t>
            </a:r>
            <a:endParaRPr lang="en-US" dirty="0" smtClean="0">
              <a:effectLst/>
            </a:endParaRPr>
          </a:p>
          <a:p>
            <a:pPr marL="167970" indent="-167970">
              <a:buFont typeface="Arial" panose="020B0604020202020204" pitchFamily="34" charset="0"/>
              <a:buChar char="•"/>
            </a:pPr>
            <a:endParaRPr lang="en-US" b="1" baseline="0" dirty="0" smtClean="0"/>
          </a:p>
          <a:p>
            <a:pPr marL="167970" indent="-167970">
              <a:buFont typeface="Arial" panose="020B0604020202020204" pitchFamily="34" charset="0"/>
              <a:buChar char="•"/>
            </a:pPr>
            <a:r>
              <a:rPr lang="en-US" dirty="0" smtClean="0">
                <a:gradFill>
                  <a:gsLst>
                    <a:gs pos="0">
                      <a:schemeClr val="tx1"/>
                    </a:gs>
                    <a:gs pos="100000">
                      <a:schemeClr val="tx1"/>
                    </a:gs>
                  </a:gsLst>
                  <a:lin ang="5400000" scaled="1"/>
                </a:gradFill>
              </a:rPr>
              <a:t>Cloud-integrated monitoring – This is expected to be a key element of our monitoring strategy going forward. Our goal is to leverage intelligence and scale from the public cloud (Windows Azure) while enabling customers to use their familiar Operations Manager monitoring experience.   For the upcoming release,  we will use Windows Azure to enhance monitoring and configuration of on-premises resources and key server workloads (like Exchange, SharePoint and Lync):  </a:t>
            </a:r>
          </a:p>
          <a:p>
            <a:pPr marL="380821" lvl="1" indent="-167970"/>
            <a:r>
              <a:rPr lang="en-US" dirty="0" smtClean="0">
                <a:gradFill>
                  <a:gsLst>
                    <a:gs pos="0">
                      <a:schemeClr val="tx1"/>
                    </a:gs>
                    <a:gs pos="100000">
                      <a:schemeClr val="tx1"/>
                    </a:gs>
                  </a:gsLst>
                  <a:lin ang="5400000" scaled="1"/>
                </a:gradFill>
              </a:rPr>
              <a:t>End user experience monitoring, including unified </a:t>
            </a:r>
            <a:r>
              <a:rPr lang="en-US" dirty="0" err="1" smtClean="0">
                <a:gradFill>
                  <a:gsLst>
                    <a:gs pos="0">
                      <a:schemeClr val="tx1"/>
                    </a:gs>
                    <a:gs pos="100000">
                      <a:schemeClr val="tx1"/>
                    </a:gs>
                  </a:gsLst>
                  <a:lin ang="5400000" scaled="1"/>
                </a:gradFill>
              </a:rPr>
              <a:t>dev</a:t>
            </a:r>
            <a:r>
              <a:rPr lang="en-US" dirty="0" smtClean="0">
                <a:gradFill>
                  <a:gsLst>
                    <a:gs pos="0">
                      <a:schemeClr val="tx1"/>
                    </a:gs>
                    <a:gs pos="100000">
                      <a:schemeClr val="tx1"/>
                    </a:gs>
                  </a:gsLst>
                  <a:lin ang="5400000" scaled="1"/>
                </a:gradFill>
              </a:rPr>
              <a:t>-ops diagnostics between System Center and Visual Studio – This is enabled through Global Service Monitor (GSM), for which we announced general availability as of March 28</a:t>
            </a:r>
            <a:r>
              <a:rPr lang="en-US" baseline="30000" dirty="0" smtClean="0">
                <a:gradFill>
                  <a:gsLst>
                    <a:gs pos="0">
                      <a:schemeClr val="tx1"/>
                    </a:gs>
                    <a:gs pos="100000">
                      <a:schemeClr val="tx1"/>
                    </a:gs>
                  </a:gsLst>
                  <a:lin ang="5400000" scaled="1"/>
                </a:gradFill>
              </a:rPr>
              <a:t>th</a:t>
            </a:r>
            <a:r>
              <a:rPr lang="en-US" dirty="0" smtClean="0">
                <a:gradFill>
                  <a:gsLst>
                    <a:gs pos="0">
                      <a:schemeClr val="tx1"/>
                    </a:gs>
                    <a:gs pos="100000">
                      <a:schemeClr val="tx1"/>
                    </a:gs>
                  </a:gsLst>
                  <a:lin ang="5400000" scaled="1"/>
                </a:gradFill>
              </a:rPr>
              <a:t> 2013.  </a:t>
            </a:r>
          </a:p>
          <a:p>
            <a:pPr marL="380821" lvl="1" indent="-167970" defTabSz="913807">
              <a:spcAft>
                <a:spcPts val="333"/>
              </a:spcAft>
              <a:defRPr/>
            </a:pPr>
            <a:r>
              <a:rPr lang="en-US" dirty="0" smtClean="0">
                <a:gradFill>
                  <a:gsLst>
                    <a:gs pos="0">
                      <a:schemeClr val="tx1"/>
                    </a:gs>
                    <a:gs pos="100000">
                      <a:schemeClr val="tx1"/>
                    </a:gs>
                  </a:gsLst>
                  <a:lin ang="5400000" scaled="1"/>
                </a:gradFill>
              </a:rPr>
              <a:t>Integrated System Center Advisor views with Operations Manager connector - </a:t>
            </a:r>
            <a:r>
              <a:rPr lang="en-US" dirty="0" smtClean="0"/>
              <a:t>System Center Advisor Connector for Operations Manager allows System Center Advisor configuration data to be displayed on the Operations Manager Console.   We announced preview of this connector in April 2013 (</a:t>
            </a:r>
            <a:r>
              <a:rPr lang="en-US" dirty="0" smtClean="0">
                <a:gradFill>
                  <a:gsLst>
                    <a:gs pos="0">
                      <a:schemeClr val="tx1"/>
                    </a:gs>
                    <a:gs pos="100000">
                      <a:schemeClr val="tx1"/>
                    </a:gs>
                  </a:gsLst>
                  <a:lin ang="5400000" scaled="1"/>
                </a:gradFill>
              </a:rPr>
              <a:t>at MMS 2013).    We expect this to be generally available in Q3 CY13. </a:t>
            </a:r>
          </a:p>
          <a:p>
            <a:endParaRPr lang="en-US" b="1" baseline="0" dirty="0" smtClean="0"/>
          </a:p>
        </p:txBody>
      </p:sp>
      <p:sp>
        <p:nvSpPr>
          <p:cNvPr id="4" name="Header Placeholder 3"/>
          <p:cNvSpPr>
            <a:spLocks noGrp="1"/>
          </p:cNvSpPr>
          <p:nvPr>
            <p:ph type="hdr" sz="quarter" idx="10"/>
          </p:nvPr>
        </p:nvSpPr>
        <p:spPr/>
        <p:txBody>
          <a:bodyPr/>
          <a:lstStyle/>
          <a:p>
            <a:r>
              <a:rPr lang="en-US" smtClean="0">
                <a:solidFill>
                  <a:prstClr val="black"/>
                </a:solidFill>
              </a:rPr>
              <a:t>Windows Server Management Marketing</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399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399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55EBC58-09D9-4B78-95AC-B6FEDDC77A8C}" type="datetime1">
              <a:rPr lang="en-US" smtClean="0">
                <a:solidFill>
                  <a:prstClr val="black"/>
                </a:solidFill>
              </a:rPr>
              <a:pPr/>
              <a:t>3/19/15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37054162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r>
              <a:rPr lang="en-US" sz="900" dirty="0" smtClean="0">
                <a:latin typeface="Segoe UI" pitchFamily="34" charset="0"/>
                <a:ea typeface="Segoe UI" pitchFamily="34" charset="0"/>
                <a:cs typeface="Segoe UI" pitchFamily="34" charset="0"/>
              </a:rPr>
              <a:t>Business continuity is the ability to quickly recover business functions from a downtime event with minimal or no data loss. There are number of reasons why businesses experience outage including power failure, IT hardware failure, network outage, human errors, IT software failures, and natural disasters.  Depending on the type of outage, customers need a high availability solution that simply restores the service. However, some outages that impact the entire data center such as natural disaster or an extended power outage require a disaster recovery solution that restores data at a remote site in addition to bringing up the services and connectivity.  Organizations need an affordable and reliable business continuity solution that helps them recover from a failure.</a:t>
            </a:r>
            <a:r>
              <a:rPr lang="en-US" sz="900" baseline="0" dirty="0" smtClean="0">
                <a:latin typeface="Segoe UI" pitchFamily="34" charset="0"/>
                <a:ea typeface="Segoe UI" pitchFamily="34" charset="0"/>
                <a:cs typeface="Segoe UI" pitchFamily="34" charset="0"/>
              </a:rPr>
              <a:t> Also, </a:t>
            </a:r>
            <a:r>
              <a:rPr lang="en-US" sz="900" i="0" kern="1200" baseline="0" dirty="0" smtClean="0">
                <a:solidFill>
                  <a:schemeClr val="tx1"/>
                </a:solidFill>
                <a:effectLst/>
                <a:latin typeface="Segoe UI Light" pitchFamily="34" charset="0"/>
                <a:ea typeface="+mn-ea"/>
                <a:cs typeface="+mn-cs"/>
              </a:rPr>
              <a:t>m</a:t>
            </a:r>
            <a:r>
              <a:rPr lang="en-US" sz="900" i="0" kern="1200" dirty="0" smtClean="0">
                <a:solidFill>
                  <a:schemeClr val="tx1"/>
                </a:solidFill>
                <a:effectLst/>
                <a:latin typeface="Segoe UI Light" pitchFamily="34" charset="0"/>
                <a:ea typeface="+mn-ea"/>
                <a:cs typeface="+mn-cs"/>
              </a:rPr>
              <a:t>any workloads that could benefit from protection go without. Windows Server 2012 R2, System Center 2012 R2 and Windows Azure help simplify business continuity by</a:t>
            </a:r>
            <a:r>
              <a:rPr lang="en-US" sz="900" i="0" kern="1200" baseline="0" dirty="0" smtClean="0">
                <a:solidFill>
                  <a:schemeClr val="tx1"/>
                </a:solidFill>
                <a:effectLst/>
                <a:latin typeface="Segoe UI Light" pitchFamily="34" charset="0"/>
                <a:ea typeface="+mn-ea"/>
                <a:cs typeface="+mn-cs"/>
              </a:rPr>
              <a:t> providing well-managed application uptime, simplified VM replication and orchestrated recovery.</a:t>
            </a:r>
            <a:endParaRPr lang="en-US" sz="900" dirty="0" smtClean="0">
              <a:latin typeface="Segoe UI" pitchFamily="34" charset="0"/>
              <a:ea typeface="Segoe UI" pitchFamily="34" charset="0"/>
              <a:cs typeface="Segoe UI" pitchFamily="34" charset="0"/>
            </a:endParaRPr>
          </a:p>
          <a:p>
            <a:pPr marL="0" marR="0" indent="0" algn="l" defTabSz="932742" rtl="0" eaLnBrk="1" fontAlgn="auto" latinLnBrk="0" hangingPunct="1">
              <a:lnSpc>
                <a:spcPct val="90000"/>
              </a:lnSpc>
              <a:spcBef>
                <a:spcPts val="0"/>
              </a:spcBef>
              <a:spcAft>
                <a:spcPts val="340"/>
              </a:spcAft>
              <a:buClrTx/>
              <a:buSzTx/>
              <a:buFontTx/>
              <a:buNone/>
              <a:tabLst/>
              <a:defRPr/>
            </a:pPr>
            <a:endParaRPr lang="en-US" sz="900" baseline="0" dirty="0" smtClean="0">
              <a:latin typeface="Segoe UI" pitchFamily="34" charset="0"/>
              <a:ea typeface="Segoe UI" pitchFamily="34" charset="0"/>
              <a:cs typeface="Segoe UI" pitchFamily="34" charset="0"/>
            </a:endParaRPr>
          </a:p>
          <a:p>
            <a:pPr marL="0" marR="0" indent="0" algn="l" defTabSz="932742" rtl="0" eaLnBrk="1" fontAlgn="auto" latinLnBrk="0" hangingPunct="1">
              <a:lnSpc>
                <a:spcPct val="90000"/>
              </a:lnSpc>
              <a:spcBef>
                <a:spcPts val="0"/>
              </a:spcBef>
              <a:spcAft>
                <a:spcPts val="340"/>
              </a:spcAft>
              <a:buClrTx/>
              <a:buSzTx/>
              <a:buFontTx/>
              <a:buNone/>
              <a:tabLst/>
              <a:defRPr/>
            </a:pPr>
            <a:r>
              <a:rPr lang="en-US" sz="900" b="1" baseline="0" dirty="0" smtClean="0">
                <a:latin typeface="Segoe UI" pitchFamily="34" charset="0"/>
                <a:ea typeface="Segoe UI" pitchFamily="34" charset="0"/>
                <a:cs typeface="Segoe UI" pitchFamily="34" charset="0"/>
              </a:rPr>
              <a:t>Continuous services and cloud backup</a:t>
            </a:r>
          </a:p>
          <a:p>
            <a:pPr marL="0" marR="0" indent="0" algn="l" defTabSz="932742" rtl="0" eaLnBrk="1" fontAlgn="auto" latinLnBrk="0" hangingPunct="1">
              <a:lnSpc>
                <a:spcPct val="90000"/>
              </a:lnSpc>
              <a:spcBef>
                <a:spcPts val="0"/>
              </a:spcBef>
              <a:spcAft>
                <a:spcPts val="340"/>
              </a:spcAft>
              <a:buClrTx/>
              <a:buSzTx/>
              <a:buFontTx/>
              <a:buNone/>
              <a:tabLst/>
              <a:defRPr/>
            </a:pPr>
            <a:endParaRPr lang="en-US" sz="900" baseline="0" dirty="0" smtClean="0">
              <a:latin typeface="Segoe UI" pitchFamily="34" charset="0"/>
              <a:ea typeface="Segoe UI" pitchFamily="34" charset="0"/>
              <a:cs typeface="Segoe UI" pitchFamily="34" charset="0"/>
            </a:endParaRPr>
          </a:p>
          <a:p>
            <a:pPr marL="171450" marR="0" indent="-171450" algn="l" defTabSz="932742" rtl="0" eaLnBrk="1" fontAlgn="auto" latinLnBrk="0" hangingPunct="1">
              <a:lnSpc>
                <a:spcPct val="90000"/>
              </a:lnSpc>
              <a:spcBef>
                <a:spcPts val="0"/>
              </a:spcBef>
              <a:spcAft>
                <a:spcPts val="340"/>
              </a:spcAft>
              <a:buClrTx/>
              <a:buSzTx/>
              <a:buFontTx/>
              <a:buChar char="-"/>
              <a:tabLst/>
              <a:defRPr/>
            </a:pPr>
            <a:r>
              <a:rPr lang="en-US" sz="900" b="1" baseline="0" dirty="0" smtClean="0">
                <a:latin typeface="Segoe UI" pitchFamily="34" charset="0"/>
                <a:ea typeface="Segoe UI" pitchFamily="34" charset="0"/>
                <a:cs typeface="Segoe UI" pitchFamily="34" charset="0"/>
              </a:rPr>
              <a:t>Online VHDX resize:</a:t>
            </a:r>
          </a:p>
          <a:p>
            <a:pPr marL="0" marR="0" indent="0" algn="l" defTabSz="932742" rtl="0" eaLnBrk="1" fontAlgn="auto" latinLnBrk="0" hangingPunct="1">
              <a:lnSpc>
                <a:spcPct val="90000"/>
              </a:lnSpc>
              <a:spcBef>
                <a:spcPts val="0"/>
              </a:spcBef>
              <a:spcAft>
                <a:spcPts val="340"/>
              </a:spcAft>
              <a:buClrTx/>
              <a:buSzTx/>
              <a:buFontTx/>
              <a:buNone/>
              <a:tabLst/>
              <a:defRPr/>
            </a:pPr>
            <a:r>
              <a:rPr lang="en-US" baseline="0" dirty="0" smtClean="0"/>
              <a:t>Online VHDX resize allows for greater storage flexibility by allowing a virtual SCSI disk to either grow or shrink the VHDX file whilst attached to a running virtual machine. Thus the volume within the guest can be dynamically either expanded or reduced.</a:t>
            </a:r>
          </a:p>
          <a:p>
            <a:pPr marL="0" marR="0" indent="0" algn="l" defTabSz="932742" rtl="0" eaLnBrk="1" fontAlgn="auto" latinLnBrk="0" hangingPunct="1">
              <a:lnSpc>
                <a:spcPct val="90000"/>
              </a:lnSpc>
              <a:spcBef>
                <a:spcPts val="0"/>
              </a:spcBef>
              <a:spcAft>
                <a:spcPts val="340"/>
              </a:spcAft>
              <a:buClrTx/>
              <a:buSzTx/>
              <a:buFontTx/>
              <a:buNone/>
              <a:tabLst/>
              <a:defRPr/>
            </a:pPr>
            <a:endParaRPr lang="en-US" sz="900" baseline="0" dirty="0" smtClean="0">
              <a:latin typeface="Segoe UI" pitchFamily="34" charset="0"/>
              <a:ea typeface="Segoe UI" pitchFamily="34" charset="0"/>
              <a:cs typeface="Segoe UI" pitchFamily="34" charset="0"/>
            </a:endParaRPr>
          </a:p>
          <a:p>
            <a:pPr marL="171450" marR="0" indent="-171450" algn="l" defTabSz="932742" rtl="0" eaLnBrk="1" fontAlgn="auto" latinLnBrk="0" hangingPunct="1">
              <a:lnSpc>
                <a:spcPct val="90000"/>
              </a:lnSpc>
              <a:spcBef>
                <a:spcPts val="0"/>
              </a:spcBef>
              <a:spcAft>
                <a:spcPts val="340"/>
              </a:spcAft>
              <a:buClrTx/>
              <a:buSzTx/>
              <a:buFontTx/>
              <a:buChar char="-"/>
              <a:tabLst/>
              <a:defRPr/>
            </a:pPr>
            <a:r>
              <a:rPr lang="en-US" sz="900" b="1" baseline="0" dirty="0" smtClean="0">
                <a:latin typeface="Segoe UI" pitchFamily="34" charset="0"/>
                <a:ea typeface="Segoe UI" pitchFamily="34" charset="0"/>
                <a:cs typeface="Segoe UI" pitchFamily="34" charset="0"/>
              </a:rPr>
              <a:t>Shared VHDX files:</a:t>
            </a:r>
          </a:p>
          <a:p>
            <a:pPr marL="0" marR="0" indent="0" algn="l" defTabSz="932742" rtl="0" eaLnBrk="1" fontAlgn="auto" latinLnBrk="0" hangingPunct="1">
              <a:lnSpc>
                <a:spcPct val="90000"/>
              </a:lnSpc>
              <a:spcBef>
                <a:spcPts val="0"/>
              </a:spcBef>
              <a:spcAft>
                <a:spcPts val="340"/>
              </a:spcAft>
              <a:buClrTx/>
              <a:buSzTx/>
              <a:buFontTx/>
              <a:buNone/>
              <a:tabLst/>
              <a:defRPr/>
            </a:pPr>
            <a:r>
              <a:rPr lang="en-US" sz="900" kern="1200" baseline="0" dirty="0" smtClean="0">
                <a:solidFill>
                  <a:schemeClr val="tx1"/>
                </a:solidFill>
                <a:latin typeface="Segoe UI" pitchFamily="34" charset="0"/>
                <a:ea typeface="Segoe UI" pitchFamily="34" charset="0"/>
                <a:cs typeface="Segoe UI" pitchFamily="34" charset="0"/>
              </a:rPr>
              <a:t>Windows Server 2012 R2 offers the most flexible guest clustering options that give you complete flexibility for deploying application-level high availability, without sacrificing agility and density. In addition to Fiber Channel, </a:t>
            </a:r>
            <a:r>
              <a:rPr lang="en-US" sz="900" kern="1200" baseline="0" dirty="0" err="1" smtClean="0">
                <a:solidFill>
                  <a:schemeClr val="tx1"/>
                </a:solidFill>
                <a:latin typeface="Segoe UI" pitchFamily="34" charset="0"/>
                <a:ea typeface="Segoe UI" pitchFamily="34" charset="0"/>
                <a:cs typeface="Segoe UI" pitchFamily="34" charset="0"/>
              </a:rPr>
              <a:t>iSCSI</a:t>
            </a:r>
            <a:r>
              <a:rPr lang="en-US" sz="900" kern="1200" baseline="0" dirty="0" smtClean="0">
                <a:solidFill>
                  <a:schemeClr val="tx1"/>
                </a:solidFill>
                <a:latin typeface="Segoe UI" pitchFamily="34" charset="0"/>
                <a:ea typeface="Segoe UI" pitchFamily="34" charset="0"/>
                <a:cs typeface="Segoe UI" pitchFamily="34" charset="0"/>
              </a:rPr>
              <a:t> and SMB, Windows Server 2012 R2 now also offers shared VHDX files. Unlike competing guest clustering that does not support file-based storage, shared VHDX files can be stored on a scale-out file server cluster or on Cluster-shared Volumes (CSV) on block storage. Unlike competing guest clustering options, shared VHDX clustering preserves dynamic memory, live migration and storage live migration for a VM that is part of the guest cluster.</a:t>
            </a:r>
            <a:endParaRPr lang="en-US" sz="900" baseline="0" dirty="0" smtClean="0">
              <a:latin typeface="Segoe UI" pitchFamily="34" charset="0"/>
              <a:ea typeface="Segoe UI" pitchFamily="34" charset="0"/>
              <a:cs typeface="Segoe UI" pitchFamily="34" charset="0"/>
            </a:endParaRPr>
          </a:p>
          <a:p>
            <a:pPr marL="0" marR="0" indent="0" algn="l" defTabSz="932742" rtl="0" eaLnBrk="1" fontAlgn="auto" latinLnBrk="0" hangingPunct="1">
              <a:lnSpc>
                <a:spcPct val="90000"/>
              </a:lnSpc>
              <a:spcBef>
                <a:spcPts val="0"/>
              </a:spcBef>
              <a:spcAft>
                <a:spcPts val="340"/>
              </a:spcAft>
              <a:buClrTx/>
              <a:buSzTx/>
              <a:buFontTx/>
              <a:buNone/>
              <a:tabLst/>
              <a:defRPr/>
            </a:pPr>
            <a:endParaRPr lang="en-US" sz="900" baseline="0" dirty="0" smtClean="0">
              <a:latin typeface="Segoe UI" pitchFamily="34" charset="0"/>
              <a:ea typeface="Segoe UI" pitchFamily="34" charset="0"/>
              <a:cs typeface="Segoe UI" pitchFamily="34" charset="0"/>
            </a:endParaRPr>
          </a:p>
          <a:p>
            <a:pPr marL="171450" marR="0" indent="-171450" algn="l" defTabSz="932742" rtl="0" eaLnBrk="1" fontAlgn="auto" latinLnBrk="0" hangingPunct="1">
              <a:lnSpc>
                <a:spcPct val="90000"/>
              </a:lnSpc>
              <a:spcBef>
                <a:spcPts val="0"/>
              </a:spcBef>
              <a:spcAft>
                <a:spcPts val="340"/>
              </a:spcAft>
              <a:buClrTx/>
              <a:buSzTx/>
              <a:buFontTx/>
              <a:buChar char="-"/>
              <a:tabLst/>
              <a:defRPr/>
            </a:pPr>
            <a:r>
              <a:rPr lang="en-US" sz="900" b="1" baseline="0" dirty="0" smtClean="0">
                <a:latin typeface="Segoe UI" pitchFamily="34" charset="0"/>
                <a:ea typeface="Segoe UI" pitchFamily="34" charset="0"/>
                <a:cs typeface="Segoe UI" pitchFamily="34" charset="0"/>
              </a:rPr>
              <a:t>Storage </a:t>
            </a:r>
            <a:r>
              <a:rPr lang="en-US" sz="900" b="1" baseline="0" dirty="0" err="1" smtClean="0">
                <a:latin typeface="Segoe UI" pitchFamily="34" charset="0"/>
                <a:ea typeface="Segoe UI" pitchFamily="34" charset="0"/>
                <a:cs typeface="Segoe UI" pitchFamily="34" charset="0"/>
              </a:rPr>
              <a:t>QoS</a:t>
            </a:r>
            <a:r>
              <a:rPr lang="en-US" sz="900" b="1" baseline="0" dirty="0" smtClean="0">
                <a:latin typeface="Segoe UI" pitchFamily="34" charset="0"/>
                <a:ea typeface="Segoe UI" pitchFamily="34" charset="0"/>
                <a:cs typeface="Segoe UI" pitchFamily="34" charset="0"/>
              </a:rPr>
              <a:t>:</a:t>
            </a:r>
          </a:p>
          <a:p>
            <a:pPr marL="0" marR="0" indent="0" algn="l" defTabSz="932742" rtl="0" eaLnBrk="1" fontAlgn="auto" latinLnBrk="0" hangingPunct="1">
              <a:lnSpc>
                <a:spcPct val="90000"/>
              </a:lnSpc>
              <a:spcBef>
                <a:spcPts val="0"/>
              </a:spcBef>
              <a:spcAft>
                <a:spcPts val="340"/>
              </a:spcAft>
              <a:buClrTx/>
              <a:buSzTx/>
              <a:buFontTx/>
              <a:buNone/>
              <a:tabLst/>
              <a:defRPr/>
            </a:pPr>
            <a:r>
              <a:rPr lang="en-US" sz="800" dirty="0" smtClean="0"/>
              <a:t>Storage</a:t>
            </a:r>
            <a:r>
              <a:rPr lang="en-US" sz="800" baseline="0" dirty="0" smtClean="0"/>
              <a:t> </a:t>
            </a:r>
            <a:r>
              <a:rPr lang="en-US" sz="800" baseline="0" dirty="0" err="1" smtClean="0"/>
              <a:t>QoS</a:t>
            </a:r>
            <a:r>
              <a:rPr lang="en-US" sz="800" baseline="0" dirty="0" smtClean="0"/>
              <a:t> allows you to</a:t>
            </a:r>
            <a:r>
              <a:rPr lang="en-US" sz="800" dirty="0" smtClean="0"/>
              <a:t> restrict disk throughput for overactive/disruptive virtual machines</a:t>
            </a:r>
            <a:r>
              <a:rPr lang="en-US" sz="800" baseline="0" dirty="0" smtClean="0"/>
              <a:t> and can be configured d</a:t>
            </a:r>
            <a:r>
              <a:rPr lang="en-US" sz="800" dirty="0" smtClean="0"/>
              <a:t>ynamically while the virtual machine is running.</a:t>
            </a:r>
            <a:r>
              <a:rPr lang="en-US" sz="800" baseline="0" dirty="0" smtClean="0"/>
              <a:t> For </a:t>
            </a:r>
            <a:r>
              <a:rPr lang="en-US" sz="900" b="0" baseline="0" dirty="0" smtClean="0"/>
              <a:t>m</a:t>
            </a:r>
            <a:r>
              <a:rPr lang="en-US" sz="900" b="0" dirty="0" smtClean="0"/>
              <a:t>aximum bandwidth applications,</a:t>
            </a:r>
            <a:r>
              <a:rPr lang="en-US" sz="900" b="0" baseline="0" dirty="0" smtClean="0"/>
              <a:t> it provides strict p</a:t>
            </a:r>
            <a:r>
              <a:rPr lang="en-US" sz="900" dirty="0" smtClean="0"/>
              <a:t>olicies to throttle IO to a given VHD/VHDX to a maximum IO threshold.</a:t>
            </a:r>
            <a:r>
              <a:rPr lang="en-US" sz="900" baseline="0" dirty="0" smtClean="0"/>
              <a:t> For minimum bandwidth applications</a:t>
            </a:r>
            <a:r>
              <a:rPr lang="en-US" sz="900" b="0" baseline="0" dirty="0" smtClean="0"/>
              <a:t>, it provides policies for t</a:t>
            </a:r>
            <a:r>
              <a:rPr lang="en-US" sz="900" b="0" dirty="0" smtClean="0"/>
              <a:t>hreshold warnings that</a:t>
            </a:r>
            <a:r>
              <a:rPr lang="en-US" sz="900" b="0" baseline="0" dirty="0" smtClean="0"/>
              <a:t> </a:t>
            </a:r>
            <a:r>
              <a:rPr lang="en-US" sz="900" dirty="0" smtClean="0"/>
              <a:t>alert of an IO starved VHD/VHDX when the bandwidth does not meet the minimum threshold.</a:t>
            </a:r>
          </a:p>
          <a:p>
            <a:pPr marL="0" marR="0" indent="0" algn="l" defTabSz="932742" rtl="0" eaLnBrk="1" fontAlgn="auto" latinLnBrk="0" hangingPunct="1">
              <a:lnSpc>
                <a:spcPct val="90000"/>
              </a:lnSpc>
              <a:spcBef>
                <a:spcPts val="0"/>
              </a:spcBef>
              <a:spcAft>
                <a:spcPts val="340"/>
              </a:spcAft>
              <a:buClrTx/>
              <a:buSzTx/>
              <a:buFontTx/>
              <a:buNone/>
              <a:tabLst/>
              <a:defRPr/>
            </a:pPr>
            <a:endParaRPr lang="en-US" sz="900" baseline="0" dirty="0" smtClean="0">
              <a:latin typeface="Segoe UI" pitchFamily="34" charset="0"/>
              <a:ea typeface="Segoe UI" pitchFamily="34" charset="0"/>
              <a:cs typeface="Segoe UI" pitchFamily="34" charset="0"/>
            </a:endParaRPr>
          </a:p>
          <a:p>
            <a:pPr marL="171450" marR="0" indent="-171450" algn="l" defTabSz="932742" rtl="0" eaLnBrk="1" fontAlgn="auto" latinLnBrk="0" hangingPunct="1">
              <a:lnSpc>
                <a:spcPct val="90000"/>
              </a:lnSpc>
              <a:spcBef>
                <a:spcPts val="0"/>
              </a:spcBef>
              <a:spcAft>
                <a:spcPts val="340"/>
              </a:spcAft>
              <a:buClrTx/>
              <a:buSzTx/>
              <a:buFontTx/>
              <a:buChar char="-"/>
              <a:tabLst/>
              <a:defRPr/>
            </a:pPr>
            <a:r>
              <a:rPr lang="en-US" sz="900" b="1" baseline="0" dirty="0" smtClean="0">
                <a:latin typeface="Segoe UI" pitchFamily="34" charset="0"/>
                <a:ea typeface="Segoe UI" pitchFamily="34" charset="0"/>
                <a:cs typeface="Segoe UI" pitchFamily="34" charset="0"/>
              </a:rPr>
              <a:t>Integrated offsite data protection with Windows Azure Backup:</a:t>
            </a:r>
          </a:p>
          <a:p>
            <a:r>
              <a:rPr lang="en-US" dirty="0" smtClean="0"/>
              <a:t>Windows</a:t>
            </a:r>
            <a:r>
              <a:rPr lang="en-US" baseline="0" dirty="0" smtClean="0"/>
              <a:t> Azure is </a:t>
            </a:r>
            <a:r>
              <a:rPr lang="en-US" dirty="0" smtClean="0"/>
              <a:t>suitable for any workload</a:t>
            </a:r>
            <a:r>
              <a:rPr lang="en-US" baseline="0" dirty="0" smtClean="0"/>
              <a:t> (f</a:t>
            </a:r>
            <a:r>
              <a:rPr lang="en-US" dirty="0" smtClean="0"/>
              <a:t>ile servers, SharePoint, SQL, Exchange, and others).</a:t>
            </a:r>
            <a:r>
              <a:rPr lang="en-US" sz="900" baseline="0" dirty="0" smtClean="0">
                <a:latin typeface="Segoe UI" pitchFamily="34" charset="0"/>
                <a:ea typeface="Segoe UI" pitchFamily="34" charset="0"/>
                <a:cs typeface="Segoe UI" pitchFamily="34" charset="0"/>
              </a:rPr>
              <a:t> </a:t>
            </a:r>
            <a:r>
              <a:rPr lang="en-US" sz="900" baseline="0" dirty="0" smtClean="0">
                <a:latin typeface="Segoe UI Light" pitchFamily="34" charset="0"/>
                <a:ea typeface="+mn-ea"/>
                <a:cs typeface="+mn-cs"/>
              </a:rPr>
              <a:t>Consider</a:t>
            </a:r>
            <a:r>
              <a:rPr lang="en-US" dirty="0" smtClean="0"/>
              <a:t> any of these situations:</a:t>
            </a:r>
            <a:endParaRPr lang="en-US" baseline="0" dirty="0" smtClean="0"/>
          </a:p>
          <a:p>
            <a:pPr marL="171450" indent="-171450">
              <a:buFont typeface="Arial" pitchFamily="34" charset="0"/>
              <a:buChar char="•"/>
            </a:pPr>
            <a:r>
              <a:rPr lang="en-US" dirty="0" smtClean="0"/>
              <a:t>If you hav</a:t>
            </a:r>
            <a:r>
              <a:rPr lang="en-US" baseline="0" dirty="0" smtClean="0"/>
              <a:t>e a small number of serves to protect and you currently have no backup solution or you are using the in box Windows Server back up tool on these servers, Windows Azure Backup is an option. Downloading and installing the Agent onto the servers will enable the in box Windows Server tool to communicate with Windows Azure. If you are already using System Center 2012 and are using DPM for protection and you want to keep replicas offsite, Windows Azure backup can integrate with DPM once System Center is installed. As with scenario 1, once the Windows Azure Agent is downloaded and installed on the DPM server, it can communicate with Windows Azure Backup service.</a:t>
            </a:r>
          </a:p>
          <a:p>
            <a:pPr marL="171450" indent="-171450">
              <a:buFont typeface="Arial" pitchFamily="34" charset="0"/>
              <a:buChar char="•"/>
            </a:pPr>
            <a:r>
              <a:rPr lang="en-US" dirty="0" smtClean="0"/>
              <a:t>If you’re already using System Center,</a:t>
            </a:r>
            <a:r>
              <a:rPr lang="en-US" baseline="0" dirty="0" smtClean="0"/>
              <a:t> y</a:t>
            </a:r>
            <a:r>
              <a:rPr lang="en-US" dirty="0" smtClean="0"/>
              <a:t>ou can start using Windows Azure Backup today – it integrates with Data Protection Manager.</a:t>
            </a:r>
          </a:p>
          <a:p>
            <a:pPr marL="171450" indent="-171450">
              <a:buFont typeface="Arial" pitchFamily="34" charset="0"/>
              <a:buChar char="•"/>
            </a:pPr>
            <a:r>
              <a:rPr lang="en-US" dirty="0" smtClean="0"/>
              <a:t>If you’re a small business or branch office…:</a:t>
            </a:r>
            <a:r>
              <a:rPr lang="en-US" baseline="0" dirty="0" smtClean="0"/>
              <a:t> </a:t>
            </a:r>
            <a:r>
              <a:rPr lang="en-US" dirty="0" smtClean="0"/>
              <a:t>If you have a small number of servers to protect, Windows Azure Backup integrates with the in-box Windows Server backup tools you may already be using.</a:t>
            </a:r>
          </a:p>
          <a:p>
            <a:pPr marL="0" marR="0" indent="0" algn="l" defTabSz="932742" rtl="0" eaLnBrk="1" fontAlgn="auto" latinLnBrk="0" hangingPunct="1">
              <a:lnSpc>
                <a:spcPct val="90000"/>
              </a:lnSpc>
              <a:spcBef>
                <a:spcPts val="0"/>
              </a:spcBef>
              <a:spcAft>
                <a:spcPts val="340"/>
              </a:spcAft>
              <a:buClrTx/>
              <a:buSzTx/>
              <a:buFontTx/>
              <a:buNone/>
              <a:tabLst/>
              <a:defRPr/>
            </a:pPr>
            <a:endParaRPr lang="en-US" sz="900" baseline="0" dirty="0" smtClean="0">
              <a:latin typeface="Segoe UI" pitchFamily="34" charset="0"/>
              <a:ea typeface="Segoe UI" pitchFamily="34" charset="0"/>
              <a:cs typeface="Segoe UI" pitchFamily="34" charset="0"/>
            </a:endParaRPr>
          </a:p>
          <a:p>
            <a:pPr marL="171450" marR="0" indent="-171450" algn="l" defTabSz="932742" rtl="0" eaLnBrk="1" fontAlgn="auto" latinLnBrk="0" hangingPunct="1">
              <a:lnSpc>
                <a:spcPct val="90000"/>
              </a:lnSpc>
              <a:spcBef>
                <a:spcPts val="0"/>
              </a:spcBef>
              <a:spcAft>
                <a:spcPts val="340"/>
              </a:spcAft>
              <a:buClrTx/>
              <a:buSzTx/>
              <a:buFontTx/>
              <a:buChar char="-"/>
              <a:tabLst/>
              <a:defRPr/>
            </a:pPr>
            <a:endParaRPr lang="en-US" sz="900" baseline="0" dirty="0" smtClean="0">
              <a:latin typeface="Segoe UI" pitchFamily="34" charset="0"/>
              <a:ea typeface="Segoe UI" pitchFamily="34" charset="0"/>
              <a:cs typeface="Segoe UI" pitchFamily="34" charset="0"/>
            </a:endParaRPr>
          </a:p>
          <a:p>
            <a:pPr marL="0" marR="0" indent="0" algn="l" defTabSz="932742" rtl="0" eaLnBrk="1" fontAlgn="auto" latinLnBrk="0" hangingPunct="1">
              <a:lnSpc>
                <a:spcPct val="90000"/>
              </a:lnSpc>
              <a:spcBef>
                <a:spcPts val="0"/>
              </a:spcBef>
              <a:spcAft>
                <a:spcPts val="340"/>
              </a:spcAft>
              <a:buClrTx/>
              <a:buSzTx/>
              <a:buFontTx/>
              <a:buNone/>
              <a:tabLst/>
              <a:defRPr/>
            </a:pPr>
            <a:r>
              <a:rPr lang="en-US" sz="900" b="1" baseline="0" dirty="0" smtClean="0">
                <a:latin typeface="Segoe UI" pitchFamily="34" charset="0"/>
                <a:ea typeface="Segoe UI" pitchFamily="34" charset="0"/>
                <a:cs typeface="Segoe UI" pitchFamily="34" charset="0"/>
              </a:rPr>
              <a:t>Out-of-the-box, application- and storage agnostic VM replication</a:t>
            </a:r>
          </a:p>
          <a:p>
            <a:pPr marL="0" marR="0" indent="0" algn="l" defTabSz="932742" rtl="0" eaLnBrk="1" fontAlgn="auto" latinLnBrk="0" hangingPunct="1">
              <a:lnSpc>
                <a:spcPct val="90000"/>
              </a:lnSpc>
              <a:spcBef>
                <a:spcPts val="0"/>
              </a:spcBef>
              <a:spcAft>
                <a:spcPts val="340"/>
              </a:spcAft>
              <a:buClrTx/>
              <a:buSzTx/>
              <a:buFontTx/>
              <a:buNone/>
              <a:tabLst/>
              <a:defRPr/>
            </a:pPr>
            <a:r>
              <a:rPr lang="en-US" sz="900" kern="1200" dirty="0" smtClean="0">
                <a:solidFill>
                  <a:schemeClr val="tx1">
                    <a:alpha val="99000"/>
                  </a:schemeClr>
                </a:solidFill>
                <a:effectLst/>
                <a:latin typeface="Segoe UI" pitchFamily="34" charset="0"/>
                <a:ea typeface="+mn-ea"/>
                <a:cs typeface="+mn-cs"/>
              </a:rPr>
              <a:t>Hyper‑V Replica provides a storage-agnostic and workload-agnostic solution that replicates efficiently, periodically, and asynchronously</a:t>
            </a:r>
            <a:r>
              <a:rPr lang="en-US" sz="900" b="1" kern="1200" dirty="0" smtClean="0">
                <a:solidFill>
                  <a:schemeClr val="tx1">
                    <a:alpha val="99000"/>
                  </a:schemeClr>
                </a:solidFill>
                <a:effectLst/>
                <a:latin typeface="Segoe UI" pitchFamily="34" charset="0"/>
                <a:ea typeface="+mn-ea"/>
                <a:cs typeface="+mn-cs"/>
              </a:rPr>
              <a:t> </a:t>
            </a:r>
            <a:r>
              <a:rPr lang="en-US" sz="900" kern="1200" dirty="0" smtClean="0">
                <a:solidFill>
                  <a:schemeClr val="tx1">
                    <a:alpha val="99000"/>
                  </a:schemeClr>
                </a:solidFill>
                <a:effectLst/>
                <a:latin typeface="Segoe UI" pitchFamily="34" charset="0"/>
                <a:ea typeface="+mn-ea"/>
                <a:cs typeface="+mn-cs"/>
              </a:rPr>
              <a:t>over IP-based networks, typically to a remote site. It also allows an administrator to easily test the replica virtual machine without disrupting the ongoing replication. If a disaster occurs at the primary site, administrators can quickly restore their business operations by bringing up the replicated virtual machine at the Replica site. New in Windows Server 2012 R2, Hyper-V Replica</a:t>
            </a:r>
            <a:r>
              <a:rPr lang="en-US" sz="900" kern="1200" baseline="0" dirty="0" smtClean="0">
                <a:solidFill>
                  <a:schemeClr val="tx1">
                    <a:alpha val="99000"/>
                  </a:schemeClr>
                </a:solidFill>
                <a:effectLst/>
                <a:latin typeface="Segoe UI" pitchFamily="34" charset="0"/>
                <a:ea typeface="+mn-ea"/>
                <a:cs typeface="+mn-cs"/>
              </a:rPr>
              <a:t> now allows for variable (configurable) replication frequencies (30 sec., 5 min., 15 min.) and also supports multiple nodes; this means that tertiary replica sites are supported, for example in the case of a service provider who wants to replicate a customer’s workload to another (tertiary) data center.</a:t>
            </a:r>
          </a:p>
          <a:p>
            <a:pPr marL="0" marR="0" indent="0" algn="l" defTabSz="932742" rtl="0" eaLnBrk="1" fontAlgn="auto" latinLnBrk="0" hangingPunct="1">
              <a:lnSpc>
                <a:spcPct val="90000"/>
              </a:lnSpc>
              <a:spcBef>
                <a:spcPts val="0"/>
              </a:spcBef>
              <a:spcAft>
                <a:spcPts val="340"/>
              </a:spcAft>
              <a:buClrTx/>
              <a:buSzTx/>
              <a:buFontTx/>
              <a:buNone/>
              <a:tabLst/>
              <a:defRPr/>
            </a:pPr>
            <a:endParaRPr lang="en-US" sz="900" baseline="0" dirty="0" smtClean="0">
              <a:latin typeface="Segoe UI" pitchFamily="34" charset="0"/>
              <a:ea typeface="Segoe UI" pitchFamily="34" charset="0"/>
              <a:cs typeface="Segoe UI" pitchFamily="34" charset="0"/>
            </a:endParaRPr>
          </a:p>
          <a:p>
            <a:pPr marL="0" marR="0" indent="0" algn="l" defTabSz="932742" rtl="0" eaLnBrk="1" fontAlgn="auto" latinLnBrk="0" hangingPunct="1">
              <a:lnSpc>
                <a:spcPct val="90000"/>
              </a:lnSpc>
              <a:spcBef>
                <a:spcPts val="0"/>
              </a:spcBef>
              <a:spcAft>
                <a:spcPts val="340"/>
              </a:spcAft>
              <a:buClrTx/>
              <a:buSzTx/>
              <a:buFontTx/>
              <a:buNone/>
              <a:tabLst/>
              <a:defRPr/>
            </a:pPr>
            <a:endParaRPr lang="en-US" sz="900" baseline="0" dirty="0" smtClean="0">
              <a:latin typeface="Segoe UI" pitchFamily="34" charset="0"/>
              <a:ea typeface="Segoe UI" pitchFamily="34" charset="0"/>
              <a:cs typeface="Segoe UI" pitchFamily="34" charset="0"/>
            </a:endParaRPr>
          </a:p>
          <a:p>
            <a:pPr marL="0" marR="0" indent="0" algn="l" defTabSz="932742" rtl="0" eaLnBrk="1" fontAlgn="auto" latinLnBrk="0" hangingPunct="1">
              <a:lnSpc>
                <a:spcPct val="90000"/>
              </a:lnSpc>
              <a:spcBef>
                <a:spcPts val="0"/>
              </a:spcBef>
              <a:spcAft>
                <a:spcPts val="340"/>
              </a:spcAft>
              <a:buClrTx/>
              <a:buSzTx/>
              <a:buFontTx/>
              <a:buNone/>
              <a:tabLst/>
              <a:defRPr/>
            </a:pPr>
            <a:r>
              <a:rPr lang="en-US" sz="900" b="1" baseline="0" dirty="0" smtClean="0">
                <a:latin typeface="Segoe UI" pitchFamily="34" charset="0"/>
                <a:ea typeface="Segoe UI" pitchFamily="34" charset="0"/>
                <a:cs typeface="Segoe UI" pitchFamily="34" charset="0"/>
              </a:rPr>
              <a:t>Automated protection and at-scale recovery orchestration</a:t>
            </a:r>
          </a:p>
          <a:p>
            <a:pPr marL="0" marR="0" indent="0" algn="l" defTabSz="932742" rtl="0" eaLnBrk="1" fontAlgn="auto" latinLnBrk="0" hangingPunct="1">
              <a:lnSpc>
                <a:spcPct val="90000"/>
              </a:lnSpc>
              <a:spcBef>
                <a:spcPts val="0"/>
              </a:spcBef>
              <a:spcAft>
                <a:spcPts val="340"/>
              </a:spcAft>
              <a:buClrTx/>
              <a:buSzTx/>
              <a:buFontTx/>
              <a:buNone/>
              <a:tabLst/>
              <a:defRPr/>
            </a:pPr>
            <a:r>
              <a:rPr lang="en-US" sz="900" b="0" kern="1200" dirty="0" smtClean="0">
                <a:solidFill>
                  <a:schemeClr val="tx1"/>
                </a:solidFill>
                <a:effectLst/>
                <a:latin typeface="Segoe UI Light" pitchFamily="34" charset="0"/>
                <a:ea typeface="+mn-ea"/>
                <a:cs typeface="+mn-cs"/>
              </a:rPr>
              <a:t>Windows Azure Hyper-V Recovery Manager </a:t>
            </a:r>
            <a:r>
              <a:rPr lang="en-US" sz="900" kern="1200" dirty="0" smtClean="0">
                <a:solidFill>
                  <a:schemeClr val="tx1"/>
                </a:solidFill>
                <a:effectLst/>
                <a:latin typeface="Segoe UI Light" pitchFamily="34" charset="0"/>
                <a:ea typeface="+mn-ea"/>
                <a:cs typeface="+mn-cs"/>
              </a:rPr>
              <a:t>helps simplify the task of delivering service availability. For organizations with two or more datacenters looking to protect vital workloads running in their private cloud, Windows Azure Hyper-V Recovery Manager enables them to combine Windows Azure, System Center and Hyper-V Replica to deliver business continuity of workloads. </a:t>
            </a:r>
            <a:r>
              <a:rPr lang="en-US" sz="900" b="1" i="1" kern="1200" dirty="0" smtClean="0">
                <a:solidFill>
                  <a:schemeClr val="tx1"/>
                </a:solidFill>
                <a:effectLst/>
                <a:latin typeface="Segoe UI Light" pitchFamily="34" charset="0"/>
                <a:ea typeface="+mn-ea"/>
                <a:cs typeface="+mn-cs"/>
              </a:rPr>
              <a:t>Note</a:t>
            </a:r>
            <a:r>
              <a:rPr lang="en-US" sz="900" kern="1200" dirty="0" smtClean="0">
                <a:solidFill>
                  <a:schemeClr val="tx1"/>
                </a:solidFill>
                <a:effectLst/>
                <a:latin typeface="Segoe UI Light" pitchFamily="34" charset="0"/>
                <a:ea typeface="+mn-ea"/>
                <a:cs typeface="+mn-cs"/>
              </a:rPr>
              <a:t> Currently, the Hyper-V Recovery Manager feature is being offered as a limited customer preview to customers selected via an application process.</a:t>
            </a:r>
            <a:r>
              <a:rPr lang="en-US" sz="900" kern="1200" baseline="0" dirty="0" smtClean="0">
                <a:solidFill>
                  <a:schemeClr val="tx1"/>
                </a:solidFill>
                <a:effectLst/>
                <a:latin typeface="Segoe UI Light" pitchFamily="34" charset="0"/>
                <a:ea typeface="+mn-ea"/>
                <a:cs typeface="+mn-cs"/>
              </a:rPr>
              <a:t> </a:t>
            </a:r>
            <a:r>
              <a:rPr lang="en-US" sz="900" kern="1200" dirty="0" smtClean="0">
                <a:solidFill>
                  <a:schemeClr val="tx1"/>
                </a:solidFill>
                <a:effectLst/>
                <a:latin typeface="Segoe UI Light" pitchFamily="34" charset="0"/>
                <a:ea typeface="+mn-ea"/>
                <a:cs typeface="+mn-cs"/>
              </a:rPr>
              <a:t>Windows Azure Hyper-V Recovery Manager provides:</a:t>
            </a:r>
          </a:p>
          <a:p>
            <a:pPr marL="171450" indent="-171450">
              <a:buFont typeface="Arial" pitchFamily="34" charset="0"/>
              <a:buChar char="•"/>
            </a:pPr>
            <a:r>
              <a:rPr lang="en-US" sz="900" b="0" kern="1200" dirty="0" smtClean="0">
                <a:solidFill>
                  <a:schemeClr val="tx1"/>
                </a:solidFill>
                <a:effectLst/>
                <a:latin typeface="Segoe UI Light" pitchFamily="34" charset="0"/>
                <a:ea typeface="+mn-ea"/>
                <a:cs typeface="+mn-cs"/>
              </a:rPr>
              <a:t>Automated Protection:</a:t>
            </a:r>
            <a:r>
              <a:rPr lang="en-US" sz="900" b="0" i="1" kern="1200" dirty="0" smtClean="0">
                <a:solidFill>
                  <a:schemeClr val="tx1"/>
                </a:solidFill>
                <a:effectLst/>
                <a:latin typeface="Segoe UI Light" pitchFamily="34" charset="0"/>
                <a:ea typeface="+mn-ea"/>
                <a:cs typeface="+mn-cs"/>
              </a:rPr>
              <a:t> </a:t>
            </a:r>
            <a:r>
              <a:rPr lang="en-US" sz="900" kern="1200" dirty="0" smtClean="0">
                <a:solidFill>
                  <a:schemeClr val="tx1"/>
                </a:solidFill>
                <a:effectLst/>
                <a:latin typeface="Segoe UI Light" pitchFamily="34" charset="0"/>
                <a:ea typeface="+mn-ea"/>
                <a:cs typeface="+mn-cs"/>
              </a:rPr>
              <a:t>Private clouds can be protected by automating the replication of the virtual machines that compose them at a secondary location. The ongoing asynchronous replication of each VM is provided by Windows Server Hyper-V Replica. All communications with Windows Azure is encrypted and limited to the System Center Virtual Machine Manager server in each datacenter.</a:t>
            </a:r>
          </a:p>
          <a:p>
            <a:pPr marL="171450" indent="-171450">
              <a:buFont typeface="Arial" pitchFamily="34" charset="0"/>
              <a:buChar char="•"/>
            </a:pPr>
            <a:r>
              <a:rPr lang="en-US" sz="900" b="0" kern="1200" dirty="0" smtClean="0">
                <a:solidFill>
                  <a:schemeClr val="tx1"/>
                </a:solidFill>
                <a:effectLst/>
                <a:latin typeface="Segoe UI Light" pitchFamily="34" charset="0"/>
                <a:ea typeface="+mn-ea"/>
                <a:cs typeface="+mn-cs"/>
              </a:rPr>
              <a:t>Continuous Health Monitoring:</a:t>
            </a:r>
            <a:r>
              <a:rPr lang="en-US" sz="900" b="0" kern="1200" baseline="0" dirty="0" smtClean="0">
                <a:solidFill>
                  <a:schemeClr val="tx1"/>
                </a:solidFill>
                <a:effectLst/>
                <a:latin typeface="Segoe UI Light" pitchFamily="34" charset="0"/>
                <a:ea typeface="+mn-ea"/>
                <a:cs typeface="+mn-cs"/>
              </a:rPr>
              <a:t> </a:t>
            </a:r>
            <a:r>
              <a:rPr lang="en-US" b="0" dirty="0" smtClean="0">
                <a:effectLst/>
              </a:rPr>
              <a:t>Service availability at the primary datacenter is monitored by Windows Azure Hyper-V Recovery Manager on an ongoing basis. Workload data is not transferred to Windows Azure.</a:t>
            </a:r>
          </a:p>
          <a:p>
            <a:pPr marL="171450" indent="-171450">
              <a:buFont typeface="Arial" pitchFamily="34" charset="0"/>
              <a:buChar char="•"/>
            </a:pPr>
            <a:r>
              <a:rPr lang="en-US" sz="900" b="0" kern="1200" dirty="0" smtClean="0">
                <a:solidFill>
                  <a:schemeClr val="tx1"/>
                </a:solidFill>
                <a:effectLst/>
                <a:latin typeface="Segoe UI Light" pitchFamily="34" charset="0"/>
                <a:ea typeface="+mn-ea"/>
                <a:cs typeface="+mn-cs"/>
              </a:rPr>
              <a:t>Orchestrated Recovery:</a:t>
            </a:r>
            <a:r>
              <a:rPr lang="en-US" sz="900" b="0" kern="1200" baseline="0" dirty="0" smtClean="0">
                <a:solidFill>
                  <a:schemeClr val="tx1"/>
                </a:solidFill>
                <a:effectLst/>
                <a:latin typeface="Segoe UI Light" pitchFamily="34" charset="0"/>
                <a:ea typeface="+mn-ea"/>
                <a:cs typeface="+mn-cs"/>
              </a:rPr>
              <a:t> </a:t>
            </a:r>
            <a:r>
              <a:rPr lang="en-US" sz="900" kern="1200" dirty="0" smtClean="0">
                <a:solidFill>
                  <a:schemeClr val="tx1"/>
                </a:solidFill>
                <a:effectLst/>
                <a:latin typeface="Segoe UI Light" pitchFamily="34" charset="0"/>
                <a:ea typeface="+mn-ea"/>
                <a:cs typeface="+mn-cs"/>
              </a:rPr>
              <a:t>The service helps automate the orderly recovery of services in the event of a site outage at the primary datacenter. Virtual machines are started in an orchestrated fashion to help restore service quickly.  This process can also be used for testing recovery without disruption to services, or temporarily transferring services to the secondary location.</a:t>
            </a:r>
            <a:endParaRPr lang="en-US" baseline="0" dirty="0" smtClean="0"/>
          </a:p>
        </p:txBody>
      </p:sp>
      <p:sp>
        <p:nvSpPr>
          <p:cNvPr id="4" name="Header Placeholder 3"/>
          <p:cNvSpPr>
            <a:spLocks noGrp="1"/>
          </p:cNvSpPr>
          <p:nvPr>
            <p:ph type="hdr" sz="quarter" idx="10"/>
          </p:nvPr>
        </p:nvSpPr>
        <p:spPr/>
        <p:txBody>
          <a:bodyPr/>
          <a:lstStyle/>
          <a:p>
            <a:r>
              <a:rPr lang="en-US" smtClean="0"/>
              <a:t>Windows Server Management Marketing</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C6A8F85-A389-41D7-9CC0-F9A6E92BFD62}" type="datetime1">
              <a:rPr lang="en-US" smtClean="0"/>
              <a:t>3/19/15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22</a:t>
            </a:fld>
            <a:endParaRPr lang="en-US" dirty="0"/>
          </a:p>
        </p:txBody>
      </p:sp>
    </p:spTree>
    <p:extLst>
      <p:ext uri="{BB962C8B-B14F-4D97-AF65-F5344CB8AC3E}">
        <p14:creationId xmlns:p14="http://schemas.microsoft.com/office/powerpoint/2010/main" val="2483330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Online VHDX resize allows for greater storage flexibility by allowing a virtual SCSI disk to either grow or shrink the VHDX file whilst attached to a running virtual machine. Thus the volume within the guest can be dynamically either expanded or reduced.</a:t>
            </a:r>
            <a:endParaRPr lang="en-US" dirty="0" smtClean="0"/>
          </a:p>
          <a:p>
            <a:endParaRPr lang="en-US" dirty="0" smtClean="0"/>
          </a:p>
          <a:p>
            <a:endParaRPr lang="en-US" dirty="0" smtClean="0"/>
          </a:p>
        </p:txBody>
      </p:sp>
      <p:sp>
        <p:nvSpPr>
          <p:cNvPr id="4" name="Header Placeholder 3"/>
          <p:cNvSpPr>
            <a:spLocks noGrp="1"/>
          </p:cNvSpPr>
          <p:nvPr>
            <p:ph type="hdr" sz="quarter" idx="10"/>
          </p:nvPr>
        </p:nvSpPr>
        <p:spPr/>
        <p:txBody>
          <a:bodyPr/>
          <a:lstStyle/>
          <a:p>
            <a:r>
              <a:rPr lang="en-US" smtClean="0">
                <a:solidFill>
                  <a:prstClr val="black"/>
                </a:solidFill>
              </a:rPr>
              <a:t>Windows Server Management Marketing</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399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399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55EBC58-09D9-4B78-95AC-B6FEDDC77A8C}" type="datetime1">
              <a:rPr lang="en-US" smtClean="0">
                <a:solidFill>
                  <a:prstClr val="black"/>
                </a:solidFill>
              </a:rPr>
              <a:pPr/>
              <a:t>3/19/15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2285992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latin typeface="Segoe UI" pitchFamily="34" charset="0"/>
              <a:ea typeface="Segoe UI" pitchFamily="34" charset="0"/>
              <a:cs typeface="Segoe UI" pitchFamily="34" charset="0"/>
            </a:endParaRPr>
          </a:p>
        </p:txBody>
      </p:sp>
      <p:sp>
        <p:nvSpPr>
          <p:cNvPr id="5" name="Date Placeholder 7"/>
          <p:cNvSpPr>
            <a:spLocks noGrp="1"/>
          </p:cNvSpPr>
          <p:nvPr>
            <p:ph type="dt" idx="1"/>
          </p:nvPr>
        </p:nvSpPr>
        <p:spPr>
          <a:xfrm>
            <a:off x="0" y="0"/>
            <a:ext cx="3043238" cy="465138"/>
          </a:xfrm>
        </p:spPr>
        <p:txBody>
          <a:bodyPr/>
          <a:lstStyle/>
          <a:p>
            <a:pPr algn="l"/>
            <a:fld id="{D5010A51-A839-417E-828F-30CDA28FC0BF}" type="datetime1">
              <a:rPr lang="en-US" sz="1000" smtClean="0">
                <a:solidFill>
                  <a:prstClr val="black"/>
                </a:solidFill>
                <a:latin typeface="Segoe UI" pitchFamily="34" charset="0"/>
                <a:ea typeface="Segoe UI" pitchFamily="34" charset="0"/>
                <a:cs typeface="Segoe UI" pitchFamily="34" charset="0"/>
              </a:rPr>
              <a:pPr algn="l"/>
              <a:t>3/19/15</a:t>
            </a:fld>
            <a:endParaRPr lang="en-US" sz="1000" dirty="0">
              <a:solidFill>
                <a:prstClr val="black"/>
              </a:solidFill>
              <a:latin typeface="Segoe UI" pitchFamily="34" charset="0"/>
              <a:ea typeface="Segoe UI" pitchFamily="34" charset="0"/>
              <a:cs typeface="Segoe UI" pitchFamily="34" charset="0"/>
            </a:endParaRPr>
          </a:p>
        </p:txBody>
      </p:sp>
      <p:sp>
        <p:nvSpPr>
          <p:cNvPr id="6" name="Rectangle 7"/>
          <p:cNvSpPr>
            <a:spLocks noGrp="1" noChangeArrowheads="1"/>
          </p:cNvSpPr>
          <p:nvPr>
            <p:ph type="sldNum" sz="quarter" idx="5"/>
          </p:nvPr>
        </p:nvSpPr>
        <p:spPr bwMode="auto">
          <a:xfrm>
            <a:off x="3978133" y="8842029"/>
            <a:ext cx="3043343" cy="465455"/>
          </a:xfrm>
          <a:prstGeom prst="rect">
            <a:avLst/>
          </a:prstGeom>
          <a:noFill/>
          <a:ln w="9525">
            <a:noFill/>
            <a:miter lim="800000"/>
            <a:headEnd/>
            <a:tailEnd/>
          </a:ln>
          <a:effectLst/>
        </p:spPr>
        <p:txBody>
          <a:bodyPr vert="horz" wrap="square" lIns="93313" tIns="46657" rIns="93313" bIns="46657" numCol="1" anchor="b" anchorCtr="0" compatLnSpc="1">
            <a:prstTxWarp prst="textNoShape">
              <a:avLst/>
            </a:prstTxWarp>
          </a:bodyPr>
          <a:lstStyle>
            <a:lvl1pPr algn="r">
              <a:defRPr sz="1000">
                <a:latin typeface="Segoe UI" pitchFamily="34" charset="0"/>
                <a:ea typeface="Segoe UI" pitchFamily="34" charset="0"/>
                <a:cs typeface="Segoe UI" pitchFamily="34" charset="0"/>
              </a:defRPr>
            </a:lvl1pPr>
          </a:lstStyle>
          <a:p>
            <a:pPr>
              <a:defRPr/>
            </a:pPr>
            <a:r>
              <a:rPr lang="en-US" dirty="0" smtClean="0">
                <a:solidFill>
                  <a:prstClr val="black"/>
                </a:solidFill>
              </a:rPr>
              <a:t>Page </a:t>
            </a:r>
            <a:fld id="{EDC14EA9-1EFE-41E1-9A14-102AE98DBB77}" type="slidenum">
              <a:rPr lang="en-US" b="1" smtClean="0">
                <a:solidFill>
                  <a:prstClr val="black"/>
                </a:solidFill>
              </a:rPr>
              <a:pPr>
                <a:defRPr/>
              </a:pPr>
              <a:t>2</a:t>
            </a:fld>
            <a:endParaRPr lang="en-US" b="1" dirty="0">
              <a:solidFill>
                <a:prstClr val="black"/>
              </a:solidFill>
            </a:endParaRPr>
          </a:p>
        </p:txBody>
      </p:sp>
    </p:spTree>
    <p:extLst>
      <p:ext uri="{BB962C8B-B14F-4D97-AF65-F5344CB8AC3E}">
        <p14:creationId xmlns:p14="http://schemas.microsoft.com/office/powerpoint/2010/main" val="3179319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defTabSz="924349" fontAlgn="base">
              <a:spcBef>
                <a:spcPct val="30000"/>
              </a:spcBef>
              <a:spcAft>
                <a:spcPct val="0"/>
              </a:spcAft>
              <a:defRPr/>
            </a:pPr>
            <a:r>
              <a:rPr lang="en-US" sz="1000" b="1" dirty="0" smtClean="0">
                <a:latin typeface="Segoe UI" pitchFamily="34" charset="0"/>
                <a:ea typeface="Segoe UI" pitchFamily="34" charset="0"/>
                <a:cs typeface="Segoe UI" pitchFamily="34" charset="0"/>
              </a:rPr>
              <a:t>Before Windows Server 2012</a:t>
            </a:r>
          </a:p>
          <a:p>
            <a:pPr>
              <a:lnSpc>
                <a:spcPct val="115000"/>
              </a:lnSpc>
              <a:spcAft>
                <a:spcPts val="1010"/>
              </a:spcAft>
            </a:pPr>
            <a:r>
              <a:rPr lang="en-US" sz="1000" dirty="0" smtClean="0">
                <a:latin typeface="Segoe UI" pitchFamily="34" charset="0"/>
                <a:ea typeface="Segoe UI" pitchFamily="34" charset="0"/>
                <a:cs typeface="Segoe UI" pitchFamily="34" charset="0"/>
              </a:rPr>
              <a:t>Beginning with Windows Server 2008 R2, Hyper‑V and Failover Clustering can be used together to make a virtual machine highly available and minimize disruptions.  Administrators can seamlessly migrate their virtual machines to a different host in the cluster in the event of outage or to load balance their virtual machines without impacting virtualized applications.  While this can protect virtualized workloads from a local host failure or scheduled maintenance of a host in a cluster, this does not protect businesses from outage of an entire data center. While Failover Clustering can be used with hardware-based SAN replication across data centers, these are typically expensive. Hyper‑V Replica fills an important gap in the Windows Server Hyper‑V offering by providing an affordable in-box disaster recovery solution.    </a:t>
            </a:r>
          </a:p>
          <a:p>
            <a:pPr defTabSz="924349" eaLnBrk="0" fontAlgn="base" hangingPunct="0">
              <a:lnSpc>
                <a:spcPct val="115000"/>
              </a:lnSpc>
              <a:spcAft>
                <a:spcPts val="1010"/>
              </a:spcAft>
              <a:defRPr/>
            </a:pPr>
            <a:r>
              <a:rPr lang="en-US" sz="1000" dirty="0" smtClean="0">
                <a:latin typeface="Segoe UI" pitchFamily="34" charset="0"/>
                <a:ea typeface="Segoe UI" pitchFamily="34" charset="0"/>
                <a:cs typeface="Segoe UI" pitchFamily="34" charset="0"/>
              </a:rPr>
              <a:t>  </a:t>
            </a:r>
          </a:p>
          <a:p>
            <a:pPr defTabSz="924349" fontAlgn="base">
              <a:spcBef>
                <a:spcPct val="30000"/>
              </a:spcBef>
              <a:spcAft>
                <a:spcPct val="0"/>
              </a:spcAft>
              <a:defRPr/>
            </a:pPr>
            <a:r>
              <a:rPr lang="en-US" sz="1000" b="1" dirty="0" smtClean="0">
                <a:latin typeface="Segoe UI" pitchFamily="34" charset="0"/>
                <a:ea typeface="Segoe UI" pitchFamily="34" charset="0"/>
                <a:cs typeface="Segoe UI" pitchFamily="34" charset="0"/>
              </a:rPr>
              <a:t>Windows Server 2012 Hyper‑V Replica</a:t>
            </a:r>
          </a:p>
          <a:p>
            <a:pPr defTabSz="924349" eaLnBrk="0" fontAlgn="base" hangingPunct="0">
              <a:lnSpc>
                <a:spcPts val="1415"/>
              </a:lnSpc>
              <a:spcBef>
                <a:spcPts val="607"/>
              </a:spcBef>
              <a:spcAft>
                <a:spcPts val="607"/>
              </a:spcAft>
              <a:defRPr/>
            </a:pPr>
            <a:r>
              <a:rPr lang="en-US" sz="1000" dirty="0" smtClean="0">
                <a:latin typeface="Segoe UI" pitchFamily="34" charset="0"/>
                <a:ea typeface="Segoe UI" pitchFamily="34" charset="0"/>
                <a:cs typeface="Segoe UI" pitchFamily="34" charset="0"/>
              </a:rPr>
              <a:t>Windows Server 2012 introduces Hyper‑V Replica, a built-in feature that provides asynchronous replication of virtual machines for the purposes of business continuity and disaster recovery. In the event of failures (such as power failure, fire, or natural disaster) at the primary site, the administrator can manually fail over the production virtual machines to the Hyper‑V server at the recovery site. During failover, the virtual machines are brought back to a consistent point in time, and within minutes they can be accessed by the rest of the network with minimal impact to the business. Once the primary site comes back, the administrators can manually revert the virtual machines to the Hyper‑V server at the primary site.</a:t>
            </a:r>
          </a:p>
          <a:p>
            <a:pPr defTabSz="924349" eaLnBrk="0" fontAlgn="base" hangingPunct="0">
              <a:lnSpc>
                <a:spcPts val="1415"/>
              </a:lnSpc>
              <a:spcBef>
                <a:spcPts val="607"/>
              </a:spcBef>
              <a:spcAft>
                <a:spcPts val="607"/>
              </a:spcAft>
              <a:defRPr/>
            </a:pPr>
            <a:endParaRPr lang="en-US" sz="1000" dirty="0" smtClean="0">
              <a:latin typeface="Segoe UI" pitchFamily="34" charset="0"/>
              <a:ea typeface="Segoe UI" pitchFamily="34" charset="0"/>
              <a:cs typeface="Segoe UI" pitchFamily="34" charset="0"/>
            </a:endParaRPr>
          </a:p>
          <a:p>
            <a:pPr defTabSz="924349" eaLnBrk="0" fontAlgn="base" hangingPunct="0">
              <a:lnSpc>
                <a:spcPts val="1415"/>
              </a:lnSpc>
              <a:spcBef>
                <a:spcPts val="607"/>
              </a:spcBef>
              <a:spcAft>
                <a:spcPts val="607"/>
              </a:spcAft>
              <a:defRPr/>
            </a:pPr>
            <a:r>
              <a:rPr lang="en-US" sz="1000" dirty="0" smtClean="0">
                <a:latin typeface="Segoe UI" pitchFamily="34" charset="0"/>
                <a:ea typeface="Segoe UI" pitchFamily="34" charset="0"/>
                <a:cs typeface="Segoe UI" pitchFamily="34" charset="0"/>
              </a:rPr>
              <a:t>Hyper‑V Replica is a new feature in Windows Server 2012. It lets you replicate your Hyper‑V virtual machines over a network link from one Hyper‑V host at a primary site to another Hyper‑V host at a Replica site without reliance on storage arrays or other software replication technologies. The </a:t>
            </a:r>
            <a:r>
              <a:rPr lang="en-US" sz="1000" b="1" dirty="0" smtClean="0">
                <a:latin typeface="Segoe UI" pitchFamily="34" charset="0"/>
                <a:ea typeface="Segoe UI" pitchFamily="34" charset="0"/>
                <a:cs typeface="Segoe UI" pitchFamily="34" charset="0"/>
              </a:rPr>
              <a:t>figure</a:t>
            </a:r>
            <a:r>
              <a:rPr lang="en-US" sz="1000" dirty="0" smtClean="0">
                <a:latin typeface="Segoe UI" pitchFamily="34" charset="0"/>
                <a:ea typeface="Segoe UI" pitchFamily="34" charset="0"/>
                <a:cs typeface="Segoe UI" pitchFamily="34" charset="0"/>
              </a:rPr>
              <a:t> shows secure replication of virtual machines from different systems and clusters to a remote site over a WAN.</a:t>
            </a:r>
          </a:p>
          <a:p>
            <a:pPr defTabSz="924349" eaLnBrk="0" fontAlgn="base" hangingPunct="0">
              <a:lnSpc>
                <a:spcPts val="1415"/>
              </a:lnSpc>
              <a:spcBef>
                <a:spcPts val="607"/>
              </a:spcBef>
              <a:spcAft>
                <a:spcPts val="607"/>
              </a:spcAft>
              <a:defRPr/>
            </a:pPr>
            <a:endParaRPr lang="en-US" sz="1000" dirty="0" smtClean="0">
              <a:latin typeface="Segoe UI" pitchFamily="34" charset="0"/>
              <a:ea typeface="Segoe UI" pitchFamily="34" charset="0"/>
              <a:cs typeface="Segoe UI" pitchFamily="34" charset="0"/>
            </a:endParaRPr>
          </a:p>
          <a:p>
            <a:pPr defTabSz="924349" eaLnBrk="0" fontAlgn="base" hangingPunct="0">
              <a:lnSpc>
                <a:spcPts val="1415"/>
              </a:lnSpc>
              <a:spcBef>
                <a:spcPts val="607"/>
              </a:spcBef>
              <a:spcAft>
                <a:spcPts val="607"/>
              </a:spcAft>
              <a:defRPr/>
            </a:pPr>
            <a:r>
              <a:rPr lang="en-US" sz="1000" b="1" dirty="0" smtClean="0">
                <a:latin typeface="Segoe UI" pitchFamily="34" charset="0"/>
                <a:ea typeface="Segoe UI" pitchFamily="34" charset="0"/>
                <a:cs typeface="Segoe UI" pitchFamily="34" charset="0"/>
              </a:rPr>
              <a:t>Benefits of Hyper‑V Replica</a:t>
            </a:r>
            <a:r>
              <a:rPr lang="en-US" sz="1000" dirty="0" smtClean="0">
                <a:latin typeface="Segoe UI" pitchFamily="34" charset="0"/>
                <a:ea typeface="Segoe UI" pitchFamily="34" charset="0"/>
                <a:cs typeface="Segoe UI" pitchFamily="34" charset="0"/>
              </a:rPr>
              <a:t/>
            </a:r>
            <a:br>
              <a:rPr lang="en-US" sz="1000" dirty="0" smtClean="0">
                <a:latin typeface="Segoe UI" pitchFamily="34" charset="0"/>
                <a:ea typeface="Segoe UI" pitchFamily="34" charset="0"/>
                <a:cs typeface="Segoe UI" pitchFamily="34" charset="0"/>
              </a:rPr>
            </a:br>
            <a:endParaRPr lang="en-US" sz="1000" dirty="0" smtClean="0">
              <a:latin typeface="Segoe UI" pitchFamily="34" charset="0"/>
              <a:ea typeface="Segoe UI" pitchFamily="34" charset="0"/>
              <a:cs typeface="Segoe UI" pitchFamily="34" charset="0"/>
            </a:endParaRPr>
          </a:p>
          <a:p>
            <a:pPr marL="184870" indent="-184870" defTabSz="924349" fontAlgn="base">
              <a:spcBef>
                <a:spcPct val="30000"/>
              </a:spcBef>
              <a:spcAft>
                <a:spcPct val="0"/>
              </a:spcAft>
              <a:buFontTx/>
              <a:buChar char="•"/>
              <a:defRPr/>
            </a:pPr>
            <a:r>
              <a:rPr lang="en-US" sz="1000" dirty="0" smtClean="0">
                <a:latin typeface="Segoe UI" pitchFamily="34" charset="0"/>
                <a:ea typeface="Segoe UI" pitchFamily="34" charset="0"/>
                <a:cs typeface="Segoe UI" pitchFamily="34" charset="0"/>
              </a:rPr>
              <a:t>Hyper‑V Replica provides an </a:t>
            </a:r>
            <a:r>
              <a:rPr lang="en-US" sz="1000" b="1" dirty="0" smtClean="0">
                <a:latin typeface="Segoe UI" pitchFamily="34" charset="0"/>
                <a:ea typeface="Segoe UI" pitchFamily="34" charset="0"/>
                <a:cs typeface="Segoe UI" pitchFamily="34" charset="0"/>
              </a:rPr>
              <a:t>affordable in-box business continuity and disaster recovery solution. It can be configured to replicate Hyper-V</a:t>
            </a:r>
            <a:r>
              <a:rPr lang="en-US" sz="1000" b="1" baseline="0" dirty="0" smtClean="0">
                <a:latin typeface="Segoe UI" pitchFamily="34" charset="0"/>
                <a:ea typeface="Segoe UI" pitchFamily="34" charset="0"/>
                <a:cs typeface="Segoe UI" pitchFamily="34" charset="0"/>
              </a:rPr>
              <a:t> VMs from a primary site to a single, or to multiple (tertiary etc.) replica sites.</a:t>
            </a:r>
            <a:endParaRPr lang="en-US" sz="1000" b="1" dirty="0" smtClean="0">
              <a:latin typeface="Segoe UI" pitchFamily="34" charset="0"/>
              <a:ea typeface="Segoe UI" pitchFamily="34" charset="0"/>
              <a:cs typeface="Segoe UI" pitchFamily="34" charset="0"/>
            </a:endParaRPr>
          </a:p>
          <a:p>
            <a:pPr defTabSz="924349" fontAlgn="base">
              <a:spcBef>
                <a:spcPct val="30000"/>
              </a:spcBef>
              <a:spcAft>
                <a:spcPct val="0"/>
              </a:spcAft>
              <a:defRPr/>
            </a:pPr>
            <a:endParaRPr lang="en-US" sz="1000" b="1" dirty="0" smtClean="0">
              <a:latin typeface="Segoe UI" pitchFamily="34" charset="0"/>
              <a:ea typeface="Segoe UI" pitchFamily="34" charset="0"/>
              <a:cs typeface="Segoe UI" pitchFamily="34" charset="0"/>
            </a:endParaRPr>
          </a:p>
          <a:p>
            <a:pPr marL="184870" indent="-184870" defTabSz="924349" fontAlgn="base">
              <a:spcBef>
                <a:spcPct val="30000"/>
              </a:spcBef>
              <a:spcAft>
                <a:spcPct val="0"/>
              </a:spcAft>
              <a:buFontTx/>
              <a:buChar char="•"/>
              <a:defRPr/>
            </a:pPr>
            <a:r>
              <a:rPr lang="en-US" sz="1000" b="1" dirty="0" smtClean="0">
                <a:latin typeface="Segoe UI" pitchFamily="34" charset="0"/>
                <a:ea typeface="Segoe UI" pitchFamily="34" charset="0"/>
                <a:cs typeface="Segoe UI" pitchFamily="34" charset="0"/>
              </a:rPr>
              <a:t>Variable,</a:t>
            </a:r>
            <a:r>
              <a:rPr lang="en-US" sz="1000" b="1" baseline="0" dirty="0" smtClean="0">
                <a:latin typeface="Segoe UI" pitchFamily="34" charset="0"/>
                <a:ea typeface="Segoe UI" pitchFamily="34" charset="0"/>
                <a:cs typeface="Segoe UI" pitchFamily="34" charset="0"/>
              </a:rPr>
              <a:t> configurable replication frequencies</a:t>
            </a:r>
            <a:r>
              <a:rPr lang="en-US" sz="1000" b="1" dirty="0" smtClean="0">
                <a:latin typeface="Segoe UI" pitchFamily="34" charset="0"/>
                <a:ea typeface="Segoe UI" pitchFamily="34" charset="0"/>
                <a:cs typeface="Segoe UI" pitchFamily="34" charset="0"/>
              </a:rPr>
              <a:t>. </a:t>
            </a:r>
            <a:r>
              <a:rPr lang="en-US" sz="1000" b="0" dirty="0" smtClean="0">
                <a:latin typeface="Segoe UI" pitchFamily="34" charset="0"/>
                <a:ea typeface="Segoe UI" pitchFamily="34" charset="0"/>
                <a:cs typeface="Segoe UI" pitchFamily="34" charset="0"/>
              </a:rPr>
              <a:t>With Windows Server 2012 R2, replication</a:t>
            </a:r>
            <a:r>
              <a:rPr lang="en-US" sz="1000" b="0" baseline="0" dirty="0" smtClean="0">
                <a:latin typeface="Segoe UI" pitchFamily="34" charset="0"/>
                <a:ea typeface="Segoe UI" pitchFamily="34" charset="0"/>
                <a:cs typeface="Segoe UI" pitchFamily="34" charset="0"/>
              </a:rPr>
              <a:t> frequencies are variable and can be configured to 30 seconds, 5 minutes or 15 minute intervals. In the event of an unplanned shutdown, Hyper-</a:t>
            </a:r>
            <a:r>
              <a:rPr lang="en-US" sz="1000" b="0" dirty="0" smtClean="0">
                <a:latin typeface="Segoe UI" pitchFamily="34" charset="0"/>
                <a:ea typeface="Segoe UI" pitchFamily="34" charset="0"/>
                <a:cs typeface="Segoe UI" pitchFamily="34" charset="0"/>
              </a:rPr>
              <a:t>V Replica </a:t>
            </a:r>
            <a:r>
              <a:rPr lang="en-US" sz="1000" dirty="0" smtClean="0">
                <a:latin typeface="Segoe UI" pitchFamily="34" charset="0"/>
                <a:ea typeface="Segoe UI" pitchFamily="34" charset="0"/>
                <a:cs typeface="Segoe UI" pitchFamily="34" charset="0"/>
              </a:rPr>
              <a:t>can restore your system in just minutes.</a:t>
            </a:r>
          </a:p>
          <a:p>
            <a:pPr marL="184870" indent="-184870" defTabSz="924349" fontAlgn="base">
              <a:spcBef>
                <a:spcPct val="30000"/>
              </a:spcBef>
              <a:spcAft>
                <a:spcPct val="0"/>
              </a:spcAft>
              <a:buFontTx/>
              <a:buChar char="•"/>
              <a:defRPr/>
            </a:pPr>
            <a:endParaRPr lang="en-US" sz="1000" dirty="0" smtClean="0">
              <a:latin typeface="Segoe UI" pitchFamily="34" charset="0"/>
              <a:ea typeface="Segoe UI" pitchFamily="34" charset="0"/>
              <a:cs typeface="Segoe UI" pitchFamily="34" charset="0"/>
            </a:endParaRPr>
          </a:p>
          <a:p>
            <a:pPr marL="184870" indent="-184870" defTabSz="924349" fontAlgn="base">
              <a:lnSpc>
                <a:spcPts val="1618"/>
              </a:lnSpc>
              <a:spcBef>
                <a:spcPts val="1820"/>
              </a:spcBef>
              <a:spcAft>
                <a:spcPts val="607"/>
              </a:spcAft>
              <a:buFontTx/>
              <a:buChar char="•"/>
              <a:defRPr/>
            </a:pPr>
            <a:r>
              <a:rPr lang="en-US" sz="1000" b="1" dirty="0" smtClean="0">
                <a:latin typeface="Segoe UI" pitchFamily="34" charset="0"/>
                <a:ea typeface="Segoe UI" pitchFamily="34" charset="0"/>
                <a:cs typeface="Segoe UI" pitchFamily="34" charset="0"/>
              </a:rPr>
              <a:t>More secure replication across the network. </a:t>
            </a:r>
            <a:r>
              <a:rPr lang="en-US" sz="1000" dirty="0" smtClean="0">
                <a:latin typeface="Segoe UI" pitchFamily="34" charset="0"/>
                <a:ea typeface="Segoe UI" pitchFamily="34" charset="0"/>
                <a:cs typeface="Segoe UI" pitchFamily="34" charset="0"/>
              </a:rPr>
              <a:t>Hyper‑V Replica tracks the write operations on the primary virtual machine and replicates these changes to the Replica server efficiently over a WAN. The network connection between the two servers uses the HTTP or HTTPS protocol and supports both integrated and certificate-based authentication. Connections configured to use integrated authentication are not encrypted; for an encrypted connection, you should choose certificate-based authentication. Hyper‑V Replica is closely integrated with Windows failover clustering and provides easier replication across different migration scenarios in the primary and Replica servers.</a:t>
            </a:r>
          </a:p>
          <a:p>
            <a:pPr marL="184870" indent="-184870" defTabSz="924349" fontAlgn="base">
              <a:spcBef>
                <a:spcPct val="30000"/>
              </a:spcBef>
              <a:spcAft>
                <a:spcPct val="0"/>
              </a:spcAft>
              <a:buFontTx/>
              <a:buChar char="•"/>
              <a:defRPr/>
            </a:pPr>
            <a:endParaRPr lang="en-US" sz="1000" dirty="0" smtClean="0">
              <a:latin typeface="Segoe UI" pitchFamily="34" charset="0"/>
              <a:ea typeface="Segoe UI" pitchFamily="34" charset="0"/>
              <a:cs typeface="Segoe UI" pitchFamily="34" charset="0"/>
            </a:endParaRPr>
          </a:p>
          <a:p>
            <a:pPr marL="184870" indent="-184870" defTabSz="924349" fontAlgn="base">
              <a:spcBef>
                <a:spcPct val="30000"/>
              </a:spcBef>
              <a:spcAft>
                <a:spcPct val="0"/>
              </a:spcAft>
              <a:buFontTx/>
              <a:buChar char="•"/>
              <a:defRPr/>
            </a:pPr>
            <a:r>
              <a:rPr lang="en-US" sz="1000" dirty="0" smtClean="0">
                <a:latin typeface="Segoe UI" pitchFamily="34" charset="0"/>
                <a:ea typeface="Segoe UI" pitchFamily="34" charset="0"/>
                <a:cs typeface="Segoe UI" pitchFamily="34" charset="0"/>
              </a:rPr>
              <a:t>Hyper‑V Replica </a:t>
            </a:r>
            <a:r>
              <a:rPr lang="en-US" sz="1000" b="1" dirty="0" smtClean="0">
                <a:latin typeface="Segoe UI" pitchFamily="34" charset="0"/>
                <a:ea typeface="Segoe UI" pitchFamily="34" charset="0"/>
                <a:cs typeface="Segoe UI" pitchFamily="34" charset="0"/>
              </a:rPr>
              <a:t>doesn’t rely on storage arrays</a:t>
            </a:r>
            <a:r>
              <a:rPr lang="en-US" sz="1000" b="1" baseline="0" dirty="0" smtClean="0">
                <a:latin typeface="Segoe UI" pitchFamily="34" charset="0"/>
                <a:ea typeface="Segoe UI" pitchFamily="34" charset="0"/>
                <a:cs typeface="Segoe UI" pitchFamily="34" charset="0"/>
              </a:rPr>
              <a:t> or any </a:t>
            </a:r>
            <a:r>
              <a:rPr lang="en-US" sz="1000" b="1" dirty="0" smtClean="0">
                <a:latin typeface="Segoe UI" pitchFamily="34" charset="0"/>
                <a:ea typeface="Segoe UI" pitchFamily="34" charset="0"/>
                <a:cs typeface="Segoe UI" pitchFamily="34" charset="0"/>
              </a:rPr>
              <a:t>other software replication technologies.</a:t>
            </a:r>
            <a:r>
              <a:rPr lang="en-US" sz="1000" dirty="0" smtClean="0">
                <a:latin typeface="Segoe UI" pitchFamily="34" charset="0"/>
                <a:ea typeface="Segoe UI" pitchFamily="34" charset="0"/>
                <a:cs typeface="Segoe UI" pitchFamily="34" charset="0"/>
              </a:rPr>
              <a:t> </a:t>
            </a:r>
          </a:p>
          <a:p>
            <a:pPr defTabSz="924349" fontAlgn="base">
              <a:spcBef>
                <a:spcPct val="30000"/>
              </a:spcBef>
              <a:spcAft>
                <a:spcPct val="0"/>
              </a:spcAft>
              <a:defRPr/>
            </a:pPr>
            <a:endParaRPr lang="en-US" sz="1000" dirty="0" smtClean="0">
              <a:latin typeface="Segoe UI" pitchFamily="34" charset="0"/>
              <a:ea typeface="Segoe UI" pitchFamily="34" charset="0"/>
              <a:cs typeface="Segoe UI" pitchFamily="34" charset="0"/>
            </a:endParaRPr>
          </a:p>
          <a:p>
            <a:pPr marL="184870" indent="-184870" defTabSz="924349" fontAlgn="base">
              <a:spcBef>
                <a:spcPct val="30000"/>
              </a:spcBef>
              <a:spcAft>
                <a:spcPct val="0"/>
              </a:spcAft>
              <a:buFontTx/>
              <a:buChar char="•"/>
              <a:defRPr/>
            </a:pPr>
            <a:r>
              <a:rPr lang="en-US" sz="1000" b="1" dirty="0" smtClean="0">
                <a:latin typeface="Segoe UI" pitchFamily="34" charset="0"/>
                <a:ea typeface="Segoe UI" pitchFamily="34" charset="0"/>
                <a:cs typeface="Segoe UI" pitchFamily="34" charset="0"/>
              </a:rPr>
              <a:t>Configuration and management are simpler </a:t>
            </a:r>
            <a:r>
              <a:rPr lang="en-US" sz="1000" dirty="0" smtClean="0">
                <a:latin typeface="Segoe UI" pitchFamily="34" charset="0"/>
                <a:ea typeface="Segoe UI" pitchFamily="34" charset="0"/>
                <a:cs typeface="Segoe UI" pitchFamily="34" charset="0"/>
              </a:rPr>
              <a:t>with Hyper‑V Replica:</a:t>
            </a:r>
          </a:p>
          <a:p>
            <a:pPr marL="184870" indent="-184870" defTabSz="924349" fontAlgn="base">
              <a:spcBef>
                <a:spcPct val="30000"/>
              </a:spcBef>
              <a:spcAft>
                <a:spcPct val="0"/>
              </a:spcAft>
              <a:buFontTx/>
              <a:buChar char="•"/>
              <a:defRPr/>
            </a:pPr>
            <a:endParaRPr lang="en-US" sz="1000" b="1" dirty="0" smtClean="0">
              <a:latin typeface="Segoe UI" pitchFamily="34" charset="0"/>
              <a:ea typeface="Segoe UI" pitchFamily="34" charset="0"/>
              <a:cs typeface="Segoe UI" pitchFamily="34" charset="0"/>
            </a:endParaRPr>
          </a:p>
          <a:p>
            <a:pPr marL="462175" lvl="1" indent="-184549" defTabSz="924349" fontAlgn="base">
              <a:spcBef>
                <a:spcPct val="30000"/>
              </a:spcBef>
              <a:spcAft>
                <a:spcPct val="0"/>
              </a:spcAft>
              <a:buFont typeface="Courier New" pitchFamily="49" charset="0"/>
              <a:buChar char="o"/>
              <a:defRPr/>
            </a:pPr>
            <a:r>
              <a:rPr lang="en-US" sz="1000" dirty="0" smtClean="0">
                <a:latin typeface="Segoe UI" pitchFamily="34" charset="0"/>
                <a:ea typeface="Segoe UI" pitchFamily="34" charset="0"/>
                <a:cs typeface="Segoe UI" pitchFamily="34" charset="0"/>
              </a:rPr>
              <a:t>Integrated user interface (UI) with Hyper‑V Manager. </a:t>
            </a:r>
          </a:p>
          <a:p>
            <a:pPr marL="462175" lvl="1" indent="-184549" defTabSz="924349" fontAlgn="base">
              <a:spcBef>
                <a:spcPct val="30000"/>
              </a:spcBef>
              <a:spcAft>
                <a:spcPct val="0"/>
              </a:spcAft>
              <a:buFont typeface="Courier New" pitchFamily="49" charset="0"/>
              <a:buChar char="o"/>
              <a:defRPr/>
            </a:pPr>
            <a:r>
              <a:rPr lang="en-US" sz="1000" dirty="0" smtClean="0">
                <a:latin typeface="Segoe UI" pitchFamily="34" charset="0"/>
                <a:ea typeface="Segoe UI" pitchFamily="34" charset="0"/>
                <a:cs typeface="Segoe UI" pitchFamily="34" charset="0"/>
              </a:rPr>
              <a:t>Failover Cluster Manager snap-in for Microsoft Management Console (MMC).</a:t>
            </a:r>
          </a:p>
          <a:p>
            <a:pPr marL="462175" lvl="1" indent="-184549" defTabSz="924349" fontAlgn="base">
              <a:spcBef>
                <a:spcPct val="30000"/>
              </a:spcBef>
              <a:spcAft>
                <a:spcPct val="0"/>
              </a:spcAft>
              <a:buFont typeface="Courier New" pitchFamily="49" charset="0"/>
              <a:buChar char="o"/>
              <a:defRPr/>
            </a:pPr>
            <a:r>
              <a:rPr lang="en-US" sz="1000" dirty="0" smtClean="0">
                <a:latin typeface="Segoe UI" pitchFamily="34" charset="0"/>
                <a:ea typeface="Segoe UI" pitchFamily="34" charset="0"/>
                <a:cs typeface="Segoe UI" pitchFamily="34" charset="0"/>
              </a:rPr>
              <a:t>Extensible WMI interface.</a:t>
            </a:r>
          </a:p>
          <a:p>
            <a:pPr marL="462175" lvl="1" indent="-184549" defTabSz="924349" fontAlgn="base">
              <a:spcBef>
                <a:spcPct val="30000"/>
              </a:spcBef>
              <a:spcAft>
                <a:spcPct val="0"/>
              </a:spcAft>
              <a:buFont typeface="Courier New" pitchFamily="49" charset="0"/>
              <a:buChar char="o"/>
              <a:defRPr/>
            </a:pPr>
            <a:r>
              <a:rPr lang="en-US" sz="1000" dirty="0" smtClean="0">
                <a:latin typeface="Segoe UI" pitchFamily="34" charset="0"/>
                <a:ea typeface="Segoe UI" pitchFamily="34" charset="0"/>
                <a:cs typeface="Segoe UI" pitchFamily="34" charset="0"/>
              </a:rPr>
              <a:t>Windows PowerShell command-line interface scripting capability.</a:t>
            </a:r>
            <a:endParaRPr lang="en-US" baseline="0" dirty="0" smtClean="0"/>
          </a:p>
          <a:p>
            <a:r>
              <a:rPr lang="en-US" baseline="0" dirty="0" smtClean="0"/>
              <a:t> </a:t>
            </a:r>
            <a:endParaRPr lang="en-US" dirty="0" smtClean="0"/>
          </a:p>
        </p:txBody>
      </p:sp>
      <p:sp>
        <p:nvSpPr>
          <p:cNvPr id="4" name="Header Placeholder 3"/>
          <p:cNvSpPr>
            <a:spLocks noGrp="1"/>
          </p:cNvSpPr>
          <p:nvPr>
            <p:ph type="hdr" sz="quarter"/>
          </p:nvPr>
        </p:nvSpPr>
        <p:spPr/>
        <p:txBody>
          <a:bodyPr/>
          <a:lstStyle/>
          <a:p>
            <a:pPr>
              <a:defRPr/>
            </a:pPr>
            <a:r>
              <a:rPr lang="en-US" dirty="0" smtClean="0">
                <a:solidFill>
                  <a:prstClr val="black"/>
                </a:solidFill>
              </a:rPr>
              <a:t>Windows Server Management Marketing</a:t>
            </a:r>
            <a:endParaRPr lang="en-US" dirty="0">
              <a:solidFill>
                <a:prstClr val="black"/>
              </a:solidFill>
            </a:endParaRPr>
          </a:p>
        </p:txBody>
      </p:sp>
      <p:sp>
        <p:nvSpPr>
          <p:cNvPr id="5" name="Footer Placeholder 4"/>
          <p:cNvSpPr>
            <a:spLocks noGrp="1"/>
          </p:cNvSpPr>
          <p:nvPr>
            <p:ph type="ftr" sz="quarter" idx="4"/>
          </p:nvPr>
        </p:nvSpPr>
        <p:spPr/>
        <p:txBody>
          <a:bodyPr/>
          <a:lstStyle/>
          <a:p>
            <a:pPr>
              <a:defRPr/>
            </a:pPr>
            <a:r>
              <a:rPr lang="en-US" dirty="0" smtClean="0"/>
              <a:t>© 2012 Microsoft Corporation. All rights reserved. Microsoft, Windows, and other product names are or may be registered trademarks and/or trademarks in the U.S. and/or other countries.</a:t>
            </a:r>
          </a:p>
          <a:p>
            <a:pPr>
              <a:defRPr/>
            </a:pPr>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dirty="0"/>
          </a:p>
        </p:txBody>
      </p:sp>
      <p:sp>
        <p:nvSpPr>
          <p:cNvPr id="69638" name="Date Placeholder 5"/>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2F1C1020-82BD-4420-8FF3-1FB55D2C8FB3}" type="datetime1">
              <a:rPr lang="en-US" smtClean="0">
                <a:solidFill>
                  <a:prstClr val="black"/>
                </a:solidFill>
              </a:rPr>
              <a:pPr defTabSz="912813" fontAlgn="base">
                <a:spcBef>
                  <a:spcPct val="0"/>
                </a:spcBef>
                <a:spcAft>
                  <a:spcPct val="0"/>
                </a:spcAft>
              </a:pPr>
              <a:t>3/19/15</a:t>
            </a:fld>
            <a:endParaRPr lang="en-US" dirty="0" smtClean="0">
              <a:solidFill>
                <a:prstClr val="black"/>
              </a:solidFill>
            </a:endParaRPr>
          </a:p>
        </p:txBody>
      </p:sp>
      <p:sp>
        <p:nvSpPr>
          <p:cNvPr id="69639"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5AFFD120-59E8-431D-842C-11CA8DD216DD}" type="slidenum">
              <a:rPr lang="en-US" smtClean="0">
                <a:solidFill>
                  <a:prstClr val="black"/>
                </a:solidFill>
              </a:rPr>
              <a:pPr defTabSz="912813" fontAlgn="base">
                <a:spcBef>
                  <a:spcPct val="0"/>
                </a:spcBef>
                <a:spcAft>
                  <a:spcPct val="0"/>
                </a:spcAft>
              </a:pPr>
              <a:t>24</a:t>
            </a:fld>
            <a:endParaRPr lang="en-US" dirty="0" smtClean="0">
              <a:solidFill>
                <a:prstClr val="black"/>
              </a:solidFill>
            </a:endParaRPr>
          </a:p>
        </p:txBody>
      </p:sp>
    </p:spTree>
    <p:extLst>
      <p:ext uri="{BB962C8B-B14F-4D97-AF65-F5344CB8AC3E}">
        <p14:creationId xmlns:p14="http://schemas.microsoft.com/office/powerpoint/2010/main" val="439283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Windows Azure Hyper-V Recovery Manager </a:t>
            </a:r>
            <a:r>
              <a:rPr lang="en-US" dirty="0" smtClean="0"/>
              <a:t>will help customers to protect important services by coordinating the replication and recovery of System Center 2012 private clouds at a secondary location.  System Center 2012 Virtual Machine Manager private clouds can be protected through automating the replication of the virtual machines that compose them at a secondary location. The ongoing asynchronous replication of each VM is provided by Windows Server 2012 Hyper-V Replica and is monitored and coordinated by Hyper-V Recovery Manager.   The service helps automate the orderly recovery in the event of a site outage at the primary datacenter. VMs can be brought up in an orchestrated fashion to help restore service quickly.   Since the</a:t>
            </a:r>
            <a:r>
              <a:rPr lang="en-US" baseline="0" dirty="0" smtClean="0"/>
              <a:t> service intelligence resides in the Windows Azure public cloud, customers will benefit from the high-scale automation on offer.  </a:t>
            </a:r>
          </a:p>
          <a:p>
            <a:endParaRPr lang="en-US" dirty="0" smtClean="0"/>
          </a:p>
          <a:p>
            <a:pPr marL="0" marR="0" indent="0" algn="l" defTabSz="932742" rtl="0" eaLnBrk="1" fontAlgn="auto" latinLnBrk="0" hangingPunct="1">
              <a:lnSpc>
                <a:spcPct val="90000"/>
              </a:lnSpc>
              <a:spcBef>
                <a:spcPts val="0"/>
              </a:spcBef>
              <a:spcAft>
                <a:spcPts val="340"/>
              </a:spcAft>
              <a:buClrTx/>
              <a:buSzTx/>
              <a:buFontTx/>
              <a:buNone/>
              <a:tabLst/>
              <a:defRPr/>
            </a:pPr>
            <a:r>
              <a:rPr lang="en-US" sz="900" b="0" kern="1200" dirty="0" smtClean="0">
                <a:solidFill>
                  <a:schemeClr val="tx1"/>
                </a:solidFill>
                <a:effectLst/>
                <a:latin typeface="Segoe UI Light" pitchFamily="34" charset="0"/>
                <a:ea typeface="+mn-ea"/>
                <a:cs typeface="+mn-cs"/>
              </a:rPr>
              <a:t>Windows Azure Hyper-V Recovery Manager </a:t>
            </a:r>
            <a:r>
              <a:rPr lang="en-US" sz="900" kern="1200" dirty="0" smtClean="0">
                <a:solidFill>
                  <a:schemeClr val="tx1"/>
                </a:solidFill>
                <a:effectLst/>
                <a:latin typeface="Segoe UI Light" pitchFamily="34" charset="0"/>
                <a:ea typeface="+mn-ea"/>
                <a:cs typeface="+mn-cs"/>
              </a:rPr>
              <a:t>helps simplify the task of delivering service availability. For organizations with two or more datacenters looking to protect vital workloads running in their private cloud, Windows Azure Hyper-V Recovery Manager enables them to combine Windows Azure, System Center and Hyper-V Replica to deliver business continuity of workloads. </a:t>
            </a:r>
            <a:r>
              <a:rPr lang="en-US" sz="900" b="1" i="1" kern="1200" dirty="0" smtClean="0">
                <a:solidFill>
                  <a:schemeClr val="tx1"/>
                </a:solidFill>
                <a:effectLst/>
                <a:latin typeface="Segoe UI Light" pitchFamily="34" charset="0"/>
                <a:ea typeface="+mn-ea"/>
                <a:cs typeface="+mn-cs"/>
              </a:rPr>
              <a:t>Note</a:t>
            </a:r>
            <a:r>
              <a:rPr lang="en-US" sz="900" kern="1200" dirty="0" smtClean="0">
                <a:solidFill>
                  <a:schemeClr val="tx1"/>
                </a:solidFill>
                <a:effectLst/>
                <a:latin typeface="Segoe UI Light" pitchFamily="34" charset="0"/>
                <a:ea typeface="+mn-ea"/>
                <a:cs typeface="+mn-cs"/>
              </a:rPr>
              <a:t> Currently, the Hyper-V Recovery Manager feature is being offered as a limited customer preview to customers selected via an application process.</a:t>
            </a:r>
          </a:p>
          <a:p>
            <a:endParaRPr lang="en-US" dirty="0" smtClean="0"/>
          </a:p>
          <a:p>
            <a:r>
              <a:rPr lang="en-US" sz="900" kern="1200" dirty="0" smtClean="0">
                <a:solidFill>
                  <a:schemeClr val="tx1"/>
                </a:solidFill>
                <a:effectLst/>
                <a:latin typeface="Segoe UI Light" pitchFamily="34" charset="0"/>
                <a:ea typeface="+mn-ea"/>
                <a:cs typeface="+mn-cs"/>
              </a:rPr>
              <a:t>Windows Azure Hyper-V Recovery Manager provides:</a:t>
            </a:r>
          </a:p>
          <a:p>
            <a:r>
              <a:rPr lang="en-US" sz="900" b="1" kern="1200" dirty="0" smtClean="0">
                <a:solidFill>
                  <a:schemeClr val="tx1"/>
                </a:solidFill>
                <a:effectLst/>
                <a:latin typeface="Segoe UI Light" pitchFamily="34" charset="0"/>
                <a:ea typeface="+mn-ea"/>
                <a:cs typeface="+mn-cs"/>
              </a:rPr>
              <a:t>Automated Protection:</a:t>
            </a:r>
            <a:r>
              <a:rPr lang="en-US" sz="900" b="1" i="1" kern="1200" dirty="0" smtClean="0">
                <a:solidFill>
                  <a:schemeClr val="tx1"/>
                </a:solidFill>
                <a:effectLst/>
                <a:latin typeface="Segoe UI Light" pitchFamily="34" charset="0"/>
                <a:ea typeface="+mn-ea"/>
                <a:cs typeface="+mn-cs"/>
              </a:rPr>
              <a:t> </a:t>
            </a:r>
            <a:endParaRPr lang="en-US" sz="900" b="1" kern="1200" dirty="0" smtClean="0">
              <a:solidFill>
                <a:schemeClr val="tx1"/>
              </a:solidFill>
              <a:effectLst/>
              <a:latin typeface="Segoe UI Light" pitchFamily="34" charset="0"/>
              <a:ea typeface="+mn-ea"/>
              <a:cs typeface="+mn-cs"/>
            </a:endParaRPr>
          </a:p>
          <a:p>
            <a:r>
              <a:rPr lang="en-US" sz="900" kern="1200" dirty="0" smtClean="0">
                <a:solidFill>
                  <a:schemeClr val="tx1"/>
                </a:solidFill>
                <a:effectLst/>
                <a:latin typeface="Segoe UI Light" pitchFamily="34" charset="0"/>
                <a:ea typeface="+mn-ea"/>
                <a:cs typeface="+mn-cs"/>
              </a:rPr>
              <a:t>Private clouds can be protected by automating the replication of the virtual machines that compose them at a secondary location. The ongoing asynchronous replication of each VM is provided by Windows Server Hyper-V Replica. All communications with Windows Azure is encrypted and limited to the System Center Virtual Machine Manager server in each datacenter.  </a:t>
            </a:r>
            <a:r>
              <a:rPr lang="en-US" dirty="0" smtClean="0">
                <a:effectLst/>
              </a:rPr>
              <a:t/>
            </a:r>
            <a:br>
              <a:rPr lang="en-US" dirty="0" smtClean="0">
                <a:effectLst/>
              </a:rPr>
            </a:br>
            <a:r>
              <a:rPr lang="en-US" sz="900" b="1" kern="1200" dirty="0" smtClean="0">
                <a:solidFill>
                  <a:schemeClr val="tx1"/>
                </a:solidFill>
                <a:effectLst/>
                <a:latin typeface="Segoe UI Light" pitchFamily="34" charset="0"/>
                <a:ea typeface="+mn-ea"/>
                <a:cs typeface="+mn-cs"/>
              </a:rPr>
              <a:t>Continuous Health Monitoring:</a:t>
            </a:r>
          </a:p>
          <a:p>
            <a:r>
              <a:rPr lang="en-US" dirty="0" smtClean="0">
                <a:effectLst/>
              </a:rPr>
              <a:t>Service availability at the primary datacenter is monitored by Windows Azure Hyper-V Recovery Manager on an ongoing basis. Workload data is not transferred to Windows Azure.</a:t>
            </a:r>
          </a:p>
          <a:p>
            <a:r>
              <a:rPr lang="en-US" sz="900" b="1" kern="1200" dirty="0" smtClean="0">
                <a:solidFill>
                  <a:schemeClr val="tx1"/>
                </a:solidFill>
                <a:effectLst/>
                <a:latin typeface="Segoe UI Light" pitchFamily="34" charset="0"/>
                <a:ea typeface="+mn-ea"/>
                <a:cs typeface="+mn-cs"/>
              </a:rPr>
              <a:t>Orchestrated Recovery:</a:t>
            </a:r>
          </a:p>
          <a:p>
            <a:r>
              <a:rPr lang="en-US" sz="900" kern="1200" dirty="0" smtClean="0">
                <a:solidFill>
                  <a:schemeClr val="tx1"/>
                </a:solidFill>
                <a:effectLst/>
                <a:latin typeface="Segoe UI Light" pitchFamily="34" charset="0"/>
                <a:ea typeface="+mn-ea"/>
                <a:cs typeface="+mn-cs"/>
              </a:rPr>
              <a:t>The service helps automate the orderly recovery of services in the event of a site outage at the primary datacenter.  Virtual machines are started in an orchestrated fashion to help restore service quickly.  This process can also be used for testing recovery without disruption to services, or temporarily transferring services to the secondary location.</a:t>
            </a:r>
            <a:endParaRPr lang="en-US" dirty="0" smtClean="0"/>
          </a:p>
        </p:txBody>
      </p:sp>
      <p:sp>
        <p:nvSpPr>
          <p:cNvPr id="4" name="Header Placeholder 3"/>
          <p:cNvSpPr>
            <a:spLocks noGrp="1"/>
          </p:cNvSpPr>
          <p:nvPr>
            <p:ph type="hdr" sz="quarter"/>
          </p:nvPr>
        </p:nvSpPr>
        <p:spPr/>
        <p:txBody>
          <a:bodyPr/>
          <a:lstStyle/>
          <a:p>
            <a:pPr>
              <a:defRPr/>
            </a:pPr>
            <a:r>
              <a:rPr lang="en-US" dirty="0" smtClean="0">
                <a:solidFill>
                  <a:prstClr val="black"/>
                </a:solidFill>
              </a:rPr>
              <a:t>Windows Server Management Marketing</a:t>
            </a:r>
            <a:endParaRPr lang="en-US" dirty="0">
              <a:solidFill>
                <a:prstClr val="black"/>
              </a:solidFill>
            </a:endParaRPr>
          </a:p>
        </p:txBody>
      </p:sp>
      <p:sp>
        <p:nvSpPr>
          <p:cNvPr id="5" name="Footer Placeholder 4"/>
          <p:cNvSpPr>
            <a:spLocks noGrp="1"/>
          </p:cNvSpPr>
          <p:nvPr>
            <p:ph type="ftr" sz="quarter" idx="4"/>
          </p:nvPr>
        </p:nvSpPr>
        <p:spPr/>
        <p:txBody>
          <a:bodyPr/>
          <a:lstStyle/>
          <a:p>
            <a:pPr>
              <a:defRPr/>
            </a:pPr>
            <a:r>
              <a:rPr lang="en-US" dirty="0" smtClean="0"/>
              <a:t>© 2012 Microsoft Corporation. All rights reserved. Microsoft, Windows, and other product names are or may be registered trademarks and/or trademarks in the U.S. and/or other countries.</a:t>
            </a:r>
          </a:p>
          <a:p>
            <a:pPr>
              <a:defRPr/>
            </a:pPr>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dirty="0"/>
          </a:p>
        </p:txBody>
      </p:sp>
      <p:sp>
        <p:nvSpPr>
          <p:cNvPr id="69638" name="Date Placeholder 5"/>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2F1C1020-82BD-4420-8FF3-1FB55D2C8FB3}" type="datetime1">
              <a:rPr lang="en-US" smtClean="0">
                <a:solidFill>
                  <a:prstClr val="black"/>
                </a:solidFill>
              </a:rPr>
              <a:pPr defTabSz="912813" fontAlgn="base">
                <a:spcBef>
                  <a:spcPct val="0"/>
                </a:spcBef>
                <a:spcAft>
                  <a:spcPct val="0"/>
                </a:spcAft>
              </a:pPr>
              <a:t>3/19/15</a:t>
            </a:fld>
            <a:endParaRPr lang="en-US" dirty="0" smtClean="0">
              <a:solidFill>
                <a:prstClr val="black"/>
              </a:solidFill>
            </a:endParaRPr>
          </a:p>
        </p:txBody>
      </p:sp>
      <p:sp>
        <p:nvSpPr>
          <p:cNvPr id="69639"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5AFFD120-59E8-431D-842C-11CA8DD216DD}" type="slidenum">
              <a:rPr lang="en-US" smtClean="0">
                <a:solidFill>
                  <a:prstClr val="black"/>
                </a:solidFill>
              </a:rPr>
              <a:pPr defTabSz="912813" fontAlgn="base">
                <a:spcBef>
                  <a:spcPct val="0"/>
                </a:spcBef>
                <a:spcAft>
                  <a:spcPct val="0"/>
                </a:spcAft>
              </a:pPr>
              <a:t>25</a:t>
            </a:fld>
            <a:endParaRPr lang="en-US" dirty="0" smtClean="0">
              <a:solidFill>
                <a:prstClr val="black"/>
              </a:solidFill>
            </a:endParaRPr>
          </a:p>
        </p:txBody>
      </p:sp>
    </p:spTree>
    <p:extLst>
      <p:ext uri="{BB962C8B-B14F-4D97-AF65-F5344CB8AC3E}">
        <p14:creationId xmlns:p14="http://schemas.microsoft.com/office/powerpoint/2010/main" val="4392830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900" kern="1200" dirty="0" smtClean="0">
                <a:solidFill>
                  <a:schemeClr val="tx1"/>
                </a:solidFill>
                <a:effectLst/>
                <a:latin typeface="Segoe UI Light" pitchFamily="34" charset="0"/>
                <a:ea typeface="+mn-ea"/>
                <a:cs typeface="+mn-cs"/>
              </a:rPr>
              <a:t>Windows Server 2012 R2 and System Center 2012 R2 offer </a:t>
            </a:r>
            <a:r>
              <a:rPr lang="en-US" sz="900" kern="1200" dirty="0" smtClean="0">
                <a:gradFill>
                  <a:gsLst>
                    <a:gs pos="62500">
                      <a:schemeClr val="tx1"/>
                    </a:gs>
                    <a:gs pos="40000">
                      <a:schemeClr val="tx1"/>
                    </a:gs>
                  </a:gsLst>
                  <a:lin ang="5400000" scaled="0"/>
                </a:gradFill>
                <a:effectLst/>
                <a:latin typeface="Segoe UI Semibold" panose="020B0702040204020203" pitchFamily="34" charset="0"/>
                <a:ea typeface="+mn-ea"/>
                <a:cs typeface="+mn-cs"/>
              </a:rPr>
              <a:t>s</a:t>
            </a:r>
            <a:r>
              <a:rPr lang="en-US" sz="900" dirty="0" smtClean="0">
                <a:gradFill>
                  <a:gsLst>
                    <a:gs pos="62500">
                      <a:schemeClr val="tx1"/>
                    </a:gs>
                    <a:gs pos="40000">
                      <a:schemeClr val="tx1"/>
                    </a:gs>
                  </a:gsLst>
                  <a:lin ang="5400000" scaled="0"/>
                </a:gradFill>
                <a:latin typeface="Segoe UI Semibold" panose="020B0702040204020203" pitchFamily="34" charset="0"/>
              </a:rPr>
              <a:t>implified provisioning, service delivery and service operations, as well as robust automation for your multi-tenant</a:t>
            </a:r>
            <a:r>
              <a:rPr lang="en-US" sz="900" baseline="0" dirty="0" smtClean="0">
                <a:gradFill>
                  <a:gsLst>
                    <a:gs pos="62500">
                      <a:schemeClr val="tx1"/>
                    </a:gs>
                    <a:gs pos="40000">
                      <a:schemeClr val="tx1"/>
                    </a:gs>
                  </a:gsLst>
                  <a:lin ang="5400000" scaled="0"/>
                </a:gradFill>
                <a:latin typeface="Segoe UI Semibold" panose="020B0702040204020203" pitchFamily="34" charset="0"/>
              </a:rPr>
              <a:t> cloud infrastructure.</a:t>
            </a:r>
            <a:r>
              <a:rPr lang="en-US" sz="900" kern="1200" baseline="0" dirty="0" smtClean="0">
                <a:solidFill>
                  <a:schemeClr val="tx1"/>
                </a:solidFill>
                <a:effectLst/>
                <a:latin typeface="Segoe UI Light" pitchFamily="34" charset="0"/>
                <a:ea typeface="+mn-ea"/>
                <a:cs typeface="+mn-cs"/>
              </a:rPr>
              <a:t> </a:t>
            </a:r>
            <a:r>
              <a:rPr lang="en-US" sz="900" kern="1200" dirty="0" smtClean="0">
                <a:solidFill>
                  <a:schemeClr val="tx1"/>
                </a:solidFill>
                <a:effectLst/>
                <a:latin typeface="Segoe UI Light" pitchFamily="34" charset="0"/>
                <a:ea typeface="+mn-ea"/>
                <a:cs typeface="+mn-cs"/>
              </a:rPr>
              <a:t>For</a:t>
            </a:r>
            <a:r>
              <a:rPr lang="en-US" sz="900" kern="1200" baseline="0" dirty="0" smtClean="0">
                <a:solidFill>
                  <a:schemeClr val="tx1"/>
                </a:solidFill>
                <a:effectLst/>
                <a:latin typeface="Segoe UI Light" pitchFamily="34" charset="0"/>
                <a:ea typeface="+mn-ea"/>
                <a:cs typeface="+mn-cs"/>
              </a:rPr>
              <a:t> example, u</a:t>
            </a:r>
            <a:r>
              <a:rPr lang="en-US" sz="900" kern="1200" dirty="0" smtClean="0">
                <a:solidFill>
                  <a:schemeClr val="tx1"/>
                </a:solidFill>
                <a:effectLst/>
                <a:latin typeface="Segoe UI Light" pitchFamily="34" charset="0"/>
                <a:ea typeface="+mn-ea"/>
                <a:cs typeface="+mn-cs"/>
              </a:rPr>
              <a:t>sing the Service Manager and Orchestrator components of System Center 2012 R2, you can automate core organizational process workflows like incident management, problem management, change management, and release management. You can also integrate and extend your existing toolsets and build flexible workflows (or </a:t>
            </a:r>
            <a:r>
              <a:rPr lang="en-US" sz="900" kern="1200" dirty="0" err="1" smtClean="0">
                <a:solidFill>
                  <a:schemeClr val="tx1"/>
                </a:solidFill>
                <a:effectLst/>
                <a:latin typeface="Segoe UI Light" pitchFamily="34" charset="0"/>
                <a:ea typeface="+mn-ea"/>
                <a:cs typeface="+mn-cs"/>
              </a:rPr>
              <a:t>runbooks</a:t>
            </a:r>
            <a:r>
              <a:rPr lang="en-US" sz="900" kern="1200" dirty="0" smtClean="0">
                <a:solidFill>
                  <a:schemeClr val="tx1"/>
                </a:solidFill>
                <a:effectLst/>
                <a:latin typeface="Segoe UI Light" pitchFamily="34" charset="0"/>
                <a:ea typeface="+mn-ea"/>
                <a:cs typeface="+mn-cs"/>
              </a:rPr>
              <a:t>) to automate processes across your IT assets and organizations.</a:t>
            </a:r>
            <a:endParaRPr lang="en-US" sz="900" baseline="0" dirty="0" smtClean="0">
              <a:gradFill>
                <a:gsLst>
                  <a:gs pos="62500">
                    <a:schemeClr val="tx1"/>
                  </a:gs>
                  <a:gs pos="40000">
                    <a:schemeClr val="tx1"/>
                  </a:gs>
                </a:gsLst>
                <a:lin ang="5400000" scaled="0"/>
              </a:gradFill>
              <a:latin typeface="Segoe UI Semibold" panose="020B0702040204020203" pitchFamily="34" charset="0"/>
            </a:endParaRPr>
          </a:p>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sz="900" baseline="0" dirty="0" smtClean="0">
              <a:gradFill>
                <a:gsLst>
                  <a:gs pos="62500">
                    <a:schemeClr val="tx1"/>
                  </a:gs>
                  <a:gs pos="40000">
                    <a:schemeClr val="tx1"/>
                  </a:gs>
                </a:gsLst>
                <a:lin ang="5400000" scaled="0"/>
              </a:gradFill>
              <a:latin typeface="Segoe UI Semibold" panose="020B0702040204020203" pitchFamily="34" charset="0"/>
            </a:endParaRPr>
          </a:p>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900" b="1" baseline="0" dirty="0" smtClean="0">
                <a:gradFill>
                  <a:gsLst>
                    <a:gs pos="62500">
                      <a:schemeClr val="tx1"/>
                    </a:gs>
                    <a:gs pos="40000">
                      <a:schemeClr val="tx1"/>
                    </a:gs>
                  </a:gsLst>
                  <a:lin ang="5400000" scaled="0"/>
                </a:gradFill>
                <a:latin typeface="Segoe UI Semibold" panose="020B0702040204020203" pitchFamily="34" charset="0"/>
              </a:rPr>
              <a:t>Simplified provisioning and servicing of shared resources</a:t>
            </a:r>
            <a:endParaRPr lang="en-US" sz="900" b="1" dirty="0" smtClean="0">
              <a:gradFill>
                <a:gsLst>
                  <a:gs pos="62500">
                    <a:schemeClr val="tx1"/>
                  </a:gs>
                  <a:gs pos="40000">
                    <a:schemeClr val="tx1"/>
                  </a:gs>
                </a:gsLst>
                <a:lin ang="5400000" scaled="0"/>
              </a:gradFill>
              <a:latin typeface="Segoe UI Semibold" panose="020B0702040204020203" pitchFamily="34" charset="0"/>
            </a:endParaRPr>
          </a:p>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baseline="0" dirty="0" smtClean="0"/>
          </a:p>
          <a:p>
            <a:pPr marL="171450" marR="0" indent="-171450" algn="l" defTabSz="932742" rtl="0" eaLnBrk="1" fontAlgn="auto" latinLnBrk="0" hangingPunct="1">
              <a:lnSpc>
                <a:spcPct val="90000"/>
              </a:lnSpc>
              <a:spcBef>
                <a:spcPts val="0"/>
              </a:spcBef>
              <a:spcAft>
                <a:spcPts val="340"/>
              </a:spcAft>
              <a:buClrTx/>
              <a:buSzTx/>
              <a:buFontTx/>
              <a:buChar char="-"/>
              <a:tabLst/>
              <a:defRPr/>
            </a:pPr>
            <a:r>
              <a:rPr lang="en-US" b="1" baseline="0" dirty="0" smtClean="0"/>
              <a:t>Automated standards-based switch configuration:</a:t>
            </a:r>
          </a:p>
          <a:p>
            <a:pPr marL="0" marR="0" indent="0" algn="l" defTabSz="932742" rtl="0" eaLnBrk="1" fontAlgn="auto" latinLnBrk="0" hangingPunct="1">
              <a:lnSpc>
                <a:spcPct val="90000"/>
              </a:lnSpc>
              <a:spcBef>
                <a:spcPts val="0"/>
              </a:spcBef>
              <a:spcAft>
                <a:spcPts val="340"/>
              </a:spcAft>
              <a:buClrTx/>
              <a:buSzTx/>
              <a:buFontTx/>
              <a:buNone/>
              <a:tabLst/>
              <a:defRPr/>
            </a:pPr>
            <a:r>
              <a:rPr lang="en-US" sz="900" kern="1200" dirty="0" smtClean="0">
                <a:solidFill>
                  <a:schemeClr val="tx1"/>
                </a:solidFill>
                <a:effectLst/>
                <a:latin typeface="Segoe UI Light" pitchFamily="34" charset="0"/>
                <a:ea typeface="+mn-ea"/>
                <a:cs typeface="+mn-cs"/>
              </a:rPr>
              <a:t>Today’s datacenters are made up of different classes of devices – e.g. load balancers, power distribution units, baseboard management controllers (BMCs), top-of-rack (TOR) switches, routers, etc. - from a variety of device manufacturers. With the explosion of datacenters the need to automate management of such devices in a consistent way is more important than ever. Since most of these devices are managed via different protocols and schemas, and in some instances, proprietary solutions, customers are asking for a consistent developer abstraction layer for interacting with the wide array of devices &amp; vendors, similar to the Hardware Abstraction Layer that Windows provides to application developers. </a:t>
            </a:r>
            <a:r>
              <a:rPr lang="en-US" sz="2000" kern="1200" baseline="0" dirty="0" smtClean="0">
                <a:gradFill>
                  <a:gsLst>
                    <a:gs pos="62500">
                      <a:schemeClr val="tx1"/>
                    </a:gs>
                    <a:gs pos="40000">
                      <a:schemeClr val="tx1"/>
                    </a:gs>
                  </a:gsLst>
                  <a:lin ang="5400000" scaled="0"/>
                </a:gradFill>
                <a:effectLst/>
                <a:latin typeface="Segoe UI Light" pitchFamily="34" charset="0"/>
                <a:ea typeface="+mn-ea"/>
                <a:cs typeface="+mn-cs"/>
              </a:rPr>
              <a:t>System Center 2012 R2 offers</a:t>
            </a:r>
            <a:r>
              <a:rPr lang="en-US" sz="2000" baseline="0" dirty="0" smtClean="0">
                <a:gradFill>
                  <a:gsLst>
                    <a:gs pos="62500">
                      <a:schemeClr val="tx1"/>
                    </a:gs>
                    <a:gs pos="40000">
                      <a:schemeClr val="tx1"/>
                    </a:gs>
                  </a:gsLst>
                  <a:lin ang="5400000" scaled="0"/>
                </a:gradFill>
              </a:rPr>
              <a:t> a </a:t>
            </a:r>
            <a:r>
              <a:rPr lang="en-US" sz="900" b="0" kern="1200" dirty="0" smtClean="0">
                <a:solidFill>
                  <a:schemeClr val="tx1"/>
                </a:solidFill>
                <a:effectLst/>
                <a:latin typeface="Segoe UI Light" pitchFamily="34" charset="0"/>
                <a:ea typeface="+mn-ea"/>
                <a:cs typeface="+mn-cs"/>
              </a:rPr>
              <a:t>plugin</a:t>
            </a:r>
            <a:r>
              <a:rPr lang="en-US" sz="900" kern="1200" dirty="0" smtClean="0">
                <a:solidFill>
                  <a:schemeClr val="tx1"/>
                </a:solidFill>
                <a:effectLst/>
                <a:latin typeface="Segoe UI Light" pitchFamily="34" charset="0"/>
                <a:ea typeface="+mn-ea"/>
                <a:cs typeface="+mn-cs"/>
              </a:rPr>
              <a:t> for VMM to manage </a:t>
            </a:r>
            <a:r>
              <a:rPr lang="en-US" sz="900" b="0" kern="1200" dirty="0" smtClean="0">
                <a:solidFill>
                  <a:schemeClr val="tx1"/>
                </a:solidFill>
                <a:effectLst/>
                <a:latin typeface="Segoe UI Light" pitchFamily="34" charset="0"/>
                <a:ea typeface="+mn-ea"/>
                <a:cs typeface="+mn-cs"/>
              </a:rPr>
              <a:t>top-of-rack</a:t>
            </a:r>
            <a:r>
              <a:rPr lang="en-US" sz="900" kern="1200" dirty="0" smtClean="0">
                <a:solidFill>
                  <a:schemeClr val="tx1"/>
                </a:solidFill>
                <a:effectLst/>
                <a:latin typeface="Segoe UI Light" pitchFamily="34" charset="0"/>
                <a:ea typeface="+mn-ea"/>
                <a:cs typeface="+mn-cs"/>
              </a:rPr>
              <a:t> network switches that support</a:t>
            </a:r>
            <a:r>
              <a:rPr lang="en-US" sz="900" kern="1200" baseline="0" dirty="0" smtClean="0">
                <a:solidFill>
                  <a:schemeClr val="tx1"/>
                </a:solidFill>
                <a:effectLst/>
                <a:latin typeface="Segoe UI Light" pitchFamily="34" charset="0"/>
                <a:ea typeface="+mn-ea"/>
                <a:cs typeface="+mn-cs"/>
              </a:rPr>
              <a:t> </a:t>
            </a:r>
            <a:r>
              <a:rPr lang="en-US" sz="900" kern="1200" dirty="0" smtClean="0">
                <a:solidFill>
                  <a:schemeClr val="tx1"/>
                </a:solidFill>
                <a:effectLst/>
                <a:latin typeface="Segoe UI Light" pitchFamily="34" charset="0"/>
                <a:ea typeface="+mn-ea"/>
                <a:cs typeface="+mn-cs"/>
              </a:rPr>
              <a:t>OMI.</a:t>
            </a:r>
            <a:endParaRPr lang="en-US" baseline="0" dirty="0" smtClean="0"/>
          </a:p>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baseline="0" dirty="0" smtClean="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900" b="1" dirty="0" smtClean="0">
                <a:gradFill>
                  <a:gsLst>
                    <a:gs pos="62500">
                      <a:schemeClr val="tx1"/>
                    </a:gs>
                    <a:gs pos="40000">
                      <a:schemeClr val="tx1"/>
                    </a:gs>
                  </a:gsLst>
                  <a:lin ang="5400000" scaled="0"/>
                </a:gradFill>
              </a:rPr>
              <a:t>Service management automation: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smtClean="0">
                <a:gradFill>
                  <a:gsLst>
                    <a:gs pos="62500">
                      <a:schemeClr val="tx1"/>
                    </a:gs>
                    <a:gs pos="40000">
                      <a:schemeClr val="tx1"/>
                    </a:gs>
                  </a:gsLst>
                  <a:lin ang="5400000" scaled="0"/>
                </a:gradFill>
              </a:rPr>
              <a:t>Service</a:t>
            </a:r>
            <a:r>
              <a:rPr lang="en-US" sz="900" baseline="0" dirty="0" smtClean="0">
                <a:gradFill>
                  <a:gsLst>
                    <a:gs pos="62500">
                      <a:schemeClr val="tx1"/>
                    </a:gs>
                    <a:gs pos="40000">
                      <a:schemeClr val="tx1"/>
                    </a:gs>
                  </a:gsLst>
                  <a:lin ang="5400000" scaled="0"/>
                </a:gradFill>
              </a:rPr>
              <a:t> management automation is extensible,</a:t>
            </a:r>
            <a:r>
              <a:rPr lang="en-US" sz="900" dirty="0" smtClean="0">
                <a:gradFill>
                  <a:gsLst>
                    <a:gs pos="62500">
                      <a:schemeClr val="tx1"/>
                    </a:gs>
                    <a:gs pos="40000">
                      <a:schemeClr val="tx1"/>
                    </a:gs>
                  </a:gsLst>
                  <a:lin ang="5400000" scaled="0"/>
                </a:gradFill>
              </a:rPr>
              <a:t> including built-in PowerShell workflows &amp; standardized APIs.</a:t>
            </a:r>
            <a:r>
              <a:rPr lang="en-US" sz="900" baseline="0" dirty="0" smtClean="0">
                <a:gradFill>
                  <a:gsLst>
                    <a:gs pos="62500">
                      <a:schemeClr val="tx1"/>
                    </a:gs>
                    <a:gs pos="40000">
                      <a:schemeClr val="tx1"/>
                    </a:gs>
                  </a:gsLst>
                  <a:lin ang="5400000" scaled="0"/>
                </a:gradFill>
              </a:rPr>
              <a:t> </a:t>
            </a:r>
            <a:r>
              <a:rPr lang="en-US" sz="900" dirty="0" smtClean="0">
                <a:gradFill>
                  <a:gsLst>
                    <a:gs pos="62500">
                      <a:schemeClr val="tx1"/>
                    </a:gs>
                    <a:gs pos="40000">
                      <a:schemeClr val="tx1"/>
                    </a:gs>
                  </a:gsLst>
                  <a:lin ang="5400000" scaled="0"/>
                </a:gradFill>
              </a:rPr>
              <a:t>Through this capability, </a:t>
            </a:r>
            <a:r>
              <a:rPr lang="en-US" sz="900" baseline="0" dirty="0" smtClean="0">
                <a:solidFill>
                  <a:schemeClr val="tx1"/>
                </a:solidFill>
              </a:rPr>
              <a:t>service providers and enterprise IT are able to respond to tenant (and business) needs faster with higher efficiency and accuracy through automation of system tasks. Consistent with System Center 2012 SP1,  these workflows and APIs are built into the Orchestrator component (and surfaced through the service administration portal) and enable automation of various </a:t>
            </a:r>
            <a:r>
              <a:rPr lang="en-US" sz="900" baseline="0" dirty="0" err="1" smtClean="0">
                <a:solidFill>
                  <a:schemeClr val="tx1"/>
                </a:solidFill>
              </a:rPr>
              <a:t>IaaS</a:t>
            </a:r>
            <a:r>
              <a:rPr lang="en-US" sz="900" baseline="0" dirty="0" smtClean="0">
                <a:solidFill>
                  <a:schemeClr val="tx1"/>
                </a:solidFill>
              </a:rPr>
              <a:t> and service administration tasks. This includes </a:t>
            </a:r>
            <a:r>
              <a:rPr lang="en-US" sz="800" baseline="0" dirty="0" smtClean="0">
                <a:solidFill>
                  <a:schemeClr val="tx1"/>
                </a:solidFill>
              </a:rPr>
              <a:t>REST API coverage for VMM, orchestration, and monitoring tasks that also allow rich integration into external management systems as well as existing service provider systems. </a:t>
            </a:r>
            <a:r>
              <a:rPr lang="en-US" sz="900" baseline="0" dirty="0" smtClean="0">
                <a:gradFill>
                  <a:gsLst>
                    <a:gs pos="62500">
                      <a:schemeClr val="tx1"/>
                    </a:gs>
                    <a:gs pos="40000">
                      <a:schemeClr val="tx1"/>
                    </a:gs>
                  </a:gsLst>
                  <a:lin ang="5400000" scaled="0"/>
                </a:gradFill>
              </a:rPr>
              <a:t>Enterprises can easily connect their on-premises infrastructure to service providers by using a self-service experience  enabled through</a:t>
            </a:r>
            <a:r>
              <a:rPr lang="en-US" dirty="0" smtClean="0"/>
              <a:t> the new Syste</a:t>
            </a:r>
            <a:r>
              <a:rPr lang="en-US" baseline="0" dirty="0" smtClean="0"/>
              <a:t>m Center </a:t>
            </a:r>
            <a:r>
              <a:rPr lang="en-US" dirty="0" smtClean="0"/>
              <a:t>Service Provider Foundation (SPF) which</a:t>
            </a:r>
            <a:r>
              <a:rPr lang="en-US" baseline="0" dirty="0" smtClean="0"/>
              <a:t> is a REST-based </a:t>
            </a:r>
            <a:r>
              <a:rPr lang="en-US" baseline="0" dirty="0" err="1" smtClean="0"/>
              <a:t>Odata</a:t>
            </a:r>
            <a:r>
              <a:rPr lang="en-US" baseline="0" dirty="0" smtClean="0"/>
              <a:t> API; for example, you can use this self-service experience </a:t>
            </a:r>
            <a:r>
              <a:rPr lang="en-US" sz="900" baseline="0" dirty="0" smtClean="0">
                <a:gradFill>
                  <a:gsLst>
                    <a:gs pos="62500">
                      <a:schemeClr val="tx1"/>
                    </a:gs>
                    <a:gs pos="40000">
                      <a:schemeClr val="tx1"/>
                    </a:gs>
                  </a:gsLst>
                  <a:lin ang="5400000" scaled="0"/>
                </a:gradFill>
              </a:rPr>
              <a:t>to provision and manage connectivity and access, and to self-provision virtual networks. </a:t>
            </a:r>
            <a:r>
              <a:rPr lang="en-US" baseline="0" dirty="0" smtClean="0"/>
              <a:t>This self-service experience is delivered through the Windows Azure Pack for Windows Server, a free download for your Windows Server 2012 R2 and System Center 2012 R2 environment.</a:t>
            </a:r>
            <a:endParaRPr lang="en-US" sz="900" baseline="0" dirty="0" smtClean="0">
              <a:gradFill>
                <a:gsLst>
                  <a:gs pos="62500">
                    <a:schemeClr val="tx1"/>
                  </a:gs>
                  <a:gs pos="40000">
                    <a:schemeClr val="tx1"/>
                  </a:gs>
                </a:gsLst>
                <a:lin ang="5400000" scaled="0"/>
              </a:gradFill>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900" dirty="0" smtClean="0">
              <a:gradFill>
                <a:gsLst>
                  <a:gs pos="62500">
                    <a:schemeClr val="tx1"/>
                  </a:gs>
                  <a:gs pos="40000">
                    <a:schemeClr val="tx1"/>
                  </a:gs>
                </a:gsLst>
                <a:lin ang="5400000" scaled="0"/>
              </a:gradFill>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900" dirty="0" smtClean="0">
              <a:gradFill>
                <a:gsLst>
                  <a:gs pos="62500">
                    <a:schemeClr val="tx1"/>
                  </a:gs>
                  <a:gs pos="40000">
                    <a:schemeClr val="tx1"/>
                  </a:gs>
                </a:gsLst>
                <a:lin ang="5400000" scaled="0"/>
              </a:gradFill>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900" b="1" dirty="0" smtClean="0">
                <a:gradFill>
                  <a:gsLst>
                    <a:gs pos="62500">
                      <a:schemeClr val="tx1"/>
                    </a:gs>
                    <a:gs pos="40000">
                      <a:schemeClr val="tx1"/>
                    </a:gs>
                  </a:gsLst>
                  <a:lin ang="5400000" scaled="0"/>
                </a:gradFill>
              </a:rPr>
              <a:t>Consistent, cross-cloud management experiences</a:t>
            </a:r>
            <a:r>
              <a:rPr lang="en-US" sz="900" b="1" baseline="0" dirty="0" smtClean="0">
                <a:gradFill>
                  <a:gsLst>
                    <a:gs pos="62500">
                      <a:schemeClr val="tx1"/>
                    </a:gs>
                    <a:gs pos="40000">
                      <a:schemeClr val="tx1"/>
                    </a:gs>
                  </a:gsLst>
                  <a:lin ang="5400000" scaled="0"/>
                </a:gradFill>
              </a:rPr>
              <a:t> and services</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900" b="1" dirty="0" smtClean="0">
              <a:gradFill>
                <a:gsLst>
                  <a:gs pos="62500">
                    <a:schemeClr val="tx1"/>
                  </a:gs>
                  <a:gs pos="40000">
                    <a:schemeClr val="tx1"/>
                  </a:gs>
                </a:gsLst>
                <a:lin ang="5400000" scaled="0"/>
              </a:gradFil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900" b="1" baseline="0" dirty="0" smtClean="0">
                <a:gradFill>
                  <a:gsLst>
                    <a:gs pos="62500">
                      <a:schemeClr val="tx1"/>
                    </a:gs>
                    <a:gs pos="40000">
                      <a:schemeClr val="tx1"/>
                    </a:gs>
                  </a:gsLst>
                  <a:lin ang="5400000" scaled="0"/>
                </a:gradFill>
              </a:rPr>
              <a:t>Tenant user services: Virtual machines, websites and service bus: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baseline="0" dirty="0" smtClean="0">
                <a:solidFill>
                  <a:srgbClr val="F8A97A"/>
                </a:solidFill>
                <a:cs typeface="Arial" charset="0"/>
              </a:rPr>
              <a:t>These are finished services with similar look and feel to services that we’ve designed for Windows Azure, but are designed to run on Windows Server and System Center. Virtual Machines will enable a </a:t>
            </a:r>
            <a:r>
              <a:rPr lang="en-US" sz="900" dirty="0" smtClean="0"/>
              <a:t>high quality self-service experience to provision and manage VMs. </a:t>
            </a:r>
            <a:r>
              <a:rPr lang="en-US" sz="900" b="0" baseline="0" dirty="0" smtClean="0">
                <a:solidFill>
                  <a:srgbClr val="F8A97A"/>
                </a:solidFill>
                <a:cs typeface="Arial" charset="0"/>
              </a:rPr>
              <a:t>Web Sites will enable high density, secure web hosting offerings for service providers and enterprise IT. Service Bus will enable reliable, persistent messaging between applications.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aseline="0" dirty="0" smtClean="0">
              <a:gradFill>
                <a:gsLst>
                  <a:gs pos="62500">
                    <a:schemeClr val="tx1"/>
                  </a:gs>
                  <a:gs pos="40000">
                    <a:schemeClr val="tx1"/>
                  </a:gs>
                </a:gsLst>
                <a:lin ang="5400000" scaled="0"/>
              </a:gradFil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900" b="1" baseline="0" dirty="0" smtClean="0">
                <a:gradFill>
                  <a:gsLst>
                    <a:gs pos="62500">
                      <a:schemeClr val="tx1"/>
                    </a:gs>
                    <a:gs pos="40000">
                      <a:schemeClr val="tx1"/>
                    </a:gs>
                  </a:gsLst>
                  <a:lin ang="5400000" scaled="0"/>
                </a:gradFill>
              </a:rPr>
              <a:t>Standardized VM gallery for consistent workload deployment:</a:t>
            </a:r>
            <a:endParaRPr lang="en-US" sz="900" b="1" dirty="0" smtClean="0">
              <a:gradFill>
                <a:gsLst>
                  <a:gs pos="62500">
                    <a:schemeClr val="tx1"/>
                  </a:gs>
                  <a:gs pos="40000">
                    <a:schemeClr val="tx1"/>
                  </a:gs>
                </a:gsLst>
                <a:lin ang="5400000" scaled="0"/>
              </a:gradFill>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900" baseline="0" dirty="0" smtClean="0">
                <a:gradFill>
                  <a:gsLst>
                    <a:gs pos="62500">
                      <a:srgbClr val="505050"/>
                    </a:gs>
                    <a:gs pos="40000">
                      <a:srgbClr val="505050"/>
                    </a:gs>
                  </a:gsLst>
                  <a:lin ang="5400000" scaled="0"/>
                </a:gradFill>
              </a:rPr>
              <a:t>There is a consistent gallery of VM templates available for Windows Server and Windows Azure environments, both for single VMs and multi-tier VMs. This allows for uniform </a:t>
            </a:r>
            <a:r>
              <a:rPr lang="en-US" sz="900" baseline="0" dirty="0" err="1" smtClean="0">
                <a:gradFill>
                  <a:gsLst>
                    <a:gs pos="62500">
                      <a:srgbClr val="505050"/>
                    </a:gs>
                    <a:gs pos="40000">
                      <a:srgbClr val="505050"/>
                    </a:gs>
                  </a:gsLst>
                  <a:lin ang="5400000" scaled="0"/>
                </a:gradFill>
              </a:rPr>
              <a:t>IaaS</a:t>
            </a:r>
            <a:r>
              <a:rPr lang="en-US" sz="900" baseline="0" dirty="0" smtClean="0">
                <a:gradFill>
                  <a:gsLst>
                    <a:gs pos="62500">
                      <a:srgbClr val="505050"/>
                    </a:gs>
                    <a:gs pos="40000">
                      <a:srgbClr val="505050"/>
                    </a:gs>
                  </a:gsLst>
                  <a:lin ang="5400000" scaled="0"/>
                </a:gradFill>
              </a:rPr>
              <a:t> services across Windows Server and Windows Azure, including consistent VM lifecycle management from a provisioning and operations standpoint. </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900" dirty="0" smtClean="0">
              <a:gradFill>
                <a:gsLst>
                  <a:gs pos="62500">
                    <a:schemeClr val="tx1"/>
                  </a:gs>
                  <a:gs pos="40000">
                    <a:schemeClr val="tx1"/>
                  </a:gs>
                </a:gsLst>
                <a:lin ang="5400000" scaled="0"/>
              </a:gradFil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900" b="1" dirty="0" smtClean="0">
                <a:gradFill>
                  <a:gsLst>
                    <a:gs pos="62500">
                      <a:schemeClr val="tx1"/>
                    </a:gs>
                    <a:gs pos="40000">
                      <a:schemeClr val="tx1"/>
                    </a:gs>
                  </a:gsLst>
                  <a:lin ang="5400000" scaled="0"/>
                </a:gradFill>
              </a:rPr>
              <a:t>Flexible tenant offer administration and</a:t>
            </a:r>
            <a:r>
              <a:rPr lang="en-US" sz="900" b="1" baseline="0" dirty="0" smtClean="0">
                <a:gradFill>
                  <a:gsLst>
                    <a:gs pos="62500">
                      <a:schemeClr val="tx1"/>
                    </a:gs>
                    <a:gs pos="40000">
                      <a:schemeClr val="tx1"/>
                    </a:gs>
                  </a:gsLst>
                  <a:lin ang="5400000" scaled="0"/>
                </a:gradFill>
              </a:rPr>
              <a:t> tenant-level usage metering for chargeback: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aseline="0" dirty="0" smtClean="0">
                <a:gradFill>
                  <a:gsLst>
                    <a:gs pos="62500">
                      <a:schemeClr val="tx1"/>
                    </a:gs>
                    <a:gs pos="40000">
                      <a:schemeClr val="tx1"/>
                    </a:gs>
                  </a:gsLst>
                  <a:lin ang="5400000" scaled="0"/>
                </a:gradFill>
              </a:rPr>
              <a:t>The </a:t>
            </a:r>
            <a:r>
              <a:rPr lang="en-US" sz="900" baseline="0" dirty="0" smtClean="0">
                <a:gradFill>
                  <a:gsLst>
                    <a:gs pos="62500">
                      <a:schemeClr val="tx1"/>
                    </a:gs>
                    <a:gs pos="40000">
                      <a:schemeClr val="tx1"/>
                    </a:gs>
                  </a:gsLst>
                  <a:lin ang="5400000" scaled="0"/>
                </a:gradFill>
                <a:latin typeface="Segoe UI Semibold" panose="020B0702040204020203" pitchFamily="34" charset="0"/>
              </a:rPr>
              <a:t>Windows Azure Pack for Windows Server offers </a:t>
            </a:r>
            <a:r>
              <a:rPr lang="en-US" sz="900" baseline="0" dirty="0" smtClean="0">
                <a:gradFill>
                  <a:gsLst>
                    <a:gs pos="62500">
                      <a:schemeClr val="tx1"/>
                    </a:gs>
                    <a:gs pos="40000">
                      <a:schemeClr val="tx1"/>
                    </a:gs>
                  </a:gsLst>
                  <a:lin ang="5400000" scaled="0"/>
                </a:gradFill>
              </a:rPr>
              <a:t>a flexible administrative portal to enterprises and service providers. This portal includes a service plan authoring capability, which enables service providers to create (and customize/add-on) service capabilities and quota for their tenant subscriptions. It also offers various reports, including allocation/utilization based views and price-sheets, for tenant-level usage metering and chargeback, which enables service providers to provision the right amount of capacity and incent tenants to use the capacity in a responsible manner.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aseline="0" dirty="0" smtClean="0">
              <a:gradFill>
                <a:gsLst>
                  <a:gs pos="62500">
                    <a:schemeClr val="tx1"/>
                  </a:gs>
                  <a:gs pos="40000">
                    <a:schemeClr val="tx1"/>
                  </a:gs>
                </a:gsLst>
                <a:lin ang="5400000" scaled="0"/>
              </a:gra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aseline="0" dirty="0" smtClean="0">
              <a:gradFill>
                <a:gsLst>
                  <a:gs pos="62500">
                    <a:schemeClr val="tx1"/>
                  </a:gs>
                  <a:gs pos="40000">
                    <a:schemeClr val="tx1"/>
                  </a:gs>
                </a:gsLst>
                <a:lin ang="5400000" scaled="0"/>
              </a:gra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baseline="0" dirty="0" smtClean="0">
                <a:gradFill>
                  <a:gsLst>
                    <a:gs pos="62500">
                      <a:schemeClr val="tx1"/>
                    </a:gs>
                    <a:gs pos="40000">
                      <a:schemeClr val="tx1"/>
                    </a:gs>
                  </a:gsLst>
                  <a:lin ang="5400000" scaled="0"/>
                </a:gradFill>
              </a:rPr>
              <a:t>Self-service app provisioning for multi-tenant environments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aseline="0" dirty="0" smtClean="0">
              <a:gradFill>
                <a:gsLst>
                  <a:gs pos="62500">
                    <a:schemeClr val="tx1"/>
                  </a:gs>
                  <a:gs pos="40000">
                    <a:schemeClr val="tx1"/>
                  </a:gs>
                </a:gsLst>
                <a:lin ang="5400000" scaled="0"/>
              </a:gradFil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900" b="1" baseline="0" dirty="0" smtClean="0">
                <a:gradFill>
                  <a:gsLst>
                    <a:gs pos="62500">
                      <a:schemeClr val="tx1"/>
                    </a:gs>
                    <a:gs pos="40000">
                      <a:schemeClr val="tx1"/>
                    </a:gs>
                  </a:gsLst>
                  <a:lin ang="5400000" scaled="0"/>
                </a:gradFill>
              </a:rPr>
              <a:t>Standardized application provisioning with Service templates: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smtClean="0">
                <a:solidFill>
                  <a:schemeClr val="tx1"/>
                </a:solidFill>
                <a:effectLst/>
                <a:latin typeface="Segoe UI Light" pitchFamily="34" charset="0"/>
                <a:ea typeface="+mn-ea"/>
                <a:cs typeface="+mn-cs"/>
              </a:rPr>
              <a:t>Self-service</a:t>
            </a:r>
            <a:r>
              <a:rPr lang="en-US" sz="900" kern="1200" baseline="0" dirty="0" smtClean="0">
                <a:solidFill>
                  <a:schemeClr val="tx1"/>
                </a:solidFill>
                <a:effectLst/>
                <a:latin typeface="Segoe UI Light" pitchFamily="34" charset="0"/>
                <a:ea typeface="+mn-ea"/>
                <a:cs typeface="+mn-cs"/>
              </a:rPr>
              <a:t> can e</a:t>
            </a:r>
            <a:r>
              <a:rPr lang="en-US" sz="900" kern="1200" dirty="0" smtClean="0">
                <a:solidFill>
                  <a:schemeClr val="tx1"/>
                </a:solidFill>
                <a:effectLst/>
                <a:latin typeface="Segoe UI Light" pitchFamily="34" charset="0"/>
                <a:ea typeface="+mn-ea"/>
                <a:cs typeface="+mn-cs"/>
              </a:rPr>
              <a:t>mpower app owners to provision their own application services. To</a:t>
            </a:r>
            <a:r>
              <a:rPr lang="en-US" sz="900" kern="1200" baseline="0" dirty="0" smtClean="0">
                <a:solidFill>
                  <a:schemeClr val="tx1"/>
                </a:solidFill>
                <a:effectLst/>
                <a:latin typeface="Segoe UI Light" pitchFamily="34" charset="0"/>
                <a:ea typeface="+mn-ea"/>
                <a:cs typeface="+mn-cs"/>
              </a:rPr>
              <a:t> this end,</a:t>
            </a:r>
            <a:r>
              <a:rPr lang="en-US" sz="900" kern="1200" dirty="0" smtClean="0">
                <a:solidFill>
                  <a:schemeClr val="tx1"/>
                </a:solidFill>
                <a:effectLst/>
                <a:latin typeface="Segoe UI Light" pitchFamily="34" charset="0"/>
                <a:ea typeface="+mn-ea"/>
                <a:cs typeface="+mn-cs"/>
              </a:rPr>
              <a:t> app owners and infrastructure admins work</a:t>
            </a:r>
            <a:r>
              <a:rPr lang="en-US" sz="900" kern="1200" baseline="0" dirty="0" smtClean="0">
                <a:solidFill>
                  <a:schemeClr val="tx1"/>
                </a:solidFill>
                <a:effectLst/>
                <a:latin typeface="Segoe UI Light" pitchFamily="34" charset="0"/>
                <a:ea typeface="+mn-ea"/>
                <a:cs typeface="+mn-cs"/>
              </a:rPr>
              <a:t> together </a:t>
            </a:r>
            <a:r>
              <a:rPr lang="en-US" sz="900" kern="1200" dirty="0" smtClean="0">
                <a:solidFill>
                  <a:schemeClr val="tx1"/>
                </a:solidFill>
                <a:effectLst/>
                <a:latin typeface="Segoe UI Light" pitchFamily="34" charset="0"/>
                <a:ea typeface="+mn-ea"/>
                <a:cs typeface="+mn-cs"/>
              </a:rPr>
              <a:t>to define standard application blueprints (or service templates) followed by controlled delegation.  App owners can then deploy first party Microsoft workloads (like SharePoint farms) as well as LOB apps using the agreed upon service templates.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aseline="0" dirty="0" smtClean="0">
              <a:gradFill>
                <a:gsLst>
                  <a:gs pos="62500">
                    <a:schemeClr val="tx1"/>
                  </a:gs>
                  <a:gs pos="40000">
                    <a:schemeClr val="tx1"/>
                  </a:gs>
                </a:gsLst>
                <a:lin ang="5400000" scaled="0"/>
              </a:gradFil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900" b="1" baseline="0" dirty="0" smtClean="0">
                <a:gradFill>
                  <a:gsLst>
                    <a:gs pos="62500">
                      <a:schemeClr val="tx1"/>
                    </a:gs>
                    <a:gs pos="40000">
                      <a:schemeClr val="tx1"/>
                    </a:gs>
                  </a:gsLst>
                  <a:lin ang="5400000" scaled="0"/>
                </a:gradFill>
              </a:rPr>
              <a:t>Scalable, multi-VM tenant services with Windows Azure consistent user experience: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smtClean="0">
                <a:solidFill>
                  <a:schemeClr val="tx1"/>
                </a:solidFill>
                <a:effectLst/>
                <a:latin typeface="Segoe UI Light" pitchFamily="34" charset="0"/>
                <a:ea typeface="+mn-ea"/>
                <a:cs typeface="+mn-cs"/>
              </a:rPr>
              <a:t>For multitenant environments, System</a:t>
            </a:r>
            <a:r>
              <a:rPr lang="en-US" sz="900" kern="1200" baseline="0" dirty="0" smtClean="0">
                <a:solidFill>
                  <a:schemeClr val="tx1"/>
                </a:solidFill>
                <a:effectLst/>
                <a:latin typeface="Segoe UI Light" pitchFamily="34" charset="0"/>
                <a:ea typeface="+mn-ea"/>
                <a:cs typeface="+mn-cs"/>
              </a:rPr>
              <a:t> Center 2012 R2</a:t>
            </a:r>
            <a:r>
              <a:rPr lang="en-US" sz="900" kern="1200" dirty="0" smtClean="0">
                <a:solidFill>
                  <a:schemeClr val="tx1"/>
                </a:solidFill>
                <a:effectLst/>
                <a:latin typeface="Segoe UI Light" pitchFamily="34" charset="0"/>
                <a:ea typeface="+mn-ea"/>
                <a:cs typeface="+mn-cs"/>
              </a:rPr>
              <a:t> and the Windows Azure Pack for Windows Server</a:t>
            </a:r>
            <a:r>
              <a:rPr lang="en-US" sz="900" kern="1200" baseline="0" dirty="0" smtClean="0">
                <a:solidFill>
                  <a:schemeClr val="tx1"/>
                </a:solidFill>
                <a:effectLst/>
                <a:latin typeface="Segoe UI Light" pitchFamily="34" charset="0"/>
                <a:ea typeface="+mn-ea"/>
                <a:cs typeface="+mn-cs"/>
              </a:rPr>
              <a:t> </a:t>
            </a:r>
            <a:r>
              <a:rPr lang="en-US" sz="900" kern="1200" dirty="0" smtClean="0">
                <a:solidFill>
                  <a:schemeClr val="tx1"/>
                </a:solidFill>
                <a:effectLst/>
                <a:latin typeface="Segoe UI Light" pitchFamily="34" charset="0"/>
                <a:ea typeface="+mn-ea"/>
                <a:cs typeface="+mn-cs"/>
              </a:rPr>
              <a:t>enable a Windows Azure-consistent user experience for tenant end users to provision multi-VM services (e.g. SQL cluster or SharePoint farms) based on defined parameters set by the infrastructure admin for each tenant.</a:t>
            </a:r>
            <a:endParaRPr lang="en-US" baseline="0" dirty="0" smtClean="0"/>
          </a:p>
        </p:txBody>
      </p:sp>
      <p:sp>
        <p:nvSpPr>
          <p:cNvPr id="4" name="Header Placeholder 3"/>
          <p:cNvSpPr>
            <a:spLocks noGrp="1"/>
          </p:cNvSpPr>
          <p:nvPr>
            <p:ph type="hdr" sz="quarter" idx="10"/>
          </p:nvPr>
        </p:nvSpPr>
        <p:spPr/>
        <p:txBody>
          <a:bodyPr/>
          <a:lstStyle/>
          <a:p>
            <a:r>
              <a:rPr lang="en-US" smtClean="0"/>
              <a:t>Windows Server Management Marketing</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C6A8F85-A389-41D7-9CC0-F9A6E92BFD62}" type="datetime1">
              <a:rPr lang="en-US" smtClean="0"/>
              <a:t>3/19/15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26</a:t>
            </a:fld>
            <a:endParaRPr lang="en-US" dirty="0"/>
          </a:p>
        </p:txBody>
      </p:sp>
    </p:spTree>
    <p:extLst>
      <p:ext uri="{BB962C8B-B14F-4D97-AF65-F5344CB8AC3E}">
        <p14:creationId xmlns:p14="http://schemas.microsoft.com/office/powerpoint/2010/main" val="24833303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b="0" baseline="0" dirty="0" smtClean="0"/>
              <a:t>Did you know that a majority of application or infrastructure outages can be traced back to poorly defined and executed change management?</a:t>
            </a:r>
          </a:p>
          <a:p>
            <a:pPr eaLnBrk="1" hangingPunct="1">
              <a:spcBef>
                <a:spcPct val="0"/>
              </a:spcBef>
            </a:pPr>
            <a:endParaRPr lang="en-US" b="0" baseline="0" dirty="0" smtClean="0"/>
          </a:p>
          <a:p>
            <a:pPr eaLnBrk="1" hangingPunct="1">
              <a:spcBef>
                <a:spcPct val="0"/>
              </a:spcBef>
            </a:pPr>
            <a:r>
              <a:rPr lang="en-US" b="0" baseline="0" dirty="0" smtClean="0"/>
              <a:t>What we’ll talk through now is an end-to-end scenario that enables you to deliver predictable datacenter services on-demand to your application owners (or end users). This scenario takes off at the point where IT publishes a list of standardized service offerings that can be consumed in a self-service mode.</a:t>
            </a:r>
          </a:p>
          <a:p>
            <a:pPr eaLnBrk="1" hangingPunct="1">
              <a:spcBef>
                <a:spcPct val="0"/>
              </a:spcBef>
            </a:pPr>
            <a:endParaRPr lang="en-US" b="0" baseline="0" dirty="0" smtClean="0"/>
          </a:p>
          <a:p>
            <a:pPr eaLnBrk="1" hangingPunct="1">
              <a:spcBef>
                <a:spcPct val="0"/>
              </a:spcBef>
            </a:pPr>
            <a:r>
              <a:rPr lang="en-US" b="0" baseline="0" dirty="0" smtClean="0"/>
              <a:t>It walks you through the process by which System Center 2012 R2 fulfills a service deployment request in a controlled manner. The service in question could be an application service or an infrastructure service.</a:t>
            </a:r>
          </a:p>
          <a:p>
            <a:pPr eaLnBrk="1" hangingPunct="1">
              <a:spcBef>
                <a:spcPct val="0"/>
              </a:spcBef>
            </a:pPr>
            <a:endParaRPr lang="en-US" b="0" baseline="0" dirty="0" smtClean="0"/>
          </a:p>
          <a:p>
            <a:r>
              <a:rPr lang="en-US" b="1" dirty="0" smtClean="0"/>
              <a:t>&lt;click&gt; </a:t>
            </a:r>
            <a:r>
              <a:rPr lang="en-US" b="0" dirty="0" smtClean="0"/>
              <a:t>The </a:t>
            </a:r>
            <a:r>
              <a:rPr lang="en-US" sz="1200" kern="1200" dirty="0" smtClean="0">
                <a:solidFill>
                  <a:schemeClr val="tx1"/>
                </a:solidFill>
                <a:latin typeface="Segoe UI Light" pitchFamily="34" charset="0"/>
                <a:ea typeface="+mn-ea"/>
                <a:cs typeface="+mn-cs"/>
              </a:rPr>
              <a:t>Configuration Management Database (CMDB) in </a:t>
            </a:r>
            <a:r>
              <a:rPr lang="en-US" b="0" baseline="0" dirty="0" smtClean="0"/>
              <a:t>System Center 2012 R2 - Service Manager </a:t>
            </a:r>
            <a:r>
              <a:rPr lang="en-US" sz="1200" kern="1200" dirty="0" smtClean="0">
                <a:solidFill>
                  <a:schemeClr val="tx1"/>
                </a:solidFill>
                <a:latin typeface="Segoe UI Light" pitchFamily="34" charset="0"/>
                <a:ea typeface="+mn-ea"/>
                <a:cs typeface="+mn-cs"/>
              </a:rPr>
              <a:t>standardizes the capture of relationships across infrastructure and applications, thereby facilitating continued organizational compliance through any changes to these. If you are managing a private cloud, the CMDB can track various configuration items such as virtual machine templates, application service templates, virtual machines, hosts, and application services. The CMDB acts as the integration point across people, processes, and knowledge through this process.</a:t>
            </a:r>
          </a:p>
          <a:p>
            <a:pPr eaLnBrk="1" hangingPunct="1">
              <a:spcBef>
                <a:spcPct val="0"/>
              </a:spcBef>
            </a:pPr>
            <a:endParaRPr lang="en-US" b="0" baseline="0" dirty="0" smtClean="0"/>
          </a:p>
          <a:p>
            <a:pPr defTabSz="895838" fontAlgn="base">
              <a:lnSpc>
                <a:spcPct val="100000"/>
              </a:lnSpc>
              <a:spcBef>
                <a:spcPct val="0"/>
              </a:spcBef>
              <a:spcAft>
                <a:spcPct val="0"/>
              </a:spcAft>
              <a:defRPr/>
            </a:pPr>
            <a:r>
              <a:rPr lang="en-US" b="1" baseline="0" dirty="0" smtClean="0"/>
              <a:t>&lt;click&gt;</a:t>
            </a:r>
            <a:r>
              <a:rPr lang="en-US" b="0" baseline="0" dirty="0" smtClean="0"/>
              <a:t> The application owner or end user accesses the published service catalog and requests deployment of a pre-defined service offering. </a:t>
            </a:r>
            <a:r>
              <a:rPr lang="en-US" sz="1200" dirty="0" smtClean="0"/>
              <a:t> </a:t>
            </a:r>
          </a:p>
          <a:p>
            <a:pPr defTabSz="895838" fontAlgn="base">
              <a:lnSpc>
                <a:spcPct val="100000"/>
              </a:lnSpc>
              <a:spcBef>
                <a:spcPct val="0"/>
              </a:spcBef>
              <a:spcAft>
                <a:spcPct val="0"/>
              </a:spcAft>
              <a:defRPr/>
            </a:pPr>
            <a:endParaRPr lang="en-US" sz="1200" dirty="0" smtClean="0"/>
          </a:p>
          <a:p>
            <a:pPr defTabSz="895838" fontAlgn="base">
              <a:lnSpc>
                <a:spcPct val="100000"/>
              </a:lnSpc>
              <a:spcBef>
                <a:spcPct val="0"/>
              </a:spcBef>
              <a:spcAft>
                <a:spcPct val="0"/>
              </a:spcAft>
              <a:defRPr/>
            </a:pPr>
            <a:r>
              <a:rPr lang="en-US" sz="1200" b="1" dirty="0" smtClean="0"/>
              <a:t>&lt;click&gt; </a:t>
            </a:r>
            <a:r>
              <a:rPr lang="en-US" sz="1200" dirty="0" smtClean="0"/>
              <a:t>The application owner requests the service offering in self-service mode, resulting in the creation of a service request. Additionally, the corresponding business process required to fulfill this request is triggered.</a:t>
            </a:r>
          </a:p>
          <a:p>
            <a:pPr defTabSz="895838" fontAlgn="base">
              <a:lnSpc>
                <a:spcPct val="100000"/>
              </a:lnSpc>
              <a:spcBef>
                <a:spcPct val="0"/>
              </a:spcBef>
              <a:spcAft>
                <a:spcPct val="0"/>
              </a:spcAft>
              <a:defRPr/>
            </a:pPr>
            <a:endParaRPr lang="en-US" sz="1200" dirty="0" smtClean="0"/>
          </a:p>
          <a:p>
            <a:pPr defTabSz="895838" fontAlgn="base">
              <a:lnSpc>
                <a:spcPct val="100000"/>
              </a:lnSpc>
              <a:spcBef>
                <a:spcPct val="0"/>
              </a:spcBef>
              <a:spcAft>
                <a:spcPct val="0"/>
              </a:spcAft>
              <a:defRPr/>
            </a:pPr>
            <a:r>
              <a:rPr lang="en-US" sz="1200" b="1" dirty="0" smtClean="0"/>
              <a:t>&lt;click&gt; </a:t>
            </a:r>
            <a:r>
              <a:rPr lang="en-US" sz="1200" dirty="0" smtClean="0"/>
              <a:t>Now, it turns out that this service deployment request is a “complex” request that impacts changes to multiple application and infrastructure configuration items. So Service Manager triggers change/release management approvals with the corresponding functional approvers before kicking off actual deployment. You can use the example of a real-life service request that impacts business mission-critical systems, and hence needs these approvals.</a:t>
            </a:r>
          </a:p>
          <a:p>
            <a:pPr defTabSz="895838" fontAlgn="base">
              <a:lnSpc>
                <a:spcPct val="100000"/>
              </a:lnSpc>
              <a:spcBef>
                <a:spcPct val="0"/>
              </a:spcBef>
              <a:spcAft>
                <a:spcPct val="0"/>
              </a:spcAft>
              <a:defRPr/>
            </a:pPr>
            <a:endParaRPr lang="en-US" sz="1200" dirty="0" smtClean="0"/>
          </a:p>
          <a:p>
            <a:pPr defTabSz="895838" fontAlgn="base">
              <a:lnSpc>
                <a:spcPct val="100000"/>
              </a:lnSpc>
              <a:spcBef>
                <a:spcPct val="0"/>
              </a:spcBef>
              <a:spcAft>
                <a:spcPct val="0"/>
              </a:spcAft>
              <a:defRPr/>
            </a:pPr>
            <a:r>
              <a:rPr lang="en-US" sz="1200" b="1" dirty="0" smtClean="0"/>
              <a:t>&lt;click&gt; </a:t>
            </a:r>
            <a:r>
              <a:rPr lang="en-US" sz="1200" dirty="0" smtClean="0"/>
              <a:t>Once all the required functional approvals are obtained, System Center 2012 R2 – Orchestrator triggers automated execution of a preconfigured </a:t>
            </a:r>
            <a:r>
              <a:rPr lang="en-US" sz="1200" dirty="0" err="1" smtClean="0"/>
              <a:t>runbook</a:t>
            </a:r>
            <a:r>
              <a:rPr lang="en-US" sz="1200" dirty="0" smtClean="0"/>
              <a:t> for this service deployment request.  </a:t>
            </a:r>
          </a:p>
          <a:p>
            <a:pPr defTabSz="895838" fontAlgn="base">
              <a:lnSpc>
                <a:spcPct val="100000"/>
              </a:lnSpc>
              <a:spcBef>
                <a:spcPct val="0"/>
              </a:spcBef>
              <a:spcAft>
                <a:spcPct val="0"/>
              </a:spcAft>
              <a:defRPr/>
            </a:pPr>
            <a:endParaRPr lang="en-US" sz="1200" dirty="0" smtClean="0"/>
          </a:p>
          <a:p>
            <a:pPr defTabSz="895838" fontAlgn="base">
              <a:lnSpc>
                <a:spcPct val="100000"/>
              </a:lnSpc>
              <a:spcBef>
                <a:spcPct val="0"/>
              </a:spcBef>
              <a:spcAft>
                <a:spcPct val="0"/>
              </a:spcAft>
              <a:defRPr/>
            </a:pPr>
            <a:r>
              <a:rPr lang="en-US" sz="1200" b="1" dirty="0" smtClean="0"/>
              <a:t>&lt;click&gt; </a:t>
            </a:r>
            <a:r>
              <a:rPr lang="en-US" sz="1200" dirty="0" smtClean="0"/>
              <a:t>System Center 2012 R2 – Virtual Machine Manager provisions the service (including all the underlying configuration items like hosts and virtual machines) following the specifications in the service request. All these activities are tracked back to the service request in the form of an audit trail to ensure the right level of control at each step. </a:t>
            </a:r>
            <a:endParaRPr lang="en-US" sz="1200" dirty="0"/>
          </a:p>
        </p:txBody>
      </p:sp>
      <p:sp>
        <p:nvSpPr>
          <p:cNvPr id="4" name="Slide Number Placeholder 3"/>
          <p:cNvSpPr>
            <a:spLocks noGrp="1"/>
          </p:cNvSpPr>
          <p:nvPr>
            <p:ph type="sldNum" sz="quarter" idx="10"/>
          </p:nvPr>
        </p:nvSpPr>
        <p:spPr/>
        <p:txBody>
          <a:bodyPr/>
          <a:lstStyle/>
          <a:p>
            <a:fld id="{A6A3669F-7B84-48DB-9D38-5B300B942236}"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4145999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900" dirty="0" smtClean="0">
                <a:latin typeface="Segoe UI Light" pitchFamily="34" charset="0"/>
              </a:rPr>
              <a:t>Core to delivering on the </a:t>
            </a:r>
            <a:r>
              <a:rPr lang="en-US" sz="900" baseline="0" dirty="0" smtClean="0">
                <a:latin typeface="Segoe UI Light" pitchFamily="34" charset="0"/>
              </a:rPr>
              <a:t>Cloud OS promise is enabling parity of application owner experiences irrespective of where the underlying infrastructure may reside: on premises, in a hosted environment, or on Windows Azure.  To do that,  we need to </a:t>
            </a:r>
            <a:r>
              <a:rPr lang="en-US" sz="900" dirty="0" smtClean="0"/>
              <a:t>ensure that tenant end-users</a:t>
            </a:r>
            <a:r>
              <a:rPr lang="en-US" sz="900" baseline="0" dirty="0" smtClean="0"/>
              <a:t> have</a:t>
            </a:r>
            <a:r>
              <a:rPr lang="en-US" sz="900" dirty="0" smtClean="0"/>
              <a:t> uniform </a:t>
            </a:r>
            <a:r>
              <a:rPr lang="en-US" sz="900" baseline="0" dirty="0" smtClean="0"/>
              <a:t>self-service and management experiences to consume the infrastructure needed by their application services for both Windows Azure and Windows Server environments.  </a:t>
            </a:r>
          </a:p>
          <a:p>
            <a:pPr marL="171430" indent="-171430">
              <a:buFont typeface="Arial" panose="020B0604020202020204" pitchFamily="34" charset="0"/>
              <a:buChar char="•"/>
            </a:pPr>
            <a:endParaRPr lang="en-US" sz="900" baseline="0" dirty="0" smtClean="0"/>
          </a:p>
          <a:p>
            <a:pPr marL="0" indent="0">
              <a:buFont typeface="Arial" panose="020B0604020202020204" pitchFamily="34" charset="0"/>
              <a:buNone/>
            </a:pPr>
            <a:r>
              <a:rPr lang="en-US" sz="900" baseline="0" dirty="0" smtClean="0"/>
              <a:t>In Jan 2013,  we made </a:t>
            </a:r>
            <a:r>
              <a:rPr lang="en-US" sz="900" i="0" baseline="0" dirty="0" smtClean="0"/>
              <a:t>Windows Azure Services for Windows Server commercially </a:t>
            </a:r>
            <a:r>
              <a:rPr lang="en-US" sz="900" baseline="0" dirty="0" smtClean="0"/>
              <a:t>available for service providers, where in service providers could deliver Windows-Azure like services and management experiences – specifically virtual machines and web sites - on top of their Windows Server and System Center infrastructure.  </a:t>
            </a:r>
            <a:r>
              <a:rPr lang="en-US" sz="900" dirty="0" smtClean="0"/>
              <a:t>These technologies enabled hosting service providers to easily provide a high quality, self-service offering to their customers while lowering the costs associated with delivering the service and managing customers.  This</a:t>
            </a:r>
            <a:r>
              <a:rPr lang="en-US" sz="900" baseline="0" dirty="0" smtClean="0"/>
              <a:t> was made possible by the fact that these services and technologies are inherently designed for easy self-service access in a multitenant public cloud environment like Windows Azure.</a:t>
            </a:r>
            <a:endParaRPr lang="en-US" sz="900" dirty="0" smtClean="0"/>
          </a:p>
          <a:p>
            <a:pPr marL="0" indent="0">
              <a:buFont typeface="Arial" panose="020B0604020202020204" pitchFamily="34" charset="0"/>
              <a:buNone/>
            </a:pPr>
            <a:endParaRPr lang="en-US" sz="900" baseline="0" dirty="0" smtClean="0"/>
          </a:p>
          <a:p>
            <a:pPr marL="0" indent="0">
              <a:buFont typeface="Arial" panose="020B0604020202020204" pitchFamily="34" charset="0"/>
              <a:buNone/>
            </a:pPr>
            <a:r>
              <a:rPr lang="en-US" sz="900" baseline="0" dirty="0" smtClean="0"/>
              <a:t>In this release cycle, as an evolution of (and successor to) Windows Azure services for Windows Server, we are introducing Windows Azure Pack for Windows Server, with the goal to make it even more valuable for service providers, but also to make it available to enterprises. We believe that this will enable the needed agility and consistency to delivering dynamic application services in both contexts. An example of where this will fit in well in an enterprise IT context would be agile, LOB developer-oriented scenarios like </a:t>
            </a:r>
            <a:r>
              <a:rPr lang="en-US" sz="900" baseline="0" dirty="0" err="1" smtClean="0"/>
              <a:t>dev</a:t>
            </a:r>
            <a:r>
              <a:rPr lang="en-US" sz="900" baseline="0" dirty="0" smtClean="0"/>
              <a:t>/test sandboxes. </a:t>
            </a:r>
          </a:p>
          <a:p>
            <a:endParaRPr lang="en-US" sz="900" b="1" dirty="0" smtClean="0"/>
          </a:p>
          <a:p>
            <a:r>
              <a:rPr lang="en-US" sz="900" b="1" baseline="0" dirty="0" smtClean="0"/>
              <a:t>Specific bullets</a:t>
            </a:r>
          </a:p>
          <a:p>
            <a:pPr defTabSz="932288" fontAlgn="base">
              <a:lnSpc>
                <a:spcPct val="90000"/>
              </a:lnSpc>
              <a:spcBef>
                <a:spcPts val="1800"/>
              </a:spcBef>
              <a:spcAft>
                <a:spcPct val="0"/>
              </a:spcAft>
            </a:pPr>
            <a:endParaRPr lang="en-US" sz="900" spc="-30" dirty="0" smtClean="0">
              <a:gradFill>
                <a:gsLst>
                  <a:gs pos="7965">
                    <a:srgbClr val="FFFFFF"/>
                  </a:gs>
                  <a:gs pos="29000">
                    <a:srgbClr val="FFFFFF"/>
                  </a:gs>
                </a:gsLst>
                <a:lin ang="5400000" scaled="0"/>
              </a:gradFill>
            </a:endParaRPr>
          </a:p>
          <a:p>
            <a:pPr marL="171450" marR="0" indent="-171450" algn="l" defTabSz="932288" rtl="0" eaLnBrk="1" fontAlgn="base" latinLnBrk="0" hangingPunct="1">
              <a:lnSpc>
                <a:spcPct val="90000"/>
              </a:lnSpc>
              <a:spcBef>
                <a:spcPts val="1200"/>
              </a:spcBef>
              <a:spcAft>
                <a:spcPct val="0"/>
              </a:spcAft>
              <a:buClrTx/>
              <a:buSzTx/>
              <a:buFont typeface="Arial" panose="020B0604020202020204" pitchFamily="34" charset="0"/>
              <a:buChar char="•"/>
              <a:tabLst/>
              <a:defRPr/>
            </a:pPr>
            <a:r>
              <a:rPr lang="en-US" sz="900" dirty="0" smtClean="0">
                <a:gradFill>
                  <a:gsLst>
                    <a:gs pos="62500">
                      <a:srgbClr val="505050"/>
                    </a:gs>
                    <a:gs pos="40000">
                      <a:srgbClr val="505050"/>
                    </a:gs>
                  </a:gsLst>
                  <a:lin ang="5400000" scaled="0"/>
                </a:gradFill>
              </a:rPr>
              <a:t>Extensible, enterprise-ready service management portal -</a:t>
            </a:r>
            <a:r>
              <a:rPr lang="en-US" sz="900" b="0" baseline="0" dirty="0" smtClean="0">
                <a:latin typeface="Segoe UI Light" pitchFamily="34" charset="0"/>
              </a:rPr>
              <a:t> </a:t>
            </a:r>
            <a:r>
              <a:rPr lang="en-US" sz="900" dirty="0" smtClean="0"/>
              <a:t>The service management portal will</a:t>
            </a:r>
            <a:r>
              <a:rPr lang="en-US" sz="900" baseline="0" dirty="0" smtClean="0"/>
              <a:t> </a:t>
            </a:r>
            <a:r>
              <a:rPr lang="en-US" sz="900" dirty="0" smtClean="0"/>
              <a:t>bring the end-customer self-service experience from Windows Azure to Windows Server thereby delivering a consistent yet easy way to access</a:t>
            </a:r>
            <a:r>
              <a:rPr lang="en-US" sz="900" baseline="0" dirty="0" smtClean="0"/>
              <a:t> and consume the infrastructure they need</a:t>
            </a:r>
            <a:r>
              <a:rPr lang="en-US" sz="900" dirty="0" smtClean="0"/>
              <a:t>.  The service management API is an extensible REST-based API that will enable enterprises</a:t>
            </a:r>
            <a:r>
              <a:rPr lang="en-US" sz="900" baseline="0" dirty="0" smtClean="0"/>
              <a:t> and </a:t>
            </a:r>
            <a:r>
              <a:rPr lang="en-US" sz="900" dirty="0" smtClean="0"/>
              <a:t>service providers to integrate their existing systems and tools (e.g. customer portals at service provider) with these new services.  Key to enabling</a:t>
            </a:r>
            <a:r>
              <a:rPr lang="en-US" sz="900" baseline="0" dirty="0" smtClean="0"/>
              <a:t> enterprise adoption will be portal/ API integration with Active Directory which we will be building in the upcoming release. </a:t>
            </a:r>
            <a:endParaRPr lang="en-US" sz="900" b="1" dirty="0" smtClean="0"/>
          </a:p>
          <a:p>
            <a:pPr marL="171450" indent="-171450" defTabSz="932288" fontAlgn="base">
              <a:lnSpc>
                <a:spcPct val="90000"/>
              </a:lnSpc>
              <a:spcBef>
                <a:spcPts val="1200"/>
              </a:spcBef>
              <a:spcAft>
                <a:spcPct val="0"/>
              </a:spcAft>
              <a:buFont typeface="Arial" panose="020B0604020202020204" pitchFamily="34" charset="0"/>
              <a:buChar char="•"/>
            </a:pPr>
            <a:endParaRPr lang="en-US" sz="900" dirty="0" smtClean="0">
              <a:gradFill>
                <a:gsLst>
                  <a:gs pos="62500">
                    <a:srgbClr val="505050"/>
                  </a:gs>
                  <a:gs pos="40000">
                    <a:srgbClr val="505050"/>
                  </a:gs>
                </a:gsLst>
                <a:lin ang="5400000" scaled="0"/>
              </a:gradFill>
            </a:endParaRPr>
          </a:p>
          <a:p>
            <a:pPr marL="171450" marR="0" indent="-171450" algn="l" defTabSz="932288" rtl="0" eaLnBrk="1" fontAlgn="base" latinLnBrk="0" hangingPunct="1">
              <a:lnSpc>
                <a:spcPct val="90000"/>
              </a:lnSpc>
              <a:spcBef>
                <a:spcPts val="1200"/>
              </a:spcBef>
              <a:spcAft>
                <a:spcPct val="0"/>
              </a:spcAft>
              <a:buClrTx/>
              <a:buSzTx/>
              <a:buFont typeface="Arial" panose="020B0604020202020204" pitchFamily="34" charset="0"/>
              <a:buChar char="•"/>
              <a:tabLst/>
              <a:defRPr/>
            </a:pPr>
            <a:r>
              <a:rPr lang="en-US" sz="900" dirty="0" smtClean="0">
                <a:gradFill>
                  <a:gsLst>
                    <a:gs pos="62500">
                      <a:srgbClr val="505050"/>
                    </a:gs>
                    <a:gs pos="40000">
                      <a:srgbClr val="505050"/>
                    </a:gs>
                  </a:gsLst>
                  <a:lin ang="5400000" scaled="0"/>
                </a:gradFill>
              </a:rPr>
              <a:t>Tenant user services: Virtual Machines, Web Sites and Service Bus –  </a:t>
            </a:r>
            <a:r>
              <a:rPr lang="en-US" sz="900" b="0" baseline="0" dirty="0" smtClean="0">
                <a:solidFill>
                  <a:srgbClr val="F8A97A"/>
                </a:solidFill>
                <a:cs typeface="Arial" charset="0"/>
              </a:rPr>
              <a:t>These are finished services with similar look and feel to services that we’ve designed for Windows Azure, but are designed to run on Windows Server and System Center.  Virtual Machines will enable a </a:t>
            </a:r>
            <a:r>
              <a:rPr lang="en-US" sz="900" dirty="0" smtClean="0"/>
              <a:t>high quality self-service experience to provision and manage their VMs.  </a:t>
            </a:r>
            <a:r>
              <a:rPr lang="en-US" sz="900" b="0" baseline="0" dirty="0" smtClean="0">
                <a:solidFill>
                  <a:srgbClr val="F8A97A"/>
                </a:solidFill>
                <a:cs typeface="Arial" charset="0"/>
              </a:rPr>
              <a:t>Web Sites will enable high density, secure web hosting offerings for service providers and enterprise IT.   Service Bus will enable reliable, persistent messaging between applications. </a:t>
            </a:r>
          </a:p>
          <a:p>
            <a:pPr marL="171450" indent="-171450" defTabSz="932288" fontAlgn="base">
              <a:lnSpc>
                <a:spcPct val="90000"/>
              </a:lnSpc>
              <a:spcBef>
                <a:spcPts val="1200"/>
              </a:spcBef>
              <a:spcAft>
                <a:spcPct val="0"/>
              </a:spcAft>
              <a:buFont typeface="Arial" panose="020B0604020202020204" pitchFamily="34" charset="0"/>
              <a:buChar char="•"/>
            </a:pPr>
            <a:endParaRPr lang="en-US" sz="900" dirty="0" smtClean="0">
              <a:gradFill>
                <a:gsLst>
                  <a:gs pos="62500">
                    <a:srgbClr val="505050"/>
                  </a:gs>
                  <a:gs pos="40000">
                    <a:srgbClr val="505050"/>
                  </a:gs>
                </a:gsLst>
                <a:lin ang="5400000" scaled="0"/>
              </a:gradFill>
            </a:endParaRPr>
          </a:p>
          <a:p>
            <a:pPr marL="171450" indent="-171450" defTabSz="932288" fontAlgn="base">
              <a:lnSpc>
                <a:spcPct val="90000"/>
              </a:lnSpc>
              <a:spcBef>
                <a:spcPts val="1200"/>
              </a:spcBef>
              <a:spcAft>
                <a:spcPct val="0"/>
              </a:spcAft>
              <a:buFont typeface="Arial" panose="020B0604020202020204" pitchFamily="34" charset="0"/>
              <a:buChar char="•"/>
            </a:pPr>
            <a:r>
              <a:rPr lang="en-US" sz="900" dirty="0" smtClean="0">
                <a:gradFill>
                  <a:gsLst>
                    <a:gs pos="62500">
                      <a:srgbClr val="505050"/>
                    </a:gs>
                    <a:gs pos="40000">
                      <a:srgbClr val="505050"/>
                    </a:gs>
                  </a:gsLst>
                  <a:lin ang="5400000" scaled="0"/>
                </a:gradFill>
              </a:rPr>
              <a:t>Standardized VM gallery for consistent workload deployment and hosting – We will</a:t>
            </a:r>
            <a:r>
              <a:rPr lang="en-US" sz="900" baseline="0" dirty="0" smtClean="0">
                <a:gradFill>
                  <a:gsLst>
                    <a:gs pos="62500">
                      <a:srgbClr val="505050"/>
                    </a:gs>
                    <a:gs pos="40000">
                      <a:srgbClr val="505050"/>
                    </a:gs>
                  </a:gsLst>
                  <a:lin ang="5400000" scaled="0"/>
                </a:gradFill>
              </a:rPr>
              <a:t> be delivering a consistent gallery of VM templates - single VM and multi-VM tiers - for Windows Server and Windows Azure environments.  The goal here is to enable uniform </a:t>
            </a:r>
            <a:r>
              <a:rPr lang="en-US" sz="900" baseline="0" dirty="0" err="1" smtClean="0">
                <a:gradFill>
                  <a:gsLst>
                    <a:gs pos="62500">
                      <a:srgbClr val="505050"/>
                    </a:gs>
                    <a:gs pos="40000">
                      <a:srgbClr val="505050"/>
                    </a:gs>
                  </a:gsLst>
                  <a:lin ang="5400000" scaled="0"/>
                </a:gradFill>
              </a:rPr>
              <a:t>IaaS</a:t>
            </a:r>
            <a:r>
              <a:rPr lang="en-US" sz="900" baseline="0" dirty="0" smtClean="0">
                <a:gradFill>
                  <a:gsLst>
                    <a:gs pos="62500">
                      <a:srgbClr val="505050"/>
                    </a:gs>
                    <a:gs pos="40000">
                      <a:srgbClr val="505050"/>
                    </a:gs>
                  </a:gsLst>
                  <a:lin ang="5400000" scaled="0"/>
                </a:gradFill>
              </a:rPr>
              <a:t> services across these contexts, including consistent VM lifecycle management from a provisioning and operations standpoint.</a:t>
            </a:r>
            <a:endParaRPr lang="en-US" sz="900" dirty="0" smtClean="0">
              <a:gradFill>
                <a:gsLst>
                  <a:gs pos="62500">
                    <a:srgbClr val="505050"/>
                  </a:gs>
                  <a:gs pos="40000">
                    <a:srgbClr val="505050"/>
                  </a:gs>
                </a:gsLst>
                <a:lin ang="5400000" scaled="0"/>
              </a:gradFill>
            </a:endParaRPr>
          </a:p>
        </p:txBody>
      </p:sp>
      <p:sp>
        <p:nvSpPr>
          <p:cNvPr id="4" name="Header Placeholder 3"/>
          <p:cNvSpPr>
            <a:spLocks noGrp="1"/>
          </p:cNvSpPr>
          <p:nvPr>
            <p:ph type="hdr" sz="quarter"/>
          </p:nvPr>
        </p:nvSpPr>
        <p:spPr/>
        <p:txBody>
          <a:bodyPr/>
          <a:lstStyle/>
          <a:p>
            <a:pPr>
              <a:defRPr/>
            </a:pPr>
            <a:r>
              <a:rPr lang="en-US" dirty="0" smtClean="0">
                <a:solidFill>
                  <a:prstClr val="black"/>
                </a:solidFill>
              </a:rPr>
              <a:t>Windows Server Management Marketing</a:t>
            </a:r>
            <a:endParaRPr lang="en-US" dirty="0">
              <a:solidFill>
                <a:prstClr val="black"/>
              </a:solidFill>
            </a:endParaRPr>
          </a:p>
        </p:txBody>
      </p:sp>
      <p:sp>
        <p:nvSpPr>
          <p:cNvPr id="5" name="Footer Placeholder 4"/>
          <p:cNvSpPr>
            <a:spLocks noGrp="1"/>
          </p:cNvSpPr>
          <p:nvPr>
            <p:ph type="ftr" sz="quarter" idx="4"/>
          </p:nvPr>
        </p:nvSpPr>
        <p:spPr/>
        <p:txBody>
          <a:bodyPr/>
          <a:lstStyle/>
          <a:p>
            <a:pPr>
              <a:defRPr/>
            </a:pPr>
            <a:r>
              <a:rPr lang="en-US" dirty="0" smtClean="0"/>
              <a:t>© 2012 Microsoft Corporation. All rights reserved. Microsoft, Windows, and other product names are or may be registered trademarks and/or trademarks in the U.S. and/or other countries.</a:t>
            </a:r>
          </a:p>
          <a:p>
            <a:pPr>
              <a:defRPr/>
            </a:pPr>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dirty="0"/>
          </a:p>
        </p:txBody>
      </p:sp>
      <p:sp>
        <p:nvSpPr>
          <p:cNvPr id="69638" name="Date Placeholder 5"/>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2F1C1020-82BD-4420-8FF3-1FB55D2C8FB3}" type="datetime1">
              <a:rPr lang="en-US" smtClean="0">
                <a:solidFill>
                  <a:prstClr val="black"/>
                </a:solidFill>
              </a:rPr>
              <a:pPr defTabSz="912813" fontAlgn="base">
                <a:spcBef>
                  <a:spcPct val="0"/>
                </a:spcBef>
                <a:spcAft>
                  <a:spcPct val="0"/>
                </a:spcAft>
              </a:pPr>
              <a:t>3/19/15</a:t>
            </a:fld>
            <a:endParaRPr lang="en-US" dirty="0" smtClean="0">
              <a:solidFill>
                <a:prstClr val="black"/>
              </a:solidFill>
            </a:endParaRPr>
          </a:p>
        </p:txBody>
      </p:sp>
      <p:sp>
        <p:nvSpPr>
          <p:cNvPr id="69639"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5AFFD120-59E8-431D-842C-11CA8DD216DD}" type="slidenum">
              <a:rPr lang="en-US" smtClean="0">
                <a:solidFill>
                  <a:prstClr val="black"/>
                </a:solidFill>
              </a:rPr>
              <a:pPr defTabSz="912813" fontAlgn="base">
                <a:spcBef>
                  <a:spcPct val="0"/>
                </a:spcBef>
                <a:spcAft>
                  <a:spcPct val="0"/>
                </a:spcAft>
              </a:pPr>
              <a:t>28</a:t>
            </a:fld>
            <a:endParaRPr lang="en-US" dirty="0" smtClean="0">
              <a:solidFill>
                <a:prstClr val="black"/>
              </a:solidFill>
            </a:endParaRPr>
          </a:p>
        </p:txBody>
      </p:sp>
    </p:spTree>
    <p:extLst>
      <p:ext uri="{BB962C8B-B14F-4D97-AF65-F5344CB8AC3E}">
        <p14:creationId xmlns:p14="http://schemas.microsoft.com/office/powerpoint/2010/main" val="4392830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xfrm>
            <a:off x="379413" y="684213"/>
            <a:ext cx="6086475" cy="3424237"/>
          </a:xfrm>
          <a:noFill/>
          <a:ln>
            <a:solidFill>
              <a:srgbClr val="000000"/>
            </a:solidFill>
            <a:miter lim="800000"/>
            <a:headEnd/>
            <a:tailEnd/>
          </a:ln>
        </p:spPr>
      </p:sp>
      <p:sp>
        <p:nvSpPr>
          <p:cNvPr id="97283" name="Notes Placeholder 2"/>
          <p:cNvSpPr>
            <a:spLocks noGrp="1"/>
          </p:cNvSpPr>
          <p:nvPr>
            <p:ph type="body" idx="1"/>
          </p:nvPr>
        </p:nvSpPr>
        <p:spPr bwMode="auto"/>
        <p:txBody>
          <a:bodyPr wrap="square" numCol="1" anchor="t" anchorCtr="0" compatLnSpc="1">
            <a:prstTxWarp prst="textNoShape">
              <a:avLst/>
            </a:prstTxWarp>
          </a:bodyPr>
          <a:lstStyle/>
          <a:p>
            <a:r>
              <a:rPr lang="en-US" b="0" dirty="0" smtClean="0"/>
              <a:t>&lt;This capability was also delivered in System Center 2012 and SP1&gt;</a:t>
            </a:r>
          </a:p>
          <a:p>
            <a:endParaRPr lang="en-US" b="1" dirty="0" smtClean="0"/>
          </a:p>
          <a:p>
            <a:r>
              <a:rPr lang="en-US" b="1" dirty="0" smtClean="0"/>
              <a:t>Goal</a:t>
            </a:r>
            <a:r>
              <a:rPr lang="en-US" b="1" baseline="0" dirty="0" smtClean="0"/>
              <a:t> of the slide</a:t>
            </a:r>
            <a:endParaRPr lang="en-US" b="0" baseline="0" dirty="0" smtClean="0"/>
          </a:p>
          <a:p>
            <a:pPr marL="167970" indent="-167970">
              <a:buFont typeface="Arial" pitchFamily="34" charset="0"/>
              <a:buChar char="•"/>
            </a:pPr>
            <a:r>
              <a:rPr lang="en-US" b="0" baseline="0" dirty="0" smtClean="0"/>
              <a:t>Represent how System Center 2012 R2 simplifies application provisioning for private clouds by enabling a standardized approach.</a:t>
            </a:r>
          </a:p>
          <a:p>
            <a:pPr marL="167970" indent="-167970">
              <a:buFont typeface="Arial" pitchFamily="34" charset="0"/>
              <a:buChar char="•"/>
            </a:pPr>
            <a:r>
              <a:rPr lang="en-US" b="0" baseline="0" dirty="0" smtClean="0"/>
              <a:t>Drive CTA to identify a customer application(s) that might benefit from using capabilities like service templates</a:t>
            </a:r>
            <a:endParaRPr lang="en-US" b="1" baseline="0" dirty="0" smtClean="0"/>
          </a:p>
          <a:p>
            <a:endParaRPr lang="en-US" b="1" baseline="0" dirty="0" smtClean="0"/>
          </a:p>
          <a:p>
            <a:r>
              <a:rPr lang="en-US" b="1" dirty="0" smtClean="0"/>
              <a:t>Talking points </a:t>
            </a:r>
            <a:endParaRPr lang="en-US" b="0" dirty="0" smtClean="0"/>
          </a:p>
          <a:p>
            <a:pPr marL="167970" indent="-167970">
              <a:buFont typeface="Arial" pitchFamily="34" charset="0"/>
              <a:buChar char="•"/>
              <a:defRPr/>
            </a:pPr>
            <a:endParaRPr lang="en-US" baseline="0" dirty="0" smtClean="0"/>
          </a:p>
          <a:p>
            <a:pPr defTabSz="895838" eaLnBrk="0" fontAlgn="base" hangingPunct="0">
              <a:lnSpc>
                <a:spcPct val="100000"/>
              </a:lnSpc>
              <a:spcBef>
                <a:spcPct val="30000"/>
              </a:spcBef>
              <a:spcAft>
                <a:spcPct val="0"/>
              </a:spcAft>
              <a:defRPr/>
            </a:pPr>
            <a:r>
              <a:rPr lang="en-US" b="1" dirty="0" smtClean="0"/>
              <a:t>&lt;Click&gt; </a:t>
            </a:r>
            <a:r>
              <a:rPr lang="en-US" dirty="0" smtClean="0"/>
              <a:t>Through service templates, System Center 2012 R2 Virtual</a:t>
            </a:r>
            <a:r>
              <a:rPr lang="en-US" baseline="0" dirty="0" smtClean="0"/>
              <a:t> Machine Manager</a:t>
            </a:r>
            <a:r>
              <a:rPr lang="en-US" dirty="0" smtClean="0"/>
              <a:t> offers you the</a:t>
            </a:r>
            <a:r>
              <a:rPr lang="en-US" baseline="0" dirty="0" smtClean="0"/>
              <a:t> ability to define standardized application blueprints, which can be used to automatically deploy application services to shared resource pools, thus simplifying application provisioning. Defining your application requirements with a repeatable construct like service templates makes provisioning faster and less error-prone.</a:t>
            </a:r>
          </a:p>
          <a:p>
            <a:pPr>
              <a:defRPr/>
            </a:pPr>
            <a:endParaRPr lang="en-US" dirty="0" smtClean="0"/>
          </a:p>
          <a:p>
            <a:pPr defTabSz="895838" eaLnBrk="0" fontAlgn="base" hangingPunct="0">
              <a:lnSpc>
                <a:spcPct val="100000"/>
              </a:lnSpc>
              <a:spcBef>
                <a:spcPct val="30000"/>
              </a:spcBef>
              <a:spcAft>
                <a:spcPct val="0"/>
              </a:spcAft>
              <a:defRPr/>
            </a:pPr>
            <a:r>
              <a:rPr lang="en-US" dirty="0" smtClean="0"/>
              <a:t>Service templates provide the blueprint for the application service, including specifications</a:t>
            </a:r>
            <a:r>
              <a:rPr lang="en-US" baseline="0" dirty="0" smtClean="0"/>
              <a:t> for </a:t>
            </a:r>
            <a:r>
              <a:rPr lang="en-US" dirty="0" smtClean="0"/>
              <a:t>the hardware, operating system, and application packages. System Center 2012 R2 supports multiple package types for .NET applications, including MS Deploy for the web tier (IIS), SAV for the application tier, and SQL DAC for the data tier.</a:t>
            </a:r>
          </a:p>
          <a:p>
            <a:pPr>
              <a:defRPr/>
            </a:pPr>
            <a:endParaRPr lang="en-US" dirty="0" smtClean="0"/>
          </a:p>
          <a:p>
            <a:pPr>
              <a:defRPr/>
            </a:pPr>
            <a:r>
              <a:rPr lang="en-US" dirty="0" smtClean="0"/>
              <a:t>Operationalizing</a:t>
            </a:r>
            <a:r>
              <a:rPr lang="en-US" baseline="0" dirty="0" smtClean="0"/>
              <a:t> service templates across your service-consumer and service-provider organizations will likely require active collaboration between the App Owner and DC Admin roles to discuss and standardize the initial set of hardware, OS, and app profiles that new applications could adhere to. It might be beneficial to take an incremental approach to testing this capability before rolling out across a broader set of applications. This process will likely require broad sponsorship across the LOB application IT and infrastructure IT organizations.</a:t>
            </a:r>
          </a:p>
          <a:p>
            <a:pPr>
              <a:defRPr/>
            </a:pPr>
            <a:endParaRPr lang="en-US" baseline="0" dirty="0" smtClean="0"/>
          </a:p>
          <a:p>
            <a:pPr>
              <a:defRPr/>
            </a:pPr>
            <a:r>
              <a:rPr lang="en-US" b="1" dirty="0" smtClean="0"/>
              <a:t>&lt;Click&gt;</a:t>
            </a:r>
            <a:endParaRPr lang="en-US" dirty="0" smtClean="0"/>
          </a:p>
          <a:p>
            <a:pPr marL="167970" indent="-167970">
              <a:buFont typeface="Arial" pitchFamily="34" charset="0"/>
              <a:buChar char="•"/>
              <a:defRPr/>
            </a:pPr>
            <a:r>
              <a:rPr lang="en-US" dirty="0" smtClean="0"/>
              <a:t>Once organizationally</a:t>
            </a:r>
            <a:r>
              <a:rPr lang="en-US" baseline="0" dirty="0" smtClean="0"/>
              <a:t> approved application blueprints are established and stored in the Virtual Machine Manager service template library, your application owners are ready to deploy applications on their own. </a:t>
            </a:r>
            <a:r>
              <a:rPr lang="en-US" dirty="0" smtClean="0"/>
              <a:t>They can go to </a:t>
            </a:r>
            <a:r>
              <a:rPr lang="en-US" baseline="0" dirty="0" smtClean="0"/>
              <a:t>the application owner self-service experience in System Center 2012 R2 App Controller, where they can access and select service templates that they’ve been authorized for. They can easily </a:t>
            </a:r>
            <a:r>
              <a:rPr lang="en-US" dirty="0" smtClean="0"/>
              <a:t>specify configuration requirements like application topology, scale-out rules, health thresholds, and</a:t>
            </a:r>
            <a:r>
              <a:rPr lang="en-US" baseline="0" dirty="0" smtClean="0"/>
              <a:t> </a:t>
            </a:r>
            <a:r>
              <a:rPr lang="en-US" dirty="0" smtClean="0"/>
              <a:t>upgrade rules into the servic</a:t>
            </a:r>
            <a:r>
              <a:rPr lang="en-US" baseline="0" dirty="0" smtClean="0"/>
              <a:t>e template and then kick-start a “one-click deployment.” Before the application owner hits deploy, App Controller provides a compelling visualization of the of the holistic application service, including all the requested service tiers, the underlying virtual instance templates, and storage, compute, and network resources. This enables application owners to “think services, not servers” by offering a “service-centric” approach to provisioning.</a:t>
            </a:r>
            <a:endParaRPr lang="en-US" dirty="0" smtClean="0"/>
          </a:p>
          <a:p>
            <a:pPr marL="167970" indent="-167970">
              <a:buFont typeface="Arial" pitchFamily="34" charset="0"/>
              <a:buChar char="•"/>
              <a:defRPr/>
            </a:pPr>
            <a:endParaRPr lang="en-US" b="1" dirty="0" smtClean="0"/>
          </a:p>
          <a:p>
            <a:pPr marL="167970" indent="-167970">
              <a:buFont typeface="Arial" pitchFamily="34" charset="0"/>
              <a:buChar char="•"/>
              <a:defRPr/>
            </a:pPr>
            <a:r>
              <a:rPr lang="en-US" dirty="0" smtClean="0"/>
              <a:t>Virtual Machine Manager uses the service template specifications to build out the application tiers, including the various logical instances associated with each tier. In the real world, you are likely to encounter scaled-out (or multi-instance) web front ends and application tiers, but scaled-up (or single</a:t>
            </a:r>
            <a:r>
              <a:rPr lang="en-US" baseline="0" dirty="0" smtClean="0"/>
              <a:t> </a:t>
            </a:r>
            <a:r>
              <a:rPr lang="en-US" dirty="0" smtClean="0"/>
              <a:t>instance–based) database tiers. </a:t>
            </a:r>
          </a:p>
          <a:p>
            <a:pPr marL="167970" indent="-167970">
              <a:buFont typeface="Arial" pitchFamily="34" charset="0"/>
              <a:buChar char="•"/>
              <a:defRPr/>
            </a:pPr>
            <a:endParaRPr lang="en-US" b="1" dirty="0" smtClean="0"/>
          </a:p>
          <a:p>
            <a:pPr marL="167970" indent="-167970">
              <a:buFont typeface="Arial" pitchFamily="34" charset="0"/>
              <a:buChar char="•"/>
              <a:defRPr/>
            </a:pPr>
            <a:r>
              <a:rPr lang="en-US" dirty="0" smtClean="0"/>
              <a:t>Virtual</a:t>
            </a:r>
            <a:r>
              <a:rPr lang="en-US" baseline="0" dirty="0" smtClean="0"/>
              <a:t> Machine Manager </a:t>
            </a:r>
            <a:r>
              <a:rPr lang="en-US" dirty="0" smtClean="0"/>
              <a:t>uses the service template specifications to ensure that the application is deployed to the appropriate virtualized resource pools.</a:t>
            </a:r>
            <a:r>
              <a:rPr lang="en-US" baseline="0" dirty="0" smtClean="0"/>
              <a:t> </a:t>
            </a:r>
            <a:endParaRPr lang="en-US" dirty="0" smtClean="0"/>
          </a:p>
          <a:p>
            <a:pPr>
              <a:defRPr/>
            </a:pPr>
            <a:endParaRPr lang="en-US" dirty="0" smtClean="0"/>
          </a:p>
        </p:txBody>
      </p:sp>
      <p:sp>
        <p:nvSpPr>
          <p:cNvPr id="4" name="Date Placeholder 3"/>
          <p:cNvSpPr>
            <a:spLocks noGrp="1"/>
          </p:cNvSpPr>
          <p:nvPr>
            <p:ph type="dt" idx="10"/>
          </p:nvPr>
        </p:nvSpPr>
        <p:spPr/>
        <p:txBody>
          <a:bodyPr/>
          <a:lstStyle/>
          <a:p>
            <a:pPr>
              <a:defRPr/>
            </a:pPr>
            <a:fld id="{4BBC7753-8831-4761-A279-2EAF94A9BBC8}" type="datetime1">
              <a:rPr lang="en-US" smtClean="0">
                <a:solidFill>
                  <a:prstClr val="black"/>
                </a:solidFill>
              </a:rPr>
              <a:pPr>
                <a:defRPr/>
              </a:pPr>
              <a:t>3/19/15</a:t>
            </a:fld>
            <a:endParaRPr lang="en-US" dirty="0">
              <a:solidFill>
                <a:prstClr val="black"/>
              </a:solidFill>
            </a:endParaRPr>
          </a:p>
        </p:txBody>
      </p:sp>
      <p:sp>
        <p:nvSpPr>
          <p:cNvPr id="7" name="Footer Placeholder 6"/>
          <p:cNvSpPr>
            <a:spLocks noGrp="1"/>
          </p:cNvSpPr>
          <p:nvPr>
            <p:ph type="ftr" sz="quarter" idx="11"/>
          </p:nvPr>
        </p:nvSpPr>
        <p:spPr>
          <a:xfrm>
            <a:off x="1" y="8673078"/>
            <a:ext cx="2967046" cy="456889"/>
          </a:xfrm>
          <a:prstGeom prst="rect">
            <a:avLst/>
          </a:prstGeom>
        </p:spPr>
        <p:txBody>
          <a:bodyPr/>
          <a:lstStyle/>
          <a:p>
            <a:pPr marL="390374" defTabSz="895543" eaLnBrk="0" hangingPunct="0"/>
            <a:r>
              <a:rPr lang="en-US" sz="400">
                <a:gradFill>
                  <a:gsLst>
                    <a:gs pos="0">
                      <a:prstClr val="black"/>
                    </a:gs>
                    <a:gs pos="100000">
                      <a:prstClr val="black"/>
                    </a:gs>
                  </a:gsLst>
                  <a:lin ang="5400000" scaled="0"/>
                </a:gradFill>
                <a:ea typeface="Segoe UI" pitchFamily="34" charset="0"/>
              </a:rPr>
              <a:t>© 2012 Microsoft Corporation. All rights reserved. Microsoft, Windows, and other product names are or may be registered trademarks and/or trademarks in the U.S. and/or other countries.</a:t>
            </a:r>
          </a:p>
          <a:p>
            <a:pPr marL="390374" defTabSz="895543" eaLnBrk="0" hangingPunct="0"/>
            <a:r>
              <a:rPr lang="en-US" sz="400">
                <a:gradFill>
                  <a:gsLst>
                    <a:gs pos="0">
                      <a:prstClr val="black"/>
                    </a:gs>
                    <a:gs pos="100000">
                      <a:prstClr val="black"/>
                    </a:gs>
                  </a:gsLst>
                  <a:lin ang="5400000" scaled="0"/>
                </a:gradFill>
                <a:ea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ea typeface="Segoe UI" pitchFamily="34" charset="0"/>
            </a:endParaRPr>
          </a:p>
        </p:txBody>
      </p:sp>
      <p:sp>
        <p:nvSpPr>
          <p:cNvPr id="9" name="Header Placeholder 8"/>
          <p:cNvSpPr>
            <a:spLocks noGrp="1"/>
          </p:cNvSpPr>
          <p:nvPr>
            <p:ph type="hdr" sz="quarter" idx="13"/>
          </p:nvPr>
        </p:nvSpPr>
        <p:spPr>
          <a:xfrm>
            <a:off x="1" y="0"/>
            <a:ext cx="2967046" cy="456889"/>
          </a:xfrm>
          <a:prstGeom prst="rect">
            <a:avLst/>
          </a:prstGeom>
        </p:spPr>
        <p:txBody>
          <a:bodyPr/>
          <a:lstStyle/>
          <a:p>
            <a:r>
              <a:rPr lang="en-US" smtClean="0">
                <a:solidFill>
                  <a:prstClr val="black"/>
                </a:solidFill>
                <a:ea typeface="Segoe UI" pitchFamily="34" charset="0"/>
              </a:rPr>
              <a:t>System Center Marketing</a:t>
            </a:r>
            <a:endParaRPr lang="en-US" dirty="0">
              <a:solidFill>
                <a:prstClr val="black"/>
              </a:solidFill>
              <a:ea typeface="Segoe UI" pitchFamily="34" charset="0"/>
            </a:endParaRPr>
          </a:p>
        </p:txBody>
      </p:sp>
      <p:sp>
        <p:nvSpPr>
          <p:cNvPr id="2" name="Slide Number Placeholder 1"/>
          <p:cNvSpPr>
            <a:spLocks noGrp="1"/>
          </p:cNvSpPr>
          <p:nvPr>
            <p:ph type="sldNum" sz="quarter" idx="14"/>
          </p:nvPr>
        </p:nvSpPr>
        <p:spPr/>
        <p:txBody>
          <a:bodyPr/>
          <a:lstStyle/>
          <a:p>
            <a:fld id="{0EC9E9D6-92A0-482B-A603-C9BA7FFB8190}" type="slidenum">
              <a:rPr lang="en-US" smtClean="0">
                <a:solidFill>
                  <a:prstClr val="black"/>
                </a:solidFill>
                <a:ea typeface="Segoe UI" pitchFamily="34" charset="0"/>
              </a:rPr>
              <a:pPr/>
              <a:t>29</a:t>
            </a:fld>
            <a:endParaRPr lang="en-US" dirty="0">
              <a:solidFill>
                <a:prstClr val="black"/>
              </a:solidFill>
              <a:ea typeface="Segoe UI" pitchFamily="34" charset="0"/>
            </a:endParaRPr>
          </a:p>
        </p:txBody>
      </p:sp>
    </p:spTree>
    <p:extLst>
      <p:ext uri="{BB962C8B-B14F-4D97-AF65-F5344CB8AC3E}">
        <p14:creationId xmlns:p14="http://schemas.microsoft.com/office/powerpoint/2010/main" val="12709905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r>
              <a:rPr lang="en-US" sz="900" b="0" kern="1200" baseline="0" dirty="0" smtClean="0">
                <a:solidFill>
                  <a:schemeClr val="tx1"/>
                </a:solidFill>
                <a:effectLst/>
                <a:latin typeface="Segoe UI Light" pitchFamily="34" charset="0"/>
                <a:ea typeface="+mn-ea"/>
                <a:cs typeface="+mn-cs"/>
              </a:rPr>
              <a:t>Windows Server 2012 R2 and </a:t>
            </a:r>
            <a:r>
              <a:rPr lang="en-US" sz="900" b="0" kern="1200" dirty="0" smtClean="0">
                <a:solidFill>
                  <a:schemeClr val="tx1"/>
                </a:solidFill>
                <a:effectLst/>
                <a:latin typeface="Segoe UI Light" pitchFamily="34" charset="0"/>
                <a:ea typeface="+mn-ea"/>
                <a:cs typeface="+mn-cs"/>
              </a:rPr>
              <a:t>System </a:t>
            </a:r>
            <a:r>
              <a:rPr lang="en-US" sz="900" kern="1200" dirty="0" smtClean="0">
                <a:solidFill>
                  <a:schemeClr val="tx1"/>
                </a:solidFill>
                <a:effectLst/>
                <a:latin typeface="Segoe UI Light" pitchFamily="34" charset="0"/>
                <a:ea typeface="+mn-ea"/>
                <a:cs typeface="+mn-cs"/>
              </a:rPr>
              <a:t>Center 2012 R2 offer unique application management capabilities for your Windows</a:t>
            </a:r>
            <a:r>
              <a:rPr lang="en-US" sz="900" kern="1200" baseline="0" dirty="0" smtClean="0">
                <a:solidFill>
                  <a:schemeClr val="tx1"/>
                </a:solidFill>
                <a:effectLst/>
                <a:latin typeface="Segoe UI Light" pitchFamily="34" charset="0"/>
                <a:ea typeface="+mn-ea"/>
                <a:cs typeface="+mn-cs"/>
              </a:rPr>
              <a:t> Server </a:t>
            </a:r>
            <a:r>
              <a:rPr lang="en-US" sz="900" kern="1200" dirty="0" smtClean="0">
                <a:solidFill>
                  <a:schemeClr val="tx1"/>
                </a:solidFill>
                <a:effectLst/>
                <a:latin typeface="Segoe UI Light" pitchFamily="34" charset="0"/>
                <a:ea typeface="+mn-ea"/>
                <a:cs typeface="+mn-cs"/>
              </a:rPr>
              <a:t>.NET applications that empower you to deliver agile, predictable application services to your business counterparts. For</a:t>
            </a:r>
            <a:r>
              <a:rPr lang="en-US" sz="900" kern="1200" baseline="0" dirty="0" smtClean="0">
                <a:solidFill>
                  <a:schemeClr val="tx1"/>
                </a:solidFill>
                <a:effectLst/>
                <a:latin typeface="Segoe UI Light" pitchFamily="34" charset="0"/>
                <a:ea typeface="+mn-ea"/>
                <a:cs typeface="+mn-cs"/>
              </a:rPr>
              <a:t> example, u</a:t>
            </a:r>
            <a:r>
              <a:rPr lang="en-US" sz="900" kern="1200" dirty="0" smtClean="0">
                <a:solidFill>
                  <a:schemeClr val="tx1"/>
                </a:solidFill>
                <a:effectLst/>
                <a:latin typeface="Segoe UI Light" pitchFamily="34" charset="0"/>
                <a:ea typeface="+mn-ea"/>
                <a:cs typeface="+mn-cs"/>
              </a:rPr>
              <a:t>sing the App Controller, Operations Manager, and Virtual Machine Manager components of System Center 2012 R2, you can easily deliver and manage "Applications as a Service“</a:t>
            </a:r>
            <a:r>
              <a:rPr lang="en-US" sz="900" kern="1200" baseline="0" dirty="0" smtClean="0">
                <a:solidFill>
                  <a:schemeClr val="tx1"/>
                </a:solidFill>
                <a:effectLst/>
                <a:latin typeface="Segoe UI Light" pitchFamily="34" charset="0"/>
                <a:ea typeface="+mn-ea"/>
                <a:cs typeface="+mn-cs"/>
              </a:rPr>
              <a:t> (</a:t>
            </a:r>
            <a:r>
              <a:rPr lang="en-US" sz="900" kern="1200" dirty="0" smtClean="0">
                <a:solidFill>
                  <a:schemeClr val="tx1"/>
                </a:solidFill>
                <a:effectLst/>
                <a:latin typeface="Segoe UI Light" pitchFamily="34" charset="0"/>
                <a:ea typeface="+mn-ea"/>
                <a:cs typeface="+mn-cs"/>
              </a:rPr>
              <a:t>where a "Service" is a deployed instance of a cloud style application along with its associated configuration and virtual infrastructure).</a:t>
            </a:r>
            <a:endParaRPr lang="en-US" baseline="0" dirty="0" smtClean="0"/>
          </a:p>
          <a:p>
            <a:pPr marL="0" marR="0" indent="0" algn="l" defTabSz="932742" rtl="0" eaLnBrk="1" fontAlgn="auto" latinLnBrk="0" hangingPunct="1">
              <a:lnSpc>
                <a:spcPct val="90000"/>
              </a:lnSpc>
              <a:spcBef>
                <a:spcPts val="0"/>
              </a:spcBef>
              <a:spcAft>
                <a:spcPts val="340"/>
              </a:spcAft>
              <a:buClrTx/>
              <a:buSzTx/>
              <a:buFontTx/>
              <a:buNone/>
              <a:tabLst/>
              <a:defRPr/>
            </a:pPr>
            <a:endParaRPr lang="en-US" baseline="0" dirty="0" smtClean="0"/>
          </a:p>
          <a:p>
            <a:pPr marL="0" marR="0" indent="0" algn="l" defTabSz="932742" rtl="0" eaLnBrk="1" fontAlgn="auto" latinLnBrk="0" hangingPunct="1">
              <a:lnSpc>
                <a:spcPct val="90000"/>
              </a:lnSpc>
              <a:spcBef>
                <a:spcPts val="0"/>
              </a:spcBef>
              <a:spcAft>
                <a:spcPts val="340"/>
              </a:spcAft>
              <a:buClrTx/>
              <a:buSzTx/>
              <a:buFontTx/>
              <a:buNone/>
              <a:tabLst/>
              <a:defRPr/>
            </a:pPr>
            <a:r>
              <a:rPr lang="en-US" b="1" baseline="0" dirty="0" smtClean="0"/>
              <a:t>Flexible and open platform to build apps on-premises and in the cloud</a:t>
            </a:r>
          </a:p>
          <a:p>
            <a:pPr marL="0" marR="0" indent="0" algn="l" defTabSz="932742" rtl="0" eaLnBrk="1" fontAlgn="auto" latinLnBrk="0" hangingPunct="1">
              <a:lnSpc>
                <a:spcPct val="90000"/>
              </a:lnSpc>
              <a:spcBef>
                <a:spcPts val="0"/>
              </a:spcBef>
              <a:spcAft>
                <a:spcPts val="340"/>
              </a:spcAft>
              <a:buClrTx/>
              <a:buSzTx/>
              <a:buFontTx/>
              <a:buNone/>
              <a:tabLst/>
              <a:defRPr/>
            </a:pPr>
            <a:endParaRPr lang="en-US" baseline="0" dirty="0" smtClean="0"/>
          </a:p>
          <a:p>
            <a:pPr marL="171450" marR="0" indent="-171450" algn="l" defTabSz="932742" rtl="0" eaLnBrk="1" fontAlgn="auto" latinLnBrk="0" hangingPunct="1">
              <a:lnSpc>
                <a:spcPct val="90000"/>
              </a:lnSpc>
              <a:spcBef>
                <a:spcPts val="0"/>
              </a:spcBef>
              <a:spcAft>
                <a:spcPts val="340"/>
              </a:spcAft>
              <a:buClrTx/>
              <a:buSzTx/>
              <a:buFontTx/>
              <a:buChar char="-"/>
              <a:tabLst/>
              <a:defRPr/>
            </a:pPr>
            <a:r>
              <a:rPr lang="en-US" b="1" baseline="0" dirty="0" smtClean="0"/>
              <a:t>Programming symmetry between Windows Server and Windows Azure:</a:t>
            </a:r>
          </a:p>
          <a:p>
            <a:r>
              <a:rPr lang="en-US" dirty="0" smtClean="0"/>
              <a:t>Windows Server is a proven application platform with thousands of applications already built and deployed and a community of millions of knowledgeable and skilled developers already in place. </a:t>
            </a:r>
            <a:r>
              <a:rPr lang="en-US" kern="1200" dirty="0" smtClean="0">
                <a:effectLst/>
              </a:rPr>
              <a:t>Windows Server 2012</a:t>
            </a:r>
            <a:r>
              <a:rPr lang="en-US" kern="1200" baseline="0" dirty="0" smtClean="0">
                <a:effectLst/>
              </a:rPr>
              <a:t> R2 </a:t>
            </a:r>
            <a:r>
              <a:rPr lang="en-US" kern="1200" dirty="0" smtClean="0">
                <a:effectLst/>
              </a:rPr>
              <a:t>offers programming languages and tools, such as Microsoft Visual Studio and Microsoft .NET Framework, that span on-premises and cloud environments. With these tools, developers can work in a single, unified environment to build solutions for Windows Server </a:t>
            </a:r>
            <a:r>
              <a:rPr lang="en-US" i="1" kern="1200" dirty="0" smtClean="0">
                <a:effectLst/>
              </a:rPr>
              <a:t>and</a:t>
            </a:r>
            <a:r>
              <a:rPr lang="en-US" kern="1200" dirty="0" smtClean="0">
                <a:effectLst/>
              </a:rPr>
              <a:t> Windows Azure cloud platforms. Developers can use these programming tools across web, application, and datacenter tiers for locally deployed applications and for private and public cloud solutions. They </a:t>
            </a:r>
            <a:r>
              <a:rPr lang="en-US" kern="1200" dirty="0" smtClean="0">
                <a:solidFill>
                  <a:schemeClr val="bg1"/>
                </a:solidFill>
                <a:effectLst/>
                <a:cs typeface="Segoe UI" pitchFamily="34" charset="0"/>
              </a:rPr>
              <a:t>p</a:t>
            </a:r>
            <a:r>
              <a:rPr lang="en-US" dirty="0" smtClean="0">
                <a:solidFill>
                  <a:schemeClr val="bg1"/>
                </a:solidFill>
                <a:cs typeface="Segoe UI" pitchFamily="34" charset="0"/>
              </a:rPr>
              <a:t>rovide the ability to use the same development model between Windows Server 2012 R2 and Windows Azure.</a:t>
            </a:r>
            <a:r>
              <a:rPr lang="en-US" baseline="0" dirty="0" smtClean="0">
                <a:solidFill>
                  <a:schemeClr val="bg1"/>
                </a:solidFill>
                <a:cs typeface="Segoe UI" pitchFamily="34" charset="0"/>
              </a:rPr>
              <a:t> </a:t>
            </a:r>
            <a:r>
              <a:rPr lang="en-US" kern="1200" dirty="0" smtClean="0">
                <a:effectLst/>
              </a:rPr>
              <a:t>This programming symmetry is complemented by the rich and comprehensive experience </a:t>
            </a:r>
            <a:r>
              <a:rPr lang="en-US" dirty="0" smtClean="0"/>
              <a:t>of working in Visual Studio. </a:t>
            </a:r>
            <a:r>
              <a:rPr lang="en-US" kern="1200" dirty="0" smtClean="0">
                <a:effectLst/>
              </a:rPr>
              <a:t>Whether developers work in house or as third-party solution providers, they </a:t>
            </a:r>
            <a:r>
              <a:rPr lang="en-US" dirty="0" smtClean="0"/>
              <a:t>can write code and use common workflows and rules to create </a:t>
            </a:r>
            <a:r>
              <a:rPr lang="en-US" kern="1200" dirty="0" smtClean="0">
                <a:effectLst/>
              </a:rPr>
              <a:t>on-premises, cloud-based, or hybrid applications from within a unified Windows development environment.</a:t>
            </a:r>
            <a:endParaRPr lang="en-US" baseline="0" dirty="0" smtClean="0"/>
          </a:p>
          <a:p>
            <a:pPr marL="171450" marR="0" indent="-171450" algn="l" defTabSz="932742" rtl="0" eaLnBrk="1" fontAlgn="auto" latinLnBrk="0" hangingPunct="1">
              <a:lnSpc>
                <a:spcPct val="90000"/>
              </a:lnSpc>
              <a:spcBef>
                <a:spcPts val="0"/>
              </a:spcBef>
              <a:spcAft>
                <a:spcPts val="340"/>
              </a:spcAft>
              <a:buClrTx/>
              <a:buSzTx/>
              <a:buFontTx/>
              <a:buChar char="-"/>
              <a:tabLst/>
              <a:defRPr/>
            </a:pPr>
            <a:endParaRPr lang="en-US" baseline="0" dirty="0" smtClean="0"/>
          </a:p>
          <a:p>
            <a:pPr marL="171450" marR="0" indent="-171450" algn="l" defTabSz="932742" rtl="0" eaLnBrk="1" fontAlgn="auto" latinLnBrk="0" hangingPunct="1">
              <a:lnSpc>
                <a:spcPct val="90000"/>
              </a:lnSpc>
              <a:spcBef>
                <a:spcPts val="0"/>
              </a:spcBef>
              <a:spcAft>
                <a:spcPts val="340"/>
              </a:spcAft>
              <a:buClrTx/>
              <a:buSzTx/>
              <a:buFontTx/>
              <a:buChar char="-"/>
              <a:tabLst/>
              <a:defRPr/>
            </a:pPr>
            <a:r>
              <a:rPr lang="en-US" b="1" baseline="0" dirty="0" smtClean="0"/>
              <a:t>Hybrid applications:</a:t>
            </a:r>
          </a:p>
          <a:p>
            <a:pPr marL="0" marR="0" indent="0" algn="l" defTabSz="932742" rtl="0" eaLnBrk="1" fontAlgn="auto" latinLnBrk="0" hangingPunct="1">
              <a:lnSpc>
                <a:spcPct val="90000"/>
              </a:lnSpc>
              <a:spcBef>
                <a:spcPts val="0"/>
              </a:spcBef>
              <a:spcAft>
                <a:spcPts val="340"/>
              </a:spcAft>
              <a:buClrTx/>
              <a:buSzTx/>
              <a:buFontTx/>
              <a:buNone/>
              <a:tabLst/>
              <a:defRPr/>
            </a:pPr>
            <a:r>
              <a:rPr lang="en-US" sz="900" b="0" kern="1200" dirty="0" smtClean="0">
                <a:solidFill>
                  <a:schemeClr val="tx1">
                    <a:alpha val="99000"/>
                  </a:schemeClr>
                </a:solidFill>
                <a:effectLst/>
                <a:latin typeface="Segoe UI" pitchFamily="34" charset="0"/>
                <a:ea typeface="+mn-ea"/>
                <a:cs typeface="+mn-cs"/>
              </a:rPr>
              <a:t>Most organizations today are using—or are planning for—a combination of on-premises and off-premises IT resources and tools, resulting in “hybrid” environments that comprise on-premises and cloud environments. With Windows Server 2012 R2, your organization can protect its existing investment in on-premises applications as you begin to move to the cloud, and you can manage your applications in a unified way. </a:t>
            </a:r>
            <a:endParaRPr lang="en-US" baseline="0" dirty="0" smtClean="0"/>
          </a:p>
          <a:p>
            <a:pPr marL="171450" marR="0" indent="-171450" algn="l" defTabSz="932742" rtl="0" eaLnBrk="1" fontAlgn="auto" latinLnBrk="0" hangingPunct="1">
              <a:lnSpc>
                <a:spcPct val="90000"/>
              </a:lnSpc>
              <a:spcBef>
                <a:spcPts val="0"/>
              </a:spcBef>
              <a:spcAft>
                <a:spcPts val="340"/>
              </a:spcAft>
              <a:buClrTx/>
              <a:buSzTx/>
              <a:buFontTx/>
              <a:buChar char="-"/>
              <a:tabLst/>
              <a:defRPr/>
            </a:pPr>
            <a:endParaRPr lang="en-US" baseline="0" dirty="0" smtClean="0"/>
          </a:p>
          <a:p>
            <a:pPr marL="171450" marR="0" indent="-171450" algn="l" defTabSz="932742" rtl="0" eaLnBrk="1" fontAlgn="auto" latinLnBrk="0" hangingPunct="1">
              <a:lnSpc>
                <a:spcPct val="90000"/>
              </a:lnSpc>
              <a:spcBef>
                <a:spcPts val="0"/>
              </a:spcBef>
              <a:spcAft>
                <a:spcPts val="340"/>
              </a:spcAft>
              <a:buClrTx/>
              <a:buSzTx/>
              <a:buFontTx/>
              <a:buChar char="-"/>
              <a:tabLst/>
              <a:defRPr/>
            </a:pPr>
            <a:r>
              <a:rPr lang="en-US" b="1" baseline="0" dirty="0" smtClean="0"/>
              <a:t>Support for multiple languages and for open source software:</a:t>
            </a:r>
          </a:p>
          <a:p>
            <a:pPr eaLnBrk="1" hangingPunct="1">
              <a:defRPr/>
            </a:pPr>
            <a:r>
              <a:rPr lang="en-US" kern="1200" dirty="0" smtClean="0">
                <a:solidFill>
                  <a:schemeClr val="tx1"/>
                </a:solidFill>
                <a:effectLst/>
              </a:rPr>
              <a:t>Windows Server 2012 R2 enables business-critical applications and enhanced support for open frameworks,</a:t>
            </a:r>
            <a:r>
              <a:rPr lang="en-US" kern="1200" baseline="0" dirty="0" smtClean="0">
                <a:solidFill>
                  <a:schemeClr val="tx1"/>
                </a:solidFill>
                <a:effectLst/>
              </a:rPr>
              <a:t> and </a:t>
            </a:r>
            <a:r>
              <a:rPr lang="en-US" kern="1200" dirty="0" smtClean="0">
                <a:solidFill>
                  <a:schemeClr val="tx1"/>
                </a:solidFill>
                <a:effectLst/>
              </a:rPr>
              <a:t>open source applications, and various development languages.</a:t>
            </a:r>
            <a:r>
              <a:rPr lang="en-US" kern="1200" baseline="0" dirty="0" smtClean="0">
                <a:solidFill>
                  <a:schemeClr val="tx1"/>
                </a:solidFill>
                <a:effectLst/>
              </a:rPr>
              <a:t> </a:t>
            </a:r>
            <a:r>
              <a:rPr lang="en-US" sz="900" dirty="0" smtClean="0"/>
              <a:t>Windows Server 2012 R2 offers </a:t>
            </a:r>
            <a:r>
              <a:rPr lang="en-US" sz="900" b="0" dirty="0" smtClean="0"/>
              <a:t>support for multiple languages:</a:t>
            </a:r>
            <a:endParaRPr lang="en-US" sz="900" dirty="0" smtClean="0"/>
          </a:p>
          <a:p>
            <a:pPr marL="335939" indent="-335939">
              <a:spcBef>
                <a:spcPts val="588"/>
              </a:spcBef>
              <a:spcAft>
                <a:spcPts val="1176"/>
              </a:spcAft>
              <a:buFont typeface="Arial" pitchFamily="34" charset="0"/>
              <a:buChar char="•"/>
            </a:pPr>
            <a:r>
              <a:rPr lang="en-IN" sz="900" dirty="0" smtClean="0">
                <a:solidFill>
                  <a:schemeClr val="bg1"/>
                </a:solidFill>
              </a:rPr>
              <a:t>Multilanguage support enables developers to choose from supported programming languages such as .NET, PHP, Node.js and Python</a:t>
            </a:r>
          </a:p>
          <a:p>
            <a:pPr marL="335939" indent="-335939">
              <a:spcBef>
                <a:spcPts val="588"/>
              </a:spcBef>
              <a:spcAft>
                <a:spcPts val="1176"/>
              </a:spcAft>
              <a:buFont typeface="Arial" pitchFamily="34" charset="0"/>
              <a:buChar char="•"/>
              <a:defRPr/>
            </a:pPr>
            <a:r>
              <a:rPr lang="en-US" sz="900" dirty="0" smtClean="0">
                <a:solidFill>
                  <a:schemeClr val="bg1"/>
                </a:solidFill>
              </a:rPr>
              <a:t>Enhanced support for PHP and MySQL is available through Internet Information Services extensions</a:t>
            </a:r>
          </a:p>
          <a:p>
            <a:pPr marL="0" indent="0">
              <a:spcBef>
                <a:spcPts val="588"/>
              </a:spcBef>
              <a:spcAft>
                <a:spcPts val="1176"/>
              </a:spcAft>
              <a:buFont typeface="Arial" pitchFamily="34" charset="0"/>
              <a:buNone/>
              <a:defRPr/>
            </a:pPr>
            <a:endParaRPr lang="en-US" sz="900" baseline="0" dirty="0" smtClean="0">
              <a:solidFill>
                <a:schemeClr val="bg1"/>
              </a:solidFill>
            </a:endParaRPr>
          </a:p>
          <a:p>
            <a:pPr marL="0" indent="0">
              <a:spcBef>
                <a:spcPts val="588"/>
              </a:spcBef>
              <a:spcAft>
                <a:spcPts val="1176"/>
              </a:spcAft>
              <a:buFont typeface="Arial" pitchFamily="34" charset="0"/>
              <a:buNone/>
              <a:defRPr/>
            </a:pPr>
            <a:endParaRPr lang="en-US" baseline="0" dirty="0" smtClean="0"/>
          </a:p>
          <a:p>
            <a:pPr marL="0" marR="0" indent="0" algn="l" defTabSz="932742" rtl="0" eaLnBrk="1" fontAlgn="auto" latinLnBrk="0" hangingPunct="1">
              <a:lnSpc>
                <a:spcPct val="90000"/>
              </a:lnSpc>
              <a:spcBef>
                <a:spcPts val="0"/>
              </a:spcBef>
              <a:spcAft>
                <a:spcPts val="340"/>
              </a:spcAft>
              <a:buClrTx/>
              <a:buSzTx/>
              <a:buFontTx/>
              <a:buNone/>
              <a:tabLst/>
              <a:defRPr/>
            </a:pPr>
            <a:r>
              <a:rPr lang="en-US" b="1" baseline="0" dirty="0" smtClean="0"/>
              <a:t>Deep, cloud-integrated application insight</a:t>
            </a:r>
          </a:p>
          <a:p>
            <a:pPr marL="0" marR="0" indent="0" algn="l" defTabSz="932742" rtl="0" eaLnBrk="1" fontAlgn="auto" latinLnBrk="0" hangingPunct="1">
              <a:lnSpc>
                <a:spcPct val="90000"/>
              </a:lnSpc>
              <a:spcBef>
                <a:spcPts val="0"/>
              </a:spcBef>
              <a:spcAft>
                <a:spcPts val="340"/>
              </a:spcAft>
              <a:buClrTx/>
              <a:buSzTx/>
              <a:buFontTx/>
              <a:buNone/>
              <a:tabLst/>
              <a:defRPr/>
            </a:pPr>
            <a:endParaRPr lang="en-US" baseline="0" dirty="0" smtClean="0"/>
          </a:p>
          <a:p>
            <a:pPr marL="171450" marR="0" indent="-171450" algn="l" defTabSz="932742" rtl="0" eaLnBrk="1" fontAlgn="auto" latinLnBrk="0" hangingPunct="1">
              <a:lnSpc>
                <a:spcPct val="90000"/>
              </a:lnSpc>
              <a:spcBef>
                <a:spcPts val="0"/>
              </a:spcBef>
              <a:spcAft>
                <a:spcPts val="340"/>
              </a:spcAft>
              <a:buClrTx/>
              <a:buSzTx/>
              <a:buFontTx/>
              <a:buChar char="-"/>
              <a:tabLst/>
              <a:defRPr/>
            </a:pPr>
            <a:r>
              <a:rPr lang="en-US" b="1" baseline="0" dirty="0" smtClean="0"/>
              <a:t>.NET and Java monitoring, including line-of-code level traceability:</a:t>
            </a:r>
          </a:p>
          <a:p>
            <a:pPr marL="0" marR="0" indent="0" algn="l" defTabSz="932742" rtl="0" eaLnBrk="1" fontAlgn="auto" latinLnBrk="0" hangingPunct="1">
              <a:lnSpc>
                <a:spcPct val="90000"/>
              </a:lnSpc>
              <a:spcBef>
                <a:spcPts val="0"/>
              </a:spcBef>
              <a:spcAft>
                <a:spcPts val="340"/>
              </a:spcAft>
              <a:buClrTx/>
              <a:buSzTx/>
              <a:buFontTx/>
              <a:buNone/>
              <a:tabLst/>
              <a:defRPr/>
            </a:pPr>
            <a:r>
              <a:rPr lang="en-US" sz="900" kern="1200" dirty="0" smtClean="0">
                <a:solidFill>
                  <a:schemeClr val="tx1"/>
                </a:solidFill>
                <a:effectLst/>
                <a:latin typeface="Segoe UI Light" pitchFamily="34" charset="0"/>
                <a:ea typeface="+mn-ea"/>
                <a:cs typeface="+mn-cs"/>
              </a:rPr>
              <a:t>System Center 2012 R2 Operations Manager offers deep application diagnostics and insight – including code level issue traceability - for .NET and Java applications to maximize application availability and performance, in turn leading to predictable SLAs. Easy-to-use reporting and </a:t>
            </a:r>
            <a:r>
              <a:rPr lang="en-US" sz="900" kern="1200" dirty="0" err="1" smtClean="0">
                <a:solidFill>
                  <a:schemeClr val="tx1"/>
                </a:solidFill>
                <a:effectLst/>
                <a:latin typeface="Segoe UI Light" pitchFamily="34" charset="0"/>
                <a:ea typeface="+mn-ea"/>
                <a:cs typeface="+mn-cs"/>
              </a:rPr>
              <a:t>dashboarding</a:t>
            </a:r>
            <a:r>
              <a:rPr lang="en-US" sz="900" kern="1200" dirty="0" smtClean="0">
                <a:solidFill>
                  <a:schemeClr val="tx1"/>
                </a:solidFill>
                <a:effectLst/>
                <a:latin typeface="Segoe UI Light" pitchFamily="34" charset="0"/>
                <a:ea typeface="+mn-ea"/>
                <a:cs typeface="+mn-cs"/>
              </a:rPr>
              <a:t> allows you to track and communicate SLAs more effectively.</a:t>
            </a:r>
            <a:endParaRPr lang="en-US" baseline="0" dirty="0" smtClean="0"/>
          </a:p>
          <a:p>
            <a:pPr marL="0" marR="0" indent="0" algn="l" defTabSz="932742" rtl="0" eaLnBrk="1" fontAlgn="auto" latinLnBrk="0" hangingPunct="1">
              <a:lnSpc>
                <a:spcPct val="90000"/>
              </a:lnSpc>
              <a:spcBef>
                <a:spcPts val="0"/>
              </a:spcBef>
              <a:spcAft>
                <a:spcPts val="340"/>
              </a:spcAft>
              <a:buClrTx/>
              <a:buSzTx/>
              <a:buFontTx/>
              <a:buNone/>
              <a:tabLst/>
              <a:defRPr/>
            </a:pPr>
            <a:endParaRPr lang="en-US" baseline="0" dirty="0" smtClean="0"/>
          </a:p>
          <a:p>
            <a:pPr marL="171450" marR="0" indent="-171450" algn="l" defTabSz="932742" rtl="0" eaLnBrk="1" fontAlgn="auto" latinLnBrk="0" hangingPunct="1">
              <a:lnSpc>
                <a:spcPct val="90000"/>
              </a:lnSpc>
              <a:spcBef>
                <a:spcPts val="0"/>
              </a:spcBef>
              <a:spcAft>
                <a:spcPts val="340"/>
              </a:spcAft>
              <a:buClrTx/>
              <a:buSzTx/>
              <a:buFontTx/>
              <a:buChar char="-"/>
              <a:tabLst/>
              <a:defRPr/>
            </a:pPr>
            <a:r>
              <a:rPr lang="en-US" b="1" baseline="0" dirty="0" smtClean="0"/>
              <a:t>Outside-in monitoring with Global Service Monitor:</a:t>
            </a:r>
          </a:p>
          <a:p>
            <a:pPr marL="0" marR="0" indent="0" algn="l" defTabSz="932742" rtl="0" eaLnBrk="1" fontAlgn="auto" latinLnBrk="0" hangingPunct="1">
              <a:lnSpc>
                <a:spcPct val="90000"/>
              </a:lnSpc>
              <a:spcBef>
                <a:spcPts val="0"/>
              </a:spcBef>
              <a:spcAft>
                <a:spcPts val="340"/>
              </a:spcAft>
              <a:buClrTx/>
              <a:buSzTx/>
              <a:buFontTx/>
              <a:buNone/>
              <a:tabLst/>
              <a:defRPr/>
            </a:pPr>
            <a:r>
              <a:rPr lang="en-US" sz="900" kern="1200" dirty="0" smtClean="0">
                <a:solidFill>
                  <a:schemeClr val="tx1"/>
                </a:solidFill>
                <a:effectLst/>
                <a:latin typeface="Segoe UI Light" pitchFamily="34" charset="0"/>
                <a:ea typeface="+mn-ea"/>
                <a:cs typeface="+mn-cs"/>
              </a:rPr>
              <a:t>System Center Global Service Monitor helps achieve a 360-degree view of the health of web applications. It uses Windows Azure points of presence across the globe, monitored alongside existing data found within the familiar System Center 2012 Operations Manager console. Global Service Monitor reports on availability, performance, and function of web applications by scheduling and executing synthetic transactions against the application from Windows Azure.</a:t>
            </a:r>
            <a:endParaRPr lang="en-US" baseline="0" dirty="0" smtClean="0"/>
          </a:p>
          <a:p>
            <a:pPr marL="0" marR="0" indent="0" algn="l" defTabSz="932742" rtl="0" eaLnBrk="1" fontAlgn="auto" latinLnBrk="0" hangingPunct="1">
              <a:lnSpc>
                <a:spcPct val="90000"/>
              </a:lnSpc>
              <a:spcBef>
                <a:spcPts val="0"/>
              </a:spcBef>
              <a:spcAft>
                <a:spcPts val="340"/>
              </a:spcAft>
              <a:buClrTx/>
              <a:buSzTx/>
              <a:buFontTx/>
              <a:buNone/>
              <a:tabLst/>
              <a:defRPr/>
            </a:pPr>
            <a:endParaRPr lang="en-US" baseline="0" dirty="0" smtClean="0"/>
          </a:p>
          <a:p>
            <a:pPr marL="171450" marR="0" indent="-171450" algn="l" defTabSz="932742" rtl="0" eaLnBrk="1" fontAlgn="auto" latinLnBrk="0" hangingPunct="1">
              <a:lnSpc>
                <a:spcPct val="90000"/>
              </a:lnSpc>
              <a:spcBef>
                <a:spcPts val="0"/>
              </a:spcBef>
              <a:spcAft>
                <a:spcPts val="340"/>
              </a:spcAft>
              <a:buClrTx/>
              <a:buSzTx/>
              <a:buFontTx/>
              <a:buChar char="-"/>
              <a:tabLst/>
              <a:defRPr/>
            </a:pPr>
            <a:r>
              <a:rPr lang="en-US" b="1" baseline="0" dirty="0" smtClean="0"/>
              <a:t>Best practice configuration with System Center Advisor:</a:t>
            </a:r>
          </a:p>
          <a:p>
            <a:r>
              <a:rPr lang="en-US" sz="900" kern="1200" dirty="0" smtClean="0">
                <a:solidFill>
                  <a:schemeClr val="tx1"/>
                </a:solidFill>
                <a:effectLst/>
                <a:latin typeface="Segoe UI Light" pitchFamily="34" charset="0"/>
                <a:ea typeface="+mn-ea"/>
                <a:cs typeface="+mn-cs"/>
              </a:rPr>
              <a:t>System Center Advisor is a cloud service that enables you to assess your server configurations and proactively avoid problems, while helping support staff to resolve issues faster by accessing current and historical configuration data; all with the security features that meet your needs.</a:t>
            </a:r>
            <a:r>
              <a:rPr lang="en-US" sz="900" kern="1200" baseline="0" dirty="0" smtClean="0">
                <a:solidFill>
                  <a:schemeClr val="tx1"/>
                </a:solidFill>
                <a:effectLst/>
                <a:latin typeface="Segoe UI Light" pitchFamily="34" charset="0"/>
                <a:ea typeface="+mn-ea"/>
                <a:cs typeface="+mn-cs"/>
              </a:rPr>
              <a:t> </a:t>
            </a:r>
            <a:r>
              <a:rPr lang="en-US" sz="900" kern="1200" dirty="0" smtClean="0">
                <a:solidFill>
                  <a:schemeClr val="tx1"/>
                </a:solidFill>
                <a:effectLst/>
                <a:latin typeface="Segoe UI Light" pitchFamily="34" charset="0"/>
                <a:ea typeface="+mn-ea"/>
                <a:cs typeface="+mn-cs"/>
              </a:rPr>
              <a:t>Additionally, System Center Advisor helps reduce downtime by providing suggestions</a:t>
            </a:r>
            <a:r>
              <a:rPr lang="en-US" sz="900" kern="1200" baseline="0" dirty="0" smtClean="0">
                <a:solidFill>
                  <a:schemeClr val="tx1"/>
                </a:solidFill>
                <a:effectLst/>
                <a:latin typeface="Segoe UI Light" pitchFamily="34" charset="0"/>
                <a:ea typeface="+mn-ea"/>
                <a:cs typeface="+mn-cs"/>
              </a:rPr>
              <a:t> </a:t>
            </a:r>
            <a:r>
              <a:rPr lang="en-US" sz="900" kern="1200" dirty="0" smtClean="0">
                <a:solidFill>
                  <a:schemeClr val="tx1"/>
                </a:solidFill>
                <a:effectLst/>
                <a:latin typeface="Segoe UI Light" pitchFamily="34" charset="0"/>
                <a:ea typeface="+mn-ea"/>
                <a:cs typeface="+mn-cs"/>
              </a:rPr>
              <a:t>for improvement and notifying you of key</a:t>
            </a:r>
            <a:r>
              <a:rPr lang="en-US" sz="900" kern="1200" baseline="0" dirty="0" smtClean="0">
                <a:solidFill>
                  <a:schemeClr val="tx1"/>
                </a:solidFill>
                <a:effectLst/>
                <a:latin typeface="Segoe UI Light" pitchFamily="34" charset="0"/>
                <a:ea typeface="+mn-ea"/>
                <a:cs typeface="+mn-cs"/>
              </a:rPr>
              <a:t> </a:t>
            </a:r>
            <a:r>
              <a:rPr lang="en-US" sz="900" kern="1200" dirty="0" smtClean="0">
                <a:solidFill>
                  <a:schemeClr val="tx1"/>
                </a:solidFill>
                <a:effectLst/>
                <a:latin typeface="Segoe UI Light" pitchFamily="34" charset="0"/>
                <a:ea typeface="+mn-ea"/>
                <a:cs typeface="+mn-cs"/>
              </a:rPr>
              <a:t>updates specific to your configuration.</a:t>
            </a:r>
            <a:r>
              <a:rPr lang="en-US" sz="900" kern="1200" baseline="0" dirty="0" smtClean="0">
                <a:solidFill>
                  <a:schemeClr val="tx1"/>
                </a:solidFill>
                <a:effectLst/>
                <a:latin typeface="Segoe UI Light" pitchFamily="34" charset="0"/>
                <a:ea typeface="+mn-ea"/>
                <a:cs typeface="+mn-cs"/>
              </a:rPr>
              <a:t> </a:t>
            </a:r>
            <a:r>
              <a:rPr lang="en-US" sz="900" kern="1200" dirty="0" smtClean="0">
                <a:solidFill>
                  <a:schemeClr val="tx1"/>
                </a:solidFill>
                <a:effectLst/>
                <a:latin typeface="Segoe UI Light" pitchFamily="34" charset="0"/>
                <a:ea typeface="+mn-ea"/>
                <a:cs typeface="+mn-cs"/>
              </a:rPr>
              <a:t>System Center Advisor provides support for System Center, SQL Server, Windows Server, SharePoint Server, Exchange Server, and Lync Server.</a:t>
            </a:r>
          </a:p>
          <a:p>
            <a:pPr marL="0" marR="0" indent="0" algn="l" defTabSz="932742" rtl="0" eaLnBrk="1" fontAlgn="auto" latinLnBrk="0" hangingPunct="1">
              <a:lnSpc>
                <a:spcPct val="90000"/>
              </a:lnSpc>
              <a:spcBef>
                <a:spcPts val="0"/>
              </a:spcBef>
              <a:spcAft>
                <a:spcPts val="340"/>
              </a:spcAft>
              <a:buClrTx/>
              <a:buSzTx/>
              <a:buFontTx/>
              <a:buNone/>
              <a:tabLst/>
              <a:defRPr/>
            </a:pPr>
            <a:endParaRPr lang="en-US" baseline="0" dirty="0" smtClean="0"/>
          </a:p>
          <a:p>
            <a:pPr marL="0" marR="0" indent="0" algn="l" defTabSz="932742" rtl="0" eaLnBrk="1" fontAlgn="auto" latinLnBrk="0" hangingPunct="1">
              <a:lnSpc>
                <a:spcPct val="90000"/>
              </a:lnSpc>
              <a:spcBef>
                <a:spcPts val="0"/>
              </a:spcBef>
              <a:spcAft>
                <a:spcPts val="340"/>
              </a:spcAft>
              <a:buClrTx/>
              <a:buSzTx/>
              <a:buFontTx/>
              <a:buNone/>
              <a:tabLst/>
              <a:defRPr/>
            </a:pPr>
            <a:endParaRPr lang="en-US" baseline="0" dirty="0" smtClean="0"/>
          </a:p>
          <a:p>
            <a:pPr marL="0" marR="0" indent="0" algn="l" defTabSz="932742" rtl="0" eaLnBrk="1" fontAlgn="auto" latinLnBrk="0" hangingPunct="1">
              <a:lnSpc>
                <a:spcPct val="90000"/>
              </a:lnSpc>
              <a:spcBef>
                <a:spcPts val="0"/>
              </a:spcBef>
              <a:spcAft>
                <a:spcPts val="340"/>
              </a:spcAft>
              <a:buClrTx/>
              <a:buSzTx/>
              <a:buFontTx/>
              <a:buNone/>
              <a:tabLst/>
              <a:defRPr/>
            </a:pPr>
            <a:r>
              <a:rPr lang="en-US" b="1" baseline="0" dirty="0" smtClean="0"/>
              <a:t>Integrated </a:t>
            </a:r>
            <a:r>
              <a:rPr lang="en-US" b="1" baseline="0" dirty="0" err="1" smtClean="0"/>
              <a:t>dev</a:t>
            </a:r>
            <a:r>
              <a:rPr lang="en-US" b="1" baseline="0" dirty="0" smtClean="0"/>
              <a:t>-ops tools that span people, processes and systems</a:t>
            </a:r>
          </a:p>
          <a:p>
            <a:pPr marL="0" marR="0" indent="0" algn="l" defTabSz="932742" rtl="0" eaLnBrk="1" fontAlgn="auto" latinLnBrk="0" hangingPunct="1">
              <a:lnSpc>
                <a:spcPct val="90000"/>
              </a:lnSpc>
              <a:spcBef>
                <a:spcPts val="0"/>
              </a:spcBef>
              <a:spcAft>
                <a:spcPts val="340"/>
              </a:spcAft>
              <a:buClrTx/>
              <a:buSzTx/>
              <a:buFontTx/>
              <a:buNone/>
              <a:tabLst/>
              <a:defRPr/>
            </a:pPr>
            <a:endParaRPr lang="en-US" baseline="0" dirty="0" smtClean="0"/>
          </a:p>
          <a:p>
            <a:pPr marL="171450" marR="0" indent="-171450" algn="l" defTabSz="932742" rtl="0" eaLnBrk="1" fontAlgn="auto" latinLnBrk="0" hangingPunct="1">
              <a:lnSpc>
                <a:spcPct val="90000"/>
              </a:lnSpc>
              <a:spcBef>
                <a:spcPts val="0"/>
              </a:spcBef>
              <a:spcAft>
                <a:spcPts val="340"/>
              </a:spcAft>
              <a:buClrTx/>
              <a:buSzTx/>
              <a:buFontTx/>
              <a:buChar char="-"/>
              <a:tabLst/>
              <a:defRPr/>
            </a:pPr>
            <a:r>
              <a:rPr lang="en-US" b="1" baseline="0" dirty="0" smtClean="0"/>
              <a:t>Faster issue tracking and remediation with System Center-Visual Studio connector:</a:t>
            </a:r>
          </a:p>
          <a:p>
            <a:pPr marL="0" marR="0" indent="0" algn="l" defTabSz="932742" rtl="0" eaLnBrk="1" fontAlgn="auto" latinLnBrk="0" hangingPunct="1">
              <a:lnSpc>
                <a:spcPct val="90000"/>
              </a:lnSpc>
              <a:spcBef>
                <a:spcPts val="0"/>
              </a:spcBef>
              <a:spcAft>
                <a:spcPts val="340"/>
              </a:spcAft>
              <a:buClrTx/>
              <a:buSzTx/>
              <a:buFontTx/>
              <a:buNone/>
              <a:tabLst/>
              <a:defRPr/>
            </a:pPr>
            <a:r>
              <a:rPr lang="en-US" sz="900" kern="1200" dirty="0" smtClean="0">
                <a:solidFill>
                  <a:schemeClr val="tx1"/>
                </a:solidFill>
                <a:effectLst/>
                <a:latin typeface="Segoe UI Light" pitchFamily="34" charset="0"/>
                <a:ea typeface="+mn-ea"/>
                <a:cs typeface="+mn-cs"/>
              </a:rPr>
              <a:t>SC Operations Manager integrates with Microsoft Visual Studio through a connector -</a:t>
            </a:r>
            <a:r>
              <a:rPr lang="en-US" sz="900" kern="1200" baseline="0" dirty="0" smtClean="0">
                <a:solidFill>
                  <a:schemeClr val="tx1"/>
                </a:solidFill>
                <a:effectLst/>
                <a:latin typeface="Segoe UI Light" pitchFamily="34" charset="0"/>
                <a:ea typeface="+mn-ea"/>
                <a:cs typeface="+mn-cs"/>
              </a:rPr>
              <a:t> </a:t>
            </a:r>
            <a:r>
              <a:rPr lang="en-US" sz="900" kern="1200" dirty="0" smtClean="0">
                <a:solidFill>
                  <a:schemeClr val="tx1"/>
                </a:solidFill>
                <a:effectLst/>
                <a:latin typeface="Segoe UI Light" pitchFamily="34" charset="0"/>
                <a:ea typeface="+mn-ea"/>
                <a:cs typeface="+mn-cs"/>
              </a:rPr>
              <a:t>also enabled with </a:t>
            </a:r>
            <a:r>
              <a:rPr lang="en-US" sz="900" kern="1200" dirty="0" err="1" smtClean="0">
                <a:solidFill>
                  <a:schemeClr val="tx1"/>
                </a:solidFill>
                <a:effectLst/>
                <a:latin typeface="Segoe UI Light" pitchFamily="34" charset="0"/>
                <a:ea typeface="+mn-ea"/>
                <a:cs typeface="+mn-cs"/>
              </a:rPr>
              <a:t>Intellitrace</a:t>
            </a:r>
            <a:r>
              <a:rPr lang="en-US" sz="900" kern="1200" dirty="0" smtClean="0">
                <a:solidFill>
                  <a:schemeClr val="tx1"/>
                </a:solidFill>
                <a:effectLst/>
                <a:latin typeface="Segoe UI Light" pitchFamily="34" charset="0"/>
                <a:ea typeface="+mn-ea"/>
                <a:cs typeface="+mn-cs"/>
              </a:rPr>
              <a:t> telemetry</a:t>
            </a:r>
            <a:r>
              <a:rPr lang="en-US" sz="900" kern="1200" baseline="0" dirty="0" smtClean="0">
                <a:solidFill>
                  <a:schemeClr val="tx1"/>
                </a:solidFill>
                <a:effectLst/>
                <a:latin typeface="Segoe UI Light" pitchFamily="34" charset="0"/>
                <a:ea typeface="+mn-ea"/>
                <a:cs typeface="+mn-cs"/>
              </a:rPr>
              <a:t> - </a:t>
            </a:r>
            <a:r>
              <a:rPr lang="en-US" sz="900" kern="1200" dirty="0" smtClean="0">
                <a:solidFill>
                  <a:schemeClr val="tx1"/>
                </a:solidFill>
                <a:effectLst/>
                <a:latin typeface="Segoe UI Light" pitchFamily="34" charset="0"/>
                <a:ea typeface="+mn-ea"/>
                <a:cs typeface="+mn-cs"/>
              </a:rPr>
              <a:t>to unlock development-to-operations collaboration, thereby helping you remediate application issues faster, which results in the delivery of predictable SLAs.</a:t>
            </a:r>
          </a:p>
          <a:p>
            <a:pPr marL="0" marR="0" indent="0" algn="l" defTabSz="932742" rtl="0" eaLnBrk="1" fontAlgn="auto" latinLnBrk="0" hangingPunct="1">
              <a:lnSpc>
                <a:spcPct val="90000"/>
              </a:lnSpc>
              <a:spcBef>
                <a:spcPts val="0"/>
              </a:spcBef>
              <a:spcAft>
                <a:spcPts val="340"/>
              </a:spcAft>
              <a:buClrTx/>
              <a:buSzTx/>
              <a:buFontTx/>
              <a:buNone/>
              <a:tabLst/>
              <a:defRPr/>
            </a:pPr>
            <a:endParaRPr lang="en-US" baseline="0" dirty="0" smtClean="0"/>
          </a:p>
          <a:p>
            <a:pPr marL="171450" marR="0" indent="-171450" algn="l" defTabSz="932742" rtl="0" eaLnBrk="1" fontAlgn="auto" latinLnBrk="0" hangingPunct="1">
              <a:lnSpc>
                <a:spcPct val="90000"/>
              </a:lnSpc>
              <a:spcBef>
                <a:spcPts val="0"/>
              </a:spcBef>
              <a:spcAft>
                <a:spcPts val="340"/>
              </a:spcAft>
              <a:buClrTx/>
              <a:buSzTx/>
              <a:buFontTx/>
              <a:buChar char="-"/>
              <a:tabLst/>
              <a:defRPr/>
            </a:pPr>
            <a:r>
              <a:rPr lang="en-US" b="1" baseline="0" dirty="0" smtClean="0"/>
              <a:t>Efficient app debugging with Microsoft Monitoring Agent:</a:t>
            </a:r>
          </a:p>
          <a:p>
            <a:pPr marL="0" marR="0" indent="0" algn="l" defTabSz="932742" rtl="0" eaLnBrk="1" fontAlgn="auto" latinLnBrk="0" hangingPunct="1">
              <a:lnSpc>
                <a:spcPct val="90000"/>
              </a:lnSpc>
              <a:spcBef>
                <a:spcPts val="0"/>
              </a:spcBef>
              <a:spcAft>
                <a:spcPts val="340"/>
              </a:spcAft>
              <a:buClrTx/>
              <a:buSzTx/>
              <a:buFontTx/>
              <a:buNone/>
              <a:tabLst/>
              <a:defRPr/>
            </a:pPr>
            <a:r>
              <a:rPr lang="en-US" sz="900" kern="1200" dirty="0" smtClean="0">
                <a:solidFill>
                  <a:schemeClr val="tx1"/>
                </a:solidFill>
                <a:effectLst/>
                <a:latin typeface="Segoe UI Light" pitchFamily="34" charset="0"/>
                <a:ea typeface="+mn-ea"/>
                <a:cs typeface="+mn-cs"/>
              </a:rPr>
              <a:t>Microsoft Monitoring Agent unifies the </a:t>
            </a:r>
            <a:r>
              <a:rPr lang="en-US" sz="900" kern="1200" dirty="0" err="1" smtClean="0">
                <a:solidFill>
                  <a:schemeClr val="tx1"/>
                </a:solidFill>
                <a:effectLst/>
                <a:latin typeface="Segoe UI Light" pitchFamily="34" charset="0"/>
                <a:ea typeface="+mn-ea"/>
                <a:cs typeface="+mn-cs"/>
              </a:rPr>
              <a:t>Intellitrace</a:t>
            </a:r>
            <a:r>
              <a:rPr lang="en-US" sz="900" kern="1200" dirty="0" smtClean="0">
                <a:solidFill>
                  <a:schemeClr val="tx1"/>
                </a:solidFill>
                <a:effectLst/>
                <a:latin typeface="Segoe UI Light" pitchFamily="34" charset="0"/>
                <a:ea typeface="+mn-ea"/>
                <a:cs typeface="+mn-cs"/>
              </a:rPr>
              <a:t> agents across Visual Studio and System Center to further simplify issue debugging and collaboration. </a:t>
            </a:r>
            <a:endParaRPr lang="en-US" baseline="0" dirty="0" smtClean="0"/>
          </a:p>
        </p:txBody>
      </p:sp>
      <p:sp>
        <p:nvSpPr>
          <p:cNvPr id="4" name="Header Placeholder 3"/>
          <p:cNvSpPr>
            <a:spLocks noGrp="1"/>
          </p:cNvSpPr>
          <p:nvPr>
            <p:ph type="hdr" sz="quarter" idx="10"/>
          </p:nvPr>
        </p:nvSpPr>
        <p:spPr/>
        <p:txBody>
          <a:bodyPr/>
          <a:lstStyle/>
          <a:p>
            <a:r>
              <a:rPr lang="en-US" smtClean="0"/>
              <a:t>Windows Server Management Marketing</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C6A8F85-A389-41D7-9CC0-F9A6E92BFD62}" type="datetime1">
              <a:rPr lang="en-US" smtClean="0"/>
              <a:t>3/19/15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30</a:t>
            </a:fld>
            <a:endParaRPr lang="en-US" dirty="0"/>
          </a:p>
        </p:txBody>
      </p:sp>
    </p:spTree>
    <p:extLst>
      <p:ext uri="{BB962C8B-B14F-4D97-AF65-F5344CB8AC3E}">
        <p14:creationId xmlns:p14="http://schemas.microsoft.com/office/powerpoint/2010/main" val="24833303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kern="1200" dirty="0" smtClean="0">
                <a:effectLst/>
              </a:rPr>
              <a:t>Windows Server 2012 R2 offers programming languages and tools, such as Visual Studio and the .NET Framework, that span on-premises and cloud environments. With these tools, developers can work in a single, unified environment to build solutions for Windows Server </a:t>
            </a:r>
            <a:r>
              <a:rPr lang="en-US" i="1" kern="1200" dirty="0" smtClean="0">
                <a:effectLst/>
              </a:rPr>
              <a:t>and</a:t>
            </a:r>
            <a:r>
              <a:rPr lang="en-US" kern="1200" dirty="0" smtClean="0">
                <a:effectLst/>
              </a:rPr>
              <a:t> Windows Azure cloud platforms. Developers can use these programming tools across web, application, and datacenter tiers for locally deployed applications and for private and public cloud solutions.</a:t>
            </a:r>
          </a:p>
          <a:p>
            <a:endParaRPr lang="en-US" kern="1200" dirty="0" smtClean="0">
              <a:effectLst/>
            </a:endParaRPr>
          </a:p>
          <a:p>
            <a:r>
              <a:rPr lang="en-US" kern="1200" dirty="0" smtClean="0">
                <a:effectLst/>
              </a:rPr>
              <a:t>This programming symmetry is complemented by the rich and comprehensive experience </a:t>
            </a:r>
            <a:r>
              <a:rPr lang="en-US" dirty="0" smtClean="0"/>
              <a:t>of working in Visual Studio. </a:t>
            </a:r>
            <a:r>
              <a:rPr lang="en-US" kern="1200" dirty="0" smtClean="0">
                <a:effectLst/>
              </a:rPr>
              <a:t>Whether developers work in house or as third-party solution providers, they </a:t>
            </a:r>
            <a:r>
              <a:rPr lang="en-US" dirty="0" smtClean="0"/>
              <a:t>can write code and use common workflows and rules to create </a:t>
            </a:r>
            <a:r>
              <a:rPr lang="en-US" kern="1200" dirty="0" smtClean="0">
                <a:effectLst/>
              </a:rPr>
              <a:t>on-premises, cloud-based, or hybrid applications from within a unified Windows development environment.</a:t>
            </a:r>
          </a:p>
          <a:p>
            <a:pPr lvl="0"/>
            <a:endParaRPr lang="en-US" kern="1200" dirty="0" smtClean="0">
              <a:effectLst/>
            </a:endParaRPr>
          </a:p>
          <a:p>
            <a:r>
              <a:rPr lang="en-US" dirty="0" smtClean="0"/>
              <a:t>Windows</a:t>
            </a:r>
            <a:r>
              <a:rPr lang="en-US" baseline="0" dirty="0" smtClean="0"/>
              <a:t> Server 2012 R2 offers the following components and features:</a:t>
            </a:r>
            <a:endParaRPr lang="en-US" dirty="0" smtClean="0"/>
          </a:p>
          <a:p>
            <a:pPr marL="342653" indent="-342653">
              <a:buFont typeface="Arial" pitchFamily="34" charset="0"/>
              <a:buChar char="•"/>
            </a:pPr>
            <a:r>
              <a:rPr lang="en-US" b="1" dirty="0" smtClean="0"/>
              <a:t>Windows Azure SDK:</a:t>
            </a:r>
            <a:r>
              <a:rPr lang="en-US" dirty="0" smtClean="0"/>
              <a:t> </a:t>
            </a:r>
            <a:r>
              <a:rPr lang="en-US" dirty="0" smtClean="0">
                <a:effectLst/>
              </a:rPr>
              <a:t>Multiple updates to the Windows Azure Tools for Visual Studio 2010 that simplify development, deployment, and management on Windows Azure</a:t>
            </a:r>
            <a:endParaRPr lang="en-US" dirty="0" smtClean="0"/>
          </a:p>
          <a:p>
            <a:pPr marL="342653" indent="-342653">
              <a:buFont typeface="Arial" pitchFamily="34" charset="0"/>
              <a:buChar char="•"/>
            </a:pPr>
            <a:r>
              <a:rPr lang="en-US" b="1" dirty="0" smtClean="0"/>
              <a:t>Same development model:</a:t>
            </a:r>
            <a:r>
              <a:rPr lang="en-US" dirty="0" smtClean="0"/>
              <a:t> </a:t>
            </a:r>
            <a:r>
              <a:rPr lang="en-US" kern="1200" dirty="0" smtClean="0">
                <a:effectLst/>
              </a:rPr>
              <a:t>With programming symmetry, developers can work in a single, unified environment to build solutions that can be targeted to either Windows Server or the Windows Azure cloud platform</a:t>
            </a:r>
            <a:endParaRPr lang="en-US" dirty="0" smtClean="0"/>
          </a:p>
          <a:p>
            <a:pPr marL="342653" indent="-342653">
              <a:buFont typeface="Arial" pitchFamily="34" charset="0"/>
              <a:buChar char="•"/>
            </a:pPr>
            <a:r>
              <a:rPr lang="en-US" b="1" dirty="0" smtClean="0"/>
              <a:t>Common workflows and rules</a:t>
            </a:r>
            <a:r>
              <a:rPr lang="en-US" dirty="0" smtClean="0"/>
              <a:t> across web, application, and datacenter tiers</a:t>
            </a:r>
          </a:p>
          <a:p>
            <a:pPr marL="342653" indent="-342653">
              <a:buFont typeface="Arial" pitchFamily="34" charset="0"/>
              <a:buChar char="•"/>
            </a:pPr>
            <a:r>
              <a:rPr lang="en-US" b="1" dirty="0" smtClean="0"/>
              <a:t>HTML5 or XAML-base for UI: </a:t>
            </a:r>
            <a:r>
              <a:rPr lang="en-US" dirty="0" smtClean="0"/>
              <a:t>N</a:t>
            </a:r>
            <a:r>
              <a:rPr lang="en-US" dirty="0" smtClean="0">
                <a:effectLst/>
              </a:rPr>
              <a:t>ew development platform</a:t>
            </a:r>
            <a:endParaRPr lang="en-US" dirty="0" smtClean="0"/>
          </a:p>
          <a:p>
            <a:pPr marL="342653" indent="-342653">
              <a:buFont typeface="Arial" pitchFamily="34" charset="0"/>
              <a:buChar char="•"/>
            </a:pPr>
            <a:r>
              <a:rPr lang="en-US" b="1" dirty="0" smtClean="0"/>
              <a:t>Application-to-application contracts</a:t>
            </a:r>
            <a:r>
              <a:rPr lang="en-US" dirty="0" smtClean="0"/>
              <a:t> that support HTML5 (Web 2.0)</a:t>
            </a:r>
          </a:p>
          <a:p>
            <a:pPr marL="342653" indent="-342653">
              <a:buFont typeface="Arial" pitchFamily="34" charset="0"/>
              <a:buChar char="•"/>
            </a:pPr>
            <a:r>
              <a:rPr lang="en-US" b="1" dirty="0" smtClean="0"/>
              <a:t>I/O operations that use isolated storage:</a:t>
            </a:r>
            <a:r>
              <a:rPr lang="en-US" dirty="0" smtClean="0"/>
              <a:t> Developers can create and maintain a safe client-side virtual file system for partial-trust applications. (In Microsoft Silverlight</a:t>
            </a:r>
            <a:r>
              <a:rPr lang="en-US" sz="1000" baseline="30000" dirty="0" smtClean="0">
                <a:solidFill>
                  <a:schemeClr val="bg1"/>
                </a:solidFill>
              </a:rPr>
              <a:t>®</a:t>
            </a:r>
            <a:r>
              <a:rPr lang="en-US" dirty="0" smtClean="0"/>
              <a:t>, all I/O operations are restricted to isolated storage and do not use the file system of the operating system.)</a:t>
            </a:r>
          </a:p>
          <a:p>
            <a:pPr marL="342653" indent="-342653">
              <a:buFont typeface="Arial" pitchFamily="34" charset="0"/>
              <a:buChar char="•"/>
            </a:pPr>
            <a:r>
              <a:rPr lang="en-US" b="1" dirty="0" smtClean="0"/>
              <a:t>Applications cannot access operating system storage</a:t>
            </a:r>
            <a:r>
              <a:rPr lang="en-US" dirty="0" smtClean="0"/>
              <a:t> or another application’s space; access to system resources is brokered</a:t>
            </a:r>
            <a:endParaRPr lang="en-US" dirty="0"/>
          </a:p>
        </p:txBody>
      </p:sp>
      <p:sp>
        <p:nvSpPr>
          <p:cNvPr id="5" name="Rectangle 2"/>
          <p:cNvSpPr>
            <a:spLocks noGrp="1" noChangeArrowheads="1"/>
          </p:cNvSpPr>
          <p:nvPr>
            <p:ph type="hdr" sz="quarter"/>
          </p:nvPr>
        </p:nvSpPr>
        <p:spPr bwMode="auto">
          <a:xfrm>
            <a:off x="1" y="0"/>
            <a:ext cx="32004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latin typeface="Segoe UI" pitchFamily="34" charset="0"/>
                <a:ea typeface="Segoe UI" pitchFamily="34" charset="0"/>
                <a:cs typeface="Segoe UI" pitchFamily="34" charset="0"/>
              </a:defRPr>
            </a:lvl1pPr>
          </a:lstStyle>
          <a:p>
            <a:pPr>
              <a:defRPr/>
            </a:pPr>
            <a:r>
              <a:rPr lang="en-US" dirty="0" smtClean="0">
                <a:solidFill>
                  <a:prstClr val="black"/>
                </a:solidFill>
              </a:rPr>
              <a:t>Hybrid Applications</a:t>
            </a:r>
          </a:p>
          <a:p>
            <a:pPr>
              <a:defRPr/>
            </a:pPr>
            <a:r>
              <a:rPr lang="en-US" dirty="0" smtClean="0">
                <a:solidFill>
                  <a:prstClr val="black"/>
                </a:solidFill>
              </a:rPr>
              <a:t>Windows Server “8” Beta Release and Windows Azure</a:t>
            </a:r>
            <a:endParaRPr lang="en-US" dirty="0">
              <a:solidFill>
                <a:prstClr val="black"/>
              </a:solidFill>
            </a:endParaRPr>
          </a:p>
        </p:txBody>
      </p:sp>
      <p:sp>
        <p:nvSpPr>
          <p:cNvPr id="6" name="Rectangle 3"/>
          <p:cNvSpPr>
            <a:spLocks noGrp="1" noChangeArrowheads="1"/>
          </p:cNvSpPr>
          <p:nvPr>
            <p:ph type="dt" idx="1"/>
          </p:nvPr>
        </p:nvSpPr>
        <p:spPr bwMode="auto">
          <a:xfrm>
            <a:off x="3884614" y="0"/>
            <a:ext cx="29718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latin typeface="Segoe UI" pitchFamily="34" charset="0"/>
                <a:ea typeface="Segoe UI" pitchFamily="34" charset="0"/>
                <a:cs typeface="Segoe UI" pitchFamily="34" charset="0"/>
              </a:defRPr>
            </a:lvl1pPr>
          </a:lstStyle>
          <a:p>
            <a:pPr>
              <a:defRPr/>
            </a:pPr>
            <a:endParaRPr lang="en-US" dirty="0">
              <a:solidFill>
                <a:prstClr val="black"/>
              </a:solidFill>
            </a:endParaRPr>
          </a:p>
        </p:txBody>
      </p:sp>
      <p:sp>
        <p:nvSpPr>
          <p:cNvPr id="7" name="Rectangle 7"/>
          <p:cNvSpPr>
            <a:spLocks noGrp="1" noChangeArrowheads="1"/>
          </p:cNvSpPr>
          <p:nvPr>
            <p:ph type="sldNum" sz="quarter" idx="5"/>
          </p:nvPr>
        </p:nvSpPr>
        <p:spPr bwMode="auto">
          <a:xfrm>
            <a:off x="3884614" y="8685213"/>
            <a:ext cx="2971800" cy="45720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r">
              <a:defRPr sz="1000">
                <a:latin typeface="Segoe UI" pitchFamily="34" charset="0"/>
                <a:ea typeface="Segoe UI" pitchFamily="34" charset="0"/>
                <a:cs typeface="Segoe UI" pitchFamily="34" charset="0"/>
              </a:defRPr>
            </a:lvl1pPr>
          </a:lstStyle>
          <a:p>
            <a:pPr>
              <a:defRPr/>
            </a:pPr>
            <a:r>
              <a:rPr lang="en-US" dirty="0" smtClean="0">
                <a:solidFill>
                  <a:prstClr val="black"/>
                </a:solidFill>
              </a:rPr>
              <a:t>Page </a:t>
            </a:r>
            <a:fld id="{EDC14EA9-1EFE-41E1-9A14-102AE98DBB77}" type="slidenum">
              <a:rPr lang="en-US" b="1" smtClean="0">
                <a:solidFill>
                  <a:prstClr val="black"/>
                </a:solidFill>
              </a:rPr>
              <a:pPr>
                <a:defRPr/>
              </a:pPr>
              <a:t>31</a:t>
            </a:fld>
            <a:endParaRPr lang="en-US" b="1" dirty="0">
              <a:solidFill>
                <a:prstClr val="black"/>
              </a:solidFill>
            </a:endParaRPr>
          </a:p>
        </p:txBody>
      </p:sp>
    </p:spTree>
    <p:extLst>
      <p:ext uri="{BB962C8B-B14F-4D97-AF65-F5344CB8AC3E}">
        <p14:creationId xmlns:p14="http://schemas.microsoft.com/office/powerpoint/2010/main" val="23008696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System Center Marketing</a:t>
            </a:r>
            <a:endParaRPr lang="en-US" dirty="0" smtClean="0"/>
          </a:p>
        </p:txBody>
      </p:sp>
      <p:sp>
        <p:nvSpPr>
          <p:cNvPr id="5" name="Footer Placeholder 4"/>
          <p:cNvSpPr>
            <a:spLocks noGrp="1"/>
          </p:cNvSpPr>
          <p:nvPr>
            <p:ph type="ftr" sz="quarter" idx="11"/>
          </p:nvPr>
        </p:nvSpPr>
        <p:spPr/>
        <p:txBody>
          <a:bodyPr/>
          <a:lstStyle/>
          <a:p>
            <a:pPr defTabSz="91399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399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87201C5-D25D-43AF-B632-8D622D6CDE0A}" type="datetime1">
              <a:rPr lang="en-US" smtClean="0"/>
              <a:t>3/19/15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32</a:t>
            </a:fld>
            <a:endParaRPr lang="en-US" dirty="0"/>
          </a:p>
        </p:txBody>
      </p:sp>
    </p:spTree>
    <p:extLst>
      <p:ext uri="{BB962C8B-B14F-4D97-AF65-F5344CB8AC3E}">
        <p14:creationId xmlns:p14="http://schemas.microsoft.com/office/powerpoint/2010/main" val="37507985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System Center Marketing</a:t>
            </a:r>
            <a:endParaRPr lang="en-US" dirty="0" smtClean="0"/>
          </a:p>
        </p:txBody>
      </p:sp>
      <p:sp>
        <p:nvSpPr>
          <p:cNvPr id="5" name="Footer Placeholder 4"/>
          <p:cNvSpPr>
            <a:spLocks noGrp="1"/>
          </p:cNvSpPr>
          <p:nvPr>
            <p:ph type="ftr" sz="quarter" idx="11"/>
          </p:nvPr>
        </p:nvSpPr>
        <p:spPr/>
        <p:txBody>
          <a:bodyPr/>
          <a:lstStyle/>
          <a:p>
            <a:pPr defTabSz="91399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399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6C5D38B-15B7-49FC-900E-8F759EA59C5E}" type="datetime1">
              <a:rPr lang="en-US" smtClean="0"/>
              <a:t>3/19/15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33</a:t>
            </a:fld>
            <a:endParaRPr lang="en-US" dirty="0"/>
          </a:p>
        </p:txBody>
      </p:sp>
    </p:spTree>
    <p:extLst>
      <p:ext uri="{BB962C8B-B14F-4D97-AF65-F5344CB8AC3E}">
        <p14:creationId xmlns:p14="http://schemas.microsoft.com/office/powerpoint/2010/main" val="13673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C7883F-0521-4BBD-941F-A365E91B4F5F}" type="slidenum">
              <a:rPr lang="en-US" smtClean="0"/>
              <a:pPr/>
              <a:t>4</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Through this presentation, we hope you were able to get a sense of how Windows Server 2012 R2 and System Center 2012 R2 uniquely deliver against the promise of a hybrid cloud: Consistent with the notion of the Cloud OS, “hybrid” is built into Windows Server and System Center. System Center truly enables common management that spans Windows Server and Windows Azure environments., be it provisioning, self-service or monitoring.</a:t>
            </a:r>
          </a:p>
          <a:p>
            <a:endParaRPr lang="en-US" baseline="0" dirty="0" smtClean="0"/>
          </a:p>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b="1" baseline="0" dirty="0" smtClean="0"/>
              <a:t>Enterprise-class</a:t>
            </a:r>
            <a:r>
              <a:rPr lang="en-US" baseline="0" dirty="0" smtClean="0"/>
              <a:t>: Windows Server and </a:t>
            </a:r>
            <a:r>
              <a:rPr lang="en-US" dirty="0" smtClean="0"/>
              <a:t>System Center offer infrastructure and management capabilities that are enterprise grade and ready to use today.  </a:t>
            </a:r>
            <a:r>
              <a:rPr lang="en-US" baseline="0" dirty="0" smtClean="0"/>
              <a:t>Not only is System Center best-of-breed for Windows environments and Microsoft workloads (like Exchange, SharePoint and SQL) but it also enables </a:t>
            </a:r>
            <a:r>
              <a:rPr lang="en-US" dirty="0" smtClean="0"/>
              <a:t>robust management of heterogeneous</a:t>
            </a:r>
            <a:r>
              <a:rPr lang="en-US" baseline="0" dirty="0" smtClean="0"/>
              <a:t> datacenters.</a:t>
            </a:r>
          </a:p>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baseline="0" dirty="0" smtClean="0"/>
          </a:p>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b="1" baseline="0" dirty="0" smtClean="0"/>
              <a:t>Simple and cost-effective</a:t>
            </a:r>
            <a:r>
              <a:rPr lang="en-US" baseline="0" dirty="0" smtClean="0"/>
              <a:t>: Windows Server 2012 R2 and System Center 2012 R2 take advantage of industry-standard hardware to lower your cost while enabling a high-performance, highly available datacenter environment. We’re constantly striving to reduce complexity in your datacenter by making it easy to provision, manage and operate hybrid infrastructure and application services.</a:t>
            </a:r>
          </a:p>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baseline="0" dirty="0" smtClean="0"/>
          </a:p>
          <a:p>
            <a:pPr marL="171450" indent="-171450">
              <a:buFont typeface="Arial" panose="020B0604020202020204" pitchFamily="34" charset="0"/>
              <a:buChar char="•"/>
            </a:pPr>
            <a:r>
              <a:rPr lang="en-US" b="1" baseline="0" dirty="0" smtClean="0"/>
              <a:t>Application focused</a:t>
            </a:r>
            <a:r>
              <a:rPr lang="en-US" baseline="0" dirty="0" smtClean="0"/>
              <a:t>: Applications are what your business cares most about, and Windows Server and System Center make it easy for you to develop, operate and monitor applications that can run in your datacenter, in the cloud or in a mixed (“hybrid”) environment. System Center has a relentless focus on optimizing your apps and workloads by arming you with rich insights to help you deliver predictable application SLA and a great end user experience.</a:t>
            </a:r>
            <a:endParaRPr lang="en-US" dirty="0"/>
          </a:p>
        </p:txBody>
      </p:sp>
      <p:sp>
        <p:nvSpPr>
          <p:cNvPr id="4" name="Header Placeholder 3"/>
          <p:cNvSpPr>
            <a:spLocks noGrp="1"/>
          </p:cNvSpPr>
          <p:nvPr>
            <p:ph type="hdr" sz="quarter" idx="10"/>
          </p:nvPr>
        </p:nvSpPr>
        <p:spPr/>
        <p:txBody>
          <a:bodyPr/>
          <a:lstStyle/>
          <a:p>
            <a:r>
              <a:rPr lang="en-US" smtClean="0"/>
              <a:t>Server &amp; Tools Business</a:t>
            </a:r>
            <a:endParaRPr lang="en-US" dirty="0"/>
          </a:p>
        </p:txBody>
      </p:sp>
      <p:sp>
        <p:nvSpPr>
          <p:cNvPr id="5" name="Footer Placeholder 4"/>
          <p:cNvSpPr>
            <a:spLocks noGrp="1"/>
          </p:cNvSpPr>
          <p:nvPr>
            <p:ph type="ftr" sz="quarter" idx="11"/>
          </p:nvPr>
        </p:nvSpPr>
        <p:spPr/>
        <p:txBody>
          <a:bodyPr/>
          <a:lstStyle/>
          <a:p>
            <a:pPr defTabSz="91399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399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EAD82C76-7E01-4000-90AF-87ABA149C241}" type="datetime1">
              <a:rPr lang="en-US" smtClean="0"/>
              <a:t>3/19/15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34</a:t>
            </a:fld>
            <a:endParaRPr lang="en-US" dirty="0"/>
          </a:p>
        </p:txBody>
      </p:sp>
    </p:spTree>
    <p:extLst>
      <p:ext uri="{BB962C8B-B14F-4D97-AF65-F5344CB8AC3E}">
        <p14:creationId xmlns:p14="http://schemas.microsoft.com/office/powerpoint/2010/main" val="25360705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Tx/>
              <a:buNone/>
              <a:tabLst/>
              <a:defRPr/>
            </a:pPr>
            <a:endParaRPr lang="en-US" dirty="0" smtClean="0"/>
          </a:p>
        </p:txBody>
      </p:sp>
      <p:sp>
        <p:nvSpPr>
          <p:cNvPr id="4" name="Date Placeholder 3"/>
          <p:cNvSpPr>
            <a:spLocks noGrp="1"/>
          </p:cNvSpPr>
          <p:nvPr>
            <p:ph type="dt" idx="10"/>
          </p:nvPr>
        </p:nvSpPr>
        <p:spPr/>
        <p:txBody>
          <a:bodyPr/>
          <a:lstStyle/>
          <a:p>
            <a:fld id="{963E9078-21F2-40A6-A32B-34AD5ADA4113}" type="datetime1">
              <a:rPr lang="en-US" smtClean="0">
                <a:solidFill>
                  <a:prstClr val="black"/>
                </a:solidFill>
              </a:rPr>
              <a:pPr/>
              <a:t>3/19/15</a:t>
            </a:fld>
            <a:endParaRPr lang="en-US">
              <a:solidFill>
                <a:prstClr val="black"/>
              </a:solidFill>
            </a:endParaRPr>
          </a:p>
        </p:txBody>
      </p:sp>
      <p:sp>
        <p:nvSpPr>
          <p:cNvPr id="5" name="Slide Number Placeholder 4"/>
          <p:cNvSpPr>
            <a:spLocks noGrp="1"/>
          </p:cNvSpPr>
          <p:nvPr>
            <p:ph type="sldNum" sz="quarter" idx="11"/>
          </p:nvPr>
        </p:nvSpPr>
        <p:spPr/>
        <p:txBody>
          <a:bodyPr/>
          <a:lstStyle/>
          <a:p>
            <a:fld id="{B4008EB6-D09E-4580-8CD6-DDB14511944F}" type="slidenum">
              <a:rPr lang="en-US" smtClean="0">
                <a:solidFill>
                  <a:prstClr val="black"/>
                </a:solidFill>
              </a:rPr>
              <a:pPr/>
              <a:t>38</a:t>
            </a:fld>
            <a:endParaRPr lang="en-US" dirty="0">
              <a:solidFill>
                <a:prstClr val="black"/>
              </a:solidFill>
            </a:endParaRPr>
          </a:p>
        </p:txBody>
      </p:sp>
      <p:sp>
        <p:nvSpPr>
          <p:cNvPr id="6" name="Header Placeholder 5"/>
          <p:cNvSpPr>
            <a:spLocks noGrp="1"/>
          </p:cNvSpPr>
          <p:nvPr>
            <p:ph type="hdr" sz="quarter" idx="12"/>
          </p:nvPr>
        </p:nvSpPr>
        <p:spPr/>
        <p:txBody>
          <a:bodyPr/>
          <a:lstStyle/>
          <a:p>
            <a:r>
              <a:rPr lang="en-US" smtClean="0">
                <a:solidFill>
                  <a:prstClr val="black"/>
                </a:solidFill>
              </a:rPr>
              <a:t>Microsoft Exchange</a:t>
            </a:r>
            <a:endParaRPr lang="en-US" dirty="0">
              <a:solidFill>
                <a:prstClr val="black"/>
              </a:solidFill>
            </a:endParaRPr>
          </a:p>
        </p:txBody>
      </p:sp>
      <p:sp>
        <p:nvSpPr>
          <p:cNvPr id="7" name="Footer Placeholder 6"/>
          <p:cNvSpPr>
            <a:spLocks noGrp="1"/>
          </p:cNvSpPr>
          <p:nvPr>
            <p:ph type="ftr" sz="quarter" idx="13"/>
          </p:nvPr>
        </p:nvSpPr>
        <p:spPr/>
        <p:txBody>
          <a:bodyPr/>
          <a:lstStyle/>
          <a:p>
            <a:pPr marL="231775" defTabSz="914099" eaLnBrk="0" hangingPunct="0"/>
            <a:r>
              <a:rPr lang="en-US" sz="5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3598102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363" rtl="0" eaLnBrk="1" fontAlgn="auto" latinLnBrk="0" hangingPunct="1">
              <a:lnSpc>
                <a:spcPct val="90000"/>
              </a:lnSpc>
              <a:spcBef>
                <a:spcPts val="0"/>
              </a:spcBef>
              <a:spcAft>
                <a:spcPts val="333"/>
              </a:spcAft>
              <a:buClrTx/>
              <a:buSzTx/>
              <a:buFontTx/>
              <a:buNone/>
              <a:tabLst/>
              <a:defRPr/>
            </a:pPr>
            <a:endParaRPr lang="en-US" dirty="0"/>
          </a:p>
        </p:txBody>
      </p:sp>
      <p:sp>
        <p:nvSpPr>
          <p:cNvPr id="5" name="Date Placeholder 4"/>
          <p:cNvSpPr>
            <a:spLocks noGrp="1"/>
          </p:cNvSpPr>
          <p:nvPr>
            <p:ph type="dt" idx="11"/>
          </p:nvPr>
        </p:nvSpPr>
        <p:spPr/>
        <p:txBody>
          <a:bodyPr/>
          <a:lstStyle/>
          <a:p>
            <a:fld id="{373172A8-C1BC-4216-A80F-FE74DD0D7A76}" type="datetime1">
              <a:rPr lang="en-US" smtClean="0">
                <a:solidFill>
                  <a:prstClr val="black"/>
                </a:solidFill>
              </a:rPr>
              <a:pPr/>
              <a:t>3/19/15</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3"/>
          </p:nvPr>
        </p:nvSpPr>
        <p:spPr/>
        <p:txBody>
          <a:bodyPr/>
          <a:lstStyle/>
          <a:p>
            <a:fld id="{8B263312-38AA-4E1E-B2B5-0F8F122B24FE}"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23633443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0">
              <a:lnSpc>
                <a:spcPct val="100000"/>
              </a:lnSpc>
              <a:spcAft>
                <a:spcPts val="0"/>
              </a:spcAft>
              <a:defRPr/>
            </a:pPr>
            <a:endParaRPr lang="en-US" dirty="0"/>
          </a:p>
        </p:txBody>
      </p:sp>
      <p:sp>
        <p:nvSpPr>
          <p:cNvPr id="5" name="Date Placeholder 4"/>
          <p:cNvSpPr>
            <a:spLocks noGrp="1"/>
          </p:cNvSpPr>
          <p:nvPr>
            <p:ph type="dt" idx="11"/>
          </p:nvPr>
        </p:nvSpPr>
        <p:spPr/>
        <p:txBody>
          <a:bodyPr/>
          <a:lstStyle/>
          <a:p>
            <a:fld id="{15A31AEC-A66E-48BE-B0EA-35AF4BC5D145}" type="datetime1">
              <a:rPr lang="en-US" smtClean="0"/>
              <a:t>3/19/15</a:t>
            </a:fld>
            <a:endParaRPr lang="en-US" dirty="0"/>
          </a:p>
        </p:txBody>
      </p:sp>
      <p:sp>
        <p:nvSpPr>
          <p:cNvPr id="6" name="Footer Placeholder 5"/>
          <p:cNvSpPr>
            <a:spLocks noGrp="1"/>
          </p:cNvSpPr>
          <p:nvPr>
            <p:ph type="ftr" sz="quarter" idx="12"/>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3"/>
          </p:nvPr>
        </p:nvSpPr>
        <p:spPr/>
        <p:txBody>
          <a:bodyPr/>
          <a:lstStyle/>
          <a:p>
            <a:fld id="{8B263312-38AA-4E1E-B2B5-0F8F122B24FE}" type="slidenum">
              <a:rPr lang="en-US" smtClean="0"/>
              <a:pPr/>
              <a:t>41</a:t>
            </a:fld>
            <a:endParaRPr lang="en-US" dirty="0"/>
          </a:p>
        </p:txBody>
      </p:sp>
    </p:spTree>
    <p:extLst>
      <p:ext uri="{BB962C8B-B14F-4D97-AF65-F5344CB8AC3E}">
        <p14:creationId xmlns:p14="http://schemas.microsoft.com/office/powerpoint/2010/main" val="11345247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4147" lvl="1" indent="-284147" defTabSz="914313">
              <a:spcBef>
                <a:spcPts val="600"/>
              </a:spcBef>
              <a:spcAft>
                <a:spcPts val="600"/>
              </a:spcAft>
              <a:buClr>
                <a:schemeClr val="bg1"/>
              </a:buClr>
              <a:buSzPct val="100000"/>
              <a:buFont typeface="Segoe UI" pitchFamily="34" charset="0"/>
              <a:buChar char="►"/>
              <a:defRPr/>
            </a:pPr>
            <a:endParaRPr lang="en-US" sz="1800" dirty="0">
              <a:solidFill>
                <a:schemeClr val="bg1"/>
              </a:solidFill>
              <a:latin typeface="Segoe UI" pitchFamily="34" charset="0"/>
            </a:endParaRPr>
          </a:p>
          <a:p>
            <a:pPr marL="284147" lvl="1" indent="-284147" defTabSz="914313">
              <a:spcBef>
                <a:spcPts val="600"/>
              </a:spcBef>
              <a:spcAft>
                <a:spcPts val="600"/>
              </a:spcAft>
              <a:buClr>
                <a:schemeClr val="bg1"/>
              </a:buClr>
              <a:buSzPct val="100000"/>
              <a:buFont typeface="Segoe UI" pitchFamily="34" charset="0"/>
              <a:buChar char="►"/>
              <a:defRPr/>
            </a:pPr>
            <a:r>
              <a:rPr lang="en-US" sz="1800" dirty="0">
                <a:solidFill>
                  <a:schemeClr val="bg1"/>
                </a:solidFill>
                <a:latin typeface="Segoe UI" pitchFamily="34" charset="0"/>
              </a:rPr>
              <a:t>Federated operations </a:t>
            </a:r>
            <a:br>
              <a:rPr lang="en-US" sz="1800" dirty="0">
                <a:solidFill>
                  <a:schemeClr val="bg1"/>
                </a:solidFill>
                <a:latin typeface="Segoe UI" pitchFamily="34" charset="0"/>
              </a:rPr>
            </a:br>
            <a:r>
              <a:rPr lang="en-US" sz="1800" dirty="0">
                <a:solidFill>
                  <a:schemeClr val="bg1"/>
                </a:solidFill>
                <a:latin typeface="Segoe UI" pitchFamily="34" charset="0"/>
              </a:rPr>
              <a:t>centers 24x7 </a:t>
            </a:r>
          </a:p>
          <a:p>
            <a:pPr marL="284147" lvl="1" indent="-284147" defTabSz="914313">
              <a:spcBef>
                <a:spcPts val="600"/>
              </a:spcBef>
              <a:spcAft>
                <a:spcPts val="600"/>
              </a:spcAft>
              <a:buClr>
                <a:schemeClr val="bg1"/>
              </a:buClr>
              <a:buSzPct val="100000"/>
              <a:buFont typeface="Segoe UI" pitchFamily="34" charset="0"/>
              <a:buChar char="►"/>
              <a:defRPr/>
            </a:pPr>
            <a:r>
              <a:rPr lang="en-US" sz="1800" dirty="0">
                <a:solidFill>
                  <a:schemeClr val="bg1"/>
                </a:solidFill>
                <a:latin typeface="Segoe UI" pitchFamily="34" charset="0"/>
              </a:rPr>
              <a:t>Highly secure, compliant infrastructure</a:t>
            </a:r>
          </a:p>
          <a:p>
            <a:pPr marL="284147" lvl="1" indent="-284147" defTabSz="914313">
              <a:spcBef>
                <a:spcPts val="600"/>
              </a:spcBef>
              <a:spcAft>
                <a:spcPts val="600"/>
              </a:spcAft>
              <a:buClr>
                <a:schemeClr val="bg1"/>
              </a:buClr>
              <a:buSzPct val="100000"/>
              <a:buFont typeface="Segoe UI" pitchFamily="34" charset="0"/>
              <a:buChar char="►"/>
              <a:defRPr/>
            </a:pPr>
            <a:r>
              <a:rPr lang="en-US" sz="1800" spc="-20" dirty="0">
                <a:solidFill>
                  <a:schemeClr val="bg1"/>
                </a:solidFill>
                <a:latin typeface="Segoe UI" pitchFamily="34" charset="0"/>
              </a:rPr>
              <a:t>FISMA certified, SAS 70/SSAE 16, and ISO 27001 compliant</a:t>
            </a:r>
          </a:p>
          <a:p>
            <a:pPr marL="284147" lvl="1" indent="-284147" defTabSz="914313">
              <a:spcBef>
                <a:spcPts val="600"/>
              </a:spcBef>
              <a:spcAft>
                <a:spcPts val="600"/>
              </a:spcAft>
              <a:buClr>
                <a:schemeClr val="bg1"/>
              </a:buClr>
              <a:buSzPct val="100000"/>
              <a:buFont typeface="Segoe UI" pitchFamily="34" charset="0"/>
              <a:buChar char="►"/>
              <a:defRPr/>
            </a:pPr>
            <a:r>
              <a:rPr lang="en-US" sz="1800" dirty="0">
                <a:solidFill>
                  <a:schemeClr val="bg1"/>
                </a:solidFill>
                <a:latin typeface="Segoe UI" pitchFamily="34" charset="0"/>
              </a:rPr>
              <a:t>Carbon footprint reduction</a:t>
            </a:r>
          </a:p>
          <a:p>
            <a:pPr marL="284147" lvl="1" indent="-284147" defTabSz="914313">
              <a:spcBef>
                <a:spcPts val="600"/>
              </a:spcBef>
              <a:spcAft>
                <a:spcPts val="600"/>
              </a:spcAft>
              <a:buClr>
                <a:schemeClr val="bg1"/>
              </a:buClr>
              <a:buSzPct val="100000"/>
              <a:buFont typeface="Segoe UI" pitchFamily="34" charset="0"/>
              <a:buChar char="►"/>
              <a:defRPr/>
            </a:pPr>
            <a:r>
              <a:rPr lang="en-US" sz="1800" dirty="0">
                <a:solidFill>
                  <a:schemeClr val="bg1"/>
                </a:solidFill>
                <a:latin typeface="Segoe UI" pitchFamily="34" charset="0"/>
              </a:rPr>
              <a:t>99.9% uptime, financially backed SLAs </a:t>
            </a:r>
          </a:p>
          <a:p>
            <a:pPr marL="284147" lvl="1" indent="-284147" defTabSz="914313">
              <a:spcBef>
                <a:spcPts val="600"/>
              </a:spcBef>
              <a:spcAft>
                <a:spcPts val="600"/>
              </a:spcAft>
              <a:buClr>
                <a:schemeClr val="bg1"/>
              </a:buClr>
              <a:buSzPct val="100000"/>
              <a:buFont typeface="Segoe UI" pitchFamily="34" charset="0"/>
              <a:buChar char="►"/>
              <a:defRPr/>
            </a:pPr>
            <a:endParaRPr lang="en-US" sz="1800" dirty="0">
              <a:solidFill>
                <a:schemeClr val="bg1"/>
              </a:solidFill>
              <a:latin typeface="Segoe UI" pitchFamily="34" charset="0"/>
            </a:endParaRPr>
          </a:p>
          <a:p>
            <a:pPr marL="284147" lvl="1" indent="-284147" defTabSz="914313">
              <a:spcBef>
                <a:spcPts val="600"/>
              </a:spcBef>
              <a:spcAft>
                <a:spcPts val="600"/>
              </a:spcAft>
              <a:buClr>
                <a:schemeClr val="bg1"/>
              </a:buClr>
              <a:buSzPct val="100000"/>
              <a:buFont typeface="Segoe UI" pitchFamily="34" charset="0"/>
              <a:buChar char="►"/>
              <a:defRPr/>
            </a:pPr>
            <a:endParaRPr lang="en-US" sz="1800" dirty="0">
              <a:solidFill>
                <a:schemeClr val="bg1"/>
              </a:solidFill>
              <a:latin typeface="Segoe UI" pitchFamily="34" charset="0"/>
            </a:endParaRPr>
          </a:p>
          <a:p>
            <a:pPr marL="284147" lvl="1" indent="-284147" defTabSz="914313">
              <a:spcBef>
                <a:spcPts val="600"/>
              </a:spcBef>
              <a:spcAft>
                <a:spcPts val="600"/>
              </a:spcAft>
              <a:buClr>
                <a:schemeClr val="bg1"/>
              </a:buClr>
              <a:buSzPct val="100000"/>
              <a:buFont typeface="Segoe UI" pitchFamily="34" charset="0"/>
              <a:buChar char="►"/>
              <a:defRPr/>
            </a:pPr>
            <a:r>
              <a:rPr lang="en-US" sz="1800" dirty="0">
                <a:solidFill>
                  <a:schemeClr val="bg1"/>
                </a:solidFill>
                <a:latin typeface="Segoe UI" pitchFamily="34" charset="0"/>
              </a:rPr>
              <a:t>&gt;15 years in consumer and business services</a:t>
            </a:r>
          </a:p>
          <a:p>
            <a:pPr marL="284147" lvl="1" indent="-284147" defTabSz="914313">
              <a:spcBef>
                <a:spcPts val="600"/>
              </a:spcBef>
              <a:spcAft>
                <a:spcPts val="600"/>
              </a:spcAft>
              <a:buClr>
                <a:schemeClr val="bg1"/>
              </a:buClr>
              <a:buSzPct val="100000"/>
              <a:buFont typeface="Segoe UI" pitchFamily="34" charset="0"/>
              <a:buChar char="►"/>
              <a:defRPr/>
            </a:pPr>
            <a:r>
              <a:rPr lang="en-US" sz="1800" dirty="0">
                <a:solidFill>
                  <a:schemeClr val="bg1"/>
                </a:solidFill>
                <a:latin typeface="Segoe UI" pitchFamily="34" charset="0"/>
              </a:rPr>
              <a:t>9.9 billion messages a day via Windows Live Messenger</a:t>
            </a:r>
          </a:p>
          <a:p>
            <a:pPr marL="284147" lvl="1" indent="-284147" defTabSz="914313">
              <a:spcBef>
                <a:spcPts val="600"/>
              </a:spcBef>
              <a:spcAft>
                <a:spcPts val="600"/>
              </a:spcAft>
              <a:buClr>
                <a:schemeClr val="bg1"/>
              </a:buClr>
              <a:buSzPct val="100000"/>
              <a:buFont typeface="Segoe UI" pitchFamily="34" charset="0"/>
              <a:buChar char="►"/>
              <a:defRPr/>
            </a:pPr>
            <a:r>
              <a:rPr lang="en-US" sz="1800" dirty="0">
                <a:solidFill>
                  <a:schemeClr val="bg1"/>
                </a:solidFill>
                <a:latin typeface="Segoe UI" pitchFamily="34" charset="0"/>
              </a:rPr>
              <a:t>1 petabyte+ per month of updates via Windows Update</a:t>
            </a:r>
          </a:p>
          <a:p>
            <a:pPr marL="284147" lvl="1" indent="-284147" defTabSz="914313">
              <a:spcBef>
                <a:spcPts val="600"/>
              </a:spcBef>
              <a:spcAft>
                <a:spcPts val="600"/>
              </a:spcAft>
              <a:buClr>
                <a:schemeClr val="bg1"/>
              </a:buClr>
              <a:buSzPct val="100000"/>
              <a:buFont typeface="Segoe UI" pitchFamily="34" charset="0"/>
              <a:buChar char="►"/>
              <a:defRPr/>
            </a:pPr>
            <a:r>
              <a:rPr lang="en-US" sz="1800" dirty="0">
                <a:solidFill>
                  <a:schemeClr val="bg1"/>
                </a:solidFill>
                <a:latin typeface="Segoe UI" pitchFamily="34" charset="0"/>
              </a:rPr>
              <a:t>Windows Azure: used by customers in 41 countries</a:t>
            </a:r>
          </a:p>
          <a:p>
            <a:pPr marL="284147" lvl="1" indent="-284147" defTabSz="914313">
              <a:spcBef>
                <a:spcPts val="600"/>
              </a:spcBef>
              <a:spcAft>
                <a:spcPts val="600"/>
              </a:spcAft>
              <a:buClr>
                <a:schemeClr val="bg1"/>
              </a:buClr>
              <a:buSzPct val="100000"/>
              <a:buFont typeface="Segoe UI" pitchFamily="34" charset="0"/>
              <a:buChar char="►"/>
              <a:defRPr/>
            </a:pPr>
            <a:r>
              <a:rPr lang="en-US" sz="1800" dirty="0">
                <a:solidFill>
                  <a:schemeClr val="bg1"/>
                </a:solidFill>
                <a:latin typeface="Segoe UI" pitchFamily="34" charset="0"/>
              </a:rPr>
              <a:t>Office Web Apps: 50M users</a:t>
            </a:r>
          </a:p>
          <a:p>
            <a:pPr marL="284147" lvl="1" indent="-284147" defTabSz="914313">
              <a:spcBef>
                <a:spcPts val="600"/>
              </a:spcBef>
              <a:spcAft>
                <a:spcPts val="600"/>
              </a:spcAft>
              <a:buClr>
                <a:schemeClr val="bg1"/>
              </a:buClr>
              <a:buSzPct val="100000"/>
              <a:buFont typeface="Segoe UI" pitchFamily="34" charset="0"/>
              <a:buChar char="►"/>
              <a:defRPr/>
            </a:pPr>
            <a:endParaRPr lang="en-US" sz="1800" dirty="0">
              <a:solidFill>
                <a:schemeClr val="bg1"/>
              </a:solidFill>
              <a:latin typeface="Segoe UI" pitchFamily="34" charset="0"/>
            </a:endParaRPr>
          </a:p>
          <a:p>
            <a:pPr marL="284147" lvl="1" indent="-284147" defTabSz="914313">
              <a:spcBef>
                <a:spcPts val="600"/>
              </a:spcBef>
              <a:spcAft>
                <a:spcPts val="600"/>
              </a:spcAft>
              <a:buClr>
                <a:schemeClr val="bg1"/>
              </a:buClr>
              <a:buSzPct val="100000"/>
              <a:buFont typeface="Segoe UI" pitchFamily="34" charset="0"/>
              <a:buChar char="►"/>
              <a:defRPr/>
            </a:pPr>
            <a:r>
              <a:rPr lang="en-US" sz="1800" dirty="0">
                <a:solidFill>
                  <a:schemeClr val="bg1"/>
                </a:solidFill>
                <a:latin typeface="Segoe UI" pitchFamily="34" charset="0"/>
              </a:rPr>
              <a:t>$2.3B+ in cloud infrastructure</a:t>
            </a:r>
          </a:p>
          <a:p>
            <a:pPr marL="284147" lvl="1" indent="-284147" defTabSz="914313">
              <a:spcBef>
                <a:spcPts val="600"/>
              </a:spcBef>
              <a:spcAft>
                <a:spcPts val="600"/>
              </a:spcAft>
              <a:buClr>
                <a:schemeClr val="bg1"/>
              </a:buClr>
              <a:buSzPct val="100000"/>
              <a:buFont typeface="Segoe UI" pitchFamily="34" charset="0"/>
              <a:buChar char="►"/>
              <a:defRPr/>
            </a:pPr>
            <a:r>
              <a:rPr lang="en-US" sz="1800" dirty="0">
                <a:solidFill>
                  <a:schemeClr val="bg1"/>
                </a:solidFill>
                <a:latin typeface="Segoe UI" pitchFamily="34" charset="0"/>
              </a:rPr>
              <a:t>200+ services, delivered 24x7</a:t>
            </a:r>
          </a:p>
          <a:p>
            <a:pPr marL="284147" lvl="1" indent="-284147" defTabSz="914313">
              <a:spcBef>
                <a:spcPts val="600"/>
              </a:spcBef>
              <a:spcAft>
                <a:spcPts val="600"/>
              </a:spcAft>
              <a:buClr>
                <a:schemeClr val="bg1"/>
              </a:buClr>
              <a:buSzPct val="100000"/>
              <a:buFont typeface="Segoe UI" pitchFamily="34" charset="0"/>
              <a:buChar char="►"/>
              <a:defRPr/>
            </a:pPr>
            <a:r>
              <a:rPr lang="en-US" sz="1800" dirty="0">
                <a:solidFill>
                  <a:schemeClr val="bg1"/>
                </a:solidFill>
                <a:latin typeface="Segoe UI" pitchFamily="34" charset="0"/>
              </a:rPr>
              <a:t>Geo-distributed data centers</a:t>
            </a:r>
          </a:p>
          <a:p>
            <a:pPr marL="284147" lvl="1" indent="-284147" defTabSz="914313">
              <a:spcBef>
                <a:spcPts val="600"/>
              </a:spcBef>
              <a:spcAft>
                <a:spcPts val="600"/>
              </a:spcAft>
              <a:buClr>
                <a:schemeClr val="bg1"/>
              </a:buClr>
              <a:buSzPct val="100000"/>
              <a:buFont typeface="Segoe UI" pitchFamily="34" charset="0"/>
              <a:buChar char="►"/>
              <a:defRPr/>
            </a:pPr>
            <a:r>
              <a:rPr lang="en-US" sz="1800" dirty="0">
                <a:solidFill>
                  <a:schemeClr val="bg1"/>
                </a:solidFill>
                <a:latin typeface="Segoe UI" pitchFamily="34" charset="0"/>
              </a:rPr>
              <a:t>Rapid modular model</a:t>
            </a:r>
          </a:p>
          <a:p>
            <a:pPr marL="284147" lvl="1" indent="-284147" defTabSz="914313">
              <a:spcBef>
                <a:spcPts val="600"/>
              </a:spcBef>
              <a:spcAft>
                <a:spcPts val="600"/>
              </a:spcAft>
              <a:buClr>
                <a:schemeClr val="bg1"/>
              </a:buClr>
              <a:buSzPct val="100000"/>
              <a:buFont typeface="Segoe UI" pitchFamily="34" charset="0"/>
              <a:buChar char="►"/>
              <a:defRPr/>
            </a:pPr>
            <a:r>
              <a:rPr lang="en-US" sz="1800" dirty="0">
                <a:solidFill>
                  <a:schemeClr val="bg1"/>
                </a:solidFill>
                <a:latin typeface="Segoe UI" pitchFamily="34" charset="0"/>
              </a:rPr>
              <a:t>30,000+ engineers involved </a:t>
            </a:r>
            <a:br>
              <a:rPr lang="en-US" sz="1800" dirty="0">
                <a:solidFill>
                  <a:schemeClr val="bg1"/>
                </a:solidFill>
                <a:latin typeface="Segoe UI" pitchFamily="34" charset="0"/>
              </a:rPr>
            </a:br>
            <a:r>
              <a:rPr lang="en-US" sz="1800" dirty="0">
                <a:solidFill>
                  <a:schemeClr val="bg1"/>
                </a:solidFill>
                <a:latin typeface="Segoe UI" pitchFamily="34" charset="0"/>
              </a:rPr>
              <a:t>in cloud-based activities</a:t>
            </a:r>
          </a:p>
          <a:p>
            <a:pPr marL="284147" lvl="1" indent="-284147" defTabSz="914313">
              <a:spcBef>
                <a:spcPts val="600"/>
              </a:spcBef>
              <a:spcAft>
                <a:spcPts val="600"/>
              </a:spcAft>
              <a:buClr>
                <a:schemeClr val="bg1"/>
              </a:buClr>
              <a:buSzPct val="100000"/>
              <a:buFont typeface="Segoe UI" pitchFamily="34" charset="0"/>
              <a:buChar char="►"/>
              <a:defRPr/>
            </a:pPr>
            <a:r>
              <a:rPr lang="en-US" sz="1800" dirty="0">
                <a:solidFill>
                  <a:schemeClr val="bg1"/>
                </a:solidFill>
                <a:latin typeface="Segoe UI" pitchFamily="34" charset="0"/>
              </a:rPr>
              <a:t>2,000+ people in cloud infrastructure engineering </a:t>
            </a:r>
            <a:br>
              <a:rPr lang="en-US" sz="1800" dirty="0">
                <a:solidFill>
                  <a:schemeClr val="bg1"/>
                </a:solidFill>
                <a:latin typeface="Segoe UI" pitchFamily="34" charset="0"/>
              </a:rPr>
            </a:br>
            <a:r>
              <a:rPr lang="en-US" sz="1800" dirty="0">
                <a:solidFill>
                  <a:schemeClr val="bg1"/>
                </a:solidFill>
                <a:latin typeface="Segoe UI" pitchFamily="34" charset="0"/>
              </a:rPr>
              <a:t>and operations</a:t>
            </a:r>
          </a:p>
          <a:p>
            <a:pPr marL="284147" lvl="1" indent="-284147" defTabSz="914313">
              <a:spcBef>
                <a:spcPts val="600"/>
              </a:spcBef>
              <a:spcAft>
                <a:spcPts val="600"/>
              </a:spcAft>
              <a:buClr>
                <a:schemeClr val="bg1"/>
              </a:buClr>
              <a:buSzPct val="100000"/>
              <a:buFont typeface="Segoe UI" pitchFamily="34" charset="0"/>
              <a:buChar char="►"/>
              <a:defRPr/>
            </a:pPr>
            <a:endParaRPr lang="en-US" sz="1800" dirty="0">
              <a:solidFill>
                <a:schemeClr val="bg1"/>
              </a:solidFill>
              <a:latin typeface="Segoe UI" pitchFamily="34" charset="0"/>
            </a:endParaRPr>
          </a:p>
          <a:p>
            <a:endParaRPr lang="en-US" b="1" dirty="0" smtClean="0"/>
          </a:p>
          <a:p>
            <a:endParaRPr lang="en-US" b="1" dirty="0" smtClean="0"/>
          </a:p>
          <a:p>
            <a:endParaRPr lang="en-US" b="1" dirty="0" smtClean="0"/>
          </a:p>
          <a:p>
            <a:endParaRPr lang="en-US" b="1" dirty="0" smtClean="0"/>
          </a:p>
          <a:p>
            <a:endParaRPr lang="en-US" b="1" dirty="0" smtClean="0"/>
          </a:p>
          <a:p>
            <a:r>
              <a:rPr lang="en-US" b="1" dirty="0" smtClean="0"/>
              <a:t>Timing: </a:t>
            </a:r>
            <a:r>
              <a:rPr lang="en-US" dirty="0" smtClean="0"/>
              <a:t>4 minutes</a:t>
            </a:r>
          </a:p>
          <a:p>
            <a:r>
              <a:rPr lang="en-US" b="1" dirty="0" smtClean="0"/>
              <a:t> </a:t>
            </a:r>
            <a:endParaRPr lang="en-US" dirty="0" smtClean="0"/>
          </a:p>
          <a:p>
            <a:r>
              <a:rPr lang="en-US" b="1" dirty="0" smtClean="0"/>
              <a:t>Presenter Guidance:</a:t>
            </a:r>
            <a:endParaRPr lang="en-US" dirty="0" smtClean="0"/>
          </a:p>
          <a:p>
            <a:pPr marL="167960" indent="-167960">
              <a:buFont typeface="Arial" pitchFamily="34" charset="0"/>
              <a:buChar char="•"/>
            </a:pPr>
            <a:r>
              <a:rPr lang="en-US" dirty="0" smtClean="0"/>
              <a:t>For each box, choose a few examples from the slide to illustrate the scale of our cloud services.</a:t>
            </a:r>
          </a:p>
          <a:p>
            <a:r>
              <a:rPr lang="en-US" i="1" dirty="0" smtClean="0"/>
              <a:t> </a:t>
            </a:r>
            <a:endParaRPr lang="en-US" dirty="0" smtClean="0"/>
          </a:p>
          <a:p>
            <a:r>
              <a:rPr lang="en-US" b="1" dirty="0" smtClean="0"/>
              <a:t>Key  Points:</a:t>
            </a:r>
            <a:endParaRPr lang="en-US" dirty="0" smtClean="0"/>
          </a:p>
          <a:p>
            <a:pPr marL="167960" indent="-167960">
              <a:buFont typeface="Arial" pitchFamily="34" charset="0"/>
              <a:buChar char="•"/>
            </a:pPr>
            <a:r>
              <a:rPr lang="en-US" b="1" dirty="0" smtClean="0"/>
              <a:t>As a business cloud service provider, Microsoft is unmatched for the extent of our experience and our level of investment in the cloud.</a:t>
            </a:r>
            <a:endParaRPr lang="en-US" dirty="0" smtClean="0"/>
          </a:p>
          <a:p>
            <a:pPr marL="167960" indent="-167960">
              <a:buFont typeface="Arial" pitchFamily="34" charset="0"/>
              <a:buChar char="•"/>
            </a:pPr>
            <a:r>
              <a:rPr lang="en-US" b="1" dirty="0" smtClean="0"/>
              <a:t>We deliver services to millions of users and servers worldwide, we have made a substantial investment in data centers and people to support our cloud services, and we are fully committed to operational excellence.</a:t>
            </a:r>
            <a:endParaRPr lang="en-US" dirty="0" smtClean="0"/>
          </a:p>
          <a:p>
            <a:r>
              <a:rPr lang="en-US" dirty="0" smtClean="0"/>
              <a:t> </a:t>
            </a:r>
          </a:p>
          <a:p>
            <a:r>
              <a:rPr lang="en-US" b="1" dirty="0" smtClean="0"/>
              <a:t>Script:</a:t>
            </a:r>
            <a:endParaRPr lang="en-US" dirty="0" smtClean="0"/>
          </a:p>
          <a:p>
            <a:pPr marL="167960" indent="-167960">
              <a:buFont typeface="Arial" pitchFamily="34" charset="0"/>
              <a:buChar char="•"/>
            </a:pPr>
            <a:r>
              <a:rPr lang="en-US" dirty="0" smtClean="0"/>
              <a:t>No other company can match Microsoft in the business cloud today on the extent of our experience and investment in building and running cloud services:</a:t>
            </a:r>
          </a:p>
          <a:p>
            <a:pPr marL="167960" indent="-167960">
              <a:buFont typeface="Arial" pitchFamily="34" charset="0"/>
              <a:buChar char="•"/>
            </a:pPr>
            <a:endParaRPr lang="en-US" dirty="0" smtClean="0"/>
          </a:p>
          <a:p>
            <a:pPr marL="167960" indent="-167960">
              <a:buFont typeface="Arial" pitchFamily="34" charset="0"/>
              <a:buChar char="•"/>
            </a:pPr>
            <a:r>
              <a:rPr lang="en-US" b="1" dirty="0" smtClean="0"/>
              <a:t>We serve millions of users and our solutions run on millions of servers. </a:t>
            </a:r>
            <a:r>
              <a:rPr lang="en-US" dirty="0" smtClean="0"/>
              <a:t>We have more than 15 years of experience with cloud computing through both consumer and business services (starting with MSN in 1995). </a:t>
            </a:r>
          </a:p>
          <a:p>
            <a:r>
              <a:rPr lang="en-US" dirty="0" smtClean="0"/>
              <a:t> </a:t>
            </a:r>
          </a:p>
          <a:p>
            <a:pPr marL="167960" indent="-167960">
              <a:buFont typeface="Arial" pitchFamily="34" charset="0"/>
              <a:buChar char="•"/>
            </a:pPr>
            <a:r>
              <a:rPr lang="en-US" b="1" dirty="0" smtClean="0"/>
              <a:t>We have spent over $2.3 billion dollars in building out our data center infrastructure to support our cloud platform. </a:t>
            </a:r>
            <a:r>
              <a:rPr lang="en-US" dirty="0" smtClean="0"/>
              <a:t>We deliver over 200 services 24 hours a day, seven days a week.</a:t>
            </a:r>
          </a:p>
          <a:p>
            <a:pPr marL="399683" lvl="1" indent="-167960"/>
            <a:r>
              <a:rPr lang="en-US" dirty="0" smtClean="0"/>
              <a:t>In terms of the physical infrastructure:</a:t>
            </a:r>
          </a:p>
          <a:p>
            <a:pPr marL="667176" lvl="2" indent="-167960"/>
            <a:r>
              <a:rPr lang="en-US" dirty="0" smtClean="0"/>
              <a:t>We have geo-distributed data centers, providing confidence that there is built-in redundancy if a data center is affected by a natural disaster. We consider over 35 weighted criteria including proximity to a stable power source and fiber optic networks, availability of affordable skilled labor, and affordable energy rates to determine the long-term viability of each site.</a:t>
            </a:r>
          </a:p>
          <a:p>
            <a:pPr marL="667176" lvl="2" indent="-167960"/>
            <a:r>
              <a:rPr lang="en-US" dirty="0" smtClean="0"/>
              <a:t>We also build our data centers using industry-leading modular designs, so they can be constructed more quickly for lower upfront and ongoing costs. </a:t>
            </a:r>
          </a:p>
          <a:p>
            <a:r>
              <a:rPr lang="en-US" dirty="0" smtClean="0"/>
              <a:t> </a:t>
            </a:r>
          </a:p>
          <a:p>
            <a:pPr marL="399683" lvl="1" indent="-167960"/>
            <a:r>
              <a:rPr lang="en-US" dirty="0" smtClean="0"/>
              <a:t>In terms of people resources, over 30,000 Microsoft engineers are involved in cloud-based activities, and we have more than 2,000 people in cloud infrastructure engineering and operations.</a:t>
            </a:r>
          </a:p>
          <a:p>
            <a:r>
              <a:rPr lang="en-US" dirty="0" smtClean="0"/>
              <a:t> </a:t>
            </a:r>
          </a:p>
          <a:p>
            <a:pPr marL="167960" indent="-167960">
              <a:buFont typeface="Arial" pitchFamily="34" charset="0"/>
              <a:buChar char="•"/>
            </a:pPr>
            <a:r>
              <a:rPr lang="en-US" b="1" dirty="0" smtClean="0"/>
              <a:t>We’re committed to operational excellence for Microsoft Online Services.</a:t>
            </a:r>
            <a:endParaRPr lang="en-US" dirty="0" smtClean="0"/>
          </a:p>
          <a:p>
            <a:pPr marL="399683" lvl="1" indent="-167960"/>
            <a:r>
              <a:rPr lang="en-US" dirty="0" smtClean="0"/>
              <a:t>Our federated Microsoft Operations Center has failover facilities in Redmond, India, and California to help ensure business continuity 24 hours a day, 7 days a week.</a:t>
            </a:r>
          </a:p>
          <a:p>
            <a:r>
              <a:rPr lang="en-US" dirty="0" smtClean="0"/>
              <a:t> </a:t>
            </a:r>
          </a:p>
          <a:p>
            <a:pPr marL="399683" lvl="1" indent="-167960"/>
            <a:r>
              <a:rPr lang="en-US" dirty="0" smtClean="0"/>
              <a:t>We obtain third-party audits and certifications so you can trust that our services are designed and operated with stringent safeguards. </a:t>
            </a:r>
          </a:p>
          <a:p>
            <a:pPr marL="667176" lvl="2" indent="-167960"/>
            <a:r>
              <a:rPr lang="en-US" dirty="0" smtClean="0"/>
              <a:t>Office 365 has International Organization for Standardization (ISO) 27001 certification and complies with European Union (EU) Safe Harbor principles. </a:t>
            </a:r>
          </a:p>
          <a:p>
            <a:pPr marL="667176" lvl="2" indent="-167960"/>
            <a:r>
              <a:rPr lang="en-US" dirty="0" smtClean="0"/>
              <a:t>The data centers and physical infrastructure that Office 365, Windows Azure, and other Microsoft online properties run on: </a:t>
            </a:r>
          </a:p>
          <a:p>
            <a:pPr marL="954885" lvl="3" indent="-167960"/>
            <a:r>
              <a:rPr lang="en-US" dirty="0" smtClean="0"/>
              <a:t>Have ISO 27001 certification. </a:t>
            </a:r>
          </a:p>
          <a:p>
            <a:pPr marL="954885" lvl="3" indent="-167960"/>
            <a:r>
              <a:rPr lang="en-US" dirty="0" smtClean="0"/>
              <a:t>Meet EU Safe Harbor principles. </a:t>
            </a:r>
          </a:p>
          <a:p>
            <a:pPr marL="954885" lvl="3" indent="-167960"/>
            <a:r>
              <a:rPr lang="en-US" dirty="0" smtClean="0"/>
              <a:t>Are audited annually against Statement on Auditing Standards No. 70 (SAS 70) (and will be audited against Statement on Standards for Attestation Engagements [SSAE] 16, which effectively replaces SAS 70, going forward). </a:t>
            </a:r>
          </a:p>
          <a:p>
            <a:pPr marL="954885" lvl="3" indent="-167960"/>
            <a:r>
              <a:rPr lang="en-US" dirty="0" smtClean="0"/>
              <a:t>Have Federal Information Security Management Act of 2002 (FISMA) certification.</a:t>
            </a:r>
          </a:p>
          <a:p>
            <a:r>
              <a:rPr lang="en-US" dirty="0" smtClean="0"/>
              <a:t> </a:t>
            </a:r>
          </a:p>
          <a:p>
            <a:pPr marL="399683" lvl="1" indent="-167960"/>
            <a:r>
              <a:rPr lang="en-US" dirty="0" smtClean="0"/>
              <a:t>We’re committed to operating efficient services and are continually improving our data center designs to save energy and lower their carbon footprint. Compared with data centers built just three years ago, our new data centers consume half the energy, and our goal is to construct data centers that average 1.125 in their power usage effectiveness (PUE) (where optimal energy use is 1 PUE), compared with an industry average of 2 PUE.</a:t>
            </a:r>
          </a:p>
          <a:p>
            <a:r>
              <a:rPr lang="en-US" dirty="0" smtClean="0"/>
              <a:t> </a:t>
            </a:r>
          </a:p>
          <a:p>
            <a:pPr marL="399683" lvl="1" indent="-167960"/>
            <a:r>
              <a:rPr lang="en-US" dirty="0" smtClean="0"/>
              <a:t>Our cloud services come with a financially backed 99.9 percent service level agreement (SLA)—if your applications and data aren’t available at least 99.9 percent of the time, we’ll compensate you.</a:t>
            </a:r>
          </a:p>
          <a:p>
            <a:r>
              <a:rPr lang="en-US" b="1" dirty="0" smtClean="0"/>
              <a:t> </a:t>
            </a:r>
            <a:endParaRPr lang="en-US" dirty="0" smtClean="0"/>
          </a:p>
          <a:p>
            <a:r>
              <a:rPr lang="en-US" b="1" dirty="0" smtClean="0"/>
              <a:t>Additional Information:</a:t>
            </a:r>
            <a:endParaRPr lang="en-US" dirty="0" smtClean="0"/>
          </a:p>
          <a:p>
            <a:pPr marL="167960" indent="-167960">
              <a:buFont typeface="Arial" pitchFamily="34" charset="0"/>
              <a:buChar char="•"/>
            </a:pPr>
            <a:r>
              <a:rPr lang="en-US" dirty="0" smtClean="0"/>
              <a:t>Online Services certification and security: </a:t>
            </a:r>
            <a:r>
              <a:rPr lang="en-US" u="sng" dirty="0" smtClean="0">
                <a:hlinkClick r:id="rId3"/>
              </a:rPr>
              <a:t>http://www.microsoft.com/online/legal/v2/en-us/MOS_PTC_Security_Audit.htm</a:t>
            </a:r>
            <a:r>
              <a:rPr lang="en-US" dirty="0" smtClean="0"/>
              <a:t> </a:t>
            </a:r>
          </a:p>
          <a:p>
            <a:endParaRPr lang="en-US" dirty="0"/>
          </a:p>
        </p:txBody>
      </p:sp>
      <p:sp>
        <p:nvSpPr>
          <p:cNvPr id="4" name="Date Placeholder 3"/>
          <p:cNvSpPr>
            <a:spLocks noGrp="1"/>
          </p:cNvSpPr>
          <p:nvPr>
            <p:ph type="dt" idx="10"/>
          </p:nvPr>
        </p:nvSpPr>
        <p:spPr/>
        <p:txBody>
          <a:bodyPr/>
          <a:lstStyle/>
          <a:p>
            <a:fld id="{CED6F8F0-7AB9-44A6-A3B2-9BD4B425408B}" type="datetime1">
              <a:rPr lang="en-US" smtClean="0"/>
              <a:t>3/19/15</a:t>
            </a:fld>
            <a:endParaRPr lang="en-US" dirty="0"/>
          </a:p>
        </p:txBody>
      </p:sp>
      <p:sp>
        <p:nvSpPr>
          <p:cNvPr id="5" name="Slide Number Placeholder 4"/>
          <p:cNvSpPr>
            <a:spLocks noGrp="1"/>
          </p:cNvSpPr>
          <p:nvPr>
            <p:ph type="sldNum" sz="quarter" idx="11"/>
          </p:nvPr>
        </p:nvSpPr>
        <p:spPr/>
        <p:txBody>
          <a:bodyPr/>
          <a:lstStyle/>
          <a:p>
            <a:fld id="{B4008EB6-D09E-4580-8CD6-DDB14511944F}" type="slidenum">
              <a:rPr lang="en-US" smtClean="0"/>
              <a:t>42</a:t>
            </a:fld>
            <a:endParaRPr lang="en-US" dirty="0"/>
          </a:p>
        </p:txBody>
      </p:sp>
      <p:sp>
        <p:nvSpPr>
          <p:cNvPr id="6" name="Header Placeholder 5"/>
          <p:cNvSpPr>
            <a:spLocks noGrp="1"/>
          </p:cNvSpPr>
          <p:nvPr>
            <p:ph type="hdr" sz="quarter" idx="12"/>
          </p:nvPr>
        </p:nvSpPr>
        <p:spPr/>
        <p:txBody>
          <a:bodyPr/>
          <a:lstStyle/>
          <a:p>
            <a:r>
              <a:rPr lang="en-US" dirty="0" smtClean="0"/>
              <a:t>Microsoft Office365</a:t>
            </a:r>
            <a:endParaRPr lang="en-US" dirty="0"/>
          </a:p>
        </p:txBody>
      </p:sp>
      <p:sp>
        <p:nvSpPr>
          <p:cNvPr id="7" name="Footer Placeholder 6"/>
          <p:cNvSpPr>
            <a:spLocks noGrp="1"/>
          </p:cNvSpPr>
          <p:nvPr>
            <p:ph type="ftr" sz="quarter" idx="13"/>
          </p:nvPr>
        </p:nvSpPr>
        <p:spPr/>
        <p:txBody>
          <a:bodyPr/>
          <a:lstStyle/>
          <a:p>
            <a:pPr marL="231762" defTabSz="914049" eaLnBrk="0" hangingPunct="0"/>
            <a:r>
              <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62" defTabSz="914049" eaLnBrk="0" hangingPunct="0"/>
            <a:r>
              <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7984407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272" y="674557"/>
            <a:ext cx="5960372" cy="3372787"/>
          </a:xfrm>
        </p:spPr>
      </p:sp>
      <p:sp>
        <p:nvSpPr>
          <p:cNvPr id="3" name="Notes Placeholder 2"/>
          <p:cNvSpPr>
            <a:spLocks noGrp="1"/>
          </p:cNvSpPr>
          <p:nvPr>
            <p:ph type="body" idx="1"/>
          </p:nvPr>
        </p:nvSpPr>
        <p:spPr/>
        <p:txBody>
          <a:bodyPr/>
          <a:lstStyle/>
          <a:p>
            <a:r>
              <a:rPr lang="en-US" b="1" dirty="0" smtClean="0"/>
              <a:t>Speaker</a:t>
            </a:r>
            <a:r>
              <a:rPr lang="en-US" b="1" baseline="0" dirty="0" smtClean="0"/>
              <a:t> Notes (1 minute):</a:t>
            </a:r>
            <a:endParaRPr lang="en-US" b="1" dirty="0" smtClean="0"/>
          </a:p>
          <a:p>
            <a:r>
              <a:rPr lang="en-US" dirty="0" smtClean="0"/>
              <a:t/>
            </a:r>
            <a:br>
              <a:rPr lang="en-US" dirty="0" smtClean="0"/>
            </a:br>
            <a:r>
              <a:rPr lang="en-US" dirty="0" smtClean="0"/>
              <a:t>Office</a:t>
            </a:r>
            <a:r>
              <a:rPr lang="en-US" baseline="0" dirty="0" smtClean="0"/>
              <a:t> 365 offers the tools and technologies to deliver leading experiences messaging with Exchange Online, collaboration with SharePoint Online, unified communications with Lync Online and of course rich Office application experiences with Office 365 ProPlus. (click) Office 365 ProPlus is the full version of Office, you can use it without an Internet connection, and it works with the customizations you have made over the years. Deploy it how you normally would deploy Office and you can use Office with your existing in-house SharePoint or Exchange services and whether you want to allow cloud file storage is up to you. </a:t>
            </a:r>
          </a:p>
          <a:p>
            <a:endParaRPr lang="en-US" baseline="0" dirty="0" smtClean="0"/>
          </a:p>
          <a:p>
            <a:r>
              <a:rPr lang="en-US" baseline="0" dirty="0" smtClean="0"/>
              <a:t>We’ll focus the rest of our time talking about Office 365 ProPlus and the optimizations we have made to improve user and IT experiences for adopting the new Office. </a:t>
            </a:r>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D12675F0-B1E5-446A-9F86-8AEC9B13B278}" type="datetime1">
              <a:rPr lang="en-US" smtClean="0">
                <a:solidFill>
                  <a:prstClr val="black"/>
                </a:solidFill>
              </a:rPr>
              <a:pPr/>
              <a:t>3/19/15</a:t>
            </a:fld>
            <a:endParaRPr lang="en-US" dirty="0">
              <a:solidFill>
                <a:prstClr val="black"/>
              </a:solidFill>
            </a:endParaRPr>
          </a:p>
        </p:txBody>
      </p:sp>
      <p:sp>
        <p:nvSpPr>
          <p:cNvPr id="6" name="Footer Placeholder 5"/>
          <p:cNvSpPr>
            <a:spLocks noGrp="1"/>
          </p:cNvSpPr>
          <p:nvPr>
            <p:ph type="ftr" sz="quarter" idx="12"/>
          </p:nvPr>
        </p:nvSpPr>
        <p:spPr/>
        <p:txBody>
          <a:bodyPr/>
          <a:lstStyle/>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4ED4314-266A-4E1A-A14B-80BE5EF4B635}"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1700337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endParaRPr lang="en-US" dirty="0"/>
          </a:p>
        </p:txBody>
      </p:sp>
      <p:sp>
        <p:nvSpPr>
          <p:cNvPr id="4" name="Header Placeholder 3"/>
          <p:cNvSpPr>
            <a:spLocks noGrp="1"/>
          </p:cNvSpPr>
          <p:nvPr>
            <p:ph type="hdr" sz="quarter" idx="10"/>
          </p:nvPr>
        </p:nvSpPr>
        <p:spPr>
          <a:xfrm>
            <a:off x="0" y="0"/>
            <a:ext cx="2907196" cy="449705"/>
          </a:xfrm>
          <a:prstGeom prst="rect">
            <a:avLst/>
          </a:prstGeom>
        </p:spPr>
        <p:txBody>
          <a:bodyPr lIns="89720" tIns="44860" rIns="89720" bIns="44860"/>
          <a:lstStyle/>
          <a:p>
            <a:r>
              <a:rPr lang="en-US" dirty="0" smtClean="0"/>
              <a:t>MGXFY13</a:t>
            </a:r>
          </a:p>
          <a:p>
            <a:endParaRPr lang="en-US" dirty="0"/>
          </a:p>
        </p:txBody>
      </p:sp>
      <p:sp>
        <p:nvSpPr>
          <p:cNvPr id="5" name="Footer Placeholder 4"/>
          <p:cNvSpPr>
            <a:spLocks noGrp="1"/>
          </p:cNvSpPr>
          <p:nvPr>
            <p:ph type="ftr" sz="quarter" idx="11"/>
          </p:nvPr>
        </p:nvSpPr>
        <p:spPr>
          <a:xfrm>
            <a:off x="0" y="8542832"/>
            <a:ext cx="2907196" cy="449705"/>
          </a:xfrm>
          <a:prstGeom prst="rect">
            <a:avLst/>
          </a:prstGeom>
        </p:spPr>
        <p:txBody>
          <a:bodyPr lIns="89720" tIns="44860" rIns="89720" bIns="44860"/>
          <a:lstStyle/>
          <a:p>
            <a:pPr defTabSz="8968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8968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a:xfrm>
            <a:off x="3800166" y="0"/>
            <a:ext cx="2907196" cy="449705"/>
          </a:xfrm>
          <a:prstGeom prst="rect">
            <a:avLst/>
          </a:prstGeom>
        </p:spPr>
        <p:txBody>
          <a:bodyPr lIns="89720" tIns="44860" rIns="89720" bIns="44860"/>
          <a:lstStyle/>
          <a:p>
            <a:fld id="{DE802B57-E671-48AF-8420-DEEE63C043DA}" type="datetime1">
              <a:rPr lang="en-US" smtClean="0"/>
              <a:t>3/19/15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t>44</a:t>
            </a:fld>
            <a:endParaRPr lang="en-US" dirty="0"/>
          </a:p>
        </p:txBody>
      </p:sp>
    </p:spTree>
    <p:extLst>
      <p:ext uri="{BB962C8B-B14F-4D97-AF65-F5344CB8AC3E}">
        <p14:creationId xmlns:p14="http://schemas.microsoft.com/office/powerpoint/2010/main" val="18698894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Slide Objective</a:t>
            </a:r>
            <a:r>
              <a:rPr lang="en-US" b="1" baseline="0" dirty="0" smtClean="0"/>
              <a:t>: </a:t>
            </a:r>
          </a:p>
          <a:p>
            <a:r>
              <a:rPr lang="en-US" b="0" baseline="0" dirty="0" smtClean="0"/>
              <a:t>Articulate the vision for Lync 2013 &amp; Lync Online. </a:t>
            </a:r>
          </a:p>
          <a:p>
            <a:endParaRPr lang="en-US" b="1" baseline="0" dirty="0" smtClean="0"/>
          </a:p>
          <a:p>
            <a:r>
              <a:rPr lang="en-US" b="1" baseline="0" dirty="0" smtClean="0"/>
              <a:t>No Build - Use the pillars to articulate the investments and set-up the subsequent slides. Talking points:</a:t>
            </a:r>
            <a:endParaRPr lang="en-US" b="0" baseline="0" dirty="0" smtClean="0"/>
          </a:p>
          <a:p>
            <a:endParaRPr lang="en-US" b="0" baseline="0" dirty="0" smtClean="0"/>
          </a:p>
          <a:p>
            <a:r>
              <a:rPr lang="en-US" b="0" baseline="0" dirty="0" smtClean="0"/>
              <a:t>The vision for the next release of Lync builds upon the strengths of Lync 2010 while taking a broader view of how communications, data and human interaction can blend in order to drive connections among a diverse and distributed workforce. When animation, clean design and touch are layered in, the scenarios and user experience is elevated in new and engaging ways. </a:t>
            </a:r>
          </a:p>
          <a:p>
            <a:endParaRPr lang="en-US" b="0" baseline="0" dirty="0" smtClean="0"/>
          </a:p>
          <a:p>
            <a:r>
              <a:rPr lang="en-US" b="0" baseline="0" dirty="0" smtClean="0"/>
              <a:t>The essence of Lync 2013 is captured in 4 pillars, or collections of investments:</a:t>
            </a:r>
          </a:p>
          <a:p>
            <a:endParaRPr lang="en-US" b="0" baseline="0" dirty="0" smtClean="0"/>
          </a:p>
          <a:p>
            <a:r>
              <a:rPr lang="en-US" b="0" baseline="0" dirty="0" smtClean="0"/>
              <a:t>The first is </a:t>
            </a:r>
            <a:r>
              <a:rPr lang="en-US" sz="900" b="1" kern="1200" dirty="0" smtClean="0">
                <a:solidFill>
                  <a:schemeClr val="tx1"/>
                </a:solidFill>
                <a:effectLst/>
                <a:latin typeface="Segoe UI Light" pitchFamily="34" charset="0"/>
                <a:ea typeface="+mn-ea"/>
                <a:cs typeface="+mn-cs"/>
              </a:rPr>
              <a:t>Multiparty HD video &amp; content sharing.</a:t>
            </a:r>
            <a:r>
              <a:rPr lang="en-US" sz="900" b="1" kern="1200" baseline="0" dirty="0" smtClean="0">
                <a:solidFill>
                  <a:schemeClr val="tx1"/>
                </a:solidFill>
                <a:effectLst/>
                <a:latin typeface="Segoe UI Light" pitchFamily="34" charset="0"/>
                <a:ea typeface="+mn-ea"/>
                <a:cs typeface="+mn-cs"/>
              </a:rPr>
              <a:t> </a:t>
            </a:r>
            <a:r>
              <a:rPr lang="en-US" sz="900" kern="1200" dirty="0" smtClean="0">
                <a:solidFill>
                  <a:schemeClr val="tx1"/>
                </a:solidFill>
                <a:effectLst/>
                <a:latin typeface="Segoe UI Light" pitchFamily="34" charset="0"/>
                <a:ea typeface="+mn-ea"/>
                <a:cs typeface="+mn-cs"/>
              </a:rPr>
              <a:t>Lync 2013 and Lync Online showcase advances in video and visual communications. “I see what you mean” takes on an entirely different meaning when colleagues and customers from down the hall, across town or around the globe can see each other’s gestures while hearing their tone</a:t>
            </a:r>
            <a:r>
              <a:rPr lang="en-US" sz="900" kern="1200" baseline="0" dirty="0" smtClean="0">
                <a:solidFill>
                  <a:schemeClr val="tx1"/>
                </a:solidFill>
                <a:effectLst/>
                <a:latin typeface="Segoe UI Light" pitchFamily="34" charset="0"/>
                <a:ea typeface="+mn-ea"/>
                <a:cs typeface="+mn-cs"/>
              </a:rPr>
              <a:t> -</a:t>
            </a:r>
            <a:r>
              <a:rPr lang="en-US" sz="900" kern="1200" dirty="0" smtClean="0">
                <a:solidFill>
                  <a:schemeClr val="tx1"/>
                </a:solidFill>
                <a:effectLst/>
                <a:latin typeface="Segoe UI Light" pitchFamily="34" charset="0"/>
                <a:ea typeface="+mn-ea"/>
                <a:cs typeface="+mn-cs"/>
              </a:rPr>
              <a:t> when working together in a Lync Meeting. </a:t>
            </a:r>
          </a:p>
          <a:p>
            <a:endParaRPr lang="en-US" sz="900" kern="1200" dirty="0" smtClean="0">
              <a:solidFill>
                <a:schemeClr val="tx1"/>
              </a:solidFill>
              <a:effectLst/>
              <a:latin typeface="Segoe UI Light" pitchFamily="34" charset="0"/>
              <a:ea typeface="+mn-ea"/>
              <a:cs typeface="+mn-cs"/>
            </a:endParaRPr>
          </a:p>
          <a:p>
            <a:r>
              <a:rPr lang="en-US" sz="900" kern="1200" dirty="0" smtClean="0">
                <a:solidFill>
                  <a:schemeClr val="tx1"/>
                </a:solidFill>
                <a:effectLst/>
                <a:latin typeface="Segoe UI Light" pitchFamily="34" charset="0"/>
                <a:ea typeface="+mn-ea"/>
                <a:cs typeface="+mn-cs"/>
              </a:rPr>
              <a:t>The next release of</a:t>
            </a:r>
            <a:r>
              <a:rPr lang="en-US" sz="900" kern="1200" baseline="0" dirty="0" smtClean="0">
                <a:solidFill>
                  <a:schemeClr val="tx1"/>
                </a:solidFill>
                <a:effectLst/>
                <a:latin typeface="Segoe UI Light" pitchFamily="34" charset="0"/>
                <a:ea typeface="+mn-ea"/>
                <a:cs typeface="+mn-cs"/>
              </a:rPr>
              <a:t> Lync </a:t>
            </a:r>
            <a:r>
              <a:rPr lang="en-US" sz="900" kern="1200" dirty="0" smtClean="0">
                <a:solidFill>
                  <a:schemeClr val="tx1"/>
                </a:solidFill>
                <a:effectLst/>
                <a:latin typeface="Segoe UI Light" pitchFamily="34" charset="0"/>
                <a:ea typeface="+mn-ea"/>
                <a:cs typeface="+mn-cs"/>
              </a:rPr>
              <a:t>further delivers on the promise of “access anywhere”, ensuring that Lync is available anywhere a user has access to Windows 8 PC</a:t>
            </a:r>
            <a:r>
              <a:rPr lang="en-US" sz="900" kern="1200" baseline="0" dirty="0" smtClean="0">
                <a:solidFill>
                  <a:schemeClr val="tx1"/>
                </a:solidFill>
                <a:effectLst/>
                <a:latin typeface="Segoe UI Light" pitchFamily="34" charset="0"/>
                <a:ea typeface="+mn-ea"/>
                <a:cs typeface="+mn-cs"/>
              </a:rPr>
              <a:t> or tablet,</a:t>
            </a:r>
            <a:r>
              <a:rPr lang="en-US" sz="900" kern="1200" dirty="0" smtClean="0">
                <a:solidFill>
                  <a:schemeClr val="tx1"/>
                </a:solidFill>
                <a:effectLst/>
                <a:latin typeface="Segoe UI Light" pitchFamily="34" charset="0"/>
                <a:ea typeface="+mn-ea"/>
                <a:cs typeface="+mn-cs"/>
              </a:rPr>
              <a:t> mobile device or browser. </a:t>
            </a:r>
            <a:r>
              <a:rPr lang="en-US" sz="900" b="1" kern="1200" dirty="0" smtClean="0">
                <a:solidFill>
                  <a:schemeClr val="tx1"/>
                </a:solidFill>
                <a:effectLst/>
                <a:latin typeface="Segoe UI Light" pitchFamily="34" charset="0"/>
                <a:ea typeface="+mn-ea"/>
                <a:cs typeface="+mn-cs"/>
              </a:rPr>
              <a:t>Modern, mobile and web client</a:t>
            </a:r>
            <a:r>
              <a:rPr lang="en-US" sz="900" b="1" kern="1200" baseline="0" dirty="0" smtClean="0">
                <a:solidFill>
                  <a:schemeClr val="tx1"/>
                </a:solidFill>
                <a:effectLst/>
                <a:latin typeface="Segoe UI Light" pitchFamily="34" charset="0"/>
                <a:ea typeface="+mn-ea"/>
                <a:cs typeface="+mn-cs"/>
              </a:rPr>
              <a:t> investments </a:t>
            </a:r>
            <a:r>
              <a:rPr lang="en-US" sz="900" b="0" kern="1200" baseline="0" dirty="0" smtClean="0">
                <a:solidFill>
                  <a:schemeClr val="tx1"/>
                </a:solidFill>
                <a:effectLst/>
                <a:latin typeface="Segoe UI Light" pitchFamily="34" charset="0"/>
                <a:ea typeface="+mn-ea"/>
                <a:cs typeface="+mn-cs"/>
              </a:rPr>
              <a:t>allow</a:t>
            </a:r>
            <a:r>
              <a:rPr lang="en-US" sz="900" b="1" kern="1200" baseline="0" dirty="0" smtClean="0">
                <a:solidFill>
                  <a:schemeClr val="tx1"/>
                </a:solidFill>
                <a:effectLst/>
                <a:latin typeface="Segoe UI Light" pitchFamily="34" charset="0"/>
                <a:ea typeface="+mn-ea"/>
                <a:cs typeface="+mn-cs"/>
              </a:rPr>
              <a:t> </a:t>
            </a:r>
            <a:r>
              <a:rPr lang="en-US" sz="900" kern="1200" dirty="0" smtClean="0">
                <a:solidFill>
                  <a:schemeClr val="tx1"/>
                </a:solidFill>
                <a:effectLst/>
                <a:latin typeface="Segoe UI Light" pitchFamily="34" charset="0"/>
                <a:ea typeface="+mn-ea"/>
                <a:cs typeface="+mn-cs"/>
              </a:rPr>
              <a:t>Lync to</a:t>
            </a:r>
            <a:r>
              <a:rPr lang="en-US" sz="900" kern="1200" baseline="0" dirty="0" smtClean="0">
                <a:solidFill>
                  <a:schemeClr val="tx1"/>
                </a:solidFill>
                <a:effectLst/>
                <a:latin typeface="Segoe UI Light" pitchFamily="34" charset="0"/>
                <a:ea typeface="+mn-ea"/>
                <a:cs typeface="+mn-cs"/>
              </a:rPr>
              <a:t> be</a:t>
            </a:r>
            <a:r>
              <a:rPr lang="en-US" sz="900" kern="1200" dirty="0" smtClean="0">
                <a:solidFill>
                  <a:schemeClr val="tx1"/>
                </a:solidFill>
                <a:effectLst/>
                <a:latin typeface="Segoe UI Light" pitchFamily="34" charset="0"/>
                <a:ea typeface="+mn-ea"/>
                <a:cs typeface="+mn-cs"/>
              </a:rPr>
              <a:t> where the users are, putting people at the center of communications and collaboration. And yet, with the diversity</a:t>
            </a:r>
            <a:r>
              <a:rPr lang="en-US" sz="900" kern="1200" baseline="0" dirty="0" smtClean="0">
                <a:solidFill>
                  <a:schemeClr val="tx1"/>
                </a:solidFill>
                <a:effectLst/>
                <a:latin typeface="Segoe UI Light" pitchFamily="34" charset="0"/>
                <a:ea typeface="+mn-ea"/>
                <a:cs typeface="+mn-cs"/>
              </a:rPr>
              <a:t> of platform, form factor and device support – the experience is familiar and engaging. </a:t>
            </a:r>
            <a:endParaRPr lang="en-US" sz="900" kern="1200" dirty="0" smtClean="0">
              <a:solidFill>
                <a:schemeClr val="tx1"/>
              </a:solidFill>
              <a:effectLst/>
              <a:latin typeface="Segoe UI Light" pitchFamily="34" charset="0"/>
              <a:ea typeface="+mn-ea"/>
              <a:cs typeface="+mn-cs"/>
            </a:endParaRPr>
          </a:p>
          <a:p>
            <a:endParaRPr lang="en-US" sz="900" kern="1200" dirty="0" smtClean="0">
              <a:solidFill>
                <a:schemeClr val="tx1"/>
              </a:solidFill>
              <a:effectLst/>
              <a:latin typeface="Segoe UI Light" pitchFamily="34" charset="0"/>
              <a:ea typeface="+mn-ea"/>
              <a:cs typeface="+mn-cs"/>
            </a:endParaRPr>
          </a:p>
          <a:p>
            <a:r>
              <a:rPr lang="en-US" sz="900" kern="1200" dirty="0" smtClean="0">
                <a:solidFill>
                  <a:schemeClr val="tx1"/>
                </a:solidFill>
                <a:effectLst/>
                <a:latin typeface="Segoe UI Light" pitchFamily="34" charset="0"/>
                <a:ea typeface="+mn-ea"/>
                <a:cs typeface="+mn-cs"/>
              </a:rPr>
              <a:t>Lync was built from the ground up to deliver identity-based communications– pivoting on a user’s identity rather than the old paradigm of using phone numbers as a proxy for a</a:t>
            </a:r>
            <a:r>
              <a:rPr lang="en-US" sz="900" kern="1200" baseline="0" dirty="0" smtClean="0">
                <a:solidFill>
                  <a:schemeClr val="tx1"/>
                </a:solidFill>
                <a:effectLst/>
                <a:latin typeface="Segoe UI Light" pitchFamily="34" charset="0"/>
                <a:ea typeface="+mn-ea"/>
                <a:cs typeface="+mn-cs"/>
              </a:rPr>
              <a:t> person</a:t>
            </a:r>
            <a:r>
              <a:rPr lang="en-US" sz="900" kern="1200" dirty="0" smtClean="0">
                <a:solidFill>
                  <a:schemeClr val="tx1"/>
                </a:solidFill>
                <a:effectLst/>
                <a:latin typeface="Segoe UI Light" pitchFamily="34" charset="0"/>
                <a:ea typeface="+mn-ea"/>
                <a:cs typeface="+mn-cs"/>
              </a:rPr>
              <a:t>. Lync</a:t>
            </a:r>
            <a:r>
              <a:rPr lang="en-US" sz="900" kern="1200" baseline="0" dirty="0" smtClean="0">
                <a:solidFill>
                  <a:schemeClr val="tx1"/>
                </a:solidFill>
                <a:effectLst/>
                <a:latin typeface="Segoe UI Light" pitchFamily="34" charset="0"/>
                <a:ea typeface="+mn-ea"/>
                <a:cs typeface="+mn-cs"/>
              </a:rPr>
              <a:t> </a:t>
            </a:r>
            <a:r>
              <a:rPr lang="en-US" sz="900" b="1" kern="1200" dirty="0" smtClean="0">
                <a:solidFill>
                  <a:schemeClr val="tx1"/>
                </a:solidFill>
                <a:effectLst/>
                <a:latin typeface="Segoe UI Light" pitchFamily="34" charset="0"/>
                <a:ea typeface="+mn-ea"/>
                <a:cs typeface="+mn-cs"/>
              </a:rPr>
              <a:t>Integration across Office apps</a:t>
            </a:r>
            <a:r>
              <a:rPr lang="en-US" sz="900" b="1" kern="1200" baseline="0" dirty="0" smtClean="0">
                <a:solidFill>
                  <a:schemeClr val="tx1"/>
                </a:solidFill>
                <a:effectLst/>
                <a:latin typeface="Segoe UI Light" pitchFamily="34" charset="0"/>
                <a:ea typeface="+mn-ea"/>
                <a:cs typeface="+mn-cs"/>
              </a:rPr>
              <a:t> </a:t>
            </a:r>
            <a:r>
              <a:rPr lang="en-US" sz="900" b="0" kern="1200" baseline="0" dirty="0" smtClean="0">
                <a:solidFill>
                  <a:schemeClr val="tx1"/>
                </a:solidFill>
                <a:effectLst/>
                <a:latin typeface="Segoe UI Light" pitchFamily="34" charset="0"/>
                <a:ea typeface="+mn-ea"/>
                <a:cs typeface="+mn-cs"/>
              </a:rPr>
              <a:t>enables “one-click” communications directly from within the productivity applications used by Information Workers everyday. </a:t>
            </a:r>
            <a:r>
              <a:rPr lang="en-US" sz="900" kern="1200" dirty="0" smtClean="0">
                <a:solidFill>
                  <a:schemeClr val="tx1"/>
                </a:solidFill>
                <a:effectLst/>
                <a:latin typeface="Segoe UI Light" pitchFamily="34" charset="0"/>
                <a:ea typeface="+mn-ea"/>
                <a:cs typeface="+mn-cs"/>
              </a:rPr>
              <a:t>Lync is integrated into Outlook, SharePoint, OneNote and other Microsoft applications, users do not have to leave their current application when they need to reach out to others. Lync breaks down solution silos and application boundaries making communication and collaboration natural and less complex. </a:t>
            </a:r>
          </a:p>
          <a:p>
            <a:endParaRPr lang="en-US" sz="900" b="1" kern="1200" dirty="0" smtClean="0">
              <a:solidFill>
                <a:schemeClr val="tx1"/>
              </a:solidFill>
              <a:effectLst/>
              <a:latin typeface="Segoe UI Light" pitchFamily="34" charset="0"/>
              <a:ea typeface="+mn-ea"/>
              <a:cs typeface="+mn-cs"/>
            </a:endParaRPr>
          </a:p>
          <a:p>
            <a:r>
              <a:rPr lang="en-US" sz="900" b="1" kern="1200" dirty="0" smtClean="0">
                <a:solidFill>
                  <a:schemeClr val="tx1"/>
                </a:solidFill>
                <a:effectLst/>
                <a:latin typeface="Segoe UI Light" pitchFamily="34" charset="0"/>
                <a:ea typeface="+mn-ea"/>
                <a:cs typeface="+mn-cs"/>
              </a:rPr>
              <a:t>Federation with Skype </a:t>
            </a:r>
            <a:r>
              <a:rPr lang="en-US" sz="900" b="0" kern="1200" dirty="0" smtClean="0">
                <a:solidFill>
                  <a:schemeClr val="tx1"/>
                </a:solidFill>
                <a:effectLst/>
                <a:latin typeface="Segoe UI Light" pitchFamily="34" charset="0"/>
                <a:ea typeface="+mn-ea"/>
                <a:cs typeface="+mn-cs"/>
              </a:rPr>
              <a:t>unlocks</a:t>
            </a:r>
            <a:r>
              <a:rPr lang="en-US" sz="900" b="0" kern="1200" baseline="0" dirty="0" smtClean="0">
                <a:solidFill>
                  <a:schemeClr val="tx1"/>
                </a:solidFill>
                <a:effectLst/>
                <a:latin typeface="Segoe UI Light" pitchFamily="34" charset="0"/>
                <a:ea typeface="+mn-ea"/>
                <a:cs typeface="+mn-cs"/>
              </a:rPr>
              <a:t> the potential to bring all of these investments mentioned, and the rich communication and collaborations scenarios they enable - to hundreds of millions of users worldwide. </a:t>
            </a:r>
          </a:p>
          <a:p>
            <a:endParaRPr lang="en-US" sz="900" b="0" kern="1200" baseline="0" dirty="0" smtClean="0">
              <a:solidFill>
                <a:schemeClr val="tx1"/>
              </a:solidFill>
              <a:effectLst/>
              <a:latin typeface="Segoe UI Light" pitchFamily="34" charset="0"/>
              <a:ea typeface="+mn-ea"/>
              <a:cs typeface="+mn-cs"/>
            </a:endParaRPr>
          </a:p>
          <a:p>
            <a:r>
              <a:rPr lang="en-US" sz="900" b="1" kern="1200" dirty="0" smtClean="0">
                <a:solidFill>
                  <a:schemeClr val="tx1"/>
                </a:solidFill>
                <a:effectLst/>
                <a:latin typeface="Segoe UI Light" pitchFamily="34" charset="0"/>
                <a:ea typeface="+mn-ea"/>
                <a:cs typeface="+mn-cs"/>
              </a:rPr>
              <a:t>Transition - Take a closer looks at each one</a:t>
            </a:r>
            <a:r>
              <a:rPr lang="en-US" sz="900" b="1" kern="1200" baseline="0" dirty="0" smtClean="0">
                <a:solidFill>
                  <a:schemeClr val="tx1"/>
                </a:solidFill>
                <a:effectLst/>
                <a:latin typeface="Segoe UI Light" pitchFamily="34" charset="0"/>
                <a:ea typeface="+mn-ea"/>
                <a:cs typeface="+mn-cs"/>
              </a:rPr>
              <a:t> of these investment areas</a:t>
            </a:r>
            <a:endParaRPr lang="en-US" sz="900" b="1" kern="1200" dirty="0" smtClean="0">
              <a:solidFill>
                <a:schemeClr val="tx1"/>
              </a:solidFill>
              <a:effectLst/>
              <a:latin typeface="Segoe UI Light" pitchFamily="34" charset="0"/>
              <a:ea typeface="+mn-ea"/>
              <a:cs typeface="+mn-cs"/>
            </a:endParaRPr>
          </a:p>
        </p:txBody>
      </p:sp>
      <p:sp>
        <p:nvSpPr>
          <p:cNvPr id="4" name="Date Placeholder 3"/>
          <p:cNvSpPr>
            <a:spLocks noGrp="1"/>
          </p:cNvSpPr>
          <p:nvPr>
            <p:ph type="dt" idx="10"/>
          </p:nvPr>
        </p:nvSpPr>
        <p:spPr/>
        <p:txBody>
          <a:bodyPr/>
          <a:lstStyle/>
          <a:p>
            <a:fld id="{FA7F8415-C954-4EF2-BD7F-8A29CBFC2ED5}" type="datetime1">
              <a:rPr lang="en-US" smtClean="0"/>
              <a:t>3/19/15</a:t>
            </a:fld>
            <a:endParaRPr lang="en-US"/>
          </a:p>
        </p:txBody>
      </p:sp>
      <p:sp>
        <p:nvSpPr>
          <p:cNvPr id="5" name="Slide Number Placeholder 4"/>
          <p:cNvSpPr>
            <a:spLocks noGrp="1"/>
          </p:cNvSpPr>
          <p:nvPr>
            <p:ph type="sldNum" sz="quarter" idx="11"/>
          </p:nvPr>
        </p:nvSpPr>
        <p:spPr/>
        <p:txBody>
          <a:bodyPr/>
          <a:lstStyle/>
          <a:p>
            <a:fld id="{B4008EB6-D09E-4580-8CD6-DDB14511944F}" type="slidenum">
              <a:rPr lang="en-US" smtClean="0"/>
              <a:t>45</a:t>
            </a:fld>
            <a:endParaRPr lang="en-US" dirty="0"/>
          </a:p>
        </p:txBody>
      </p:sp>
      <p:sp>
        <p:nvSpPr>
          <p:cNvPr id="6" name="Header Placeholder 5"/>
          <p:cNvSpPr>
            <a:spLocks noGrp="1"/>
          </p:cNvSpPr>
          <p:nvPr>
            <p:ph type="hdr" sz="quarter" idx="12"/>
          </p:nvPr>
        </p:nvSpPr>
        <p:spPr/>
        <p:txBody>
          <a:bodyPr/>
          <a:lstStyle/>
          <a:p>
            <a:r>
              <a:rPr lang="en-US" smtClean="0"/>
              <a:t>Microsoft Lync</a:t>
            </a:r>
            <a:endParaRPr lang="en-US" dirty="0"/>
          </a:p>
        </p:txBody>
      </p:sp>
      <p:sp>
        <p:nvSpPr>
          <p:cNvPr id="7" name="Footer Placeholder 6"/>
          <p:cNvSpPr>
            <a:spLocks noGrp="1"/>
          </p:cNvSpPr>
          <p:nvPr>
            <p:ph type="ftr" sz="quarter" idx="13"/>
          </p:nvPr>
        </p:nvSpPr>
        <p:spPr/>
        <p:txBody>
          <a:bodyPr/>
          <a:lstStyle/>
          <a:p>
            <a:pPr marL="231775" defTabSz="914099" eaLnBrk="0" hangingPunct="0"/>
            <a:r>
              <a:rPr lang="en-US" sz="5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8743734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00200" y="471488"/>
            <a:ext cx="3657600" cy="2057400"/>
          </a:xfrm>
        </p:spPr>
      </p:sp>
      <p:sp>
        <p:nvSpPr>
          <p:cNvPr id="3" name="Notes Placeholder 2"/>
          <p:cNvSpPr>
            <a:spLocks noGrp="1"/>
          </p:cNvSpPr>
          <p:nvPr>
            <p:ph type="body" idx="1"/>
          </p:nvPr>
        </p:nvSpPr>
        <p:spPr>
          <a:xfrm>
            <a:off x="685800" y="3160713"/>
            <a:ext cx="5486400" cy="4114800"/>
          </a:xfrm>
        </p:spPr>
        <p:txBody>
          <a:bodyPr/>
          <a:lstStyle/>
          <a:p>
            <a:r>
              <a:rPr lang="en-US" dirty="0" smtClean="0"/>
              <a:t>Lync today</a:t>
            </a:r>
            <a:r>
              <a:rPr lang="en-US" baseline="0" dirty="0" smtClean="0"/>
              <a:t> supports on-Premises and Cloud deployments, and supports interoperability between on-premises Lync deployments and Office 365.  In Lync 2013, we will be updating the Server and the service will provide users with more choice in terms of how they deploy.</a:t>
            </a:r>
          </a:p>
          <a:p>
            <a:endParaRPr lang="en-US" baseline="0" dirty="0" smtClean="0"/>
          </a:p>
          <a:p>
            <a:pPr marL="167970" indent="-167970">
              <a:buFont typeface="Arial" pitchFamily="34" charset="0"/>
              <a:buChar char="•"/>
            </a:pPr>
            <a:r>
              <a:rPr lang="en-US" b="1" baseline="0" dirty="0" smtClean="0"/>
              <a:t>On premises: </a:t>
            </a:r>
            <a:r>
              <a:rPr lang="en-US" baseline="0" dirty="0" smtClean="0"/>
              <a:t>Lync can be deployed “on premises” configuration, just as it has in Lync 2010  This deployment approach supports customer premises deployments and Private Cloud deployments via license mobility</a:t>
            </a:r>
          </a:p>
          <a:p>
            <a:pPr marL="167970" indent="-167970">
              <a:buFont typeface="Arial" pitchFamily="34" charset="0"/>
              <a:buChar char="•"/>
            </a:pPr>
            <a:r>
              <a:rPr lang="en-US" b="1" baseline="0" dirty="0" smtClean="0"/>
              <a:t>Cloud: </a:t>
            </a:r>
            <a:r>
              <a:rPr lang="en-US" baseline="0" dirty="0" smtClean="0"/>
              <a:t>Lync Online– standalone or as a part of an Office 365 suite– will continue to be available and will get the advantages of the feature and manageability improvements we deliver as part of Lync 15</a:t>
            </a:r>
          </a:p>
          <a:p>
            <a:pPr marL="167970" indent="-167970">
              <a:buFont typeface="Arial" pitchFamily="34" charset="0"/>
              <a:buChar char="•"/>
            </a:pPr>
            <a:r>
              <a:rPr lang="en-US" b="1" baseline="0" dirty="0" smtClean="0"/>
              <a:t>Hybrid: </a:t>
            </a:r>
            <a:r>
              <a:rPr lang="en-US" baseline="0" dirty="0" smtClean="0"/>
              <a:t>New in the Lync 2013 timeframe, enterprises will be able to split users between Lync Server 2013 and Lync Online, while keeping the same single domain name for all the users easing migration scenarios, especially where customers are eager to take advantage of the value of cloud services but where a portion of their users cannot move from an on premise deployment to the cloud.</a:t>
            </a:r>
          </a:p>
          <a:p>
            <a:pPr marL="167970" indent="-167970">
              <a:buFont typeface="Arial" pitchFamily="34" charset="0"/>
              <a:buChar char="•"/>
            </a:pPr>
            <a:endParaRPr lang="en-US" baseline="0" dirty="0" smtClean="0"/>
          </a:p>
          <a:p>
            <a:pPr marL="167970" indent="-16797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14979F40-820F-4F3D-8332-FDAADAF68E99}" type="slidenum">
              <a:rPr lang="en-US" smtClean="0"/>
              <a:t>46</a:t>
            </a:fld>
            <a:endParaRPr lang="en-US"/>
          </a:p>
        </p:txBody>
      </p:sp>
    </p:spTree>
    <p:extLst>
      <p:ext uri="{BB962C8B-B14F-4D97-AF65-F5344CB8AC3E}">
        <p14:creationId xmlns:p14="http://schemas.microsoft.com/office/powerpoint/2010/main" val="28400686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BE6631-23A7-4071-A76B-DCE6926FC4AF}" type="slidenum">
              <a:rPr lang="en-US" smtClean="0"/>
              <a:t>48</a:t>
            </a:fld>
            <a:endParaRPr lang="en-US"/>
          </a:p>
        </p:txBody>
      </p:sp>
    </p:spTree>
    <p:extLst>
      <p:ext uri="{BB962C8B-B14F-4D97-AF65-F5344CB8AC3E}">
        <p14:creationId xmlns:p14="http://schemas.microsoft.com/office/powerpoint/2010/main" val="3562463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10450" y="471566"/>
            <a:ext cx="3637101" cy="2058025"/>
          </a:xfrm>
        </p:spPr>
      </p:sp>
      <p:sp>
        <p:nvSpPr>
          <p:cNvPr id="3" name="Notes Placeholder 2"/>
          <p:cNvSpPr>
            <a:spLocks noGrp="1"/>
          </p:cNvSpPr>
          <p:nvPr>
            <p:ph type="body" idx="1"/>
          </p:nvPr>
        </p:nvSpPr>
        <p:spPr>
          <a:xfrm>
            <a:off x="191069" y="3160713"/>
            <a:ext cx="6400800" cy="4126832"/>
          </a:xfrm>
        </p:spPr>
        <p:txBody>
          <a:bodyPr/>
          <a:lstStyle/>
          <a:p>
            <a:r>
              <a:rPr lang="en-US" dirty="0" smtClean="0"/>
              <a:t>1.2 Billion Smartphones, Tablets To Be Bought Worldwide In 2013; 821 Million This Year: 70% Of Total Device Sales</a:t>
            </a:r>
          </a:p>
          <a:p>
            <a:endParaRPr lang="en-US" dirty="0" smtClean="0"/>
          </a:p>
          <a:p>
            <a:r>
              <a:rPr lang="en-US" dirty="0" smtClean="0"/>
              <a:t>http://</a:t>
            </a:r>
            <a:r>
              <a:rPr lang="en-US" smtClean="0"/>
              <a:t>techcrunch.com/2012/11/06/gartner-1-2-billion-smartphones-tablets-to-be-bought-worldwide-in-2013-821-million-this-year-70-of-total-device-sales/</a:t>
            </a:r>
            <a:endParaRPr lang="en-US" dirty="0"/>
          </a:p>
        </p:txBody>
      </p:sp>
      <p:sp>
        <p:nvSpPr>
          <p:cNvPr id="4" name="Slide Number Placeholder 3"/>
          <p:cNvSpPr>
            <a:spLocks noGrp="1"/>
          </p:cNvSpPr>
          <p:nvPr>
            <p:ph type="sldNum" sz="quarter" idx="10"/>
          </p:nvPr>
        </p:nvSpPr>
        <p:spPr/>
        <p:txBody>
          <a:bodyPr/>
          <a:lstStyle/>
          <a:p>
            <a:fld id="{14979F40-820F-4F3D-8332-FDAADAF68E99}"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3357056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BE6631-23A7-4071-A76B-DCE6926FC4AF}" type="slidenum">
              <a:rPr lang="en-US" smtClean="0"/>
              <a:t>49</a:t>
            </a:fld>
            <a:endParaRPr lang="en-US"/>
          </a:p>
        </p:txBody>
      </p:sp>
    </p:spTree>
    <p:extLst>
      <p:ext uri="{BB962C8B-B14F-4D97-AF65-F5344CB8AC3E}">
        <p14:creationId xmlns:p14="http://schemas.microsoft.com/office/powerpoint/2010/main" val="3541652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10A7FA5E-089E-4EE9-820C-4BE4ACADA0D8}"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41787661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10450" y="471566"/>
            <a:ext cx="3637101" cy="2058025"/>
          </a:xfrm>
        </p:spPr>
      </p:sp>
      <p:sp>
        <p:nvSpPr>
          <p:cNvPr id="3" name="Notes Placeholder 2"/>
          <p:cNvSpPr>
            <a:spLocks noGrp="1"/>
          </p:cNvSpPr>
          <p:nvPr>
            <p:ph type="body" idx="1"/>
          </p:nvPr>
        </p:nvSpPr>
        <p:spPr>
          <a:xfrm>
            <a:off x="191069" y="3160713"/>
            <a:ext cx="6400800" cy="4126832"/>
          </a:xfrm>
        </p:spPr>
        <p:txBody>
          <a:bodyPr/>
          <a:lstStyle/>
          <a:p>
            <a:r>
              <a:rPr lang="en-US" dirty="0" smtClean="0"/>
              <a:t>1.2 Billion Smartphones, Tablets To Be Bought Worldwide In 2013; 821 Million This Year: 70% Of Total Device Sales</a:t>
            </a:r>
          </a:p>
          <a:p>
            <a:endParaRPr lang="en-US" dirty="0" smtClean="0"/>
          </a:p>
          <a:p>
            <a:r>
              <a:rPr lang="en-US" dirty="0" smtClean="0"/>
              <a:t>http://</a:t>
            </a:r>
            <a:r>
              <a:rPr lang="en-US" smtClean="0"/>
              <a:t>techcrunch.com/2012/11/06/gartner-1-2-billion-smartphones-tablets-to-be-bought-worldwide-in-2013-821-million-this-year-70-of-total-device-sales/</a:t>
            </a:r>
            <a:endParaRPr lang="en-US" dirty="0"/>
          </a:p>
        </p:txBody>
      </p:sp>
      <p:sp>
        <p:nvSpPr>
          <p:cNvPr id="4" name="Slide Number Placeholder 3"/>
          <p:cNvSpPr>
            <a:spLocks noGrp="1"/>
          </p:cNvSpPr>
          <p:nvPr>
            <p:ph type="sldNum" sz="quarter" idx="10"/>
          </p:nvPr>
        </p:nvSpPr>
        <p:spPr/>
        <p:txBody>
          <a:bodyPr/>
          <a:lstStyle/>
          <a:p>
            <a:fld id="{14979F40-820F-4F3D-8332-FDAADAF68E99}"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33357056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903">
              <a:spcAft>
                <a:spcPts val="332"/>
              </a:spcAft>
              <a:defRPr/>
            </a:pPr>
            <a:endParaRPr lang="en-US" dirty="0">
              <a:solidFill>
                <a:prstClr val="black"/>
              </a:solidFill>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40777669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40E81034-F825-4F90-A6E2-5E7506729C56}" type="datetime1">
              <a:rPr lang="en-US" smtClean="0"/>
              <a:t>3/19/15</a:t>
            </a:fld>
            <a:endParaRPr lang="en-US"/>
          </a:p>
        </p:txBody>
      </p:sp>
      <p:sp>
        <p:nvSpPr>
          <p:cNvPr id="5" name="Slide Number Placeholder 4"/>
          <p:cNvSpPr>
            <a:spLocks noGrp="1"/>
          </p:cNvSpPr>
          <p:nvPr>
            <p:ph type="sldNum" sz="quarter" idx="11"/>
          </p:nvPr>
        </p:nvSpPr>
        <p:spPr/>
        <p:txBody>
          <a:bodyPr/>
          <a:lstStyle/>
          <a:p>
            <a:fld id="{B4008EB6-D09E-4580-8CD6-DDB14511944F}" type="slidenum">
              <a:rPr lang="en-US" smtClean="0"/>
              <a:t>56</a:t>
            </a:fld>
            <a:endParaRPr lang="en-US" dirty="0"/>
          </a:p>
        </p:txBody>
      </p:sp>
      <p:sp>
        <p:nvSpPr>
          <p:cNvPr id="6" name="Header Placeholder 5"/>
          <p:cNvSpPr>
            <a:spLocks noGrp="1"/>
          </p:cNvSpPr>
          <p:nvPr>
            <p:ph type="hdr" sz="quarter" idx="12"/>
          </p:nvPr>
        </p:nvSpPr>
        <p:spPr/>
        <p:txBody>
          <a:bodyPr/>
          <a:lstStyle/>
          <a:p>
            <a:r>
              <a:rPr lang="en-US" smtClean="0"/>
              <a:t>Microsoft Office365</a:t>
            </a:r>
            <a:endParaRPr lang="en-US" dirty="0"/>
          </a:p>
        </p:txBody>
      </p:sp>
      <p:sp>
        <p:nvSpPr>
          <p:cNvPr id="7" name="Footer Placeholder 6"/>
          <p:cNvSpPr>
            <a:spLocks noGrp="1"/>
          </p:cNvSpPr>
          <p:nvPr>
            <p:ph type="ftr" sz="quarter" idx="13"/>
          </p:nvPr>
        </p:nvSpPr>
        <p:spPr/>
        <p:txBody>
          <a:bodyPr/>
          <a:lstStyle/>
          <a:p>
            <a:pPr marL="231762" defTabSz="91404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62" defTabSz="91404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9494247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40E81034-F825-4F90-A6E2-5E7506729C56}" type="datetime1">
              <a:rPr lang="en-US" smtClean="0"/>
              <a:t>3/19/15</a:t>
            </a:fld>
            <a:endParaRPr lang="en-US"/>
          </a:p>
        </p:txBody>
      </p:sp>
      <p:sp>
        <p:nvSpPr>
          <p:cNvPr id="5" name="Slide Number Placeholder 4"/>
          <p:cNvSpPr>
            <a:spLocks noGrp="1"/>
          </p:cNvSpPr>
          <p:nvPr>
            <p:ph type="sldNum" sz="quarter" idx="11"/>
          </p:nvPr>
        </p:nvSpPr>
        <p:spPr/>
        <p:txBody>
          <a:bodyPr/>
          <a:lstStyle/>
          <a:p>
            <a:fld id="{B4008EB6-D09E-4580-8CD6-DDB14511944F}" type="slidenum">
              <a:rPr lang="en-US" smtClean="0"/>
              <a:t>57</a:t>
            </a:fld>
            <a:endParaRPr lang="en-US" dirty="0"/>
          </a:p>
        </p:txBody>
      </p:sp>
      <p:sp>
        <p:nvSpPr>
          <p:cNvPr id="6" name="Header Placeholder 5"/>
          <p:cNvSpPr>
            <a:spLocks noGrp="1"/>
          </p:cNvSpPr>
          <p:nvPr>
            <p:ph type="hdr" sz="quarter" idx="12"/>
          </p:nvPr>
        </p:nvSpPr>
        <p:spPr/>
        <p:txBody>
          <a:bodyPr/>
          <a:lstStyle/>
          <a:p>
            <a:r>
              <a:rPr lang="en-US" smtClean="0"/>
              <a:t>Microsoft Office365</a:t>
            </a:r>
            <a:endParaRPr lang="en-US" dirty="0"/>
          </a:p>
        </p:txBody>
      </p:sp>
      <p:sp>
        <p:nvSpPr>
          <p:cNvPr id="7" name="Footer Placeholder 6"/>
          <p:cNvSpPr>
            <a:spLocks noGrp="1"/>
          </p:cNvSpPr>
          <p:nvPr>
            <p:ph type="ftr" sz="quarter" idx="13"/>
          </p:nvPr>
        </p:nvSpPr>
        <p:spPr/>
        <p:txBody>
          <a:bodyPr/>
          <a:lstStyle/>
          <a:p>
            <a:pPr marL="231762" defTabSz="91404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62" defTabSz="91404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2675872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272" y="674557"/>
            <a:ext cx="5960372" cy="3372787"/>
          </a:xfrm>
        </p:spPr>
      </p:sp>
      <p:sp>
        <p:nvSpPr>
          <p:cNvPr id="3" name="Notes Placeholder 2"/>
          <p:cNvSpPr>
            <a:spLocks noGrp="1"/>
          </p:cNvSpPr>
          <p:nvPr>
            <p:ph type="body" idx="1"/>
          </p:nvPr>
        </p:nvSpPr>
        <p:spPr/>
        <p:txBody>
          <a:bodyPr/>
          <a:lstStyle/>
          <a:p>
            <a:r>
              <a:rPr lang="en-US" b="1" dirty="0" smtClean="0"/>
              <a:t>Speaker</a:t>
            </a:r>
            <a:r>
              <a:rPr lang="en-US" b="1" baseline="0" dirty="0" smtClean="0"/>
              <a:t> Notes (1 minute):</a:t>
            </a:r>
            <a:endParaRPr lang="en-US" b="1" dirty="0" smtClean="0"/>
          </a:p>
          <a:p>
            <a:r>
              <a:rPr lang="en-US" dirty="0" smtClean="0"/>
              <a:t/>
            </a:r>
            <a:br>
              <a:rPr lang="en-US" dirty="0" smtClean="0"/>
            </a:br>
            <a:r>
              <a:rPr lang="en-US" dirty="0" smtClean="0"/>
              <a:t>Office</a:t>
            </a:r>
            <a:r>
              <a:rPr lang="en-US" baseline="0" dirty="0" smtClean="0"/>
              <a:t> 365 offers the tools and technologies to deliver leading experiences messaging with Exchange Online, collaboration with SharePoint Online, unified communications with Lync Online and of course rich Office application experiences with Office 365 ProPlus. (click) Office 365 ProPlus is the full version of Office, you can use it without an Internet connection, and it works with the customizations you have made over the years. Deploy it how you normally would deploy Office and you can use Office with your existing in-house SharePoint or Exchange services and whether you want to allow cloud file storage is up to you. </a:t>
            </a:r>
          </a:p>
          <a:p>
            <a:endParaRPr lang="en-US" baseline="0" dirty="0" smtClean="0"/>
          </a:p>
          <a:p>
            <a:r>
              <a:rPr lang="en-US" baseline="0" dirty="0" smtClean="0"/>
              <a:t>We’ll focus the rest of our time talking about Office 365 ProPlus and the optimizations we have made to improve user and IT experiences for adopting the new Office. </a:t>
            </a:r>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D12675F0-B1E5-446A-9F86-8AEC9B13B278}" type="datetime1">
              <a:rPr lang="en-US" smtClean="0">
                <a:solidFill>
                  <a:prstClr val="black"/>
                </a:solidFill>
              </a:rPr>
              <a:pPr/>
              <a:t>3/19/15</a:t>
            </a:fld>
            <a:endParaRPr lang="en-US" dirty="0">
              <a:solidFill>
                <a:prstClr val="black"/>
              </a:solidFill>
            </a:endParaRPr>
          </a:p>
        </p:txBody>
      </p:sp>
      <p:sp>
        <p:nvSpPr>
          <p:cNvPr id="6" name="Footer Placeholder 5"/>
          <p:cNvSpPr>
            <a:spLocks noGrp="1"/>
          </p:cNvSpPr>
          <p:nvPr>
            <p:ph type="ftr" sz="quarter" idx="12"/>
          </p:nvPr>
        </p:nvSpPr>
        <p:spPr/>
        <p:txBody>
          <a:bodyPr/>
          <a:lstStyle/>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4ED4314-266A-4E1A-A14B-80BE5EF4B635}"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1700337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7960" indent="-167960">
              <a:buFont typeface="Arial" pitchFamily="34" charset="0"/>
              <a:buChar char="•"/>
            </a:pPr>
            <a:endParaRPr lang="en-US" sz="1200" dirty="0"/>
          </a:p>
          <a:p>
            <a:pPr marL="167960" indent="-167960">
              <a:buFont typeface="Arial" pitchFamily="34" charset="0"/>
              <a:buChar char="•"/>
            </a:pPr>
            <a:endParaRPr lang="en-US" sz="1200" dirty="0"/>
          </a:p>
          <a:p>
            <a:pPr marL="167960" indent="-167960">
              <a:buFont typeface="Arial" pitchFamily="34" charset="0"/>
              <a:buChar char="•"/>
            </a:pPr>
            <a:r>
              <a:rPr lang="en-US" sz="1200" dirty="0"/>
              <a:t>Today's companies need to support different types of users, including task workers who perform routine transactional work using a single application to collect structured data and knowledge workers who are responsible for more cognitive tasks requiring access to multiple information sources and applications. Both types of users need business applications that support industry-specific business processes that enable them to become productive quickly.</a:t>
            </a:r>
            <a:endParaRPr lang="en-US" sz="800" dirty="0"/>
          </a:p>
          <a:p>
            <a:pPr marL="167960" indent="-167960">
              <a:buFont typeface="Arial" pitchFamily="34" charset="0"/>
              <a:buChar char="•"/>
            </a:pPr>
            <a:endParaRPr lang="en-US" sz="800" dirty="0"/>
          </a:p>
          <a:p>
            <a:r>
              <a:rPr lang="en-US" dirty="0" smtClean="0"/>
              <a:t>With a low cost Kiosk Worker Offering - </a:t>
            </a:r>
            <a:r>
              <a:rPr lang="en-US" baseline="0" dirty="0" smtClean="0"/>
              <a:t>our Plan K – many companies can finally reach all of the employees and stay connected. Kiosk plan gives everyone access a secure </a:t>
            </a:r>
            <a:r>
              <a:rPr lang="en-US" dirty="0">
                <a:ln>
                  <a:solidFill>
                    <a:schemeClr val="bg1">
                      <a:alpha val="0"/>
                    </a:schemeClr>
                  </a:solidFill>
                </a:ln>
              </a:rPr>
              <a:t>1GB mailbox, </a:t>
            </a:r>
            <a:r>
              <a:rPr lang="en-US" dirty="0">
                <a:ln>
                  <a:solidFill>
                    <a:schemeClr val="bg1">
                      <a:alpha val="0"/>
                    </a:schemeClr>
                  </a:solidFill>
                </a:ln>
                <a:hlinkClick r:id="rId3"/>
              </a:rPr>
              <a:t>Exchange ActiveSync </a:t>
            </a:r>
            <a:r>
              <a:rPr lang="en-US" dirty="0">
                <a:ln>
                  <a:solidFill>
                    <a:schemeClr val="bg1">
                      <a:alpha val="0"/>
                    </a:schemeClr>
                  </a:solidFill>
                </a:ln>
              </a:rPr>
              <a:t>&amp; POP support, Messaging, calendar, contacts</a:t>
            </a:r>
          </a:p>
          <a:p>
            <a:pPr>
              <a:spcBef>
                <a:spcPts val="100"/>
              </a:spcBef>
              <a:buClr>
                <a:schemeClr val="tx2"/>
              </a:buClr>
              <a:buSzPct val="100000"/>
              <a:defRPr/>
            </a:pPr>
            <a:r>
              <a:rPr lang="en-US" dirty="0">
                <a:ln>
                  <a:solidFill>
                    <a:schemeClr val="bg1">
                      <a:alpha val="0"/>
                    </a:schemeClr>
                  </a:solidFill>
                </a:ln>
              </a:rPr>
              <a:t>Forefront antivirus and anti-spam, SharePoint Access; Site search capabilities; Office Web Apps</a:t>
            </a:r>
          </a:p>
          <a:p>
            <a:endParaRPr lang="en-US" dirty="0" smtClean="0"/>
          </a:p>
          <a:p>
            <a:r>
              <a:rPr lang="en-US" dirty="0" smtClean="0"/>
              <a:t>For example, Godiva</a:t>
            </a:r>
            <a:r>
              <a:rPr lang="en-US" baseline="0" dirty="0" smtClean="0"/>
              <a:t> Chocolatiers are finally able to connect all their store employees on one single secure messaging system with Office 365 that makes economic sense:</a:t>
            </a:r>
            <a:endParaRPr lang="en-US" dirty="0" smtClean="0"/>
          </a:p>
          <a:p>
            <a:pPr lvl="0"/>
            <a:r>
              <a:rPr lang="en-US" dirty="0" smtClean="0"/>
              <a:t>“User response has been overwhelmingly positive. Our employees are thrilled to have a modern, familiar email program, which makes them more efficient and productive.”</a:t>
            </a:r>
            <a:r>
              <a:rPr lang="en-US" dirty="0" smtClean="0">
                <a:latin typeface="Segoe UI" pitchFamily="34" charset="0"/>
              </a:rPr>
              <a:t> </a:t>
            </a:r>
            <a:r>
              <a:rPr lang="en-US" dirty="0" smtClean="0"/>
              <a:t>Mike Strause, IT Architect, Global Shared Services, Godiva Chocolatier</a:t>
            </a:r>
          </a:p>
          <a:p>
            <a:endParaRPr lang="en-US" dirty="0" smtClean="0"/>
          </a:p>
          <a:p>
            <a:r>
              <a:rPr lang="en-US" dirty="0" smtClean="0"/>
              <a:t>Office 365 E-Plans offer a reach feature set that can enable your information workers to collaborate,</a:t>
            </a:r>
            <a:r>
              <a:rPr lang="en-US" baseline="0" dirty="0" smtClean="0"/>
              <a:t> access information from anywhere and empower them with:</a:t>
            </a:r>
          </a:p>
          <a:p>
            <a:endParaRPr lang="en-US" baseline="0" dirty="0" smtClean="0"/>
          </a:p>
          <a:p>
            <a:pPr defTabSz="1462874">
              <a:spcBef>
                <a:spcPts val="100"/>
              </a:spcBef>
            </a:pPr>
            <a:r>
              <a:rPr lang="en-US" b="1" kern="0" dirty="0">
                <a:ln>
                  <a:solidFill>
                    <a:schemeClr val="bg1">
                      <a:alpha val="0"/>
                    </a:schemeClr>
                  </a:solidFill>
                </a:ln>
                <a:solidFill>
                  <a:schemeClr val="accent1"/>
                </a:solidFill>
              </a:rPr>
              <a:t>User Segment Offers: Plan E Family</a:t>
            </a:r>
          </a:p>
          <a:p>
            <a:pPr marL="274290" indent="-274290">
              <a:spcBef>
                <a:spcPts val="100"/>
              </a:spcBef>
              <a:buClr>
                <a:schemeClr val="tx2"/>
              </a:buClr>
              <a:buSzPct val="100000"/>
              <a:buFont typeface="Arial" pitchFamily="34" charset="0"/>
              <a:buChar char="•"/>
              <a:defRPr/>
            </a:pPr>
            <a:r>
              <a:rPr lang="en-US" dirty="0">
                <a:ln>
                  <a:solidFill>
                    <a:schemeClr val="bg1">
                      <a:alpha val="0"/>
                    </a:schemeClr>
                  </a:solidFill>
                </a:ln>
              </a:rPr>
              <a:t>25 GB mailbox</a:t>
            </a:r>
          </a:p>
          <a:p>
            <a:pPr marL="274290" indent="-274290">
              <a:spcBef>
                <a:spcPts val="100"/>
              </a:spcBef>
              <a:buClr>
                <a:schemeClr val="tx2"/>
              </a:buClr>
              <a:buSzPct val="100000"/>
              <a:buFont typeface="Arial" pitchFamily="34" charset="0"/>
              <a:buChar char="•"/>
              <a:defRPr/>
            </a:pPr>
            <a:r>
              <a:rPr lang="en-US" dirty="0">
                <a:ln>
                  <a:solidFill>
                    <a:schemeClr val="bg1">
                      <a:alpha val="0"/>
                    </a:schemeClr>
                  </a:solidFill>
                </a:ln>
              </a:rPr>
              <a:t>500 MB SharePoint storage</a:t>
            </a:r>
          </a:p>
          <a:p>
            <a:pPr marL="274290" indent="-274290">
              <a:spcBef>
                <a:spcPts val="100"/>
              </a:spcBef>
              <a:buClr>
                <a:schemeClr val="tx2"/>
              </a:buClr>
              <a:buSzPct val="100000"/>
              <a:buFont typeface="Arial" pitchFamily="34" charset="0"/>
              <a:buChar char="•"/>
              <a:defRPr/>
            </a:pPr>
            <a:r>
              <a:rPr lang="en-US" dirty="0">
                <a:ln>
                  <a:solidFill>
                    <a:schemeClr val="bg1">
                      <a:alpha val="0"/>
                    </a:schemeClr>
                  </a:solidFill>
                </a:ln>
              </a:rPr>
              <a:t>Client connectivity</a:t>
            </a:r>
          </a:p>
          <a:p>
            <a:pPr marL="274290" indent="-274290">
              <a:spcBef>
                <a:spcPts val="100"/>
              </a:spcBef>
              <a:buClr>
                <a:schemeClr val="tx2"/>
              </a:buClr>
              <a:buSzPct val="100000"/>
              <a:buFont typeface="Arial" pitchFamily="34" charset="0"/>
              <a:buChar char="•"/>
              <a:defRPr/>
            </a:pPr>
            <a:r>
              <a:rPr lang="en-US" dirty="0">
                <a:ln>
                  <a:solidFill>
                    <a:schemeClr val="bg1">
                      <a:alpha val="0"/>
                    </a:schemeClr>
                  </a:solidFill>
                </a:ln>
              </a:rPr>
              <a:t>Mobility</a:t>
            </a:r>
          </a:p>
          <a:p>
            <a:pPr marL="274290" indent="-274290">
              <a:spcBef>
                <a:spcPts val="100"/>
              </a:spcBef>
              <a:buClr>
                <a:schemeClr val="tx2"/>
              </a:buClr>
              <a:buSzPct val="100000"/>
              <a:buFont typeface="Arial" pitchFamily="34" charset="0"/>
              <a:buChar char="•"/>
              <a:defRPr/>
            </a:pPr>
            <a:r>
              <a:rPr lang="en-US" dirty="0">
                <a:ln>
                  <a:solidFill>
                    <a:schemeClr val="bg1">
                      <a:alpha val="0"/>
                    </a:schemeClr>
                  </a:solidFill>
                </a:ln>
              </a:rPr>
              <a:t>Lync capabilities</a:t>
            </a:r>
          </a:p>
          <a:p>
            <a:pPr marL="274290" indent="-274290">
              <a:spcBef>
                <a:spcPts val="100"/>
              </a:spcBef>
              <a:buClr>
                <a:schemeClr val="tx2"/>
              </a:buClr>
              <a:buSzPct val="100000"/>
              <a:buFont typeface="Arial" pitchFamily="34" charset="0"/>
              <a:buChar char="•"/>
              <a:defRPr/>
            </a:pPr>
            <a:r>
              <a:rPr lang="en-US" dirty="0">
                <a:ln>
                  <a:solidFill>
                    <a:schemeClr val="bg1">
                      <a:alpha val="0"/>
                    </a:schemeClr>
                  </a:solidFill>
                </a:ln>
              </a:rPr>
              <a:t>Exchange and SharePoint capabilities</a:t>
            </a:r>
          </a:p>
          <a:p>
            <a:pPr marL="274290" indent="-274290">
              <a:spcBef>
                <a:spcPts val="100"/>
              </a:spcBef>
              <a:buClr>
                <a:schemeClr val="tx2"/>
              </a:buClr>
              <a:buSzPct val="100000"/>
              <a:buFont typeface="Arial" pitchFamily="34" charset="0"/>
              <a:buChar char="•"/>
              <a:defRPr/>
            </a:pPr>
            <a:r>
              <a:rPr lang="en-US" dirty="0">
                <a:ln>
                  <a:solidFill>
                    <a:schemeClr val="bg1">
                      <a:alpha val="0"/>
                    </a:schemeClr>
                  </a:solidFill>
                </a:ln>
              </a:rPr>
              <a:t>Office Professional Plus</a:t>
            </a:r>
          </a:p>
          <a:p>
            <a:pPr marL="274290" indent="-274290">
              <a:spcBef>
                <a:spcPts val="100"/>
              </a:spcBef>
              <a:buClr>
                <a:schemeClr val="tx2"/>
              </a:buClr>
              <a:buSzPct val="100000"/>
              <a:buFont typeface="Arial" pitchFamily="34" charset="0"/>
              <a:buChar char="•"/>
              <a:defRPr/>
            </a:pPr>
            <a:r>
              <a:rPr lang="en-US" dirty="0">
                <a:ln>
                  <a:solidFill>
                    <a:schemeClr val="bg1">
                      <a:alpha val="0"/>
                    </a:schemeClr>
                  </a:solidFill>
                </a:ln>
              </a:rPr>
              <a:t>On-premises access rights</a:t>
            </a:r>
          </a:p>
          <a:p>
            <a:endParaRPr lang="en-US" dirty="0"/>
          </a:p>
        </p:txBody>
      </p:sp>
      <p:sp>
        <p:nvSpPr>
          <p:cNvPr id="4" name="Date Placeholder 3"/>
          <p:cNvSpPr>
            <a:spLocks noGrp="1"/>
          </p:cNvSpPr>
          <p:nvPr>
            <p:ph type="dt" idx="10"/>
          </p:nvPr>
        </p:nvSpPr>
        <p:spPr/>
        <p:txBody>
          <a:bodyPr/>
          <a:lstStyle/>
          <a:p>
            <a:fld id="{AC4D2705-D599-47DB-BD1E-C2FF6D2B3F3E}" type="datetime1">
              <a:rPr lang="en-US" smtClean="0">
                <a:solidFill>
                  <a:prstClr val="black"/>
                </a:solidFill>
              </a:rPr>
              <a:pPr/>
              <a:t>3/19/15</a:t>
            </a:fld>
            <a:endParaRPr lang="en-US" dirty="0">
              <a:solidFill>
                <a:prstClr val="black"/>
              </a:solidFill>
            </a:endParaRPr>
          </a:p>
        </p:txBody>
      </p:sp>
      <p:sp>
        <p:nvSpPr>
          <p:cNvPr id="5" name="Slide Number Placeholder 4"/>
          <p:cNvSpPr>
            <a:spLocks noGrp="1"/>
          </p:cNvSpPr>
          <p:nvPr>
            <p:ph type="sldNum" sz="quarter" idx="11"/>
          </p:nvPr>
        </p:nvSpPr>
        <p:spPr/>
        <p:txBody>
          <a:bodyPr/>
          <a:lstStyle/>
          <a:p>
            <a:fld id="{B4008EB6-D09E-4580-8CD6-DDB14511944F}" type="slidenum">
              <a:rPr lang="en-US" smtClean="0">
                <a:solidFill>
                  <a:prstClr val="black"/>
                </a:solidFill>
              </a:rPr>
              <a:pPr/>
              <a:t>60</a:t>
            </a:fld>
            <a:endParaRPr lang="en-US" dirty="0">
              <a:solidFill>
                <a:prstClr val="black"/>
              </a:solidFill>
            </a:endParaRPr>
          </a:p>
        </p:txBody>
      </p:sp>
      <p:sp>
        <p:nvSpPr>
          <p:cNvPr id="6" name="Header Placeholder 5"/>
          <p:cNvSpPr>
            <a:spLocks noGrp="1"/>
          </p:cNvSpPr>
          <p:nvPr>
            <p:ph type="hdr" sz="quarter" idx="12"/>
          </p:nvPr>
        </p:nvSpPr>
        <p:spPr/>
        <p:txBody>
          <a:bodyPr/>
          <a:lstStyle/>
          <a:p>
            <a:r>
              <a:rPr lang="en-US" dirty="0" smtClean="0">
                <a:solidFill>
                  <a:prstClr val="black"/>
                </a:solidFill>
              </a:rPr>
              <a:t>Microsoft Office365</a:t>
            </a:r>
            <a:endParaRPr lang="en-US" dirty="0">
              <a:solidFill>
                <a:prstClr val="black"/>
              </a:solidFill>
            </a:endParaRPr>
          </a:p>
        </p:txBody>
      </p:sp>
      <p:sp>
        <p:nvSpPr>
          <p:cNvPr id="7" name="Footer Placeholder 6"/>
          <p:cNvSpPr>
            <a:spLocks noGrp="1"/>
          </p:cNvSpPr>
          <p:nvPr>
            <p:ph type="ftr" sz="quarter" idx="13"/>
          </p:nvPr>
        </p:nvSpPr>
        <p:spPr/>
        <p:txBody>
          <a:bodyPr/>
          <a:lstStyle/>
          <a:p>
            <a:pPr marL="231762" defTabSz="914049" eaLnBrk="0" hangingPunct="0"/>
            <a:r>
              <a:rPr lang="en-US" sz="5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62" defTabSz="914049" eaLnBrk="0" hangingPunct="0"/>
            <a:r>
              <a:rPr lang="en-US" sz="5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7664941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10A7FA5E-089E-4EE9-820C-4BE4ACADA0D8}"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41787661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BE6631-23A7-4071-A76B-DCE6926FC4AF}" type="slidenum">
              <a:rPr lang="en-US" smtClean="0"/>
              <a:t>62</a:t>
            </a:fld>
            <a:endParaRPr lang="en-US"/>
          </a:p>
        </p:txBody>
      </p:sp>
    </p:spTree>
    <p:extLst>
      <p:ext uri="{BB962C8B-B14F-4D97-AF65-F5344CB8AC3E}">
        <p14:creationId xmlns:p14="http://schemas.microsoft.com/office/powerpoint/2010/main" val="3562463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consistent capabilities make the Cloud OS unique.  So does the fact that the Cloud OS is deeply informed by our first-hand experience running 200+ cloud services for 1+billion customers and 20+ million businesses around the world.</a:t>
            </a:r>
          </a:p>
          <a:p>
            <a:endParaRPr lang="en-US" dirty="0"/>
          </a:p>
          <a:p>
            <a:r>
              <a:rPr lang="en-US" dirty="0" smtClean="0"/>
              <a:t>Ultimately </a:t>
            </a:r>
            <a:r>
              <a:rPr lang="en-US" dirty="0"/>
              <a:t>a firm can only truly deliver this type of innovation if </a:t>
            </a:r>
            <a:r>
              <a:rPr lang="en-US" dirty="0" smtClean="0"/>
              <a:t>it has the </a:t>
            </a:r>
            <a:r>
              <a:rPr lang="en-US" dirty="0"/>
              <a:t>track record and direct experience in building and running large datacenters and </a:t>
            </a:r>
            <a:r>
              <a:rPr lang="en-US" dirty="0" smtClean="0"/>
              <a:t>online services</a:t>
            </a:r>
            <a:r>
              <a:rPr lang="en-US" dirty="0"/>
              <a:t>.  Of course at Microsoft, we have an unrivaled experience in doing just </a:t>
            </a:r>
            <a:r>
              <a:rPr lang="en-US" dirty="0" smtClean="0"/>
              <a:t>that, across</a:t>
            </a:r>
            <a:r>
              <a:rPr lang="en-US" baseline="0" dirty="0" smtClean="0"/>
              <a:t> services such as Office 365, Xbox Live, Bing and a host of other major online services including our cloud platform, Windows Azure.  </a:t>
            </a:r>
            <a:r>
              <a:rPr lang="en-US" dirty="0" smtClean="0"/>
              <a:t>We </a:t>
            </a:r>
            <a:r>
              <a:rPr lang="en-US" dirty="0"/>
              <a:t>have learned and proven </a:t>
            </a:r>
            <a:r>
              <a:rPr lang="en-US" b="1" dirty="0"/>
              <a:t>how to drive down cost</a:t>
            </a:r>
            <a:r>
              <a:rPr lang="en-US" dirty="0"/>
              <a:t> through a combination of software, hardware innovation and extreme automation. We also learned how to maintain efficient, high availability services on industry standard hardware</a:t>
            </a:r>
            <a:r>
              <a:rPr lang="en-US" dirty="0" smtClean="0"/>
              <a:t>.</a:t>
            </a:r>
          </a:p>
          <a:p>
            <a:endParaRPr lang="en-US" dirty="0" smtClean="0"/>
          </a:p>
          <a:p>
            <a:pPr defTabSz="913807">
              <a:defRPr/>
            </a:pPr>
            <a:r>
              <a:rPr lang="en-US" dirty="0" smtClean="0"/>
              <a:t>And this </a:t>
            </a:r>
            <a:r>
              <a:rPr lang="en-US" baseline="0" dirty="0" smtClean="0"/>
              <a:t>innovation and know-how from running these online services provides us a unique perspective on the challenges our customers face.  This learning makes its way into the software we sell such as Windows Server and System Center, creating a virtuous cycle that enables us to provide market-leading capabilities for our customers. </a:t>
            </a:r>
            <a:r>
              <a:rPr lang="en-US" dirty="0"/>
              <a:t>Our breadth of experience across private, public and hybrid cloud is unmatched, whereas other vendors tend to specialize in one or another area.</a:t>
            </a:r>
          </a:p>
          <a:p>
            <a:pPr defTabSz="913807">
              <a:defRPr/>
            </a:pPr>
            <a:endParaRPr lang="en-US" dirty="0"/>
          </a:p>
          <a:p>
            <a:r>
              <a:rPr lang="en-US" dirty="0" smtClean="0"/>
              <a:t>We run over 200 online services to hundreds of millions of people globally 24/7 such as MSN, Bing, Outlook.com, and Office 365.  We consume data from those datacenters to drive rich analytics to improve customer experience.  And of course our work with Windows Azure creates a virtuous cycle that brings even more of this feedback into our Windows Server development process.  </a:t>
            </a:r>
          </a:p>
          <a:p>
            <a:r>
              <a:rPr lang="en-US" dirty="0" smtClean="0"/>
              <a:t> </a:t>
            </a:r>
          </a:p>
          <a:p>
            <a:r>
              <a:rPr lang="en-US" dirty="0" smtClean="0"/>
              <a:t>Bing had already deployed Windows Server 2012 even before RTM.  It has been powering all of the Bing searches since the RC release earlier this year, handling over 5.5 billion search queries each month.  Windows Server 2012 is battle tested.  And this is extended with Office 365 and its use of Active Directory and Xbox Live with its use of the virtual GPU in Windows Server.  These services and more are consuming services from Windows Server and in turn providing a unique feedback loop that makes Windows Server more capable.</a:t>
            </a:r>
          </a:p>
          <a:p>
            <a:r>
              <a:rPr lang="en-US" dirty="0" smtClean="0"/>
              <a:t> </a:t>
            </a:r>
          </a:p>
          <a:p>
            <a:r>
              <a:rPr lang="en-US" i="1" dirty="0" smtClean="0"/>
              <a:t>Only Microsoft</a:t>
            </a:r>
            <a:r>
              <a:rPr lang="en-US" dirty="0" smtClean="0"/>
              <a:t> can say this.</a:t>
            </a:r>
          </a:p>
          <a:p>
            <a:r>
              <a:rPr lang="en-US" dirty="0" smtClean="0"/>
              <a:t> </a:t>
            </a:r>
          </a:p>
          <a:p>
            <a:r>
              <a:rPr lang="en-US" i="1" dirty="0" smtClean="0"/>
              <a:t>Optional factoids:</a:t>
            </a:r>
            <a:endParaRPr lang="en-US" dirty="0" smtClean="0"/>
          </a:p>
          <a:p>
            <a:r>
              <a:rPr lang="en-US" dirty="0" smtClean="0"/>
              <a:t>Windows Azure is available in 89 countries around the world.</a:t>
            </a:r>
          </a:p>
          <a:p>
            <a:r>
              <a:rPr lang="en-US" dirty="0" smtClean="0"/>
              <a:t>5.5 billion+ Bing queries monthly</a:t>
            </a:r>
          </a:p>
          <a:p>
            <a:r>
              <a:rPr lang="en-US" dirty="0" smtClean="0"/>
              <a:t>350 million active Hotmail accounts</a:t>
            </a:r>
          </a:p>
          <a:p>
            <a:r>
              <a:rPr lang="en-US" dirty="0" smtClean="0"/>
              <a:t>40 million XBOX Live users </a:t>
            </a:r>
          </a:p>
          <a:p>
            <a:r>
              <a:rPr lang="en-US" dirty="0" smtClean="0"/>
              <a:t>200+ global, 24x7, online services </a:t>
            </a:r>
          </a:p>
          <a:p>
            <a:r>
              <a:rPr lang="en-US" dirty="0" smtClean="0"/>
              <a:t>135k Dynamics CRM users </a:t>
            </a:r>
          </a:p>
          <a:p>
            <a:endParaRPr lang="en-US" dirty="0" smtClean="0"/>
          </a:p>
          <a:p>
            <a:endParaRPr lang="en-US" baseline="0" dirty="0" smtClean="0"/>
          </a:p>
          <a:p>
            <a:pPr defTabSz="913807">
              <a:defRPr/>
            </a:pPr>
            <a:endParaRPr lang="en-US" dirty="0"/>
          </a:p>
          <a:p>
            <a:endParaRPr lang="en-US" baseline="0" dirty="0" smtClean="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3252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52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0182ACC-037E-4A24-BA3D-5251629EBA85}" type="datetime1">
              <a:rPr lang="en-US" smtClean="0">
                <a:solidFill>
                  <a:prstClr val="black"/>
                </a:solidFill>
              </a:rPr>
              <a:pPr/>
              <a:t>3/19/15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3370434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smtClean="0"/>
              <a:t>As you go through the use cases, briefly</a:t>
            </a:r>
            <a:r>
              <a:rPr lang="en-US" baseline="0" dirty="0" smtClean="0"/>
              <a:t> demonstrate how easy it is to post an announcement or message, like or reply to a message, and scan through the Home feed.</a:t>
            </a:r>
          </a:p>
          <a:p>
            <a:endParaRPr lang="en-US" baseline="0" dirty="0" smtClean="0"/>
          </a:p>
          <a:p>
            <a:r>
              <a:rPr lang="en-US" baseline="0" dirty="0" smtClean="0"/>
              <a:t>From the slide:</a:t>
            </a:r>
          </a:p>
          <a:p>
            <a:pPr lvl="1">
              <a:lnSpc>
                <a:spcPct val="150000"/>
              </a:lnSpc>
              <a:buClr>
                <a:schemeClr val="tx2"/>
              </a:buClr>
            </a:pPr>
            <a:r>
              <a:rPr lang="en-US" sz="1800" dirty="0" smtClean="0">
                <a:solidFill>
                  <a:schemeClr val="tx1"/>
                </a:solidFill>
                <a:latin typeface="Segoe Pro Light"/>
              </a:rPr>
              <a:t>Business today are required to move fast to keep up with the ever changing needs of consumers. This can be a challenge if there’s lack of visibility into what’s happening across and outside of the organization.</a:t>
            </a:r>
          </a:p>
          <a:p>
            <a:pPr marL="342900" lvl="1" indent="-342900">
              <a:lnSpc>
                <a:spcPct val="150000"/>
              </a:lnSpc>
              <a:buClr>
                <a:schemeClr val="tx2"/>
              </a:buClr>
              <a:buFont typeface="Arial" panose="020B0604020202020204" pitchFamily="34" charset="0"/>
              <a:buChar char="•"/>
            </a:pPr>
            <a:r>
              <a:rPr lang="en-US" sz="1800" dirty="0" smtClean="0">
                <a:solidFill>
                  <a:schemeClr val="tx1"/>
                </a:solidFill>
                <a:latin typeface="Segoe Pro Light"/>
              </a:rPr>
              <a:t>Use </a:t>
            </a:r>
            <a:r>
              <a:rPr lang="en-US" sz="1800" b="1" dirty="0" smtClean="0">
                <a:solidFill>
                  <a:schemeClr val="tx1"/>
                </a:solidFill>
                <a:latin typeface="Segoe Pro Light"/>
              </a:rPr>
              <a:t>Announcements</a:t>
            </a:r>
            <a:r>
              <a:rPr lang="en-US" sz="1800" dirty="0" smtClean="0">
                <a:solidFill>
                  <a:schemeClr val="tx1"/>
                </a:solidFill>
                <a:latin typeface="Segoe Pro Light"/>
              </a:rPr>
              <a:t> to efficiently distribute company-wide messaging.</a:t>
            </a:r>
          </a:p>
          <a:p>
            <a:pPr marL="342900" lvl="1" indent="-342900">
              <a:lnSpc>
                <a:spcPct val="150000"/>
              </a:lnSpc>
              <a:buClr>
                <a:schemeClr val="tx2"/>
              </a:buClr>
              <a:buFont typeface="Arial" panose="020B0604020202020204" pitchFamily="34" charset="0"/>
              <a:buChar char="•"/>
            </a:pPr>
            <a:r>
              <a:rPr lang="en-US" sz="1800" dirty="0" smtClean="0">
                <a:solidFill>
                  <a:schemeClr val="tx1"/>
                </a:solidFill>
                <a:latin typeface="Segoe Pro Light"/>
              </a:rPr>
              <a:t>Follow up on all-company meetings by sharing a </a:t>
            </a:r>
            <a:r>
              <a:rPr lang="en-US" sz="1800" b="1" dirty="0" smtClean="0">
                <a:solidFill>
                  <a:schemeClr val="tx1"/>
                </a:solidFill>
                <a:latin typeface="Segoe Pro Light"/>
              </a:rPr>
              <a:t>Note</a:t>
            </a:r>
            <a:r>
              <a:rPr lang="en-US" sz="1800" dirty="0" smtClean="0">
                <a:solidFill>
                  <a:schemeClr val="tx1"/>
                </a:solidFill>
                <a:latin typeface="Segoe Pro Light"/>
              </a:rPr>
              <a:t> with additional details and FAQs.</a:t>
            </a:r>
          </a:p>
          <a:p>
            <a:pPr marL="342900" lvl="1" indent="-342900">
              <a:lnSpc>
                <a:spcPct val="150000"/>
              </a:lnSpc>
              <a:buClr>
                <a:schemeClr val="tx2"/>
              </a:buClr>
              <a:buFont typeface="Arial" panose="020B0604020202020204" pitchFamily="34" charset="0"/>
              <a:buChar char="•"/>
            </a:pPr>
            <a:r>
              <a:rPr lang="en-US" sz="1800" dirty="0" smtClean="0">
                <a:solidFill>
                  <a:schemeClr val="tx1"/>
                </a:solidFill>
                <a:latin typeface="Segoe Pro Light"/>
              </a:rPr>
              <a:t>Share key updates from a conference or speaking engagement with the </a:t>
            </a:r>
            <a:r>
              <a:rPr lang="en-US" sz="1800" b="1" dirty="0" smtClean="0">
                <a:solidFill>
                  <a:schemeClr val="tx1"/>
                </a:solidFill>
                <a:latin typeface="Segoe Pro Light"/>
              </a:rPr>
              <a:t>All Company </a:t>
            </a:r>
            <a:r>
              <a:rPr lang="en-US" sz="1800" dirty="0" smtClean="0">
                <a:solidFill>
                  <a:schemeClr val="tx1"/>
                </a:solidFill>
                <a:latin typeface="Segoe Pro Light"/>
              </a:rPr>
              <a:t>to enable your employees to feel “in the know.”</a:t>
            </a:r>
          </a:p>
          <a:p>
            <a:pPr marL="342900" lvl="1" indent="-342900">
              <a:lnSpc>
                <a:spcPct val="150000"/>
              </a:lnSpc>
              <a:buClr>
                <a:schemeClr val="tx2"/>
              </a:buClr>
              <a:buFont typeface="Arial" panose="020B0604020202020204" pitchFamily="34" charset="0"/>
              <a:buChar char="•"/>
            </a:pPr>
            <a:r>
              <a:rPr lang="en-US" sz="1800" dirty="0" smtClean="0">
                <a:solidFill>
                  <a:schemeClr val="tx1"/>
                </a:solidFill>
                <a:latin typeface="Segoe Pro Light"/>
              </a:rPr>
              <a:t>Join </a:t>
            </a:r>
            <a:r>
              <a:rPr lang="en-US" sz="1800" b="1" dirty="0" smtClean="0">
                <a:solidFill>
                  <a:schemeClr val="tx1"/>
                </a:solidFill>
                <a:latin typeface="Segoe Pro Light"/>
              </a:rPr>
              <a:t>Groups</a:t>
            </a:r>
            <a:r>
              <a:rPr lang="en-US" sz="1800" dirty="0" smtClean="0">
                <a:solidFill>
                  <a:schemeClr val="tx1"/>
                </a:solidFill>
                <a:latin typeface="Segoe Pro Light"/>
              </a:rPr>
              <a:t> to follow the conversations and work taking place within a specific department or project team.</a:t>
            </a:r>
          </a:p>
          <a:p>
            <a:pPr marL="342900" lvl="1" indent="-342900">
              <a:lnSpc>
                <a:spcPct val="150000"/>
              </a:lnSpc>
              <a:buClr>
                <a:schemeClr val="tx2"/>
              </a:buClr>
              <a:buFont typeface="Arial" panose="020B0604020202020204" pitchFamily="34" charset="0"/>
              <a:buChar char="•"/>
            </a:pPr>
            <a:r>
              <a:rPr lang="en-US" sz="1800" dirty="0" smtClean="0">
                <a:solidFill>
                  <a:schemeClr val="tx1"/>
                </a:solidFill>
                <a:latin typeface="Segoe Pro Light"/>
              </a:rPr>
              <a:t>Spend 20 minutes/week scanning your </a:t>
            </a:r>
            <a:r>
              <a:rPr lang="en-US" sz="1800" b="1" dirty="0" smtClean="0">
                <a:solidFill>
                  <a:schemeClr val="tx1"/>
                </a:solidFill>
                <a:latin typeface="Segoe Pro Light"/>
              </a:rPr>
              <a:t>Feed</a:t>
            </a:r>
            <a:r>
              <a:rPr lang="en-US" sz="1800" dirty="0" smtClean="0">
                <a:solidFill>
                  <a:schemeClr val="tx1"/>
                </a:solidFill>
                <a:latin typeface="Segoe Pro Light"/>
              </a:rPr>
              <a:t> to stay abreast of:</a:t>
            </a:r>
          </a:p>
          <a:p>
            <a:pPr marL="799257" lvl="3" indent="-342900">
              <a:lnSpc>
                <a:spcPct val="100000"/>
              </a:lnSpc>
              <a:buClr>
                <a:schemeClr val="tx2"/>
              </a:buClr>
              <a:buFont typeface="Arial" panose="020B0604020202020204" pitchFamily="34" charset="0"/>
              <a:buChar char="•"/>
            </a:pPr>
            <a:r>
              <a:rPr lang="en-US" sz="1800" dirty="0" smtClean="0">
                <a:solidFill>
                  <a:schemeClr val="tx1"/>
                </a:solidFill>
                <a:latin typeface="Segoe Pro Light"/>
              </a:rPr>
              <a:t>Activities and updates in regards to project milestones</a:t>
            </a:r>
          </a:p>
          <a:p>
            <a:pPr marL="799257" lvl="3" indent="-342900">
              <a:lnSpc>
                <a:spcPct val="100000"/>
              </a:lnSpc>
              <a:buClr>
                <a:schemeClr val="tx2"/>
              </a:buClr>
              <a:buFont typeface="Arial" panose="020B0604020202020204" pitchFamily="34" charset="0"/>
              <a:buChar char="•"/>
            </a:pPr>
            <a:r>
              <a:rPr lang="en-US" sz="1800" dirty="0" smtClean="0">
                <a:solidFill>
                  <a:schemeClr val="tx1"/>
                </a:solidFill>
                <a:latin typeface="Segoe Pro Light"/>
              </a:rPr>
              <a:t>Employee satisfaction</a:t>
            </a:r>
          </a:p>
          <a:p>
            <a:pPr marL="799257" lvl="3" indent="-342900">
              <a:lnSpc>
                <a:spcPct val="100000"/>
              </a:lnSpc>
              <a:buClr>
                <a:schemeClr val="tx2"/>
              </a:buClr>
              <a:buFont typeface="Arial" panose="020B0604020202020204" pitchFamily="34" charset="0"/>
              <a:buChar char="•"/>
            </a:pPr>
            <a:r>
              <a:rPr lang="en-US" sz="1800" dirty="0" smtClean="0">
                <a:solidFill>
                  <a:schemeClr val="tx1"/>
                </a:solidFill>
                <a:latin typeface="Segoe Pro Light"/>
              </a:rPr>
              <a:t>Professional development</a:t>
            </a:r>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63</a:t>
            </a:fld>
            <a:endParaRPr lang="en-US" dirty="0"/>
          </a:p>
        </p:txBody>
      </p:sp>
    </p:spTree>
    <p:extLst>
      <p:ext uri="{BB962C8B-B14F-4D97-AF65-F5344CB8AC3E}">
        <p14:creationId xmlns:p14="http://schemas.microsoft.com/office/powerpoint/2010/main" val="39721602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97" rtl="0" eaLnBrk="1" fontAlgn="auto" latinLnBrk="0" hangingPunct="1">
              <a:lnSpc>
                <a:spcPct val="90000"/>
              </a:lnSpc>
              <a:spcBef>
                <a:spcPts val="0"/>
              </a:spcBef>
              <a:spcAft>
                <a:spcPts val="333"/>
              </a:spcAft>
              <a:buClrTx/>
              <a:buSzTx/>
              <a:buFontTx/>
              <a:buNone/>
              <a:tabLst/>
              <a:defRPr/>
            </a:pPr>
            <a:r>
              <a:rPr lang="en-US" dirty="0" smtClean="0"/>
              <a:t>As you go through the use cases, briefly</a:t>
            </a:r>
            <a:r>
              <a:rPr lang="en-US" baseline="0" dirty="0" smtClean="0"/>
              <a:t> demonstrate how easy it is to post an announcement or message, like or reply to a message, and scan through the Home feed.</a:t>
            </a:r>
            <a:endParaRPr lang="en-US" dirty="0" smtClean="0"/>
          </a:p>
          <a:p>
            <a:endParaRPr lang="en-US" dirty="0" smtClean="0"/>
          </a:p>
          <a:p>
            <a:pPr marL="517099" lvl="2" indent="-285750">
              <a:lnSpc>
                <a:spcPct val="150000"/>
              </a:lnSpc>
              <a:buClr>
                <a:schemeClr val="tx2"/>
              </a:buClr>
              <a:buFont typeface="Arial" panose="020B0604020202020204" pitchFamily="34" charset="0"/>
              <a:buChar char="•"/>
            </a:pPr>
            <a:r>
              <a:rPr lang="en-US" dirty="0" smtClean="0">
                <a:solidFill>
                  <a:schemeClr val="tx1"/>
                </a:solidFill>
                <a:latin typeface="Segoe Pro Light"/>
              </a:rPr>
              <a:t>Observe real-time reactions and responses to your posts by taking note of “</a:t>
            </a:r>
            <a:r>
              <a:rPr lang="en-US" b="1" dirty="0" smtClean="0">
                <a:solidFill>
                  <a:schemeClr val="tx1"/>
                </a:solidFill>
                <a:latin typeface="Segoe Pro Light"/>
              </a:rPr>
              <a:t>Likes</a:t>
            </a:r>
            <a:r>
              <a:rPr lang="en-US" dirty="0" smtClean="0">
                <a:solidFill>
                  <a:schemeClr val="tx1"/>
                </a:solidFill>
                <a:latin typeface="Segoe Pro Light"/>
              </a:rPr>
              <a:t>” and </a:t>
            </a:r>
            <a:r>
              <a:rPr lang="en-US" b="1" dirty="0" smtClean="0">
                <a:solidFill>
                  <a:schemeClr val="tx1"/>
                </a:solidFill>
                <a:latin typeface="Segoe Pro Light"/>
              </a:rPr>
              <a:t>Replies.</a:t>
            </a:r>
          </a:p>
          <a:p>
            <a:pPr marL="517099" lvl="2" indent="-285750">
              <a:lnSpc>
                <a:spcPct val="150000"/>
              </a:lnSpc>
              <a:buClr>
                <a:schemeClr val="tx2"/>
              </a:buClr>
              <a:buFont typeface="Arial" panose="020B0604020202020204" pitchFamily="34" charset="0"/>
              <a:buChar char="•"/>
            </a:pPr>
            <a:r>
              <a:rPr lang="en-US" dirty="0" smtClean="0">
                <a:solidFill>
                  <a:schemeClr val="tx1"/>
                </a:solidFill>
                <a:latin typeface="Segoe Pro Light"/>
              </a:rPr>
              <a:t>Encourage employees to </a:t>
            </a:r>
            <a:r>
              <a:rPr lang="en-US" b="1" dirty="0" smtClean="0">
                <a:solidFill>
                  <a:schemeClr val="tx1"/>
                </a:solidFill>
                <a:latin typeface="Segoe Pro Light"/>
              </a:rPr>
              <a:t>Reply</a:t>
            </a:r>
            <a:r>
              <a:rPr lang="en-US" dirty="0" smtClean="0">
                <a:solidFill>
                  <a:schemeClr val="tx1"/>
                </a:solidFill>
                <a:latin typeface="Segoe Pro Light"/>
              </a:rPr>
              <a:t> to announcements with feedback and questions. </a:t>
            </a:r>
          </a:p>
          <a:p>
            <a:pPr marL="517099" lvl="2" indent="-285750">
              <a:lnSpc>
                <a:spcPct val="150000"/>
              </a:lnSpc>
              <a:buClr>
                <a:schemeClr val="tx2"/>
              </a:buClr>
              <a:buFont typeface="Arial" panose="020B0604020202020204" pitchFamily="34" charset="0"/>
              <a:buChar char="•"/>
            </a:pPr>
            <a:r>
              <a:rPr lang="en-US" dirty="0" smtClean="0">
                <a:solidFill>
                  <a:schemeClr val="tx1"/>
                </a:solidFill>
                <a:latin typeface="Segoe Pro Light"/>
              </a:rPr>
              <a:t>Ask an open-ended question or post a poll seeking feedback on an issue or possible initiative. </a:t>
            </a:r>
          </a:p>
          <a:p>
            <a:pPr marL="517099" lvl="2" indent="-285750">
              <a:lnSpc>
                <a:spcPct val="150000"/>
              </a:lnSpc>
              <a:buClr>
                <a:schemeClr val="tx2"/>
              </a:buClr>
              <a:buFont typeface="Arial" panose="020B0604020202020204" pitchFamily="34" charset="0"/>
              <a:buChar char="•"/>
            </a:pPr>
            <a:r>
              <a:rPr lang="en-US" dirty="0" smtClean="0">
                <a:solidFill>
                  <a:schemeClr val="tx1"/>
                </a:solidFill>
                <a:latin typeface="Segoe Pro Light"/>
              </a:rPr>
              <a:t>With the help of your network Community Managers, host periodic “</a:t>
            </a:r>
            <a:r>
              <a:rPr lang="en-US" dirty="0" err="1" smtClean="0">
                <a:solidFill>
                  <a:schemeClr val="tx1"/>
                </a:solidFill>
                <a:latin typeface="Segoe Pro Light"/>
              </a:rPr>
              <a:t>YamJams</a:t>
            </a:r>
            <a:r>
              <a:rPr lang="en-US" dirty="0" smtClean="0">
                <a:solidFill>
                  <a:schemeClr val="tx1"/>
                </a:solidFill>
                <a:latin typeface="Segoe Pro Light"/>
              </a:rPr>
              <a:t>” around a specific topic or hot-button issue to quickly capture employee insight.</a:t>
            </a:r>
          </a:p>
          <a:p>
            <a:pPr marL="1035361" lvl="4" indent="-342900">
              <a:lnSpc>
                <a:spcPct val="100000"/>
              </a:lnSpc>
              <a:buClr>
                <a:schemeClr val="tx2"/>
              </a:buClr>
              <a:buFont typeface="Arial" panose="020B0604020202020204" pitchFamily="34" charset="0"/>
              <a:buChar char="•"/>
            </a:pPr>
            <a:r>
              <a:rPr lang="en-US" dirty="0" smtClean="0">
                <a:solidFill>
                  <a:schemeClr val="tx1"/>
                </a:solidFill>
                <a:latin typeface="Segoe Pro Light"/>
              </a:rPr>
              <a:t>A “</a:t>
            </a:r>
            <a:r>
              <a:rPr lang="en-US" dirty="0" err="1" smtClean="0">
                <a:solidFill>
                  <a:schemeClr val="tx1"/>
                </a:solidFill>
                <a:latin typeface="Segoe Pro Light"/>
              </a:rPr>
              <a:t>YamJam</a:t>
            </a:r>
            <a:r>
              <a:rPr lang="en-US" dirty="0" smtClean="0">
                <a:solidFill>
                  <a:schemeClr val="tx1"/>
                </a:solidFill>
                <a:latin typeface="Segoe Pro Light"/>
              </a:rPr>
              <a:t>” is a live, Q&amp;A session that takes place directly within the Yammer network. </a:t>
            </a:r>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64</a:t>
            </a:fld>
            <a:endParaRPr lang="en-US" dirty="0"/>
          </a:p>
        </p:txBody>
      </p:sp>
    </p:spTree>
    <p:extLst>
      <p:ext uri="{BB962C8B-B14F-4D97-AF65-F5344CB8AC3E}">
        <p14:creationId xmlns:p14="http://schemas.microsoft.com/office/powerpoint/2010/main" val="14509941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914097" rtl="0" eaLnBrk="1" fontAlgn="auto" latinLnBrk="0" hangingPunct="1">
              <a:lnSpc>
                <a:spcPct val="90000"/>
              </a:lnSpc>
              <a:spcBef>
                <a:spcPts val="0"/>
              </a:spcBef>
              <a:spcAft>
                <a:spcPts val="333"/>
              </a:spcAft>
              <a:buClrTx/>
              <a:buSzTx/>
              <a:buFontTx/>
              <a:buNone/>
              <a:tabLst/>
              <a:defRPr/>
            </a:pPr>
            <a:r>
              <a:rPr lang="en-US" dirty="0" smtClean="0"/>
              <a:t>As you go through the use cases, briefly</a:t>
            </a:r>
            <a:r>
              <a:rPr lang="en-US" baseline="0" dirty="0" smtClean="0"/>
              <a:t> demonstrate how easy it is to post an announcement or message, like or reply to a message, and scan through the Home feed.</a:t>
            </a:r>
            <a:endParaRPr lang="en-US" dirty="0" smtClean="0"/>
          </a:p>
          <a:p>
            <a:endParaRPr lang="en-US" dirty="0" smtClean="0"/>
          </a:p>
          <a:p>
            <a:pPr marL="574249" lvl="2" indent="-342900">
              <a:lnSpc>
                <a:spcPct val="150000"/>
              </a:lnSpc>
              <a:spcBef>
                <a:spcPts val="0"/>
              </a:spcBef>
              <a:buClr>
                <a:srgbClr val="2771BC"/>
              </a:buClr>
              <a:buFont typeface="Arial" panose="020B0604020202020204" pitchFamily="34" charset="0"/>
              <a:buChar char="•"/>
            </a:pPr>
            <a:r>
              <a:rPr lang="en-US" sz="1800" dirty="0" smtClean="0">
                <a:solidFill>
                  <a:schemeClr val="tx1"/>
                </a:solidFill>
                <a:latin typeface="Segoe Pro Light"/>
              </a:rPr>
              <a:t>Create a Leadership </a:t>
            </a:r>
            <a:r>
              <a:rPr lang="en-US" sz="1800" b="1" dirty="0" smtClean="0">
                <a:solidFill>
                  <a:schemeClr val="tx1"/>
                </a:solidFill>
                <a:latin typeface="Segoe Pro Light"/>
              </a:rPr>
              <a:t>Group</a:t>
            </a:r>
            <a:r>
              <a:rPr lang="en-US" sz="1800" dirty="0" smtClean="0">
                <a:solidFill>
                  <a:schemeClr val="tx1"/>
                </a:solidFill>
                <a:latin typeface="Segoe Pro Light"/>
              </a:rPr>
              <a:t> where fellow executives can come together to discuss and share updates around the organization’s vision and goals.</a:t>
            </a:r>
          </a:p>
          <a:p>
            <a:pPr marL="574249" lvl="2" indent="-342900">
              <a:lnSpc>
                <a:spcPct val="150000"/>
              </a:lnSpc>
              <a:spcBef>
                <a:spcPts val="0"/>
              </a:spcBef>
              <a:buClr>
                <a:srgbClr val="2771BC"/>
              </a:buClr>
              <a:buFont typeface="Arial" panose="020B0604020202020204" pitchFamily="34" charset="0"/>
              <a:buChar char="•"/>
            </a:pPr>
            <a:r>
              <a:rPr lang="en-US" sz="1800" dirty="0" smtClean="0">
                <a:solidFill>
                  <a:schemeClr val="tx1"/>
                </a:solidFill>
                <a:latin typeface="Segoe Pro Light"/>
              </a:rPr>
              <a:t>Share monthly/quarterly reports with Leadership and Board Members and engage in discussion around the documents that have been uploaded to the group.</a:t>
            </a:r>
          </a:p>
          <a:p>
            <a:pPr marL="574249" lvl="2" indent="-342900">
              <a:lnSpc>
                <a:spcPct val="150000"/>
              </a:lnSpc>
              <a:spcBef>
                <a:spcPts val="0"/>
              </a:spcBef>
              <a:buClr>
                <a:srgbClr val="2771BC"/>
              </a:buClr>
              <a:buFont typeface="Arial" panose="020B0604020202020204" pitchFamily="34" charset="0"/>
              <a:buChar char="•"/>
            </a:pPr>
            <a:r>
              <a:rPr lang="en-US" sz="1800" dirty="0" smtClean="0">
                <a:solidFill>
                  <a:schemeClr val="tx1"/>
                </a:solidFill>
                <a:latin typeface="Segoe Pro Light"/>
              </a:rPr>
              <a:t>Encourage other leaders to </a:t>
            </a:r>
            <a:r>
              <a:rPr lang="en-US" sz="1800" b="1" dirty="0" smtClean="0">
                <a:solidFill>
                  <a:schemeClr val="tx1"/>
                </a:solidFill>
                <a:latin typeface="Segoe Pro Light"/>
              </a:rPr>
              <a:t>Post</a:t>
            </a:r>
            <a:r>
              <a:rPr lang="en-US" sz="1800" dirty="0" smtClean="0">
                <a:solidFill>
                  <a:schemeClr val="tx1"/>
                </a:solidFill>
                <a:latin typeface="Segoe Pro Light"/>
              </a:rPr>
              <a:t> updates on team strategies and goals to provide greater visibility into where the organization is headed.</a:t>
            </a:r>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65</a:t>
            </a:fld>
            <a:endParaRPr lang="en-US" dirty="0"/>
          </a:p>
        </p:txBody>
      </p:sp>
    </p:spTree>
    <p:extLst>
      <p:ext uri="{BB962C8B-B14F-4D97-AF65-F5344CB8AC3E}">
        <p14:creationId xmlns:p14="http://schemas.microsoft.com/office/powerpoint/2010/main" val="13712687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indent="0" algn="l" defTabSz="914097" rtl="0" eaLnBrk="1" fontAlgn="auto" latinLnBrk="0" hangingPunct="1">
              <a:lnSpc>
                <a:spcPct val="90000"/>
              </a:lnSpc>
              <a:spcBef>
                <a:spcPts val="0"/>
              </a:spcBef>
              <a:spcAft>
                <a:spcPts val="333"/>
              </a:spcAft>
              <a:buClrTx/>
              <a:buSzTx/>
              <a:buFontTx/>
              <a:buNone/>
              <a:tabLst/>
              <a:defRPr/>
            </a:pPr>
            <a:r>
              <a:rPr lang="en-US" dirty="0" smtClean="0"/>
              <a:t>As you go through the use cases, briefly</a:t>
            </a:r>
            <a:r>
              <a:rPr lang="en-US" baseline="0" dirty="0" smtClean="0"/>
              <a:t> demonstrate how easy it is to post an announcement or message, like or reply to a message, and scan through the Home feed.</a:t>
            </a:r>
            <a:endParaRPr lang="en-US" dirty="0" smtClean="0"/>
          </a:p>
          <a:p>
            <a:endParaRPr lang="en-US" dirty="0" smtClean="0"/>
          </a:p>
          <a:p>
            <a:pPr marL="574249" lvl="2" indent="-342900">
              <a:lnSpc>
                <a:spcPct val="150000"/>
              </a:lnSpc>
              <a:spcBef>
                <a:spcPts val="0"/>
              </a:spcBef>
              <a:buClr>
                <a:srgbClr val="2771BC"/>
              </a:buClr>
              <a:buFont typeface="Arial" panose="020B0604020202020204" pitchFamily="34" charset="0"/>
              <a:buChar char="•"/>
            </a:pPr>
            <a:r>
              <a:rPr lang="en-US" sz="1800" dirty="0" smtClean="0">
                <a:solidFill>
                  <a:schemeClr val="tx1"/>
                </a:solidFill>
                <a:latin typeface="Segoe Pro Light"/>
              </a:rPr>
              <a:t>Click the </a:t>
            </a:r>
            <a:r>
              <a:rPr lang="en-US" sz="1800" b="1" dirty="0" smtClean="0">
                <a:solidFill>
                  <a:schemeClr val="tx1"/>
                </a:solidFill>
                <a:latin typeface="Segoe Pro Light"/>
              </a:rPr>
              <a:t>“Like” </a:t>
            </a:r>
            <a:r>
              <a:rPr lang="en-US" sz="1800" dirty="0" smtClean="0">
                <a:solidFill>
                  <a:schemeClr val="tx1"/>
                </a:solidFill>
                <a:latin typeface="Segoe Pro Light"/>
              </a:rPr>
              <a:t>button under a post that you find to be interesting or valuable to others in the organization. </a:t>
            </a:r>
          </a:p>
          <a:p>
            <a:pPr marL="574249" lvl="2" indent="-342900">
              <a:lnSpc>
                <a:spcPct val="150000"/>
              </a:lnSpc>
              <a:spcBef>
                <a:spcPts val="0"/>
              </a:spcBef>
              <a:buClr>
                <a:srgbClr val="2771BC"/>
              </a:buClr>
              <a:buFont typeface="Arial" panose="020B0604020202020204" pitchFamily="34" charset="0"/>
              <a:buChar char="•"/>
            </a:pPr>
            <a:r>
              <a:rPr lang="en-US" sz="1800" dirty="0" smtClean="0">
                <a:solidFill>
                  <a:schemeClr val="tx1"/>
                </a:solidFill>
                <a:latin typeface="Segoe Pro Light"/>
              </a:rPr>
              <a:t>Post a </a:t>
            </a:r>
            <a:r>
              <a:rPr lang="en-US" sz="1800" b="1" dirty="0" smtClean="0">
                <a:solidFill>
                  <a:schemeClr val="tx1"/>
                </a:solidFill>
                <a:latin typeface="Segoe Pro Light"/>
              </a:rPr>
              <a:t>“Praise” </a:t>
            </a:r>
            <a:r>
              <a:rPr lang="en-US" sz="1800" dirty="0" smtClean="0">
                <a:solidFill>
                  <a:schemeClr val="tx1"/>
                </a:solidFill>
                <a:latin typeface="Segoe Pro Light"/>
              </a:rPr>
              <a:t>to one or several people for a job well done on a specific project or task. This could be anything from a new product launch, a key sales closing, a new marketing campaign, or a promotion.</a:t>
            </a:r>
          </a:p>
          <a:p>
            <a:pPr marL="574249" lvl="2" indent="-342900">
              <a:lnSpc>
                <a:spcPct val="150000"/>
              </a:lnSpc>
              <a:spcBef>
                <a:spcPts val="0"/>
              </a:spcBef>
              <a:buClr>
                <a:srgbClr val="2771BC"/>
              </a:buClr>
              <a:buFont typeface="Arial" panose="020B0604020202020204" pitchFamily="34" charset="0"/>
              <a:buChar char="•"/>
            </a:pPr>
            <a:r>
              <a:rPr lang="en-US" sz="1800" dirty="0" smtClean="0">
                <a:solidFill>
                  <a:schemeClr val="tx1"/>
                </a:solidFill>
                <a:latin typeface="Segoe Pro Light"/>
              </a:rPr>
              <a:t>These simple actions tell employees that you appreciate their work and reinforce positive behavior.</a:t>
            </a:r>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66</a:t>
            </a:fld>
            <a:endParaRPr lang="en-US" dirty="0"/>
          </a:p>
        </p:txBody>
      </p:sp>
    </p:spTree>
    <p:extLst>
      <p:ext uri="{BB962C8B-B14F-4D97-AF65-F5344CB8AC3E}">
        <p14:creationId xmlns:p14="http://schemas.microsoft.com/office/powerpoint/2010/main" val="32260039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a:prstGeom prst="rect">
            <a:avLst/>
          </a:prstGeom>
          <a:noFill/>
          <a:ln w="12700">
            <a:solidFill>
              <a:prstClr val="black"/>
            </a:solidFill>
          </a:ln>
        </p:spPr>
      </p:sp>
      <p:sp>
        <p:nvSpPr>
          <p:cNvPr id="3" name="Notes Placeholder 2"/>
          <p:cNvSpPr>
            <a:spLocks noGrp="1"/>
          </p:cNvSpPr>
          <p:nvPr>
            <p:ph type="body" idx="1"/>
          </p:nvPr>
        </p:nvSpPr>
        <p:spPr/>
        <p:txBody>
          <a:bodyPr/>
          <a:lstStyle/>
          <a:p>
            <a:pPr marL="0" marR="0" indent="0" algn="l" defTabSz="914097" rtl="0" eaLnBrk="1" fontAlgn="auto" latinLnBrk="0" hangingPunct="1">
              <a:lnSpc>
                <a:spcPct val="90000"/>
              </a:lnSpc>
              <a:spcBef>
                <a:spcPts val="0"/>
              </a:spcBef>
              <a:spcAft>
                <a:spcPts val="333"/>
              </a:spcAft>
              <a:buClrTx/>
              <a:buSzTx/>
              <a:buFontTx/>
              <a:buNone/>
              <a:tabLst/>
              <a:defRPr/>
            </a:pPr>
            <a:r>
              <a:rPr lang="en-US" dirty="0" smtClean="0"/>
              <a:t>You can</a:t>
            </a:r>
            <a:r>
              <a:rPr lang="en-US" baseline="0" dirty="0" smtClean="0"/>
              <a:t> add in screenshots of your own network here to make this more relevant.</a:t>
            </a:r>
          </a:p>
          <a:p>
            <a:pPr marL="0" marR="0" indent="0" algn="l" defTabSz="914097" rtl="0" eaLnBrk="1" fontAlgn="auto" latinLnBrk="0" hangingPunct="1">
              <a:lnSpc>
                <a:spcPct val="90000"/>
              </a:lnSpc>
              <a:spcBef>
                <a:spcPts val="0"/>
              </a:spcBef>
              <a:spcAft>
                <a:spcPts val="333"/>
              </a:spcAft>
              <a:buClrTx/>
              <a:buSzTx/>
              <a:buFontTx/>
              <a:buNone/>
              <a:tabLst/>
              <a:defRPr/>
            </a:pPr>
            <a:endParaRPr lang="en-US" baseline="0" dirty="0" smtClean="0"/>
          </a:p>
          <a:p>
            <a:pPr marL="0" marR="0" indent="0" algn="l" defTabSz="914097" rtl="0" eaLnBrk="1" fontAlgn="auto" latinLnBrk="0" hangingPunct="1">
              <a:lnSpc>
                <a:spcPct val="90000"/>
              </a:lnSpc>
              <a:spcBef>
                <a:spcPts val="0"/>
              </a:spcBef>
              <a:spcAft>
                <a:spcPts val="333"/>
              </a:spcAft>
              <a:buClrTx/>
              <a:buSzTx/>
              <a:buFontTx/>
              <a:buNone/>
              <a:tabLst/>
              <a:defRPr/>
            </a:pPr>
            <a:r>
              <a:rPr lang="en-US" baseline="0" dirty="0" smtClean="0"/>
              <a:t>Provide some assistance in setting up their mobile app if they’re not confident enough. The Yammer mobile applications are popular among leaders and executives who don’t spend a lot of time behind their desk. They can scan and access what’s happening while they’re on the move, which makes it much easier to stay abreast of what’s happening at their convenience.</a:t>
            </a:r>
            <a:endParaRPr lang="en-US" dirty="0" smtClean="0"/>
          </a:p>
          <a:p>
            <a:endParaRPr lang="en-US" dirty="0"/>
          </a:p>
        </p:txBody>
      </p:sp>
      <p:sp>
        <p:nvSpPr>
          <p:cNvPr id="4" name="Slide Number Placeholder 3"/>
          <p:cNvSpPr>
            <a:spLocks noGrp="1"/>
          </p:cNvSpPr>
          <p:nvPr>
            <p:ph type="sldNum" sz="quarter" idx="10"/>
          </p:nvPr>
        </p:nvSpPr>
        <p:spPr/>
        <p:txBody>
          <a:bodyPr/>
          <a:lstStyle/>
          <a:p>
            <a:fld id="{67CE5716-D24E-4FC4-B470-2C33324D5CA4}" type="slidenum">
              <a:rPr lang="en-US" smtClean="0"/>
              <a:t>67</a:t>
            </a:fld>
            <a:endParaRPr lang="en-US"/>
          </a:p>
        </p:txBody>
      </p:sp>
    </p:spTree>
    <p:extLst>
      <p:ext uri="{BB962C8B-B14F-4D97-AF65-F5344CB8AC3E}">
        <p14:creationId xmlns:p14="http://schemas.microsoft.com/office/powerpoint/2010/main" val="16813724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You can</a:t>
            </a:r>
            <a:r>
              <a:rPr lang="en-US" baseline="0" dirty="0" smtClean="0"/>
              <a:t> add in screenshots of your own network here to make this more relevant.</a:t>
            </a:r>
          </a:p>
          <a:p>
            <a:endParaRPr lang="en-US" baseline="0" dirty="0" smtClean="0"/>
          </a:p>
          <a:p>
            <a:r>
              <a:rPr lang="en-US" baseline="0" dirty="0" smtClean="0"/>
              <a:t>Give your executives a hand in adjusting their notifications so that they get the right balance. You may even suggest setting up a email rule/filter so that all their Yammer notifications are sorted into a folder they can check at their convenience.</a:t>
            </a:r>
            <a:endParaRPr lang="en-US" dirty="0"/>
          </a:p>
        </p:txBody>
      </p:sp>
      <p:sp>
        <p:nvSpPr>
          <p:cNvPr id="4" name="Slide Number Placeholder 3"/>
          <p:cNvSpPr>
            <a:spLocks noGrp="1"/>
          </p:cNvSpPr>
          <p:nvPr>
            <p:ph type="sldNum" sz="quarter" idx="10"/>
          </p:nvPr>
        </p:nvSpPr>
        <p:spPr/>
        <p:txBody>
          <a:bodyPr/>
          <a:lstStyle/>
          <a:p>
            <a:fld id="{67CE5716-D24E-4FC4-B470-2C33324D5CA4}" type="slidenum">
              <a:rPr lang="en-US" smtClean="0"/>
              <a:t>68</a:t>
            </a:fld>
            <a:endParaRPr lang="en-US"/>
          </a:p>
        </p:txBody>
      </p:sp>
    </p:spTree>
    <p:extLst>
      <p:ext uri="{BB962C8B-B14F-4D97-AF65-F5344CB8AC3E}">
        <p14:creationId xmlns:p14="http://schemas.microsoft.com/office/powerpoint/2010/main" val="16813724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a:prstGeom prst="rect">
            <a:avLst/>
          </a:prstGeom>
          <a:noFill/>
          <a:ln w="12700">
            <a:solidFill>
              <a:prstClr val="black"/>
            </a:solidFill>
          </a:ln>
        </p:spPr>
      </p:sp>
      <p:sp>
        <p:nvSpPr>
          <p:cNvPr id="3" name="Notes Placeholder 2"/>
          <p:cNvSpPr>
            <a:spLocks noGrp="1"/>
          </p:cNvSpPr>
          <p:nvPr>
            <p:ph type="body" idx="1"/>
          </p:nvPr>
        </p:nvSpPr>
        <p:spPr/>
        <p:txBody>
          <a:bodyPr/>
          <a:lstStyle/>
          <a:p>
            <a:pPr marL="0" marR="0" indent="0" algn="l" defTabSz="914097" rtl="0" eaLnBrk="1" fontAlgn="auto" latinLnBrk="0" hangingPunct="1">
              <a:lnSpc>
                <a:spcPct val="90000"/>
              </a:lnSpc>
              <a:spcBef>
                <a:spcPts val="0"/>
              </a:spcBef>
              <a:spcAft>
                <a:spcPts val="333"/>
              </a:spcAft>
              <a:buClrTx/>
              <a:buSzTx/>
              <a:buFontTx/>
              <a:buNone/>
              <a:tabLst/>
              <a:defRPr/>
            </a:pPr>
            <a:r>
              <a:rPr lang="en-US" dirty="0" smtClean="0"/>
              <a:t>You can</a:t>
            </a:r>
            <a:r>
              <a:rPr lang="en-US" baseline="0" dirty="0" smtClean="0"/>
              <a:t> add in screenshots of your own network here to make this more relevant.</a:t>
            </a:r>
            <a:endParaRPr lang="en-US" dirty="0" smtClean="0"/>
          </a:p>
          <a:p>
            <a:endParaRPr lang="en-US" dirty="0"/>
          </a:p>
        </p:txBody>
      </p:sp>
      <p:sp>
        <p:nvSpPr>
          <p:cNvPr id="4" name="Slide Number Placeholder 3"/>
          <p:cNvSpPr>
            <a:spLocks noGrp="1"/>
          </p:cNvSpPr>
          <p:nvPr>
            <p:ph type="sldNum" sz="quarter" idx="10"/>
          </p:nvPr>
        </p:nvSpPr>
        <p:spPr/>
        <p:txBody>
          <a:bodyPr/>
          <a:lstStyle/>
          <a:p>
            <a:fld id="{67CE5716-D24E-4FC4-B470-2C33324D5CA4}" type="slidenum">
              <a:rPr lang="en-US" smtClean="0"/>
              <a:t>69</a:t>
            </a:fld>
            <a:endParaRPr lang="en-US"/>
          </a:p>
        </p:txBody>
      </p:sp>
    </p:spTree>
    <p:extLst>
      <p:ext uri="{BB962C8B-B14F-4D97-AF65-F5344CB8AC3E}">
        <p14:creationId xmlns:p14="http://schemas.microsoft.com/office/powerpoint/2010/main" val="16813724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Coach your executives on hitting the right tone, and using their real voice when communicating on Yammer. Focus on the value of direct engagement with employees at all levels and across all areas of the business. Encourage them to Reply as well as only starting new discussions – this signals that they are engaging with what’s happening, not just using Yammer</a:t>
            </a:r>
            <a:r>
              <a:rPr lang="en-US" baseline="0" dirty="0" smtClean="0"/>
              <a:t> as yet another ‘broadcast’ channel.</a:t>
            </a:r>
            <a:endParaRPr lang="en-US" dirty="0"/>
          </a:p>
        </p:txBody>
      </p:sp>
      <p:sp>
        <p:nvSpPr>
          <p:cNvPr id="4" name="Slide Number Placeholder 3"/>
          <p:cNvSpPr>
            <a:spLocks noGrp="1"/>
          </p:cNvSpPr>
          <p:nvPr>
            <p:ph type="sldNum" sz="quarter" idx="10"/>
          </p:nvPr>
        </p:nvSpPr>
        <p:spPr/>
        <p:txBody>
          <a:bodyPr/>
          <a:lstStyle/>
          <a:p>
            <a:fld id="{67CE5716-D24E-4FC4-B470-2C33324D5CA4}" type="slidenum">
              <a:rPr lang="en-US" smtClean="0"/>
              <a:t>70</a:t>
            </a:fld>
            <a:endParaRPr lang="en-US"/>
          </a:p>
        </p:txBody>
      </p:sp>
    </p:spTree>
    <p:extLst>
      <p:ext uri="{BB962C8B-B14F-4D97-AF65-F5344CB8AC3E}">
        <p14:creationId xmlns:p14="http://schemas.microsoft.com/office/powerpoint/2010/main" val="16813724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BE6631-23A7-4071-A76B-DCE6926FC4AF}" type="slidenum">
              <a:rPr lang="en-US" smtClean="0"/>
              <a:t>75</a:t>
            </a:fld>
            <a:endParaRPr lang="en-US"/>
          </a:p>
        </p:txBody>
      </p:sp>
    </p:spTree>
    <p:extLst>
      <p:ext uri="{BB962C8B-B14F-4D97-AF65-F5344CB8AC3E}">
        <p14:creationId xmlns:p14="http://schemas.microsoft.com/office/powerpoint/2010/main" val="3541652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58321" indent="-58321" defTabSz="671848">
              <a:spcAft>
                <a:spcPts val="441"/>
              </a:spcAft>
              <a:buClr>
                <a:srgbClr val="FFC000"/>
              </a:buClr>
              <a:tabLst>
                <a:tab pos="1929306" algn="l"/>
              </a:tabLst>
            </a:pPr>
            <a:r>
              <a:rPr lang="en-US" sz="1600" spc="-24" dirty="0">
                <a:solidFill>
                  <a:schemeClr val="tx2">
                    <a:lumMod val="50000"/>
                    <a:alpha val="99000"/>
                  </a:schemeClr>
                </a:solidFill>
              </a:rPr>
              <a:t>Microsoft has been providing cloud productivity services for over three years, and we have had great success in the marketplace:</a:t>
            </a:r>
          </a:p>
          <a:p>
            <a:pPr marL="727798" lvl="1" indent="-279923"/>
            <a:r>
              <a:rPr lang="en-US" sz="1600" spc="-24" dirty="0">
                <a:solidFill>
                  <a:schemeClr val="tx2">
                    <a:lumMod val="50000"/>
                    <a:alpha val="99000"/>
                  </a:schemeClr>
                </a:solidFill>
              </a:rPr>
              <a:t>40 million+ paying customers of Microsoft Online Services</a:t>
            </a:r>
          </a:p>
          <a:p>
            <a:pPr marL="727798" lvl="1" indent="-279923"/>
            <a:r>
              <a:rPr lang="en-US" sz="1600" spc="-24" dirty="0">
                <a:solidFill>
                  <a:schemeClr val="tx2">
                    <a:lumMod val="50000"/>
                    <a:alpha val="99000"/>
                  </a:schemeClr>
                </a:solidFill>
              </a:rPr>
              <a:t>More than 9,000 business customers</a:t>
            </a:r>
          </a:p>
          <a:p>
            <a:pPr marL="727798" lvl="1" indent="-279923"/>
            <a:r>
              <a:rPr lang="en-US" sz="1600" spc="-24" dirty="0">
                <a:solidFill>
                  <a:schemeClr val="tx2">
                    <a:lumMod val="50000"/>
                    <a:alpha val="99000"/>
                  </a:schemeClr>
                </a:solidFill>
              </a:rPr>
              <a:t>More than 500 government entities</a:t>
            </a:r>
          </a:p>
          <a:p>
            <a:pPr marL="727798" lvl="1" indent="-279923"/>
            <a:r>
              <a:rPr lang="en-US" sz="1600" spc="-24" dirty="0">
                <a:solidFill>
                  <a:schemeClr val="tx2">
                    <a:lumMod val="50000"/>
                    <a:alpha val="99000"/>
                  </a:schemeClr>
                </a:solidFill>
              </a:rPr>
              <a:t>More than 50% of the Fortune 500</a:t>
            </a:r>
          </a:p>
          <a:p>
            <a:pPr marL="727798" lvl="1" indent="-279923"/>
            <a:r>
              <a:rPr lang="en-US" sz="1600" spc="-24" dirty="0">
                <a:solidFill>
                  <a:schemeClr val="tx2">
                    <a:lumMod val="50000"/>
                    <a:alpha val="99000"/>
                  </a:schemeClr>
                </a:solidFill>
              </a:rPr>
              <a:t>70% Exchanging from Notes</a:t>
            </a:r>
          </a:p>
          <a:p>
            <a:pPr marL="727798" lvl="1" indent="-279923"/>
            <a:r>
              <a:rPr lang="en-US" sz="1600" spc="-24" dirty="0">
                <a:solidFill>
                  <a:schemeClr val="tx2">
                    <a:lumMod val="50000"/>
                    <a:alpha val="99000"/>
                  </a:schemeClr>
                </a:solidFill>
              </a:rPr>
              <a:t>16,000 partners committed to BPOS</a:t>
            </a:r>
          </a:p>
          <a:p>
            <a:pPr marL="727798" lvl="1" indent="-279923"/>
            <a:r>
              <a:rPr lang="en-US" sz="1600" spc="-24" dirty="0">
                <a:solidFill>
                  <a:schemeClr val="tx2">
                    <a:lumMod val="50000"/>
                    <a:alpha val="99000"/>
                  </a:schemeClr>
                </a:solidFill>
              </a:rPr>
              <a:t>Global reach: Available in 40 countries and localized into 20 languages</a:t>
            </a:r>
          </a:p>
          <a:p>
            <a:endParaRPr lang="en-US" sz="1600" spc="-24" dirty="0">
              <a:solidFill>
                <a:schemeClr val="tx2">
                  <a:lumMod val="50000"/>
                  <a:alpha val="99000"/>
                </a:schemeClr>
              </a:solidFill>
            </a:endParaRPr>
          </a:p>
          <a:p>
            <a:pPr marL="58321" indent="-58321" defTabSz="671848">
              <a:spcAft>
                <a:spcPts val="441"/>
              </a:spcAft>
              <a:buClr>
                <a:srgbClr val="FFC000"/>
              </a:buClr>
              <a:tabLst>
                <a:tab pos="1929306" algn="l"/>
              </a:tabLst>
            </a:pPr>
            <a:endParaRPr lang="en-US" sz="1600" spc="-24" dirty="0">
              <a:solidFill>
                <a:schemeClr val="tx2">
                  <a:lumMod val="50000"/>
                  <a:alpha val="99000"/>
                </a:schemeClr>
              </a:solidFill>
            </a:endParaRPr>
          </a:p>
          <a:p>
            <a:pPr marL="58321" indent="-58321" defTabSz="671848">
              <a:spcAft>
                <a:spcPts val="441"/>
              </a:spcAft>
              <a:buClr>
                <a:srgbClr val="FFC000"/>
              </a:buClr>
              <a:tabLst>
                <a:tab pos="1929306" algn="l"/>
              </a:tabLst>
            </a:pPr>
            <a:r>
              <a:rPr lang="en-US" sz="1600" spc="-24" dirty="0">
                <a:solidFill>
                  <a:schemeClr val="tx2">
                    <a:lumMod val="50000"/>
                    <a:alpha val="99000"/>
                  </a:schemeClr>
                </a:solidFill>
              </a:rPr>
              <a:t>Depending on your customer, you can pull specific customer references from this site and talk through in this slide: </a:t>
            </a:r>
            <a:r>
              <a:rPr lang="en-US" sz="1600" spc="-24" dirty="0">
                <a:solidFill>
                  <a:schemeClr val="tx2">
                    <a:lumMod val="50000"/>
                    <a:alpha val="99000"/>
                  </a:schemeClr>
                </a:solidFill>
                <a:hlinkClick r:id="rId3"/>
              </a:rPr>
              <a:t>http://infoweb2007/onlineservices/evidence/Pages/CaseStudies.aspx</a:t>
            </a:r>
            <a:r>
              <a:rPr lang="en-US" sz="1600" spc="-24" dirty="0">
                <a:solidFill>
                  <a:schemeClr val="tx2">
                    <a:lumMod val="50000"/>
                    <a:alpha val="99000"/>
                  </a:schemeClr>
                </a:solidFill>
              </a:rPr>
              <a:t>.</a:t>
            </a:r>
          </a:p>
          <a:p>
            <a:pPr marL="58321" indent="-58321" defTabSz="671848">
              <a:spcAft>
                <a:spcPts val="441"/>
              </a:spcAft>
              <a:buClr>
                <a:srgbClr val="FFC000"/>
              </a:buClr>
              <a:tabLst>
                <a:tab pos="1929306" algn="l"/>
              </a:tabLst>
            </a:pPr>
            <a:endParaRPr lang="en-US" sz="1600" spc="-24" dirty="0">
              <a:solidFill>
                <a:schemeClr val="tx2">
                  <a:lumMod val="50000"/>
                  <a:alpha val="99000"/>
                </a:schemeClr>
              </a:solidFill>
            </a:endParaRPr>
          </a:p>
          <a:p>
            <a:pPr marL="58321" indent="-58321" defTabSz="671848">
              <a:spcAft>
                <a:spcPts val="441"/>
              </a:spcAft>
              <a:buClr>
                <a:srgbClr val="FFC000"/>
              </a:buClr>
              <a:tabLst>
                <a:tab pos="1929306" algn="l"/>
              </a:tabLst>
            </a:pPr>
            <a:r>
              <a:rPr lang="en-US" sz="1600" spc="-24" dirty="0">
                <a:solidFill>
                  <a:schemeClr val="tx2">
                    <a:lumMod val="50000"/>
                    <a:alpha val="99000"/>
                  </a:schemeClr>
                </a:solidFill>
              </a:rPr>
              <a:t>Some approved customer quotes:</a:t>
            </a:r>
          </a:p>
          <a:p>
            <a:pPr marL="58321" indent="-58321" defTabSz="671848">
              <a:spcAft>
                <a:spcPts val="441"/>
              </a:spcAft>
              <a:buClr>
                <a:srgbClr val="FFC000"/>
              </a:buClr>
              <a:tabLst>
                <a:tab pos="1929306" algn="l"/>
              </a:tabLst>
            </a:pPr>
            <a:endParaRPr lang="en-US" sz="1600" spc="-24" dirty="0">
              <a:solidFill>
                <a:schemeClr val="tx2">
                  <a:lumMod val="50000"/>
                  <a:alpha val="99000"/>
                </a:schemeClr>
              </a:solidFill>
            </a:endParaRPr>
          </a:p>
          <a:p>
            <a:pPr marL="58321" indent="-58321" defTabSz="671848">
              <a:spcAft>
                <a:spcPts val="441"/>
              </a:spcAft>
              <a:buClr>
                <a:srgbClr val="FFC000"/>
              </a:buClr>
              <a:tabLst>
                <a:tab pos="1929306" algn="l"/>
              </a:tabLst>
            </a:pPr>
            <a:r>
              <a:rPr lang="en-US" sz="1600" spc="-24" dirty="0">
                <a:solidFill>
                  <a:schemeClr val="tx2">
                    <a:lumMod val="50000"/>
                    <a:alpha val="99000"/>
                  </a:schemeClr>
                </a:solidFill>
              </a:rPr>
              <a:t>“The move to Microsoft Online Services will help cut operational costs by an estimated 30% and create a variable cost model that will provide increased flexibility in the future.” Ingo </a:t>
            </a:r>
            <a:r>
              <a:rPr lang="en-US" sz="1600" spc="-24" dirty="0" err="1">
                <a:solidFill>
                  <a:schemeClr val="tx2">
                    <a:lumMod val="50000"/>
                    <a:alpha val="99000"/>
                  </a:schemeClr>
                </a:solidFill>
              </a:rPr>
              <a:t>Elfering</a:t>
            </a:r>
            <a:r>
              <a:rPr lang="en-US" sz="1600" spc="-24" dirty="0">
                <a:solidFill>
                  <a:schemeClr val="tx2">
                    <a:lumMod val="50000"/>
                    <a:alpha val="99000"/>
                  </a:schemeClr>
                </a:solidFill>
              </a:rPr>
              <a:t>, VP, Information Technology Strategy, GlaxoSmithKline</a:t>
            </a:r>
          </a:p>
          <a:p>
            <a:pPr marL="58321" indent="-58321" defTabSz="671848">
              <a:spcAft>
                <a:spcPts val="441"/>
              </a:spcAft>
              <a:buClr>
                <a:srgbClr val="FFC000"/>
              </a:buClr>
              <a:tabLst>
                <a:tab pos="1929306" algn="l"/>
              </a:tabLst>
            </a:pPr>
            <a:endParaRPr lang="en-US" sz="1600" spc="-24" dirty="0">
              <a:solidFill>
                <a:schemeClr val="tx2">
                  <a:lumMod val="50000"/>
                  <a:alpha val="99000"/>
                </a:schemeClr>
              </a:solidFill>
            </a:endParaRPr>
          </a:p>
          <a:p>
            <a:pPr marL="58321" indent="-58321" defTabSz="671848">
              <a:spcAft>
                <a:spcPts val="441"/>
              </a:spcAft>
              <a:buClr>
                <a:srgbClr val="FFC000"/>
              </a:buClr>
              <a:tabLst>
                <a:tab pos="1929306" algn="l"/>
              </a:tabLst>
            </a:pPr>
            <a:r>
              <a:rPr lang="en-US" sz="1600" spc="-24" dirty="0">
                <a:solidFill>
                  <a:schemeClr val="tx2">
                    <a:lumMod val="50000"/>
                    <a:alpha val="99000"/>
                  </a:schemeClr>
                </a:solidFill>
              </a:rPr>
              <a:t>“Our users consistently rave about the move to Microsoft Online Services, providing familiar, intuitive solutions that we could trust with our business communications.” Chris Millington, Global CTO, McDonald’s Corporation</a:t>
            </a:r>
          </a:p>
          <a:p>
            <a:pPr marL="58321" indent="-58321" defTabSz="671848">
              <a:spcAft>
                <a:spcPts val="441"/>
              </a:spcAft>
              <a:buClr>
                <a:srgbClr val="FFC000"/>
              </a:buClr>
              <a:tabLst>
                <a:tab pos="1929306" algn="l"/>
              </a:tabLst>
            </a:pPr>
            <a:endParaRPr lang="en-US" sz="1600" spc="-24" dirty="0">
              <a:solidFill>
                <a:schemeClr val="tx2">
                  <a:lumMod val="50000"/>
                  <a:alpha val="99000"/>
                </a:schemeClr>
              </a:solidFill>
            </a:endParaRPr>
          </a:p>
          <a:p>
            <a:pPr marL="58321" indent="-58321" defTabSz="671848">
              <a:spcAft>
                <a:spcPts val="441"/>
              </a:spcAft>
              <a:buClr>
                <a:srgbClr val="FFC000"/>
              </a:buClr>
              <a:tabLst>
                <a:tab pos="1929306" algn="l"/>
              </a:tabLst>
            </a:pPr>
            <a:r>
              <a:rPr lang="en-US" sz="1600" spc="-24" dirty="0">
                <a:solidFill>
                  <a:schemeClr val="tx2">
                    <a:lumMod val="50000"/>
                    <a:alpha val="99000"/>
                  </a:schemeClr>
                </a:solidFill>
              </a:rPr>
              <a:t>“We looked at a variety of cloud-based offerings, and only Microsoft could meet our requirements for reliability. We have already started our rollout, and with Exchange Online, we will consolidate 42 e-mail systems into one, reducing our IT costs by at least 30%.” Olivier </a:t>
            </a:r>
            <a:r>
              <a:rPr lang="en-US" sz="1600" spc="-24" dirty="0" err="1">
                <a:solidFill>
                  <a:schemeClr val="tx2">
                    <a:lumMod val="50000"/>
                    <a:alpha val="99000"/>
                  </a:schemeClr>
                </a:solidFill>
              </a:rPr>
              <a:t>Baldassari</a:t>
            </a:r>
            <a:r>
              <a:rPr lang="en-US" sz="1600" spc="-24" dirty="0">
                <a:solidFill>
                  <a:schemeClr val="tx2">
                    <a:lumMod val="50000"/>
                    <a:alpha val="99000"/>
                  </a:schemeClr>
                </a:solidFill>
              </a:rPr>
              <a:t>, CIO, </a:t>
            </a:r>
            <a:r>
              <a:rPr lang="en-US" sz="1600" spc="-24" dirty="0" err="1">
                <a:solidFill>
                  <a:schemeClr val="tx2">
                    <a:lumMod val="50000"/>
                    <a:alpha val="99000"/>
                  </a:schemeClr>
                </a:solidFill>
              </a:rPr>
              <a:t>Rexel</a:t>
            </a:r>
            <a:r>
              <a:rPr lang="en-US" sz="1600" spc="-24" dirty="0">
                <a:solidFill>
                  <a:schemeClr val="tx2">
                    <a:lumMod val="50000"/>
                    <a:alpha val="99000"/>
                  </a:schemeClr>
                </a:solidFill>
              </a:rPr>
              <a:t> Group</a:t>
            </a:r>
          </a:p>
        </p:txBody>
      </p:sp>
      <p:sp>
        <p:nvSpPr>
          <p:cNvPr id="4" name="Slide Number Placeholder 3"/>
          <p:cNvSpPr>
            <a:spLocks noGrp="1"/>
          </p:cNvSpPr>
          <p:nvPr>
            <p:ph type="sldNum" sz="quarter" idx="10"/>
          </p:nvPr>
        </p:nvSpPr>
        <p:spPr/>
        <p:txBody>
          <a:bodyPr/>
          <a:lstStyle/>
          <a:p>
            <a:fld id="{8B263312-38AA-4E1E-B2B5-0F8F122B24FE}" type="slidenum">
              <a:rPr lang="en-US" smtClean="0"/>
              <a:pPr/>
              <a:t>76</a:t>
            </a:fld>
            <a:endParaRPr lang="en-US" dirty="0"/>
          </a:p>
        </p:txBody>
      </p:sp>
    </p:spTree>
    <p:extLst>
      <p:ext uri="{BB962C8B-B14F-4D97-AF65-F5344CB8AC3E}">
        <p14:creationId xmlns:p14="http://schemas.microsoft.com/office/powerpoint/2010/main" val="3178760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807">
              <a:spcAft>
                <a:spcPts val="1176"/>
              </a:spcAft>
              <a:defRPr/>
            </a:pPr>
            <a:r>
              <a:rPr lang="en-US" dirty="0">
                <a:gradFill>
                  <a:gsLst>
                    <a:gs pos="0">
                      <a:schemeClr val="tx2"/>
                    </a:gs>
                    <a:gs pos="100000">
                      <a:schemeClr val="tx2"/>
                    </a:gs>
                  </a:gsLst>
                  <a:lin ang="5400000" scaled="0"/>
                </a:gradFill>
              </a:rPr>
              <a:t>These are but illustrative examples (there’s a lot more) of how we’ve implemented our core </a:t>
            </a:r>
            <a:r>
              <a:rPr lang="en-US" dirty="0" err="1">
                <a:gradFill>
                  <a:gsLst>
                    <a:gs pos="0">
                      <a:schemeClr val="tx2"/>
                    </a:gs>
                    <a:gs pos="100000">
                      <a:schemeClr val="tx2"/>
                    </a:gs>
                  </a:gsLst>
                  <a:lin ang="5400000" scaled="0"/>
                </a:gradFill>
              </a:rPr>
              <a:t>learnings</a:t>
            </a:r>
            <a:r>
              <a:rPr lang="en-US" dirty="0">
                <a:gradFill>
                  <a:gsLst>
                    <a:gs pos="0">
                      <a:schemeClr val="tx2"/>
                    </a:gs>
                    <a:gs pos="100000">
                      <a:schemeClr val="tx2"/>
                    </a:gs>
                  </a:gsLst>
                  <a:lin ang="5400000" scaled="0"/>
                </a:gradFill>
              </a:rPr>
              <a:t> from operating large scale cloud services as capabilities/features within Windows Server </a:t>
            </a:r>
            <a:r>
              <a:rPr lang="en-US" dirty="0" smtClean="0">
                <a:gradFill>
                  <a:gsLst>
                    <a:gs pos="0">
                      <a:schemeClr val="tx2"/>
                    </a:gs>
                    <a:gs pos="100000">
                      <a:schemeClr val="tx2"/>
                    </a:gs>
                  </a:gsLst>
                  <a:lin ang="5400000" scaled="0"/>
                </a:gradFill>
              </a:rPr>
              <a:t>so </a:t>
            </a:r>
            <a:r>
              <a:rPr lang="en-US" dirty="0">
                <a:gradFill>
                  <a:gsLst>
                    <a:gs pos="0">
                      <a:schemeClr val="tx2"/>
                    </a:gs>
                    <a:gs pos="100000">
                      <a:schemeClr val="tx2"/>
                    </a:gs>
                  </a:gsLst>
                  <a:lin ang="5400000" scaled="0"/>
                </a:gradFill>
              </a:rPr>
              <a:t>you can also benefit from the resulting agility and cost benefits. We’re committed to this approach as we continue the journey towards realizing our Cloud OS vision.</a:t>
            </a:r>
          </a:p>
          <a:p>
            <a:pPr defTabSz="913807">
              <a:spcAft>
                <a:spcPts val="1176"/>
              </a:spcAft>
              <a:defRPr/>
            </a:pPr>
            <a:endParaRPr lang="en-US" dirty="0">
              <a:gradFill>
                <a:gsLst>
                  <a:gs pos="0">
                    <a:schemeClr val="tx2"/>
                  </a:gs>
                  <a:gs pos="100000">
                    <a:schemeClr val="tx2"/>
                  </a:gs>
                </a:gsLst>
                <a:lin ang="5400000" scaled="0"/>
              </a:gradFill>
            </a:endParaRPr>
          </a:p>
          <a:p>
            <a:pPr defTabSz="913807">
              <a:spcAft>
                <a:spcPts val="1176"/>
              </a:spcAft>
              <a:defRPr/>
            </a:pPr>
            <a:r>
              <a:rPr lang="en-US" b="1" dirty="0">
                <a:gradFill>
                  <a:gsLst>
                    <a:gs pos="0">
                      <a:schemeClr val="tx2"/>
                    </a:gs>
                    <a:gs pos="100000">
                      <a:schemeClr val="tx2"/>
                    </a:gs>
                  </a:gsLst>
                  <a:lin ang="5400000" scaled="0"/>
                </a:gradFill>
              </a:rPr>
              <a:t>1. High performance storage on industry-standard hardware </a:t>
            </a:r>
          </a:p>
          <a:p>
            <a:pPr defTabSz="913807">
              <a:spcAft>
                <a:spcPts val="1176"/>
              </a:spcAft>
              <a:defRPr/>
            </a:pPr>
            <a:endParaRPr lang="en-US" b="1" dirty="0">
              <a:gradFill>
                <a:gsLst>
                  <a:gs pos="0">
                    <a:schemeClr val="tx2"/>
                  </a:gs>
                  <a:gs pos="100000">
                    <a:schemeClr val="tx2"/>
                  </a:gs>
                </a:gsLst>
                <a:lin ang="5400000" scaled="0"/>
              </a:gradFill>
            </a:endParaRPr>
          </a:p>
          <a:p>
            <a:pPr defTabSz="913807">
              <a:spcAft>
                <a:spcPts val="1176"/>
              </a:spcAft>
              <a:defRPr/>
            </a:pPr>
            <a:r>
              <a:rPr lang="en-US" b="1" i="1" dirty="0">
                <a:gradFill>
                  <a:gsLst>
                    <a:gs pos="0">
                      <a:schemeClr val="tx2"/>
                    </a:gs>
                    <a:gs pos="100000">
                      <a:schemeClr val="tx2"/>
                    </a:gs>
                  </a:gsLst>
                  <a:lin ang="5400000" scaled="0"/>
                </a:gradFill>
                <a:latin typeface="Segoe UI Semibold" panose="020B0702040204020203" pitchFamily="34" charset="0"/>
              </a:rPr>
              <a:t>File &amp; storage services </a:t>
            </a:r>
            <a:r>
              <a:rPr lang="en-US" b="1" dirty="0">
                <a:gradFill>
                  <a:gsLst>
                    <a:gs pos="0">
                      <a:schemeClr val="tx2"/>
                    </a:gs>
                    <a:gs pos="100000">
                      <a:schemeClr val="tx2"/>
                    </a:gs>
                  </a:gsLst>
                  <a:lin ang="5400000" scaled="0"/>
                </a:gradFill>
                <a:latin typeface="Segoe UI Semibold" panose="020B0702040204020203" pitchFamily="34" charset="0"/>
              </a:rPr>
              <a:t>– </a:t>
            </a:r>
            <a:r>
              <a:rPr lang="en-US" dirty="0"/>
              <a:t>Microsoft’s large scale cloud services implement hot-hot nodes in many cases so the application services can seamlessly failover in case of node failures. Analogously, </a:t>
            </a:r>
            <a:r>
              <a:rPr lang="en-US" b="0" dirty="0" smtClean="0">
                <a:solidFill>
                  <a:schemeClr val="bg1"/>
                </a:solidFill>
              </a:rPr>
              <a:t>Active-</a:t>
            </a:r>
            <a:r>
              <a:rPr lang="en-US" b="0" baseline="0" dirty="0" smtClean="0">
                <a:solidFill>
                  <a:schemeClr val="bg1"/>
                </a:solidFill>
              </a:rPr>
              <a:t>On technologies in Windows Server 2012 are those capabilities than can survive the failure of a key component without disrupting the service provided - for example, the File and Storage Services server role can be deployed in an active-active cluster which can endure the failure of a server while maintaining connectivity for clients. Even open file handles are maintained. </a:t>
            </a:r>
          </a:p>
          <a:p>
            <a:pPr defTabSz="913807">
              <a:spcAft>
                <a:spcPts val="1176"/>
              </a:spcAft>
              <a:defRPr/>
            </a:pPr>
            <a:endParaRPr lang="en-US" dirty="0">
              <a:gradFill>
                <a:gsLst>
                  <a:gs pos="0">
                    <a:schemeClr val="tx2"/>
                  </a:gs>
                  <a:gs pos="100000">
                    <a:schemeClr val="tx2"/>
                  </a:gs>
                </a:gsLst>
                <a:lin ang="5400000" scaled="0"/>
              </a:gradFill>
            </a:endParaRPr>
          </a:p>
          <a:p>
            <a:pPr defTabSz="913807">
              <a:spcAft>
                <a:spcPts val="1176"/>
              </a:spcAft>
              <a:defRPr/>
            </a:pPr>
            <a:r>
              <a:rPr lang="en-US" b="1" i="1" dirty="0">
                <a:gradFill>
                  <a:gsLst>
                    <a:gs pos="0">
                      <a:schemeClr val="tx2"/>
                    </a:gs>
                    <a:gs pos="100000">
                      <a:schemeClr val="tx2"/>
                    </a:gs>
                  </a:gsLst>
                  <a:lin ang="5400000" scaled="0"/>
                </a:gradFill>
              </a:rPr>
              <a:t>O</a:t>
            </a:r>
            <a:r>
              <a:rPr lang="en-US" b="1" i="1" dirty="0">
                <a:gradFill>
                  <a:gsLst>
                    <a:gs pos="0">
                      <a:schemeClr val="tx2"/>
                    </a:gs>
                    <a:gs pos="100000">
                      <a:schemeClr val="tx2"/>
                    </a:gs>
                  </a:gsLst>
                  <a:lin ang="5400000" scaled="0"/>
                </a:gradFill>
                <a:latin typeface="Segoe UI Semibold" panose="020B0702040204020203" pitchFamily="34" charset="0"/>
              </a:rPr>
              <a:t>ffloaded data transfer</a:t>
            </a:r>
            <a:r>
              <a:rPr lang="en-US" b="1" dirty="0">
                <a:gradFill>
                  <a:gsLst>
                    <a:gs pos="0">
                      <a:schemeClr val="tx2"/>
                    </a:gs>
                    <a:gs pos="100000">
                      <a:schemeClr val="tx2"/>
                    </a:gs>
                  </a:gsLst>
                  <a:lin ang="5400000" scaled="0"/>
                </a:gradFill>
                <a:latin typeface="Segoe UI Semibold" panose="020B0702040204020203" pitchFamily="34" charset="0"/>
              </a:rPr>
              <a:t> </a:t>
            </a:r>
            <a:r>
              <a:rPr lang="en-US" dirty="0">
                <a:gradFill>
                  <a:gsLst>
                    <a:gs pos="0">
                      <a:schemeClr val="tx2"/>
                    </a:gs>
                    <a:gs pos="100000">
                      <a:schemeClr val="tx2"/>
                    </a:gs>
                  </a:gsLst>
                  <a:lin ang="5400000" scaled="0"/>
                </a:gradFill>
                <a:latin typeface="Segoe UI Semibold" panose="020B0702040204020203" pitchFamily="34" charset="0"/>
              </a:rPr>
              <a:t>– This feature came about by applying a key design principle that Windows Azure uses to Windows Server 2012, which is to </a:t>
            </a:r>
            <a:r>
              <a:rPr lang="en-US" dirty="0" smtClean="0">
                <a:effectLst/>
              </a:rPr>
              <a:t>push work to hardware as much as possible so CPU</a:t>
            </a:r>
            <a:r>
              <a:rPr lang="en-US" baseline="0" dirty="0" smtClean="0">
                <a:effectLst/>
              </a:rPr>
              <a:t> cycles can be</a:t>
            </a:r>
            <a:r>
              <a:rPr lang="en-US" dirty="0" smtClean="0">
                <a:effectLst/>
              </a:rPr>
              <a:t> optimally leveraged for the hosted application. </a:t>
            </a:r>
            <a:endParaRPr lang="en-US" dirty="0">
              <a:gradFill>
                <a:gsLst>
                  <a:gs pos="0">
                    <a:schemeClr val="tx2"/>
                  </a:gs>
                  <a:gs pos="100000">
                    <a:schemeClr val="tx2"/>
                  </a:gs>
                </a:gsLst>
                <a:lin ang="5400000" scaled="0"/>
              </a:gradFill>
              <a:latin typeface="Segoe UI Semibold" panose="020B0702040204020203" pitchFamily="34" charset="0"/>
            </a:endParaRPr>
          </a:p>
          <a:p>
            <a:pPr defTabSz="913807">
              <a:spcAft>
                <a:spcPts val="1176"/>
              </a:spcAft>
              <a:defRPr/>
            </a:pPr>
            <a:endParaRPr lang="en-US" dirty="0">
              <a:gradFill>
                <a:gsLst>
                  <a:gs pos="0">
                    <a:schemeClr val="tx2"/>
                  </a:gs>
                  <a:gs pos="100000">
                    <a:schemeClr val="tx2"/>
                  </a:gs>
                </a:gsLst>
                <a:lin ang="5400000" scaled="0"/>
              </a:gradFill>
            </a:endParaRPr>
          </a:p>
          <a:p>
            <a:pPr defTabSz="913807">
              <a:spcAft>
                <a:spcPts val="1176"/>
              </a:spcAft>
              <a:defRPr/>
            </a:pPr>
            <a:r>
              <a:rPr lang="en-US" b="1" i="1" dirty="0">
                <a:gradFill>
                  <a:gsLst>
                    <a:gs pos="0">
                      <a:schemeClr val="tx2"/>
                    </a:gs>
                    <a:gs pos="100000">
                      <a:schemeClr val="tx2"/>
                    </a:gs>
                  </a:gsLst>
                  <a:lin ang="5400000" scaled="0"/>
                </a:gradFill>
              </a:rPr>
              <a:t>Storage spaces</a:t>
            </a:r>
            <a:r>
              <a:rPr lang="en-US" dirty="0">
                <a:gradFill>
                  <a:gsLst>
                    <a:gs pos="0">
                      <a:schemeClr val="tx2"/>
                    </a:gs>
                    <a:gs pos="100000">
                      <a:schemeClr val="tx2"/>
                    </a:gs>
                  </a:gsLst>
                  <a:lin ang="5400000" scaled="0"/>
                </a:gradFill>
              </a:rPr>
              <a:t> - </a:t>
            </a:r>
            <a:r>
              <a:rPr lang="en-US" dirty="0">
                <a:gradFill>
                  <a:gsLst>
                    <a:gs pos="0">
                      <a:schemeClr val="tx2"/>
                    </a:gs>
                    <a:gs pos="100000">
                      <a:schemeClr val="tx2"/>
                    </a:gs>
                  </a:gsLst>
                  <a:lin ang="5400000" scaled="0"/>
                </a:gradFill>
                <a:latin typeface="Segoe UI Semibold" panose="020B0702040204020203" pitchFamily="34" charset="0"/>
              </a:rPr>
              <a:t>We routinely </a:t>
            </a:r>
            <a:r>
              <a:rPr lang="en-US" dirty="0"/>
              <a:t>provision commodity hardware in our pods thereby making hardware failure a non-event; we wanted to provide enterprise customers with the ability to easily and flexibly provision inexpensive storage. Windows Server 2012 enables you to use file servers for even critical workloads like Hyper-V server and SQL with arguably similar reliability and performance characteristics as more expensive storage (e.g. SAN). </a:t>
            </a:r>
            <a:endParaRPr lang="en-US" dirty="0">
              <a:gradFill>
                <a:gsLst>
                  <a:gs pos="0">
                    <a:schemeClr val="tx2"/>
                  </a:gs>
                  <a:gs pos="100000">
                    <a:schemeClr val="tx2"/>
                  </a:gs>
                </a:gsLst>
                <a:lin ang="5400000" scaled="0"/>
              </a:gradFill>
            </a:endParaRPr>
          </a:p>
          <a:p>
            <a:pPr defTabSz="913807">
              <a:spcAft>
                <a:spcPts val="1176"/>
              </a:spcAft>
              <a:defRPr/>
            </a:pPr>
            <a:endParaRPr lang="en-US" dirty="0">
              <a:gradFill>
                <a:gsLst>
                  <a:gs pos="0">
                    <a:schemeClr val="tx2"/>
                  </a:gs>
                  <a:gs pos="100000">
                    <a:schemeClr val="tx2"/>
                  </a:gs>
                </a:gsLst>
                <a:lin ang="5400000" scaled="0"/>
              </a:gradFill>
            </a:endParaRPr>
          </a:p>
          <a:p>
            <a:pPr defTabSz="913807">
              <a:spcAft>
                <a:spcPts val="1176"/>
              </a:spcAft>
              <a:defRPr/>
            </a:pPr>
            <a:r>
              <a:rPr lang="en-US" b="1" dirty="0">
                <a:gradFill>
                  <a:gsLst>
                    <a:gs pos="0">
                      <a:schemeClr val="tx2"/>
                    </a:gs>
                    <a:gs pos="100000">
                      <a:schemeClr val="tx2"/>
                    </a:gs>
                  </a:gsLst>
                  <a:lin ang="5400000" scaled="0"/>
                </a:gradFill>
              </a:rPr>
              <a:t>2. Multi-tenant environments with isolation</a:t>
            </a:r>
          </a:p>
          <a:p>
            <a:pPr defTabSz="913807">
              <a:spcAft>
                <a:spcPts val="1176"/>
              </a:spcAft>
              <a:defRPr/>
            </a:pPr>
            <a:endParaRPr lang="en-US" b="1" dirty="0">
              <a:gradFill>
                <a:gsLst>
                  <a:gs pos="0">
                    <a:schemeClr val="tx2"/>
                  </a:gs>
                  <a:gs pos="100000">
                    <a:schemeClr val="tx2"/>
                  </a:gs>
                </a:gsLst>
                <a:lin ang="5400000" scaled="0"/>
              </a:gradFill>
            </a:endParaRPr>
          </a:p>
          <a:p>
            <a:pPr defTabSz="913807">
              <a:spcAft>
                <a:spcPts val="1176"/>
              </a:spcAft>
              <a:defRPr/>
            </a:pPr>
            <a:r>
              <a:rPr lang="en-US" b="1" i="1" dirty="0">
                <a:gradFill>
                  <a:gsLst>
                    <a:gs pos="0">
                      <a:schemeClr val="tx2"/>
                    </a:gs>
                    <a:gs pos="100000">
                      <a:schemeClr val="tx2"/>
                    </a:gs>
                  </a:gsLst>
                  <a:lin ang="5400000" scaled="0"/>
                </a:gradFill>
              </a:rPr>
              <a:t>S</a:t>
            </a:r>
            <a:r>
              <a:rPr lang="en-US" b="1" i="1" dirty="0">
                <a:gradFill>
                  <a:gsLst>
                    <a:gs pos="0">
                      <a:schemeClr val="tx2"/>
                    </a:gs>
                    <a:gs pos="100000">
                      <a:schemeClr val="tx2"/>
                    </a:gs>
                  </a:gsLst>
                  <a:lin ang="5400000" scaled="0"/>
                </a:gradFill>
                <a:latin typeface="Segoe UI Semibold" panose="020B0702040204020203" pitchFamily="34" charset="0"/>
              </a:rPr>
              <a:t>erver core</a:t>
            </a:r>
            <a:r>
              <a:rPr lang="en-US" dirty="0">
                <a:gradFill>
                  <a:gsLst>
                    <a:gs pos="0">
                      <a:schemeClr val="tx2"/>
                    </a:gs>
                    <a:gs pos="100000">
                      <a:schemeClr val="tx2"/>
                    </a:gs>
                  </a:gsLst>
                  <a:lin ang="5400000" scaled="0"/>
                </a:gradFill>
                <a:latin typeface="Segoe UI Semibold" panose="020B0702040204020203" pitchFamily="34" charset="0"/>
              </a:rPr>
              <a:t> - </a:t>
            </a:r>
            <a:r>
              <a:rPr lang="en-US" dirty="0"/>
              <a:t>Small footprint with </a:t>
            </a:r>
            <a:r>
              <a:rPr lang="en-US" b="1" dirty="0"/>
              <a:t>server core </a:t>
            </a:r>
            <a:r>
              <a:rPr lang="en-US" dirty="0"/>
              <a:t>so you do not have to worry about updating or fixing unnecessary code, meaning less churning or required reboots for the host. This is similar to how we designed the Windows Azure hypervisor where we’ve only retained (and optimized) </a:t>
            </a:r>
            <a:r>
              <a:rPr lang="en-US" dirty="0" smtClean="0">
                <a:effectLst/>
              </a:rPr>
              <a:t>critical code paths that are applicable to large scale cloud scenarios. </a:t>
            </a:r>
            <a:endParaRPr lang="en-US" dirty="0">
              <a:gradFill>
                <a:gsLst>
                  <a:gs pos="0">
                    <a:schemeClr val="tx2"/>
                  </a:gs>
                  <a:gs pos="100000">
                    <a:schemeClr val="tx2"/>
                  </a:gs>
                </a:gsLst>
                <a:lin ang="5400000" scaled="0"/>
              </a:gradFill>
              <a:latin typeface="Segoe UI Semibold" panose="020B0702040204020203" pitchFamily="34" charset="0"/>
            </a:endParaRPr>
          </a:p>
          <a:p>
            <a:pPr defTabSz="913807">
              <a:spcAft>
                <a:spcPts val="1176"/>
              </a:spcAft>
              <a:defRPr/>
            </a:pPr>
            <a:endParaRPr lang="en-US" dirty="0">
              <a:gradFill>
                <a:gsLst>
                  <a:gs pos="0">
                    <a:schemeClr val="tx2"/>
                  </a:gs>
                  <a:gs pos="100000">
                    <a:schemeClr val="tx2"/>
                  </a:gs>
                </a:gsLst>
                <a:lin ang="5400000" scaled="0"/>
              </a:gradFill>
            </a:endParaRPr>
          </a:p>
          <a:p>
            <a:pPr defTabSz="913807">
              <a:spcAft>
                <a:spcPts val="1176"/>
              </a:spcAft>
              <a:defRPr/>
            </a:pPr>
            <a:r>
              <a:rPr lang="en-US" b="1" i="1" dirty="0">
                <a:gradFill>
                  <a:gsLst>
                    <a:gs pos="0">
                      <a:schemeClr val="tx2"/>
                    </a:gs>
                    <a:gs pos="100000">
                      <a:schemeClr val="tx2"/>
                    </a:gs>
                  </a:gsLst>
                  <a:lin ang="5400000" scaled="0"/>
                </a:gradFill>
              </a:rPr>
              <a:t>Hyper-V Network Virtualization</a:t>
            </a:r>
            <a:r>
              <a:rPr lang="en-US" b="1" dirty="0">
                <a:gradFill>
                  <a:gsLst>
                    <a:gs pos="0">
                      <a:schemeClr val="tx2"/>
                    </a:gs>
                    <a:gs pos="100000">
                      <a:schemeClr val="tx2"/>
                    </a:gs>
                  </a:gsLst>
                  <a:lin ang="5400000" scaled="0"/>
                </a:gradFill>
              </a:rPr>
              <a:t>  - </a:t>
            </a:r>
            <a:r>
              <a:rPr lang="en-US" dirty="0">
                <a:gradFill>
                  <a:gsLst>
                    <a:gs pos="0">
                      <a:schemeClr val="tx2"/>
                    </a:gs>
                    <a:gs pos="100000">
                      <a:schemeClr val="tx2"/>
                    </a:gs>
                  </a:gsLst>
                  <a:lin ang="5400000" scaled="0"/>
                </a:gradFill>
              </a:rPr>
              <a:t>Windows Azure was designed from the ground up to be multi-tenant environment with isolation given that it hosts apps and infrastructure that belongs to different customers. Over time, it became increasingly evident that this same requirement would be pertinent to enterprises implementing cloud infrastructure (albeit at smaller scale) given the need to distinguish between infrastructure allocated to different departments, integrating infrastructure from acquisitions, assigning costs etc. We then built the ability to isolate networks logically in multi-tenant enterprise environments with Hyper-V using similar architectural considerations. </a:t>
            </a:r>
          </a:p>
          <a:p>
            <a:pPr defTabSz="913807">
              <a:spcAft>
                <a:spcPts val="1176"/>
              </a:spcAft>
              <a:defRPr/>
            </a:pPr>
            <a:endParaRPr lang="en-US" dirty="0">
              <a:gradFill>
                <a:gsLst>
                  <a:gs pos="0">
                    <a:schemeClr val="tx2"/>
                  </a:gs>
                  <a:gs pos="100000">
                    <a:schemeClr val="tx2"/>
                  </a:gs>
                </a:gsLst>
                <a:lin ang="5400000" scaled="0"/>
              </a:gradFill>
            </a:endParaRPr>
          </a:p>
          <a:p>
            <a:pPr defTabSz="913807">
              <a:spcAft>
                <a:spcPts val="1176"/>
              </a:spcAft>
              <a:defRPr/>
            </a:pPr>
            <a:r>
              <a:rPr lang="en-US" b="1" i="1" dirty="0">
                <a:gradFill>
                  <a:gsLst>
                    <a:gs pos="0">
                      <a:schemeClr val="tx2"/>
                    </a:gs>
                    <a:gs pos="100000">
                      <a:schemeClr val="tx2"/>
                    </a:gs>
                  </a:gsLst>
                  <a:lin ang="5400000" scaled="0"/>
                </a:gradFill>
              </a:rPr>
              <a:t>Web-sites &amp; virtual machines  </a:t>
            </a:r>
            <a:r>
              <a:rPr lang="en-US" dirty="0">
                <a:gradFill>
                  <a:gsLst>
                    <a:gs pos="0">
                      <a:schemeClr val="tx2"/>
                    </a:gs>
                    <a:gs pos="100000">
                      <a:schemeClr val="tx2"/>
                    </a:gs>
                  </a:gsLst>
                  <a:lin ang="5400000" scaled="0"/>
                </a:gradFill>
              </a:rPr>
              <a:t>- </a:t>
            </a:r>
            <a:r>
              <a:rPr lang="en-US" dirty="0">
                <a:gradFill>
                  <a:gsLst>
                    <a:gs pos="0">
                      <a:schemeClr val="tx2"/>
                    </a:gs>
                    <a:gs pos="100000">
                      <a:schemeClr val="tx2"/>
                    </a:gs>
                  </a:gsLst>
                  <a:lin ang="5400000" scaled="0"/>
                </a:gradFill>
                <a:latin typeface="Segoe UI Semibold" panose="020B0702040204020203" pitchFamily="34" charset="0"/>
              </a:rPr>
              <a:t>These are great examples of how we’ve bought </a:t>
            </a:r>
            <a:r>
              <a:rPr lang="en-US" b="0" dirty="0" smtClean="0"/>
              <a:t>consistent </a:t>
            </a:r>
            <a:r>
              <a:rPr lang="en-US" dirty="0" smtClean="0"/>
              <a:t>experiences and cloud-optimized</a:t>
            </a:r>
            <a:r>
              <a:rPr lang="en-US" baseline="0" dirty="0" smtClean="0"/>
              <a:t> services from </a:t>
            </a:r>
            <a:r>
              <a:rPr lang="en-US" dirty="0" smtClean="0"/>
              <a:t>Windows Azure to Windows</a:t>
            </a:r>
            <a:r>
              <a:rPr lang="en-US" baseline="0" dirty="0" smtClean="0"/>
              <a:t> Server and System Center environments.</a:t>
            </a:r>
            <a:r>
              <a:rPr lang="en-US" dirty="0" smtClean="0"/>
              <a:t>  </a:t>
            </a:r>
            <a:r>
              <a:rPr lang="en-US" b="1" dirty="0">
                <a:gradFill>
                  <a:gsLst>
                    <a:gs pos="0">
                      <a:schemeClr val="tx2"/>
                    </a:gs>
                    <a:gs pos="100000">
                      <a:schemeClr val="tx2"/>
                    </a:gs>
                  </a:gsLst>
                  <a:lin ang="5400000" scaled="0"/>
                </a:gradFill>
                <a:latin typeface="Segoe UI Semibold" panose="020B0702040204020203" pitchFamily="34" charset="0"/>
              </a:rPr>
              <a:t> </a:t>
            </a:r>
            <a:endParaRPr lang="en-US" b="1" dirty="0" smtClean="0"/>
          </a:p>
          <a:p>
            <a:pPr defTabSz="913807">
              <a:spcAft>
                <a:spcPts val="1176"/>
              </a:spcAft>
              <a:defRPr/>
            </a:pPr>
            <a:endParaRPr lang="en-US" dirty="0">
              <a:gradFill>
                <a:gsLst>
                  <a:gs pos="0">
                    <a:schemeClr val="tx2"/>
                  </a:gs>
                  <a:gs pos="100000">
                    <a:schemeClr val="tx2"/>
                  </a:gs>
                </a:gsLst>
                <a:lin ang="5400000" scaled="0"/>
              </a:gradFill>
            </a:endParaRPr>
          </a:p>
          <a:p>
            <a:pPr defTabSz="913807">
              <a:spcAft>
                <a:spcPts val="1176"/>
              </a:spcAft>
              <a:defRPr/>
            </a:pPr>
            <a:r>
              <a:rPr lang="en-US" b="1" dirty="0">
                <a:gradFill>
                  <a:gsLst>
                    <a:gs pos="0">
                      <a:schemeClr val="tx2"/>
                    </a:gs>
                    <a:gs pos="100000">
                      <a:schemeClr val="tx2"/>
                    </a:gs>
                  </a:gsLst>
                  <a:lin ang="5400000" scaled="0"/>
                </a:gradFill>
              </a:rPr>
              <a:t>3. Software-defined Networking</a:t>
            </a:r>
            <a:r>
              <a:rPr lang="en-US" dirty="0">
                <a:gradFill>
                  <a:gsLst>
                    <a:gs pos="0">
                      <a:schemeClr val="tx2"/>
                    </a:gs>
                    <a:gs pos="100000">
                      <a:schemeClr val="tx2"/>
                    </a:gs>
                  </a:gsLst>
                  <a:lin ang="5400000" scaled="0"/>
                </a:gradFill>
              </a:rPr>
              <a:t> </a:t>
            </a:r>
          </a:p>
          <a:p>
            <a:pPr defTabSz="913807">
              <a:spcAft>
                <a:spcPts val="1176"/>
              </a:spcAft>
              <a:defRPr/>
            </a:pPr>
            <a:endParaRPr lang="en-US" dirty="0">
              <a:gradFill>
                <a:gsLst>
                  <a:gs pos="0">
                    <a:schemeClr val="tx2"/>
                  </a:gs>
                  <a:gs pos="100000">
                    <a:schemeClr val="tx2"/>
                  </a:gs>
                </a:gsLst>
                <a:lin ang="5400000" scaled="0"/>
              </a:gradFill>
            </a:endParaRPr>
          </a:p>
          <a:p>
            <a:pPr defTabSz="913807">
              <a:spcAft>
                <a:spcPts val="1176"/>
              </a:spcAft>
              <a:defRPr/>
            </a:pPr>
            <a:r>
              <a:rPr lang="en-US" b="1" i="1" dirty="0">
                <a:gradFill>
                  <a:gsLst>
                    <a:gs pos="0">
                      <a:schemeClr val="tx2"/>
                    </a:gs>
                    <a:gs pos="100000">
                      <a:schemeClr val="tx2"/>
                    </a:gs>
                  </a:gsLst>
                  <a:lin ang="5400000" scaled="0"/>
                </a:gradFill>
              </a:rPr>
              <a:t>Hyper-V Network Virtualization - </a:t>
            </a:r>
            <a:r>
              <a:rPr lang="en-US" dirty="0">
                <a:gradFill>
                  <a:gsLst>
                    <a:gs pos="0">
                      <a:schemeClr val="tx2"/>
                    </a:gs>
                    <a:gs pos="100000">
                      <a:schemeClr val="tx2"/>
                    </a:gs>
                  </a:gsLst>
                  <a:lin ang="5400000" scaled="0"/>
                </a:gradFill>
              </a:rPr>
              <a:t> The network virtualization features within Windows Azure and Windows Server enable customers to easily extend their on-premises datacenters into third party datacenters (e.g. Windows Azure or service providers) by allowing for flexible placement of VMs along with the ability to continue using the same IP address. </a:t>
            </a:r>
          </a:p>
          <a:p>
            <a:pPr defTabSz="913807">
              <a:spcAft>
                <a:spcPts val="1176"/>
              </a:spcAft>
              <a:defRPr/>
            </a:pPr>
            <a:endParaRPr lang="en-US" dirty="0">
              <a:gradFill>
                <a:gsLst>
                  <a:gs pos="0">
                    <a:schemeClr val="tx2"/>
                  </a:gs>
                  <a:gs pos="100000">
                    <a:schemeClr val="tx2"/>
                  </a:gs>
                </a:gsLst>
                <a:lin ang="5400000" scaled="0"/>
              </a:gradFill>
            </a:endParaRPr>
          </a:p>
          <a:p>
            <a:pPr defTabSz="913807">
              <a:spcAft>
                <a:spcPts val="1176"/>
              </a:spcAft>
              <a:defRPr/>
            </a:pPr>
            <a:r>
              <a:rPr lang="en-US" b="1" i="1" dirty="0">
                <a:gradFill>
                  <a:gsLst>
                    <a:gs pos="0">
                      <a:schemeClr val="tx2"/>
                    </a:gs>
                    <a:gs pos="100000">
                      <a:schemeClr val="tx2"/>
                    </a:gs>
                  </a:gsLst>
                  <a:lin ang="5400000" scaled="0"/>
                </a:gradFill>
              </a:rPr>
              <a:t>Cross-premises connectivity- </a:t>
            </a:r>
            <a:r>
              <a:rPr lang="en-US" i="1" dirty="0">
                <a:gradFill>
                  <a:gsLst>
                    <a:gs pos="0">
                      <a:schemeClr val="tx2"/>
                    </a:gs>
                    <a:gs pos="100000">
                      <a:schemeClr val="tx2"/>
                    </a:gs>
                  </a:gsLst>
                  <a:lin ang="5400000" scaled="0"/>
                </a:gradFill>
              </a:rPr>
              <a:t> </a:t>
            </a:r>
            <a:r>
              <a:rPr lang="en-US" dirty="0">
                <a:gradFill>
                  <a:gsLst>
                    <a:gs pos="0">
                      <a:schemeClr val="tx2"/>
                    </a:gs>
                    <a:gs pos="100000">
                      <a:schemeClr val="tx2"/>
                    </a:gs>
                  </a:gsLst>
                  <a:lin ang="5400000" scaled="0"/>
                </a:gradFill>
              </a:rPr>
              <a:t>The cross-site connectivity capabilities offered by Windows Server 2012 and Windows Azure (Windows Azure Virtual Network) complement each other well for VPN-like scenarios.   </a:t>
            </a:r>
          </a:p>
          <a:p>
            <a:pPr defTabSz="913807">
              <a:spcAft>
                <a:spcPts val="1176"/>
              </a:spcAft>
              <a:defRPr/>
            </a:pPr>
            <a:endParaRPr lang="en-US" b="1" i="1" dirty="0">
              <a:gradFill>
                <a:gsLst>
                  <a:gs pos="0">
                    <a:schemeClr val="tx2"/>
                  </a:gs>
                  <a:gs pos="100000">
                    <a:schemeClr val="tx2"/>
                  </a:gs>
                </a:gsLst>
                <a:lin ang="5400000" scaled="0"/>
              </a:gradFill>
            </a:endParaRPr>
          </a:p>
          <a:p>
            <a:pPr defTabSz="913807">
              <a:spcAft>
                <a:spcPts val="1176"/>
              </a:spcAft>
              <a:defRPr/>
            </a:pPr>
            <a:r>
              <a:rPr lang="en-US" b="1" i="1" dirty="0">
                <a:gradFill>
                  <a:gsLst>
                    <a:gs pos="0">
                      <a:schemeClr val="tx2"/>
                    </a:gs>
                    <a:gs pos="100000">
                      <a:schemeClr val="tx2"/>
                    </a:gs>
                  </a:gsLst>
                  <a:lin ang="5400000" scaled="0"/>
                </a:gradFill>
              </a:rPr>
              <a:t>Network </a:t>
            </a:r>
            <a:r>
              <a:rPr lang="en-US" b="1" i="1" dirty="0" err="1">
                <a:gradFill>
                  <a:gsLst>
                    <a:gs pos="0">
                      <a:schemeClr val="tx2"/>
                    </a:gs>
                    <a:gs pos="100000">
                      <a:schemeClr val="tx2"/>
                    </a:gs>
                  </a:gsLst>
                  <a:lin ang="5400000" scaled="0"/>
                </a:gradFill>
              </a:rPr>
              <a:t>QoS</a:t>
            </a:r>
            <a:r>
              <a:rPr lang="en-US" dirty="0">
                <a:gradFill>
                  <a:gsLst>
                    <a:gs pos="0">
                      <a:schemeClr val="tx2"/>
                    </a:gs>
                    <a:gs pos="100000">
                      <a:schemeClr val="tx2"/>
                    </a:gs>
                  </a:gsLst>
                  <a:lin ang="5400000" scaled="0"/>
                </a:gradFill>
              </a:rPr>
              <a:t>  – Windows Server 2012 p</a:t>
            </a:r>
            <a:r>
              <a:rPr lang="en-US" dirty="0">
                <a:latin typeface="Segoe UI" pitchFamily="34" charset="0"/>
                <a:ea typeface="Segoe UI" pitchFamily="34" charset="0"/>
                <a:cs typeface="Segoe UI" pitchFamily="34" charset="0"/>
              </a:rPr>
              <a:t>rovides the ability to programmatically adhere to a given SLA by guaranteeing minimum bandwidth available to a VM or a port. We’re assessing how to implement this in Windows Azure (albeit at a much larger scale) to shift from “best effort” to quality of service guarantees, thus providing an example of this bi-directional virtuous learning between our platforms.  </a:t>
            </a:r>
            <a:endParaRPr lang="en-US" i="1" dirty="0">
              <a:latin typeface="Segoe UI" pitchFamily="34" charset="0"/>
              <a:ea typeface="Segoe UI" pitchFamily="34" charset="0"/>
              <a:cs typeface="Segoe UI" pitchFamily="34" charset="0"/>
            </a:endParaRPr>
          </a:p>
          <a:p>
            <a:pPr defTabSz="913807">
              <a:spcAft>
                <a:spcPts val="1176"/>
              </a:spcAft>
              <a:defRPr/>
            </a:pPr>
            <a:endParaRPr lang="en-US" dirty="0">
              <a:gradFill>
                <a:gsLst>
                  <a:gs pos="0">
                    <a:schemeClr val="tx2"/>
                  </a:gs>
                  <a:gs pos="100000">
                    <a:schemeClr val="tx2"/>
                  </a:gs>
                </a:gsLst>
                <a:lin ang="5400000" scaled="0"/>
              </a:gradFill>
            </a:endParaRPr>
          </a:p>
          <a:p>
            <a:pPr defTabSz="913807">
              <a:spcAft>
                <a:spcPts val="1176"/>
              </a:spcAft>
              <a:defRPr/>
            </a:pPr>
            <a:r>
              <a:rPr lang="en-US" b="1" dirty="0">
                <a:gradFill>
                  <a:gsLst>
                    <a:gs pos="0">
                      <a:schemeClr val="tx2"/>
                    </a:gs>
                    <a:gs pos="100000">
                      <a:schemeClr val="tx2"/>
                    </a:gs>
                  </a:gsLst>
                  <a:lin ang="5400000" scaled="0"/>
                </a:gradFill>
              </a:rPr>
              <a:t>4. Policy based Automation </a:t>
            </a:r>
          </a:p>
          <a:p>
            <a:pPr defTabSz="913807">
              <a:spcAft>
                <a:spcPts val="1176"/>
              </a:spcAft>
              <a:defRPr/>
            </a:pPr>
            <a:endParaRPr lang="en-US" b="1" dirty="0">
              <a:gradFill>
                <a:gsLst>
                  <a:gs pos="0">
                    <a:schemeClr val="tx2"/>
                  </a:gs>
                  <a:gs pos="100000">
                    <a:schemeClr val="tx2"/>
                  </a:gs>
                </a:gsLst>
                <a:lin ang="5400000" scaled="0"/>
              </a:gradFill>
            </a:endParaRPr>
          </a:p>
          <a:p>
            <a:pPr defTabSz="913807">
              <a:spcAft>
                <a:spcPts val="1176"/>
              </a:spcAft>
              <a:defRPr/>
            </a:pPr>
            <a:r>
              <a:rPr lang="en-US" b="1" i="1" dirty="0">
                <a:gradFill>
                  <a:gsLst>
                    <a:gs pos="0">
                      <a:schemeClr val="tx2"/>
                    </a:gs>
                    <a:gs pos="100000">
                      <a:schemeClr val="tx2"/>
                    </a:gs>
                  </a:gsLst>
                  <a:lin ang="5400000" scaled="0"/>
                </a:gradFill>
              </a:rPr>
              <a:t>C</a:t>
            </a:r>
            <a:r>
              <a:rPr lang="en-US" b="1" i="1" dirty="0">
                <a:gradFill>
                  <a:gsLst>
                    <a:gs pos="0">
                      <a:schemeClr val="tx2"/>
                    </a:gs>
                    <a:gs pos="100000">
                      <a:schemeClr val="tx2"/>
                    </a:gs>
                  </a:gsLst>
                  <a:lin ang="5400000" scaled="0"/>
                </a:gradFill>
                <a:latin typeface="Segoe UI Semibold" panose="020B0702040204020203" pitchFamily="34" charset="0"/>
              </a:rPr>
              <a:t>luster aware updates (CAU)  </a:t>
            </a:r>
            <a:r>
              <a:rPr lang="en-US" dirty="0">
                <a:gradFill>
                  <a:gsLst>
                    <a:gs pos="0">
                      <a:schemeClr val="tx2"/>
                    </a:gs>
                    <a:gs pos="100000">
                      <a:schemeClr val="tx2"/>
                    </a:gs>
                  </a:gsLst>
                  <a:lin ang="5400000" scaled="0"/>
                </a:gradFill>
                <a:latin typeface="Segoe UI Semibold" panose="020B0702040204020203" pitchFamily="34" charset="0"/>
              </a:rPr>
              <a:t>– Windows Server 2012 lowers downtime by </a:t>
            </a:r>
            <a:r>
              <a:rPr lang="en-US" dirty="0" smtClean="0"/>
              <a:t>coordinating software updates on all servers in a failover cluster while maintaining continuous availability</a:t>
            </a:r>
            <a:r>
              <a:rPr lang="en-US" baseline="0" dirty="0" smtClean="0"/>
              <a:t> as appropriate</a:t>
            </a:r>
            <a:r>
              <a:rPr lang="en-US" dirty="0" smtClean="0"/>
              <a:t>. For</a:t>
            </a:r>
            <a:r>
              <a:rPr lang="en-US" baseline="0" dirty="0" smtClean="0"/>
              <a:t> example,</a:t>
            </a:r>
            <a:r>
              <a:rPr lang="en-US" dirty="0" smtClean="0"/>
              <a:t> in case of applications with continuous availability features such as Hyper-V with live migration, or an SMB 3.0 file server with SMB Transparent Failover, CAU can coordinate automated cluster updating with no impact on service availability. This is very</a:t>
            </a:r>
            <a:r>
              <a:rPr lang="en-US" baseline="0" dirty="0" smtClean="0"/>
              <a:t> similar to Windows Azure which offers the ability to maintain high availability for its cloud services (e.g. web role/worker role) and virtual machines through Upgrade Domains (UD) and Availability sets. </a:t>
            </a:r>
            <a:endParaRPr lang="en-US" dirty="0">
              <a:gradFill>
                <a:gsLst>
                  <a:gs pos="0">
                    <a:schemeClr val="tx2"/>
                  </a:gs>
                  <a:gs pos="100000">
                    <a:schemeClr val="tx2"/>
                  </a:gs>
                </a:gsLst>
                <a:lin ang="5400000" scaled="0"/>
              </a:gradFill>
              <a:latin typeface="Segoe UI Semibold" panose="020B0702040204020203" pitchFamily="34" charset="0"/>
            </a:endParaRPr>
          </a:p>
          <a:p>
            <a:pPr defTabSz="913807">
              <a:spcAft>
                <a:spcPts val="1176"/>
              </a:spcAft>
              <a:defRPr/>
            </a:pPr>
            <a:endParaRPr lang="en-US" dirty="0">
              <a:gradFill>
                <a:gsLst>
                  <a:gs pos="0">
                    <a:schemeClr val="tx2"/>
                  </a:gs>
                  <a:gs pos="100000">
                    <a:schemeClr val="tx2"/>
                  </a:gs>
                </a:gsLst>
                <a:lin ang="5400000" scaled="0"/>
              </a:gradFill>
            </a:endParaRPr>
          </a:p>
          <a:p>
            <a:pPr defTabSz="913807">
              <a:spcAft>
                <a:spcPts val="1176"/>
              </a:spcAft>
              <a:defRPr/>
            </a:pPr>
            <a:r>
              <a:rPr lang="en-US" b="1" i="1" dirty="0">
                <a:gradFill>
                  <a:gsLst>
                    <a:gs pos="0">
                      <a:schemeClr val="tx2"/>
                    </a:gs>
                    <a:gs pos="100000">
                      <a:schemeClr val="tx2"/>
                    </a:gs>
                  </a:gsLst>
                  <a:lin ang="5400000" scaled="0"/>
                </a:gradFill>
              </a:rPr>
              <a:t>D</a:t>
            </a:r>
            <a:r>
              <a:rPr lang="en-US" b="1" i="1" dirty="0">
                <a:gradFill>
                  <a:gsLst>
                    <a:gs pos="0">
                      <a:schemeClr val="tx2"/>
                    </a:gs>
                    <a:gs pos="100000">
                      <a:schemeClr val="tx2"/>
                    </a:gs>
                  </a:gsLst>
                  <a:lin ang="5400000" scaled="0"/>
                </a:gradFill>
                <a:latin typeface="Segoe UI Semibold" panose="020B0702040204020203" pitchFamily="34" charset="0"/>
              </a:rPr>
              <a:t>ynamic optimization</a:t>
            </a:r>
            <a:r>
              <a:rPr lang="en-US" b="1" dirty="0">
                <a:gradFill>
                  <a:gsLst>
                    <a:gs pos="0">
                      <a:schemeClr val="tx2"/>
                    </a:gs>
                    <a:gs pos="100000">
                      <a:schemeClr val="tx2"/>
                    </a:gs>
                  </a:gsLst>
                  <a:lin ang="5400000" scaled="0"/>
                </a:gradFill>
                <a:latin typeface="Segoe UI Semibold" panose="020B0702040204020203" pitchFamily="34" charset="0"/>
              </a:rPr>
              <a:t> – </a:t>
            </a:r>
            <a:r>
              <a:rPr lang="en-US" dirty="0">
                <a:gradFill>
                  <a:gsLst>
                    <a:gs pos="0">
                      <a:schemeClr val="tx2"/>
                    </a:gs>
                    <a:gs pos="100000">
                      <a:schemeClr val="tx2"/>
                    </a:gs>
                  </a:gsLst>
                  <a:lin ang="5400000" scaled="0"/>
                </a:gradFill>
                <a:latin typeface="Segoe UI Semibold" panose="020B0702040204020203" pitchFamily="34" charset="0"/>
              </a:rPr>
              <a:t>System Center 2012 - Virtual Machine Manager provides the ability to load balances the resources within a host cluster automatically using a policy based approach (e.g. move workloads VMs between hosts based on defined CPU, memory, or I/O thresholds). Such policy based automation is implemented by the Windows Azure Fabric Controller too using various load balancing approaches. </a:t>
            </a:r>
            <a:endParaRPr lang="en-US" dirty="0">
              <a:gradFill>
                <a:gsLst>
                  <a:gs pos="0">
                    <a:schemeClr val="tx2"/>
                  </a:gs>
                  <a:gs pos="100000">
                    <a:schemeClr val="tx2"/>
                  </a:gs>
                </a:gsLst>
                <a:lin ang="5400000" scaled="0"/>
              </a:gradFill>
            </a:endParaRPr>
          </a:p>
          <a:p>
            <a:pPr defTabSz="913807">
              <a:spcAft>
                <a:spcPts val="1176"/>
              </a:spcAft>
              <a:defRPr/>
            </a:pPr>
            <a:endParaRPr lang="en-US" dirty="0">
              <a:gradFill>
                <a:gsLst>
                  <a:gs pos="0">
                    <a:schemeClr val="tx2"/>
                  </a:gs>
                  <a:gs pos="100000">
                    <a:schemeClr val="tx2"/>
                  </a:gs>
                </a:gsLst>
                <a:lin ang="5400000" scaled="0"/>
              </a:gradFill>
            </a:endParaRPr>
          </a:p>
          <a:p>
            <a:pPr defTabSz="913807">
              <a:spcAft>
                <a:spcPts val="1176"/>
              </a:spcAft>
              <a:defRPr/>
            </a:pPr>
            <a:r>
              <a:rPr lang="en-US" b="1" dirty="0">
                <a:gradFill>
                  <a:gsLst>
                    <a:gs pos="0">
                      <a:schemeClr val="tx2"/>
                    </a:gs>
                    <a:gs pos="100000">
                      <a:schemeClr val="tx2"/>
                    </a:gs>
                  </a:gsLst>
                  <a:lin ang="5400000" scaled="0"/>
                </a:gradFill>
              </a:rPr>
              <a:t>5. Application elasticity </a:t>
            </a:r>
          </a:p>
          <a:p>
            <a:pPr>
              <a:spcAft>
                <a:spcPts val="1176"/>
              </a:spcAft>
            </a:pPr>
            <a:endParaRPr lang="en-US" dirty="0">
              <a:gradFill>
                <a:gsLst>
                  <a:gs pos="0">
                    <a:schemeClr val="tx2"/>
                  </a:gs>
                  <a:gs pos="100000">
                    <a:schemeClr val="tx2"/>
                  </a:gs>
                </a:gsLst>
                <a:lin ang="5400000" scaled="0"/>
              </a:gradFill>
            </a:endParaRPr>
          </a:p>
          <a:p>
            <a:pPr>
              <a:spcAft>
                <a:spcPts val="1176"/>
              </a:spcAft>
            </a:pPr>
            <a:r>
              <a:rPr lang="en-US" b="1" i="1" dirty="0">
                <a:gradFill>
                  <a:gsLst>
                    <a:gs pos="0">
                      <a:schemeClr val="tx2"/>
                    </a:gs>
                    <a:gs pos="100000">
                      <a:schemeClr val="tx2"/>
                    </a:gs>
                  </a:gsLst>
                  <a:lin ang="5400000" scaled="0"/>
                </a:gradFill>
              </a:rPr>
              <a:t>S</a:t>
            </a:r>
            <a:r>
              <a:rPr lang="en-US" b="1" i="1" dirty="0">
                <a:gradFill>
                  <a:gsLst>
                    <a:gs pos="0">
                      <a:schemeClr val="tx2"/>
                    </a:gs>
                    <a:gs pos="100000">
                      <a:schemeClr val="tx2"/>
                    </a:gs>
                  </a:gsLst>
                  <a:lin ang="5400000" scaled="0"/>
                </a:gradFill>
                <a:latin typeface="Segoe UI Semibold" panose="020B0702040204020203" pitchFamily="34" charset="0"/>
              </a:rPr>
              <a:t>ervice templates</a:t>
            </a:r>
            <a:r>
              <a:rPr lang="en-US" b="1" dirty="0">
                <a:gradFill>
                  <a:gsLst>
                    <a:gs pos="0">
                      <a:schemeClr val="tx2"/>
                    </a:gs>
                    <a:gs pos="100000">
                      <a:schemeClr val="tx2"/>
                    </a:gs>
                  </a:gsLst>
                  <a:lin ang="5400000" scaled="0"/>
                </a:gradFill>
                <a:latin typeface="Segoe UI Semibold" panose="020B0702040204020203" pitchFamily="34" charset="0"/>
              </a:rPr>
              <a:t> </a:t>
            </a:r>
            <a:r>
              <a:rPr lang="en-US" dirty="0">
                <a:gradFill>
                  <a:gsLst>
                    <a:gs pos="0">
                      <a:schemeClr val="tx2"/>
                    </a:gs>
                    <a:gs pos="100000">
                      <a:schemeClr val="tx2"/>
                    </a:gs>
                  </a:gsLst>
                  <a:lin ang="5400000" scaled="0"/>
                </a:gradFill>
                <a:latin typeface="Segoe UI Semibold" panose="020B0702040204020203" pitchFamily="34" charset="0"/>
              </a:rPr>
              <a:t>– Similar to how an application owner (or developer) can specify application instance counts and scale thresholds in Windows Azure, service templates in System Center enable application owners to specify similar parameters that enable scaling the application once relevant thresholds are reached. </a:t>
            </a:r>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3252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52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0182ACC-037E-4A24-BA3D-5251629EBA85}" type="datetime1">
              <a:rPr lang="en-US" smtClean="0">
                <a:solidFill>
                  <a:prstClr val="black"/>
                </a:solidFill>
              </a:rPr>
              <a:pPr/>
              <a:t>3/19/15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41136402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100" b="1" dirty="0">
                <a:latin typeface="Segoe UI" pitchFamily="34" charset="0"/>
              </a:rPr>
              <a:t>Coca-Cola</a:t>
            </a:r>
          </a:p>
          <a:p>
            <a:pPr defTabSz="1097357">
              <a:spcAft>
                <a:spcPts val="400"/>
              </a:spcAft>
              <a:defRPr/>
            </a:pPr>
            <a:r>
              <a:rPr lang="en-US" sz="1100" dirty="0">
                <a:ln>
                  <a:solidFill>
                    <a:schemeClr val="bg1">
                      <a:alpha val="0"/>
                    </a:schemeClr>
                  </a:solidFill>
                </a:ln>
              </a:rPr>
              <a:t>Coca Cola Enterprises (CCE) opted for the cloud and implemented Microsoft-based hosted worldwide intranet with messaging and collaboration tools. Employees can access their data and information from any device, boost their productivity, and focus on their customers.</a:t>
            </a:r>
          </a:p>
          <a:p>
            <a:endParaRPr lang="en-US" sz="1100" b="1" dirty="0">
              <a:latin typeface="Segoe UI" pitchFamily="34" charset="0"/>
            </a:endParaRPr>
          </a:p>
          <a:p>
            <a:pPr lvl="0"/>
            <a:r>
              <a:rPr lang="en-US" sz="1100" dirty="0">
                <a:latin typeface="Segoe UI" pitchFamily="34" charset="0"/>
              </a:rPr>
              <a:t>Story</a:t>
            </a:r>
            <a:r>
              <a:rPr lang="en-US" sz="1100" i="1" dirty="0">
                <a:latin typeface="Segoe UI" pitchFamily="34" charset="0"/>
              </a:rPr>
              <a:t>: </a:t>
            </a:r>
            <a:r>
              <a:rPr lang="en-US" sz="1100" dirty="0">
                <a:latin typeface="Segoe UI" pitchFamily="34" charset="0"/>
              </a:rPr>
              <a:t>With increasing competition in the marketplace, CCE needed a more effective way to collaborate with their employees, to increase their productivity, to enable better flow of information, and to create more time for sales persons to engage with customers. Their worldwide presence required employees and executives to spend numerous hours on the road every week, travelling to internal meetings. Microsoft Online Services technologies enable CCE to save travel expenses through online meeting tools and collaboration platforms that span time zones and geographies.</a:t>
            </a:r>
          </a:p>
          <a:p>
            <a:pPr lvl="0"/>
            <a:r>
              <a:rPr lang="en-US" sz="1100" dirty="0">
                <a:latin typeface="Segoe UI" pitchFamily="34" charset="0"/>
              </a:rPr>
              <a:t>Case study: </a:t>
            </a:r>
            <a:r>
              <a:rPr lang="en-US" sz="1100" u="sng" dirty="0">
                <a:latin typeface="Segoe UI" pitchFamily="34" charset="0"/>
                <a:hlinkClick r:id="rId3"/>
              </a:rPr>
              <a:t>http://www.microsoft.com/casestudies/Case_Study_Detail.aspx?casestudyid=4000004584</a:t>
            </a:r>
            <a:r>
              <a:rPr lang="en-US" sz="1100" dirty="0">
                <a:latin typeface="Segoe UI" pitchFamily="34" charset="0"/>
              </a:rPr>
              <a:t> </a:t>
            </a:r>
          </a:p>
          <a:p>
            <a:pPr lvl="0"/>
            <a:r>
              <a:rPr lang="en-US" sz="1100" dirty="0">
                <a:latin typeface="Segoe UI" pitchFamily="34" charset="0"/>
              </a:rPr>
              <a:t>Video: </a:t>
            </a:r>
            <a:r>
              <a:rPr lang="en-US" sz="1100" u="sng" dirty="0">
                <a:latin typeface="Segoe UI" pitchFamily="34" charset="0"/>
                <a:hlinkClick r:id="rId4"/>
              </a:rPr>
              <a:t>http://www.microsoft.com/showcase/en/US/details/470b9f4c-bac8-4be9-b22a-d1a6953ef6a7</a:t>
            </a:r>
            <a:r>
              <a:rPr lang="en-US" sz="1100" dirty="0">
                <a:latin typeface="Segoe UI" pitchFamily="34" charset="0"/>
              </a:rPr>
              <a:t> </a:t>
            </a:r>
          </a:p>
          <a:p>
            <a:pPr lvl="0"/>
            <a:r>
              <a:rPr lang="en-US" sz="1100" dirty="0">
                <a:latin typeface="Segoe UI" pitchFamily="34" charset="0"/>
              </a:rPr>
              <a:t>QUOTE: "Coca-Cola Enterprises needed to simplify its communication and collaboration technologies to provide better business value to our employees. Microsoft Online gave us the technology to do so and exceeded our expectations." John Key, Assistant Director of Communication and Collaboration Technologies, Coca-Cola Enterprises</a:t>
            </a:r>
          </a:p>
          <a:p>
            <a:pPr lvl="0"/>
            <a:endParaRPr lang="en-US" sz="1100" dirty="0">
              <a:latin typeface="Segoe UI" pitchFamily="34" charset="0"/>
            </a:endParaRPr>
          </a:p>
          <a:p>
            <a:r>
              <a:rPr lang="en-US" sz="1100" b="1" dirty="0">
                <a:latin typeface="Segoe UI" pitchFamily="34" charset="0"/>
              </a:rPr>
              <a:t>Starbucks</a:t>
            </a:r>
          </a:p>
          <a:p>
            <a:pPr defTabSz="1097357">
              <a:spcAft>
                <a:spcPts val="400"/>
              </a:spcAft>
              <a:defRPr/>
            </a:pPr>
            <a:r>
              <a:rPr lang="en-US" dirty="0" smtClean="0"/>
              <a:t>Starbucks continues to use Microsoft technology on-premises in its corporate headquarters, while rolling out 18,000 laptops using Exchange Online and SharePoint Online to store managers.</a:t>
            </a:r>
          </a:p>
          <a:p>
            <a:pPr lvl="0"/>
            <a:r>
              <a:rPr lang="en-US" dirty="0" smtClean="0"/>
              <a:t>QUOTE: “With the successful rollout of Microsoft Online Services to our North American stores, we have demonstrated that we can go into the ‘cloud’ with confidence.” John Shepard, Director, Global IT Infrastructure Services, Starbucks</a:t>
            </a:r>
          </a:p>
          <a:p>
            <a:pPr lvl="0"/>
            <a:r>
              <a:rPr lang="en-US" dirty="0" smtClean="0"/>
              <a:t>QUOTE: “It’s important to remember that we rolled out this entire project at a time when the company was under pressure to spend no money at all. Our ability to complete the project on time and under budget speaks to the efficiency of Microsoft Online Services and the ease of implementation.” John Shepard, Director, Global IT Infrastructure Services, Starbucks  </a:t>
            </a:r>
          </a:p>
          <a:p>
            <a:pPr lvl="0"/>
            <a:r>
              <a:rPr lang="en-US" dirty="0" smtClean="0"/>
              <a:t>QUOTE: “Web-based distribution of new-product materials enables Starbucks to be much more nimble in meeting customer needs,” Shepard adds. “Instead of taking six months to introduce a new product, we can do it in just a few weeks by communicating so quickly with partners.”</a:t>
            </a:r>
          </a:p>
          <a:p>
            <a:pPr lvl="0"/>
            <a:endParaRPr lang="en-US" sz="1100" dirty="0">
              <a:latin typeface="Segoe UI" pitchFamily="34" charset="0"/>
            </a:endParaRPr>
          </a:p>
          <a:p>
            <a:pPr lvl="0"/>
            <a:r>
              <a:rPr lang="en-US" sz="1100" b="1" dirty="0">
                <a:latin typeface="Segoe UI" pitchFamily="34" charset="0"/>
              </a:rPr>
              <a:t>Godiva</a:t>
            </a:r>
          </a:p>
          <a:p>
            <a:pPr lvl="0"/>
            <a:r>
              <a:rPr lang="en-US" dirty="0" smtClean="0"/>
              <a:t>Link to the case: http://www.microsoft.com/casestudies/Case_Study_Detail.aspx?CaseStudyID=4000008333</a:t>
            </a:r>
          </a:p>
          <a:p>
            <a:pPr lvl="0"/>
            <a:endParaRPr lang="en-US" sz="1100" dirty="0">
              <a:latin typeface="Segoe UI" pitchFamily="34" charset="0"/>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pPr/>
              <a:t>77</a:t>
            </a:fld>
            <a:endParaRPr lang="en-US" dirty="0"/>
          </a:p>
        </p:txBody>
      </p:sp>
    </p:spTree>
    <p:extLst>
      <p:ext uri="{BB962C8B-B14F-4D97-AF65-F5344CB8AC3E}">
        <p14:creationId xmlns:p14="http://schemas.microsoft.com/office/powerpoint/2010/main" val="2942397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Relentless on security</a:t>
            </a:r>
          </a:p>
          <a:p>
            <a:r>
              <a:rPr lang="en-US" b="1" dirty="0" smtClean="0"/>
              <a:t>As a pioneer in online data services, Microsoft builds on deep industry experience to incorporate cutting-edge security practices from development through to administration and maintenance. </a:t>
            </a:r>
          </a:p>
          <a:p>
            <a:endParaRPr lang="en-US" b="1" dirty="0" smtClean="0"/>
          </a:p>
          <a:p>
            <a:r>
              <a:rPr lang="en-US" b="1" dirty="0" smtClean="0"/>
              <a:t>Deep Experience.</a:t>
            </a:r>
            <a:r>
              <a:rPr lang="en-US" dirty="0" smtClean="0"/>
              <a:t> We have developed our practices and policies as a result of over 15 years of experience in providing security for online data.</a:t>
            </a:r>
          </a:p>
          <a:p>
            <a:r>
              <a:rPr lang="en-US" b="1" dirty="0" smtClean="0"/>
              <a:t>Secure Development Lifecycle.</a:t>
            </a:r>
            <a:r>
              <a:rPr lang="en-US" dirty="0" smtClean="0"/>
              <a:t> Microsoft’s </a:t>
            </a:r>
            <a:r>
              <a:rPr lang="en-US" dirty="0" smtClean="0">
                <a:hlinkClick r:id="rId3"/>
              </a:rPr>
              <a:t>Secure Development Lifecycle</a:t>
            </a:r>
            <a:r>
              <a:rPr lang="en-US" dirty="0" smtClean="0"/>
              <a:t> ensures that security and privacy is incorporated into our products by design, from software development to service operations.</a:t>
            </a:r>
          </a:p>
          <a:p>
            <a:r>
              <a:rPr lang="en-US" b="1" dirty="0" smtClean="0"/>
              <a:t>5 Layers of Security.</a:t>
            </a:r>
            <a:r>
              <a:rPr lang="en-US" dirty="0" smtClean="0"/>
              <a:t> Data is secured in </a:t>
            </a:r>
            <a:r>
              <a:rPr lang="en-US" dirty="0" smtClean="0">
                <a:hlinkClick r:id="rId4"/>
              </a:rPr>
              <a:t>5 different layers</a:t>
            </a:r>
            <a:r>
              <a:rPr lang="en-US" dirty="0" smtClean="0"/>
              <a:t> – data, application, host, network and physical.</a:t>
            </a:r>
          </a:p>
          <a:p>
            <a:r>
              <a:rPr lang="en-US" b="1" dirty="0" smtClean="0"/>
              <a:t>Proactive Monitoring.</a:t>
            </a:r>
            <a:r>
              <a:rPr lang="en-US" dirty="0" smtClean="0"/>
              <a:t> We proactively monitor Office 365 services to identify potential known and unknown threats by predicting malicious behavior, and also monitor for irregular events that may indicate threats.</a:t>
            </a:r>
          </a:p>
          <a:p>
            <a:r>
              <a:rPr lang="en-US" b="1" dirty="0" smtClean="0"/>
              <a:t>Access Restriction.</a:t>
            </a:r>
            <a:r>
              <a:rPr lang="en-US" dirty="0" smtClean="0"/>
              <a:t> Microsoft restricts our production server access to a short list of critical operations personnel.</a:t>
            </a:r>
          </a:p>
          <a:p>
            <a:endParaRPr lang="en-US" dirty="0"/>
          </a:p>
        </p:txBody>
      </p:sp>
      <p:sp>
        <p:nvSpPr>
          <p:cNvPr id="4" name="Date Placeholder 3"/>
          <p:cNvSpPr>
            <a:spLocks noGrp="1"/>
          </p:cNvSpPr>
          <p:nvPr>
            <p:ph type="dt" idx="10"/>
          </p:nvPr>
        </p:nvSpPr>
        <p:spPr/>
        <p:txBody>
          <a:bodyPr/>
          <a:lstStyle/>
          <a:p>
            <a:fld id="{9FDC7C64-B4DB-4568-846A-0174FA6C061E}" type="datetime1">
              <a:rPr lang="en-US" smtClean="0"/>
              <a:t>3/19/15</a:t>
            </a:fld>
            <a:endParaRPr lang="en-US" dirty="0"/>
          </a:p>
        </p:txBody>
      </p:sp>
      <p:sp>
        <p:nvSpPr>
          <p:cNvPr id="5" name="Slide Number Placeholder 4"/>
          <p:cNvSpPr>
            <a:spLocks noGrp="1"/>
          </p:cNvSpPr>
          <p:nvPr>
            <p:ph type="sldNum" sz="quarter" idx="11"/>
          </p:nvPr>
        </p:nvSpPr>
        <p:spPr/>
        <p:txBody>
          <a:bodyPr/>
          <a:lstStyle/>
          <a:p>
            <a:fld id="{B4008EB6-D09E-4580-8CD6-DDB14511944F}" type="slidenum">
              <a:rPr lang="en-US" smtClean="0"/>
              <a:t>78</a:t>
            </a:fld>
            <a:endParaRPr lang="en-US" dirty="0"/>
          </a:p>
        </p:txBody>
      </p:sp>
      <p:sp>
        <p:nvSpPr>
          <p:cNvPr id="6" name="Header Placeholder 5"/>
          <p:cNvSpPr>
            <a:spLocks noGrp="1"/>
          </p:cNvSpPr>
          <p:nvPr>
            <p:ph type="hdr" sz="quarter" idx="12"/>
          </p:nvPr>
        </p:nvSpPr>
        <p:spPr/>
        <p:txBody>
          <a:bodyPr/>
          <a:lstStyle/>
          <a:p>
            <a:r>
              <a:rPr lang="en-US" dirty="0" smtClean="0"/>
              <a:t>Microsoft Office365</a:t>
            </a:r>
            <a:endParaRPr lang="en-US" dirty="0"/>
          </a:p>
        </p:txBody>
      </p:sp>
      <p:sp>
        <p:nvSpPr>
          <p:cNvPr id="7" name="Footer Placeholder 6"/>
          <p:cNvSpPr>
            <a:spLocks noGrp="1"/>
          </p:cNvSpPr>
          <p:nvPr>
            <p:ph type="ftr" sz="quarter" idx="13"/>
          </p:nvPr>
        </p:nvSpPr>
        <p:spPr/>
        <p:txBody>
          <a:bodyPr/>
          <a:lstStyle/>
          <a:p>
            <a:pPr marL="231762" defTabSz="914049" eaLnBrk="0" hangingPunct="0"/>
            <a:r>
              <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62" defTabSz="914049" eaLnBrk="0" hangingPunct="0"/>
            <a:r>
              <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42175641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13">
              <a:spcAft>
                <a:spcPts val="333"/>
              </a:spcAft>
              <a:defRPr/>
            </a:pPr>
            <a:endParaRPr lang="en-US" dirty="0" smtClean="0"/>
          </a:p>
          <a:p>
            <a:pPr defTabSz="914313">
              <a:spcAft>
                <a:spcPts val="333"/>
              </a:spcAft>
              <a:defRPr/>
            </a:pPr>
            <a:r>
              <a:rPr lang="en-US" dirty="0" smtClean="0"/>
              <a:t>ADD TRUST CENTER LINK</a:t>
            </a:r>
          </a:p>
          <a:p>
            <a:pPr defTabSz="914313">
              <a:spcAft>
                <a:spcPts val="333"/>
              </a:spcAft>
              <a:defRPr/>
            </a:pPr>
            <a:endParaRPr lang="en-US" dirty="0" smtClean="0"/>
          </a:p>
          <a:p>
            <a:pPr defTabSz="914313">
              <a:spcAft>
                <a:spcPts val="333"/>
              </a:spcAft>
              <a:defRPr/>
            </a:pPr>
            <a:r>
              <a:rPr lang="en-US" dirty="0" smtClean="0"/>
              <a:t>We don’t scan your email or documents for building analytics, data mining, advertising, or improving the service.</a:t>
            </a:r>
          </a:p>
          <a:p>
            <a:r>
              <a:rPr lang="en-US" dirty="0" smtClean="0"/>
              <a:t>Microsoft strives to be a leader in industry privacy, security and compliance practices. By focusing on the following principles, Microsoft is consistently and proactively working towards earning your trust.</a:t>
            </a:r>
          </a:p>
          <a:p>
            <a:endParaRPr lang="en-US" dirty="0" smtClean="0"/>
          </a:p>
          <a:p>
            <a:r>
              <a:rPr lang="en-US" dirty="0" smtClean="0"/>
              <a:t>To learn more about privacy and security at Microsoft, you can review the documents </a:t>
            </a:r>
            <a:r>
              <a:rPr lang="en-US" dirty="0" smtClean="0">
                <a:hlinkClick r:id="rId3"/>
              </a:rPr>
              <a:t>here</a:t>
            </a:r>
            <a:r>
              <a:rPr lang="en-US" dirty="0" smtClean="0"/>
              <a:t>. These documents include Microsoft’s response to questions suggested by the Cloud Security Alliance for customers seeking a cloud provider. For a full list of the products covered by the Trust Center content, click </a:t>
            </a:r>
            <a:r>
              <a:rPr lang="en-US" dirty="0" smtClean="0">
                <a:hlinkClick r:id="rId4"/>
              </a:rPr>
              <a:t>here</a:t>
            </a:r>
            <a:r>
              <a:rPr lang="en-US" dirty="0" smtClean="0"/>
              <a:t>.</a:t>
            </a:r>
            <a:endParaRPr lang="en-US" dirty="0"/>
          </a:p>
        </p:txBody>
      </p:sp>
      <p:sp>
        <p:nvSpPr>
          <p:cNvPr id="4" name="Date Placeholder 3"/>
          <p:cNvSpPr>
            <a:spLocks noGrp="1"/>
          </p:cNvSpPr>
          <p:nvPr>
            <p:ph type="dt" idx="10"/>
          </p:nvPr>
        </p:nvSpPr>
        <p:spPr/>
        <p:txBody>
          <a:bodyPr/>
          <a:lstStyle/>
          <a:p>
            <a:fld id="{BE19DB4B-92FB-46A4-A4BC-7A2031DCA072}" type="datetime1">
              <a:rPr lang="en-US" smtClean="0"/>
              <a:t>3/19/15</a:t>
            </a:fld>
            <a:endParaRPr lang="en-US" dirty="0"/>
          </a:p>
        </p:txBody>
      </p:sp>
      <p:sp>
        <p:nvSpPr>
          <p:cNvPr id="5" name="Slide Number Placeholder 4"/>
          <p:cNvSpPr>
            <a:spLocks noGrp="1"/>
          </p:cNvSpPr>
          <p:nvPr>
            <p:ph type="sldNum" sz="quarter" idx="11"/>
          </p:nvPr>
        </p:nvSpPr>
        <p:spPr/>
        <p:txBody>
          <a:bodyPr/>
          <a:lstStyle/>
          <a:p>
            <a:fld id="{B4008EB6-D09E-4580-8CD6-DDB14511944F}" type="slidenum">
              <a:rPr lang="en-US" smtClean="0"/>
              <a:t>79</a:t>
            </a:fld>
            <a:endParaRPr lang="en-US" dirty="0"/>
          </a:p>
        </p:txBody>
      </p:sp>
      <p:sp>
        <p:nvSpPr>
          <p:cNvPr id="6" name="Header Placeholder 5"/>
          <p:cNvSpPr>
            <a:spLocks noGrp="1"/>
          </p:cNvSpPr>
          <p:nvPr>
            <p:ph type="hdr" sz="quarter" idx="12"/>
          </p:nvPr>
        </p:nvSpPr>
        <p:spPr/>
        <p:txBody>
          <a:bodyPr/>
          <a:lstStyle/>
          <a:p>
            <a:r>
              <a:rPr lang="en-US" dirty="0" smtClean="0"/>
              <a:t>Microsoft Office365</a:t>
            </a:r>
            <a:endParaRPr lang="en-US" dirty="0"/>
          </a:p>
        </p:txBody>
      </p:sp>
      <p:sp>
        <p:nvSpPr>
          <p:cNvPr id="7" name="Footer Placeholder 6"/>
          <p:cNvSpPr>
            <a:spLocks noGrp="1"/>
          </p:cNvSpPr>
          <p:nvPr>
            <p:ph type="ftr" sz="quarter" idx="13"/>
          </p:nvPr>
        </p:nvSpPr>
        <p:spPr/>
        <p:txBody>
          <a:bodyPr/>
          <a:lstStyle/>
          <a:p>
            <a:pPr marL="231762" defTabSz="914049" eaLnBrk="0" hangingPunct="0"/>
            <a:r>
              <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62" defTabSz="914049" eaLnBrk="0" hangingPunct="0"/>
            <a:r>
              <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51004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4147" lvl="1" indent="-284147" defTabSz="914313">
              <a:spcBef>
                <a:spcPts val="600"/>
              </a:spcBef>
              <a:spcAft>
                <a:spcPts val="600"/>
              </a:spcAft>
              <a:buClr>
                <a:schemeClr val="bg1"/>
              </a:buClr>
              <a:buSzPct val="100000"/>
              <a:buFont typeface="Segoe UI" pitchFamily="34" charset="0"/>
              <a:buChar char="►"/>
              <a:defRPr/>
            </a:pPr>
            <a:endParaRPr lang="en-US" sz="1800" dirty="0">
              <a:solidFill>
                <a:schemeClr val="bg1"/>
              </a:solidFill>
              <a:latin typeface="Segoe UI" pitchFamily="34" charset="0"/>
            </a:endParaRPr>
          </a:p>
          <a:p>
            <a:pPr marL="284147" lvl="1" indent="-284147" defTabSz="914313">
              <a:spcBef>
                <a:spcPts val="600"/>
              </a:spcBef>
              <a:spcAft>
                <a:spcPts val="600"/>
              </a:spcAft>
              <a:buClr>
                <a:schemeClr val="bg1"/>
              </a:buClr>
              <a:buSzPct val="100000"/>
              <a:buFont typeface="Segoe UI" pitchFamily="34" charset="0"/>
              <a:buChar char="►"/>
              <a:defRPr/>
            </a:pPr>
            <a:r>
              <a:rPr lang="en-US" sz="1800" dirty="0">
                <a:solidFill>
                  <a:schemeClr val="bg1"/>
                </a:solidFill>
                <a:latin typeface="Segoe UI" pitchFamily="34" charset="0"/>
              </a:rPr>
              <a:t>Federated operations </a:t>
            </a:r>
            <a:br>
              <a:rPr lang="en-US" sz="1800" dirty="0">
                <a:solidFill>
                  <a:schemeClr val="bg1"/>
                </a:solidFill>
                <a:latin typeface="Segoe UI" pitchFamily="34" charset="0"/>
              </a:rPr>
            </a:br>
            <a:r>
              <a:rPr lang="en-US" sz="1800" dirty="0">
                <a:solidFill>
                  <a:schemeClr val="bg1"/>
                </a:solidFill>
                <a:latin typeface="Segoe UI" pitchFamily="34" charset="0"/>
              </a:rPr>
              <a:t>centers 24x7 </a:t>
            </a:r>
          </a:p>
          <a:p>
            <a:pPr marL="284147" lvl="1" indent="-284147" defTabSz="914313">
              <a:spcBef>
                <a:spcPts val="600"/>
              </a:spcBef>
              <a:spcAft>
                <a:spcPts val="600"/>
              </a:spcAft>
              <a:buClr>
                <a:schemeClr val="bg1"/>
              </a:buClr>
              <a:buSzPct val="100000"/>
              <a:buFont typeface="Segoe UI" pitchFamily="34" charset="0"/>
              <a:buChar char="►"/>
              <a:defRPr/>
            </a:pPr>
            <a:r>
              <a:rPr lang="en-US" sz="1800" dirty="0">
                <a:solidFill>
                  <a:schemeClr val="bg1"/>
                </a:solidFill>
                <a:latin typeface="Segoe UI" pitchFamily="34" charset="0"/>
              </a:rPr>
              <a:t>Highly secure, compliant infrastructure</a:t>
            </a:r>
          </a:p>
          <a:p>
            <a:pPr marL="284147" lvl="1" indent="-284147" defTabSz="914313">
              <a:spcBef>
                <a:spcPts val="600"/>
              </a:spcBef>
              <a:spcAft>
                <a:spcPts val="600"/>
              </a:spcAft>
              <a:buClr>
                <a:schemeClr val="bg1"/>
              </a:buClr>
              <a:buSzPct val="100000"/>
              <a:buFont typeface="Segoe UI" pitchFamily="34" charset="0"/>
              <a:buChar char="►"/>
              <a:defRPr/>
            </a:pPr>
            <a:r>
              <a:rPr lang="en-US" sz="1800" spc="-20" dirty="0">
                <a:solidFill>
                  <a:schemeClr val="bg1"/>
                </a:solidFill>
                <a:latin typeface="Segoe UI" pitchFamily="34" charset="0"/>
              </a:rPr>
              <a:t>FISMA certified, SAS 70/SSAE 16, and ISO 27001 compliant</a:t>
            </a:r>
          </a:p>
          <a:p>
            <a:pPr marL="284147" lvl="1" indent="-284147" defTabSz="914313">
              <a:spcBef>
                <a:spcPts val="600"/>
              </a:spcBef>
              <a:spcAft>
                <a:spcPts val="600"/>
              </a:spcAft>
              <a:buClr>
                <a:schemeClr val="bg1"/>
              </a:buClr>
              <a:buSzPct val="100000"/>
              <a:buFont typeface="Segoe UI" pitchFamily="34" charset="0"/>
              <a:buChar char="►"/>
              <a:defRPr/>
            </a:pPr>
            <a:r>
              <a:rPr lang="en-US" sz="1800" dirty="0">
                <a:solidFill>
                  <a:schemeClr val="bg1"/>
                </a:solidFill>
                <a:latin typeface="Segoe UI" pitchFamily="34" charset="0"/>
              </a:rPr>
              <a:t>Carbon footprint reduction</a:t>
            </a:r>
          </a:p>
          <a:p>
            <a:pPr marL="284147" lvl="1" indent="-284147" defTabSz="914313">
              <a:spcBef>
                <a:spcPts val="600"/>
              </a:spcBef>
              <a:spcAft>
                <a:spcPts val="600"/>
              </a:spcAft>
              <a:buClr>
                <a:schemeClr val="bg1"/>
              </a:buClr>
              <a:buSzPct val="100000"/>
              <a:buFont typeface="Segoe UI" pitchFamily="34" charset="0"/>
              <a:buChar char="►"/>
              <a:defRPr/>
            </a:pPr>
            <a:r>
              <a:rPr lang="en-US" sz="1800" dirty="0">
                <a:solidFill>
                  <a:schemeClr val="bg1"/>
                </a:solidFill>
                <a:latin typeface="Segoe UI" pitchFamily="34" charset="0"/>
              </a:rPr>
              <a:t>99.9% uptime, financially backed SLAs </a:t>
            </a:r>
          </a:p>
          <a:p>
            <a:pPr marL="284147" lvl="1" indent="-284147" defTabSz="914313">
              <a:spcBef>
                <a:spcPts val="600"/>
              </a:spcBef>
              <a:spcAft>
                <a:spcPts val="600"/>
              </a:spcAft>
              <a:buClr>
                <a:schemeClr val="bg1"/>
              </a:buClr>
              <a:buSzPct val="100000"/>
              <a:buFont typeface="Segoe UI" pitchFamily="34" charset="0"/>
              <a:buChar char="►"/>
              <a:defRPr/>
            </a:pPr>
            <a:endParaRPr lang="en-US" sz="1800" dirty="0">
              <a:solidFill>
                <a:schemeClr val="bg1"/>
              </a:solidFill>
              <a:latin typeface="Segoe UI" pitchFamily="34" charset="0"/>
            </a:endParaRPr>
          </a:p>
          <a:p>
            <a:pPr marL="284147" lvl="1" indent="-284147" defTabSz="914313">
              <a:spcBef>
                <a:spcPts val="600"/>
              </a:spcBef>
              <a:spcAft>
                <a:spcPts val="600"/>
              </a:spcAft>
              <a:buClr>
                <a:schemeClr val="bg1"/>
              </a:buClr>
              <a:buSzPct val="100000"/>
              <a:buFont typeface="Segoe UI" pitchFamily="34" charset="0"/>
              <a:buChar char="►"/>
              <a:defRPr/>
            </a:pPr>
            <a:endParaRPr lang="en-US" sz="1800" dirty="0">
              <a:solidFill>
                <a:schemeClr val="bg1"/>
              </a:solidFill>
              <a:latin typeface="Segoe UI" pitchFamily="34" charset="0"/>
            </a:endParaRPr>
          </a:p>
          <a:p>
            <a:pPr marL="284147" lvl="1" indent="-284147" defTabSz="914313">
              <a:spcBef>
                <a:spcPts val="600"/>
              </a:spcBef>
              <a:spcAft>
                <a:spcPts val="600"/>
              </a:spcAft>
              <a:buClr>
                <a:schemeClr val="bg1"/>
              </a:buClr>
              <a:buSzPct val="100000"/>
              <a:buFont typeface="Segoe UI" pitchFamily="34" charset="0"/>
              <a:buChar char="►"/>
              <a:defRPr/>
            </a:pPr>
            <a:r>
              <a:rPr lang="en-US" sz="1800" dirty="0">
                <a:solidFill>
                  <a:schemeClr val="bg1"/>
                </a:solidFill>
                <a:latin typeface="Segoe UI" pitchFamily="34" charset="0"/>
              </a:rPr>
              <a:t>&gt;15 years in consumer and business services</a:t>
            </a:r>
          </a:p>
          <a:p>
            <a:pPr marL="284147" lvl="1" indent="-284147" defTabSz="914313">
              <a:spcBef>
                <a:spcPts val="600"/>
              </a:spcBef>
              <a:spcAft>
                <a:spcPts val="600"/>
              </a:spcAft>
              <a:buClr>
                <a:schemeClr val="bg1"/>
              </a:buClr>
              <a:buSzPct val="100000"/>
              <a:buFont typeface="Segoe UI" pitchFamily="34" charset="0"/>
              <a:buChar char="►"/>
              <a:defRPr/>
            </a:pPr>
            <a:r>
              <a:rPr lang="en-US" sz="1800" dirty="0">
                <a:solidFill>
                  <a:schemeClr val="bg1"/>
                </a:solidFill>
                <a:latin typeface="Segoe UI" pitchFamily="34" charset="0"/>
              </a:rPr>
              <a:t>9.9 billion messages a day via Windows Live Messenger</a:t>
            </a:r>
          </a:p>
          <a:p>
            <a:pPr marL="284147" lvl="1" indent="-284147" defTabSz="914313">
              <a:spcBef>
                <a:spcPts val="600"/>
              </a:spcBef>
              <a:spcAft>
                <a:spcPts val="600"/>
              </a:spcAft>
              <a:buClr>
                <a:schemeClr val="bg1"/>
              </a:buClr>
              <a:buSzPct val="100000"/>
              <a:buFont typeface="Segoe UI" pitchFamily="34" charset="0"/>
              <a:buChar char="►"/>
              <a:defRPr/>
            </a:pPr>
            <a:r>
              <a:rPr lang="en-US" sz="1800" dirty="0">
                <a:solidFill>
                  <a:schemeClr val="bg1"/>
                </a:solidFill>
                <a:latin typeface="Segoe UI" pitchFamily="34" charset="0"/>
              </a:rPr>
              <a:t>1 petabyte+ per month of updates via Windows Update</a:t>
            </a:r>
          </a:p>
          <a:p>
            <a:pPr marL="284147" lvl="1" indent="-284147" defTabSz="914313">
              <a:spcBef>
                <a:spcPts val="600"/>
              </a:spcBef>
              <a:spcAft>
                <a:spcPts val="600"/>
              </a:spcAft>
              <a:buClr>
                <a:schemeClr val="bg1"/>
              </a:buClr>
              <a:buSzPct val="100000"/>
              <a:buFont typeface="Segoe UI" pitchFamily="34" charset="0"/>
              <a:buChar char="►"/>
              <a:defRPr/>
            </a:pPr>
            <a:r>
              <a:rPr lang="en-US" sz="1800" dirty="0">
                <a:solidFill>
                  <a:schemeClr val="bg1"/>
                </a:solidFill>
                <a:latin typeface="Segoe UI" pitchFamily="34" charset="0"/>
              </a:rPr>
              <a:t>Windows Azure: used by customers in 41 countries</a:t>
            </a:r>
          </a:p>
          <a:p>
            <a:pPr marL="284147" lvl="1" indent="-284147" defTabSz="914313">
              <a:spcBef>
                <a:spcPts val="600"/>
              </a:spcBef>
              <a:spcAft>
                <a:spcPts val="600"/>
              </a:spcAft>
              <a:buClr>
                <a:schemeClr val="bg1"/>
              </a:buClr>
              <a:buSzPct val="100000"/>
              <a:buFont typeface="Segoe UI" pitchFamily="34" charset="0"/>
              <a:buChar char="►"/>
              <a:defRPr/>
            </a:pPr>
            <a:r>
              <a:rPr lang="en-US" sz="1800" dirty="0">
                <a:solidFill>
                  <a:schemeClr val="bg1"/>
                </a:solidFill>
                <a:latin typeface="Segoe UI" pitchFamily="34" charset="0"/>
              </a:rPr>
              <a:t>Office Web Apps: 50M users</a:t>
            </a:r>
          </a:p>
          <a:p>
            <a:pPr marL="284147" lvl="1" indent="-284147" defTabSz="914313">
              <a:spcBef>
                <a:spcPts val="600"/>
              </a:spcBef>
              <a:spcAft>
                <a:spcPts val="600"/>
              </a:spcAft>
              <a:buClr>
                <a:schemeClr val="bg1"/>
              </a:buClr>
              <a:buSzPct val="100000"/>
              <a:buFont typeface="Segoe UI" pitchFamily="34" charset="0"/>
              <a:buChar char="►"/>
              <a:defRPr/>
            </a:pPr>
            <a:endParaRPr lang="en-US" sz="1800" dirty="0">
              <a:solidFill>
                <a:schemeClr val="bg1"/>
              </a:solidFill>
              <a:latin typeface="Segoe UI" pitchFamily="34" charset="0"/>
            </a:endParaRPr>
          </a:p>
          <a:p>
            <a:pPr marL="284147" lvl="1" indent="-284147" defTabSz="914313">
              <a:spcBef>
                <a:spcPts val="600"/>
              </a:spcBef>
              <a:spcAft>
                <a:spcPts val="600"/>
              </a:spcAft>
              <a:buClr>
                <a:schemeClr val="bg1"/>
              </a:buClr>
              <a:buSzPct val="100000"/>
              <a:buFont typeface="Segoe UI" pitchFamily="34" charset="0"/>
              <a:buChar char="►"/>
              <a:defRPr/>
            </a:pPr>
            <a:r>
              <a:rPr lang="en-US" sz="1800" dirty="0">
                <a:solidFill>
                  <a:schemeClr val="bg1"/>
                </a:solidFill>
                <a:latin typeface="Segoe UI" pitchFamily="34" charset="0"/>
              </a:rPr>
              <a:t>$2.3B+ in cloud infrastructure</a:t>
            </a:r>
          </a:p>
          <a:p>
            <a:pPr marL="284147" lvl="1" indent="-284147" defTabSz="914313">
              <a:spcBef>
                <a:spcPts val="600"/>
              </a:spcBef>
              <a:spcAft>
                <a:spcPts val="600"/>
              </a:spcAft>
              <a:buClr>
                <a:schemeClr val="bg1"/>
              </a:buClr>
              <a:buSzPct val="100000"/>
              <a:buFont typeface="Segoe UI" pitchFamily="34" charset="0"/>
              <a:buChar char="►"/>
              <a:defRPr/>
            </a:pPr>
            <a:r>
              <a:rPr lang="en-US" sz="1800" dirty="0">
                <a:solidFill>
                  <a:schemeClr val="bg1"/>
                </a:solidFill>
                <a:latin typeface="Segoe UI" pitchFamily="34" charset="0"/>
              </a:rPr>
              <a:t>200+ services, delivered 24x7</a:t>
            </a:r>
          </a:p>
          <a:p>
            <a:pPr marL="284147" lvl="1" indent="-284147" defTabSz="914313">
              <a:spcBef>
                <a:spcPts val="600"/>
              </a:spcBef>
              <a:spcAft>
                <a:spcPts val="600"/>
              </a:spcAft>
              <a:buClr>
                <a:schemeClr val="bg1"/>
              </a:buClr>
              <a:buSzPct val="100000"/>
              <a:buFont typeface="Segoe UI" pitchFamily="34" charset="0"/>
              <a:buChar char="►"/>
              <a:defRPr/>
            </a:pPr>
            <a:r>
              <a:rPr lang="en-US" sz="1800" dirty="0">
                <a:solidFill>
                  <a:schemeClr val="bg1"/>
                </a:solidFill>
                <a:latin typeface="Segoe UI" pitchFamily="34" charset="0"/>
              </a:rPr>
              <a:t>Geo-distributed data centers</a:t>
            </a:r>
          </a:p>
          <a:p>
            <a:pPr marL="284147" lvl="1" indent="-284147" defTabSz="914313">
              <a:spcBef>
                <a:spcPts val="600"/>
              </a:spcBef>
              <a:spcAft>
                <a:spcPts val="600"/>
              </a:spcAft>
              <a:buClr>
                <a:schemeClr val="bg1"/>
              </a:buClr>
              <a:buSzPct val="100000"/>
              <a:buFont typeface="Segoe UI" pitchFamily="34" charset="0"/>
              <a:buChar char="►"/>
              <a:defRPr/>
            </a:pPr>
            <a:r>
              <a:rPr lang="en-US" sz="1800" dirty="0">
                <a:solidFill>
                  <a:schemeClr val="bg1"/>
                </a:solidFill>
                <a:latin typeface="Segoe UI" pitchFamily="34" charset="0"/>
              </a:rPr>
              <a:t>Rapid modular model</a:t>
            </a:r>
          </a:p>
          <a:p>
            <a:pPr marL="284147" lvl="1" indent="-284147" defTabSz="914313">
              <a:spcBef>
                <a:spcPts val="600"/>
              </a:spcBef>
              <a:spcAft>
                <a:spcPts val="600"/>
              </a:spcAft>
              <a:buClr>
                <a:schemeClr val="bg1"/>
              </a:buClr>
              <a:buSzPct val="100000"/>
              <a:buFont typeface="Segoe UI" pitchFamily="34" charset="0"/>
              <a:buChar char="►"/>
              <a:defRPr/>
            </a:pPr>
            <a:r>
              <a:rPr lang="en-US" sz="1800" dirty="0">
                <a:solidFill>
                  <a:schemeClr val="bg1"/>
                </a:solidFill>
                <a:latin typeface="Segoe UI" pitchFamily="34" charset="0"/>
              </a:rPr>
              <a:t>30,000+ engineers involved </a:t>
            </a:r>
            <a:br>
              <a:rPr lang="en-US" sz="1800" dirty="0">
                <a:solidFill>
                  <a:schemeClr val="bg1"/>
                </a:solidFill>
                <a:latin typeface="Segoe UI" pitchFamily="34" charset="0"/>
              </a:rPr>
            </a:br>
            <a:r>
              <a:rPr lang="en-US" sz="1800" dirty="0">
                <a:solidFill>
                  <a:schemeClr val="bg1"/>
                </a:solidFill>
                <a:latin typeface="Segoe UI" pitchFamily="34" charset="0"/>
              </a:rPr>
              <a:t>in cloud-based activities</a:t>
            </a:r>
          </a:p>
          <a:p>
            <a:pPr marL="284147" lvl="1" indent="-284147" defTabSz="914313">
              <a:spcBef>
                <a:spcPts val="600"/>
              </a:spcBef>
              <a:spcAft>
                <a:spcPts val="600"/>
              </a:spcAft>
              <a:buClr>
                <a:schemeClr val="bg1"/>
              </a:buClr>
              <a:buSzPct val="100000"/>
              <a:buFont typeface="Segoe UI" pitchFamily="34" charset="0"/>
              <a:buChar char="►"/>
              <a:defRPr/>
            </a:pPr>
            <a:r>
              <a:rPr lang="en-US" sz="1800" dirty="0">
                <a:solidFill>
                  <a:schemeClr val="bg1"/>
                </a:solidFill>
                <a:latin typeface="Segoe UI" pitchFamily="34" charset="0"/>
              </a:rPr>
              <a:t>2,000+ people in cloud infrastructure engineering </a:t>
            </a:r>
            <a:br>
              <a:rPr lang="en-US" sz="1800" dirty="0">
                <a:solidFill>
                  <a:schemeClr val="bg1"/>
                </a:solidFill>
                <a:latin typeface="Segoe UI" pitchFamily="34" charset="0"/>
              </a:rPr>
            </a:br>
            <a:r>
              <a:rPr lang="en-US" sz="1800" dirty="0">
                <a:solidFill>
                  <a:schemeClr val="bg1"/>
                </a:solidFill>
                <a:latin typeface="Segoe UI" pitchFamily="34" charset="0"/>
              </a:rPr>
              <a:t>and operations</a:t>
            </a:r>
          </a:p>
          <a:p>
            <a:pPr marL="284147" lvl="1" indent="-284147" defTabSz="914313">
              <a:spcBef>
                <a:spcPts val="600"/>
              </a:spcBef>
              <a:spcAft>
                <a:spcPts val="600"/>
              </a:spcAft>
              <a:buClr>
                <a:schemeClr val="bg1"/>
              </a:buClr>
              <a:buSzPct val="100000"/>
              <a:buFont typeface="Segoe UI" pitchFamily="34" charset="0"/>
              <a:buChar char="►"/>
              <a:defRPr/>
            </a:pPr>
            <a:endParaRPr lang="en-US" sz="1800" dirty="0">
              <a:solidFill>
                <a:schemeClr val="bg1"/>
              </a:solidFill>
              <a:latin typeface="Segoe UI" pitchFamily="34" charset="0"/>
            </a:endParaRPr>
          </a:p>
          <a:p>
            <a:endParaRPr lang="en-US" b="1" dirty="0" smtClean="0"/>
          </a:p>
          <a:p>
            <a:endParaRPr lang="en-US" b="1" dirty="0" smtClean="0"/>
          </a:p>
          <a:p>
            <a:endParaRPr lang="en-US" b="1" dirty="0" smtClean="0"/>
          </a:p>
          <a:p>
            <a:endParaRPr lang="en-US" b="1" dirty="0" smtClean="0"/>
          </a:p>
          <a:p>
            <a:endParaRPr lang="en-US" b="1" dirty="0" smtClean="0"/>
          </a:p>
          <a:p>
            <a:r>
              <a:rPr lang="en-US" b="1" dirty="0" smtClean="0"/>
              <a:t>Timing: </a:t>
            </a:r>
            <a:r>
              <a:rPr lang="en-US" dirty="0" smtClean="0"/>
              <a:t>4 minutes</a:t>
            </a:r>
          </a:p>
          <a:p>
            <a:r>
              <a:rPr lang="en-US" b="1" dirty="0" smtClean="0"/>
              <a:t> </a:t>
            </a:r>
            <a:endParaRPr lang="en-US" dirty="0" smtClean="0"/>
          </a:p>
          <a:p>
            <a:r>
              <a:rPr lang="en-US" b="1" dirty="0" smtClean="0"/>
              <a:t>Presenter Guidance:</a:t>
            </a:r>
            <a:endParaRPr lang="en-US" dirty="0" smtClean="0"/>
          </a:p>
          <a:p>
            <a:pPr marL="167960" indent="-167960">
              <a:buFont typeface="Arial" pitchFamily="34" charset="0"/>
              <a:buChar char="•"/>
            </a:pPr>
            <a:r>
              <a:rPr lang="en-US" dirty="0" smtClean="0"/>
              <a:t>For each box, choose a few examples from the slide to illustrate the scale of our cloud services.</a:t>
            </a:r>
          </a:p>
          <a:p>
            <a:r>
              <a:rPr lang="en-US" i="1" dirty="0" smtClean="0"/>
              <a:t> </a:t>
            </a:r>
            <a:endParaRPr lang="en-US" dirty="0" smtClean="0"/>
          </a:p>
          <a:p>
            <a:r>
              <a:rPr lang="en-US" b="1" dirty="0" smtClean="0"/>
              <a:t>Key  Points:</a:t>
            </a:r>
            <a:endParaRPr lang="en-US" dirty="0" smtClean="0"/>
          </a:p>
          <a:p>
            <a:pPr marL="167960" indent="-167960">
              <a:buFont typeface="Arial" pitchFamily="34" charset="0"/>
              <a:buChar char="•"/>
            </a:pPr>
            <a:r>
              <a:rPr lang="en-US" b="1" dirty="0" smtClean="0"/>
              <a:t>As a business cloud service provider, Microsoft is unmatched for the extent of our experience and our level of investment in the cloud.</a:t>
            </a:r>
            <a:endParaRPr lang="en-US" dirty="0" smtClean="0"/>
          </a:p>
          <a:p>
            <a:pPr marL="167960" indent="-167960">
              <a:buFont typeface="Arial" pitchFamily="34" charset="0"/>
              <a:buChar char="•"/>
            </a:pPr>
            <a:r>
              <a:rPr lang="en-US" b="1" dirty="0" smtClean="0"/>
              <a:t>We deliver services to millions of users and servers worldwide, we have made a substantial investment in data centers and people to support our cloud services, and we are fully committed to operational excellence.</a:t>
            </a:r>
            <a:endParaRPr lang="en-US" dirty="0" smtClean="0"/>
          </a:p>
          <a:p>
            <a:r>
              <a:rPr lang="en-US" dirty="0" smtClean="0"/>
              <a:t> </a:t>
            </a:r>
          </a:p>
          <a:p>
            <a:r>
              <a:rPr lang="en-US" b="1" dirty="0" smtClean="0"/>
              <a:t>Script:</a:t>
            </a:r>
            <a:endParaRPr lang="en-US" dirty="0" smtClean="0"/>
          </a:p>
          <a:p>
            <a:pPr marL="167960" indent="-167960">
              <a:buFont typeface="Arial" pitchFamily="34" charset="0"/>
              <a:buChar char="•"/>
            </a:pPr>
            <a:r>
              <a:rPr lang="en-US" dirty="0" smtClean="0"/>
              <a:t>No other company can match Microsoft in the business cloud today on the extent of our experience and investment in building and running cloud services:</a:t>
            </a:r>
          </a:p>
          <a:p>
            <a:pPr marL="167960" indent="-167960">
              <a:buFont typeface="Arial" pitchFamily="34" charset="0"/>
              <a:buChar char="•"/>
            </a:pPr>
            <a:endParaRPr lang="en-US" dirty="0" smtClean="0"/>
          </a:p>
          <a:p>
            <a:pPr marL="167960" indent="-167960">
              <a:buFont typeface="Arial" pitchFamily="34" charset="0"/>
              <a:buChar char="•"/>
            </a:pPr>
            <a:r>
              <a:rPr lang="en-US" b="1" dirty="0" smtClean="0"/>
              <a:t>We serve millions of users and our solutions run on millions of servers. </a:t>
            </a:r>
            <a:r>
              <a:rPr lang="en-US" dirty="0" smtClean="0"/>
              <a:t>We have more than 15 years of experience with cloud computing through both consumer and business services (starting with MSN in 1995). </a:t>
            </a:r>
          </a:p>
          <a:p>
            <a:r>
              <a:rPr lang="en-US" dirty="0" smtClean="0"/>
              <a:t> </a:t>
            </a:r>
          </a:p>
          <a:p>
            <a:pPr marL="167960" indent="-167960">
              <a:buFont typeface="Arial" pitchFamily="34" charset="0"/>
              <a:buChar char="•"/>
            </a:pPr>
            <a:r>
              <a:rPr lang="en-US" b="1" dirty="0" smtClean="0"/>
              <a:t>We have spent over $2.3 billion dollars in building out our data center infrastructure to support our cloud platform. </a:t>
            </a:r>
            <a:r>
              <a:rPr lang="en-US" dirty="0" smtClean="0"/>
              <a:t>We deliver over 200 services 24 hours a day, seven days a week.</a:t>
            </a:r>
          </a:p>
          <a:p>
            <a:pPr marL="399683" lvl="1" indent="-167960"/>
            <a:r>
              <a:rPr lang="en-US" dirty="0" smtClean="0"/>
              <a:t>In terms of the physical infrastructure:</a:t>
            </a:r>
          </a:p>
          <a:p>
            <a:pPr marL="667176" lvl="2" indent="-167960"/>
            <a:r>
              <a:rPr lang="en-US" dirty="0" smtClean="0"/>
              <a:t>We have geo-distributed data centers, providing confidence that there is built-in redundancy if a data center is affected by a natural disaster. We consider over 35 weighted criteria including proximity to a stable power source and fiber optic networks, availability of affordable skilled labor, and affordable energy rates to determine the long-term viability of each site.</a:t>
            </a:r>
          </a:p>
          <a:p>
            <a:pPr marL="667176" lvl="2" indent="-167960"/>
            <a:r>
              <a:rPr lang="en-US" dirty="0" smtClean="0"/>
              <a:t>We also build our data centers using industry-leading modular designs, so they can be constructed more quickly for lower upfront and ongoing costs. </a:t>
            </a:r>
          </a:p>
          <a:p>
            <a:r>
              <a:rPr lang="en-US" dirty="0" smtClean="0"/>
              <a:t> </a:t>
            </a:r>
          </a:p>
          <a:p>
            <a:pPr marL="399683" lvl="1" indent="-167960"/>
            <a:r>
              <a:rPr lang="en-US" dirty="0" smtClean="0"/>
              <a:t>In terms of people resources, over 30,000 Microsoft engineers are involved in cloud-based activities, and we have more than 2,000 people in cloud infrastructure engineering and operations.</a:t>
            </a:r>
          </a:p>
          <a:p>
            <a:r>
              <a:rPr lang="en-US" dirty="0" smtClean="0"/>
              <a:t> </a:t>
            </a:r>
          </a:p>
          <a:p>
            <a:pPr marL="167960" indent="-167960">
              <a:buFont typeface="Arial" pitchFamily="34" charset="0"/>
              <a:buChar char="•"/>
            </a:pPr>
            <a:r>
              <a:rPr lang="en-US" b="1" dirty="0" smtClean="0"/>
              <a:t>We’re committed to operational excellence for Microsoft Online Services.</a:t>
            </a:r>
            <a:endParaRPr lang="en-US" dirty="0" smtClean="0"/>
          </a:p>
          <a:p>
            <a:pPr marL="399683" lvl="1" indent="-167960"/>
            <a:r>
              <a:rPr lang="en-US" dirty="0" smtClean="0"/>
              <a:t>Our federated Microsoft Operations Center has failover facilities in Redmond, India, and California to help ensure business continuity 24 hours a day, 7 days a week.</a:t>
            </a:r>
          </a:p>
          <a:p>
            <a:r>
              <a:rPr lang="en-US" dirty="0" smtClean="0"/>
              <a:t> </a:t>
            </a:r>
          </a:p>
          <a:p>
            <a:pPr marL="399683" lvl="1" indent="-167960"/>
            <a:r>
              <a:rPr lang="en-US" dirty="0" smtClean="0"/>
              <a:t>We obtain third-party audits and certifications so you can trust that our services are designed and operated with stringent safeguards. </a:t>
            </a:r>
          </a:p>
          <a:p>
            <a:pPr marL="667176" lvl="2" indent="-167960"/>
            <a:r>
              <a:rPr lang="en-US" dirty="0" smtClean="0"/>
              <a:t>Office 365 has International Organization for Standardization (ISO) 27001 certification and complies with European Union (EU) Safe Harbor principles. </a:t>
            </a:r>
          </a:p>
          <a:p>
            <a:pPr marL="667176" lvl="2" indent="-167960"/>
            <a:r>
              <a:rPr lang="en-US" dirty="0" smtClean="0"/>
              <a:t>The data centers and physical infrastructure that Office 365, Windows Azure, and other Microsoft online properties run on: </a:t>
            </a:r>
          </a:p>
          <a:p>
            <a:pPr marL="954885" lvl="3" indent="-167960"/>
            <a:r>
              <a:rPr lang="en-US" dirty="0" smtClean="0"/>
              <a:t>Have ISO 27001 certification. </a:t>
            </a:r>
          </a:p>
          <a:p>
            <a:pPr marL="954885" lvl="3" indent="-167960"/>
            <a:r>
              <a:rPr lang="en-US" dirty="0" smtClean="0"/>
              <a:t>Meet EU Safe Harbor principles. </a:t>
            </a:r>
          </a:p>
          <a:p>
            <a:pPr marL="954885" lvl="3" indent="-167960"/>
            <a:r>
              <a:rPr lang="en-US" dirty="0" smtClean="0"/>
              <a:t>Are audited annually against Statement on Auditing Standards No. 70 (SAS 70) (and will be audited against Statement on Standards for Attestation Engagements [SSAE] 16, which effectively replaces SAS 70, going forward). </a:t>
            </a:r>
          </a:p>
          <a:p>
            <a:pPr marL="954885" lvl="3" indent="-167960"/>
            <a:r>
              <a:rPr lang="en-US" dirty="0" smtClean="0"/>
              <a:t>Have Federal Information Security Management Act of 2002 (FISMA) certification.</a:t>
            </a:r>
          </a:p>
          <a:p>
            <a:r>
              <a:rPr lang="en-US" dirty="0" smtClean="0"/>
              <a:t> </a:t>
            </a:r>
          </a:p>
          <a:p>
            <a:pPr marL="399683" lvl="1" indent="-167960"/>
            <a:r>
              <a:rPr lang="en-US" dirty="0" smtClean="0"/>
              <a:t>We’re committed to operating efficient services and are continually improving our data center designs to save energy and lower their carbon footprint. Compared with data centers built just three years ago, our new data centers consume half the energy, and our goal is to construct data centers that average 1.125 in their power usage effectiveness (PUE) (where optimal energy use is 1 PUE), compared with an industry average of 2 PUE.</a:t>
            </a:r>
          </a:p>
          <a:p>
            <a:r>
              <a:rPr lang="en-US" dirty="0" smtClean="0"/>
              <a:t> </a:t>
            </a:r>
          </a:p>
          <a:p>
            <a:pPr marL="399683" lvl="1" indent="-167960"/>
            <a:r>
              <a:rPr lang="en-US" dirty="0" smtClean="0"/>
              <a:t>Our cloud services come with a financially backed 99.9 percent service level agreement (SLA)—if your applications and data aren’t available at least 99.9 percent of the time, we’ll compensate you.</a:t>
            </a:r>
          </a:p>
          <a:p>
            <a:r>
              <a:rPr lang="en-US" b="1" dirty="0" smtClean="0"/>
              <a:t> </a:t>
            </a:r>
            <a:endParaRPr lang="en-US" dirty="0" smtClean="0"/>
          </a:p>
          <a:p>
            <a:r>
              <a:rPr lang="en-US" b="1" dirty="0" smtClean="0"/>
              <a:t>Additional Information:</a:t>
            </a:r>
            <a:endParaRPr lang="en-US" dirty="0" smtClean="0"/>
          </a:p>
          <a:p>
            <a:pPr marL="167960" indent="-167960">
              <a:buFont typeface="Arial" pitchFamily="34" charset="0"/>
              <a:buChar char="•"/>
            </a:pPr>
            <a:r>
              <a:rPr lang="en-US" dirty="0" smtClean="0"/>
              <a:t>Online Services certification and security: </a:t>
            </a:r>
            <a:r>
              <a:rPr lang="en-US" u="sng" dirty="0" smtClean="0">
                <a:hlinkClick r:id="rId3"/>
              </a:rPr>
              <a:t>http://www.microsoft.com/online/legal/v2/en-us/MOS_PTC_Security_Audit.htm</a:t>
            </a:r>
            <a:r>
              <a:rPr lang="en-US" dirty="0" smtClean="0"/>
              <a:t> </a:t>
            </a:r>
          </a:p>
          <a:p>
            <a:endParaRPr lang="en-US" dirty="0"/>
          </a:p>
        </p:txBody>
      </p:sp>
      <p:sp>
        <p:nvSpPr>
          <p:cNvPr id="4" name="Date Placeholder 3"/>
          <p:cNvSpPr>
            <a:spLocks noGrp="1"/>
          </p:cNvSpPr>
          <p:nvPr>
            <p:ph type="dt" idx="10"/>
          </p:nvPr>
        </p:nvSpPr>
        <p:spPr/>
        <p:txBody>
          <a:bodyPr/>
          <a:lstStyle/>
          <a:p>
            <a:fld id="{CED6F8F0-7AB9-44A6-A3B2-9BD4B425408B}" type="datetime1">
              <a:rPr lang="en-US" smtClean="0"/>
              <a:t>3/19/15</a:t>
            </a:fld>
            <a:endParaRPr lang="en-US" dirty="0"/>
          </a:p>
        </p:txBody>
      </p:sp>
      <p:sp>
        <p:nvSpPr>
          <p:cNvPr id="5" name="Slide Number Placeholder 4"/>
          <p:cNvSpPr>
            <a:spLocks noGrp="1"/>
          </p:cNvSpPr>
          <p:nvPr>
            <p:ph type="sldNum" sz="quarter" idx="11"/>
          </p:nvPr>
        </p:nvSpPr>
        <p:spPr/>
        <p:txBody>
          <a:bodyPr/>
          <a:lstStyle/>
          <a:p>
            <a:fld id="{B4008EB6-D09E-4580-8CD6-DDB14511944F}" type="slidenum">
              <a:rPr lang="en-US" smtClean="0"/>
              <a:t>80</a:t>
            </a:fld>
            <a:endParaRPr lang="en-US" dirty="0"/>
          </a:p>
        </p:txBody>
      </p:sp>
      <p:sp>
        <p:nvSpPr>
          <p:cNvPr id="6" name="Header Placeholder 5"/>
          <p:cNvSpPr>
            <a:spLocks noGrp="1"/>
          </p:cNvSpPr>
          <p:nvPr>
            <p:ph type="hdr" sz="quarter" idx="12"/>
          </p:nvPr>
        </p:nvSpPr>
        <p:spPr/>
        <p:txBody>
          <a:bodyPr/>
          <a:lstStyle/>
          <a:p>
            <a:r>
              <a:rPr lang="en-US" dirty="0" smtClean="0"/>
              <a:t>Microsoft Office365</a:t>
            </a:r>
            <a:endParaRPr lang="en-US" dirty="0"/>
          </a:p>
        </p:txBody>
      </p:sp>
      <p:sp>
        <p:nvSpPr>
          <p:cNvPr id="7" name="Footer Placeholder 6"/>
          <p:cNvSpPr>
            <a:spLocks noGrp="1"/>
          </p:cNvSpPr>
          <p:nvPr>
            <p:ph type="ftr" sz="quarter" idx="13"/>
          </p:nvPr>
        </p:nvSpPr>
        <p:spPr/>
        <p:txBody>
          <a:bodyPr/>
          <a:lstStyle/>
          <a:p>
            <a:pPr marL="231762" defTabSz="914049" eaLnBrk="0" hangingPunct="0"/>
            <a:r>
              <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62" defTabSz="914049" eaLnBrk="0" hangingPunct="0"/>
            <a:r>
              <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7984407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13">
              <a:spcAft>
                <a:spcPts val="333"/>
              </a:spcAft>
              <a:defRPr/>
            </a:pPr>
            <a:r>
              <a:rPr lang="en-US" dirty="0">
                <a:solidFill>
                  <a:schemeClr val="bg1"/>
                </a:solidFill>
              </a:rPr>
              <a:t>Microsoft has experience in getting more than 10 Million users to the cloud through a proven framework that enables a solution fit for your needs and a proper migration and change management plan.</a:t>
            </a:r>
          </a:p>
          <a:p>
            <a:endParaRPr lang="en-US" dirty="0" smtClean="0"/>
          </a:p>
          <a:p>
            <a:r>
              <a:rPr lang="en-US" dirty="0" smtClean="0"/>
              <a:t>The Customer Decision Framework outlines eight key decision points for enterprise customers.</a:t>
            </a:r>
            <a:r>
              <a:rPr lang="en-US" baseline="0" dirty="0" smtClean="0"/>
              <a:t> Not every customer needs to think about the same key points when moving to the cloud, but our experience has shown that typically all need to be addressed, before you can start benefitting from cloud solutions and experience a smooth transition and deployment experience.</a:t>
            </a:r>
          </a:p>
          <a:p>
            <a:endParaRPr lang="en-US" baseline="0" dirty="0" smtClean="0"/>
          </a:p>
          <a:p>
            <a:r>
              <a:rPr lang="en-US" baseline="0" dirty="0" smtClean="0"/>
              <a:t>This framework has been used by many of our customers,  and even received great feedback from Gartner in a recent briefing.</a:t>
            </a:r>
          </a:p>
          <a:p>
            <a:endParaRPr lang="en-US" dirty="0" smtClean="0"/>
          </a:p>
          <a:p>
            <a:pPr lvl="1">
              <a:spcBef>
                <a:spcPts val="600"/>
              </a:spcBef>
            </a:pPr>
            <a:r>
              <a:rPr lang="en-US" dirty="0" smtClean="0"/>
              <a:t>Capability and Technology Fit</a:t>
            </a:r>
          </a:p>
          <a:p>
            <a:pPr lvl="1">
              <a:spcBef>
                <a:spcPts val="600"/>
              </a:spcBef>
            </a:pPr>
            <a:r>
              <a:rPr lang="en-US" dirty="0" smtClean="0"/>
              <a:t>Business Value</a:t>
            </a:r>
          </a:p>
          <a:p>
            <a:pPr lvl="1">
              <a:spcBef>
                <a:spcPts val="600"/>
              </a:spcBef>
            </a:pPr>
            <a:r>
              <a:rPr lang="en-US" dirty="0" smtClean="0"/>
              <a:t>Security, Privacy, Data Sovereignty</a:t>
            </a:r>
          </a:p>
          <a:p>
            <a:pPr lvl="1">
              <a:spcBef>
                <a:spcPts val="600"/>
              </a:spcBef>
            </a:pPr>
            <a:r>
              <a:rPr lang="en-US" dirty="0" smtClean="0"/>
              <a:t>Legal &amp; Compliance</a:t>
            </a:r>
          </a:p>
          <a:p>
            <a:pPr lvl="1">
              <a:spcBef>
                <a:spcPts val="600"/>
              </a:spcBef>
            </a:pPr>
            <a:r>
              <a:rPr lang="en-US" dirty="0" smtClean="0"/>
              <a:t>Transaction</a:t>
            </a:r>
          </a:p>
          <a:p>
            <a:pPr lvl="1">
              <a:spcBef>
                <a:spcPts val="600"/>
              </a:spcBef>
            </a:pPr>
            <a:r>
              <a:rPr lang="en-US" dirty="0" smtClean="0"/>
              <a:t>Governance</a:t>
            </a:r>
          </a:p>
          <a:p>
            <a:pPr lvl="1">
              <a:spcBef>
                <a:spcPts val="600"/>
              </a:spcBef>
            </a:pPr>
            <a:r>
              <a:rPr lang="en-US" dirty="0" smtClean="0"/>
              <a:t>Services and Support</a:t>
            </a:r>
          </a:p>
          <a:p>
            <a:pPr lvl="1">
              <a:spcBef>
                <a:spcPts val="600"/>
              </a:spcBef>
            </a:pPr>
            <a:r>
              <a:rPr lang="en-US" dirty="0" smtClean="0"/>
              <a:t>Partner</a:t>
            </a:r>
          </a:p>
          <a:p>
            <a:pPr lvl="1">
              <a:spcBef>
                <a:spcPts val="600"/>
              </a:spcBef>
            </a:pPr>
            <a:endParaRPr lang="en-US" dirty="0" smtClean="0"/>
          </a:p>
          <a:p>
            <a:pPr lvl="1">
              <a:spcBef>
                <a:spcPts val="600"/>
              </a:spcBef>
            </a:pPr>
            <a:r>
              <a:rPr lang="en-US" dirty="0"/>
              <a:t>Internally this framework can help establish expectations with your key stakeholders and help in orchestrating a v-team by defining who does what, when, and to whom for each MSSP stage when driving the eight customer decisions.</a:t>
            </a:r>
          </a:p>
          <a:p>
            <a:pPr lvl="1">
              <a:spcBef>
                <a:spcPts val="600"/>
              </a:spcBef>
            </a:pPr>
            <a:endParaRPr lang="en-US" dirty="0"/>
          </a:p>
          <a:p>
            <a:pPr lvl="1">
              <a:spcBef>
                <a:spcPts val="600"/>
              </a:spcBef>
            </a:pPr>
            <a:r>
              <a:rPr lang="en-US" b="1" dirty="0"/>
              <a:t>[Note to sellers: The full details can be seen internally at http://office365onramp under the CDF Page. CDF will be executed by the SSP Office 365, but the top level introduction should be shared with customers at an early stage. It has proven to be a good differentiator for our solution.]</a:t>
            </a:r>
          </a:p>
          <a:p>
            <a:pPr lvl="1">
              <a:spcBef>
                <a:spcPts val="600"/>
              </a:spcBef>
            </a:pPr>
            <a:endParaRPr lang="en-US" dirty="0"/>
          </a:p>
          <a:p>
            <a:pPr lvl="1">
              <a:spcBef>
                <a:spcPts val="600"/>
              </a:spcBef>
            </a:pPr>
            <a:endParaRPr lang="en-US" dirty="0"/>
          </a:p>
        </p:txBody>
      </p:sp>
      <p:sp>
        <p:nvSpPr>
          <p:cNvPr id="4" name="Date Placeholder 3"/>
          <p:cNvSpPr>
            <a:spLocks noGrp="1"/>
          </p:cNvSpPr>
          <p:nvPr>
            <p:ph type="dt" idx="10"/>
          </p:nvPr>
        </p:nvSpPr>
        <p:spPr/>
        <p:txBody>
          <a:bodyPr/>
          <a:lstStyle/>
          <a:p>
            <a:fld id="{4E9C8DC0-F73A-4355-8597-FA236E09E118}" type="datetime1">
              <a:rPr lang="en-US" smtClean="0"/>
              <a:t>3/19/15</a:t>
            </a:fld>
            <a:endParaRPr lang="en-US" dirty="0"/>
          </a:p>
        </p:txBody>
      </p:sp>
      <p:sp>
        <p:nvSpPr>
          <p:cNvPr id="5" name="Slide Number Placeholder 4"/>
          <p:cNvSpPr>
            <a:spLocks noGrp="1"/>
          </p:cNvSpPr>
          <p:nvPr>
            <p:ph type="sldNum" sz="quarter" idx="11"/>
          </p:nvPr>
        </p:nvSpPr>
        <p:spPr/>
        <p:txBody>
          <a:bodyPr/>
          <a:lstStyle/>
          <a:p>
            <a:fld id="{B4008EB6-D09E-4580-8CD6-DDB14511944F}" type="slidenum">
              <a:rPr lang="en-US" smtClean="0"/>
              <a:t>81</a:t>
            </a:fld>
            <a:endParaRPr lang="en-US" dirty="0"/>
          </a:p>
        </p:txBody>
      </p:sp>
      <p:sp>
        <p:nvSpPr>
          <p:cNvPr id="6" name="Header Placeholder 5"/>
          <p:cNvSpPr>
            <a:spLocks noGrp="1"/>
          </p:cNvSpPr>
          <p:nvPr>
            <p:ph type="hdr" sz="quarter" idx="12"/>
          </p:nvPr>
        </p:nvSpPr>
        <p:spPr/>
        <p:txBody>
          <a:bodyPr/>
          <a:lstStyle/>
          <a:p>
            <a:r>
              <a:rPr lang="en-US" dirty="0" smtClean="0"/>
              <a:t>Microsoft Office365</a:t>
            </a:r>
            <a:endParaRPr lang="en-US" dirty="0"/>
          </a:p>
        </p:txBody>
      </p:sp>
      <p:sp>
        <p:nvSpPr>
          <p:cNvPr id="7" name="Footer Placeholder 6"/>
          <p:cNvSpPr>
            <a:spLocks noGrp="1"/>
          </p:cNvSpPr>
          <p:nvPr>
            <p:ph type="ftr" sz="quarter" idx="13"/>
          </p:nvPr>
        </p:nvSpPr>
        <p:spPr/>
        <p:txBody>
          <a:bodyPr/>
          <a:lstStyle/>
          <a:p>
            <a:pPr marL="231762" defTabSz="914049" eaLnBrk="0" hangingPunct="0"/>
            <a:r>
              <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62" defTabSz="914049" eaLnBrk="0" hangingPunct="0"/>
            <a:r>
              <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4099888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endParaRPr lang="en-US" dirty="0"/>
          </a:p>
        </p:txBody>
      </p:sp>
      <p:sp>
        <p:nvSpPr>
          <p:cNvPr id="4" name="Header Placeholder 3"/>
          <p:cNvSpPr>
            <a:spLocks noGrp="1"/>
          </p:cNvSpPr>
          <p:nvPr>
            <p:ph type="hdr" sz="quarter" idx="10"/>
          </p:nvPr>
        </p:nvSpPr>
        <p:spPr>
          <a:xfrm>
            <a:off x="0" y="0"/>
            <a:ext cx="2907196" cy="449705"/>
          </a:xfrm>
          <a:prstGeom prst="rect">
            <a:avLst/>
          </a:prstGeom>
        </p:spPr>
        <p:txBody>
          <a:bodyPr lIns="89720" tIns="44860" rIns="89720" bIns="44860"/>
          <a:lstStyle/>
          <a:p>
            <a:r>
              <a:rPr lang="en-US" dirty="0" smtClean="0"/>
              <a:t>MGXFY13</a:t>
            </a:r>
          </a:p>
          <a:p>
            <a:endParaRPr lang="en-US" dirty="0"/>
          </a:p>
        </p:txBody>
      </p:sp>
      <p:sp>
        <p:nvSpPr>
          <p:cNvPr id="5" name="Footer Placeholder 4"/>
          <p:cNvSpPr>
            <a:spLocks noGrp="1"/>
          </p:cNvSpPr>
          <p:nvPr>
            <p:ph type="ftr" sz="quarter" idx="11"/>
          </p:nvPr>
        </p:nvSpPr>
        <p:spPr>
          <a:xfrm>
            <a:off x="0" y="8542832"/>
            <a:ext cx="2907196" cy="449705"/>
          </a:xfrm>
          <a:prstGeom prst="rect">
            <a:avLst/>
          </a:prstGeom>
        </p:spPr>
        <p:txBody>
          <a:bodyPr lIns="89720" tIns="44860" rIns="89720" bIns="44860"/>
          <a:lstStyle/>
          <a:p>
            <a:pPr defTabSz="8968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8968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a:xfrm>
            <a:off x="3800166" y="0"/>
            <a:ext cx="2907196" cy="449705"/>
          </a:xfrm>
          <a:prstGeom prst="rect">
            <a:avLst/>
          </a:prstGeom>
        </p:spPr>
        <p:txBody>
          <a:bodyPr lIns="89720" tIns="44860" rIns="89720" bIns="44860"/>
          <a:lstStyle/>
          <a:p>
            <a:fld id="{DE802B57-E671-48AF-8420-DEEE63C043DA}" type="datetime1">
              <a:rPr lang="en-US" smtClean="0"/>
              <a:t>3/19/15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t>82</a:t>
            </a:fld>
            <a:endParaRPr lang="en-US" dirty="0"/>
          </a:p>
        </p:txBody>
      </p:sp>
    </p:spTree>
    <p:extLst>
      <p:ext uri="{BB962C8B-B14F-4D97-AF65-F5344CB8AC3E}">
        <p14:creationId xmlns:p14="http://schemas.microsoft.com/office/powerpoint/2010/main" val="18698894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lumMod val="50000"/>
                    <a:lumOff val="50000"/>
                  </a:schemeClr>
                </a:solidFill>
              </a:rPr>
              <a:t>Deploying Office 365 helps you realize business value from Office 365 and make the most out of your cloud investments.</a:t>
            </a:r>
          </a:p>
          <a:p>
            <a:endParaRPr lang="en-US" dirty="0">
              <a:solidFill>
                <a:schemeClr val="tx2"/>
              </a:solidFill>
            </a:endParaRPr>
          </a:p>
          <a:p>
            <a:r>
              <a:rPr lang="en-US" dirty="0">
                <a:solidFill>
                  <a:schemeClr val="tx2"/>
                </a:solidFill>
              </a:rPr>
              <a:t>Get started:</a:t>
            </a:r>
            <a:r>
              <a:rPr lang="en-US" dirty="0">
                <a:solidFill>
                  <a:schemeClr val="tx1">
                    <a:lumMod val="50000"/>
                    <a:lumOff val="50000"/>
                  </a:schemeClr>
                </a:solidFill>
              </a:rPr>
              <a:t> </a:t>
            </a:r>
          </a:p>
          <a:p>
            <a:pPr>
              <a:spcBef>
                <a:spcPts val="589"/>
              </a:spcBef>
            </a:pPr>
            <a:r>
              <a:rPr lang="en-US" dirty="0">
                <a:solidFill>
                  <a:schemeClr val="tx1">
                    <a:lumMod val="50000"/>
                    <a:lumOff val="50000"/>
                  </a:schemeClr>
                </a:solidFill>
              </a:rPr>
              <a:t>Begin planning with Microsoft Cloud Vantage Services or one of our Qualified Cloud Deployment partners and we will help fund the engagement.</a:t>
            </a:r>
          </a:p>
          <a:p>
            <a:endParaRPr lang="en-US" dirty="0"/>
          </a:p>
        </p:txBody>
      </p:sp>
      <p:sp>
        <p:nvSpPr>
          <p:cNvPr id="4" name="Date Placeholder 3"/>
          <p:cNvSpPr>
            <a:spLocks noGrp="1"/>
          </p:cNvSpPr>
          <p:nvPr>
            <p:ph type="dt" idx="10"/>
          </p:nvPr>
        </p:nvSpPr>
        <p:spPr/>
        <p:txBody>
          <a:bodyPr/>
          <a:lstStyle/>
          <a:p>
            <a:fld id="{9F131C10-D923-4C58-9415-90C5A2871D07}" type="datetime1">
              <a:rPr lang="en-US" smtClean="0"/>
              <a:t>3/19/15</a:t>
            </a:fld>
            <a:endParaRPr lang="en-US"/>
          </a:p>
        </p:txBody>
      </p:sp>
      <p:sp>
        <p:nvSpPr>
          <p:cNvPr id="5" name="Slide Number Placeholder 4"/>
          <p:cNvSpPr>
            <a:spLocks noGrp="1"/>
          </p:cNvSpPr>
          <p:nvPr>
            <p:ph type="sldNum" sz="quarter" idx="11"/>
          </p:nvPr>
        </p:nvSpPr>
        <p:spPr/>
        <p:txBody>
          <a:bodyPr/>
          <a:lstStyle/>
          <a:p>
            <a:fld id="{B4008EB6-D09E-4580-8CD6-DDB14511944F}" type="slidenum">
              <a:rPr lang="en-US" smtClean="0"/>
              <a:t>83</a:t>
            </a:fld>
            <a:endParaRPr lang="en-US" dirty="0"/>
          </a:p>
        </p:txBody>
      </p:sp>
      <p:sp>
        <p:nvSpPr>
          <p:cNvPr id="6" name="Header Placeholder 5"/>
          <p:cNvSpPr>
            <a:spLocks noGrp="1"/>
          </p:cNvSpPr>
          <p:nvPr>
            <p:ph type="hdr" sz="quarter" idx="12"/>
          </p:nvPr>
        </p:nvSpPr>
        <p:spPr/>
        <p:txBody>
          <a:bodyPr/>
          <a:lstStyle/>
          <a:p>
            <a:r>
              <a:rPr lang="en-US" smtClean="0"/>
              <a:t>Microsoft Office</a:t>
            </a:r>
            <a:endParaRPr lang="en-US" dirty="0"/>
          </a:p>
        </p:txBody>
      </p:sp>
      <p:sp>
        <p:nvSpPr>
          <p:cNvPr id="7" name="Footer Placeholder 6"/>
          <p:cNvSpPr>
            <a:spLocks noGrp="1"/>
          </p:cNvSpPr>
          <p:nvPr>
            <p:ph type="ftr" sz="quarter" idx="13"/>
          </p:nvPr>
        </p:nvSpPr>
        <p:spPr/>
        <p:txBody>
          <a:bodyPr/>
          <a:lstStyle/>
          <a:p>
            <a:pPr marL="231762" defTabSz="91404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62" defTabSz="91404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2794788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spcBef>
                <a:spcPts val="600"/>
              </a:spcBef>
            </a:pPr>
            <a:endParaRPr lang="en-US" dirty="0"/>
          </a:p>
        </p:txBody>
      </p:sp>
      <p:sp>
        <p:nvSpPr>
          <p:cNvPr id="4" name="Date Placeholder 3"/>
          <p:cNvSpPr>
            <a:spLocks noGrp="1"/>
          </p:cNvSpPr>
          <p:nvPr>
            <p:ph type="dt" idx="10"/>
          </p:nvPr>
        </p:nvSpPr>
        <p:spPr/>
        <p:txBody>
          <a:bodyPr/>
          <a:lstStyle/>
          <a:p>
            <a:fld id="{4E9C8DC0-F73A-4355-8597-FA236E09E118}" type="datetime1">
              <a:rPr lang="en-US" smtClean="0"/>
              <a:t>3/19/15</a:t>
            </a:fld>
            <a:endParaRPr lang="en-US" dirty="0"/>
          </a:p>
        </p:txBody>
      </p:sp>
      <p:sp>
        <p:nvSpPr>
          <p:cNvPr id="5" name="Slide Number Placeholder 4"/>
          <p:cNvSpPr>
            <a:spLocks noGrp="1"/>
          </p:cNvSpPr>
          <p:nvPr>
            <p:ph type="sldNum" sz="quarter" idx="11"/>
          </p:nvPr>
        </p:nvSpPr>
        <p:spPr/>
        <p:txBody>
          <a:bodyPr/>
          <a:lstStyle/>
          <a:p>
            <a:fld id="{B4008EB6-D09E-4580-8CD6-DDB14511944F}" type="slidenum">
              <a:rPr lang="en-US" smtClean="0"/>
              <a:t>84</a:t>
            </a:fld>
            <a:endParaRPr lang="en-US" dirty="0"/>
          </a:p>
        </p:txBody>
      </p:sp>
      <p:sp>
        <p:nvSpPr>
          <p:cNvPr id="6" name="Header Placeholder 5"/>
          <p:cNvSpPr>
            <a:spLocks noGrp="1"/>
          </p:cNvSpPr>
          <p:nvPr>
            <p:ph type="hdr" sz="quarter" idx="12"/>
          </p:nvPr>
        </p:nvSpPr>
        <p:spPr/>
        <p:txBody>
          <a:bodyPr/>
          <a:lstStyle/>
          <a:p>
            <a:r>
              <a:rPr lang="en-US" dirty="0" smtClean="0"/>
              <a:t>Microsoft Office365</a:t>
            </a:r>
            <a:endParaRPr lang="en-US" dirty="0"/>
          </a:p>
        </p:txBody>
      </p:sp>
      <p:sp>
        <p:nvSpPr>
          <p:cNvPr id="7" name="Footer Placeholder 6"/>
          <p:cNvSpPr>
            <a:spLocks noGrp="1"/>
          </p:cNvSpPr>
          <p:nvPr>
            <p:ph type="ftr" sz="quarter" idx="13"/>
          </p:nvPr>
        </p:nvSpPr>
        <p:spPr/>
        <p:txBody>
          <a:bodyPr/>
          <a:lstStyle/>
          <a:p>
            <a:pPr marL="231762" defTabSz="914049" eaLnBrk="0" hangingPunct="0"/>
            <a:r>
              <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62" defTabSz="914049" eaLnBrk="0" hangingPunct="0"/>
            <a:r>
              <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40803104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spcBef>
                <a:spcPts val="600"/>
              </a:spcBef>
            </a:pPr>
            <a:endParaRPr lang="en-US" dirty="0"/>
          </a:p>
        </p:txBody>
      </p:sp>
      <p:sp>
        <p:nvSpPr>
          <p:cNvPr id="4" name="Date Placeholder 3"/>
          <p:cNvSpPr>
            <a:spLocks noGrp="1"/>
          </p:cNvSpPr>
          <p:nvPr>
            <p:ph type="dt" idx="10"/>
          </p:nvPr>
        </p:nvSpPr>
        <p:spPr/>
        <p:txBody>
          <a:bodyPr/>
          <a:lstStyle/>
          <a:p>
            <a:fld id="{4E9C8DC0-F73A-4355-8597-FA236E09E118}" type="datetime1">
              <a:rPr lang="en-US" smtClean="0"/>
              <a:t>3/19/15</a:t>
            </a:fld>
            <a:endParaRPr lang="en-US" dirty="0"/>
          </a:p>
        </p:txBody>
      </p:sp>
      <p:sp>
        <p:nvSpPr>
          <p:cNvPr id="5" name="Slide Number Placeholder 4"/>
          <p:cNvSpPr>
            <a:spLocks noGrp="1"/>
          </p:cNvSpPr>
          <p:nvPr>
            <p:ph type="sldNum" sz="quarter" idx="11"/>
          </p:nvPr>
        </p:nvSpPr>
        <p:spPr/>
        <p:txBody>
          <a:bodyPr/>
          <a:lstStyle/>
          <a:p>
            <a:fld id="{B4008EB6-D09E-4580-8CD6-DDB14511944F}" type="slidenum">
              <a:rPr lang="en-US" smtClean="0"/>
              <a:t>85</a:t>
            </a:fld>
            <a:endParaRPr lang="en-US" dirty="0"/>
          </a:p>
        </p:txBody>
      </p:sp>
      <p:sp>
        <p:nvSpPr>
          <p:cNvPr id="6" name="Header Placeholder 5"/>
          <p:cNvSpPr>
            <a:spLocks noGrp="1"/>
          </p:cNvSpPr>
          <p:nvPr>
            <p:ph type="hdr" sz="quarter" idx="12"/>
          </p:nvPr>
        </p:nvSpPr>
        <p:spPr/>
        <p:txBody>
          <a:bodyPr/>
          <a:lstStyle/>
          <a:p>
            <a:r>
              <a:rPr lang="en-US" dirty="0" smtClean="0"/>
              <a:t>Microsoft Office365</a:t>
            </a:r>
            <a:endParaRPr lang="en-US" dirty="0"/>
          </a:p>
        </p:txBody>
      </p:sp>
      <p:sp>
        <p:nvSpPr>
          <p:cNvPr id="7" name="Footer Placeholder 6"/>
          <p:cNvSpPr>
            <a:spLocks noGrp="1"/>
          </p:cNvSpPr>
          <p:nvPr>
            <p:ph type="ftr" sz="quarter" idx="13"/>
          </p:nvPr>
        </p:nvSpPr>
        <p:spPr/>
        <p:txBody>
          <a:bodyPr/>
          <a:lstStyle/>
          <a:p>
            <a:pPr marL="231762" defTabSz="914049" eaLnBrk="0" hangingPunct="0"/>
            <a:r>
              <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62" defTabSz="914049" eaLnBrk="0" hangingPunct="0"/>
            <a:r>
              <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40803104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dirty="0" smtClean="0">
                <a:solidFill>
                  <a:schemeClr val="bg2"/>
                </a:solidFill>
              </a:rPr>
              <a:t>There </a:t>
            </a:r>
            <a:r>
              <a:rPr lang="en-US" dirty="0">
                <a:solidFill>
                  <a:schemeClr val="bg2"/>
                </a:solidFill>
              </a:rPr>
              <a:t>has never been a better time to move your company to the cloud. For a limited time, CAL Suite customers can add Office 365 to their EA with a small uplift, and we’ll help offset the cost of deployment.  So you can enjoy all the benefits of our premium cloud services right away.</a:t>
            </a:r>
          </a:p>
          <a:p>
            <a:pPr>
              <a:lnSpc>
                <a:spcPct val="100000"/>
              </a:lnSpc>
            </a:pPr>
            <a:endParaRPr lang="en-US" dirty="0">
              <a:solidFill>
                <a:schemeClr val="bg2"/>
              </a:solidFill>
            </a:endParaRPr>
          </a:p>
          <a:p>
            <a:pPr>
              <a:lnSpc>
                <a:spcPct val="100000"/>
              </a:lnSpc>
            </a:pPr>
            <a:endParaRPr lang="en-US" dirty="0">
              <a:solidFill>
                <a:schemeClr val="bg2"/>
              </a:solidFill>
            </a:endParaRPr>
          </a:p>
          <a:p>
            <a:r>
              <a:rPr lang="en-US" i="1" spc="-69" dirty="0">
                <a:solidFill>
                  <a:schemeClr val="bg1"/>
                </a:solidFill>
              </a:rPr>
              <a:t>NOTE 1: Promotional SKUs will be lead status through local LSS and only available through amendment</a:t>
            </a:r>
          </a:p>
          <a:p>
            <a:r>
              <a:rPr lang="en-US" i="1" spc="-69" dirty="0">
                <a:solidFill>
                  <a:schemeClr val="bg1"/>
                </a:solidFill>
              </a:rPr>
              <a:t>NOTE 2: Customers can buy SKU quantities up to number of CAL Suite (and Office where applicable) licenses they own; does not apply to K2</a:t>
            </a:r>
          </a:p>
          <a:p>
            <a:r>
              <a:rPr lang="en-US" i="1" spc="-69" dirty="0">
                <a:solidFill>
                  <a:schemeClr val="bg1"/>
                </a:solidFill>
              </a:rPr>
              <a:t>NOTE 3: Please choose the right Promo slide based on your customer EA Licenses Position</a:t>
            </a:r>
          </a:p>
          <a:p>
            <a:pPr marL="224312" indent="-224312">
              <a:buAutoNum type="arabicParenBoth"/>
            </a:pPr>
            <a:r>
              <a:rPr lang="en-US" i="1" spc="-69" dirty="0">
                <a:solidFill>
                  <a:schemeClr val="bg1"/>
                </a:solidFill>
              </a:rPr>
              <a:t>Requires Office Professional Plus; Office Standard seats must step up to Professional Plus to leverage E3 promo SKUs</a:t>
            </a:r>
          </a:p>
          <a:p>
            <a:pPr>
              <a:lnSpc>
                <a:spcPct val="100000"/>
              </a:lnSpc>
            </a:pPr>
            <a:endParaRPr lang="en-US" dirty="0">
              <a:solidFill>
                <a:schemeClr val="bg2"/>
              </a:solidFill>
            </a:endParaRPr>
          </a:p>
          <a:p>
            <a:pPr>
              <a:lnSpc>
                <a:spcPct val="100000"/>
              </a:lnSpc>
            </a:pPr>
            <a:r>
              <a:rPr lang="en-US" sz="1000" b="1" dirty="0"/>
              <a:t>Hero Motion:</a:t>
            </a:r>
          </a:p>
          <a:p>
            <a:pPr>
              <a:lnSpc>
                <a:spcPct val="100000"/>
              </a:lnSpc>
            </a:pPr>
            <a:r>
              <a:rPr lang="en-US" dirty="0">
                <a:solidFill>
                  <a:schemeClr val="bg2"/>
                </a:solidFill>
                <a:sym typeface="Wingdings" panose="05000000000000000000" pitchFamily="2" charset="2"/>
              </a:rPr>
              <a:t>Add E2 for a $3 or $4 per user, per month uplift (to ECAL or Core CAL, respectively).</a:t>
            </a:r>
          </a:p>
          <a:p>
            <a:endParaRPr lang="en-US" dirty="0" smtClean="0"/>
          </a:p>
          <a:p>
            <a:pPr>
              <a:lnSpc>
                <a:spcPct val="100000"/>
              </a:lnSpc>
              <a:spcBef>
                <a:spcPts val="589"/>
              </a:spcBef>
            </a:pPr>
            <a:r>
              <a:rPr lang="en-US" b="1" dirty="0">
                <a:solidFill>
                  <a:schemeClr val="bg2"/>
                </a:solidFill>
              </a:rPr>
              <a:t>Comments:</a:t>
            </a:r>
          </a:p>
          <a:p>
            <a:pPr indent="116831">
              <a:lnSpc>
                <a:spcPct val="100000"/>
              </a:lnSpc>
              <a:spcBef>
                <a:spcPts val="589"/>
              </a:spcBef>
            </a:pPr>
            <a:r>
              <a:rPr lang="en-US" dirty="0">
                <a:solidFill>
                  <a:schemeClr val="bg2"/>
                </a:solidFill>
              </a:rPr>
              <a:t>Same uplift applies to equivalent GOV SKUs</a:t>
            </a:r>
          </a:p>
          <a:p>
            <a:pPr indent="116831">
              <a:lnSpc>
                <a:spcPct val="100000"/>
              </a:lnSpc>
              <a:spcBef>
                <a:spcPts val="1178"/>
              </a:spcBef>
            </a:pPr>
            <a:r>
              <a:rPr lang="en-US" dirty="0">
                <a:solidFill>
                  <a:schemeClr val="bg2"/>
                </a:solidFill>
              </a:rPr>
              <a:t>EA Level A, USD prices shown, rounded to nearest $0.50</a:t>
            </a:r>
          </a:p>
          <a:p>
            <a:pPr indent="116831">
              <a:lnSpc>
                <a:spcPct val="100000"/>
              </a:lnSpc>
              <a:spcBef>
                <a:spcPts val="1178"/>
              </a:spcBef>
            </a:pPr>
            <a:r>
              <a:rPr lang="en-US" dirty="0">
                <a:solidFill>
                  <a:schemeClr val="bg2"/>
                </a:solidFill>
              </a:rPr>
              <a:t>Exact uplift depends on customer price </a:t>
            </a:r>
            <a:r>
              <a:rPr lang="en-US" dirty="0" smtClean="0">
                <a:solidFill>
                  <a:schemeClr val="bg2"/>
                </a:solidFill>
              </a:rPr>
              <a:t>level</a:t>
            </a:r>
          </a:p>
          <a:p>
            <a:pPr indent="116831" defTabSz="914313">
              <a:lnSpc>
                <a:spcPct val="100000"/>
              </a:lnSpc>
              <a:spcBef>
                <a:spcPts val="1178"/>
              </a:spcBef>
              <a:spcAft>
                <a:spcPts val="333"/>
              </a:spcAft>
              <a:defRPr/>
            </a:pPr>
            <a:r>
              <a:rPr lang="en-US" dirty="0"/>
              <a:t>Office 365 E4 is included as part of the promo and will also qualify for deployment funding, but sales tools to support the promo on E4 will not be ready until January 1, so transactions for E4 will take place starting then.  Pricing guidance will be provided to support proposals and selling ahead of the promo system availability.</a:t>
            </a:r>
          </a:p>
          <a:p>
            <a:pPr indent="116831">
              <a:lnSpc>
                <a:spcPct val="100000"/>
              </a:lnSpc>
              <a:spcBef>
                <a:spcPts val="1178"/>
              </a:spcBef>
            </a:pPr>
            <a:r>
              <a:rPr lang="en-US" dirty="0"/>
              <a:t>Deployment funds up to U$ 250,000 per customer</a:t>
            </a:r>
            <a:endParaRPr lang="en-US" dirty="0">
              <a:solidFill>
                <a:schemeClr val="bg2"/>
              </a:solidFill>
            </a:endParaRPr>
          </a:p>
          <a:p>
            <a:endParaRPr lang="en-US" dirty="0" smtClean="0"/>
          </a:p>
          <a:p>
            <a:r>
              <a:rPr lang="en-US" dirty="0" smtClean="0"/>
              <a:t>Deployment Offset:</a:t>
            </a:r>
          </a:p>
          <a:p>
            <a:endParaRPr lang="en-US" dirty="0" smtClean="0"/>
          </a:p>
          <a:p>
            <a:r>
              <a:rPr lang="en-US" sz="2000" b="1" spc="-69" dirty="0">
                <a:gradFill>
                  <a:gsLst>
                    <a:gs pos="2917">
                      <a:schemeClr val="bg2"/>
                    </a:gs>
                    <a:gs pos="95000">
                      <a:schemeClr val="bg2"/>
                    </a:gs>
                  </a:gsLst>
                  <a:lin ang="5400000" scaled="0"/>
                </a:gradFill>
              </a:rPr>
              <a:t>Partner Eligibility</a:t>
            </a:r>
          </a:p>
          <a:p>
            <a:pPr lvl="1"/>
            <a:r>
              <a:rPr lang="en-US" sz="2000" spc="-69" dirty="0">
                <a:gradFill>
                  <a:gsLst>
                    <a:gs pos="2917">
                      <a:schemeClr val="bg2"/>
                    </a:gs>
                    <a:gs pos="95000">
                      <a:schemeClr val="bg2"/>
                    </a:gs>
                  </a:gsLst>
                  <a:lin ang="5400000" scaled="0"/>
                </a:gradFill>
              </a:rPr>
              <a:t>MCS and external partners qualify</a:t>
            </a:r>
          </a:p>
          <a:p>
            <a:pPr lvl="1"/>
            <a:r>
              <a:rPr lang="en-US" sz="2000" spc="-69" dirty="0">
                <a:gradFill>
                  <a:gsLst>
                    <a:gs pos="2917">
                      <a:schemeClr val="bg2"/>
                    </a:gs>
                    <a:gs pos="95000">
                      <a:schemeClr val="bg2"/>
                    </a:gs>
                  </a:gsLst>
                  <a:lin ang="5400000" scaled="0"/>
                </a:gradFill>
              </a:rPr>
              <a:t>423 Cloud Deployment Partners</a:t>
            </a:r>
            <a:r>
              <a:rPr lang="en-US" sz="2000" spc="-69" baseline="30000" dirty="0">
                <a:gradFill>
                  <a:gsLst>
                    <a:gs pos="2917">
                      <a:schemeClr val="bg2"/>
                    </a:gs>
                    <a:gs pos="95000">
                      <a:schemeClr val="bg2"/>
                    </a:gs>
                  </a:gsLst>
                  <a:lin ang="5400000" scaled="0"/>
                </a:gradFill>
              </a:rPr>
              <a:t>(3)</a:t>
            </a:r>
          </a:p>
          <a:p>
            <a:pPr lvl="1"/>
            <a:r>
              <a:rPr lang="en-US" sz="2000" spc="-69" dirty="0">
                <a:gradFill>
                  <a:gsLst>
                    <a:gs pos="2917">
                      <a:schemeClr val="bg2"/>
                    </a:gs>
                    <a:gs pos="95000">
                      <a:schemeClr val="bg2"/>
                    </a:gs>
                  </a:gsLst>
                  <a:lin ang="5400000" scaled="0"/>
                </a:gradFill>
              </a:rPr>
              <a:t>Additional partners via Ignite training</a:t>
            </a:r>
            <a:r>
              <a:rPr lang="en-US" sz="2000" spc="-69" baseline="30000" dirty="0">
                <a:gradFill>
                  <a:gsLst>
                    <a:gs pos="2917">
                      <a:schemeClr val="bg2"/>
                    </a:gs>
                    <a:gs pos="95000">
                      <a:schemeClr val="bg2"/>
                    </a:gs>
                  </a:gsLst>
                  <a:lin ang="5400000" scaled="0"/>
                </a:gradFill>
              </a:rPr>
              <a:t>(4)</a:t>
            </a:r>
          </a:p>
          <a:p>
            <a:endParaRPr lang="en-US" dirty="0" smtClean="0"/>
          </a:p>
          <a:p>
            <a:pPr marL="336469" indent="-336469">
              <a:buAutoNum type="arabicParenBoth"/>
            </a:pPr>
            <a:r>
              <a:rPr lang="en-US" spc="-69" dirty="0">
                <a:gradFill>
                  <a:gsLst>
                    <a:gs pos="2917">
                      <a:schemeClr val="bg2"/>
                    </a:gs>
                    <a:gs pos="95000">
                      <a:schemeClr val="bg2"/>
                    </a:gs>
                  </a:gsLst>
                  <a:lin ang="5400000" scaled="0"/>
                </a:gradFill>
              </a:rPr>
              <a:t>Requires minimum purchase of 250 seats</a:t>
            </a:r>
          </a:p>
          <a:p>
            <a:pPr marL="336469" indent="-336469">
              <a:buAutoNum type="arabicParenBoth"/>
            </a:pPr>
            <a:r>
              <a:rPr lang="en-US" spc="-69" dirty="0">
                <a:gradFill>
                  <a:gsLst>
                    <a:gs pos="2917">
                      <a:schemeClr val="bg2"/>
                    </a:gs>
                    <a:gs pos="95000">
                      <a:schemeClr val="bg2"/>
                    </a:gs>
                  </a:gsLst>
                  <a:lin ang="5400000" scaled="0"/>
                </a:gradFill>
              </a:rPr>
              <a:t>Only E2, E3, Exch P1, and Exch P2 eligible; requires respective deployment, however funds can be utilized on any O365 product deployment</a:t>
            </a:r>
          </a:p>
          <a:p>
            <a:pPr marL="336469" indent="-336469">
              <a:buAutoNum type="arabicParenBoth"/>
            </a:pPr>
            <a:r>
              <a:rPr lang="en-US" spc="-69" dirty="0">
                <a:gradFill>
                  <a:gsLst>
                    <a:gs pos="2917">
                      <a:schemeClr val="bg2"/>
                    </a:gs>
                    <a:gs pos="95000">
                      <a:schemeClr val="bg2"/>
                    </a:gs>
                  </a:gsLst>
                  <a:lin ang="5400000" scaled="0"/>
                </a:gradFill>
              </a:rPr>
              <a:t>Eligibility based on having Cloud Accelerate designation + Messaging competency</a:t>
            </a:r>
          </a:p>
          <a:p>
            <a:pPr marL="336469" indent="-336469">
              <a:buAutoNum type="arabicParenBoth"/>
            </a:pPr>
            <a:r>
              <a:rPr lang="en-US" spc="-69" dirty="0">
                <a:gradFill>
                  <a:gsLst>
                    <a:gs pos="2917">
                      <a:schemeClr val="bg2"/>
                    </a:gs>
                    <a:gs pos="95000">
                      <a:schemeClr val="bg2"/>
                    </a:gs>
                  </a:gsLst>
                  <a:lin ang="5400000" scaled="0"/>
                </a:gradFill>
              </a:rPr>
              <a:t>14 in person Ignite events in Q2 &amp; Q3 + online Ignite training available December 2012 (target launch)</a:t>
            </a:r>
          </a:p>
          <a:p>
            <a:pPr marL="336469" indent="-336469">
              <a:buAutoNum type="arabicParenBoth"/>
            </a:pPr>
            <a:r>
              <a:rPr lang="en-US" spc="-69" dirty="0">
                <a:gradFill>
                  <a:gsLst>
                    <a:gs pos="2917">
                      <a:schemeClr val="bg2"/>
                    </a:gs>
                    <a:gs pos="95000">
                      <a:schemeClr val="bg2"/>
                    </a:gs>
                  </a:gsLst>
                  <a:lin ang="5400000" scaled="0"/>
                </a:gradFill>
              </a:rPr>
              <a:t>FTE or vendor must submit request</a:t>
            </a:r>
          </a:p>
          <a:p>
            <a:endParaRPr lang="en-US" dirty="0"/>
          </a:p>
        </p:txBody>
      </p:sp>
      <p:sp>
        <p:nvSpPr>
          <p:cNvPr id="4" name="Date Placeholder 3"/>
          <p:cNvSpPr>
            <a:spLocks noGrp="1"/>
          </p:cNvSpPr>
          <p:nvPr>
            <p:ph type="dt" idx="10"/>
          </p:nvPr>
        </p:nvSpPr>
        <p:spPr/>
        <p:txBody>
          <a:bodyPr/>
          <a:lstStyle/>
          <a:p>
            <a:fld id="{FCFFFF94-BC12-49A6-B6BE-0973F2DF2149}" type="datetime1">
              <a:rPr lang="en-US" smtClean="0"/>
              <a:t>3/19/15</a:t>
            </a:fld>
            <a:endParaRPr lang="en-US" dirty="0"/>
          </a:p>
        </p:txBody>
      </p:sp>
      <p:sp>
        <p:nvSpPr>
          <p:cNvPr id="5" name="Slide Number Placeholder 4"/>
          <p:cNvSpPr>
            <a:spLocks noGrp="1"/>
          </p:cNvSpPr>
          <p:nvPr>
            <p:ph type="sldNum" sz="quarter" idx="11"/>
          </p:nvPr>
        </p:nvSpPr>
        <p:spPr/>
        <p:txBody>
          <a:bodyPr/>
          <a:lstStyle/>
          <a:p>
            <a:fld id="{B4008EB6-D09E-4580-8CD6-DDB14511944F}" type="slidenum">
              <a:rPr lang="en-US" smtClean="0"/>
              <a:t>86</a:t>
            </a:fld>
            <a:endParaRPr lang="en-US" dirty="0"/>
          </a:p>
        </p:txBody>
      </p:sp>
      <p:sp>
        <p:nvSpPr>
          <p:cNvPr id="6" name="Header Placeholder 5"/>
          <p:cNvSpPr>
            <a:spLocks noGrp="1"/>
          </p:cNvSpPr>
          <p:nvPr>
            <p:ph type="hdr" sz="quarter" idx="12"/>
          </p:nvPr>
        </p:nvSpPr>
        <p:spPr/>
        <p:txBody>
          <a:bodyPr/>
          <a:lstStyle/>
          <a:p>
            <a:r>
              <a:rPr lang="en-US" dirty="0" smtClean="0"/>
              <a:t>Microsoft Office</a:t>
            </a:r>
            <a:endParaRPr lang="en-US" dirty="0"/>
          </a:p>
        </p:txBody>
      </p:sp>
      <p:sp>
        <p:nvSpPr>
          <p:cNvPr id="7" name="Footer Placeholder 6"/>
          <p:cNvSpPr>
            <a:spLocks noGrp="1"/>
          </p:cNvSpPr>
          <p:nvPr>
            <p:ph type="ftr" sz="quarter" idx="13"/>
          </p:nvPr>
        </p:nvSpPr>
        <p:spPr/>
        <p:txBody>
          <a:bodyPr/>
          <a:lstStyle/>
          <a:p>
            <a:pPr marL="231749" defTabSz="913999" eaLnBrk="0" hangingPunct="0"/>
            <a:r>
              <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49" defTabSz="913999" eaLnBrk="0" hangingPunct="0"/>
            <a:r>
              <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181442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defTabSz="913807">
              <a:spcAft>
                <a:spcPts val="333"/>
              </a:spcAft>
              <a:defRPr/>
            </a:pPr>
            <a:r>
              <a:rPr lang="en-US" dirty="0" smtClean="0"/>
              <a:t>One of the key things that all of us have got to do and some of our core responsibilities, most of you in this room are responsible for infrastructure in your organizations and you have a service level, you've got budgets, and the demands that are being asked of you are continually escalating, they're going up.  Your budgets usually are staying about the same. But you're being asked to deliver this elastic, always-available, highly scalable fabric across all your customers' needs.</a:t>
            </a:r>
          </a:p>
          <a:p>
            <a:pPr defTabSz="913807">
              <a:spcAft>
                <a:spcPts val="333"/>
              </a:spcAft>
              <a:defRPr/>
            </a:pPr>
            <a:endParaRPr lang="en-US" dirty="0" smtClean="0"/>
          </a:p>
          <a:p>
            <a:pPr defTabSz="913807">
              <a:spcAft>
                <a:spcPts val="333"/>
              </a:spcAft>
              <a:defRPr/>
            </a:pPr>
            <a:r>
              <a:rPr lang="en-US" dirty="0" smtClean="0"/>
              <a:t>If you are an </a:t>
            </a:r>
            <a:r>
              <a:rPr lang="en-US" dirty="0" err="1" smtClean="0"/>
              <a:t>ITPro</a:t>
            </a:r>
            <a:r>
              <a:rPr lang="en-US" baseline="0" dirty="0" smtClean="0"/>
              <a:t> in an </a:t>
            </a:r>
            <a:r>
              <a:rPr lang="en-US" dirty="0" smtClean="0"/>
              <a:t>enterprise,</a:t>
            </a:r>
            <a:r>
              <a:rPr lang="en-US" baseline="0" dirty="0" smtClean="0"/>
              <a:t> you are really trying to get ahead of some of the mundane tasks that are simply keeping the lights on in your datacenter, and instead focus on impactful projects that can help your organization achieve a substantial competitive advantage in the market, while being a great partner to your applications owners.</a:t>
            </a:r>
          </a:p>
          <a:p>
            <a:pPr defTabSz="913807">
              <a:spcAft>
                <a:spcPts val="333"/>
              </a:spcAft>
              <a:defRPr/>
            </a:pPr>
            <a:endParaRPr lang="en-US" baseline="0" dirty="0" smtClean="0"/>
          </a:p>
          <a:p>
            <a:pPr defTabSz="913807">
              <a:spcAft>
                <a:spcPts val="333"/>
              </a:spcAft>
              <a:defRPr/>
            </a:pPr>
            <a:r>
              <a:rPr lang="en-US" baseline="0" dirty="0" smtClean="0"/>
              <a:t>If you are an </a:t>
            </a:r>
            <a:r>
              <a:rPr lang="en-US" baseline="0" dirty="0" err="1" smtClean="0"/>
              <a:t>ITPro</a:t>
            </a:r>
            <a:r>
              <a:rPr lang="en-US" baseline="0" dirty="0" smtClean="0"/>
              <a:t> in a service provider organization, you are likely mostly concerned about how to differentiate your offerings so you can better compete with the </a:t>
            </a:r>
            <a:r>
              <a:rPr lang="en-US" baseline="0" dirty="0" err="1" smtClean="0"/>
              <a:t>Googles</a:t>
            </a:r>
            <a:r>
              <a:rPr lang="en-US" baseline="0" dirty="0" smtClean="0"/>
              <a:t> and Amazons of the world. Being able to quickly offer new, value-add application services while keeping laser focus on your costs will make your business more successful.</a:t>
            </a:r>
          </a:p>
          <a:p>
            <a:pPr defTabSz="913807">
              <a:spcAft>
                <a:spcPts val="333"/>
              </a:spcAft>
              <a:defRPr/>
            </a:pPr>
            <a:endParaRPr lang="en-US" baseline="0" dirty="0" smtClean="0"/>
          </a:p>
          <a:p>
            <a:pPr defTabSz="913807">
              <a:spcAft>
                <a:spcPts val="333"/>
              </a:spcAft>
              <a:defRPr/>
            </a:pPr>
            <a:r>
              <a:rPr lang="en-US" baseline="0" dirty="0" smtClean="0"/>
              <a:t>Whether you are a professional services provider company or providing professional IT services within your company, there are a few things that you will want to expect from a modern datacenter and cloud solution; you want to be able to:</a:t>
            </a:r>
          </a:p>
          <a:p>
            <a:pPr defTabSz="913807">
              <a:spcAft>
                <a:spcPts val="333"/>
              </a:spcAft>
              <a:defRPr/>
            </a:pPr>
            <a:endParaRPr lang="en-US" baseline="0" dirty="0" smtClean="0"/>
          </a:p>
          <a:p>
            <a:r>
              <a:rPr lang="en-US" dirty="0" smtClean="0">
                <a:solidFill>
                  <a:schemeClr val="bg1"/>
                </a:solidFill>
              </a:rPr>
              <a:t>- Lower infrastructure cost and increase operational efficiencies</a:t>
            </a:r>
            <a:endParaRPr lang="en-GB" spc="-50" dirty="0" smtClean="0">
              <a:gradFill>
                <a:gsLst>
                  <a:gs pos="2917">
                    <a:schemeClr val="tx1"/>
                  </a:gs>
                  <a:gs pos="30000">
                    <a:schemeClr val="tx1"/>
                  </a:gs>
                </a:gsLst>
                <a:lin ang="5400000" scaled="0"/>
              </a:gradFill>
            </a:endParaRPr>
          </a:p>
          <a:p>
            <a:pPr lvl="0"/>
            <a:r>
              <a:rPr lang="en-US" dirty="0" smtClean="0">
                <a:solidFill>
                  <a:schemeClr val="bg1"/>
                </a:solidFill>
              </a:rPr>
              <a:t>-</a:t>
            </a:r>
            <a:r>
              <a:rPr lang="en-US" baseline="0" dirty="0" smtClean="0">
                <a:solidFill>
                  <a:schemeClr val="bg1"/>
                </a:solidFill>
              </a:rPr>
              <a:t> </a:t>
            </a:r>
            <a:r>
              <a:rPr lang="en-US" dirty="0" smtClean="0">
                <a:solidFill>
                  <a:schemeClr val="bg1"/>
                </a:solidFill>
              </a:rPr>
              <a:t>Automate repeatable tasks to focus on strategic projects</a:t>
            </a:r>
          </a:p>
          <a:p>
            <a:r>
              <a:rPr lang="en-US" dirty="0" smtClean="0">
                <a:solidFill>
                  <a:schemeClr val="bg1"/>
                </a:solidFill>
              </a:rPr>
              <a:t>-</a:t>
            </a:r>
            <a:r>
              <a:rPr lang="en-US" baseline="0" dirty="0" smtClean="0">
                <a:solidFill>
                  <a:schemeClr val="bg1"/>
                </a:solidFill>
              </a:rPr>
              <a:t> Benefit from a </a:t>
            </a:r>
            <a:r>
              <a:rPr lang="en-US" dirty="0" smtClean="0">
                <a:solidFill>
                  <a:schemeClr val="bg1"/>
                </a:solidFill>
              </a:rPr>
              <a:t>high level of cross-platform interoperability</a:t>
            </a:r>
          </a:p>
          <a:p>
            <a:r>
              <a:rPr lang="en-US" dirty="0" smtClean="0">
                <a:solidFill>
                  <a:schemeClr val="bg1"/>
                </a:solidFill>
              </a:rPr>
              <a:t>-</a:t>
            </a:r>
            <a:r>
              <a:rPr lang="en-US" baseline="0" dirty="0" smtClean="0">
                <a:solidFill>
                  <a:schemeClr val="bg1"/>
                </a:solidFill>
              </a:rPr>
              <a:t> </a:t>
            </a:r>
            <a:r>
              <a:rPr lang="en-US" dirty="0" smtClean="0">
                <a:solidFill>
                  <a:schemeClr val="bg1"/>
                </a:solidFill>
              </a:rPr>
              <a:t>Build and deploy modern, self-service and highly available applications that can span datacenters</a:t>
            </a:r>
          </a:p>
          <a:p>
            <a:pPr defTabSz="913807">
              <a:spcAft>
                <a:spcPts val="333"/>
              </a:spcAft>
              <a:defRPr/>
            </a:pPr>
            <a:endParaRPr lang="en-US" dirty="0" smtClean="0">
              <a:solidFill>
                <a:schemeClr val="bg1"/>
              </a:solidFill>
            </a:endParaRPr>
          </a:p>
        </p:txBody>
      </p:sp>
      <p:sp>
        <p:nvSpPr>
          <p:cNvPr id="52228" name="Slide Number Placeholder 3"/>
          <p:cNvSpPr txBox="1">
            <a:spLocks noGrp="1"/>
          </p:cNvSpPr>
          <p:nvPr/>
        </p:nvSpPr>
        <p:spPr bwMode="auto">
          <a:xfrm>
            <a:off x="3970339" y="8829675"/>
            <a:ext cx="3038475" cy="465138"/>
          </a:xfrm>
          <a:prstGeom prst="rect">
            <a:avLst/>
          </a:prstGeom>
          <a:noFill/>
          <a:ln w="9525">
            <a:noFill/>
            <a:miter lim="800000"/>
            <a:headEnd/>
            <a:tailEnd/>
          </a:ln>
        </p:spPr>
        <p:txBody>
          <a:bodyPr lIns="93164" tIns="46582" rIns="93164" bIns="46582" anchor="b"/>
          <a:lstStyle/>
          <a:p>
            <a:pPr algn="r" defTabSz="914292" fontAlgn="base">
              <a:spcBef>
                <a:spcPct val="0"/>
              </a:spcBef>
              <a:spcAft>
                <a:spcPct val="0"/>
              </a:spcAft>
            </a:pPr>
            <a:fld id="{65281CD0-DDE0-484B-ACC4-F707860D4FA2}" type="slidenum">
              <a:rPr lang="en-US" sz="1200">
                <a:solidFill>
                  <a:srgbClr val="000000"/>
                </a:solidFill>
                <a:cs typeface="Segoe UI" pitchFamily="34" charset="0"/>
              </a:rPr>
              <a:pPr algn="r" defTabSz="914292" fontAlgn="base">
                <a:spcBef>
                  <a:spcPct val="0"/>
                </a:spcBef>
                <a:spcAft>
                  <a:spcPct val="0"/>
                </a:spcAft>
              </a:pPr>
              <a:t>10</a:t>
            </a:fld>
            <a:endParaRPr lang="en-US" sz="1200" dirty="0">
              <a:solidFill>
                <a:srgbClr val="000000"/>
              </a:solidFill>
              <a:cs typeface="Segoe UI" pitchFamily="34" charset="0"/>
            </a:endParaRPr>
          </a:p>
        </p:txBody>
      </p:sp>
    </p:spTree>
    <p:extLst>
      <p:ext uri="{BB962C8B-B14F-4D97-AF65-F5344CB8AC3E}">
        <p14:creationId xmlns:p14="http://schemas.microsoft.com/office/powerpoint/2010/main" val="14077173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spcBef>
                <a:spcPts val="600"/>
              </a:spcBef>
            </a:pPr>
            <a:endParaRPr lang="en-US" dirty="0"/>
          </a:p>
        </p:txBody>
      </p:sp>
      <p:sp>
        <p:nvSpPr>
          <p:cNvPr id="4" name="Date Placeholder 3"/>
          <p:cNvSpPr>
            <a:spLocks noGrp="1"/>
          </p:cNvSpPr>
          <p:nvPr>
            <p:ph type="dt" idx="10"/>
          </p:nvPr>
        </p:nvSpPr>
        <p:spPr/>
        <p:txBody>
          <a:bodyPr/>
          <a:lstStyle/>
          <a:p>
            <a:fld id="{4E9C8DC0-F73A-4355-8597-FA236E09E118}" type="datetime1">
              <a:rPr lang="en-US" smtClean="0"/>
              <a:t>3/19/15</a:t>
            </a:fld>
            <a:endParaRPr lang="en-US" dirty="0"/>
          </a:p>
        </p:txBody>
      </p:sp>
      <p:sp>
        <p:nvSpPr>
          <p:cNvPr id="5" name="Slide Number Placeholder 4"/>
          <p:cNvSpPr>
            <a:spLocks noGrp="1"/>
          </p:cNvSpPr>
          <p:nvPr>
            <p:ph type="sldNum" sz="quarter" idx="11"/>
          </p:nvPr>
        </p:nvSpPr>
        <p:spPr/>
        <p:txBody>
          <a:bodyPr/>
          <a:lstStyle/>
          <a:p>
            <a:fld id="{B4008EB6-D09E-4580-8CD6-DDB14511944F}" type="slidenum">
              <a:rPr lang="en-US" smtClean="0"/>
              <a:t>93</a:t>
            </a:fld>
            <a:endParaRPr lang="en-US" dirty="0"/>
          </a:p>
        </p:txBody>
      </p:sp>
      <p:sp>
        <p:nvSpPr>
          <p:cNvPr id="6" name="Header Placeholder 5"/>
          <p:cNvSpPr>
            <a:spLocks noGrp="1"/>
          </p:cNvSpPr>
          <p:nvPr>
            <p:ph type="hdr" sz="quarter" idx="12"/>
          </p:nvPr>
        </p:nvSpPr>
        <p:spPr/>
        <p:txBody>
          <a:bodyPr/>
          <a:lstStyle/>
          <a:p>
            <a:r>
              <a:rPr lang="en-US" dirty="0" smtClean="0"/>
              <a:t>Microsoft Office365</a:t>
            </a:r>
            <a:endParaRPr lang="en-US" dirty="0"/>
          </a:p>
        </p:txBody>
      </p:sp>
      <p:sp>
        <p:nvSpPr>
          <p:cNvPr id="7" name="Footer Placeholder 6"/>
          <p:cNvSpPr>
            <a:spLocks noGrp="1"/>
          </p:cNvSpPr>
          <p:nvPr>
            <p:ph type="ftr" sz="quarter" idx="13"/>
          </p:nvPr>
        </p:nvSpPr>
        <p:spPr/>
        <p:txBody>
          <a:bodyPr/>
          <a:lstStyle/>
          <a:p>
            <a:pPr marL="231762" defTabSz="914049" eaLnBrk="0" hangingPunct="0"/>
            <a:r>
              <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62" defTabSz="914049" eaLnBrk="0" hangingPunct="0"/>
            <a:r>
              <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40803104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4513FB31-291B-419E-8538-59F1022DAD1F}" type="datetime1">
              <a:rPr lang="en-US" smtClean="0"/>
              <a:t>3/19/15</a:t>
            </a:fld>
            <a:endParaRPr lang="en-US"/>
          </a:p>
        </p:txBody>
      </p:sp>
      <p:sp>
        <p:nvSpPr>
          <p:cNvPr id="5" name="Slide Number Placeholder 4"/>
          <p:cNvSpPr>
            <a:spLocks noGrp="1"/>
          </p:cNvSpPr>
          <p:nvPr>
            <p:ph type="sldNum" sz="quarter" idx="11"/>
          </p:nvPr>
        </p:nvSpPr>
        <p:spPr/>
        <p:txBody>
          <a:bodyPr/>
          <a:lstStyle/>
          <a:p>
            <a:fld id="{B4008EB6-D09E-4580-8CD6-DDB14511944F}" type="slidenum">
              <a:rPr lang="en-US" smtClean="0"/>
              <a:t>98</a:t>
            </a:fld>
            <a:endParaRPr lang="en-US" dirty="0"/>
          </a:p>
        </p:txBody>
      </p:sp>
      <p:sp>
        <p:nvSpPr>
          <p:cNvPr id="6" name="Header Placeholder 5"/>
          <p:cNvSpPr>
            <a:spLocks noGrp="1"/>
          </p:cNvSpPr>
          <p:nvPr>
            <p:ph type="hdr" sz="quarter" idx="12"/>
          </p:nvPr>
        </p:nvSpPr>
        <p:spPr/>
        <p:txBody>
          <a:bodyPr/>
          <a:lstStyle/>
          <a:p>
            <a:r>
              <a:rPr lang="en-US" smtClean="0"/>
              <a:t>Microsoft Office</a:t>
            </a:r>
            <a:endParaRPr lang="en-US" dirty="0"/>
          </a:p>
        </p:txBody>
      </p:sp>
      <p:sp>
        <p:nvSpPr>
          <p:cNvPr id="7" name="Footer Placeholder 6"/>
          <p:cNvSpPr>
            <a:spLocks noGrp="1"/>
          </p:cNvSpPr>
          <p:nvPr>
            <p:ph type="ftr" sz="quarter" idx="13"/>
          </p:nvPr>
        </p:nvSpPr>
        <p:spPr/>
        <p:txBody>
          <a:bodyPr/>
          <a:lstStyle/>
          <a:p>
            <a:pPr marL="231762" defTabSz="91404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62" defTabSz="91404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5800454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3/19/15 11:23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99</a:t>
            </a:fld>
            <a:endParaRPr lang="en-US" dirty="0">
              <a:solidFill>
                <a:prstClr val="black"/>
              </a:solidFill>
            </a:endParaRPr>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80180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smtClean="0"/>
              <a:t>Consistent with the notion of the Cloud OS, Microsoft’s vision for a cloud, application and data platform that spans on-premises, service provider clouds and the Windows Azure public cloud, Windows Server 2012 R2 and System Center 2012 R2 in concert offer four solutions that enable a hybrid cloud environment:</a:t>
            </a:r>
          </a:p>
          <a:p>
            <a:pPr marL="0" indent="0">
              <a:buFont typeface="Arial" panose="020B0604020202020204" pitchFamily="34" charset="0"/>
              <a:buNone/>
            </a:pPr>
            <a:endParaRPr lang="en-US" baseline="0" dirty="0" smtClean="0"/>
          </a:p>
          <a:p>
            <a:pPr marL="171450" indent="-171450">
              <a:buFontTx/>
              <a:buChar char="-"/>
            </a:pPr>
            <a:r>
              <a:rPr lang="en-US" baseline="0" dirty="0" smtClean="0"/>
              <a:t>Cloud and datacenter infrastructure</a:t>
            </a:r>
          </a:p>
          <a:p>
            <a:pPr marL="171450" indent="-171450">
              <a:buFontTx/>
              <a:buChar char="-"/>
            </a:pPr>
            <a:r>
              <a:rPr lang="en-US" baseline="0" dirty="0" smtClean="0"/>
              <a:t>Business continuity</a:t>
            </a:r>
          </a:p>
          <a:p>
            <a:pPr marL="171450" indent="-171450">
              <a:buFontTx/>
              <a:buChar char="-"/>
            </a:pPr>
            <a:r>
              <a:rPr lang="en-US" baseline="0" dirty="0" smtClean="0"/>
              <a:t>Service delivery</a:t>
            </a:r>
          </a:p>
          <a:p>
            <a:pPr marL="171450" indent="-171450">
              <a:buFontTx/>
              <a:buChar char="-"/>
            </a:pPr>
            <a:r>
              <a:rPr lang="en-US" baseline="0" dirty="0" smtClean="0"/>
              <a:t>Application management</a:t>
            </a:r>
          </a:p>
          <a:p>
            <a:pPr marL="0" indent="0">
              <a:buFont typeface="Arial" panose="020B0604020202020204" pitchFamily="34" charset="0"/>
              <a:buNone/>
            </a:pPr>
            <a:endParaRPr lang="en-US" baseline="0" dirty="0" smtClean="0"/>
          </a:p>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baseline="0" dirty="0" smtClean="0"/>
              <a:t>Let’s take a closer look at all four hybrid cloud solutions offered by Windows Server 2012 R2 and System Center 2012 R2:</a:t>
            </a:r>
          </a:p>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baseline="0" dirty="0" smtClean="0"/>
          </a:p>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b="1" baseline="0" dirty="0" smtClean="0"/>
              <a:t>Cloud and datacenter infrastructure:</a:t>
            </a:r>
          </a:p>
          <a:p>
            <a:r>
              <a:rPr lang="en-US" sz="900" kern="1200" dirty="0" smtClean="0">
                <a:solidFill>
                  <a:schemeClr val="tx1"/>
                </a:solidFill>
                <a:effectLst/>
                <a:latin typeface="Segoe UI Light" pitchFamily="34" charset="0"/>
                <a:ea typeface="+mn-ea"/>
                <a:cs typeface="+mn-cs"/>
              </a:rPr>
              <a:t>Let’s start with the foundation for any modern datacenter: infrastructure.</a:t>
            </a:r>
            <a:r>
              <a:rPr lang="en-US" sz="900" kern="1200" baseline="0" dirty="0" smtClean="0">
                <a:solidFill>
                  <a:schemeClr val="tx1"/>
                </a:solidFill>
                <a:effectLst/>
                <a:latin typeface="Segoe UI Light" pitchFamily="34" charset="0"/>
                <a:ea typeface="+mn-ea"/>
                <a:cs typeface="+mn-cs"/>
              </a:rPr>
              <a:t> </a:t>
            </a:r>
            <a:r>
              <a:rPr lang="en-US" sz="900" kern="1200" dirty="0" smtClean="0">
                <a:solidFill>
                  <a:schemeClr val="tx1"/>
                </a:solidFill>
                <a:effectLst/>
                <a:latin typeface="Segoe UI Light" pitchFamily="34" charset="0"/>
                <a:ea typeface="+mn-ea"/>
                <a:cs typeface="+mn-cs"/>
              </a:rPr>
              <a:t>With Windows Server 2012 R2 and System Center 2012 R2, Microsoft has engineered an infrastructure and management platform that’s designed for the cloud from the ground up. We’ve gone far beyond basic server virtualization. With the Cloud OS, datacenter virtualization is pervasive. Networks are no longer managed with separate and cumbersome hardware management tools. Now they exist primarily at the software-layer and can be fully managed using the same unified tool kit with which IT professionals manage the rest of your datacenter services.</a:t>
            </a:r>
          </a:p>
          <a:p>
            <a:endParaRPr lang="en-US" sz="900" kern="1200" dirty="0" smtClean="0">
              <a:solidFill>
                <a:schemeClr val="tx1"/>
              </a:solidFill>
              <a:effectLst/>
              <a:latin typeface="Segoe UI Light" pitchFamily="34" charset="0"/>
              <a:ea typeface="+mn-ea"/>
              <a:cs typeface="+mn-cs"/>
            </a:endParaRPr>
          </a:p>
          <a:p>
            <a:r>
              <a:rPr lang="en-US" sz="900" kern="1200" dirty="0" smtClean="0">
                <a:solidFill>
                  <a:schemeClr val="tx1"/>
                </a:solidFill>
                <a:effectLst/>
                <a:latin typeface="Segoe UI Light" pitchFamily="34" charset="0"/>
                <a:ea typeface="+mn-ea"/>
                <a:cs typeface="+mn-cs"/>
              </a:rPr>
              <a:t>We’ve integrated features from Windows Server and System Center that manage every aspect of your datacenter beginning with hardware configuration, monitoring, and performance management, extending across our virtual server and networking layers, and also reaching into the cloud. These tools deliver broad automation and workflows and provide a flexible and agile datacenter management experience.</a:t>
            </a:r>
          </a:p>
          <a:p>
            <a:endParaRPr lang="en-US" sz="900" kern="1200" dirty="0" smtClean="0">
              <a:solidFill>
                <a:schemeClr val="tx1"/>
              </a:solidFill>
              <a:effectLst/>
              <a:latin typeface="Segoe UI Light" pitchFamily="34" charset="0"/>
              <a:ea typeface="+mn-ea"/>
              <a:cs typeface="+mn-cs"/>
            </a:endParaRPr>
          </a:p>
          <a:p>
            <a:r>
              <a:rPr lang="en-US" sz="900" kern="1200" dirty="0" smtClean="0">
                <a:solidFill>
                  <a:schemeClr val="tx1"/>
                </a:solidFill>
                <a:effectLst/>
                <a:latin typeface="Segoe UI Light" pitchFamily="34" charset="0"/>
                <a:ea typeface="+mn-ea"/>
                <a:cs typeface="+mn-cs"/>
              </a:rPr>
              <a:t>Finally, we can’t stress enough the seamless integration with Windows Azure that presents a whole new landscape of hybrid cloud possibilities. That’s the end-goal of the Cloud OS: an end-to-end datacenter and service delivery model that seamlessly spans any cloud architecture to build the right hybrid architecture that suits your particular business needs. Use the cloud as a direct extension of your datacenter, with unlimited</a:t>
            </a:r>
            <a:r>
              <a:rPr lang="en-US" sz="900" kern="1200" baseline="0" dirty="0" smtClean="0">
                <a:solidFill>
                  <a:schemeClr val="tx1"/>
                </a:solidFill>
                <a:effectLst/>
                <a:latin typeface="Segoe UI Light" pitchFamily="34" charset="0"/>
                <a:ea typeface="+mn-ea"/>
                <a:cs typeface="+mn-cs"/>
              </a:rPr>
              <a:t> resources and uptime </a:t>
            </a:r>
            <a:r>
              <a:rPr lang="en-US" sz="900" kern="1200" dirty="0" smtClean="0">
                <a:solidFill>
                  <a:schemeClr val="tx1"/>
                </a:solidFill>
                <a:effectLst/>
                <a:latin typeface="Segoe UI Light" pitchFamily="34" charset="0"/>
                <a:ea typeface="+mn-ea"/>
                <a:cs typeface="+mn-cs"/>
              </a:rPr>
              <a:t>for your IT staff, and a completely transparent experience for your users.</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baseline="0" dirty="0" smtClean="0"/>
          </a:p>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b="1" baseline="0" dirty="0" smtClean="0"/>
              <a:t>Business continuity:</a:t>
            </a:r>
          </a:p>
          <a:p>
            <a:r>
              <a:rPr lang="en-US" sz="900" kern="1200" dirty="0" smtClean="0">
                <a:solidFill>
                  <a:schemeClr val="tx1"/>
                </a:solidFill>
                <a:effectLst/>
                <a:latin typeface="Segoe UI Light" pitchFamily="34" charset="0"/>
                <a:ea typeface="+mn-ea"/>
                <a:cs typeface="+mn-cs"/>
              </a:rPr>
              <a:t>Using the Cloud OS as the vision, you now have a roadmap</a:t>
            </a:r>
            <a:r>
              <a:rPr lang="en-US" sz="900" kern="1200" baseline="0" dirty="0" smtClean="0">
                <a:solidFill>
                  <a:schemeClr val="tx1"/>
                </a:solidFill>
                <a:effectLst/>
                <a:latin typeface="Segoe UI Light" pitchFamily="34" charset="0"/>
                <a:ea typeface="+mn-ea"/>
                <a:cs typeface="+mn-cs"/>
              </a:rPr>
              <a:t> for </a:t>
            </a:r>
            <a:r>
              <a:rPr lang="en-US" sz="900" kern="1200" dirty="0" smtClean="0">
                <a:solidFill>
                  <a:schemeClr val="tx1"/>
                </a:solidFill>
                <a:effectLst/>
                <a:latin typeface="Segoe UI Light" pitchFamily="34" charset="0"/>
                <a:ea typeface="+mn-ea"/>
                <a:cs typeface="+mn-cs"/>
              </a:rPr>
              <a:t>transforming the way your infrastructure is architected, the way your datacenter is managed, and the way your enterprise users</a:t>
            </a:r>
            <a:r>
              <a:rPr lang="en-US" sz="900" kern="1200" baseline="0" dirty="0" smtClean="0">
                <a:solidFill>
                  <a:schemeClr val="tx1"/>
                </a:solidFill>
                <a:effectLst/>
                <a:latin typeface="Segoe UI Light" pitchFamily="34" charset="0"/>
                <a:ea typeface="+mn-ea"/>
                <a:cs typeface="+mn-cs"/>
              </a:rPr>
              <a:t> or service provider customers</a:t>
            </a:r>
            <a:r>
              <a:rPr lang="en-US" sz="900" kern="1200" dirty="0" smtClean="0">
                <a:solidFill>
                  <a:schemeClr val="tx1"/>
                </a:solidFill>
                <a:effectLst/>
                <a:latin typeface="Segoe UI Light" pitchFamily="34" charset="0"/>
                <a:ea typeface="+mn-ea"/>
                <a:cs typeface="+mn-cs"/>
              </a:rPr>
              <a:t> do their work. But these new abilities must be carefully managed to ensure service reliability and data protection. You need to be able to deliver reliable SLAs to your application owners. Windows Server 2012 R2 and System Center 2012 R2 contain a</a:t>
            </a:r>
            <a:r>
              <a:rPr lang="en-US" sz="900" kern="1200" baseline="0" dirty="0" smtClean="0">
                <a:solidFill>
                  <a:schemeClr val="tx1"/>
                </a:solidFill>
                <a:effectLst/>
                <a:latin typeface="Segoe UI Light" pitchFamily="34" charset="0"/>
                <a:ea typeface="+mn-ea"/>
                <a:cs typeface="+mn-cs"/>
              </a:rPr>
              <a:t> series of</a:t>
            </a:r>
            <a:r>
              <a:rPr lang="en-US" sz="900" kern="1200" dirty="0" smtClean="0">
                <a:solidFill>
                  <a:schemeClr val="tx1"/>
                </a:solidFill>
                <a:effectLst/>
                <a:latin typeface="Segoe UI Light" pitchFamily="34" charset="0"/>
                <a:ea typeface="+mn-ea"/>
                <a:cs typeface="+mn-cs"/>
              </a:rPr>
              <a:t> features that work in conjunction to give you rock solid, enterprise class business continuity.</a:t>
            </a:r>
          </a:p>
          <a:p>
            <a:endParaRPr lang="en-US" sz="900" kern="1200" dirty="0" smtClean="0">
              <a:solidFill>
                <a:schemeClr val="tx1"/>
              </a:solidFill>
              <a:effectLst/>
              <a:latin typeface="Segoe UI Light" pitchFamily="34" charset="0"/>
              <a:ea typeface="+mn-ea"/>
              <a:cs typeface="+mn-cs"/>
            </a:endParaRPr>
          </a:p>
          <a:p>
            <a:r>
              <a:rPr lang="en-US" sz="900" kern="1200" dirty="0" smtClean="0">
                <a:solidFill>
                  <a:schemeClr val="tx1"/>
                </a:solidFill>
                <a:effectLst/>
                <a:latin typeface="Segoe UI Light" pitchFamily="34" charset="0"/>
                <a:ea typeface="+mn-ea"/>
                <a:cs typeface="+mn-cs"/>
              </a:rPr>
              <a:t>At the virtual infrastructure level Hyper-V now has more ways to respond immediately to new business needs as well as sudden application problems or outages. These span cloud boundaries but still respect tenant-level separation. We’ve added the ability to provide increased,</a:t>
            </a:r>
            <a:r>
              <a:rPr lang="en-US" sz="900" kern="1200" baseline="0" dirty="0" smtClean="0">
                <a:solidFill>
                  <a:schemeClr val="tx1"/>
                </a:solidFill>
                <a:effectLst/>
                <a:latin typeface="Segoe UI Light" pitchFamily="34" charset="0"/>
                <a:ea typeface="+mn-ea"/>
                <a:cs typeface="+mn-cs"/>
              </a:rPr>
              <a:t> application-level uptime and to manage storage quota online, to a running VM. We have made Hyper-V Replica multi-node aware and easier to configure with variable replication frequencies. </a:t>
            </a:r>
            <a:r>
              <a:rPr lang="en-US" sz="900" kern="1200" dirty="0" smtClean="0">
                <a:solidFill>
                  <a:schemeClr val="tx1"/>
                </a:solidFill>
                <a:effectLst/>
                <a:latin typeface="Segoe UI Light" pitchFamily="34" charset="0"/>
                <a:ea typeface="+mn-ea"/>
                <a:cs typeface="+mn-cs"/>
              </a:rPr>
              <a:t>And we’ve implemented a backup and recovery stack that secures everything from your data to your infrastructure, and does it on-premises, at datacenters in other locations, and in the cloud.</a:t>
            </a:r>
            <a:endParaRPr lang="en-US" sz="900" b="1" kern="1200" baseline="0" dirty="0" smtClean="0">
              <a:solidFill>
                <a:schemeClr val="tx1">
                  <a:alpha val="99000"/>
                </a:schemeClr>
              </a:solidFill>
              <a:effectLst/>
              <a:latin typeface="Segoe UI" pitchFamily="34" charset="0"/>
              <a:ea typeface="+mn-ea"/>
              <a:cs typeface="+mn-cs"/>
            </a:endParaRPr>
          </a:p>
          <a:p>
            <a:endParaRPr lang="en-US" sz="900" b="1" kern="1200" baseline="0" dirty="0" smtClean="0">
              <a:solidFill>
                <a:schemeClr val="tx1">
                  <a:alpha val="99000"/>
                </a:schemeClr>
              </a:solidFill>
              <a:effectLst/>
              <a:latin typeface="Segoe UI" pitchFamily="34" charset="0"/>
              <a:ea typeface="+mn-ea"/>
              <a:cs typeface="+mn-cs"/>
            </a:endParaRPr>
          </a:p>
          <a:p>
            <a:pPr marL="169863" marR="0" lvl="0" indent="-169863"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b="1" baseline="0" dirty="0" smtClean="0"/>
          </a:p>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b="1" baseline="0" dirty="0" smtClean="0"/>
              <a:t>Service delivery:</a:t>
            </a:r>
          </a:p>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900" kern="1200" dirty="0" smtClean="0">
                <a:solidFill>
                  <a:schemeClr val="tx1"/>
                </a:solidFill>
                <a:effectLst/>
                <a:latin typeface="Segoe UI Light" pitchFamily="34" charset="0"/>
                <a:ea typeface="+mn-ea"/>
                <a:cs typeface="+mn-cs"/>
              </a:rPr>
              <a:t>Windows</a:t>
            </a:r>
            <a:r>
              <a:rPr lang="en-US" sz="900" kern="1200" baseline="0" dirty="0" smtClean="0">
                <a:solidFill>
                  <a:schemeClr val="tx1"/>
                </a:solidFill>
                <a:effectLst/>
                <a:latin typeface="Segoe UI Light" pitchFamily="34" charset="0"/>
                <a:ea typeface="+mn-ea"/>
                <a:cs typeface="+mn-cs"/>
              </a:rPr>
              <a:t> Server 2012 R2 and System Center 2012 R2 </a:t>
            </a:r>
            <a:r>
              <a:rPr lang="en-US" sz="900" kern="1200" dirty="0" smtClean="0">
                <a:solidFill>
                  <a:schemeClr val="tx1"/>
                </a:solidFill>
                <a:effectLst/>
                <a:latin typeface="Segoe UI Light" pitchFamily="34" charset="0"/>
                <a:ea typeface="+mn-ea"/>
                <a:cs typeface="+mn-cs"/>
              </a:rPr>
              <a:t>deliver resources and applications as services. Microsoft has included new capabilities in these releases that span this entire process from application development through service provisioning and delivery; resources can be included in services that are easier than ever for your IT staff to build and maintain. </a:t>
            </a:r>
            <a:r>
              <a:rPr lang="en-US" sz="900" i="0" kern="1200" dirty="0" smtClean="0">
                <a:solidFill>
                  <a:schemeClr val="tx1"/>
                </a:solidFill>
                <a:effectLst/>
                <a:latin typeface="Segoe UI Light" pitchFamily="34" charset="0"/>
                <a:ea typeface="+mn-ea"/>
                <a:cs typeface="+mn-cs"/>
              </a:rPr>
              <a:t>Provisioning and service requests are more sophisticated in functionality but with a simplified experience.</a:t>
            </a:r>
            <a:r>
              <a:rPr lang="en-US" sz="900" i="0" kern="1200" baseline="0" dirty="0" smtClean="0">
                <a:solidFill>
                  <a:schemeClr val="tx1"/>
                </a:solidFill>
                <a:effectLst/>
                <a:latin typeface="Segoe UI Light" pitchFamily="34" charset="0"/>
                <a:ea typeface="+mn-ea"/>
                <a:cs typeface="+mn-cs"/>
              </a:rPr>
              <a:t> You can now d</a:t>
            </a:r>
            <a:r>
              <a:rPr lang="en-US" sz="900" i="0" kern="1200" dirty="0" smtClean="0">
                <a:solidFill>
                  <a:schemeClr val="tx1"/>
                </a:solidFill>
                <a:effectLst/>
                <a:latin typeface="Segoe UI Light" pitchFamily="34" charset="0"/>
                <a:ea typeface="+mn-ea"/>
                <a:cs typeface="+mn-cs"/>
              </a:rPr>
              <a:t>efine application and resource usage as policy-based services</a:t>
            </a:r>
            <a:r>
              <a:rPr lang="en-US" sz="900" i="0" kern="1200" baseline="0" dirty="0" smtClean="0">
                <a:solidFill>
                  <a:schemeClr val="tx1"/>
                </a:solidFill>
                <a:effectLst/>
                <a:latin typeface="Segoe UI Light" pitchFamily="34" charset="0"/>
                <a:ea typeface="+mn-ea"/>
                <a:cs typeface="+mn-cs"/>
              </a:rPr>
              <a:t> that are</a:t>
            </a:r>
            <a:r>
              <a:rPr lang="en-US" sz="900" i="0" kern="1200" dirty="0" smtClean="0">
                <a:solidFill>
                  <a:schemeClr val="tx1"/>
                </a:solidFill>
                <a:effectLst/>
                <a:latin typeface="Segoe UI Light" pitchFamily="34" charset="0"/>
                <a:ea typeface="+mn-ea"/>
                <a:cs typeface="+mn-cs"/>
              </a:rPr>
              <a:t> easily created using custom templates,</a:t>
            </a:r>
            <a:r>
              <a:rPr lang="en-US" sz="900" i="0" kern="1200" baseline="0" dirty="0" smtClean="0">
                <a:solidFill>
                  <a:schemeClr val="tx1"/>
                </a:solidFill>
                <a:effectLst/>
                <a:latin typeface="Segoe UI Light" pitchFamily="34" charset="0"/>
                <a:ea typeface="+mn-ea"/>
                <a:cs typeface="+mn-cs"/>
              </a:rPr>
              <a:t> and can be </a:t>
            </a:r>
            <a:r>
              <a:rPr lang="en-US" sz="900" i="0" kern="1200" dirty="0" smtClean="0">
                <a:solidFill>
                  <a:schemeClr val="tx1"/>
                </a:solidFill>
                <a:effectLst/>
                <a:latin typeface="Segoe UI Light" pitchFamily="34" charset="0"/>
                <a:ea typeface="+mn-ea"/>
                <a:cs typeface="+mn-cs"/>
              </a:rPr>
              <a:t>easily requested by users via a template-based self-service portal.</a:t>
            </a:r>
            <a:r>
              <a:rPr lang="en-US" sz="900" i="0" kern="1200" baseline="0" dirty="0" smtClean="0">
                <a:solidFill>
                  <a:schemeClr val="tx1"/>
                </a:solidFill>
                <a:effectLst/>
                <a:latin typeface="Segoe UI Light" pitchFamily="34" charset="0"/>
                <a:ea typeface="+mn-ea"/>
                <a:cs typeface="+mn-cs"/>
              </a:rPr>
              <a:t> </a:t>
            </a:r>
            <a:r>
              <a:rPr lang="en-US" sz="900" i="0" kern="1200" baseline="0" dirty="0" smtClean="0">
                <a:solidFill>
                  <a:schemeClr val="tx1"/>
                </a:solidFill>
                <a:effectLst/>
                <a:latin typeface="Segoe UI" pitchFamily="34" charset="0"/>
                <a:ea typeface="Segoe UI" pitchFamily="34" charset="0"/>
                <a:cs typeface="Segoe UI" pitchFamily="34" charset="0"/>
              </a:rPr>
              <a:t>Flexible tenant offer administration provides </a:t>
            </a:r>
            <a:r>
              <a:rPr lang="en-US" sz="900" baseline="0" dirty="0" smtClean="0">
                <a:latin typeface="Segoe UI" pitchFamily="34" charset="0"/>
                <a:ea typeface="Segoe UI" pitchFamily="34" charset="0"/>
                <a:cs typeface="Segoe UI" pitchFamily="34" charset="0"/>
              </a:rPr>
              <a:t>service plan authoring capabilities that allow service providers to easily create and customize service capabilities and quota for their tenant subscriptions. </a:t>
            </a:r>
            <a:r>
              <a:rPr lang="en-US" sz="900" i="0" kern="1200" baseline="0" dirty="0" smtClean="0">
                <a:solidFill>
                  <a:schemeClr val="tx1"/>
                </a:solidFill>
                <a:effectLst/>
                <a:latin typeface="Segoe UI Light" pitchFamily="34" charset="0"/>
                <a:ea typeface="+mn-ea"/>
                <a:cs typeface="+mn-cs"/>
              </a:rPr>
              <a:t>And the monitoring and consumption of resources can be</a:t>
            </a:r>
            <a:r>
              <a:rPr lang="en-US" sz="900" i="0" kern="1200" dirty="0" smtClean="0">
                <a:solidFill>
                  <a:schemeClr val="tx1"/>
                </a:solidFill>
                <a:effectLst/>
                <a:latin typeface="Segoe UI Light" pitchFamily="34" charset="0"/>
                <a:ea typeface="+mn-ea"/>
                <a:cs typeface="+mn-cs"/>
              </a:rPr>
              <a:t> controlled via usage metering and chargeback at the tenant level.</a:t>
            </a:r>
          </a:p>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sz="900" baseline="0" dirty="0" smtClean="0">
              <a:gradFill>
                <a:gsLst>
                  <a:gs pos="62500">
                    <a:schemeClr val="tx1"/>
                  </a:gs>
                  <a:gs pos="40000">
                    <a:schemeClr val="tx1"/>
                  </a:gs>
                </a:gsLst>
                <a:lin ang="5400000" scaled="0"/>
              </a:gradFill>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baseline="0" dirty="0" smtClean="0"/>
          </a:p>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b="1" baseline="0" dirty="0" smtClean="0"/>
              <a:t>Application management:</a:t>
            </a:r>
          </a:p>
          <a:p>
            <a:r>
              <a:rPr lang="en-US" sz="900" kern="1200" dirty="0" smtClean="0">
                <a:solidFill>
                  <a:schemeClr val="tx1"/>
                </a:solidFill>
                <a:effectLst/>
                <a:latin typeface="Segoe UI Light" pitchFamily="34" charset="0"/>
                <a:ea typeface="+mn-ea"/>
                <a:cs typeface="+mn-cs"/>
              </a:rPr>
              <a:t>But as always, the end result of service delivery is delivering that crucial application your users need to do their work and move your business forward. To let you achieve the best user experience possible, we’ve again enhanced our unified application platform</a:t>
            </a:r>
            <a:r>
              <a:rPr lang="en-US" sz="900" kern="1200" baseline="0" dirty="0" smtClean="0">
                <a:solidFill>
                  <a:schemeClr val="tx1"/>
                </a:solidFill>
                <a:effectLst/>
                <a:latin typeface="Segoe UI Light" pitchFamily="34" charset="0"/>
                <a:ea typeface="+mn-ea"/>
                <a:cs typeface="+mn-cs"/>
              </a:rPr>
              <a:t> and </a:t>
            </a:r>
            <a:r>
              <a:rPr lang="en-US" sz="900" kern="1200" dirty="0" smtClean="0">
                <a:solidFill>
                  <a:schemeClr val="tx1"/>
                </a:solidFill>
                <a:effectLst/>
                <a:latin typeface="Segoe UI Light" pitchFamily="34" charset="0"/>
                <a:ea typeface="+mn-ea"/>
                <a:cs typeface="+mn-cs"/>
              </a:rPr>
              <a:t>management stack that </a:t>
            </a:r>
            <a:r>
              <a:rPr lang="en-US" sz="900" kern="1200" baseline="0" dirty="0" smtClean="0">
                <a:solidFill>
                  <a:schemeClr val="tx1"/>
                </a:solidFill>
                <a:effectLst/>
                <a:latin typeface="Segoe UI Light" pitchFamily="34" charset="0"/>
                <a:ea typeface="+mn-ea"/>
                <a:cs typeface="+mn-cs"/>
              </a:rPr>
              <a:t>offers</a:t>
            </a:r>
            <a:r>
              <a:rPr lang="en-US" sz="900" kern="1200" dirty="0" smtClean="0">
                <a:solidFill>
                  <a:schemeClr val="tx1"/>
                </a:solidFill>
                <a:effectLst/>
                <a:latin typeface="Segoe UI Light" pitchFamily="34" charset="0"/>
                <a:ea typeface="+mn-ea"/>
                <a:cs typeface="+mn-cs"/>
              </a:rPr>
              <a:t> not only development</a:t>
            </a:r>
            <a:r>
              <a:rPr lang="en-US" sz="900" kern="1200" baseline="0" dirty="0" smtClean="0">
                <a:solidFill>
                  <a:schemeClr val="tx1"/>
                </a:solidFill>
                <a:effectLst/>
                <a:latin typeface="Segoe UI Light" pitchFamily="34" charset="0"/>
                <a:ea typeface="+mn-ea"/>
                <a:cs typeface="+mn-cs"/>
              </a:rPr>
              <a:t> tools for hybrid applications, but also</a:t>
            </a:r>
            <a:r>
              <a:rPr lang="en-US" sz="900" kern="1200" dirty="0" smtClean="0">
                <a:solidFill>
                  <a:schemeClr val="tx1"/>
                </a:solidFill>
                <a:effectLst/>
                <a:latin typeface="Segoe UI Light" pitchFamily="34" charset="0"/>
                <a:ea typeface="+mn-ea"/>
                <a:cs typeface="+mn-cs"/>
              </a:rPr>
              <a:t> application-level health and performance tools from Windows Server and System Center. Infrastructure management as well as service and application management can</a:t>
            </a:r>
            <a:r>
              <a:rPr lang="en-US" sz="900" kern="1200" baseline="0" dirty="0" smtClean="0">
                <a:solidFill>
                  <a:schemeClr val="tx1"/>
                </a:solidFill>
                <a:effectLst/>
                <a:latin typeface="Segoe UI Light" pitchFamily="34" charset="0"/>
                <a:ea typeface="+mn-ea"/>
                <a:cs typeface="+mn-cs"/>
              </a:rPr>
              <a:t> be used as</a:t>
            </a:r>
            <a:r>
              <a:rPr lang="en-US" sz="900" kern="1200" dirty="0" smtClean="0">
                <a:solidFill>
                  <a:schemeClr val="tx1"/>
                </a:solidFill>
                <a:effectLst/>
                <a:latin typeface="Segoe UI Light" pitchFamily="34" charset="0"/>
                <a:ea typeface="+mn-ea"/>
                <a:cs typeface="+mn-cs"/>
              </a:rPr>
              <a:t> a single tool suite not a disparate set of processes, platforms, and skills.</a:t>
            </a:r>
          </a:p>
          <a:p>
            <a:endParaRPr lang="en-US" sz="900" kern="1200" dirty="0" smtClean="0">
              <a:solidFill>
                <a:schemeClr val="tx1"/>
              </a:solidFill>
              <a:effectLst/>
              <a:latin typeface="Segoe UI Light" pitchFamily="34" charset="0"/>
              <a:ea typeface="+mn-ea"/>
              <a:cs typeface="+mn-cs"/>
            </a:endParaRPr>
          </a:p>
          <a:p>
            <a:r>
              <a:rPr lang="en-US" sz="900" kern="1200" dirty="0" smtClean="0">
                <a:solidFill>
                  <a:schemeClr val="tx1"/>
                </a:solidFill>
                <a:effectLst/>
                <a:latin typeface="Segoe UI Light" pitchFamily="34" charset="0"/>
                <a:ea typeface="+mn-ea"/>
                <a:cs typeface="+mn-cs"/>
              </a:rPr>
              <a:t>Your infrastructure IT professionals, your </a:t>
            </a:r>
            <a:r>
              <a:rPr lang="en-US" sz="900" kern="1200" dirty="0" err="1" smtClean="0">
                <a:solidFill>
                  <a:schemeClr val="tx1"/>
                </a:solidFill>
                <a:effectLst/>
                <a:latin typeface="Segoe UI Light" pitchFamily="34" charset="0"/>
                <a:ea typeface="+mn-ea"/>
                <a:cs typeface="+mn-cs"/>
              </a:rPr>
              <a:t>DevOps</a:t>
            </a:r>
            <a:r>
              <a:rPr lang="en-US" sz="900" kern="1200" dirty="0" smtClean="0">
                <a:solidFill>
                  <a:schemeClr val="tx1"/>
                </a:solidFill>
                <a:effectLst/>
                <a:latin typeface="Segoe UI Light" pitchFamily="34" charset="0"/>
                <a:ea typeface="+mn-ea"/>
                <a:cs typeface="+mn-cs"/>
              </a:rPr>
              <a:t> personnel, and your application developers can work together leveraging a single development and management model. That means they can build application services that will automatically respond to performance requirements, scalability needs, and problem resolution from the code level on up. These releases of Windows</a:t>
            </a:r>
            <a:r>
              <a:rPr lang="en-US" sz="900" kern="1200" baseline="0" dirty="0" smtClean="0">
                <a:solidFill>
                  <a:schemeClr val="tx1"/>
                </a:solidFill>
                <a:effectLst/>
                <a:latin typeface="Segoe UI Light" pitchFamily="34" charset="0"/>
                <a:ea typeface="+mn-ea"/>
                <a:cs typeface="+mn-cs"/>
              </a:rPr>
              <a:t> Server and System Center</a:t>
            </a:r>
            <a:r>
              <a:rPr lang="en-US" sz="900" kern="1200" dirty="0" smtClean="0">
                <a:solidFill>
                  <a:schemeClr val="tx1"/>
                </a:solidFill>
                <a:effectLst/>
                <a:latin typeface="Segoe UI Light" pitchFamily="34" charset="0"/>
                <a:ea typeface="+mn-ea"/>
                <a:cs typeface="+mn-cs"/>
              </a:rPr>
              <a:t> provide you with complete control over your application services from creation to endpoint delivery, and they do so with a single set of unified platform and management tools.</a:t>
            </a:r>
          </a:p>
        </p:txBody>
      </p:sp>
      <p:sp>
        <p:nvSpPr>
          <p:cNvPr id="4" name="Header Placeholder 3"/>
          <p:cNvSpPr>
            <a:spLocks noGrp="1"/>
          </p:cNvSpPr>
          <p:nvPr>
            <p:ph type="hdr" sz="quarter" idx="10"/>
          </p:nvPr>
        </p:nvSpPr>
        <p:spPr/>
        <p:txBody>
          <a:bodyPr/>
          <a:lstStyle/>
          <a:p>
            <a:r>
              <a:rPr lang="en-US" smtClean="0">
                <a:gradFill>
                  <a:gsLst>
                    <a:gs pos="0">
                      <a:prstClr val="black">
                        <a:lumMod val="50000"/>
                      </a:prstClr>
                    </a:gs>
                    <a:gs pos="100000">
                      <a:prstClr val="black">
                        <a:lumMod val="50000"/>
                      </a:prstClr>
                    </a:gs>
                  </a:gsLst>
                  <a:lin ang="5400000" scaled="0"/>
                </a:gradFill>
              </a:rPr>
              <a:t>Server &amp; Tools Business</a:t>
            </a:r>
            <a:endParaRPr lang="en-US" dirty="0">
              <a:gradFill>
                <a:gsLst>
                  <a:gs pos="0">
                    <a:prstClr val="black">
                      <a:lumMod val="50000"/>
                    </a:prstClr>
                  </a:gs>
                  <a:gs pos="100000">
                    <a:prstClr val="black">
                      <a:lumMod val="50000"/>
                    </a:prstClr>
                  </a:gs>
                </a:gsLst>
                <a:lin ang="5400000" scaled="0"/>
              </a:gradFill>
            </a:endParaRPr>
          </a:p>
        </p:txBody>
      </p:sp>
      <p:sp>
        <p:nvSpPr>
          <p:cNvPr id="5" name="Footer Placeholder 4"/>
          <p:cNvSpPr>
            <a:spLocks noGrp="1"/>
          </p:cNvSpPr>
          <p:nvPr>
            <p:ph type="ftr" sz="quarter" idx="11"/>
          </p:nvPr>
        </p:nvSpPr>
        <p:spPr/>
        <p:txBody>
          <a:bodyPr/>
          <a:lstStyle/>
          <a:p>
            <a:pPr defTabSz="91399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399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EAD82C76-7E01-4000-90AF-87ABA149C241}" type="datetime1">
              <a:rPr lang="en-US" smtClean="0">
                <a:solidFill>
                  <a:prstClr val="black"/>
                </a:solidFill>
              </a:rPr>
              <a:pPr/>
              <a:t>3/19/15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2640696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bwMode="auto">
          <a:xfrm>
            <a:off x="701993" y="4416743"/>
            <a:ext cx="5606418" cy="4182112"/>
          </a:xfrm>
        </p:spPr>
        <p:txBody>
          <a:bodyPr wrap="square" numCol="1" anchor="t" anchorCtr="0" compatLnSpc="1">
            <a:prstTxWarp prst="textNoShape">
              <a:avLst/>
            </a:prstTxWarp>
          </a:bodyPr>
          <a:lstStyle/>
          <a:p>
            <a:r>
              <a:rPr lang="en-US" sz="1000" b="1" dirty="0"/>
              <a:t>Goal: </a:t>
            </a:r>
            <a:r>
              <a:rPr lang="en-US" sz="1000" dirty="0"/>
              <a:t>Frame how System Center 2012 (and SP1) deliver unified management for the Cloud OS. </a:t>
            </a:r>
          </a:p>
          <a:p>
            <a:endParaRPr lang="en-US" sz="1000" b="1" dirty="0"/>
          </a:p>
          <a:p>
            <a:pPr defTabSz="929921">
              <a:spcBef>
                <a:spcPct val="0"/>
              </a:spcBef>
              <a:spcAft>
                <a:spcPts val="344"/>
              </a:spcAft>
            </a:pPr>
            <a:r>
              <a:rPr lang="en-US" b="1" dirty="0" smtClean="0"/>
              <a:t>Talking Points </a:t>
            </a:r>
          </a:p>
          <a:p>
            <a:pPr defTabSz="929921">
              <a:spcBef>
                <a:spcPct val="0"/>
              </a:spcBef>
              <a:spcAft>
                <a:spcPts val="344"/>
              </a:spcAft>
            </a:pPr>
            <a:endParaRPr lang="en-US" i="1" dirty="0"/>
          </a:p>
          <a:p>
            <a:pPr defTabSz="929921">
              <a:spcBef>
                <a:spcPct val="0"/>
              </a:spcBef>
              <a:spcAft>
                <a:spcPts val="344"/>
              </a:spcAft>
            </a:pPr>
            <a:r>
              <a:rPr lang="en-US" b="0" baseline="0" dirty="0" smtClean="0"/>
              <a:t>Let’s discuss the capabilities required to deliver on our promise of unified management: </a:t>
            </a:r>
          </a:p>
          <a:p>
            <a:pPr marL="171139" indent="-171139" defTabSz="929921">
              <a:spcBef>
                <a:spcPct val="0"/>
              </a:spcBef>
              <a:spcAft>
                <a:spcPts val="344"/>
              </a:spcAft>
              <a:buFont typeface="Arial" pitchFamily="34" charset="0"/>
              <a:buChar char="•"/>
            </a:pPr>
            <a:r>
              <a:rPr lang="en-US" b="1" baseline="0" dirty="0" smtClean="0"/>
              <a:t>&lt;click&gt;</a:t>
            </a:r>
            <a:r>
              <a:rPr lang="en-US" b="0" baseline="0" dirty="0" smtClean="0"/>
              <a:t> First, you need a “simple” self-service experience to enable your App Owners to specify their requirements. For example, let’s suppose they want to provision a SharePoint service with the following specs: </a:t>
            </a:r>
          </a:p>
          <a:p>
            <a:pPr marL="383732" lvl="1" indent="-171139" defTabSz="929921">
              <a:spcBef>
                <a:spcPct val="0"/>
              </a:spcBef>
              <a:spcAft>
                <a:spcPts val="344"/>
              </a:spcAft>
            </a:pPr>
            <a:r>
              <a:rPr lang="en-US" b="0" baseline="0" dirty="0" smtClean="0"/>
              <a:t>3 tier .NET architecture</a:t>
            </a:r>
          </a:p>
          <a:p>
            <a:pPr marL="383732" lvl="1" indent="-171139" defTabSz="929921">
              <a:spcBef>
                <a:spcPct val="0"/>
              </a:spcBef>
              <a:spcAft>
                <a:spcPts val="344"/>
              </a:spcAft>
            </a:pPr>
            <a:r>
              <a:rPr lang="en-US" b="0" baseline="0" dirty="0" smtClean="0"/>
              <a:t>Has a set of configuration and deployment parameters to conform with (e.g. </a:t>
            </a:r>
            <a:r>
              <a:rPr lang="en-US" b="0" baseline="0" dirty="0" err="1" smtClean="0"/>
              <a:t>perf</a:t>
            </a:r>
            <a:r>
              <a:rPr lang="en-US" b="0" baseline="0" dirty="0" smtClean="0"/>
              <a:t> thresholds, scale out rules, update domains)</a:t>
            </a:r>
          </a:p>
          <a:p>
            <a:pPr marL="383732" lvl="1" indent="-171139" defTabSz="929921">
              <a:spcBef>
                <a:spcPct val="0"/>
              </a:spcBef>
              <a:spcAft>
                <a:spcPts val="344"/>
              </a:spcAft>
            </a:pPr>
            <a:r>
              <a:rPr lang="en-US" b="0" baseline="0" dirty="0" smtClean="0"/>
              <a:t>Needs 99.95% availability SLA</a:t>
            </a:r>
          </a:p>
          <a:p>
            <a:pPr marL="383732" lvl="1" indent="-171139" defTabSz="929921">
              <a:spcBef>
                <a:spcPct val="0"/>
              </a:spcBef>
              <a:spcAft>
                <a:spcPts val="344"/>
              </a:spcAft>
            </a:pPr>
            <a:r>
              <a:rPr lang="en-US" b="0" baseline="0" dirty="0" smtClean="0"/>
              <a:t>Adheres to compliance/security controls around SOX/HIPAA </a:t>
            </a:r>
          </a:p>
          <a:p>
            <a:pPr marL="383732" lvl="1" indent="-171139" defTabSz="929921">
              <a:spcBef>
                <a:spcPct val="0"/>
              </a:spcBef>
              <a:spcAft>
                <a:spcPts val="344"/>
              </a:spcAft>
            </a:pPr>
            <a:r>
              <a:rPr lang="en-US" b="0" baseline="0" dirty="0" smtClean="0"/>
              <a:t>Need on-demand reporting on key availability metrics that track against SLA</a:t>
            </a:r>
          </a:p>
          <a:p>
            <a:pPr marL="171139" indent="-171139">
              <a:buFont typeface="Arial" pitchFamily="34" charset="0"/>
              <a:buChar char="•"/>
            </a:pPr>
            <a:r>
              <a:rPr lang="en-US" b="1" baseline="0" dirty="0" smtClean="0"/>
              <a:t>&lt;click&gt;</a:t>
            </a:r>
            <a:r>
              <a:rPr lang="en-US" b="0" baseline="0" dirty="0" smtClean="0"/>
              <a:t> Next, you need a way to understand the topology and architecture of the application service in question. </a:t>
            </a:r>
            <a:r>
              <a:rPr lang="en-US" dirty="0" smtClean="0"/>
              <a:t>An</a:t>
            </a:r>
            <a:r>
              <a:rPr lang="en-US" baseline="0" dirty="0" smtClean="0"/>
              <a:t> </a:t>
            </a:r>
            <a:r>
              <a:rPr lang="en-US" dirty="0" smtClean="0"/>
              <a:t>application deployed in on</a:t>
            </a:r>
            <a:r>
              <a:rPr lang="en-US" baseline="0" dirty="0" smtClean="0"/>
              <a:t> an abstracted, or </a:t>
            </a:r>
            <a:r>
              <a:rPr lang="en-US" dirty="0" smtClean="0"/>
              <a:t>cloud computing</a:t>
            </a:r>
            <a:r>
              <a:rPr lang="en-US" baseline="0" dirty="0" smtClean="0"/>
              <a:t> model </a:t>
            </a:r>
            <a:r>
              <a:rPr lang="en-US" dirty="0" smtClean="0"/>
              <a:t>is called a “service”. </a:t>
            </a:r>
            <a:r>
              <a:rPr lang="en-US" b="0" baseline="0" dirty="0" smtClean="0"/>
              <a:t>This would necessitate a “service model” that accurately binds the application’s architecture to the underlying resources where it will be hosted. </a:t>
            </a:r>
            <a:r>
              <a:rPr lang="en-US" dirty="0" smtClean="0"/>
              <a:t>The</a:t>
            </a:r>
            <a:r>
              <a:rPr lang="en-US" baseline="0" dirty="0" smtClean="0"/>
              <a:t> “service model” would be comprised of: </a:t>
            </a:r>
            <a:endParaRPr lang="en-US" dirty="0" smtClean="0"/>
          </a:p>
          <a:p>
            <a:pPr marL="327473" lvl="2" indent="-114881" defTabSz="912698">
              <a:spcAft>
                <a:spcPts val="331"/>
              </a:spcAft>
              <a:defRPr/>
            </a:pPr>
            <a:r>
              <a:rPr lang="en-US" dirty="0" smtClean="0"/>
              <a:t>Service definition information,</a:t>
            </a:r>
            <a:r>
              <a:rPr lang="en-US" baseline="0" dirty="0" smtClean="0"/>
              <a:t> deployed </a:t>
            </a:r>
            <a:r>
              <a:rPr lang="en-US" dirty="0" smtClean="0"/>
              <a:t>as “roles”. Roles are like DLLs</a:t>
            </a:r>
            <a:r>
              <a:rPr lang="en-US" baseline="0" dirty="0" smtClean="0"/>
              <a:t>, i.e. a </a:t>
            </a:r>
            <a:r>
              <a:rPr lang="en-US" dirty="0" smtClean="0"/>
              <a:t>collection of code with an entry point that runs in its own virtual machine</a:t>
            </a:r>
          </a:p>
          <a:p>
            <a:pPr lvl="3"/>
            <a:r>
              <a:rPr lang="en-US" dirty="0" smtClean="0"/>
              <a:t>Front end: e.g. load-balanced stateless web servers</a:t>
            </a:r>
          </a:p>
          <a:p>
            <a:pPr lvl="3"/>
            <a:r>
              <a:rPr lang="en-US" dirty="0" smtClean="0"/>
              <a:t>Middle worker tier: e.g. order processing, encoding</a:t>
            </a:r>
          </a:p>
          <a:p>
            <a:pPr lvl="3"/>
            <a:r>
              <a:rPr lang="en-US" dirty="0" smtClean="0"/>
              <a:t>Backend storage: e.g. SQL tables or files</a:t>
            </a:r>
          </a:p>
          <a:p>
            <a:pPr lvl="2"/>
            <a:r>
              <a:rPr lang="en-US" dirty="0" smtClean="0"/>
              <a:t>Service Configuration information</a:t>
            </a:r>
          </a:p>
          <a:p>
            <a:pPr lvl="3"/>
            <a:r>
              <a:rPr lang="en-US" dirty="0" smtClean="0"/>
              <a:t>Update domains</a:t>
            </a:r>
          </a:p>
          <a:p>
            <a:pPr lvl="3"/>
            <a:r>
              <a:rPr lang="en-US" dirty="0" smtClean="0"/>
              <a:t>Availability domains</a:t>
            </a:r>
            <a:r>
              <a:rPr lang="en-US" baseline="0" dirty="0" smtClean="0"/>
              <a:t> </a:t>
            </a:r>
          </a:p>
          <a:p>
            <a:pPr lvl="3"/>
            <a:r>
              <a:rPr lang="en-US" baseline="0" dirty="0" smtClean="0"/>
              <a:t>Scale out rules</a:t>
            </a:r>
            <a:endParaRPr lang="en-US" dirty="0" smtClean="0"/>
          </a:p>
          <a:p>
            <a:pPr marL="171139" indent="-171139" defTabSz="929921">
              <a:spcBef>
                <a:spcPct val="0"/>
              </a:spcBef>
              <a:spcAft>
                <a:spcPts val="344"/>
              </a:spcAft>
              <a:buFont typeface="Arial" pitchFamily="34" charset="0"/>
              <a:buChar char="•"/>
            </a:pPr>
            <a:r>
              <a:rPr lang="en-US" b="1" baseline="0" dirty="0" smtClean="0"/>
              <a:t>&lt;click&gt;</a:t>
            </a:r>
            <a:r>
              <a:rPr lang="en-US" b="0" baseline="0" dirty="0" smtClean="0"/>
              <a:t> You will need a set of process automation capabilities to break down this application provisioning request into the enterprise change requests that need to be implemented. This could include setting up the underlying infra and then a set of app configuration/release requests that need to be tracked (and ideally implemented with orchestrated automation)</a:t>
            </a:r>
          </a:p>
          <a:p>
            <a:pPr marL="171139" indent="-171139" defTabSz="929921">
              <a:spcBef>
                <a:spcPct val="0"/>
              </a:spcBef>
              <a:spcAft>
                <a:spcPts val="344"/>
              </a:spcAft>
              <a:buFont typeface="Arial" pitchFamily="34" charset="0"/>
              <a:buChar char="•"/>
            </a:pPr>
            <a:r>
              <a:rPr lang="en-US" b="1" baseline="0" dirty="0" smtClean="0"/>
              <a:t>&lt;click&gt;</a:t>
            </a:r>
            <a:r>
              <a:rPr lang="en-US" b="0" baseline="0" dirty="0" smtClean="0"/>
              <a:t> Next you need a set of provisioning tools that actually configure and deploy the infra and application layers.</a:t>
            </a:r>
          </a:p>
          <a:p>
            <a:pPr marL="171139" indent="-171139" defTabSz="929921">
              <a:spcBef>
                <a:spcPct val="0"/>
              </a:spcBef>
              <a:spcAft>
                <a:spcPts val="344"/>
              </a:spcAft>
              <a:buFont typeface="Arial" pitchFamily="34" charset="0"/>
              <a:buChar char="•"/>
            </a:pPr>
            <a:r>
              <a:rPr lang="en-US" b="1" baseline="0" dirty="0" smtClean="0"/>
              <a:t>&lt;click&gt;</a:t>
            </a:r>
            <a:r>
              <a:rPr lang="en-US" b="0" baseline="0" dirty="0" smtClean="0"/>
              <a:t> the underlying datacenter resources could be physical, virtual, private or public cloud as per the requirements dictated by the application’s service model </a:t>
            </a:r>
          </a:p>
          <a:p>
            <a:pPr marL="171139" indent="-171139" defTabSz="929921">
              <a:spcBef>
                <a:spcPct val="0"/>
              </a:spcBef>
              <a:spcAft>
                <a:spcPts val="344"/>
              </a:spcAft>
              <a:buFont typeface="Arial" pitchFamily="34" charset="0"/>
              <a:buChar char="•"/>
            </a:pPr>
            <a:r>
              <a:rPr lang="en-US" b="1" baseline="0" dirty="0" smtClean="0"/>
              <a:t>&lt;click&gt;</a:t>
            </a:r>
            <a:r>
              <a:rPr lang="en-US" b="0" baseline="0" dirty="0" smtClean="0"/>
              <a:t> once the underlying infrastructure and application service are deployed, they would immediately need to be “discovered” and monitored for reporting and health tracking</a:t>
            </a:r>
          </a:p>
          <a:p>
            <a:pPr marL="171139" indent="-171139" defTabSz="929921">
              <a:spcBef>
                <a:spcPct val="0"/>
              </a:spcBef>
              <a:spcAft>
                <a:spcPts val="344"/>
              </a:spcAft>
              <a:buFont typeface="Arial" pitchFamily="34" charset="0"/>
              <a:buChar char="•"/>
            </a:pPr>
            <a:r>
              <a:rPr lang="en-US" b="1" baseline="0" dirty="0" smtClean="0"/>
              <a:t>&lt;click&gt;</a:t>
            </a:r>
            <a:r>
              <a:rPr lang="en-US" b="0" baseline="0" dirty="0" smtClean="0"/>
              <a:t> There you see how the System Center 2012 components offer these life cycle management capabilities in combination to help you deliver on the Microsoft promise of unified Cloud OS management: </a:t>
            </a:r>
          </a:p>
          <a:p>
            <a:pPr marL="383732" lvl="1" indent="-171139" defTabSz="929921">
              <a:spcBef>
                <a:spcPct val="0"/>
              </a:spcBef>
              <a:spcAft>
                <a:spcPts val="344"/>
              </a:spcAft>
            </a:pPr>
            <a:r>
              <a:rPr lang="en-US" b="0" baseline="0" dirty="0" smtClean="0"/>
              <a:t>App Controller would offer that self-service experience that allows your application owners manage their apps across </a:t>
            </a:r>
            <a:r>
              <a:rPr lang="en-US" dirty="0" smtClean="0"/>
              <a:t>on-premises, service provider and Windows Azure </a:t>
            </a:r>
            <a:r>
              <a:rPr lang="en-US" b="0" baseline="0" dirty="0" smtClean="0"/>
              <a:t> environments. </a:t>
            </a:r>
          </a:p>
          <a:p>
            <a:pPr marL="383732" lvl="1" indent="-171139" defTabSz="929921">
              <a:spcBef>
                <a:spcPct val="0"/>
              </a:spcBef>
              <a:spcAft>
                <a:spcPts val="344"/>
              </a:spcAft>
            </a:pPr>
            <a:r>
              <a:rPr lang="en-US" b="0" baseline="0" dirty="0" smtClean="0"/>
              <a:t>Service Manager offers the standardized self-service catalog that defines “templates” for your applications and infrastructure. </a:t>
            </a:r>
          </a:p>
          <a:p>
            <a:pPr marL="383732" lvl="1" indent="-171139" defTabSz="929921">
              <a:spcBef>
                <a:spcPct val="0"/>
              </a:spcBef>
              <a:spcAft>
                <a:spcPts val="344"/>
              </a:spcAft>
            </a:pPr>
            <a:r>
              <a:rPr lang="en-US" b="0" baseline="0" dirty="0" smtClean="0"/>
              <a:t>App Controller, Virtual Machine Manager, Service Manager and Operations Manager work together to maintain the service model through the application service life cycle</a:t>
            </a:r>
          </a:p>
          <a:p>
            <a:pPr marL="383732" lvl="1" indent="-171139" defTabSz="929921">
              <a:spcBef>
                <a:spcPct val="0"/>
              </a:spcBef>
              <a:spcAft>
                <a:spcPts val="344"/>
              </a:spcAft>
            </a:pPr>
            <a:r>
              <a:rPr lang="en-US" b="0" baseline="0" dirty="0" smtClean="0"/>
              <a:t>Orchestrator and Service Manager offer orchestrated automation for the process workflows required to drive your provisioning and monitoring tools</a:t>
            </a:r>
          </a:p>
          <a:p>
            <a:pPr marL="383732" lvl="1" indent="-171139" defTabSz="929921">
              <a:spcBef>
                <a:spcPct val="0"/>
              </a:spcBef>
              <a:spcAft>
                <a:spcPts val="344"/>
              </a:spcAft>
            </a:pPr>
            <a:r>
              <a:rPr lang="en-US" b="0" baseline="0" dirty="0" smtClean="0"/>
              <a:t>Virtual Machine Manager and Configuration manager can provision physical, virtual and cloud environments</a:t>
            </a:r>
          </a:p>
          <a:p>
            <a:pPr marL="383732" lvl="1" indent="-171139" defTabSz="929921">
              <a:spcBef>
                <a:spcPct val="0"/>
              </a:spcBef>
              <a:spcAft>
                <a:spcPts val="344"/>
              </a:spcAft>
            </a:pPr>
            <a:r>
              <a:rPr lang="en-US" b="0" baseline="0" dirty="0" smtClean="0"/>
              <a:t>Operations Manager (</a:t>
            </a:r>
            <a:r>
              <a:rPr lang="en-US" b="0" baseline="0" dirty="0" err="1" smtClean="0"/>
              <a:t>AVIcode</a:t>
            </a:r>
            <a:r>
              <a:rPr lang="en-US" b="0" baseline="0" dirty="0" smtClean="0"/>
              <a:t> capabilities will be built into Operations Manager) monitors your application services end to end and offers deep app insight to help you deliver predictable SLA</a:t>
            </a:r>
          </a:p>
          <a:p>
            <a:pPr marL="383732" lvl="1" indent="-171139" defTabSz="929921">
              <a:spcBef>
                <a:spcPct val="0"/>
              </a:spcBef>
              <a:spcAft>
                <a:spcPts val="344"/>
              </a:spcAft>
            </a:pPr>
            <a:r>
              <a:rPr lang="en-US" b="0" baseline="0" dirty="0" smtClean="0"/>
              <a:t>Your datacenter resources could be deployed anywhere from </a:t>
            </a:r>
            <a:r>
              <a:rPr lang="en-US" dirty="0" smtClean="0"/>
              <a:t>on-premises, service provider and Windows Azure</a:t>
            </a:r>
            <a:endParaRPr lang="en-US" b="0" baseline="0" dirty="0" smtClean="0"/>
          </a:p>
          <a:p>
            <a:pPr marL="171139" indent="-171139" defTabSz="929921">
              <a:spcBef>
                <a:spcPct val="0"/>
              </a:spcBef>
              <a:spcAft>
                <a:spcPts val="344"/>
              </a:spcAft>
              <a:buFont typeface="Arial" pitchFamily="34" charset="0"/>
              <a:buChar char="•"/>
            </a:pPr>
            <a:r>
              <a:rPr lang="en-US" b="0" baseline="0" dirty="0" smtClean="0"/>
              <a:t>However, to get to this agile self-service end-state, you will have to start with abstracting your infrastructure and allocating it appropriately so that your business units can deploy and manage their applications on top. </a:t>
            </a:r>
          </a:p>
          <a:p>
            <a:pPr marL="171139" indent="-171139" defTabSz="929921">
              <a:spcBef>
                <a:spcPct val="0"/>
              </a:spcBef>
              <a:spcAft>
                <a:spcPts val="344"/>
              </a:spcAft>
              <a:buFont typeface="Arial" pitchFamily="34" charset="0"/>
              <a:buChar char="•"/>
            </a:pPr>
            <a:endParaRPr lang="en-US" sz="1000" dirty="0"/>
          </a:p>
          <a:p>
            <a:r>
              <a:rPr lang="en-US" sz="1000" b="1" dirty="0"/>
              <a:t>Transition: </a:t>
            </a:r>
            <a:r>
              <a:rPr lang="en-US" sz="1000" dirty="0"/>
              <a:t>So, how does System Center 2012 get you to this point where you can deliver unified management across cloud? These can really be categorized into three buckets: </a:t>
            </a:r>
          </a:p>
          <a:p>
            <a:pPr marL="227819" indent="-227819">
              <a:buFont typeface="+mj-lt"/>
              <a:buAutoNum type="arabicPeriod"/>
              <a:defRPr/>
            </a:pPr>
            <a:r>
              <a:rPr lang="en-US" sz="1000" dirty="0"/>
              <a:t>Application Management: Deploying and operating your business applications </a:t>
            </a:r>
          </a:p>
          <a:p>
            <a:pPr marL="227819" indent="-227819">
              <a:buFont typeface="+mj-lt"/>
              <a:buAutoNum type="arabicPeriod"/>
              <a:defRPr/>
            </a:pPr>
            <a:r>
              <a:rPr lang="en-US" sz="1000" dirty="0"/>
              <a:t>Service Delivery &amp; Automation: Standardizing and automating service and resource provisioning, managing change and access controls, etc.</a:t>
            </a:r>
          </a:p>
          <a:p>
            <a:pPr marL="227819" indent="-227819">
              <a:buFont typeface="+mj-lt"/>
              <a:buAutoNum type="arabicPeriod"/>
              <a:defRPr/>
            </a:pPr>
            <a:r>
              <a:rPr lang="en-US" sz="1000" dirty="0"/>
              <a:t>Infrastructure management: Deploying and operating all the underlying infrastructure on which your business applications and services run.</a:t>
            </a:r>
          </a:p>
        </p:txBody>
      </p:sp>
      <p:sp>
        <p:nvSpPr>
          <p:cNvPr id="68612" name="Slide Number Placeholder 3"/>
          <p:cNvSpPr txBox="1">
            <a:spLocks noGrp="1"/>
          </p:cNvSpPr>
          <p:nvPr/>
        </p:nvSpPr>
        <p:spPr bwMode="auto">
          <a:xfrm>
            <a:off x="3971082" y="8830314"/>
            <a:ext cx="3037735" cy="464503"/>
          </a:xfrm>
          <a:prstGeom prst="rect">
            <a:avLst/>
          </a:prstGeom>
          <a:noFill/>
          <a:ln w="9525">
            <a:noFill/>
            <a:miter lim="800000"/>
            <a:headEnd/>
            <a:tailEnd/>
          </a:ln>
        </p:spPr>
        <p:txBody>
          <a:bodyPr lIns="93146" tIns="46571" rIns="93146" bIns="46571" anchor="b"/>
          <a:lstStyle/>
          <a:p>
            <a:pPr algn="r" defTabSz="914321"/>
            <a:fld id="{EF426E15-FCA3-417B-924D-08DC59A9E254}" type="slidenum">
              <a:rPr lang="en-US" sz="1200">
                <a:solidFill>
                  <a:srgbClr val="000000"/>
                </a:solidFill>
              </a:rPr>
              <a:pPr algn="r" defTabSz="914321"/>
              <a:t>12</a:t>
            </a:fld>
            <a:endParaRPr lang="en-US" sz="1200">
              <a:solidFill>
                <a:srgbClr val="000000"/>
              </a:solidFill>
            </a:endParaRPr>
          </a:p>
        </p:txBody>
      </p:sp>
    </p:spTree>
    <p:extLst>
      <p:ext uri="{BB962C8B-B14F-4D97-AF65-F5344CB8AC3E}">
        <p14:creationId xmlns:p14="http://schemas.microsoft.com/office/powerpoint/2010/main" val="1891510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3.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e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microsoft.com/office/2007/relationships/hdphoto" Target="../media/hdphoto1.wdp"/></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emf"/></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 Id="rId3" Type="http://schemas.openxmlformats.org/officeDocument/2006/relationships/image" Target="../media/image3.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 Id="rId3"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 Id="rId3"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 Id="rId3"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3.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3.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567786" y="6272351"/>
            <a:ext cx="1411108" cy="302280"/>
          </a:xfrm>
          <a:prstGeom prst="rect">
            <a:avLst/>
          </a:prstGeom>
        </p:spPr>
      </p:pic>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3333">
                      <a:schemeClr val="tx2"/>
                    </a:gs>
                    <a:gs pos="39000">
                      <a:schemeClr val="tx2"/>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r="-3"/>
          <a:stretch/>
        </p:blipFill>
        <p:spPr>
          <a:xfrm flipH="1">
            <a:off x="-3" y="0"/>
            <a:ext cx="12436477" cy="6994525"/>
          </a:xfrm>
          <a:prstGeom prst="rect">
            <a:avLst/>
          </a:prstGeom>
        </p:spPr>
      </p:pic>
      <p:sp>
        <p:nvSpPr>
          <p:cNvPr id="13" name="Rectangle 12"/>
          <p:cNvSpPr/>
          <p:nvPr userDrawn="1"/>
        </p:nvSpPr>
        <p:spPr bwMode="gray">
          <a:xfrm>
            <a:off x="274702" y="2125637"/>
            <a:ext cx="7315200" cy="3657600"/>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ltGray">
          <a:xfrm>
            <a:off x="274702" y="2123899"/>
            <a:ext cx="7315200" cy="1830538"/>
          </a:xfrm>
          <a:noFill/>
        </p:spPr>
        <p:txBody>
          <a:bodyPr lIns="146304" tIns="91440" rIns="146304" bIns="91440" anchor="t" anchorCtr="0"/>
          <a:lstStyle>
            <a:lvl1pPr>
              <a:defRPr sz="54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15" name="Text Placeholder 2"/>
          <p:cNvSpPr>
            <a:spLocks noGrp="1"/>
          </p:cNvSpPr>
          <p:nvPr>
            <p:ph type="body" sz="quarter" idx="14"/>
          </p:nvPr>
        </p:nvSpPr>
        <p:spPr bwMode="ltGray">
          <a:xfrm>
            <a:off x="274702" y="3954441"/>
            <a:ext cx="7315200" cy="1825625"/>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smtClean="0"/>
              <a:t>Click to edit Master text styles</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45725" y="6048777"/>
            <a:ext cx="1849308" cy="680256"/>
          </a:xfrm>
          <a:prstGeom prst="rect">
            <a:avLst/>
          </a:prstGeom>
        </p:spPr>
      </p:pic>
    </p:spTree>
    <p:extLst>
      <p:ext uri="{BB962C8B-B14F-4D97-AF65-F5344CB8AC3E}">
        <p14:creationId xmlns:p14="http://schemas.microsoft.com/office/powerpoint/2010/main" val="16895779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6222"/>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6314384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68368"/>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2282946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287282" indent="-287282">
              <a:spcBef>
                <a:spcPts val="1224"/>
              </a:spcBef>
              <a:buClr>
                <a:schemeClr val="tx1"/>
              </a:buClr>
              <a:buFont typeface="Arial" pitchFamily="34" charset="0"/>
              <a:buChar char="•"/>
              <a:defRPr sz="35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536079"/>
          </a:xfrm>
        </p:spPr>
        <p:txBody>
          <a:bodyPr wrap="square">
            <a:spAutoFit/>
          </a:bodyPr>
          <a:lstStyle>
            <a:lvl1pPr marL="287282" indent="-287282">
              <a:spcBef>
                <a:spcPts val="1224"/>
              </a:spcBef>
              <a:buClr>
                <a:schemeClr val="tx1"/>
              </a:buClr>
              <a:buFont typeface="Arial" pitchFamily="34" charset="0"/>
              <a:buChar char="•"/>
              <a:defRPr sz="35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86435768"/>
      </p:ext>
    </p:extLst>
  </p:cSld>
  <p:clrMapOvr>
    <a:masterClrMapping/>
  </p:clrMapOvr>
  <p:transition xmlns:p14="http://schemas.microsoft.com/office/powerpoint/2010/mai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2340135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89624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705449"/>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454150"/>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559929"/>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Blank Accent Color 3">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228268"/>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8"/>
            <a:ext cx="11887199" cy="1995931"/>
          </a:xfrm>
        </p:spPr>
        <p:txBody>
          <a:bodyPr/>
          <a:lstStyle>
            <a:lvl1pPr marL="0" indent="0">
              <a:buNone/>
              <a:defRPr sz="3299">
                <a:gradFill>
                  <a:gsLst>
                    <a:gs pos="1250">
                      <a:srgbClr val="000000"/>
                    </a:gs>
                    <a:gs pos="100000">
                      <a:srgbClr val="000000"/>
                    </a:gs>
                  </a:gsLst>
                  <a:lin ang="5400000" scaled="0"/>
                </a:gradFill>
                <a:latin typeface="Segoe UI" pitchFamily="34" charset="0"/>
                <a:cs typeface="Segoe UI" pitchFamily="34" charset="0"/>
              </a:defRPr>
            </a:lvl1pPr>
            <a:lvl2pPr marL="346487" indent="0">
              <a:buNone/>
              <a:defRPr>
                <a:gradFill>
                  <a:gsLst>
                    <a:gs pos="1250">
                      <a:srgbClr val="000000"/>
                    </a:gs>
                    <a:gs pos="100000">
                      <a:srgbClr val="000000"/>
                    </a:gs>
                  </a:gsLst>
                  <a:lin ang="5400000" scaled="0"/>
                </a:gradFill>
                <a:latin typeface="Segoe UI" pitchFamily="34" charset="0"/>
                <a:cs typeface="Segoe UI" pitchFamily="34" charset="0"/>
              </a:defRPr>
            </a:lvl2pPr>
            <a:lvl3pPr marL="584494" indent="0">
              <a:buNone/>
              <a:defRPr>
                <a:gradFill>
                  <a:gsLst>
                    <a:gs pos="1250">
                      <a:srgbClr val="000000"/>
                    </a:gs>
                    <a:gs pos="100000">
                      <a:srgbClr val="000000"/>
                    </a:gs>
                  </a:gsLst>
                  <a:lin ang="5400000" scaled="0"/>
                </a:gradFill>
                <a:latin typeface="Segoe UI" pitchFamily="34" charset="0"/>
                <a:cs typeface="Segoe UI" pitchFamily="34" charset="0"/>
              </a:defRPr>
            </a:lvl3pPr>
            <a:lvl4pPr marL="814406" indent="0">
              <a:buNone/>
              <a:defRPr>
                <a:gradFill>
                  <a:gsLst>
                    <a:gs pos="1250">
                      <a:srgbClr val="000000"/>
                    </a:gs>
                    <a:gs pos="100000">
                      <a:srgbClr val="000000"/>
                    </a:gs>
                  </a:gsLst>
                  <a:lin ang="5400000" scaled="0"/>
                </a:gradFill>
                <a:latin typeface="Segoe UI" pitchFamily="34" charset="0"/>
                <a:cs typeface="Segoe UI" pitchFamily="34" charset="0"/>
              </a:defRPr>
            </a:lvl4pPr>
            <a:lvl5pPr marL="1050795"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62596936"/>
      </p:ext>
    </p:extLst>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7">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r="-3"/>
          <a:stretch/>
        </p:blipFill>
        <p:spPr>
          <a:xfrm flipH="1">
            <a:off x="-3" y="0"/>
            <a:ext cx="12436477" cy="6994525"/>
          </a:xfrm>
          <a:prstGeom prst="rect">
            <a:avLst/>
          </a:prstGeom>
        </p:spPr>
      </p:pic>
      <p:sp>
        <p:nvSpPr>
          <p:cNvPr id="13" name="Rectangle 12"/>
          <p:cNvSpPr/>
          <p:nvPr userDrawn="1"/>
        </p:nvSpPr>
        <p:spPr bwMode="gray">
          <a:xfrm>
            <a:off x="274702" y="2125637"/>
            <a:ext cx="7315200" cy="3657600"/>
          </a:xfrm>
          <a:prstGeom prst="rect">
            <a:avLst/>
          </a:prstGeom>
          <a:solidFill>
            <a:schemeClr val="accent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black">
          <a:xfrm>
            <a:off x="274702" y="2123899"/>
            <a:ext cx="7315200" cy="1830538"/>
          </a:xfrm>
          <a:noFill/>
        </p:spPr>
        <p:txBody>
          <a:bodyPr lIns="146304" tIns="91440" rIns="146304" bIns="91440" anchor="t" anchorCtr="0"/>
          <a:lstStyle>
            <a:lvl1pPr>
              <a:defRPr sz="5400" spc="-100" baseline="0">
                <a:gradFill>
                  <a:gsLst>
                    <a:gs pos="2917">
                      <a:schemeClr val="tx1">
                        <a:lumMod val="50000"/>
                      </a:schemeClr>
                    </a:gs>
                    <a:gs pos="100000">
                      <a:schemeClr val="tx1">
                        <a:lumMod val="50000"/>
                      </a:schemeClr>
                    </a:gs>
                  </a:gsLst>
                  <a:lin ang="5400000" scaled="0"/>
                </a:gradFill>
              </a:defRPr>
            </a:lvl1pPr>
          </a:lstStyle>
          <a:p>
            <a:r>
              <a:rPr lang="en-US" dirty="0" smtClean="0"/>
              <a:t>Presentation title</a:t>
            </a:r>
            <a:endParaRPr lang="en-US" dirty="0"/>
          </a:p>
        </p:txBody>
      </p:sp>
      <p:sp>
        <p:nvSpPr>
          <p:cNvPr id="15" name="Text Placeholder 2"/>
          <p:cNvSpPr>
            <a:spLocks noGrp="1"/>
          </p:cNvSpPr>
          <p:nvPr>
            <p:ph type="body" sz="quarter" idx="14"/>
          </p:nvPr>
        </p:nvSpPr>
        <p:spPr bwMode="black">
          <a:xfrm>
            <a:off x="274702" y="3954441"/>
            <a:ext cx="7315200" cy="1825625"/>
          </a:xfrm>
        </p:spPr>
        <p:txBody>
          <a:bodyPr tIns="109728" bIns="109728">
            <a:noAutofit/>
          </a:bodyPr>
          <a:lstStyle>
            <a:lvl1pPr marL="0" indent="0">
              <a:spcBef>
                <a:spcPts val="0"/>
              </a:spcBef>
              <a:buNone/>
              <a:defRPr sz="3200">
                <a:gradFill>
                  <a:gsLst>
                    <a:gs pos="2917">
                      <a:schemeClr val="tx1">
                        <a:lumMod val="50000"/>
                      </a:schemeClr>
                    </a:gs>
                    <a:gs pos="100000">
                      <a:schemeClr val="tx1">
                        <a:lumMod val="50000"/>
                      </a:schemeClr>
                    </a:gs>
                  </a:gsLst>
                  <a:lin ang="5400000" scaled="0"/>
                </a:gradFill>
              </a:defRPr>
            </a:lvl1pPr>
          </a:lstStyle>
          <a:p>
            <a:pPr lvl="0"/>
            <a:r>
              <a:rPr lang="en-US" smtClean="0"/>
              <a:t>Click to edit Master text styles</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45725" y="6048777"/>
            <a:ext cx="1849308" cy="680256"/>
          </a:xfrm>
          <a:prstGeom prst="rect">
            <a:avLst/>
          </a:prstGeom>
        </p:spPr>
      </p:pic>
    </p:spTree>
    <p:extLst>
      <p:ext uri="{BB962C8B-B14F-4D97-AF65-F5344CB8AC3E}">
        <p14:creationId xmlns:p14="http://schemas.microsoft.com/office/powerpoint/2010/main" val="16913455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028652669"/>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Title Slide_Option 2">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226781" y="841933"/>
            <a:ext cx="6294113" cy="5294466"/>
          </a:xfrm>
          <a:prstGeom prst="rect">
            <a:avLst/>
          </a:prstGeom>
        </p:spPr>
      </p:pic>
      <p:sp>
        <p:nvSpPr>
          <p:cNvPr id="4" name="Rectangle 1"/>
          <p:cNvSpPr/>
          <p:nvPr userDrawn="1"/>
        </p:nvSpPr>
        <p:spPr bwMode="auto">
          <a:xfrm>
            <a:off x="-127" y="0"/>
            <a:ext cx="12436605" cy="6994525"/>
          </a:xfrm>
          <a:custGeom>
            <a:avLst/>
            <a:gdLst/>
            <a:ahLst/>
            <a:cxnLst/>
            <a:rect l="l" t="t" r="r" b="b"/>
            <a:pathLst>
              <a:path w="12188952" h="6858000">
                <a:moveTo>
                  <a:pt x="514344" y="919950"/>
                </a:moveTo>
                <a:cubicBezTo>
                  <a:pt x="508127" y="2575229"/>
                  <a:pt x="516335" y="4288195"/>
                  <a:pt x="510118" y="5943474"/>
                </a:cubicBezTo>
                <a:lnTo>
                  <a:pt x="5537327" y="5218261"/>
                </a:lnTo>
                <a:cubicBezTo>
                  <a:pt x="5531110" y="4020361"/>
                  <a:pt x="5530863" y="2808040"/>
                  <a:pt x="5524646" y="1610140"/>
                </a:cubicBezTo>
                <a:close/>
                <a:moveTo>
                  <a:pt x="0" y="0"/>
                </a:moveTo>
                <a:lnTo>
                  <a:pt x="12188952" y="0"/>
                </a:lnTo>
                <a:lnTo>
                  <a:pt x="12188952" y="6858000"/>
                </a:lnTo>
                <a:lnTo>
                  <a:pt x="0" y="6858000"/>
                </a:lnTo>
                <a:close/>
              </a:path>
            </a:pathLst>
          </a:cu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38" tIns="46620" rIns="93238" bIns="46620" numCol="1" rtlCol="0" anchor="ctr" anchorCtr="0" compatLnSpc="1">
            <a:prstTxWarp prst="textNoShape">
              <a:avLst/>
            </a:prstTxWarp>
          </a:bodyPr>
          <a:lstStyle/>
          <a:p>
            <a:pPr algn="ctr" defTabSz="932082" fontAlgn="base">
              <a:lnSpc>
                <a:spcPct val="90000"/>
              </a:lnSpc>
              <a:spcBef>
                <a:spcPct val="0"/>
              </a:spcBef>
              <a:spcAft>
                <a:spcPct val="0"/>
              </a:spcAft>
            </a:pPr>
            <a:endParaRPr lang="en-US" sz="2000" spc="-51" dirty="0" smtClean="0">
              <a:gradFill>
                <a:gsLst>
                  <a:gs pos="0">
                    <a:srgbClr val="EFEFEF"/>
                  </a:gs>
                  <a:gs pos="100000">
                    <a:srgbClr val="EFEFEF"/>
                  </a:gs>
                </a:gsLst>
                <a:lin ang="5400000" scaled="0"/>
              </a:gradFill>
            </a:endParaRPr>
          </a:p>
        </p:txBody>
      </p:sp>
      <p:sp>
        <p:nvSpPr>
          <p:cNvPr id="2" name="Title 1"/>
          <p:cNvSpPr>
            <a:spLocks noGrp="1"/>
          </p:cNvSpPr>
          <p:nvPr>
            <p:ph type="title" hasCustomPrompt="1"/>
          </p:nvPr>
        </p:nvSpPr>
        <p:spPr>
          <a:xfrm>
            <a:off x="6214998" y="2151539"/>
            <a:ext cx="5695057" cy="2034095"/>
          </a:xfrm>
        </p:spPr>
        <p:txBody>
          <a:bodyPr anchor="b" anchorCtr="0"/>
          <a:lstStyle>
            <a:lvl1pPr>
              <a:defRPr sz="7298" spc="-153" baseline="0">
                <a:gradFill>
                  <a:gsLst>
                    <a:gs pos="1250">
                      <a:schemeClr val="bg1"/>
                    </a:gs>
                    <a:gs pos="100000">
                      <a:schemeClr val="bg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6214998" y="4507583"/>
            <a:ext cx="5695057" cy="508524"/>
          </a:xfrm>
        </p:spPr>
        <p:txBody>
          <a:bodyPr>
            <a:noAutofit/>
          </a:bodyPr>
          <a:lstStyle>
            <a:lvl1pPr marL="0" indent="0">
              <a:spcBef>
                <a:spcPts val="0"/>
              </a:spcBef>
              <a:buNone/>
              <a:defRPr sz="2900" spc="-71" baseline="0">
                <a:gradFill>
                  <a:gsLst>
                    <a:gs pos="1250">
                      <a:schemeClr val="bg1"/>
                    </a:gs>
                    <a:gs pos="100000">
                      <a:schemeClr val="bg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7725039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userDrawn="1">
  <p:cSld name="Section Title">
    <p:bg>
      <p:bgPr>
        <a:solidFill>
          <a:srgbClr val="FFFFFF"/>
        </a:solidFill>
        <a:effectLst/>
      </p:bgPr>
    </p:bg>
    <p:spTree>
      <p:nvGrpSpPr>
        <p:cNvPr id="1" name=""/>
        <p:cNvGrpSpPr/>
        <p:nvPr/>
      </p:nvGrpSpPr>
      <p:grpSpPr>
        <a:xfrm>
          <a:off x="0" y="0"/>
          <a:ext cx="0" cy="0"/>
          <a:chOff x="0" y="0"/>
          <a:chExt cx="0" cy="0"/>
        </a:xfrm>
      </p:grpSpPr>
      <p:sp>
        <p:nvSpPr>
          <p:cNvPr id="11" name="Picture Placeholder 9"/>
          <p:cNvSpPr>
            <a:spLocks noGrp="1"/>
          </p:cNvSpPr>
          <p:nvPr>
            <p:ph type="pic" sz="quarter" idx="10" hasCustomPrompt="1"/>
          </p:nvPr>
        </p:nvSpPr>
        <p:spPr bwMode="hidden">
          <a:xfrm>
            <a:off x="0" y="0"/>
            <a:ext cx="12436475" cy="6994525"/>
          </a:xfrm>
          <a:prstGeom prst="rect">
            <a:avLst/>
          </a:prstGeom>
          <a:noFill/>
        </p:spPr>
        <p:txBody>
          <a:bodyPr lIns="279834" tIns="279834" rIns="279834">
            <a:noAutofit/>
          </a:bodyPr>
          <a:lstStyle>
            <a:lvl1pPr marL="0" indent="0">
              <a:buNone/>
              <a:defRPr sz="2400" baseline="0">
                <a:gradFill>
                  <a:gsLst>
                    <a:gs pos="1250">
                      <a:schemeClr val="accent1"/>
                    </a:gs>
                    <a:gs pos="100000">
                      <a:schemeClr val="accent1"/>
                    </a:gs>
                  </a:gsLst>
                  <a:lin ang="5400000" scaled="0"/>
                </a:gradFill>
              </a:defRPr>
            </a:lvl1pPr>
          </a:lstStyle>
          <a:p>
            <a:r>
              <a:rPr lang="en-US" dirty="0" smtClean="0"/>
              <a:t>Picture placeholder</a:t>
            </a:r>
            <a:endParaRPr lang="en-US" dirty="0"/>
          </a:p>
        </p:txBody>
      </p:sp>
      <p:sp>
        <p:nvSpPr>
          <p:cNvPr id="10" name="Title 1"/>
          <p:cNvSpPr>
            <a:spLocks noGrp="1"/>
          </p:cNvSpPr>
          <p:nvPr>
            <p:ph type="ctrTitle"/>
          </p:nvPr>
        </p:nvSpPr>
        <p:spPr bwMode="ltGray">
          <a:xfrm>
            <a:off x="522875" y="938270"/>
            <a:ext cx="5125829" cy="5117985"/>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1">
              <a:alpha val="92000"/>
            </a:schemeClr>
          </a:solidFill>
          <a:ln>
            <a:noFill/>
          </a:ln>
          <a:extLst/>
        </p:spPr>
        <p:txBody>
          <a:bodyPr vert="horz" wrap="square" lIns="326473" tIns="886140" rIns="1259252" bIns="886140" numCol="1" anchor="ctr" anchorCtr="0" compatLnSpc="1">
            <a:prstTxWarp prst="textNoShape">
              <a:avLst/>
            </a:prstTxWarp>
            <a:noAutofit/>
          </a:bodyPr>
          <a:lstStyle>
            <a:lvl1pPr algn="l">
              <a:defRPr lang="en-US" sz="6099" b="0" kern="1200" cap="none" spc="-204" baseline="0" dirty="0">
                <a:ln w="3175">
                  <a:noFill/>
                </a:ln>
                <a:gradFill>
                  <a:gsLst>
                    <a:gs pos="100000">
                      <a:schemeClr val="bg1"/>
                    </a:gs>
                    <a:gs pos="0">
                      <a:schemeClr val="bg1"/>
                    </a:gs>
                  </a:gsLst>
                  <a:lin ang="5400000" scaled="0"/>
                </a:gradFill>
                <a:effectLst/>
                <a:latin typeface="+mj-lt"/>
                <a:ea typeface="+mn-ea"/>
                <a:cs typeface="Arial" charset="0"/>
              </a:defRPr>
            </a:lvl1pPr>
          </a:lstStyle>
          <a:p>
            <a:pPr marL="0" lvl="0" indent="0" algn="l" defTabSz="932600" rtl="0" eaLnBrk="1" fontAlgn="base" latinLnBrk="0" hangingPunct="1">
              <a:lnSpc>
                <a:spcPct val="100000"/>
              </a:lnSpc>
              <a:spcBef>
                <a:spcPct val="0"/>
              </a:spcBef>
              <a:spcAft>
                <a:spcPct val="0"/>
              </a:spcAft>
              <a:buFontTx/>
              <a:buNone/>
            </a:pPr>
            <a:r>
              <a:rPr lang="en-US" smtClean="0"/>
              <a:t>Click to edit Master title style</a:t>
            </a:r>
            <a:endParaRPr lang="en-US" dirty="0"/>
          </a:p>
        </p:txBody>
      </p:sp>
    </p:spTree>
    <p:extLst>
      <p:ext uri="{BB962C8B-B14F-4D97-AF65-F5344CB8AC3E}">
        <p14:creationId xmlns:p14="http://schemas.microsoft.com/office/powerpoint/2010/main" val="10683134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7">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r="-3"/>
          <a:stretch/>
        </p:blipFill>
        <p:spPr>
          <a:xfrm flipH="1">
            <a:off x="-3" y="0"/>
            <a:ext cx="12436477" cy="6994525"/>
          </a:xfrm>
          <a:prstGeom prst="rect">
            <a:avLst/>
          </a:prstGeom>
        </p:spPr>
      </p:pic>
      <p:sp>
        <p:nvSpPr>
          <p:cNvPr id="13" name="Rectangle 12"/>
          <p:cNvSpPr/>
          <p:nvPr userDrawn="1"/>
        </p:nvSpPr>
        <p:spPr bwMode="gray">
          <a:xfrm>
            <a:off x="274702" y="2125637"/>
            <a:ext cx="7315200" cy="3657600"/>
          </a:xfrm>
          <a:prstGeom prst="rect">
            <a:avLst/>
          </a:prstGeom>
          <a:solidFill>
            <a:schemeClr val="accent3">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black">
          <a:xfrm>
            <a:off x="274702" y="2123899"/>
            <a:ext cx="7315200" cy="1830538"/>
          </a:xfrm>
          <a:noFill/>
        </p:spPr>
        <p:txBody>
          <a:bodyPr lIns="146304" tIns="91440" rIns="146304" bIns="91440" anchor="t" anchorCtr="0"/>
          <a:lstStyle>
            <a:lvl1pPr>
              <a:defRPr sz="5400" spc="-100" baseline="0">
                <a:gradFill>
                  <a:gsLst>
                    <a:gs pos="2917">
                      <a:schemeClr val="tx1">
                        <a:lumMod val="50000"/>
                      </a:schemeClr>
                    </a:gs>
                    <a:gs pos="100000">
                      <a:schemeClr val="tx1">
                        <a:lumMod val="50000"/>
                      </a:schemeClr>
                    </a:gs>
                  </a:gsLst>
                  <a:lin ang="5400000" scaled="0"/>
                </a:gradFill>
              </a:defRPr>
            </a:lvl1pPr>
          </a:lstStyle>
          <a:p>
            <a:r>
              <a:rPr lang="en-US" dirty="0" smtClean="0"/>
              <a:t>Presentation title</a:t>
            </a:r>
            <a:endParaRPr lang="en-US" dirty="0"/>
          </a:p>
        </p:txBody>
      </p:sp>
      <p:sp>
        <p:nvSpPr>
          <p:cNvPr id="15" name="Text Placeholder 2"/>
          <p:cNvSpPr>
            <a:spLocks noGrp="1"/>
          </p:cNvSpPr>
          <p:nvPr>
            <p:ph type="body" sz="quarter" idx="14"/>
          </p:nvPr>
        </p:nvSpPr>
        <p:spPr bwMode="black">
          <a:xfrm>
            <a:off x="274702" y="3954441"/>
            <a:ext cx="7315200" cy="1825625"/>
          </a:xfrm>
        </p:spPr>
        <p:txBody>
          <a:bodyPr tIns="109728" bIns="109728">
            <a:noAutofit/>
          </a:bodyPr>
          <a:lstStyle>
            <a:lvl1pPr marL="0" indent="0">
              <a:spcBef>
                <a:spcPts val="0"/>
              </a:spcBef>
              <a:buNone/>
              <a:defRPr sz="3200">
                <a:gradFill>
                  <a:gsLst>
                    <a:gs pos="2917">
                      <a:schemeClr val="tx1">
                        <a:lumMod val="50000"/>
                      </a:schemeClr>
                    </a:gs>
                    <a:gs pos="100000">
                      <a:schemeClr val="tx1">
                        <a:lumMod val="50000"/>
                      </a:schemeClr>
                    </a:gs>
                  </a:gsLst>
                  <a:lin ang="5400000" scaled="0"/>
                </a:gradFill>
              </a:defRPr>
            </a:lvl1pPr>
          </a:lstStyle>
          <a:p>
            <a:pPr lvl="0"/>
            <a:r>
              <a:rPr lang="en-US" smtClean="0"/>
              <a:t>Click to edit Master text styles</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45725" y="6048777"/>
            <a:ext cx="1849308" cy="680256"/>
          </a:xfrm>
          <a:prstGeom prst="rect">
            <a:avLst/>
          </a:prstGeom>
        </p:spPr>
      </p:pic>
    </p:spTree>
    <p:extLst>
      <p:ext uri="{BB962C8B-B14F-4D97-AF65-F5344CB8AC3E}">
        <p14:creationId xmlns:p14="http://schemas.microsoft.com/office/powerpoint/2010/main" val="4167619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7">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r="-3"/>
          <a:stretch/>
        </p:blipFill>
        <p:spPr>
          <a:xfrm flipH="1">
            <a:off x="-3" y="0"/>
            <a:ext cx="12436477" cy="6994525"/>
          </a:xfrm>
          <a:prstGeom prst="rect">
            <a:avLst/>
          </a:prstGeom>
        </p:spPr>
      </p:pic>
      <p:sp>
        <p:nvSpPr>
          <p:cNvPr id="13" name="Rectangle 12"/>
          <p:cNvSpPr/>
          <p:nvPr userDrawn="1"/>
        </p:nvSpPr>
        <p:spPr bwMode="gray">
          <a:xfrm>
            <a:off x="274702" y="2125637"/>
            <a:ext cx="7315200" cy="3657600"/>
          </a:xfrm>
          <a:prstGeom prst="rect">
            <a:avLst/>
          </a:prstGeom>
          <a:solidFill>
            <a:schemeClr val="accent4">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black">
          <a:xfrm>
            <a:off x="274702" y="2123899"/>
            <a:ext cx="7315200" cy="1830538"/>
          </a:xfrm>
          <a:noFill/>
        </p:spPr>
        <p:txBody>
          <a:bodyPr lIns="146304" tIns="91440" rIns="146304" bIns="91440" anchor="t" anchorCtr="0"/>
          <a:lstStyle>
            <a:lvl1pPr>
              <a:defRPr sz="5400" spc="-100" baseline="0">
                <a:gradFill>
                  <a:gsLst>
                    <a:gs pos="2917">
                      <a:schemeClr val="tx1">
                        <a:lumMod val="50000"/>
                      </a:schemeClr>
                    </a:gs>
                    <a:gs pos="100000">
                      <a:schemeClr val="tx1">
                        <a:lumMod val="50000"/>
                      </a:schemeClr>
                    </a:gs>
                  </a:gsLst>
                  <a:lin ang="5400000" scaled="0"/>
                </a:gradFill>
              </a:defRPr>
            </a:lvl1pPr>
          </a:lstStyle>
          <a:p>
            <a:r>
              <a:rPr lang="en-US" dirty="0" smtClean="0"/>
              <a:t>Presentation title</a:t>
            </a:r>
            <a:endParaRPr lang="en-US" dirty="0"/>
          </a:p>
        </p:txBody>
      </p:sp>
      <p:sp>
        <p:nvSpPr>
          <p:cNvPr id="15" name="Text Placeholder 2"/>
          <p:cNvSpPr>
            <a:spLocks noGrp="1"/>
          </p:cNvSpPr>
          <p:nvPr>
            <p:ph type="body" sz="quarter" idx="14"/>
          </p:nvPr>
        </p:nvSpPr>
        <p:spPr bwMode="black">
          <a:xfrm>
            <a:off x="274702" y="3954441"/>
            <a:ext cx="7315200" cy="1825625"/>
          </a:xfrm>
        </p:spPr>
        <p:txBody>
          <a:bodyPr tIns="109728" bIns="109728">
            <a:noAutofit/>
          </a:bodyPr>
          <a:lstStyle>
            <a:lvl1pPr marL="0" indent="0">
              <a:spcBef>
                <a:spcPts val="0"/>
              </a:spcBef>
              <a:buNone/>
              <a:defRPr sz="3200">
                <a:gradFill>
                  <a:gsLst>
                    <a:gs pos="2917">
                      <a:schemeClr val="tx1">
                        <a:lumMod val="50000"/>
                      </a:schemeClr>
                    </a:gs>
                    <a:gs pos="100000">
                      <a:schemeClr val="tx1">
                        <a:lumMod val="50000"/>
                      </a:schemeClr>
                    </a:gs>
                  </a:gsLst>
                  <a:lin ang="5400000" scaled="0"/>
                </a:gradFill>
              </a:defRPr>
            </a:lvl1pPr>
          </a:lstStyle>
          <a:p>
            <a:pPr lvl="0"/>
            <a:r>
              <a:rPr lang="en-US" smtClean="0"/>
              <a:t>Click to edit Master text styles</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45725" y="6048777"/>
            <a:ext cx="1849308" cy="680256"/>
          </a:xfrm>
          <a:prstGeom prst="rect">
            <a:avLst/>
          </a:prstGeom>
        </p:spPr>
      </p:pic>
    </p:spTree>
    <p:extLst>
      <p:ext uri="{BB962C8B-B14F-4D97-AF65-F5344CB8AC3E}">
        <p14:creationId xmlns:p14="http://schemas.microsoft.com/office/powerpoint/2010/main" val="6854243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171"/>
            <a:ext cx="12436475" cy="6992181"/>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839" y="6048777"/>
            <a:ext cx="1849308" cy="680256"/>
          </a:xfrm>
          <a:prstGeom prst="rect">
            <a:avLst/>
          </a:prstGeom>
        </p:spPr>
      </p:pic>
      <p:sp>
        <p:nvSpPr>
          <p:cNvPr id="10" name="Rectangle 9"/>
          <p:cNvSpPr/>
          <p:nvPr userDrawn="1"/>
        </p:nvSpPr>
        <p:spPr bwMode="gray">
          <a:xfrm>
            <a:off x="274702" y="1211263"/>
            <a:ext cx="7315200" cy="3657600"/>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a:spLocks noGrp="1"/>
          </p:cNvSpPr>
          <p:nvPr>
            <p:ph type="title" hasCustomPrompt="1"/>
          </p:nvPr>
        </p:nvSpPr>
        <p:spPr bwMode="ltGray">
          <a:xfrm>
            <a:off x="274638" y="1211263"/>
            <a:ext cx="7315200" cy="1828804"/>
          </a:xfrm>
          <a:noFill/>
        </p:spPr>
        <p:txBody>
          <a:bodyPr lIns="146304" tIns="91440" rIns="146304" bIns="91440" anchor="t" anchorCtr="0"/>
          <a:lstStyle>
            <a:lvl1pPr>
              <a:defRPr sz="6000" spc="-100" baseline="0">
                <a:gradFill>
                  <a:gsLst>
                    <a:gs pos="0">
                      <a:srgbClr val="FFFFFF"/>
                    </a:gs>
                    <a:gs pos="100000">
                      <a:srgbClr val="FFFFFF"/>
                    </a:gs>
                  </a:gsLst>
                  <a:lin ang="5400000" scaled="0"/>
                </a:gradFill>
              </a:defRPr>
            </a:lvl1pPr>
          </a:lstStyle>
          <a:p>
            <a:r>
              <a:rPr lang="en-US" dirty="0" smtClean="0"/>
              <a:t>Presentation title</a:t>
            </a:r>
            <a:endParaRPr lang="en-US" dirty="0"/>
          </a:p>
        </p:txBody>
      </p:sp>
      <p:sp>
        <p:nvSpPr>
          <p:cNvPr id="12" name="Text Placeholder 4"/>
          <p:cNvSpPr>
            <a:spLocks noGrp="1"/>
          </p:cNvSpPr>
          <p:nvPr>
            <p:ph type="body" sz="quarter" idx="12" hasCustomPrompt="1"/>
          </p:nvPr>
        </p:nvSpPr>
        <p:spPr bwMode="ltGray">
          <a:xfrm>
            <a:off x="274702" y="3030538"/>
            <a:ext cx="7315200" cy="1830388"/>
          </a:xfrm>
          <a:noFill/>
        </p:spPr>
        <p:txBody>
          <a:bodyPr lIns="146304" tIns="109728" rIns="146304" bIns="109728">
            <a:noAutofit/>
          </a:bodyPr>
          <a:lstStyle>
            <a:lvl1pPr marL="0" indent="0">
              <a:spcBef>
                <a:spcPts val="0"/>
              </a:spcBef>
              <a:buNone/>
              <a:defRPr sz="3200" spc="0" baseline="0">
                <a:gradFill>
                  <a:gsLst>
                    <a:gs pos="1250">
                      <a:srgbClr val="FFFFFF"/>
                    </a:gs>
                    <a:gs pos="99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3618279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8">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171"/>
            <a:ext cx="12436475" cy="6992181"/>
          </a:xfrm>
          <a:prstGeom prst="rect">
            <a:avLst/>
          </a:prstGeom>
        </p:spPr>
      </p:pic>
      <p:sp>
        <p:nvSpPr>
          <p:cNvPr id="10" name="Rectangle 9"/>
          <p:cNvSpPr/>
          <p:nvPr userDrawn="1"/>
        </p:nvSpPr>
        <p:spPr bwMode="gray">
          <a:xfrm>
            <a:off x="274702" y="1211263"/>
            <a:ext cx="7315200" cy="3657600"/>
          </a:xfrm>
          <a:prstGeom prst="rect">
            <a:avLst/>
          </a:prstGeom>
          <a:solidFill>
            <a:schemeClr val="accent4">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a:spLocks noGrp="1"/>
          </p:cNvSpPr>
          <p:nvPr>
            <p:ph type="title" hasCustomPrompt="1"/>
          </p:nvPr>
        </p:nvSpPr>
        <p:spPr bwMode="black">
          <a:xfrm>
            <a:off x="274638" y="1211263"/>
            <a:ext cx="7315200" cy="1828804"/>
          </a:xfrm>
          <a:noFill/>
        </p:spPr>
        <p:txBody>
          <a:bodyPr lIns="146304" tIns="91440" rIns="146304" bIns="91440" anchor="t" anchorCtr="0"/>
          <a:lstStyle>
            <a:lvl1pPr>
              <a:defRPr sz="6000" spc="-100" baseline="0">
                <a:gradFill>
                  <a:gsLst>
                    <a:gs pos="2917">
                      <a:schemeClr val="tx1">
                        <a:lumMod val="50000"/>
                      </a:schemeClr>
                    </a:gs>
                    <a:gs pos="100000">
                      <a:schemeClr val="tx1">
                        <a:lumMod val="50000"/>
                      </a:schemeClr>
                    </a:gs>
                  </a:gsLst>
                  <a:lin ang="5400000" scaled="0"/>
                </a:gradFill>
              </a:defRPr>
            </a:lvl1pPr>
          </a:lstStyle>
          <a:p>
            <a:r>
              <a:rPr lang="en-US" dirty="0" smtClean="0"/>
              <a:t>Presentation title</a:t>
            </a:r>
            <a:endParaRPr lang="en-US" dirty="0"/>
          </a:p>
        </p:txBody>
      </p:sp>
      <p:sp>
        <p:nvSpPr>
          <p:cNvPr id="12" name="Text Placeholder 4"/>
          <p:cNvSpPr>
            <a:spLocks noGrp="1"/>
          </p:cNvSpPr>
          <p:nvPr>
            <p:ph type="body" sz="quarter" idx="12" hasCustomPrompt="1"/>
          </p:nvPr>
        </p:nvSpPr>
        <p:spPr bwMode="black">
          <a:xfrm>
            <a:off x="274702" y="3030538"/>
            <a:ext cx="7315200" cy="1830388"/>
          </a:xfrm>
          <a:noFill/>
        </p:spPr>
        <p:txBody>
          <a:bodyPr lIns="146304" tIns="109728" rIns="146304" bIns="109728">
            <a:noAutofit/>
          </a:bodyPr>
          <a:lstStyle>
            <a:lvl1pPr marL="0" indent="0">
              <a:spcBef>
                <a:spcPts val="0"/>
              </a:spcBef>
              <a:buNone/>
              <a:defRPr sz="3200" spc="0" baseline="0">
                <a:gradFill>
                  <a:gsLst>
                    <a:gs pos="2917">
                      <a:schemeClr val="tx1">
                        <a:lumMod val="50000"/>
                      </a:schemeClr>
                    </a:gs>
                    <a:gs pos="100000">
                      <a:schemeClr val="tx1">
                        <a:lumMod val="50000"/>
                      </a:schemeClr>
                    </a:gs>
                  </a:gsLst>
                  <a:lin ang="5400000" scaled="0"/>
                </a:gradFill>
                <a:latin typeface="+mj-lt"/>
              </a:defRPr>
            </a:lvl1pPr>
          </a:lstStyle>
          <a:p>
            <a:pPr lvl="0"/>
            <a:r>
              <a:rPr lang="en-US" dirty="0" smtClean="0"/>
              <a:t>Speaker Name</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839" y="6048777"/>
            <a:ext cx="1849308" cy="680256"/>
          </a:xfrm>
          <a:prstGeom prst="rect">
            <a:avLst/>
          </a:prstGeom>
        </p:spPr>
      </p:pic>
    </p:spTree>
    <p:extLst>
      <p:ext uri="{BB962C8B-B14F-4D97-AF65-F5344CB8AC3E}">
        <p14:creationId xmlns:p14="http://schemas.microsoft.com/office/powerpoint/2010/main" val="40884960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8">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171"/>
            <a:ext cx="12436475" cy="6992181"/>
          </a:xfrm>
          <a:prstGeom prst="rect">
            <a:avLst/>
          </a:prstGeom>
        </p:spPr>
      </p:pic>
      <p:sp>
        <p:nvSpPr>
          <p:cNvPr id="10" name="Rectangle 9"/>
          <p:cNvSpPr/>
          <p:nvPr userDrawn="1"/>
        </p:nvSpPr>
        <p:spPr bwMode="gray">
          <a:xfrm>
            <a:off x="274702" y="1211263"/>
            <a:ext cx="7315200" cy="3657600"/>
          </a:xfrm>
          <a:prstGeom prst="rect">
            <a:avLst/>
          </a:prstGeom>
          <a:solidFill>
            <a:schemeClr val="accent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a:spLocks noGrp="1"/>
          </p:cNvSpPr>
          <p:nvPr>
            <p:ph type="title" hasCustomPrompt="1"/>
          </p:nvPr>
        </p:nvSpPr>
        <p:spPr bwMode="black">
          <a:xfrm>
            <a:off x="274638" y="1211263"/>
            <a:ext cx="7315200" cy="1828804"/>
          </a:xfrm>
          <a:noFill/>
        </p:spPr>
        <p:txBody>
          <a:bodyPr lIns="146304" tIns="91440" rIns="146304" bIns="91440" anchor="t" anchorCtr="0"/>
          <a:lstStyle>
            <a:lvl1pPr>
              <a:defRPr sz="6000" spc="-100" baseline="0">
                <a:gradFill>
                  <a:gsLst>
                    <a:gs pos="2917">
                      <a:schemeClr val="tx1">
                        <a:lumMod val="50000"/>
                      </a:schemeClr>
                    </a:gs>
                    <a:gs pos="100000">
                      <a:schemeClr val="tx1">
                        <a:lumMod val="50000"/>
                      </a:schemeClr>
                    </a:gs>
                  </a:gsLst>
                  <a:lin ang="5400000" scaled="0"/>
                </a:gradFill>
              </a:defRPr>
            </a:lvl1pPr>
          </a:lstStyle>
          <a:p>
            <a:r>
              <a:rPr lang="en-US" dirty="0" smtClean="0"/>
              <a:t>Presentation title</a:t>
            </a:r>
            <a:endParaRPr lang="en-US" dirty="0"/>
          </a:p>
        </p:txBody>
      </p:sp>
      <p:sp>
        <p:nvSpPr>
          <p:cNvPr id="12" name="Text Placeholder 4"/>
          <p:cNvSpPr>
            <a:spLocks noGrp="1"/>
          </p:cNvSpPr>
          <p:nvPr>
            <p:ph type="body" sz="quarter" idx="12" hasCustomPrompt="1"/>
          </p:nvPr>
        </p:nvSpPr>
        <p:spPr bwMode="black">
          <a:xfrm>
            <a:off x="274702" y="3030538"/>
            <a:ext cx="7315200" cy="1830388"/>
          </a:xfrm>
          <a:noFill/>
        </p:spPr>
        <p:txBody>
          <a:bodyPr lIns="146304" tIns="109728" rIns="146304" bIns="109728">
            <a:noAutofit/>
          </a:bodyPr>
          <a:lstStyle>
            <a:lvl1pPr marL="0" indent="0">
              <a:spcBef>
                <a:spcPts val="0"/>
              </a:spcBef>
              <a:buNone/>
              <a:defRPr sz="3200" spc="0" baseline="0">
                <a:gradFill>
                  <a:gsLst>
                    <a:gs pos="2917">
                      <a:schemeClr val="tx1">
                        <a:lumMod val="50000"/>
                      </a:schemeClr>
                    </a:gs>
                    <a:gs pos="100000">
                      <a:schemeClr val="tx1">
                        <a:lumMod val="50000"/>
                      </a:schemeClr>
                    </a:gs>
                  </a:gsLst>
                  <a:lin ang="5400000" scaled="0"/>
                </a:gradFill>
                <a:latin typeface="+mj-lt"/>
              </a:defRPr>
            </a:lvl1pPr>
          </a:lstStyle>
          <a:p>
            <a:pPr lvl="0"/>
            <a:r>
              <a:rPr lang="en-US" dirty="0" smtClean="0"/>
              <a:t>Speaker Name</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839" y="6048777"/>
            <a:ext cx="1849308" cy="680256"/>
          </a:xfrm>
          <a:prstGeom prst="rect">
            <a:avLst/>
          </a:prstGeom>
        </p:spPr>
      </p:pic>
    </p:spTree>
    <p:extLst>
      <p:ext uri="{BB962C8B-B14F-4D97-AF65-F5344CB8AC3E}">
        <p14:creationId xmlns:p14="http://schemas.microsoft.com/office/powerpoint/2010/main" val="31529530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Slide 8">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171"/>
            <a:ext cx="12436475" cy="6992181"/>
          </a:xfrm>
          <a:prstGeom prst="rect">
            <a:avLst/>
          </a:prstGeom>
        </p:spPr>
      </p:pic>
      <p:sp>
        <p:nvSpPr>
          <p:cNvPr id="10" name="Rectangle 9"/>
          <p:cNvSpPr/>
          <p:nvPr userDrawn="1"/>
        </p:nvSpPr>
        <p:spPr bwMode="gray">
          <a:xfrm>
            <a:off x="274702" y="1211263"/>
            <a:ext cx="7315200" cy="3657600"/>
          </a:xfrm>
          <a:prstGeom prst="rect">
            <a:avLst/>
          </a:prstGeom>
          <a:solidFill>
            <a:schemeClr val="accent3">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a:spLocks noGrp="1"/>
          </p:cNvSpPr>
          <p:nvPr>
            <p:ph type="title" hasCustomPrompt="1"/>
          </p:nvPr>
        </p:nvSpPr>
        <p:spPr bwMode="black">
          <a:xfrm>
            <a:off x="274638" y="1211263"/>
            <a:ext cx="7315200" cy="1828804"/>
          </a:xfrm>
          <a:noFill/>
        </p:spPr>
        <p:txBody>
          <a:bodyPr lIns="146304" tIns="91440" rIns="146304" bIns="91440" anchor="t" anchorCtr="0"/>
          <a:lstStyle>
            <a:lvl1pPr>
              <a:defRPr sz="6000" spc="-100" baseline="0">
                <a:gradFill>
                  <a:gsLst>
                    <a:gs pos="2917">
                      <a:schemeClr val="tx1">
                        <a:lumMod val="50000"/>
                      </a:schemeClr>
                    </a:gs>
                    <a:gs pos="100000">
                      <a:schemeClr val="tx1">
                        <a:lumMod val="50000"/>
                      </a:schemeClr>
                    </a:gs>
                  </a:gsLst>
                  <a:lin ang="5400000" scaled="0"/>
                </a:gradFill>
              </a:defRPr>
            </a:lvl1pPr>
          </a:lstStyle>
          <a:p>
            <a:r>
              <a:rPr lang="en-US" dirty="0" smtClean="0"/>
              <a:t>Presentation title</a:t>
            </a:r>
            <a:endParaRPr lang="en-US" dirty="0"/>
          </a:p>
        </p:txBody>
      </p:sp>
      <p:sp>
        <p:nvSpPr>
          <p:cNvPr id="12" name="Text Placeholder 4"/>
          <p:cNvSpPr>
            <a:spLocks noGrp="1"/>
          </p:cNvSpPr>
          <p:nvPr>
            <p:ph type="body" sz="quarter" idx="12" hasCustomPrompt="1"/>
          </p:nvPr>
        </p:nvSpPr>
        <p:spPr bwMode="black">
          <a:xfrm>
            <a:off x="274702" y="3030538"/>
            <a:ext cx="7315200" cy="1830388"/>
          </a:xfrm>
          <a:noFill/>
        </p:spPr>
        <p:txBody>
          <a:bodyPr lIns="146304" tIns="109728" rIns="146304" bIns="109728">
            <a:noAutofit/>
          </a:bodyPr>
          <a:lstStyle>
            <a:lvl1pPr marL="0" indent="0">
              <a:spcBef>
                <a:spcPts val="0"/>
              </a:spcBef>
              <a:buNone/>
              <a:defRPr sz="3200" spc="0" baseline="0">
                <a:gradFill>
                  <a:gsLst>
                    <a:gs pos="2917">
                      <a:schemeClr val="tx1">
                        <a:lumMod val="50000"/>
                      </a:schemeClr>
                    </a:gs>
                    <a:gs pos="100000">
                      <a:schemeClr val="tx1">
                        <a:lumMod val="50000"/>
                      </a:schemeClr>
                    </a:gs>
                  </a:gsLst>
                  <a:lin ang="5400000" scaled="0"/>
                </a:gradFill>
                <a:latin typeface="+mj-lt"/>
              </a:defRPr>
            </a:lvl1pPr>
          </a:lstStyle>
          <a:p>
            <a:pPr lvl="0"/>
            <a:r>
              <a:rPr lang="en-US" dirty="0" smtClean="0"/>
              <a:t>Speaker Name</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839" y="6048777"/>
            <a:ext cx="1849308" cy="680256"/>
          </a:xfrm>
          <a:prstGeom prst="rect">
            <a:avLst/>
          </a:prstGeom>
        </p:spPr>
      </p:pic>
    </p:spTree>
    <p:extLst>
      <p:ext uri="{BB962C8B-B14F-4D97-AF65-F5344CB8AC3E}">
        <p14:creationId xmlns:p14="http://schemas.microsoft.com/office/powerpoint/2010/main" val="35988748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bwMode="auto">
          <a:xfrm>
            <a:off x="274639" y="1209973"/>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10058401" cy="1829593"/>
          </a:xfrm>
          <a:noFill/>
        </p:spPr>
        <p:txBody>
          <a:bodyPr lIns="182880" tIns="146304" rIns="182880" bIns="146304">
            <a:noAutofit/>
          </a:bodyPr>
          <a:lstStyle>
            <a:lvl1pPr marL="0" indent="0">
              <a:spcBef>
                <a:spcPts val="0"/>
              </a:spcBef>
              <a:buNone/>
              <a:defRPr sz="3600"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chemeClr val="tx1">
                      <a:lumMod val="50000"/>
                    </a:schemeClr>
                  </a:gs>
                  <a:gs pos="100000">
                    <a:schemeClr val="tx1">
                      <a:lumMod val="50000"/>
                    </a:schemeClr>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bwMode="auto">
          <a:xfrm>
            <a:off x="274639" y="1209973"/>
            <a:ext cx="10056812" cy="2751698"/>
          </a:xfrm>
          <a:noFill/>
        </p:spPr>
        <p:txBody>
          <a:bodyPr tIns="91440" bIns="91440" anchor="t" anchorCtr="0"/>
          <a:lstStyle>
            <a:lvl1pPr>
              <a:defRPr sz="7200" spc="-100" baseline="0">
                <a:gradFill>
                  <a:gsLst>
                    <a:gs pos="5833">
                      <a:schemeClr val="tx1">
                        <a:lumMod val="50000"/>
                      </a:schemeClr>
                    </a:gs>
                    <a:gs pos="18000">
                      <a:schemeClr val="tx1">
                        <a:lumMod val="50000"/>
                      </a:schemeClr>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10058401" cy="1829593"/>
          </a:xfrm>
          <a:noFill/>
        </p:spPr>
        <p:txBody>
          <a:bodyPr lIns="182880" tIns="146304" rIns="182880" bIns="146304">
            <a:noAutofit/>
          </a:bodyPr>
          <a:lstStyle>
            <a:lvl1pPr marL="0" indent="0">
              <a:spcBef>
                <a:spcPts val="0"/>
              </a:spcBef>
              <a:buNone/>
              <a:defRPr sz="3600"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8151736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30641423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chemeClr val="tx1">
                      <a:lumMod val="50000"/>
                    </a:schemeClr>
                  </a:gs>
                  <a:gs pos="100000">
                    <a:schemeClr val="tx1">
                      <a:lumMod val="50000"/>
                    </a:schemeClr>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bwMode="auto">
          <a:xfrm>
            <a:off x="274639" y="1209973"/>
            <a:ext cx="10056812" cy="2751698"/>
          </a:xfrm>
          <a:noFill/>
        </p:spPr>
        <p:txBody>
          <a:bodyPr tIns="91440" bIns="91440" anchor="t" anchorCtr="0"/>
          <a:lstStyle>
            <a:lvl1pPr>
              <a:defRPr sz="7200" spc="-100" baseline="0">
                <a:gradFill>
                  <a:gsLst>
                    <a:gs pos="5833">
                      <a:schemeClr val="tx1">
                        <a:lumMod val="50000"/>
                      </a:schemeClr>
                    </a:gs>
                    <a:gs pos="18000">
                      <a:schemeClr val="tx1">
                        <a:lumMod val="50000"/>
                      </a:schemeClr>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10058401" cy="1829593"/>
          </a:xfrm>
          <a:noFill/>
        </p:spPr>
        <p:txBody>
          <a:bodyPr lIns="182880" tIns="146304" rIns="182880" bIns="146304">
            <a:noAutofit/>
          </a:bodyPr>
          <a:lstStyle>
            <a:lvl1pPr marL="0" indent="0">
              <a:spcBef>
                <a:spcPts val="0"/>
              </a:spcBef>
              <a:buNone/>
              <a:defRPr sz="3600"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9947161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chemeClr val="tx1">
                      <a:lumMod val="50000"/>
                    </a:schemeClr>
                  </a:gs>
                  <a:gs pos="100000">
                    <a:schemeClr val="tx1">
                      <a:lumMod val="50000"/>
                    </a:schemeClr>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bwMode="auto">
          <a:xfrm>
            <a:off x="274639" y="1209973"/>
            <a:ext cx="10056812" cy="2751698"/>
          </a:xfrm>
          <a:noFill/>
        </p:spPr>
        <p:txBody>
          <a:bodyPr tIns="91440" bIns="91440" anchor="t" anchorCtr="0"/>
          <a:lstStyle>
            <a:lvl1pPr>
              <a:defRPr sz="7200" spc="-100" baseline="0">
                <a:gradFill>
                  <a:gsLst>
                    <a:gs pos="5833">
                      <a:schemeClr val="tx1">
                        <a:lumMod val="50000"/>
                      </a:schemeClr>
                    </a:gs>
                    <a:gs pos="18000">
                      <a:schemeClr val="tx1">
                        <a:lumMod val="50000"/>
                      </a:schemeClr>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10058401" cy="1829593"/>
          </a:xfrm>
          <a:noFill/>
        </p:spPr>
        <p:txBody>
          <a:bodyPr lIns="182880" tIns="146304" rIns="182880" bIns="146304">
            <a:noAutofit/>
          </a:bodyPr>
          <a:lstStyle>
            <a:lvl1pPr marL="0" indent="0">
              <a:spcBef>
                <a:spcPts val="0"/>
              </a:spcBef>
              <a:buNone/>
              <a:defRPr sz="3600"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050911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chemeClr val="bg1">
                      <a:lumMod val="50000"/>
                    </a:schemeClr>
                  </a:gs>
                  <a:gs pos="100000">
                    <a:schemeClr val="bg1">
                      <a:lumMod val="50000"/>
                    </a:schemeClr>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bg1">
                        <a:lumMod val="50000"/>
                      </a:schemeClr>
                    </a:gs>
                    <a:gs pos="100000">
                      <a:schemeClr val="bg1">
                        <a:lumMod val="50000"/>
                      </a:schemeClr>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10058401" cy="1829593"/>
          </a:xfrm>
          <a:noFill/>
        </p:spPr>
        <p:txBody>
          <a:bodyPr lIns="182880" tIns="146304" rIns="182880" bIns="146304">
            <a:noAutofit/>
          </a:bodyPr>
          <a:lstStyle>
            <a:lvl1pPr marL="0" indent="0">
              <a:spcBef>
                <a:spcPts val="0"/>
              </a:spcBef>
              <a:buNone/>
              <a:defRPr sz="3600"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4095669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Demo slide 2">
    <p:bg>
      <p:bgPr>
        <a:solidFill>
          <a:schemeClr val="accent2"/>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chemeClr val="bg1">
                      <a:lumMod val="50000"/>
                    </a:schemeClr>
                  </a:gs>
                  <a:gs pos="100000">
                    <a:schemeClr val="bg1">
                      <a:lumMod val="50000"/>
                    </a:schemeClr>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bg1">
                        <a:lumMod val="50000"/>
                      </a:schemeClr>
                    </a:gs>
                    <a:gs pos="100000">
                      <a:schemeClr val="bg1">
                        <a:lumMod val="50000"/>
                      </a:schemeClr>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10058401" cy="1829593"/>
          </a:xfrm>
          <a:noFill/>
        </p:spPr>
        <p:txBody>
          <a:bodyPr lIns="182880" tIns="146304" rIns="182880" bIns="146304">
            <a:noAutofit/>
          </a:bodyPr>
          <a:lstStyle>
            <a:lvl1pPr marL="0" indent="0">
              <a:spcBef>
                <a:spcPts val="0"/>
              </a:spcBef>
              <a:buNone/>
              <a:defRPr sz="3600" spc="0" baseline="0">
                <a:gradFill>
                  <a:gsLst>
                    <a:gs pos="0">
                      <a:schemeClr val="bg1">
                        <a:lumMod val="50000"/>
                      </a:schemeClr>
                    </a:gs>
                    <a:gs pos="100000">
                      <a:schemeClr val="bg1">
                        <a:lumMod val="50000"/>
                      </a:schemeClr>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516516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Demo slide 2">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chemeClr val="bg1">
                      <a:lumMod val="50000"/>
                    </a:schemeClr>
                  </a:gs>
                  <a:gs pos="100000">
                    <a:schemeClr val="bg1">
                      <a:lumMod val="50000"/>
                    </a:schemeClr>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bg1">
                        <a:lumMod val="50000"/>
                      </a:schemeClr>
                    </a:gs>
                    <a:gs pos="100000">
                      <a:schemeClr val="bg1">
                        <a:lumMod val="50000"/>
                      </a:schemeClr>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10058401" cy="1829593"/>
          </a:xfrm>
          <a:noFill/>
        </p:spPr>
        <p:txBody>
          <a:bodyPr lIns="182880" tIns="146304" rIns="182880" bIns="146304">
            <a:noAutofit/>
          </a:bodyPr>
          <a:lstStyle>
            <a:lvl1pPr marL="0" indent="0">
              <a:spcBef>
                <a:spcPts val="0"/>
              </a:spcBef>
              <a:buNone/>
              <a:defRPr sz="3600" spc="0" baseline="0">
                <a:gradFill>
                  <a:gsLst>
                    <a:gs pos="0">
                      <a:schemeClr val="bg1">
                        <a:lumMod val="50000"/>
                      </a:schemeClr>
                    </a:gs>
                    <a:gs pos="100000">
                      <a:schemeClr val="bg1">
                        <a:lumMod val="50000"/>
                      </a:schemeClr>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5115041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Demo slide 2">
    <p:bg>
      <p:bgPr>
        <a:solidFill>
          <a:schemeClr val="accent4"/>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chemeClr val="tx1"/>
                  </a:gs>
                  <a:gs pos="100000">
                    <a:schemeClr val="tx1"/>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10058401" cy="1829593"/>
          </a:xfrm>
          <a:noFill/>
        </p:spPr>
        <p:txBody>
          <a:bodyPr lIns="182880" tIns="146304" rIns="182880" bIns="146304">
            <a:noAutofit/>
          </a:bodyPr>
          <a:lstStyle>
            <a:lvl1pPr marL="0" indent="0">
              <a:spcBef>
                <a:spcPts val="0"/>
              </a:spcBef>
              <a:buNone/>
              <a:defRPr sz="3600" spc="0" baseline="0">
                <a:gradFill>
                  <a:gsLst>
                    <a:gs pos="0">
                      <a:schemeClr val="bg1">
                        <a:lumMod val="50000"/>
                      </a:schemeClr>
                    </a:gs>
                    <a:gs pos="100000">
                      <a:schemeClr val="bg1">
                        <a:lumMod val="50000"/>
                      </a:schemeClr>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4382388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lumMod val="50000"/>
                      </a:schemeClr>
                    </a:gs>
                    <a:gs pos="100000">
                      <a:schemeClr val="tx1">
                        <a:lumMod val="50000"/>
                      </a:schemeClr>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lumMod val="50000"/>
                      </a:schemeClr>
                    </a:gs>
                    <a:gs pos="100000">
                      <a:schemeClr val="tx1">
                        <a:lumMod val="50000"/>
                      </a:schemeClr>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7227616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lumMod val="50000"/>
                      </a:schemeClr>
                    </a:gs>
                    <a:gs pos="100000">
                      <a:schemeClr val="tx1">
                        <a:lumMod val="50000"/>
                      </a:schemeClr>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33080408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bg1"/>
                    </a:gs>
                    <a:gs pos="100000">
                      <a:schemeClr val="bg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5018622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3">
    <p:bg>
      <p:bgPr>
        <a:solidFill>
          <a:schemeClr val="accent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1250">
                      <a:schemeClr val="bg1">
                        <a:lumMod val="50000"/>
                      </a:schemeClr>
                    </a:gs>
                    <a:gs pos="100000">
                      <a:schemeClr val="bg1">
                        <a:lumMod val="50000"/>
                      </a:schemeClr>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1250">
                      <a:schemeClr val="bg1">
                        <a:lumMod val="50000"/>
                      </a:schemeClr>
                    </a:gs>
                    <a:gs pos="100000">
                      <a:schemeClr val="bg1">
                        <a:lumMod val="50000"/>
                      </a:schemeClr>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16843143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bg1">
                        <a:lumMod val="50000"/>
                      </a:schemeClr>
                    </a:gs>
                    <a:gs pos="100000">
                      <a:schemeClr val="bg1">
                        <a:lumMod val="50000"/>
                      </a:schemeClr>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31545929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Video slide 2">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bg1">
                        <a:lumMod val="50000"/>
                      </a:schemeClr>
                    </a:gs>
                    <a:gs pos="100000">
                      <a:schemeClr val="bg1">
                        <a:lumMod val="50000"/>
                      </a:schemeClr>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2050423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Video slide 2">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bg1">
                        <a:lumMod val="50000"/>
                      </a:schemeClr>
                    </a:gs>
                    <a:gs pos="100000">
                      <a:schemeClr val="bg1">
                        <a:lumMod val="50000"/>
                      </a:schemeClr>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40087127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Video slide 2">
    <p:bg>
      <p:bgPr>
        <a:solidFill>
          <a:schemeClr val="accent2"/>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00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3757436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bg1">
                        <a:lumMod val="50000"/>
                      </a:schemeClr>
                    </a:gs>
                    <a:gs pos="0">
                      <a:schemeClr val="bg1">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bg1">
                        <a:lumMod val="50000"/>
                      </a:schemeClr>
                    </a:gs>
                    <a:gs pos="0">
                      <a:schemeClr val="bg1">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ection Title Accent Color 3">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bg1">
                        <a:lumMod val="50000"/>
                      </a:schemeClr>
                    </a:gs>
                    <a:gs pos="0">
                      <a:schemeClr val="bg1">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117681406"/>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3">
    <p:bg>
      <p:bgPr>
        <a:solidFill>
          <a:schemeClr val="accent4"/>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1250">
                      <a:schemeClr val="bg1">
                        <a:lumMod val="50000"/>
                      </a:schemeClr>
                    </a:gs>
                    <a:gs pos="100000">
                      <a:schemeClr val="bg1">
                        <a:lumMod val="50000"/>
                      </a:schemeClr>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1250">
                      <a:schemeClr val="bg1">
                        <a:lumMod val="50000"/>
                      </a:schemeClr>
                    </a:gs>
                    <a:gs pos="100000">
                      <a:schemeClr val="bg1">
                        <a:lumMod val="50000"/>
                      </a:schemeClr>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18983383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xmlns:p14="http://schemas.microsoft.com/office/powerpoint/2010/mai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Blank Accent Color 3">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323422"/>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Segoe UI" pitchFamily="34" charset="0"/>
                <a:cs typeface="Segoe UI" pitchFamily="34" charset="0"/>
              </a:defRPr>
            </a:lvl1pPr>
            <a:lvl2pPr marL="346553" indent="0">
              <a:buNone/>
              <a:defRPr>
                <a:gradFill>
                  <a:gsLst>
                    <a:gs pos="1250">
                      <a:srgbClr val="000000"/>
                    </a:gs>
                    <a:gs pos="100000">
                      <a:srgbClr val="000000"/>
                    </a:gs>
                  </a:gsLst>
                  <a:lin ang="5400000" scaled="0"/>
                </a:gradFill>
                <a:latin typeface="Segoe UI" pitchFamily="34" charset="0"/>
                <a:cs typeface="Segoe UI" pitchFamily="34" charset="0"/>
              </a:defRPr>
            </a:lvl2pPr>
            <a:lvl3pPr marL="584607" indent="0">
              <a:buNone/>
              <a:defRPr>
                <a:gradFill>
                  <a:gsLst>
                    <a:gs pos="1250">
                      <a:srgbClr val="000000"/>
                    </a:gs>
                    <a:gs pos="100000">
                      <a:srgbClr val="000000"/>
                    </a:gs>
                  </a:gsLst>
                  <a:lin ang="5400000" scaled="0"/>
                </a:gradFill>
                <a:latin typeface="Segoe UI" pitchFamily="34" charset="0"/>
                <a:cs typeface="Segoe UI" pitchFamily="34" charset="0"/>
              </a:defRPr>
            </a:lvl3pPr>
            <a:lvl4pPr marL="814563" indent="0">
              <a:buNone/>
              <a:defRPr>
                <a:gradFill>
                  <a:gsLst>
                    <a:gs pos="1250">
                      <a:srgbClr val="000000"/>
                    </a:gs>
                    <a:gs pos="100000">
                      <a:srgbClr val="000000"/>
                    </a:gs>
                  </a:gsLst>
                  <a:lin ang="5400000" scaled="0"/>
                </a:gradFill>
                <a:latin typeface="Segoe UI" pitchFamily="34" charset="0"/>
                <a:cs typeface="Segoe UI" pitchFamily="34" charset="0"/>
              </a:defRPr>
            </a:lvl4pPr>
            <a:lvl5pPr marL="1050997"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xmlns:p14="http://schemas.microsoft.com/office/powerpoint/2010/mai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3">
    <p:bg>
      <p:bgPr>
        <a:solidFill>
          <a:schemeClr val="accent3"/>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1250">
                      <a:schemeClr val="bg1">
                        <a:lumMod val="50000"/>
                      </a:schemeClr>
                    </a:gs>
                    <a:gs pos="100000">
                      <a:schemeClr val="bg1">
                        <a:lumMod val="50000"/>
                      </a:schemeClr>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1250">
                      <a:schemeClr val="bg1">
                        <a:lumMod val="50000"/>
                      </a:schemeClr>
                    </a:gs>
                    <a:gs pos="100000">
                      <a:schemeClr val="bg1">
                        <a:lumMod val="50000"/>
                      </a:schemeClr>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33441299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Title Slide_Option 2">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226781" y="841933"/>
            <a:ext cx="6294113" cy="5294466"/>
          </a:xfrm>
          <a:prstGeom prst="rect">
            <a:avLst/>
          </a:prstGeom>
        </p:spPr>
      </p:pic>
      <p:sp>
        <p:nvSpPr>
          <p:cNvPr id="4" name="Rectangle 1"/>
          <p:cNvSpPr/>
          <p:nvPr userDrawn="1"/>
        </p:nvSpPr>
        <p:spPr bwMode="auto">
          <a:xfrm>
            <a:off x="-128" y="0"/>
            <a:ext cx="12436605" cy="6994525"/>
          </a:xfrm>
          <a:custGeom>
            <a:avLst/>
            <a:gdLst/>
            <a:ahLst/>
            <a:cxnLst/>
            <a:rect l="l" t="t" r="r" b="b"/>
            <a:pathLst>
              <a:path w="12188952" h="6858000">
                <a:moveTo>
                  <a:pt x="514344" y="919950"/>
                </a:moveTo>
                <a:cubicBezTo>
                  <a:pt x="508127" y="2575229"/>
                  <a:pt x="516335" y="4288195"/>
                  <a:pt x="510118" y="5943474"/>
                </a:cubicBezTo>
                <a:lnTo>
                  <a:pt x="5537327" y="5218261"/>
                </a:lnTo>
                <a:cubicBezTo>
                  <a:pt x="5531110" y="4020361"/>
                  <a:pt x="5530863" y="2808040"/>
                  <a:pt x="5524646" y="1610140"/>
                </a:cubicBezTo>
                <a:close/>
                <a:moveTo>
                  <a:pt x="0" y="0"/>
                </a:moveTo>
                <a:lnTo>
                  <a:pt x="12188952" y="0"/>
                </a:lnTo>
                <a:lnTo>
                  <a:pt x="12188952" y="6858000"/>
                </a:lnTo>
                <a:lnTo>
                  <a:pt x="0" y="6858000"/>
                </a:lnTo>
                <a:close/>
              </a:path>
            </a:pathLst>
          </a:cu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1" tIns="46627" rIns="93251" bIns="46627" numCol="1" rtlCol="0" anchor="ctr" anchorCtr="0" compatLnSpc="1">
            <a:prstTxWarp prst="textNoShape">
              <a:avLst/>
            </a:prstTxWarp>
          </a:bodyPr>
          <a:lstStyle/>
          <a:p>
            <a:pPr algn="ctr" defTabSz="932261" fontAlgn="base">
              <a:lnSpc>
                <a:spcPct val="90000"/>
              </a:lnSpc>
              <a:spcBef>
                <a:spcPct val="0"/>
              </a:spcBef>
              <a:spcAft>
                <a:spcPct val="0"/>
              </a:spcAft>
            </a:pPr>
            <a:endParaRPr lang="en-US" sz="2000" spc="-51" dirty="0" smtClean="0">
              <a:gradFill>
                <a:gsLst>
                  <a:gs pos="0">
                    <a:srgbClr val="EFEFEF"/>
                  </a:gs>
                  <a:gs pos="100000">
                    <a:srgbClr val="EFEFEF"/>
                  </a:gs>
                </a:gsLst>
                <a:lin ang="5400000" scaled="0"/>
              </a:gradFill>
            </a:endParaRPr>
          </a:p>
        </p:txBody>
      </p:sp>
      <p:sp>
        <p:nvSpPr>
          <p:cNvPr id="2" name="Title 1"/>
          <p:cNvSpPr>
            <a:spLocks noGrp="1"/>
          </p:cNvSpPr>
          <p:nvPr>
            <p:ph type="title" hasCustomPrompt="1"/>
          </p:nvPr>
        </p:nvSpPr>
        <p:spPr>
          <a:xfrm>
            <a:off x="6214997" y="2151538"/>
            <a:ext cx="5695057" cy="2034095"/>
          </a:xfrm>
        </p:spPr>
        <p:txBody>
          <a:bodyPr anchor="b" anchorCtr="0"/>
          <a:lstStyle>
            <a:lvl1pPr>
              <a:defRPr sz="7300" spc="-153" baseline="0">
                <a:gradFill>
                  <a:gsLst>
                    <a:gs pos="1250">
                      <a:schemeClr val="bg1"/>
                    </a:gs>
                    <a:gs pos="100000">
                      <a:schemeClr val="bg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6214997" y="4507583"/>
            <a:ext cx="5695057" cy="508524"/>
          </a:xfrm>
        </p:spPr>
        <p:txBody>
          <a:bodyPr>
            <a:noAutofit/>
          </a:bodyPr>
          <a:lstStyle>
            <a:lvl1pPr marL="0" indent="0">
              <a:spcBef>
                <a:spcPts val="0"/>
              </a:spcBef>
              <a:buNone/>
              <a:defRPr sz="2900" spc="-71" baseline="0">
                <a:gradFill>
                  <a:gsLst>
                    <a:gs pos="1250">
                      <a:schemeClr val="bg1"/>
                    </a:gs>
                    <a:gs pos="100000">
                      <a:schemeClr val="bg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9135194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0858" y="445256"/>
            <a:ext cx="11629837" cy="45908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30858" y="1222426"/>
            <a:ext cx="11629837" cy="209749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805383" y="6471256"/>
            <a:ext cx="1399468" cy="445553"/>
          </a:xfrm>
          <a:prstGeom prst="rect">
            <a:avLst/>
          </a:prstGeom>
        </p:spPr>
      </p:pic>
    </p:spTree>
    <p:extLst>
      <p:ext uri="{BB962C8B-B14F-4D97-AF65-F5344CB8AC3E}">
        <p14:creationId xmlns:p14="http://schemas.microsoft.com/office/powerpoint/2010/main" val="240903897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4" name="Footer Placeholder 3"/>
          <p:cNvSpPr>
            <a:spLocks noGrp="1"/>
          </p:cNvSpPr>
          <p:nvPr>
            <p:ph type="ftr" sz="quarter" idx="11"/>
          </p:nvPr>
        </p:nvSpPr>
        <p:spPr>
          <a:xfrm>
            <a:off x="3109119" y="6606831"/>
            <a:ext cx="8550076" cy="387694"/>
          </a:xfrm>
          <a:prstGeom prst="rect">
            <a:avLst/>
          </a:prstGeom>
        </p:spPr>
        <p:txBody>
          <a:bodyPr lIns="93278" tIns="46639" rIns="93278" bIns="46639"/>
          <a:lstStyle/>
          <a:p>
            <a:endParaRPr lang="en-US" dirty="0"/>
          </a:p>
        </p:txBody>
      </p:sp>
      <p:sp>
        <p:nvSpPr>
          <p:cNvPr id="5" name="Slide Number Placeholder 4"/>
          <p:cNvSpPr>
            <a:spLocks noGrp="1"/>
          </p:cNvSpPr>
          <p:nvPr>
            <p:ph type="sldNum" sz="quarter" idx="12"/>
          </p:nvPr>
        </p:nvSpPr>
        <p:spPr>
          <a:xfrm>
            <a:off x="11659196" y="6607559"/>
            <a:ext cx="777278" cy="386966"/>
          </a:xfrm>
          <a:prstGeom prst="rect">
            <a:avLst/>
          </a:prstGeom>
        </p:spPr>
        <p:txBody>
          <a:bodyPr lIns="93278" tIns="46639" rIns="93278" bIns="46639"/>
          <a:lstStyle/>
          <a:p>
            <a:fld id="{6A4C1A4A-E5E6-4CC1-B72C-A20A4EB3E2D2}" type="slidenum">
              <a:rPr lang="en-US" smtClean="0"/>
              <a:pPr/>
              <a:t>‹#›</a:t>
            </a:fld>
            <a:endParaRPr lang="en-US" dirty="0"/>
          </a:p>
        </p:txBody>
      </p:sp>
      <p:sp>
        <p:nvSpPr>
          <p:cNvPr id="6" name="Text Placeholder 5"/>
          <p:cNvSpPr>
            <a:spLocks noGrp="1"/>
          </p:cNvSpPr>
          <p:nvPr>
            <p:ph type="body" sz="quarter" idx="13" hasCustomPrompt="1"/>
          </p:nvPr>
        </p:nvSpPr>
        <p:spPr>
          <a:xfrm>
            <a:off x="1" y="585023"/>
            <a:ext cx="12436475" cy="380490"/>
          </a:xfrm>
          <a:prstGeom prst="rect">
            <a:avLst/>
          </a:prstGeom>
        </p:spPr>
        <p:txBody>
          <a:bodyPr lIns="388549" tIns="54397" rIns="54397" bIns="54397">
            <a:noAutofit/>
          </a:bodyPr>
          <a:lstStyle>
            <a:lvl1pPr marL="0" indent="0">
              <a:buNone/>
              <a:defRPr sz="2900">
                <a:latin typeface="Segoe UI Light" pitchFamily="34" charset="0"/>
              </a:defRPr>
            </a:lvl1pPr>
            <a:lvl2pPr marL="287336" indent="0">
              <a:buNone/>
              <a:defRPr/>
            </a:lvl2pPr>
            <a:lvl3pPr marL="600304" indent="0">
              <a:buNone/>
              <a:defRPr/>
            </a:lvl3pPr>
            <a:lvl4pPr marL="887640" indent="0">
              <a:buNone/>
              <a:defRPr/>
            </a:lvl4pPr>
            <a:lvl5pPr marL="1127761" indent="0">
              <a:buNone/>
              <a:defRPr/>
            </a:lvl5pPr>
          </a:lstStyle>
          <a:p>
            <a:pPr lvl="0"/>
            <a:r>
              <a:rPr lang="en-US" dirty="0" smtClean="0"/>
              <a:t>Click to add subtitle</a:t>
            </a:r>
          </a:p>
        </p:txBody>
      </p:sp>
    </p:spTree>
    <p:extLst>
      <p:ext uri="{BB962C8B-B14F-4D97-AF65-F5344CB8AC3E}">
        <p14:creationId xmlns:p14="http://schemas.microsoft.com/office/powerpoint/2010/main" val="55613753"/>
      </p:ext>
    </p:extLst>
  </p:cSld>
  <p:clrMapOvr>
    <a:masterClrMapping/>
  </p:clrMapOvr>
  <p:transition xmlns:p14="http://schemas.microsoft.com/office/powerpoint/2010/mai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718" y="0"/>
            <a:ext cx="6108095"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31279" y="1476622"/>
            <a:ext cx="5338712" cy="1695079"/>
          </a:xfrm>
          <a:prstGeom prst="rect">
            <a:avLst/>
          </a:prstGeom>
        </p:spPr>
        <p:txBody>
          <a:bodyPr>
            <a:noAutofit/>
          </a:bodyPr>
          <a:lstStyle>
            <a:lvl1pPr marL="0" indent="0">
              <a:buNone/>
              <a:defRPr sz="4100" b="0" cap="none" baseline="0">
                <a:gradFill>
                  <a:gsLst>
                    <a:gs pos="100000">
                      <a:schemeClr val="bg1"/>
                    </a:gs>
                    <a:gs pos="0">
                      <a:schemeClr val="bg1"/>
                    </a:gs>
                  </a:gsLst>
                  <a:lin ang="5400000" scaled="0"/>
                </a:gradFill>
                <a:latin typeface="+mj-lt"/>
              </a:defRPr>
            </a:lvl1pPr>
            <a:lvl2pPr marL="621744" indent="0">
              <a:buNone/>
              <a:defRPr sz="2800" b="1"/>
            </a:lvl2pPr>
            <a:lvl3pPr marL="1243489" indent="0">
              <a:buNone/>
              <a:defRPr sz="2400" b="1"/>
            </a:lvl3pPr>
            <a:lvl4pPr marL="1865232" indent="0">
              <a:buNone/>
              <a:defRPr sz="2100" b="1"/>
            </a:lvl4pPr>
            <a:lvl5pPr marL="2486976" indent="0">
              <a:buNone/>
              <a:defRPr sz="2100" b="1"/>
            </a:lvl5pPr>
            <a:lvl6pPr marL="3108721" indent="0">
              <a:buNone/>
              <a:defRPr sz="2100" b="1"/>
            </a:lvl6pPr>
            <a:lvl7pPr marL="3730465" indent="0">
              <a:buNone/>
              <a:defRPr sz="2100" b="1"/>
            </a:lvl7pPr>
            <a:lvl8pPr marL="4352209" indent="0">
              <a:buNone/>
              <a:defRPr sz="2100" b="1"/>
            </a:lvl8pPr>
            <a:lvl9pPr marL="4973954" indent="0">
              <a:buNone/>
              <a:defRPr sz="2100" b="1"/>
            </a:lvl9pPr>
          </a:lstStyle>
          <a:p>
            <a:pPr lvl="0"/>
            <a:r>
              <a:rPr lang="en-US" dirty="0" smtClean="0"/>
              <a:t>Click to edit Master text styles.</a:t>
            </a:r>
          </a:p>
        </p:txBody>
      </p:sp>
      <p:sp>
        <p:nvSpPr>
          <p:cNvPr id="6" name="Content Placeholder 5"/>
          <p:cNvSpPr>
            <a:spLocks noGrp="1"/>
          </p:cNvSpPr>
          <p:nvPr>
            <p:ph sz="quarter" idx="4"/>
          </p:nvPr>
        </p:nvSpPr>
        <p:spPr>
          <a:xfrm>
            <a:off x="6313878" y="1715387"/>
            <a:ext cx="5596178" cy="339016"/>
          </a:xfrm>
          <a:prstGeom prst="rect">
            <a:avLst/>
          </a:prstGeom>
        </p:spPr>
        <p:txBody>
          <a:bodyPr>
            <a:noAutofit/>
          </a:bodyPr>
          <a:lstStyle>
            <a:lvl1pPr marL="0" indent="0">
              <a:spcBef>
                <a:spcPts val="1224"/>
              </a:spcBef>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32616" indent="-388590">
              <a:defRPr lang="en-US" sz="2100" kern="1200" dirty="0" smtClean="0">
                <a:solidFill>
                  <a:schemeClr val="bg2">
                    <a:lumMod val="50000"/>
                  </a:schemeClr>
                </a:solidFill>
                <a:latin typeface="+mn-lt"/>
                <a:ea typeface="+mn-ea"/>
                <a:cs typeface="Arial" pitchFamily="34" charset="0"/>
              </a:defRPr>
            </a:lvl2pPr>
            <a:lvl3pPr marL="932616" indent="-233154">
              <a:defRPr lang="en-US" sz="1900" kern="1200" dirty="0" smtClean="0">
                <a:solidFill>
                  <a:schemeClr val="bg2">
                    <a:lumMod val="50000"/>
                  </a:schemeClr>
                </a:solidFill>
                <a:latin typeface="+mn-lt"/>
                <a:ea typeface="+mn-ea"/>
                <a:cs typeface="Arial" pitchFamily="34" charset="0"/>
              </a:defRPr>
            </a:lvl3pPr>
            <a:lvl4pPr marL="1243489" indent="-233154">
              <a:defRPr lang="en-US" sz="1600" kern="1200" dirty="0" smtClean="0">
                <a:solidFill>
                  <a:schemeClr val="bg2">
                    <a:lumMod val="50000"/>
                  </a:schemeClr>
                </a:solidFill>
                <a:latin typeface="+mn-lt"/>
                <a:ea typeface="+mn-ea"/>
                <a:cs typeface="Arial" pitchFamily="34" charset="0"/>
              </a:defRPr>
            </a:lvl4pPr>
            <a:lvl5pPr marL="1476643" indent="-233154">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smtClean="0"/>
              <a:t>Click to edit Master text styles</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26402"/>
          <a:stretch/>
        </p:blipFill>
        <p:spPr>
          <a:xfrm>
            <a:off x="10619730" y="6276098"/>
            <a:ext cx="1445184" cy="559562"/>
          </a:xfrm>
          <a:prstGeom prst="rect">
            <a:avLst/>
          </a:prstGeom>
        </p:spPr>
      </p:pic>
    </p:spTree>
    <p:extLst>
      <p:ext uri="{BB962C8B-B14F-4D97-AF65-F5344CB8AC3E}">
        <p14:creationId xmlns:p14="http://schemas.microsoft.com/office/powerpoint/2010/main" val="1318176733"/>
      </p:ext>
    </p:extLst>
  </p:cSld>
  <p:clrMapOvr>
    <a:masterClrMapping/>
  </p:clrMapOvr>
  <p:timing>
    <p:tnLst>
      <p:par>
        <p:cTn xmlns:p14="http://schemas.microsoft.com/office/powerpoint/2010/mai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9660" y="233151"/>
            <a:ext cx="11375536" cy="621530"/>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29660" y="1476622"/>
            <a:ext cx="11375536" cy="209749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8254" y="6163528"/>
            <a:ext cx="930862" cy="431477"/>
          </a:xfrm>
          <a:prstGeom prst="rect">
            <a:avLst/>
          </a:prstGeom>
        </p:spPr>
      </p:pic>
    </p:spTree>
    <p:extLst>
      <p:ext uri="{BB962C8B-B14F-4D97-AF65-F5344CB8AC3E}">
        <p14:creationId xmlns:p14="http://schemas.microsoft.com/office/powerpoint/2010/main" val="183195356"/>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3"/>
            <a:ext cx="11375536" cy="2135969"/>
          </a:xfrm>
          <a:prstGeom prst="rect">
            <a:avLst/>
          </a:prstGeom>
        </p:spPr>
        <p:txBody>
          <a:bodyPr>
            <a:spAutoFit/>
          </a:bodyPr>
          <a:lstStyle>
            <a:lvl1pPr marL="0" indent="0">
              <a:spcBef>
                <a:spcPts val="2448"/>
              </a:spcBef>
              <a:buNone/>
              <a:defRPr sz="4000">
                <a:gradFill>
                  <a:gsLst>
                    <a:gs pos="100000">
                      <a:schemeClr val="tx2"/>
                    </a:gs>
                    <a:gs pos="0">
                      <a:schemeClr val="tx2"/>
                    </a:gs>
                  </a:gsLst>
                  <a:lin ang="5400000" scaled="0"/>
                </a:gradFill>
                <a:latin typeface="+mj-lt"/>
              </a:defRPr>
            </a:lvl1pPr>
            <a:lvl2pPr marL="0" indent="0">
              <a:buNone/>
              <a:defRPr sz="2000" spc="-51" baseline="0">
                <a:gradFill>
                  <a:gsLst>
                    <a:gs pos="100000">
                      <a:schemeClr val="tx1"/>
                    </a:gs>
                    <a:gs pos="6000">
                      <a:schemeClr val="tx1"/>
                    </a:gs>
                  </a:gsLst>
                  <a:lin ang="5400000" scaled="0"/>
                </a:gradFill>
              </a:defRPr>
            </a:lvl2pPr>
            <a:lvl3pPr marL="236434" indent="0">
              <a:buNone/>
              <a:defRPr sz="2000" spc="-51" baseline="0">
                <a:gradFill>
                  <a:gsLst>
                    <a:gs pos="100000">
                      <a:schemeClr val="tx1"/>
                    </a:gs>
                    <a:gs pos="6000">
                      <a:schemeClr val="tx1"/>
                    </a:gs>
                  </a:gsLst>
                  <a:lin ang="5400000" scaled="0"/>
                </a:gradFill>
              </a:defRPr>
            </a:lvl3pPr>
            <a:lvl4pPr marL="466390" indent="0">
              <a:buNone/>
              <a:defRPr sz="1800" spc="-51" baseline="0">
                <a:gradFill>
                  <a:gsLst>
                    <a:gs pos="100000">
                      <a:schemeClr val="tx1"/>
                    </a:gs>
                    <a:gs pos="6000">
                      <a:schemeClr val="tx1"/>
                    </a:gs>
                  </a:gsLst>
                  <a:lin ang="5400000" scaled="0"/>
                </a:gradFill>
              </a:defRPr>
            </a:lvl4pPr>
            <a:lvl5pPr marL="707682" indent="0">
              <a:buNone/>
              <a:defRPr sz="1800" spc="-51" baseline="0">
                <a:gradFill>
                  <a:gsLst>
                    <a:gs pos="100000">
                      <a:schemeClr val="tx1"/>
                    </a:gs>
                    <a:gs pos="6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a:xfrm>
            <a:off x="274638" y="292082"/>
            <a:ext cx="11375536" cy="946413"/>
          </a:xfrm>
        </p:spPr>
        <p:txBody>
          <a:bodyPr>
            <a:spAutoFit/>
          </a:bodyPr>
          <a:lstStyle/>
          <a:p>
            <a:r>
              <a:rPr lang="en-US" dirty="0" smtClean="0"/>
              <a:t>Click to edit master title style</a:t>
            </a:r>
            <a:endParaRPr lang="en-US" dirty="0"/>
          </a:p>
        </p:txBody>
      </p:sp>
      <p:sp>
        <p:nvSpPr>
          <p:cNvPr id="4" name="Slide Number Placeholder 3"/>
          <p:cNvSpPr>
            <a:spLocks noGrp="1"/>
          </p:cNvSpPr>
          <p:nvPr>
            <p:ph type="sldNum" sz="quarter" idx="12"/>
          </p:nvPr>
        </p:nvSpPr>
        <p:spPr>
          <a:xfrm>
            <a:off x="11650175" y="6573013"/>
            <a:ext cx="511664" cy="124650"/>
          </a:xfrm>
          <a:prstGeom prst="rect">
            <a:avLst/>
          </a:prstGeom>
        </p:spPr>
        <p:txBody>
          <a:bodyPr/>
          <a:lstStyle/>
          <a:p>
            <a:pPr>
              <a:lnSpc>
                <a:spcPct val="90000"/>
              </a:lnSpc>
            </a:pPr>
            <a:fld id="{1BC86A1F-E589-44B2-A543-2EC98F5547A7}" type="slidenum">
              <a:rPr lang="en-US" smtClean="0"/>
              <a:pPr>
                <a:lnSpc>
                  <a:spcPct val="90000"/>
                </a:lnSpc>
              </a:pPr>
              <a:t>‹#›</a:t>
            </a:fld>
            <a:endParaRPr lang="en-US" dirty="0"/>
          </a:p>
        </p:txBody>
      </p:sp>
    </p:spTree>
    <p:extLst>
      <p:ext uri="{BB962C8B-B14F-4D97-AF65-F5344CB8AC3E}">
        <p14:creationId xmlns:p14="http://schemas.microsoft.com/office/powerpoint/2010/main" val="160555939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SmartArt">
    <p:bg>
      <p:bgRef idx="1001">
        <a:schemeClr val="bg1"/>
      </p:bgRef>
    </p:bg>
    <p:spTree>
      <p:nvGrpSpPr>
        <p:cNvPr id="1" name=""/>
        <p:cNvGrpSpPr/>
        <p:nvPr/>
      </p:nvGrpSpPr>
      <p:grpSpPr>
        <a:xfrm>
          <a:off x="0" y="0"/>
          <a:ext cx="0" cy="0"/>
          <a:chOff x="0" y="0"/>
          <a:chExt cx="0" cy="0"/>
        </a:xfrm>
      </p:grpSpPr>
      <p:sp>
        <p:nvSpPr>
          <p:cNvPr id="12" name="SmartArt-Platzhalter 11"/>
          <p:cNvSpPr>
            <a:spLocks noGrp="1"/>
          </p:cNvSpPr>
          <p:nvPr>
            <p:ph type="dgm" sz="quarter" idx="17"/>
          </p:nvPr>
        </p:nvSpPr>
        <p:spPr bwMode="auto">
          <a:xfrm>
            <a:off x="274640" y="1212851"/>
            <a:ext cx="11887198" cy="748923"/>
          </a:xfrm>
        </p:spPr>
        <p:txBody>
          <a:bodyPr/>
          <a:lstStyle>
            <a:lvl1pPr>
              <a:buClr>
                <a:schemeClr val="accent6">
                  <a:lumMod val="50000"/>
                </a:schemeClr>
              </a:buClr>
              <a:buFont typeface="Wingdings" pitchFamily="2" charset="2"/>
              <a:buChar char="§"/>
              <a:defRPr/>
            </a:lvl1pPr>
          </a:lstStyle>
          <a:p>
            <a:endParaRPr lang="en-GB" dirty="0"/>
          </a:p>
        </p:txBody>
      </p:sp>
      <p:sp>
        <p:nvSpPr>
          <p:cNvPr id="7" name="Foliennummernplatzhalter 20"/>
          <p:cNvSpPr>
            <a:spLocks noGrp="1"/>
          </p:cNvSpPr>
          <p:nvPr>
            <p:ph type="sldNum" sz="quarter" idx="4"/>
          </p:nvPr>
        </p:nvSpPr>
        <p:spPr>
          <a:xfrm>
            <a:off x="11912196" y="6622133"/>
            <a:ext cx="524281" cy="372394"/>
          </a:xfrm>
          <a:prstGeom prst="rect">
            <a:avLst/>
          </a:prstGeom>
        </p:spPr>
        <p:txBody>
          <a:bodyPr lIns="124349" tIns="62174" rIns="124349" bIns="62174">
            <a:noAutofit/>
          </a:bodyPr>
          <a:lstStyle>
            <a:lvl1pPr>
              <a:defRPr sz="1100">
                <a:latin typeface="Calibri" pitchFamily="34" charset="0"/>
              </a:defRPr>
            </a:lvl1pPr>
          </a:lstStyle>
          <a:p>
            <a:fld id="{76D8E909-938B-47AE-BA6E-C31282E5C101}" type="slidenum">
              <a:rPr lang="de-DE" smtClean="0"/>
              <a:pPr/>
              <a:t>‹#›</a:t>
            </a:fld>
            <a:endParaRPr lang="de-DE" dirty="0"/>
          </a:p>
        </p:txBody>
      </p:sp>
    </p:spTree>
    <p:extLst>
      <p:ext uri="{BB962C8B-B14F-4D97-AF65-F5344CB8AC3E}">
        <p14:creationId xmlns:p14="http://schemas.microsoft.com/office/powerpoint/2010/main" val="205232944"/>
      </p:ext>
    </p:extLst>
  </p:cSld>
  <p:clrMapOvr>
    <a:overrideClrMapping bg1="lt1" tx1="dk1" bg2="lt2" tx2="dk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208678801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ontent w/Photo on Right">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6334860" y="3122801"/>
            <a:ext cx="6101615" cy="748923"/>
          </a:xfrm>
        </p:spPr>
        <p:txBody>
          <a:bodyPr lIns="186556" anchor="ctr"/>
          <a:lstStyle>
            <a:lvl1pPr marL="0" indent="0" algn="l">
              <a:buNone/>
              <a:defRPr/>
            </a:lvl1pPr>
          </a:lstStyle>
          <a:p>
            <a:r>
              <a:rPr lang="en-US" dirty="0" smtClean="0"/>
              <a:t>Click to insert photo.</a:t>
            </a:r>
            <a:endParaRPr lang="en-US" dirty="0"/>
          </a:p>
        </p:txBody>
      </p:sp>
      <p:sp>
        <p:nvSpPr>
          <p:cNvPr id="3" name="Text Placeholder 2"/>
          <p:cNvSpPr>
            <a:spLocks noGrp="1"/>
          </p:cNvSpPr>
          <p:nvPr>
            <p:ph type="body" idx="1" hasCustomPrompt="1"/>
          </p:nvPr>
        </p:nvSpPr>
        <p:spPr>
          <a:xfrm>
            <a:off x="531279" y="1476623"/>
            <a:ext cx="5543930" cy="1201902"/>
          </a:xfrm>
          <a:prstGeom prst="rect">
            <a:avLst/>
          </a:prstGeom>
        </p:spPr>
        <p:txBody>
          <a:bodyPr>
            <a:noAutofit/>
          </a:bodyPr>
          <a:lstStyle>
            <a:lvl1pPr marL="0" indent="0">
              <a:buNone/>
              <a:defRPr sz="4100" b="0" cap="none" baseline="0">
                <a:gradFill>
                  <a:gsLst>
                    <a:gs pos="100000">
                      <a:schemeClr val="tx2"/>
                    </a:gs>
                    <a:gs pos="0">
                      <a:schemeClr val="tx2"/>
                    </a:gs>
                  </a:gsLst>
                  <a:lin ang="5400000" scaled="0"/>
                </a:gradFill>
                <a:latin typeface="+mj-lt"/>
              </a:defRPr>
            </a:lvl1pPr>
            <a:lvl2pPr marL="621744" indent="0">
              <a:buNone/>
              <a:defRPr sz="2800" b="1"/>
            </a:lvl2pPr>
            <a:lvl3pPr marL="1243489" indent="0">
              <a:buNone/>
              <a:defRPr sz="2400" b="1"/>
            </a:lvl3pPr>
            <a:lvl4pPr marL="1865232" indent="0">
              <a:buNone/>
              <a:defRPr sz="2100" b="1"/>
            </a:lvl4pPr>
            <a:lvl5pPr marL="2486976" indent="0">
              <a:buNone/>
              <a:defRPr sz="2100" b="1"/>
            </a:lvl5pPr>
            <a:lvl6pPr marL="3108721" indent="0">
              <a:buNone/>
              <a:defRPr sz="2100" b="1"/>
            </a:lvl6pPr>
            <a:lvl7pPr marL="3730465" indent="0">
              <a:buNone/>
              <a:defRPr sz="2100" b="1"/>
            </a:lvl7pPr>
            <a:lvl8pPr marL="4352209" indent="0">
              <a:buNone/>
              <a:defRPr sz="2100" b="1"/>
            </a:lvl8pPr>
            <a:lvl9pPr marL="4973954" indent="0">
              <a:buNone/>
              <a:defRPr sz="2100" b="1"/>
            </a:lvl9pPr>
          </a:lstStyle>
          <a:p>
            <a:pPr lvl="0"/>
            <a:r>
              <a:rPr lang="en-US" dirty="0" smtClean="0"/>
              <a:t>Click to edit Master text styles.</a:t>
            </a:r>
          </a:p>
        </p:txBody>
      </p:sp>
      <p:sp>
        <p:nvSpPr>
          <p:cNvPr id="10" name="Slide Number Placeholder 9"/>
          <p:cNvSpPr>
            <a:spLocks noGrp="1"/>
          </p:cNvSpPr>
          <p:nvPr>
            <p:ph type="sldNum" sz="quarter" idx="12"/>
          </p:nvPr>
        </p:nvSpPr>
        <p:spPr>
          <a:xfrm>
            <a:off x="531279" y="6526955"/>
            <a:ext cx="572078" cy="223825"/>
          </a:xfrm>
          <a:prstGeom prst="rect">
            <a:avLst/>
          </a:prstGeom>
        </p:spPr>
        <p:txBody>
          <a:bodyPr lIns="124349" tIns="62174" rIns="124349" bIns="62174"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sp>
        <p:nvSpPr>
          <p:cNvPr id="9" name="Content Placeholder 5"/>
          <p:cNvSpPr>
            <a:spLocks noGrp="1"/>
          </p:cNvSpPr>
          <p:nvPr>
            <p:ph sz="quarter" idx="13"/>
          </p:nvPr>
        </p:nvSpPr>
        <p:spPr>
          <a:xfrm>
            <a:off x="531279" y="2789431"/>
            <a:ext cx="5554778" cy="621530"/>
          </a:xfrm>
          <a:prstGeom prst="rect">
            <a:avLst/>
          </a:prstGeom>
        </p:spPr>
        <p:txBody>
          <a:bodyPr>
            <a:noAutofit/>
          </a:bodyPr>
          <a:lstStyle>
            <a:lvl1pPr marL="0" indent="0">
              <a:spcBef>
                <a:spcPts val="1224"/>
              </a:spcBef>
              <a:buFont typeface="Arial" pitchFamily="34" charset="0"/>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32616" indent="-388590">
              <a:defRPr lang="en-US" sz="2100" kern="1200" dirty="0" smtClean="0">
                <a:solidFill>
                  <a:schemeClr val="bg2">
                    <a:lumMod val="50000"/>
                  </a:schemeClr>
                </a:solidFill>
                <a:latin typeface="+mn-lt"/>
                <a:ea typeface="+mn-ea"/>
                <a:cs typeface="Arial" pitchFamily="34" charset="0"/>
              </a:defRPr>
            </a:lvl2pPr>
            <a:lvl3pPr marL="932616" indent="-233154">
              <a:defRPr lang="en-US" sz="1900" kern="1200" dirty="0" smtClean="0">
                <a:solidFill>
                  <a:schemeClr val="bg2">
                    <a:lumMod val="50000"/>
                  </a:schemeClr>
                </a:solidFill>
                <a:latin typeface="+mn-lt"/>
                <a:ea typeface="+mn-ea"/>
                <a:cs typeface="Arial" pitchFamily="34" charset="0"/>
              </a:defRPr>
            </a:lvl3pPr>
            <a:lvl4pPr marL="1243489" indent="-233154">
              <a:defRPr lang="en-US" sz="1600" kern="1200" dirty="0" smtClean="0">
                <a:solidFill>
                  <a:schemeClr val="bg2">
                    <a:lumMod val="50000"/>
                  </a:schemeClr>
                </a:solidFill>
                <a:latin typeface="+mn-lt"/>
                <a:ea typeface="+mn-ea"/>
                <a:cs typeface="Arial" pitchFamily="34" charset="0"/>
              </a:defRPr>
            </a:lvl4pPr>
            <a:lvl5pPr marL="1476643" indent="-233154">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smtClean="0"/>
              <a:t>Click to 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21704" y="6212951"/>
            <a:ext cx="2154695" cy="746083"/>
          </a:xfrm>
          <a:prstGeom prst="rect">
            <a:avLst/>
          </a:prstGeom>
          <a:noFill/>
          <a:ln>
            <a:noFill/>
          </a:ln>
        </p:spPr>
      </p:pic>
    </p:spTree>
    <p:extLst>
      <p:ext uri="{BB962C8B-B14F-4D97-AF65-F5344CB8AC3E}">
        <p14:creationId xmlns:p14="http://schemas.microsoft.com/office/powerpoint/2010/main" val="3291481456"/>
      </p:ext>
    </p:extLst>
  </p:cSld>
  <p:clrMapOvr>
    <a:masterClrMapping/>
  </p:clrMapOvr>
  <p:timing>
    <p:tnLst>
      <p:par>
        <p:cTn xmlns:p14="http://schemas.microsoft.com/office/powerpoint/2010/mai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718" y="0"/>
            <a:ext cx="6108095"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31279" y="1476622"/>
            <a:ext cx="5338712" cy="1695079"/>
          </a:xfrm>
          <a:prstGeom prst="rect">
            <a:avLst/>
          </a:prstGeom>
        </p:spPr>
        <p:txBody>
          <a:bodyPr>
            <a:noAutofit/>
          </a:bodyPr>
          <a:lstStyle>
            <a:lvl1pPr marL="0" indent="0">
              <a:buNone/>
              <a:defRPr sz="4100" b="0" cap="none" baseline="0">
                <a:gradFill>
                  <a:gsLst>
                    <a:gs pos="100000">
                      <a:schemeClr val="bg1"/>
                    </a:gs>
                    <a:gs pos="0">
                      <a:schemeClr val="bg1"/>
                    </a:gs>
                  </a:gsLst>
                  <a:lin ang="5400000" scaled="0"/>
                </a:gradFill>
                <a:latin typeface="+mj-lt"/>
              </a:defRPr>
            </a:lvl1pPr>
            <a:lvl2pPr marL="621744" indent="0">
              <a:buNone/>
              <a:defRPr sz="2800" b="1"/>
            </a:lvl2pPr>
            <a:lvl3pPr marL="1243489" indent="0">
              <a:buNone/>
              <a:defRPr sz="2400" b="1"/>
            </a:lvl3pPr>
            <a:lvl4pPr marL="1865232" indent="0">
              <a:buNone/>
              <a:defRPr sz="2100" b="1"/>
            </a:lvl4pPr>
            <a:lvl5pPr marL="2486976" indent="0">
              <a:buNone/>
              <a:defRPr sz="2100" b="1"/>
            </a:lvl5pPr>
            <a:lvl6pPr marL="3108721" indent="0">
              <a:buNone/>
              <a:defRPr sz="2100" b="1"/>
            </a:lvl6pPr>
            <a:lvl7pPr marL="3730465" indent="0">
              <a:buNone/>
              <a:defRPr sz="2100" b="1"/>
            </a:lvl7pPr>
            <a:lvl8pPr marL="4352209" indent="0">
              <a:buNone/>
              <a:defRPr sz="2100" b="1"/>
            </a:lvl8pPr>
            <a:lvl9pPr marL="4973954" indent="0">
              <a:buNone/>
              <a:defRPr sz="2100" b="1"/>
            </a:lvl9pPr>
          </a:lstStyle>
          <a:p>
            <a:pPr lvl="0"/>
            <a:r>
              <a:rPr lang="en-US" dirty="0" smtClean="0"/>
              <a:t>Click to edit Master text styles.</a:t>
            </a:r>
          </a:p>
        </p:txBody>
      </p:sp>
      <p:sp>
        <p:nvSpPr>
          <p:cNvPr id="6" name="Content Placeholder 5"/>
          <p:cNvSpPr>
            <a:spLocks noGrp="1"/>
          </p:cNvSpPr>
          <p:nvPr>
            <p:ph sz="quarter" idx="4"/>
          </p:nvPr>
        </p:nvSpPr>
        <p:spPr>
          <a:xfrm>
            <a:off x="6313878" y="1715387"/>
            <a:ext cx="5596178" cy="339016"/>
          </a:xfrm>
          <a:prstGeom prst="rect">
            <a:avLst/>
          </a:prstGeom>
        </p:spPr>
        <p:txBody>
          <a:bodyPr>
            <a:noAutofit/>
          </a:bodyPr>
          <a:lstStyle>
            <a:lvl1pPr marL="0" indent="0">
              <a:spcBef>
                <a:spcPts val="1224"/>
              </a:spcBef>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32616" indent="-388590">
              <a:defRPr lang="en-US" sz="2100" kern="1200" dirty="0" smtClean="0">
                <a:solidFill>
                  <a:schemeClr val="bg2">
                    <a:lumMod val="50000"/>
                  </a:schemeClr>
                </a:solidFill>
                <a:latin typeface="+mn-lt"/>
                <a:ea typeface="+mn-ea"/>
                <a:cs typeface="Arial" pitchFamily="34" charset="0"/>
              </a:defRPr>
            </a:lvl2pPr>
            <a:lvl3pPr marL="932616" indent="-233154">
              <a:defRPr lang="en-US" sz="1900" kern="1200" dirty="0" smtClean="0">
                <a:solidFill>
                  <a:schemeClr val="bg2">
                    <a:lumMod val="50000"/>
                  </a:schemeClr>
                </a:solidFill>
                <a:latin typeface="+mn-lt"/>
                <a:ea typeface="+mn-ea"/>
                <a:cs typeface="Arial" pitchFamily="34" charset="0"/>
              </a:defRPr>
            </a:lvl3pPr>
            <a:lvl4pPr marL="1243489" indent="-233154">
              <a:defRPr lang="en-US" sz="1600" kern="1200" dirty="0" smtClean="0">
                <a:solidFill>
                  <a:schemeClr val="bg2">
                    <a:lumMod val="50000"/>
                  </a:schemeClr>
                </a:solidFill>
                <a:latin typeface="+mn-lt"/>
                <a:ea typeface="+mn-ea"/>
                <a:cs typeface="Arial" pitchFamily="34" charset="0"/>
              </a:defRPr>
            </a:lvl4pPr>
            <a:lvl5pPr marL="1476643" indent="-233154">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smtClean="0"/>
              <a:t>Click to 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21704" y="6212951"/>
            <a:ext cx="2154695" cy="746083"/>
          </a:xfrm>
          <a:prstGeom prst="rect">
            <a:avLst/>
          </a:prstGeom>
          <a:noFill/>
          <a:ln>
            <a:noFill/>
          </a:ln>
        </p:spPr>
      </p:pic>
    </p:spTree>
    <p:extLst>
      <p:ext uri="{BB962C8B-B14F-4D97-AF65-F5344CB8AC3E}">
        <p14:creationId xmlns:p14="http://schemas.microsoft.com/office/powerpoint/2010/main" val="2899495144"/>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6 ">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436475" cy="6994525"/>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45725" y="6048777"/>
            <a:ext cx="1849308" cy="680256"/>
          </a:xfrm>
          <a:prstGeom prst="rect">
            <a:avLst/>
          </a:prstGeom>
        </p:spPr>
      </p:pic>
      <p:sp>
        <p:nvSpPr>
          <p:cNvPr id="12" name="Rectangle 11"/>
          <p:cNvSpPr/>
          <p:nvPr userDrawn="1"/>
        </p:nvSpPr>
        <p:spPr bwMode="gray">
          <a:xfrm>
            <a:off x="274702" y="1211263"/>
            <a:ext cx="7315200" cy="4572000"/>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ltGray">
          <a:xfrm>
            <a:off x="274638" y="1211263"/>
            <a:ext cx="7315200" cy="2286680"/>
          </a:xfrm>
          <a:noFill/>
        </p:spPr>
        <p:txBody>
          <a:bodyPr lIns="146304" tIns="91440" rIns="146304" bIns="91440" anchor="t" anchorCtr="0"/>
          <a:lstStyle>
            <a:lvl1pPr>
              <a:defRPr sz="6000" spc="-100" baseline="0">
                <a:gradFill>
                  <a:gsLst>
                    <a:gs pos="0">
                      <a:srgbClr val="FFFFFF"/>
                    </a:gs>
                    <a:gs pos="100000">
                      <a:srgbClr val="FFFFFF"/>
                    </a:gs>
                  </a:gsLst>
                  <a:lin ang="5400000" scaled="0"/>
                </a:gradFill>
              </a:defRPr>
            </a:lvl1pPr>
          </a:lstStyle>
          <a:p>
            <a:r>
              <a:rPr lang="en-US" dirty="0" smtClean="0"/>
              <a:t>Presentation title</a:t>
            </a:r>
            <a:endParaRPr lang="en-US" dirty="0"/>
          </a:p>
        </p:txBody>
      </p:sp>
      <p:sp>
        <p:nvSpPr>
          <p:cNvPr id="15" name="Text Placeholder 4"/>
          <p:cNvSpPr>
            <a:spLocks noGrp="1"/>
          </p:cNvSpPr>
          <p:nvPr>
            <p:ph type="body" sz="quarter" idx="12" hasCustomPrompt="1"/>
          </p:nvPr>
        </p:nvSpPr>
        <p:spPr bwMode="ltGray">
          <a:xfrm>
            <a:off x="274702" y="3497943"/>
            <a:ext cx="7315200" cy="2285320"/>
          </a:xfrm>
          <a:noFill/>
        </p:spPr>
        <p:txBody>
          <a:bodyPr lIns="146304" tIns="109728" rIns="146304" bIns="109728">
            <a:noAutofit/>
          </a:bodyPr>
          <a:lstStyle>
            <a:lvl1pPr marL="0" indent="0">
              <a:spcBef>
                <a:spcPts val="0"/>
              </a:spcBef>
              <a:buNone/>
              <a:defRPr sz="3200" spc="0" baseline="0">
                <a:gradFill>
                  <a:gsLst>
                    <a:gs pos="1250">
                      <a:srgbClr val="FFFFFF"/>
                    </a:gs>
                    <a:gs pos="99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304508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0" y="1476621"/>
            <a:ext cx="11375536" cy="2111860"/>
          </a:xfrm>
          <a:prstGeom prst="rect">
            <a:avLst/>
          </a:prstGeom>
        </p:spPr>
        <p:txBody>
          <a:bodyPr/>
          <a:lstStyle>
            <a:lvl1pPr marL="0" indent="0">
              <a:spcBef>
                <a:spcPts val="2448"/>
              </a:spcBef>
              <a:buNone/>
              <a:defRPr sz="4100">
                <a:gradFill>
                  <a:gsLst>
                    <a:gs pos="100000">
                      <a:schemeClr val="tx2"/>
                    </a:gs>
                    <a:gs pos="0">
                      <a:schemeClr val="tx2"/>
                    </a:gs>
                  </a:gsLst>
                  <a:lin ang="5400000" scaled="0"/>
                </a:gradFill>
                <a:latin typeface="+mj-lt"/>
              </a:defRPr>
            </a:lvl1pPr>
            <a:lvl2pPr marL="0" indent="0">
              <a:buNone/>
              <a:defRPr sz="2000">
                <a:gradFill>
                  <a:gsLst>
                    <a:gs pos="100000">
                      <a:schemeClr val="bg2"/>
                    </a:gs>
                    <a:gs pos="6000">
                      <a:schemeClr val="bg2"/>
                    </a:gs>
                  </a:gsLst>
                  <a:lin ang="5400000" scaled="0"/>
                </a:gradFill>
              </a:defRPr>
            </a:lvl2pPr>
            <a:lvl3pPr marL="236434" indent="0">
              <a:buNone/>
              <a:defRPr sz="2000">
                <a:gradFill>
                  <a:gsLst>
                    <a:gs pos="100000">
                      <a:schemeClr val="bg2"/>
                    </a:gs>
                    <a:gs pos="6000">
                      <a:schemeClr val="bg2"/>
                    </a:gs>
                  </a:gsLst>
                  <a:lin ang="5400000" scaled="0"/>
                </a:gradFill>
              </a:defRPr>
            </a:lvl3pPr>
            <a:lvl4pPr marL="466390" indent="0">
              <a:buNone/>
              <a:defRPr sz="2000">
                <a:gradFill>
                  <a:gsLst>
                    <a:gs pos="100000">
                      <a:schemeClr val="bg2"/>
                    </a:gs>
                    <a:gs pos="6000">
                      <a:schemeClr val="bg2"/>
                    </a:gs>
                  </a:gsLst>
                  <a:lin ang="5400000" scaled="0"/>
                </a:gradFill>
              </a:defRPr>
            </a:lvl4pPr>
            <a:lvl5pPr marL="707682" indent="0">
              <a:buNone/>
              <a:defRPr sz="2000">
                <a:gradFill>
                  <a:gsLst>
                    <a:gs pos="100000">
                      <a:schemeClr val="bg2"/>
                    </a:gs>
                    <a:gs pos="6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Slide Number Placeholder 9"/>
          <p:cNvSpPr>
            <a:spLocks noGrp="1"/>
          </p:cNvSpPr>
          <p:nvPr>
            <p:ph type="sldNum" sz="quarter" idx="12"/>
          </p:nvPr>
        </p:nvSpPr>
        <p:spPr>
          <a:xfrm>
            <a:off x="531279" y="6526955"/>
            <a:ext cx="572078" cy="223825"/>
          </a:xfrm>
          <a:prstGeom prst="rect">
            <a:avLst/>
          </a:prstGeom>
        </p:spPr>
        <p:txBody>
          <a:bodyPr lIns="124349" tIns="62174" rIns="124349" bIns="62174"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21704" y="6212951"/>
            <a:ext cx="2154695" cy="746083"/>
          </a:xfrm>
          <a:prstGeom prst="rect">
            <a:avLst/>
          </a:prstGeom>
          <a:noFill/>
          <a:ln>
            <a:noFill/>
          </a:ln>
        </p:spPr>
      </p:pic>
    </p:spTree>
    <p:extLst>
      <p:ext uri="{BB962C8B-B14F-4D97-AF65-F5344CB8AC3E}">
        <p14:creationId xmlns:p14="http://schemas.microsoft.com/office/powerpoint/2010/main" val="163097635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Full Text White Bkg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313071" y="280107"/>
            <a:ext cx="11810335" cy="581249"/>
          </a:xfrm>
          <a:prstGeom prst="rect">
            <a:avLst/>
          </a:prstGeom>
        </p:spPr>
        <p:txBody>
          <a:bodyPr/>
          <a:lstStyle>
            <a:lvl1pPr algn="l">
              <a:defRPr sz="2900" baseline="0">
                <a:solidFill>
                  <a:srgbClr val="0983AD"/>
                </a:solidFill>
              </a:defRPr>
            </a:lvl1pPr>
          </a:lstStyle>
          <a:p>
            <a:r>
              <a:rPr lang="en-US" dirty="0" smtClean="0"/>
              <a:t>Insert Title Here</a:t>
            </a:r>
            <a:endParaRPr lang="en-US" dirty="0"/>
          </a:p>
        </p:txBody>
      </p:sp>
      <p:sp>
        <p:nvSpPr>
          <p:cNvPr id="8" name="Content Placeholder 2"/>
          <p:cNvSpPr>
            <a:spLocks noGrp="1"/>
          </p:cNvSpPr>
          <p:nvPr>
            <p:ph idx="1"/>
          </p:nvPr>
        </p:nvSpPr>
        <p:spPr>
          <a:xfrm>
            <a:off x="313071" y="1162516"/>
            <a:ext cx="11810335" cy="1335750"/>
          </a:xfrm>
          <a:prstGeom prst="rect">
            <a:avLst/>
          </a:prstGeom>
        </p:spPr>
        <p:txBody>
          <a:bodyPr/>
          <a:lstStyle>
            <a:lvl1pPr marL="349792" indent="-349792">
              <a:buClr>
                <a:srgbClr val="0983AD"/>
              </a:buClr>
              <a:buSzPct val="80000"/>
              <a:buFont typeface="Lucida Grande"/>
              <a:buChar char="›"/>
              <a:defRPr sz="2400"/>
            </a:lvl1pPr>
            <a:lvl2pPr marL="757883" indent="-291494">
              <a:buClr>
                <a:srgbClr val="0983AD"/>
              </a:buClr>
              <a:buSzPct val="70000"/>
              <a:buFont typeface="Lucida Grande"/>
              <a:buChar char="»"/>
              <a:defRPr sz="2400"/>
            </a:lvl2pPr>
            <a:lvl3pPr marL="1165974" indent="-233195">
              <a:buClr>
                <a:srgbClr val="0983AD"/>
              </a:buClr>
              <a:buSzPct val="80000"/>
              <a:buFont typeface="Arial"/>
              <a:buChar char="•"/>
              <a:defRPr sz="2400"/>
            </a:lvl3pPr>
            <a:lvl4pPr marL="1632364" indent="-233195">
              <a:buClr>
                <a:srgbClr val="0983AD"/>
              </a:buClr>
              <a:buFont typeface="Lucida Grande"/>
              <a:buChar char="›"/>
              <a:defRPr sz="2400"/>
            </a:lvl4pPr>
            <a:lvl5pPr marL="2098754" indent="-233195">
              <a:buClr>
                <a:srgbClr val="0983AD"/>
              </a:buClr>
              <a:buFont typeface="Lucida Grande"/>
              <a:buChar char="›"/>
              <a:defRPr sz="2400"/>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061575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567786" y="6272351"/>
            <a:ext cx="1411108" cy="302280"/>
          </a:xfrm>
          <a:prstGeom prst="rect">
            <a:avLst/>
          </a:prstGeom>
        </p:spPr>
      </p:pic>
      <p:sp>
        <p:nvSpPr>
          <p:cNvPr id="5" name="Text Placeholder 4"/>
          <p:cNvSpPr>
            <a:spLocks noGrp="1"/>
          </p:cNvSpPr>
          <p:nvPr>
            <p:ph type="body" sz="quarter" idx="12" hasCustomPrompt="1"/>
          </p:nvPr>
        </p:nvSpPr>
        <p:spPr>
          <a:xfrm>
            <a:off x="276540" y="3954458"/>
            <a:ext cx="6399213" cy="1830388"/>
          </a:xfrm>
          <a:noFill/>
        </p:spPr>
        <p:txBody>
          <a:bodyPr lIns="146304" tIns="109728" rIns="146304" bIns="109728">
            <a:noAutofit/>
          </a:bodyPr>
          <a:lstStyle>
            <a:lvl1pPr marL="0" indent="0">
              <a:spcBef>
                <a:spcPts val="0"/>
              </a:spcBef>
              <a:buNone/>
              <a:defRPr sz="3599"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5999" spc="-100" baseline="0">
                <a:gradFill>
                  <a:gsLst>
                    <a:gs pos="3333">
                      <a:schemeClr val="tx2"/>
                    </a:gs>
                    <a:gs pos="39000">
                      <a:schemeClr val="tx2"/>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13327710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8"/>
            <a:ext cx="6399213" cy="1830388"/>
          </a:xfrm>
          <a:noFill/>
        </p:spPr>
        <p:txBody>
          <a:bodyPr lIns="146304" tIns="109728" rIns="146304" bIns="109728">
            <a:noAutofit/>
          </a:bodyPr>
          <a:lstStyle>
            <a:lvl1pPr marL="0" indent="0">
              <a:spcBef>
                <a:spcPts val="0"/>
              </a:spcBef>
              <a:buNone/>
              <a:defRPr sz="3599"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5999"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26482918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Slide 3">
    <p:bg>
      <p:bgPr>
        <a:solidFill>
          <a:schemeClr val="accent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8"/>
            <a:ext cx="6399213" cy="1830388"/>
          </a:xfrm>
          <a:noFill/>
        </p:spPr>
        <p:txBody>
          <a:bodyPr lIns="146304" tIns="109728" rIns="146304" bIns="109728">
            <a:noAutofit/>
          </a:bodyPr>
          <a:lstStyle>
            <a:lvl1pPr marL="0" indent="0">
              <a:spcBef>
                <a:spcPts val="0"/>
              </a:spcBef>
              <a:buNone/>
              <a:defRPr sz="3599" spc="0" baseline="0">
                <a:gradFill>
                  <a:gsLst>
                    <a:gs pos="1250">
                      <a:schemeClr val="bg1">
                        <a:lumMod val="50000"/>
                      </a:schemeClr>
                    </a:gs>
                    <a:gs pos="100000">
                      <a:schemeClr val="bg1">
                        <a:lumMod val="50000"/>
                      </a:schemeClr>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5999" spc="-100" baseline="0">
                <a:gradFill>
                  <a:gsLst>
                    <a:gs pos="1250">
                      <a:schemeClr val="bg1">
                        <a:lumMod val="50000"/>
                      </a:schemeClr>
                    </a:gs>
                    <a:gs pos="100000">
                      <a:schemeClr val="bg1">
                        <a:lumMod val="50000"/>
                      </a:schemeClr>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32311432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Title Slide 3">
    <p:bg>
      <p:bgPr>
        <a:solidFill>
          <a:schemeClr val="accent4"/>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8"/>
            <a:ext cx="6399213" cy="1830388"/>
          </a:xfrm>
          <a:noFill/>
        </p:spPr>
        <p:txBody>
          <a:bodyPr lIns="146304" tIns="109728" rIns="146304" bIns="109728">
            <a:noAutofit/>
          </a:bodyPr>
          <a:lstStyle>
            <a:lvl1pPr marL="0" indent="0">
              <a:spcBef>
                <a:spcPts val="0"/>
              </a:spcBef>
              <a:buNone/>
              <a:defRPr sz="3599" spc="0" baseline="0">
                <a:gradFill>
                  <a:gsLst>
                    <a:gs pos="1250">
                      <a:schemeClr val="bg1">
                        <a:lumMod val="50000"/>
                      </a:schemeClr>
                    </a:gs>
                    <a:gs pos="100000">
                      <a:schemeClr val="bg1">
                        <a:lumMod val="50000"/>
                      </a:schemeClr>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5999" spc="-100" baseline="0">
                <a:gradFill>
                  <a:gsLst>
                    <a:gs pos="1250">
                      <a:schemeClr val="bg1">
                        <a:lumMod val="50000"/>
                      </a:schemeClr>
                    </a:gs>
                    <a:gs pos="100000">
                      <a:schemeClr val="bg1">
                        <a:lumMod val="50000"/>
                      </a:schemeClr>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31502252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Title Slide 3">
    <p:bg>
      <p:bgPr>
        <a:solidFill>
          <a:schemeClr val="accent3"/>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8"/>
            <a:ext cx="6399213" cy="1830388"/>
          </a:xfrm>
          <a:noFill/>
        </p:spPr>
        <p:txBody>
          <a:bodyPr lIns="146304" tIns="109728" rIns="146304" bIns="109728">
            <a:noAutofit/>
          </a:bodyPr>
          <a:lstStyle>
            <a:lvl1pPr marL="0" indent="0">
              <a:spcBef>
                <a:spcPts val="0"/>
              </a:spcBef>
              <a:buNone/>
              <a:defRPr sz="3599" spc="0" baseline="0">
                <a:gradFill>
                  <a:gsLst>
                    <a:gs pos="1250">
                      <a:schemeClr val="bg1">
                        <a:lumMod val="50000"/>
                      </a:schemeClr>
                    </a:gs>
                    <a:gs pos="100000">
                      <a:schemeClr val="bg1">
                        <a:lumMod val="50000"/>
                      </a:schemeClr>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5999" spc="-100" baseline="0">
                <a:gradFill>
                  <a:gsLst>
                    <a:gs pos="1250">
                      <a:schemeClr val="bg1">
                        <a:lumMod val="50000"/>
                      </a:schemeClr>
                    </a:gs>
                    <a:gs pos="100000">
                      <a:schemeClr val="bg1">
                        <a:lumMod val="50000"/>
                      </a:schemeClr>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40331715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6 ">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436475" cy="6994525"/>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45725" y="6048777"/>
            <a:ext cx="1849308" cy="680256"/>
          </a:xfrm>
          <a:prstGeom prst="rect">
            <a:avLst/>
          </a:prstGeom>
        </p:spPr>
      </p:pic>
      <p:sp>
        <p:nvSpPr>
          <p:cNvPr id="12" name="Rectangle 11"/>
          <p:cNvSpPr/>
          <p:nvPr userDrawn="1"/>
        </p:nvSpPr>
        <p:spPr bwMode="gray">
          <a:xfrm>
            <a:off x="274703" y="1211263"/>
            <a:ext cx="7315200" cy="4572000"/>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ltGray">
          <a:xfrm>
            <a:off x="274639" y="1211263"/>
            <a:ext cx="7315200" cy="2286680"/>
          </a:xfrm>
          <a:noFill/>
        </p:spPr>
        <p:txBody>
          <a:bodyPr lIns="146304" tIns="91440" rIns="146304" bIns="91440" anchor="t" anchorCtr="0"/>
          <a:lstStyle>
            <a:lvl1pPr>
              <a:defRPr sz="5999" spc="-100" baseline="0">
                <a:gradFill>
                  <a:gsLst>
                    <a:gs pos="0">
                      <a:srgbClr val="FFFFFF"/>
                    </a:gs>
                    <a:gs pos="100000">
                      <a:srgbClr val="FFFFFF"/>
                    </a:gs>
                  </a:gsLst>
                  <a:lin ang="5400000" scaled="0"/>
                </a:gradFill>
              </a:defRPr>
            </a:lvl1pPr>
          </a:lstStyle>
          <a:p>
            <a:r>
              <a:rPr lang="en-US" dirty="0" smtClean="0"/>
              <a:t>Presentation title</a:t>
            </a:r>
            <a:endParaRPr lang="en-US" dirty="0"/>
          </a:p>
        </p:txBody>
      </p:sp>
      <p:sp>
        <p:nvSpPr>
          <p:cNvPr id="15" name="Text Placeholder 4"/>
          <p:cNvSpPr>
            <a:spLocks noGrp="1"/>
          </p:cNvSpPr>
          <p:nvPr>
            <p:ph type="body" sz="quarter" idx="12" hasCustomPrompt="1"/>
          </p:nvPr>
        </p:nvSpPr>
        <p:spPr bwMode="ltGray">
          <a:xfrm>
            <a:off x="274703" y="3497943"/>
            <a:ext cx="7315200" cy="2285320"/>
          </a:xfrm>
          <a:noFill/>
        </p:spPr>
        <p:txBody>
          <a:bodyPr lIns="146304" tIns="109728" rIns="146304" bIns="109728">
            <a:noAutofit/>
          </a:bodyPr>
          <a:lstStyle>
            <a:lvl1pPr marL="0" indent="0">
              <a:spcBef>
                <a:spcPts val="0"/>
              </a:spcBef>
              <a:buNone/>
              <a:defRPr sz="3199" spc="0" baseline="0">
                <a:gradFill>
                  <a:gsLst>
                    <a:gs pos="1250">
                      <a:srgbClr val="FFFFFF"/>
                    </a:gs>
                    <a:gs pos="99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1537474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Title Slide 6 ">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436475" cy="6994525"/>
          </a:xfrm>
          <a:prstGeom prst="rect">
            <a:avLst/>
          </a:prstGeom>
        </p:spPr>
      </p:pic>
      <p:sp>
        <p:nvSpPr>
          <p:cNvPr id="12" name="Rectangle 11"/>
          <p:cNvSpPr/>
          <p:nvPr userDrawn="1"/>
        </p:nvSpPr>
        <p:spPr bwMode="gray">
          <a:xfrm>
            <a:off x="274703" y="1211263"/>
            <a:ext cx="7315200" cy="4572000"/>
          </a:xfrm>
          <a:prstGeom prst="rect">
            <a:avLst/>
          </a:prstGeom>
          <a:solidFill>
            <a:schemeClr val="accent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black">
          <a:xfrm>
            <a:off x="274639" y="1211264"/>
            <a:ext cx="7315200" cy="2249719"/>
          </a:xfrm>
          <a:noFill/>
        </p:spPr>
        <p:txBody>
          <a:bodyPr lIns="146304" tIns="91440" rIns="146304" bIns="91440" anchor="t" anchorCtr="0"/>
          <a:lstStyle>
            <a:lvl1pPr>
              <a:defRPr sz="5999" spc="-100" baseline="0">
                <a:gradFill>
                  <a:gsLst>
                    <a:gs pos="0">
                      <a:schemeClr val="tx1">
                        <a:lumMod val="50000"/>
                      </a:schemeClr>
                    </a:gs>
                    <a:gs pos="100000">
                      <a:schemeClr val="tx1">
                        <a:lumMod val="50000"/>
                      </a:schemeClr>
                    </a:gs>
                  </a:gsLst>
                  <a:lin ang="5400000" scaled="0"/>
                </a:gradFill>
              </a:defRPr>
            </a:lvl1pPr>
          </a:lstStyle>
          <a:p>
            <a:r>
              <a:rPr lang="en-US" dirty="0" smtClean="0"/>
              <a:t>Presentation title</a:t>
            </a:r>
            <a:endParaRPr lang="en-US" dirty="0"/>
          </a:p>
        </p:txBody>
      </p:sp>
      <p:sp>
        <p:nvSpPr>
          <p:cNvPr id="15" name="Text Placeholder 4"/>
          <p:cNvSpPr>
            <a:spLocks noGrp="1"/>
          </p:cNvSpPr>
          <p:nvPr>
            <p:ph type="body" sz="quarter" idx="12" hasCustomPrompt="1"/>
          </p:nvPr>
        </p:nvSpPr>
        <p:spPr bwMode="black">
          <a:xfrm>
            <a:off x="274703" y="3483430"/>
            <a:ext cx="7315200" cy="2277387"/>
          </a:xfrm>
          <a:noFill/>
        </p:spPr>
        <p:txBody>
          <a:bodyPr lIns="146304" tIns="109728" rIns="146304" bIns="109728">
            <a:noAutofit/>
          </a:bodyPr>
          <a:lstStyle>
            <a:lvl1pPr marL="0" indent="0">
              <a:spcBef>
                <a:spcPts val="0"/>
              </a:spcBef>
              <a:buNone/>
              <a:defRPr sz="3199" spc="0" baseline="0">
                <a:gradFill>
                  <a:gsLst>
                    <a:gs pos="0">
                      <a:schemeClr val="tx1">
                        <a:lumMod val="50000"/>
                      </a:schemeClr>
                    </a:gs>
                    <a:gs pos="100000">
                      <a:schemeClr val="tx1">
                        <a:lumMod val="50000"/>
                      </a:schemeClr>
                    </a:gs>
                  </a:gsLst>
                  <a:lin ang="5400000" scaled="0"/>
                </a:gradFill>
                <a:latin typeface="+mj-lt"/>
              </a:defRPr>
            </a:lvl1pPr>
          </a:lstStyle>
          <a:p>
            <a:pPr lvl="0"/>
            <a:r>
              <a:rPr lang="en-US" dirty="0" smtClean="0"/>
              <a:t>Speaker Name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45725" y="6048777"/>
            <a:ext cx="1849308" cy="680256"/>
          </a:xfrm>
          <a:prstGeom prst="rect">
            <a:avLst/>
          </a:prstGeom>
        </p:spPr>
      </p:pic>
    </p:spTree>
    <p:extLst>
      <p:ext uri="{BB962C8B-B14F-4D97-AF65-F5344CB8AC3E}">
        <p14:creationId xmlns:p14="http://schemas.microsoft.com/office/powerpoint/2010/main" val="12910079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Title Slide 6 ">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436475" cy="6994525"/>
          </a:xfrm>
          <a:prstGeom prst="rect">
            <a:avLst/>
          </a:prstGeom>
        </p:spPr>
      </p:pic>
      <p:sp>
        <p:nvSpPr>
          <p:cNvPr id="12" name="Rectangle 11"/>
          <p:cNvSpPr/>
          <p:nvPr userDrawn="1"/>
        </p:nvSpPr>
        <p:spPr bwMode="gray">
          <a:xfrm>
            <a:off x="274703" y="1211263"/>
            <a:ext cx="7315200" cy="4572000"/>
          </a:xfrm>
          <a:prstGeom prst="rect">
            <a:avLst/>
          </a:prstGeom>
          <a:solidFill>
            <a:schemeClr val="accent3">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black">
          <a:xfrm>
            <a:off x="274639" y="1211264"/>
            <a:ext cx="7315200" cy="2249719"/>
          </a:xfrm>
          <a:noFill/>
        </p:spPr>
        <p:txBody>
          <a:bodyPr lIns="146304" tIns="91440" rIns="146304" bIns="91440" anchor="t" anchorCtr="0"/>
          <a:lstStyle>
            <a:lvl1pPr>
              <a:defRPr sz="5999" spc="-100" baseline="0">
                <a:gradFill>
                  <a:gsLst>
                    <a:gs pos="0">
                      <a:schemeClr val="tx1">
                        <a:lumMod val="50000"/>
                      </a:schemeClr>
                    </a:gs>
                    <a:gs pos="100000">
                      <a:schemeClr val="tx1">
                        <a:lumMod val="50000"/>
                      </a:schemeClr>
                    </a:gs>
                  </a:gsLst>
                  <a:lin ang="5400000" scaled="0"/>
                </a:gradFill>
              </a:defRPr>
            </a:lvl1pPr>
          </a:lstStyle>
          <a:p>
            <a:r>
              <a:rPr lang="en-US" dirty="0" smtClean="0"/>
              <a:t>Presentation title</a:t>
            </a:r>
            <a:endParaRPr lang="en-US" dirty="0"/>
          </a:p>
        </p:txBody>
      </p:sp>
      <p:sp>
        <p:nvSpPr>
          <p:cNvPr id="15" name="Text Placeholder 4"/>
          <p:cNvSpPr>
            <a:spLocks noGrp="1"/>
          </p:cNvSpPr>
          <p:nvPr>
            <p:ph type="body" sz="quarter" idx="12" hasCustomPrompt="1"/>
          </p:nvPr>
        </p:nvSpPr>
        <p:spPr bwMode="black">
          <a:xfrm>
            <a:off x="274703" y="3483430"/>
            <a:ext cx="7315200" cy="2277387"/>
          </a:xfrm>
          <a:noFill/>
        </p:spPr>
        <p:txBody>
          <a:bodyPr lIns="146304" tIns="109728" rIns="146304" bIns="109728">
            <a:noAutofit/>
          </a:bodyPr>
          <a:lstStyle>
            <a:lvl1pPr marL="0" indent="0">
              <a:spcBef>
                <a:spcPts val="0"/>
              </a:spcBef>
              <a:buNone/>
              <a:defRPr sz="3199" spc="0" baseline="0">
                <a:gradFill>
                  <a:gsLst>
                    <a:gs pos="0">
                      <a:schemeClr val="tx1">
                        <a:lumMod val="50000"/>
                      </a:schemeClr>
                    </a:gs>
                    <a:gs pos="100000">
                      <a:schemeClr val="tx1">
                        <a:lumMod val="50000"/>
                      </a:schemeClr>
                    </a:gs>
                  </a:gsLst>
                  <a:lin ang="5400000" scaled="0"/>
                </a:gradFill>
                <a:latin typeface="+mj-lt"/>
              </a:defRPr>
            </a:lvl1pPr>
          </a:lstStyle>
          <a:p>
            <a:pPr lvl="0"/>
            <a:r>
              <a:rPr lang="en-US" dirty="0" smtClean="0"/>
              <a:t>Speaker Name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45725" y="6048777"/>
            <a:ext cx="1849308" cy="680256"/>
          </a:xfrm>
          <a:prstGeom prst="rect">
            <a:avLst/>
          </a:prstGeom>
        </p:spPr>
      </p:pic>
    </p:spTree>
    <p:extLst>
      <p:ext uri="{BB962C8B-B14F-4D97-AF65-F5344CB8AC3E}">
        <p14:creationId xmlns:p14="http://schemas.microsoft.com/office/powerpoint/2010/main" val="38005149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6 ">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436475" cy="6994525"/>
          </a:xfrm>
          <a:prstGeom prst="rect">
            <a:avLst/>
          </a:prstGeom>
        </p:spPr>
      </p:pic>
      <p:sp>
        <p:nvSpPr>
          <p:cNvPr id="12" name="Rectangle 11"/>
          <p:cNvSpPr/>
          <p:nvPr userDrawn="1"/>
        </p:nvSpPr>
        <p:spPr bwMode="gray">
          <a:xfrm>
            <a:off x="274702" y="1211263"/>
            <a:ext cx="7315200" cy="4572000"/>
          </a:xfrm>
          <a:prstGeom prst="rect">
            <a:avLst/>
          </a:prstGeom>
          <a:solidFill>
            <a:schemeClr val="accent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black">
          <a:xfrm>
            <a:off x="274638" y="1211263"/>
            <a:ext cx="7315200" cy="2249719"/>
          </a:xfrm>
          <a:noFill/>
        </p:spPr>
        <p:txBody>
          <a:bodyPr lIns="146304" tIns="91440" rIns="146304" bIns="91440" anchor="t" anchorCtr="0"/>
          <a:lstStyle>
            <a:lvl1pPr>
              <a:defRPr sz="6000" spc="-100" baseline="0">
                <a:gradFill>
                  <a:gsLst>
                    <a:gs pos="0">
                      <a:schemeClr val="tx1">
                        <a:lumMod val="50000"/>
                      </a:schemeClr>
                    </a:gs>
                    <a:gs pos="100000">
                      <a:schemeClr val="tx1">
                        <a:lumMod val="50000"/>
                      </a:schemeClr>
                    </a:gs>
                  </a:gsLst>
                  <a:lin ang="5400000" scaled="0"/>
                </a:gradFill>
              </a:defRPr>
            </a:lvl1pPr>
          </a:lstStyle>
          <a:p>
            <a:r>
              <a:rPr lang="en-US" dirty="0" smtClean="0"/>
              <a:t>Presentation title</a:t>
            </a:r>
            <a:endParaRPr lang="en-US" dirty="0"/>
          </a:p>
        </p:txBody>
      </p:sp>
      <p:sp>
        <p:nvSpPr>
          <p:cNvPr id="15" name="Text Placeholder 4"/>
          <p:cNvSpPr>
            <a:spLocks noGrp="1"/>
          </p:cNvSpPr>
          <p:nvPr>
            <p:ph type="body" sz="quarter" idx="12" hasCustomPrompt="1"/>
          </p:nvPr>
        </p:nvSpPr>
        <p:spPr bwMode="black">
          <a:xfrm>
            <a:off x="274702" y="3483429"/>
            <a:ext cx="7315200" cy="2277387"/>
          </a:xfrm>
          <a:noFill/>
        </p:spPr>
        <p:txBody>
          <a:bodyPr lIns="146304" tIns="109728" rIns="146304" bIns="109728">
            <a:noAutofit/>
          </a:bodyPr>
          <a:lstStyle>
            <a:lvl1pPr marL="0" indent="0">
              <a:spcBef>
                <a:spcPts val="0"/>
              </a:spcBef>
              <a:buNone/>
              <a:defRPr sz="3200" spc="0" baseline="0">
                <a:gradFill>
                  <a:gsLst>
                    <a:gs pos="0">
                      <a:schemeClr val="tx1">
                        <a:lumMod val="50000"/>
                      </a:schemeClr>
                    </a:gs>
                    <a:gs pos="100000">
                      <a:schemeClr val="tx1">
                        <a:lumMod val="50000"/>
                      </a:schemeClr>
                    </a:gs>
                  </a:gsLst>
                  <a:lin ang="5400000" scaled="0"/>
                </a:gradFill>
                <a:latin typeface="+mj-lt"/>
              </a:defRPr>
            </a:lvl1pPr>
          </a:lstStyle>
          <a:p>
            <a:pPr lvl="0"/>
            <a:r>
              <a:rPr lang="en-US" dirty="0" smtClean="0"/>
              <a:t>Speaker Name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45725" y="6048777"/>
            <a:ext cx="1849308" cy="680256"/>
          </a:xfrm>
          <a:prstGeom prst="rect">
            <a:avLst/>
          </a:prstGeom>
        </p:spPr>
      </p:pic>
    </p:spTree>
    <p:extLst>
      <p:ext uri="{BB962C8B-B14F-4D97-AF65-F5344CB8AC3E}">
        <p14:creationId xmlns:p14="http://schemas.microsoft.com/office/powerpoint/2010/main" val="33851036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Title Slide 6 ">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436475" cy="6994525"/>
          </a:xfrm>
          <a:prstGeom prst="rect">
            <a:avLst/>
          </a:prstGeom>
        </p:spPr>
      </p:pic>
      <p:sp>
        <p:nvSpPr>
          <p:cNvPr id="12" name="Rectangle 11"/>
          <p:cNvSpPr/>
          <p:nvPr userDrawn="1"/>
        </p:nvSpPr>
        <p:spPr bwMode="gray">
          <a:xfrm>
            <a:off x="274703" y="1211263"/>
            <a:ext cx="7315200" cy="4572000"/>
          </a:xfrm>
          <a:prstGeom prst="rect">
            <a:avLst/>
          </a:prstGeom>
          <a:solidFill>
            <a:schemeClr val="accent4">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black">
          <a:xfrm>
            <a:off x="274639" y="1211264"/>
            <a:ext cx="7315200" cy="2249719"/>
          </a:xfrm>
          <a:noFill/>
        </p:spPr>
        <p:txBody>
          <a:bodyPr lIns="146304" tIns="91440" rIns="146304" bIns="91440" anchor="t" anchorCtr="0"/>
          <a:lstStyle>
            <a:lvl1pPr>
              <a:defRPr sz="5999" spc="-100" baseline="0">
                <a:gradFill>
                  <a:gsLst>
                    <a:gs pos="0">
                      <a:schemeClr val="tx1">
                        <a:lumMod val="50000"/>
                      </a:schemeClr>
                    </a:gs>
                    <a:gs pos="100000">
                      <a:schemeClr val="tx1">
                        <a:lumMod val="50000"/>
                      </a:schemeClr>
                    </a:gs>
                  </a:gsLst>
                  <a:lin ang="5400000" scaled="0"/>
                </a:gradFill>
              </a:defRPr>
            </a:lvl1pPr>
          </a:lstStyle>
          <a:p>
            <a:r>
              <a:rPr lang="en-US" dirty="0" smtClean="0"/>
              <a:t>Presentation title</a:t>
            </a:r>
            <a:endParaRPr lang="en-US" dirty="0"/>
          </a:p>
        </p:txBody>
      </p:sp>
      <p:sp>
        <p:nvSpPr>
          <p:cNvPr id="15" name="Text Placeholder 4"/>
          <p:cNvSpPr>
            <a:spLocks noGrp="1"/>
          </p:cNvSpPr>
          <p:nvPr>
            <p:ph type="body" sz="quarter" idx="12" hasCustomPrompt="1"/>
          </p:nvPr>
        </p:nvSpPr>
        <p:spPr bwMode="black">
          <a:xfrm>
            <a:off x="274703" y="3483430"/>
            <a:ext cx="7315200" cy="2277387"/>
          </a:xfrm>
          <a:noFill/>
        </p:spPr>
        <p:txBody>
          <a:bodyPr lIns="146304" tIns="109728" rIns="146304" bIns="109728">
            <a:noAutofit/>
          </a:bodyPr>
          <a:lstStyle>
            <a:lvl1pPr marL="0" indent="0">
              <a:spcBef>
                <a:spcPts val="0"/>
              </a:spcBef>
              <a:buNone/>
              <a:defRPr sz="3199" spc="0" baseline="0">
                <a:gradFill>
                  <a:gsLst>
                    <a:gs pos="0">
                      <a:schemeClr val="tx1">
                        <a:lumMod val="50000"/>
                      </a:schemeClr>
                    </a:gs>
                    <a:gs pos="100000">
                      <a:schemeClr val="tx1">
                        <a:lumMod val="50000"/>
                      </a:schemeClr>
                    </a:gs>
                  </a:gsLst>
                  <a:lin ang="5400000" scaled="0"/>
                </a:gradFill>
                <a:latin typeface="+mj-lt"/>
              </a:defRPr>
            </a:lvl1pPr>
          </a:lstStyle>
          <a:p>
            <a:pPr lvl="0"/>
            <a:r>
              <a:rPr lang="en-US" dirty="0" smtClean="0"/>
              <a:t>Speaker Name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45725" y="6048777"/>
            <a:ext cx="1849308" cy="680256"/>
          </a:xfrm>
          <a:prstGeom prst="rect">
            <a:avLst/>
          </a:prstGeom>
        </p:spPr>
      </p:pic>
    </p:spTree>
    <p:extLst>
      <p:ext uri="{BB962C8B-B14F-4D97-AF65-F5344CB8AC3E}">
        <p14:creationId xmlns:p14="http://schemas.microsoft.com/office/powerpoint/2010/main" val="41814169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r="-3"/>
          <a:stretch/>
        </p:blipFill>
        <p:spPr>
          <a:xfrm flipH="1">
            <a:off x="-2" y="0"/>
            <a:ext cx="12436477" cy="6994525"/>
          </a:xfrm>
          <a:prstGeom prst="rect">
            <a:avLst/>
          </a:prstGeom>
        </p:spPr>
      </p:pic>
      <p:sp>
        <p:nvSpPr>
          <p:cNvPr id="13" name="Rectangle 12"/>
          <p:cNvSpPr/>
          <p:nvPr userDrawn="1"/>
        </p:nvSpPr>
        <p:spPr bwMode="gray">
          <a:xfrm>
            <a:off x="274703" y="2125637"/>
            <a:ext cx="7315200" cy="3657600"/>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ltGray">
          <a:xfrm>
            <a:off x="274703" y="2123899"/>
            <a:ext cx="7315200" cy="1830538"/>
          </a:xfrm>
          <a:noFill/>
        </p:spPr>
        <p:txBody>
          <a:bodyPr lIns="146304" tIns="91440" rIns="146304" bIns="91440" anchor="t" anchorCtr="0"/>
          <a:lstStyle>
            <a:lvl1pPr>
              <a:defRPr sz="5399"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15" name="Text Placeholder 2"/>
          <p:cNvSpPr>
            <a:spLocks noGrp="1"/>
          </p:cNvSpPr>
          <p:nvPr>
            <p:ph type="body" sz="quarter" idx="14"/>
          </p:nvPr>
        </p:nvSpPr>
        <p:spPr bwMode="ltGray">
          <a:xfrm>
            <a:off x="274703" y="3954442"/>
            <a:ext cx="7315200" cy="1825625"/>
          </a:xfrm>
        </p:spPr>
        <p:txBody>
          <a:bodyPr tIns="109728" bIns="109728">
            <a:noAutofit/>
          </a:bodyPr>
          <a:lstStyle>
            <a:lvl1pPr marL="0" indent="0">
              <a:spcBef>
                <a:spcPts val="0"/>
              </a:spcBef>
              <a:buNone/>
              <a:defRPr sz="3199">
                <a:gradFill>
                  <a:gsLst>
                    <a:gs pos="1250">
                      <a:srgbClr val="FFFFFF"/>
                    </a:gs>
                    <a:gs pos="99000">
                      <a:srgbClr val="FFFFFF"/>
                    </a:gs>
                  </a:gsLst>
                  <a:lin ang="5400000" scaled="0"/>
                </a:gradFill>
              </a:defRPr>
            </a:lvl1pPr>
          </a:lstStyle>
          <a:p>
            <a:pPr lvl="0"/>
            <a:r>
              <a:rPr lang="en-US" smtClean="0"/>
              <a:t>Click to edit Master text styles</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45725" y="6048777"/>
            <a:ext cx="1849308" cy="680256"/>
          </a:xfrm>
          <a:prstGeom prst="rect">
            <a:avLst/>
          </a:prstGeom>
        </p:spPr>
      </p:pic>
    </p:spTree>
    <p:extLst>
      <p:ext uri="{BB962C8B-B14F-4D97-AF65-F5344CB8AC3E}">
        <p14:creationId xmlns:p14="http://schemas.microsoft.com/office/powerpoint/2010/main" val="8247100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Slide 7">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r="-3"/>
          <a:stretch/>
        </p:blipFill>
        <p:spPr>
          <a:xfrm flipH="1">
            <a:off x="-2" y="0"/>
            <a:ext cx="12436477" cy="6994525"/>
          </a:xfrm>
          <a:prstGeom prst="rect">
            <a:avLst/>
          </a:prstGeom>
        </p:spPr>
      </p:pic>
      <p:sp>
        <p:nvSpPr>
          <p:cNvPr id="13" name="Rectangle 12"/>
          <p:cNvSpPr/>
          <p:nvPr userDrawn="1"/>
        </p:nvSpPr>
        <p:spPr bwMode="gray">
          <a:xfrm>
            <a:off x="274703" y="2125637"/>
            <a:ext cx="7315200" cy="3657600"/>
          </a:xfrm>
          <a:prstGeom prst="rect">
            <a:avLst/>
          </a:prstGeom>
          <a:solidFill>
            <a:schemeClr val="accent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black">
          <a:xfrm>
            <a:off x="274703" y="2123899"/>
            <a:ext cx="7315200" cy="1830538"/>
          </a:xfrm>
          <a:noFill/>
        </p:spPr>
        <p:txBody>
          <a:bodyPr lIns="146304" tIns="91440" rIns="146304" bIns="91440" anchor="t" anchorCtr="0"/>
          <a:lstStyle>
            <a:lvl1pPr>
              <a:defRPr sz="5399" spc="-100" baseline="0">
                <a:gradFill>
                  <a:gsLst>
                    <a:gs pos="2917">
                      <a:schemeClr val="tx1">
                        <a:lumMod val="50000"/>
                      </a:schemeClr>
                    </a:gs>
                    <a:gs pos="100000">
                      <a:schemeClr val="tx1">
                        <a:lumMod val="50000"/>
                      </a:schemeClr>
                    </a:gs>
                  </a:gsLst>
                  <a:lin ang="5400000" scaled="0"/>
                </a:gradFill>
              </a:defRPr>
            </a:lvl1pPr>
          </a:lstStyle>
          <a:p>
            <a:r>
              <a:rPr lang="en-US" dirty="0" smtClean="0"/>
              <a:t>Presentation title</a:t>
            </a:r>
            <a:endParaRPr lang="en-US" dirty="0"/>
          </a:p>
        </p:txBody>
      </p:sp>
      <p:sp>
        <p:nvSpPr>
          <p:cNvPr id="15" name="Text Placeholder 2"/>
          <p:cNvSpPr>
            <a:spLocks noGrp="1"/>
          </p:cNvSpPr>
          <p:nvPr>
            <p:ph type="body" sz="quarter" idx="14"/>
          </p:nvPr>
        </p:nvSpPr>
        <p:spPr bwMode="black">
          <a:xfrm>
            <a:off x="274703" y="3954442"/>
            <a:ext cx="7315200" cy="1825625"/>
          </a:xfrm>
        </p:spPr>
        <p:txBody>
          <a:bodyPr tIns="109728" bIns="109728">
            <a:noAutofit/>
          </a:bodyPr>
          <a:lstStyle>
            <a:lvl1pPr marL="0" indent="0">
              <a:spcBef>
                <a:spcPts val="0"/>
              </a:spcBef>
              <a:buNone/>
              <a:defRPr sz="3199">
                <a:gradFill>
                  <a:gsLst>
                    <a:gs pos="2917">
                      <a:schemeClr val="tx1">
                        <a:lumMod val="50000"/>
                      </a:schemeClr>
                    </a:gs>
                    <a:gs pos="100000">
                      <a:schemeClr val="tx1">
                        <a:lumMod val="50000"/>
                      </a:schemeClr>
                    </a:gs>
                  </a:gsLst>
                  <a:lin ang="5400000" scaled="0"/>
                </a:gradFill>
              </a:defRPr>
            </a:lvl1pPr>
          </a:lstStyle>
          <a:p>
            <a:pPr lvl="0"/>
            <a:r>
              <a:rPr lang="en-US" smtClean="0"/>
              <a:t>Click to edit Master text styles</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45725" y="6048777"/>
            <a:ext cx="1849308" cy="680256"/>
          </a:xfrm>
          <a:prstGeom prst="rect">
            <a:avLst/>
          </a:prstGeom>
        </p:spPr>
      </p:pic>
    </p:spTree>
    <p:extLst>
      <p:ext uri="{BB962C8B-B14F-4D97-AF65-F5344CB8AC3E}">
        <p14:creationId xmlns:p14="http://schemas.microsoft.com/office/powerpoint/2010/main" val="15165734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Title Slide 7">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r="-3"/>
          <a:stretch/>
        </p:blipFill>
        <p:spPr>
          <a:xfrm flipH="1">
            <a:off x="-2" y="0"/>
            <a:ext cx="12436477" cy="6994525"/>
          </a:xfrm>
          <a:prstGeom prst="rect">
            <a:avLst/>
          </a:prstGeom>
        </p:spPr>
      </p:pic>
      <p:sp>
        <p:nvSpPr>
          <p:cNvPr id="13" name="Rectangle 12"/>
          <p:cNvSpPr/>
          <p:nvPr userDrawn="1"/>
        </p:nvSpPr>
        <p:spPr bwMode="gray">
          <a:xfrm>
            <a:off x="274703" y="2125637"/>
            <a:ext cx="7315200" cy="3657600"/>
          </a:xfrm>
          <a:prstGeom prst="rect">
            <a:avLst/>
          </a:prstGeom>
          <a:solidFill>
            <a:schemeClr val="accent3">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black">
          <a:xfrm>
            <a:off x="274703" y="2123899"/>
            <a:ext cx="7315200" cy="1830538"/>
          </a:xfrm>
          <a:noFill/>
        </p:spPr>
        <p:txBody>
          <a:bodyPr lIns="146304" tIns="91440" rIns="146304" bIns="91440" anchor="t" anchorCtr="0"/>
          <a:lstStyle>
            <a:lvl1pPr>
              <a:defRPr sz="5399" spc="-100" baseline="0">
                <a:gradFill>
                  <a:gsLst>
                    <a:gs pos="2917">
                      <a:schemeClr val="tx1">
                        <a:lumMod val="50000"/>
                      </a:schemeClr>
                    </a:gs>
                    <a:gs pos="100000">
                      <a:schemeClr val="tx1">
                        <a:lumMod val="50000"/>
                      </a:schemeClr>
                    </a:gs>
                  </a:gsLst>
                  <a:lin ang="5400000" scaled="0"/>
                </a:gradFill>
              </a:defRPr>
            </a:lvl1pPr>
          </a:lstStyle>
          <a:p>
            <a:r>
              <a:rPr lang="en-US" dirty="0" smtClean="0"/>
              <a:t>Presentation title</a:t>
            </a:r>
            <a:endParaRPr lang="en-US" dirty="0"/>
          </a:p>
        </p:txBody>
      </p:sp>
      <p:sp>
        <p:nvSpPr>
          <p:cNvPr id="15" name="Text Placeholder 2"/>
          <p:cNvSpPr>
            <a:spLocks noGrp="1"/>
          </p:cNvSpPr>
          <p:nvPr>
            <p:ph type="body" sz="quarter" idx="14"/>
          </p:nvPr>
        </p:nvSpPr>
        <p:spPr bwMode="black">
          <a:xfrm>
            <a:off x="274703" y="3954442"/>
            <a:ext cx="7315200" cy="1825625"/>
          </a:xfrm>
        </p:spPr>
        <p:txBody>
          <a:bodyPr tIns="109728" bIns="109728">
            <a:noAutofit/>
          </a:bodyPr>
          <a:lstStyle>
            <a:lvl1pPr marL="0" indent="0">
              <a:spcBef>
                <a:spcPts val="0"/>
              </a:spcBef>
              <a:buNone/>
              <a:defRPr sz="3199">
                <a:gradFill>
                  <a:gsLst>
                    <a:gs pos="2917">
                      <a:schemeClr val="tx1">
                        <a:lumMod val="50000"/>
                      </a:schemeClr>
                    </a:gs>
                    <a:gs pos="100000">
                      <a:schemeClr val="tx1">
                        <a:lumMod val="50000"/>
                      </a:schemeClr>
                    </a:gs>
                  </a:gsLst>
                  <a:lin ang="5400000" scaled="0"/>
                </a:gradFill>
              </a:defRPr>
            </a:lvl1pPr>
          </a:lstStyle>
          <a:p>
            <a:pPr lvl="0"/>
            <a:r>
              <a:rPr lang="en-US" smtClean="0"/>
              <a:t>Click to edit Master text styles</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45725" y="6048777"/>
            <a:ext cx="1849308" cy="680256"/>
          </a:xfrm>
          <a:prstGeom prst="rect">
            <a:avLst/>
          </a:prstGeom>
        </p:spPr>
      </p:pic>
    </p:spTree>
    <p:extLst>
      <p:ext uri="{BB962C8B-B14F-4D97-AF65-F5344CB8AC3E}">
        <p14:creationId xmlns:p14="http://schemas.microsoft.com/office/powerpoint/2010/main" val="35811305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Title Slide 7">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r="-3"/>
          <a:stretch/>
        </p:blipFill>
        <p:spPr>
          <a:xfrm flipH="1">
            <a:off x="-2" y="0"/>
            <a:ext cx="12436477" cy="6994525"/>
          </a:xfrm>
          <a:prstGeom prst="rect">
            <a:avLst/>
          </a:prstGeom>
        </p:spPr>
      </p:pic>
      <p:sp>
        <p:nvSpPr>
          <p:cNvPr id="13" name="Rectangle 12"/>
          <p:cNvSpPr/>
          <p:nvPr userDrawn="1"/>
        </p:nvSpPr>
        <p:spPr bwMode="gray">
          <a:xfrm>
            <a:off x="274703" y="2125637"/>
            <a:ext cx="7315200" cy="3657600"/>
          </a:xfrm>
          <a:prstGeom prst="rect">
            <a:avLst/>
          </a:prstGeom>
          <a:solidFill>
            <a:schemeClr val="accent4">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black">
          <a:xfrm>
            <a:off x="274703" y="2123899"/>
            <a:ext cx="7315200" cy="1830538"/>
          </a:xfrm>
          <a:noFill/>
        </p:spPr>
        <p:txBody>
          <a:bodyPr lIns="146304" tIns="91440" rIns="146304" bIns="91440" anchor="t" anchorCtr="0"/>
          <a:lstStyle>
            <a:lvl1pPr>
              <a:defRPr sz="5399" spc="-100" baseline="0">
                <a:gradFill>
                  <a:gsLst>
                    <a:gs pos="2917">
                      <a:schemeClr val="tx1">
                        <a:lumMod val="50000"/>
                      </a:schemeClr>
                    </a:gs>
                    <a:gs pos="100000">
                      <a:schemeClr val="tx1">
                        <a:lumMod val="50000"/>
                      </a:schemeClr>
                    </a:gs>
                  </a:gsLst>
                  <a:lin ang="5400000" scaled="0"/>
                </a:gradFill>
              </a:defRPr>
            </a:lvl1pPr>
          </a:lstStyle>
          <a:p>
            <a:r>
              <a:rPr lang="en-US" dirty="0" smtClean="0"/>
              <a:t>Presentation title</a:t>
            </a:r>
            <a:endParaRPr lang="en-US" dirty="0"/>
          </a:p>
        </p:txBody>
      </p:sp>
      <p:sp>
        <p:nvSpPr>
          <p:cNvPr id="15" name="Text Placeholder 2"/>
          <p:cNvSpPr>
            <a:spLocks noGrp="1"/>
          </p:cNvSpPr>
          <p:nvPr>
            <p:ph type="body" sz="quarter" idx="14"/>
          </p:nvPr>
        </p:nvSpPr>
        <p:spPr bwMode="black">
          <a:xfrm>
            <a:off x="274703" y="3954442"/>
            <a:ext cx="7315200" cy="1825625"/>
          </a:xfrm>
        </p:spPr>
        <p:txBody>
          <a:bodyPr tIns="109728" bIns="109728">
            <a:noAutofit/>
          </a:bodyPr>
          <a:lstStyle>
            <a:lvl1pPr marL="0" indent="0">
              <a:spcBef>
                <a:spcPts val="0"/>
              </a:spcBef>
              <a:buNone/>
              <a:defRPr sz="3199">
                <a:gradFill>
                  <a:gsLst>
                    <a:gs pos="2917">
                      <a:schemeClr val="tx1">
                        <a:lumMod val="50000"/>
                      </a:schemeClr>
                    </a:gs>
                    <a:gs pos="100000">
                      <a:schemeClr val="tx1">
                        <a:lumMod val="50000"/>
                      </a:schemeClr>
                    </a:gs>
                  </a:gsLst>
                  <a:lin ang="5400000" scaled="0"/>
                </a:gradFill>
              </a:defRPr>
            </a:lvl1pPr>
          </a:lstStyle>
          <a:p>
            <a:pPr lvl="0"/>
            <a:r>
              <a:rPr lang="en-US" smtClean="0"/>
              <a:t>Click to edit Master text styles</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45725" y="6048777"/>
            <a:ext cx="1849308" cy="680256"/>
          </a:xfrm>
          <a:prstGeom prst="rect">
            <a:avLst/>
          </a:prstGeom>
        </p:spPr>
      </p:pic>
    </p:spTree>
    <p:extLst>
      <p:ext uri="{BB962C8B-B14F-4D97-AF65-F5344CB8AC3E}">
        <p14:creationId xmlns:p14="http://schemas.microsoft.com/office/powerpoint/2010/main" val="3301589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172"/>
            <a:ext cx="12436475" cy="6992181"/>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839" y="6048777"/>
            <a:ext cx="1849308" cy="680256"/>
          </a:xfrm>
          <a:prstGeom prst="rect">
            <a:avLst/>
          </a:prstGeom>
        </p:spPr>
      </p:pic>
      <p:sp>
        <p:nvSpPr>
          <p:cNvPr id="10" name="Rectangle 9"/>
          <p:cNvSpPr/>
          <p:nvPr userDrawn="1"/>
        </p:nvSpPr>
        <p:spPr bwMode="gray">
          <a:xfrm>
            <a:off x="274703" y="1211264"/>
            <a:ext cx="7315200" cy="3657600"/>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a:spLocks noGrp="1"/>
          </p:cNvSpPr>
          <p:nvPr>
            <p:ph type="title" hasCustomPrompt="1"/>
          </p:nvPr>
        </p:nvSpPr>
        <p:spPr bwMode="ltGray">
          <a:xfrm>
            <a:off x="274639" y="1211263"/>
            <a:ext cx="7315200" cy="1828804"/>
          </a:xfrm>
          <a:noFill/>
        </p:spPr>
        <p:txBody>
          <a:bodyPr lIns="146304" tIns="91440" rIns="146304" bIns="91440" anchor="t" anchorCtr="0"/>
          <a:lstStyle>
            <a:lvl1pPr>
              <a:defRPr sz="5999" spc="-100" baseline="0">
                <a:gradFill>
                  <a:gsLst>
                    <a:gs pos="0">
                      <a:srgbClr val="FFFFFF"/>
                    </a:gs>
                    <a:gs pos="100000">
                      <a:srgbClr val="FFFFFF"/>
                    </a:gs>
                  </a:gsLst>
                  <a:lin ang="5400000" scaled="0"/>
                </a:gradFill>
              </a:defRPr>
            </a:lvl1pPr>
          </a:lstStyle>
          <a:p>
            <a:r>
              <a:rPr lang="en-US" dirty="0" smtClean="0"/>
              <a:t>Presentation title</a:t>
            </a:r>
            <a:endParaRPr lang="en-US" dirty="0"/>
          </a:p>
        </p:txBody>
      </p:sp>
      <p:sp>
        <p:nvSpPr>
          <p:cNvPr id="12" name="Text Placeholder 4"/>
          <p:cNvSpPr>
            <a:spLocks noGrp="1"/>
          </p:cNvSpPr>
          <p:nvPr>
            <p:ph type="body" sz="quarter" idx="12" hasCustomPrompt="1"/>
          </p:nvPr>
        </p:nvSpPr>
        <p:spPr bwMode="ltGray">
          <a:xfrm>
            <a:off x="274703" y="3030538"/>
            <a:ext cx="7315200" cy="1830388"/>
          </a:xfrm>
          <a:noFill/>
        </p:spPr>
        <p:txBody>
          <a:bodyPr lIns="146304" tIns="109728" rIns="146304" bIns="109728">
            <a:noAutofit/>
          </a:bodyPr>
          <a:lstStyle>
            <a:lvl1pPr marL="0" indent="0">
              <a:spcBef>
                <a:spcPts val="0"/>
              </a:spcBef>
              <a:buNone/>
              <a:defRPr sz="3199" spc="0" baseline="0">
                <a:gradFill>
                  <a:gsLst>
                    <a:gs pos="1250">
                      <a:srgbClr val="FFFFFF"/>
                    </a:gs>
                    <a:gs pos="99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5121507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Slide 8">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172"/>
            <a:ext cx="12436475" cy="6992181"/>
          </a:xfrm>
          <a:prstGeom prst="rect">
            <a:avLst/>
          </a:prstGeom>
        </p:spPr>
      </p:pic>
      <p:sp>
        <p:nvSpPr>
          <p:cNvPr id="10" name="Rectangle 9"/>
          <p:cNvSpPr/>
          <p:nvPr userDrawn="1"/>
        </p:nvSpPr>
        <p:spPr bwMode="gray">
          <a:xfrm>
            <a:off x="274703" y="1211264"/>
            <a:ext cx="7315200" cy="3657600"/>
          </a:xfrm>
          <a:prstGeom prst="rect">
            <a:avLst/>
          </a:prstGeom>
          <a:solidFill>
            <a:schemeClr val="accent4">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a:spLocks noGrp="1"/>
          </p:cNvSpPr>
          <p:nvPr>
            <p:ph type="title" hasCustomPrompt="1"/>
          </p:nvPr>
        </p:nvSpPr>
        <p:spPr bwMode="black">
          <a:xfrm>
            <a:off x="274639" y="1211263"/>
            <a:ext cx="7315200" cy="1828804"/>
          </a:xfrm>
          <a:noFill/>
        </p:spPr>
        <p:txBody>
          <a:bodyPr lIns="146304" tIns="91440" rIns="146304" bIns="91440" anchor="t" anchorCtr="0"/>
          <a:lstStyle>
            <a:lvl1pPr>
              <a:defRPr sz="5999" spc="-100" baseline="0">
                <a:gradFill>
                  <a:gsLst>
                    <a:gs pos="2917">
                      <a:schemeClr val="tx1">
                        <a:lumMod val="50000"/>
                      </a:schemeClr>
                    </a:gs>
                    <a:gs pos="100000">
                      <a:schemeClr val="tx1">
                        <a:lumMod val="50000"/>
                      </a:schemeClr>
                    </a:gs>
                  </a:gsLst>
                  <a:lin ang="5400000" scaled="0"/>
                </a:gradFill>
              </a:defRPr>
            </a:lvl1pPr>
          </a:lstStyle>
          <a:p>
            <a:r>
              <a:rPr lang="en-US" dirty="0" smtClean="0"/>
              <a:t>Presentation title</a:t>
            </a:r>
            <a:endParaRPr lang="en-US" dirty="0"/>
          </a:p>
        </p:txBody>
      </p:sp>
      <p:sp>
        <p:nvSpPr>
          <p:cNvPr id="12" name="Text Placeholder 4"/>
          <p:cNvSpPr>
            <a:spLocks noGrp="1"/>
          </p:cNvSpPr>
          <p:nvPr>
            <p:ph type="body" sz="quarter" idx="12" hasCustomPrompt="1"/>
          </p:nvPr>
        </p:nvSpPr>
        <p:spPr bwMode="black">
          <a:xfrm>
            <a:off x="274703" y="3030538"/>
            <a:ext cx="7315200" cy="1830388"/>
          </a:xfrm>
          <a:noFill/>
        </p:spPr>
        <p:txBody>
          <a:bodyPr lIns="146304" tIns="109728" rIns="146304" bIns="109728">
            <a:noAutofit/>
          </a:bodyPr>
          <a:lstStyle>
            <a:lvl1pPr marL="0" indent="0">
              <a:spcBef>
                <a:spcPts val="0"/>
              </a:spcBef>
              <a:buNone/>
              <a:defRPr sz="3199" spc="0" baseline="0">
                <a:gradFill>
                  <a:gsLst>
                    <a:gs pos="2917">
                      <a:schemeClr val="tx1">
                        <a:lumMod val="50000"/>
                      </a:schemeClr>
                    </a:gs>
                    <a:gs pos="100000">
                      <a:schemeClr val="tx1">
                        <a:lumMod val="50000"/>
                      </a:schemeClr>
                    </a:gs>
                  </a:gsLst>
                  <a:lin ang="5400000" scaled="0"/>
                </a:gradFill>
                <a:latin typeface="+mj-lt"/>
              </a:defRPr>
            </a:lvl1pPr>
          </a:lstStyle>
          <a:p>
            <a:pPr lvl="0"/>
            <a:r>
              <a:rPr lang="en-US" dirty="0" smtClean="0"/>
              <a:t>Speaker Name</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839" y="6048777"/>
            <a:ext cx="1849308" cy="680256"/>
          </a:xfrm>
          <a:prstGeom prst="rect">
            <a:avLst/>
          </a:prstGeom>
        </p:spPr>
      </p:pic>
    </p:spTree>
    <p:extLst>
      <p:ext uri="{BB962C8B-B14F-4D97-AF65-F5344CB8AC3E}">
        <p14:creationId xmlns:p14="http://schemas.microsoft.com/office/powerpoint/2010/main" val="40973014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Title Slide 8">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172"/>
            <a:ext cx="12436475" cy="6992181"/>
          </a:xfrm>
          <a:prstGeom prst="rect">
            <a:avLst/>
          </a:prstGeom>
        </p:spPr>
      </p:pic>
      <p:sp>
        <p:nvSpPr>
          <p:cNvPr id="10" name="Rectangle 9"/>
          <p:cNvSpPr/>
          <p:nvPr userDrawn="1"/>
        </p:nvSpPr>
        <p:spPr bwMode="gray">
          <a:xfrm>
            <a:off x="274703" y="1211264"/>
            <a:ext cx="7315200" cy="3657600"/>
          </a:xfrm>
          <a:prstGeom prst="rect">
            <a:avLst/>
          </a:prstGeom>
          <a:solidFill>
            <a:schemeClr val="accent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a:spLocks noGrp="1"/>
          </p:cNvSpPr>
          <p:nvPr>
            <p:ph type="title" hasCustomPrompt="1"/>
          </p:nvPr>
        </p:nvSpPr>
        <p:spPr bwMode="black">
          <a:xfrm>
            <a:off x="274639" y="1211263"/>
            <a:ext cx="7315200" cy="1828804"/>
          </a:xfrm>
          <a:noFill/>
        </p:spPr>
        <p:txBody>
          <a:bodyPr lIns="146304" tIns="91440" rIns="146304" bIns="91440" anchor="t" anchorCtr="0"/>
          <a:lstStyle>
            <a:lvl1pPr>
              <a:defRPr sz="5999" spc="-100" baseline="0">
                <a:gradFill>
                  <a:gsLst>
                    <a:gs pos="2917">
                      <a:schemeClr val="tx1">
                        <a:lumMod val="50000"/>
                      </a:schemeClr>
                    </a:gs>
                    <a:gs pos="100000">
                      <a:schemeClr val="tx1">
                        <a:lumMod val="50000"/>
                      </a:schemeClr>
                    </a:gs>
                  </a:gsLst>
                  <a:lin ang="5400000" scaled="0"/>
                </a:gradFill>
              </a:defRPr>
            </a:lvl1pPr>
          </a:lstStyle>
          <a:p>
            <a:r>
              <a:rPr lang="en-US" dirty="0" smtClean="0"/>
              <a:t>Presentation title</a:t>
            </a:r>
            <a:endParaRPr lang="en-US" dirty="0"/>
          </a:p>
        </p:txBody>
      </p:sp>
      <p:sp>
        <p:nvSpPr>
          <p:cNvPr id="12" name="Text Placeholder 4"/>
          <p:cNvSpPr>
            <a:spLocks noGrp="1"/>
          </p:cNvSpPr>
          <p:nvPr>
            <p:ph type="body" sz="quarter" idx="12" hasCustomPrompt="1"/>
          </p:nvPr>
        </p:nvSpPr>
        <p:spPr bwMode="black">
          <a:xfrm>
            <a:off x="274703" y="3030538"/>
            <a:ext cx="7315200" cy="1830388"/>
          </a:xfrm>
          <a:noFill/>
        </p:spPr>
        <p:txBody>
          <a:bodyPr lIns="146304" tIns="109728" rIns="146304" bIns="109728">
            <a:noAutofit/>
          </a:bodyPr>
          <a:lstStyle>
            <a:lvl1pPr marL="0" indent="0">
              <a:spcBef>
                <a:spcPts val="0"/>
              </a:spcBef>
              <a:buNone/>
              <a:defRPr sz="3199" spc="0" baseline="0">
                <a:gradFill>
                  <a:gsLst>
                    <a:gs pos="2917">
                      <a:schemeClr val="tx1">
                        <a:lumMod val="50000"/>
                      </a:schemeClr>
                    </a:gs>
                    <a:gs pos="100000">
                      <a:schemeClr val="tx1">
                        <a:lumMod val="50000"/>
                      </a:schemeClr>
                    </a:gs>
                  </a:gsLst>
                  <a:lin ang="5400000" scaled="0"/>
                </a:gradFill>
                <a:latin typeface="+mj-lt"/>
              </a:defRPr>
            </a:lvl1pPr>
          </a:lstStyle>
          <a:p>
            <a:pPr lvl="0"/>
            <a:r>
              <a:rPr lang="en-US" dirty="0" smtClean="0"/>
              <a:t>Speaker Name</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839" y="6048777"/>
            <a:ext cx="1849308" cy="680256"/>
          </a:xfrm>
          <a:prstGeom prst="rect">
            <a:avLst/>
          </a:prstGeom>
        </p:spPr>
      </p:pic>
    </p:spTree>
    <p:extLst>
      <p:ext uri="{BB962C8B-B14F-4D97-AF65-F5344CB8AC3E}">
        <p14:creationId xmlns:p14="http://schemas.microsoft.com/office/powerpoint/2010/main" val="16176962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Title Slide 8">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172"/>
            <a:ext cx="12436475" cy="6992181"/>
          </a:xfrm>
          <a:prstGeom prst="rect">
            <a:avLst/>
          </a:prstGeom>
        </p:spPr>
      </p:pic>
      <p:sp>
        <p:nvSpPr>
          <p:cNvPr id="10" name="Rectangle 9"/>
          <p:cNvSpPr/>
          <p:nvPr userDrawn="1"/>
        </p:nvSpPr>
        <p:spPr bwMode="gray">
          <a:xfrm>
            <a:off x="274703" y="1211264"/>
            <a:ext cx="7315200" cy="3657600"/>
          </a:xfrm>
          <a:prstGeom prst="rect">
            <a:avLst/>
          </a:prstGeom>
          <a:solidFill>
            <a:schemeClr val="accent3">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a:spLocks noGrp="1"/>
          </p:cNvSpPr>
          <p:nvPr>
            <p:ph type="title" hasCustomPrompt="1"/>
          </p:nvPr>
        </p:nvSpPr>
        <p:spPr bwMode="black">
          <a:xfrm>
            <a:off x="274639" y="1211263"/>
            <a:ext cx="7315200" cy="1828804"/>
          </a:xfrm>
          <a:noFill/>
        </p:spPr>
        <p:txBody>
          <a:bodyPr lIns="146304" tIns="91440" rIns="146304" bIns="91440" anchor="t" anchorCtr="0"/>
          <a:lstStyle>
            <a:lvl1pPr>
              <a:defRPr sz="5999" spc="-100" baseline="0">
                <a:gradFill>
                  <a:gsLst>
                    <a:gs pos="2917">
                      <a:schemeClr val="tx1">
                        <a:lumMod val="50000"/>
                      </a:schemeClr>
                    </a:gs>
                    <a:gs pos="100000">
                      <a:schemeClr val="tx1">
                        <a:lumMod val="50000"/>
                      </a:schemeClr>
                    </a:gs>
                  </a:gsLst>
                  <a:lin ang="5400000" scaled="0"/>
                </a:gradFill>
              </a:defRPr>
            </a:lvl1pPr>
          </a:lstStyle>
          <a:p>
            <a:r>
              <a:rPr lang="en-US" dirty="0" smtClean="0"/>
              <a:t>Presentation title</a:t>
            </a:r>
            <a:endParaRPr lang="en-US" dirty="0"/>
          </a:p>
        </p:txBody>
      </p:sp>
      <p:sp>
        <p:nvSpPr>
          <p:cNvPr id="12" name="Text Placeholder 4"/>
          <p:cNvSpPr>
            <a:spLocks noGrp="1"/>
          </p:cNvSpPr>
          <p:nvPr>
            <p:ph type="body" sz="quarter" idx="12" hasCustomPrompt="1"/>
          </p:nvPr>
        </p:nvSpPr>
        <p:spPr bwMode="black">
          <a:xfrm>
            <a:off x="274703" y="3030538"/>
            <a:ext cx="7315200" cy="1830388"/>
          </a:xfrm>
          <a:noFill/>
        </p:spPr>
        <p:txBody>
          <a:bodyPr lIns="146304" tIns="109728" rIns="146304" bIns="109728">
            <a:noAutofit/>
          </a:bodyPr>
          <a:lstStyle>
            <a:lvl1pPr marL="0" indent="0">
              <a:spcBef>
                <a:spcPts val="0"/>
              </a:spcBef>
              <a:buNone/>
              <a:defRPr sz="3199" spc="0" baseline="0">
                <a:gradFill>
                  <a:gsLst>
                    <a:gs pos="2917">
                      <a:schemeClr val="tx1">
                        <a:lumMod val="50000"/>
                      </a:schemeClr>
                    </a:gs>
                    <a:gs pos="100000">
                      <a:schemeClr val="tx1">
                        <a:lumMod val="50000"/>
                      </a:schemeClr>
                    </a:gs>
                  </a:gsLst>
                  <a:lin ang="5400000" scaled="0"/>
                </a:gradFill>
                <a:latin typeface="+mj-lt"/>
              </a:defRPr>
            </a:lvl1pPr>
          </a:lstStyle>
          <a:p>
            <a:pPr lvl="0"/>
            <a:r>
              <a:rPr lang="en-US" dirty="0" smtClean="0"/>
              <a:t>Speaker Name</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839" y="6048777"/>
            <a:ext cx="1849308" cy="680256"/>
          </a:xfrm>
          <a:prstGeom prst="rect">
            <a:avLst/>
          </a:prstGeom>
        </p:spPr>
      </p:pic>
    </p:spTree>
    <p:extLst>
      <p:ext uri="{BB962C8B-B14F-4D97-AF65-F5344CB8AC3E}">
        <p14:creationId xmlns:p14="http://schemas.microsoft.com/office/powerpoint/2010/main" val="38640819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bwMode="auto">
          <a:xfrm>
            <a:off x="274639" y="1209973"/>
            <a:ext cx="10056812" cy="2751698"/>
          </a:xfrm>
          <a:noFill/>
        </p:spPr>
        <p:txBody>
          <a:bodyPr tIns="91440" bIns="91440" anchor="t" anchorCtr="0"/>
          <a:lstStyle>
            <a:lvl1pPr>
              <a:defRPr sz="7198"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64"/>
            <a:ext cx="10058401" cy="1829593"/>
          </a:xfrm>
          <a:noFill/>
        </p:spPr>
        <p:txBody>
          <a:bodyPr lIns="182880" tIns="146304" rIns="182880" bIns="146304">
            <a:noAutofit/>
          </a:bodyPr>
          <a:lstStyle>
            <a:lvl1pPr marL="0" indent="0">
              <a:spcBef>
                <a:spcPts val="0"/>
              </a:spcBef>
              <a:buNone/>
              <a:defRPr sz="3599"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6257008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6 ">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436475" cy="6994525"/>
          </a:xfrm>
          <a:prstGeom prst="rect">
            <a:avLst/>
          </a:prstGeom>
        </p:spPr>
      </p:pic>
      <p:sp>
        <p:nvSpPr>
          <p:cNvPr id="12" name="Rectangle 11"/>
          <p:cNvSpPr/>
          <p:nvPr userDrawn="1"/>
        </p:nvSpPr>
        <p:spPr bwMode="gray">
          <a:xfrm>
            <a:off x="274702" y="1211263"/>
            <a:ext cx="7315200" cy="4572000"/>
          </a:xfrm>
          <a:prstGeom prst="rect">
            <a:avLst/>
          </a:prstGeom>
          <a:solidFill>
            <a:schemeClr val="accent3">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black">
          <a:xfrm>
            <a:off x="274638" y="1211263"/>
            <a:ext cx="7315200" cy="2249719"/>
          </a:xfrm>
          <a:noFill/>
        </p:spPr>
        <p:txBody>
          <a:bodyPr lIns="146304" tIns="91440" rIns="146304" bIns="91440" anchor="t" anchorCtr="0"/>
          <a:lstStyle>
            <a:lvl1pPr>
              <a:defRPr sz="6000" spc="-100" baseline="0">
                <a:gradFill>
                  <a:gsLst>
                    <a:gs pos="0">
                      <a:schemeClr val="tx1">
                        <a:lumMod val="50000"/>
                      </a:schemeClr>
                    </a:gs>
                    <a:gs pos="100000">
                      <a:schemeClr val="tx1">
                        <a:lumMod val="50000"/>
                      </a:schemeClr>
                    </a:gs>
                  </a:gsLst>
                  <a:lin ang="5400000" scaled="0"/>
                </a:gradFill>
              </a:defRPr>
            </a:lvl1pPr>
          </a:lstStyle>
          <a:p>
            <a:r>
              <a:rPr lang="en-US" dirty="0" smtClean="0"/>
              <a:t>Presentation title</a:t>
            </a:r>
            <a:endParaRPr lang="en-US" dirty="0"/>
          </a:p>
        </p:txBody>
      </p:sp>
      <p:sp>
        <p:nvSpPr>
          <p:cNvPr id="15" name="Text Placeholder 4"/>
          <p:cNvSpPr>
            <a:spLocks noGrp="1"/>
          </p:cNvSpPr>
          <p:nvPr>
            <p:ph type="body" sz="quarter" idx="12" hasCustomPrompt="1"/>
          </p:nvPr>
        </p:nvSpPr>
        <p:spPr bwMode="black">
          <a:xfrm>
            <a:off x="274702" y="3483429"/>
            <a:ext cx="7315200" cy="2277387"/>
          </a:xfrm>
          <a:noFill/>
        </p:spPr>
        <p:txBody>
          <a:bodyPr lIns="146304" tIns="109728" rIns="146304" bIns="109728">
            <a:noAutofit/>
          </a:bodyPr>
          <a:lstStyle>
            <a:lvl1pPr marL="0" indent="0">
              <a:spcBef>
                <a:spcPts val="0"/>
              </a:spcBef>
              <a:buNone/>
              <a:defRPr sz="3200" spc="0" baseline="0">
                <a:gradFill>
                  <a:gsLst>
                    <a:gs pos="0">
                      <a:schemeClr val="tx1">
                        <a:lumMod val="50000"/>
                      </a:schemeClr>
                    </a:gs>
                    <a:gs pos="100000">
                      <a:schemeClr val="tx1">
                        <a:lumMod val="50000"/>
                      </a:schemeClr>
                    </a:gs>
                  </a:gsLst>
                  <a:lin ang="5400000" scaled="0"/>
                </a:gradFill>
                <a:latin typeface="+mj-lt"/>
              </a:defRPr>
            </a:lvl1pPr>
          </a:lstStyle>
          <a:p>
            <a:pPr lvl="0"/>
            <a:r>
              <a:rPr lang="en-US" dirty="0" smtClean="0"/>
              <a:t>Speaker Name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45725" y="6048777"/>
            <a:ext cx="1849308" cy="680256"/>
          </a:xfrm>
          <a:prstGeom prst="rect">
            <a:avLst/>
          </a:prstGeom>
        </p:spPr>
      </p:pic>
    </p:spTree>
    <p:extLst>
      <p:ext uri="{BB962C8B-B14F-4D97-AF65-F5344CB8AC3E}">
        <p14:creationId xmlns:p14="http://schemas.microsoft.com/office/powerpoint/2010/main" val="23562365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505050">
                      <a:lumMod val="50000"/>
                    </a:srgbClr>
                  </a:gs>
                  <a:gs pos="100000">
                    <a:srgbClr val="505050">
                      <a:lumMod val="50000"/>
                    </a:srgbClr>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bwMode="auto">
          <a:xfrm>
            <a:off x="274639" y="1209973"/>
            <a:ext cx="10056812" cy="2751698"/>
          </a:xfrm>
          <a:noFill/>
        </p:spPr>
        <p:txBody>
          <a:bodyPr tIns="91440" bIns="91440" anchor="t" anchorCtr="0"/>
          <a:lstStyle>
            <a:lvl1pPr>
              <a:defRPr sz="7198" spc="-100" baseline="0">
                <a:gradFill>
                  <a:gsLst>
                    <a:gs pos="5833">
                      <a:schemeClr val="tx1">
                        <a:lumMod val="50000"/>
                      </a:schemeClr>
                    </a:gs>
                    <a:gs pos="18000">
                      <a:schemeClr val="tx1">
                        <a:lumMod val="50000"/>
                      </a:schemeClr>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64"/>
            <a:ext cx="10058401" cy="1829593"/>
          </a:xfrm>
          <a:noFill/>
        </p:spPr>
        <p:txBody>
          <a:bodyPr lIns="182880" tIns="146304" rIns="182880" bIns="146304">
            <a:noAutofit/>
          </a:bodyPr>
          <a:lstStyle>
            <a:lvl1pPr marL="0" indent="0">
              <a:spcBef>
                <a:spcPts val="0"/>
              </a:spcBef>
              <a:buNone/>
              <a:defRPr sz="3599"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2831872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505050">
                      <a:lumMod val="50000"/>
                    </a:srgbClr>
                  </a:gs>
                  <a:gs pos="100000">
                    <a:srgbClr val="505050">
                      <a:lumMod val="50000"/>
                    </a:srgbClr>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bwMode="auto">
          <a:xfrm>
            <a:off x="274639" y="1209973"/>
            <a:ext cx="10056812" cy="2751698"/>
          </a:xfrm>
          <a:noFill/>
        </p:spPr>
        <p:txBody>
          <a:bodyPr tIns="91440" bIns="91440" anchor="t" anchorCtr="0"/>
          <a:lstStyle>
            <a:lvl1pPr>
              <a:defRPr sz="7198" spc="-100" baseline="0">
                <a:gradFill>
                  <a:gsLst>
                    <a:gs pos="5833">
                      <a:schemeClr val="tx1">
                        <a:lumMod val="50000"/>
                      </a:schemeClr>
                    </a:gs>
                    <a:gs pos="18000">
                      <a:schemeClr val="tx1">
                        <a:lumMod val="50000"/>
                      </a:schemeClr>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64"/>
            <a:ext cx="10058401" cy="1829593"/>
          </a:xfrm>
          <a:noFill/>
        </p:spPr>
        <p:txBody>
          <a:bodyPr lIns="182880" tIns="146304" rIns="182880" bIns="146304">
            <a:noAutofit/>
          </a:bodyPr>
          <a:lstStyle>
            <a:lvl1pPr marL="0" indent="0">
              <a:spcBef>
                <a:spcPts val="0"/>
              </a:spcBef>
              <a:buNone/>
              <a:defRPr sz="3599"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2201556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505050">
                      <a:lumMod val="50000"/>
                    </a:srgbClr>
                  </a:gs>
                  <a:gs pos="100000">
                    <a:srgbClr val="505050">
                      <a:lumMod val="50000"/>
                    </a:srgbClr>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bwMode="auto">
          <a:xfrm>
            <a:off x="274639" y="1209973"/>
            <a:ext cx="10056812" cy="2751698"/>
          </a:xfrm>
          <a:noFill/>
        </p:spPr>
        <p:txBody>
          <a:bodyPr tIns="91440" bIns="91440" anchor="t" anchorCtr="0"/>
          <a:lstStyle>
            <a:lvl1pPr>
              <a:defRPr sz="7198" spc="-100" baseline="0">
                <a:gradFill>
                  <a:gsLst>
                    <a:gs pos="5833">
                      <a:schemeClr val="tx1">
                        <a:lumMod val="50000"/>
                      </a:schemeClr>
                    </a:gs>
                    <a:gs pos="18000">
                      <a:schemeClr val="tx1">
                        <a:lumMod val="50000"/>
                      </a:schemeClr>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64"/>
            <a:ext cx="10058401" cy="1829593"/>
          </a:xfrm>
          <a:noFill/>
        </p:spPr>
        <p:txBody>
          <a:bodyPr lIns="182880" tIns="146304" rIns="182880" bIns="146304">
            <a:noAutofit/>
          </a:bodyPr>
          <a:lstStyle>
            <a:lvl1pPr marL="0" indent="0">
              <a:spcBef>
                <a:spcPts val="0"/>
              </a:spcBef>
              <a:buNone/>
              <a:defRPr sz="3599"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8360073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505050">
                      <a:lumMod val="50000"/>
                    </a:srgbClr>
                  </a:gs>
                  <a:gs pos="100000">
                    <a:srgbClr val="505050">
                      <a:lumMod val="50000"/>
                    </a:srgbClr>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198" spc="-100" baseline="0">
                <a:gradFill>
                  <a:gsLst>
                    <a:gs pos="5833">
                      <a:schemeClr val="bg1">
                        <a:lumMod val="50000"/>
                      </a:schemeClr>
                    </a:gs>
                    <a:gs pos="100000">
                      <a:schemeClr val="bg1">
                        <a:lumMod val="50000"/>
                      </a:schemeClr>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64"/>
            <a:ext cx="10058401" cy="1829593"/>
          </a:xfrm>
          <a:noFill/>
        </p:spPr>
        <p:txBody>
          <a:bodyPr lIns="182880" tIns="146304" rIns="182880" bIns="146304">
            <a:noAutofit/>
          </a:bodyPr>
          <a:lstStyle>
            <a:lvl1pPr marL="0" indent="0">
              <a:spcBef>
                <a:spcPts val="0"/>
              </a:spcBef>
              <a:buNone/>
              <a:defRPr sz="3599"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0420601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Demo slide 2">
    <p:bg>
      <p:bgPr>
        <a:solidFill>
          <a:schemeClr val="accent2"/>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505050">
                      <a:lumMod val="50000"/>
                    </a:srgbClr>
                  </a:gs>
                  <a:gs pos="100000">
                    <a:srgbClr val="505050">
                      <a:lumMod val="50000"/>
                    </a:srgbClr>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198" spc="-100" baseline="0">
                <a:gradFill>
                  <a:gsLst>
                    <a:gs pos="5833">
                      <a:schemeClr val="bg1">
                        <a:lumMod val="50000"/>
                      </a:schemeClr>
                    </a:gs>
                    <a:gs pos="100000">
                      <a:schemeClr val="bg1">
                        <a:lumMod val="50000"/>
                      </a:schemeClr>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64"/>
            <a:ext cx="10058401" cy="1829593"/>
          </a:xfrm>
          <a:noFill/>
        </p:spPr>
        <p:txBody>
          <a:bodyPr lIns="182880" tIns="146304" rIns="182880" bIns="146304">
            <a:noAutofit/>
          </a:bodyPr>
          <a:lstStyle>
            <a:lvl1pPr marL="0" indent="0">
              <a:spcBef>
                <a:spcPts val="0"/>
              </a:spcBef>
              <a:buNone/>
              <a:defRPr sz="3599" spc="0" baseline="0">
                <a:gradFill>
                  <a:gsLst>
                    <a:gs pos="0">
                      <a:schemeClr val="bg1">
                        <a:lumMod val="50000"/>
                      </a:schemeClr>
                    </a:gs>
                    <a:gs pos="100000">
                      <a:schemeClr val="bg1">
                        <a:lumMod val="50000"/>
                      </a:schemeClr>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2382581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Demo slide 2">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505050">
                      <a:lumMod val="50000"/>
                    </a:srgbClr>
                  </a:gs>
                  <a:gs pos="100000">
                    <a:srgbClr val="505050">
                      <a:lumMod val="50000"/>
                    </a:srgbClr>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198" spc="-100" baseline="0">
                <a:gradFill>
                  <a:gsLst>
                    <a:gs pos="5833">
                      <a:schemeClr val="bg1">
                        <a:lumMod val="50000"/>
                      </a:schemeClr>
                    </a:gs>
                    <a:gs pos="100000">
                      <a:schemeClr val="bg1">
                        <a:lumMod val="50000"/>
                      </a:schemeClr>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64"/>
            <a:ext cx="10058401" cy="1829593"/>
          </a:xfrm>
          <a:noFill/>
        </p:spPr>
        <p:txBody>
          <a:bodyPr lIns="182880" tIns="146304" rIns="182880" bIns="146304">
            <a:noAutofit/>
          </a:bodyPr>
          <a:lstStyle>
            <a:lvl1pPr marL="0" indent="0">
              <a:spcBef>
                <a:spcPts val="0"/>
              </a:spcBef>
              <a:buNone/>
              <a:defRPr sz="3599" spc="0" baseline="0">
                <a:gradFill>
                  <a:gsLst>
                    <a:gs pos="0">
                      <a:schemeClr val="bg1">
                        <a:lumMod val="50000"/>
                      </a:schemeClr>
                    </a:gs>
                    <a:gs pos="100000">
                      <a:schemeClr val="bg1">
                        <a:lumMod val="50000"/>
                      </a:schemeClr>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40172688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Demo slide 2">
    <p:bg>
      <p:bgPr>
        <a:solidFill>
          <a:schemeClr val="accent4"/>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198" spc="-100" baseline="0">
                <a:gradFill>
                  <a:gsLst>
                    <a:gs pos="5833">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64"/>
            <a:ext cx="10058401" cy="1829593"/>
          </a:xfrm>
          <a:noFill/>
        </p:spPr>
        <p:txBody>
          <a:bodyPr lIns="182880" tIns="146304" rIns="182880" bIns="146304">
            <a:noAutofit/>
          </a:bodyPr>
          <a:lstStyle>
            <a:lvl1pPr marL="0" indent="0">
              <a:spcBef>
                <a:spcPts val="0"/>
              </a:spcBef>
              <a:buNone/>
              <a:defRPr sz="3599" spc="0" baseline="0">
                <a:gradFill>
                  <a:gsLst>
                    <a:gs pos="0">
                      <a:schemeClr val="bg1">
                        <a:lumMod val="50000"/>
                      </a:schemeClr>
                    </a:gs>
                    <a:gs pos="100000">
                      <a:schemeClr val="bg1">
                        <a:lumMod val="50000"/>
                      </a:schemeClr>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7730262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198" spc="-100" baseline="0">
                <a:gradFill>
                  <a:gsLst>
                    <a:gs pos="5833">
                      <a:schemeClr val="tx1">
                        <a:lumMod val="50000"/>
                      </a:schemeClr>
                    </a:gs>
                    <a:gs pos="100000">
                      <a:schemeClr val="tx1">
                        <a:lumMod val="50000"/>
                      </a:schemeClr>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9782431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198" spc="-100" baseline="0">
                <a:gradFill>
                  <a:gsLst>
                    <a:gs pos="5833">
                      <a:schemeClr val="tx1">
                        <a:lumMod val="50000"/>
                      </a:schemeClr>
                    </a:gs>
                    <a:gs pos="100000">
                      <a:schemeClr val="tx1">
                        <a:lumMod val="50000"/>
                      </a:schemeClr>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181724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198" spc="-100" baseline="0">
                <a:gradFill>
                  <a:gsLst>
                    <a:gs pos="5833">
                      <a:schemeClr val="tx1">
                        <a:lumMod val="50000"/>
                      </a:schemeClr>
                    </a:gs>
                    <a:gs pos="100000">
                      <a:schemeClr val="tx1">
                        <a:lumMod val="50000"/>
                      </a:schemeClr>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5412117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6 ">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436475" cy="6994525"/>
          </a:xfrm>
          <a:prstGeom prst="rect">
            <a:avLst/>
          </a:prstGeom>
        </p:spPr>
      </p:pic>
      <p:sp>
        <p:nvSpPr>
          <p:cNvPr id="12" name="Rectangle 11"/>
          <p:cNvSpPr/>
          <p:nvPr userDrawn="1"/>
        </p:nvSpPr>
        <p:spPr bwMode="gray">
          <a:xfrm>
            <a:off x="274702" y="1211263"/>
            <a:ext cx="7315200" cy="4572000"/>
          </a:xfrm>
          <a:prstGeom prst="rect">
            <a:avLst/>
          </a:prstGeom>
          <a:solidFill>
            <a:schemeClr val="accent4">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black">
          <a:xfrm>
            <a:off x="274638" y="1211263"/>
            <a:ext cx="7315200" cy="2249719"/>
          </a:xfrm>
          <a:noFill/>
        </p:spPr>
        <p:txBody>
          <a:bodyPr lIns="146304" tIns="91440" rIns="146304" bIns="91440" anchor="t" anchorCtr="0"/>
          <a:lstStyle>
            <a:lvl1pPr>
              <a:defRPr sz="6000" spc="-100" baseline="0">
                <a:gradFill>
                  <a:gsLst>
                    <a:gs pos="0">
                      <a:schemeClr val="tx1">
                        <a:lumMod val="50000"/>
                      </a:schemeClr>
                    </a:gs>
                    <a:gs pos="100000">
                      <a:schemeClr val="tx1">
                        <a:lumMod val="50000"/>
                      </a:schemeClr>
                    </a:gs>
                  </a:gsLst>
                  <a:lin ang="5400000" scaled="0"/>
                </a:gradFill>
              </a:defRPr>
            </a:lvl1pPr>
          </a:lstStyle>
          <a:p>
            <a:r>
              <a:rPr lang="en-US" dirty="0" smtClean="0"/>
              <a:t>Presentation title</a:t>
            </a:r>
            <a:endParaRPr lang="en-US" dirty="0"/>
          </a:p>
        </p:txBody>
      </p:sp>
      <p:sp>
        <p:nvSpPr>
          <p:cNvPr id="15" name="Text Placeholder 4"/>
          <p:cNvSpPr>
            <a:spLocks noGrp="1"/>
          </p:cNvSpPr>
          <p:nvPr>
            <p:ph type="body" sz="quarter" idx="12" hasCustomPrompt="1"/>
          </p:nvPr>
        </p:nvSpPr>
        <p:spPr bwMode="black">
          <a:xfrm>
            <a:off x="274702" y="3483429"/>
            <a:ext cx="7315200" cy="2277387"/>
          </a:xfrm>
          <a:noFill/>
        </p:spPr>
        <p:txBody>
          <a:bodyPr lIns="146304" tIns="109728" rIns="146304" bIns="109728">
            <a:noAutofit/>
          </a:bodyPr>
          <a:lstStyle>
            <a:lvl1pPr marL="0" indent="0">
              <a:spcBef>
                <a:spcPts val="0"/>
              </a:spcBef>
              <a:buNone/>
              <a:defRPr sz="3200" spc="0" baseline="0">
                <a:gradFill>
                  <a:gsLst>
                    <a:gs pos="0">
                      <a:schemeClr val="tx1">
                        <a:lumMod val="50000"/>
                      </a:schemeClr>
                    </a:gs>
                    <a:gs pos="100000">
                      <a:schemeClr val="tx1">
                        <a:lumMod val="50000"/>
                      </a:schemeClr>
                    </a:gs>
                  </a:gsLst>
                  <a:lin ang="5400000" scaled="0"/>
                </a:gradFill>
                <a:latin typeface="+mj-lt"/>
              </a:defRPr>
            </a:lvl1pPr>
          </a:lstStyle>
          <a:p>
            <a:pPr lvl="0"/>
            <a:r>
              <a:rPr lang="en-US" dirty="0" smtClean="0"/>
              <a:t>Speaker Name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45725" y="6048777"/>
            <a:ext cx="1849308" cy="680256"/>
          </a:xfrm>
          <a:prstGeom prst="rect">
            <a:avLst/>
          </a:prstGeom>
        </p:spPr>
      </p:pic>
    </p:spTree>
    <p:extLst>
      <p:ext uri="{BB962C8B-B14F-4D97-AF65-F5344CB8AC3E}">
        <p14:creationId xmlns:p14="http://schemas.microsoft.com/office/powerpoint/2010/main" val="6702913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198" spc="-100" baseline="0">
                <a:gradFill>
                  <a:gsLst>
                    <a:gs pos="5833">
                      <a:schemeClr val="bg1"/>
                    </a:gs>
                    <a:gs pos="100000">
                      <a:schemeClr val="bg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35534493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198" spc="-100" baseline="0">
                <a:gradFill>
                  <a:gsLst>
                    <a:gs pos="5833">
                      <a:schemeClr val="bg1">
                        <a:lumMod val="50000"/>
                      </a:schemeClr>
                    </a:gs>
                    <a:gs pos="100000">
                      <a:schemeClr val="bg1">
                        <a:lumMod val="50000"/>
                      </a:schemeClr>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3733347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Video slide 2">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198" spc="-100" baseline="0">
                <a:gradFill>
                  <a:gsLst>
                    <a:gs pos="5833">
                      <a:schemeClr val="bg1">
                        <a:lumMod val="50000"/>
                      </a:schemeClr>
                    </a:gs>
                    <a:gs pos="100000">
                      <a:schemeClr val="bg1">
                        <a:lumMod val="50000"/>
                      </a:schemeClr>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7758501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Video slide 2">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198" spc="-100" baseline="0">
                <a:gradFill>
                  <a:gsLst>
                    <a:gs pos="5833">
                      <a:schemeClr val="bg1">
                        <a:lumMod val="50000"/>
                      </a:schemeClr>
                    </a:gs>
                    <a:gs pos="100000">
                      <a:schemeClr val="bg1">
                        <a:lumMod val="50000"/>
                      </a:schemeClr>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7878978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Video slide 2">
    <p:bg>
      <p:bgPr>
        <a:solidFill>
          <a:schemeClr val="accent2"/>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198" spc="-100" baseline="0">
                <a:gradFill>
                  <a:gsLst>
                    <a:gs pos="5833">
                      <a:schemeClr val="tx1"/>
                    </a:gs>
                    <a:gs pos="100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3037531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690559571"/>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100000">
                      <a:schemeClr val="bg1">
                        <a:lumMod val="50000"/>
                      </a:schemeClr>
                    </a:gs>
                    <a:gs pos="0">
                      <a:schemeClr val="bg1">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724368073"/>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100000">
                      <a:schemeClr val="bg1">
                        <a:lumMod val="50000"/>
                      </a:schemeClr>
                    </a:gs>
                    <a:gs pos="0">
                      <a:schemeClr val="bg1">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772957221"/>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Section Title Accent Color 3">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100000">
                      <a:schemeClr val="bg1">
                        <a:lumMod val="50000"/>
                      </a:schemeClr>
                    </a:gs>
                    <a:gs pos="0">
                      <a:schemeClr val="bg1">
                        <a:lumMod val="50000"/>
                      </a:schemeClr>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649098777"/>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1455565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slideLayout" Target="../slideLayouts/slideLayout58.xml"/><Relationship Id="rId59" Type="http://schemas.openxmlformats.org/officeDocument/2006/relationships/slideLayout" Target="../slideLayouts/slideLayout5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60" Type="http://schemas.openxmlformats.org/officeDocument/2006/relationships/slideLayout" Target="../slideLayouts/slideLayout60.xml"/><Relationship Id="rId61" Type="http://schemas.openxmlformats.org/officeDocument/2006/relationships/slideLayout" Target="../slideLayouts/slideLayout61.xml"/><Relationship Id="rId62"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s>
</file>

<file path=ppt/slideMasters/_rels/slideMaster2.xml.rels><?xml version="1.0" encoding="UTF-8" standalone="yes"?>
<Relationships xmlns="http://schemas.openxmlformats.org/package/2006/relationships"><Relationship Id="rId46" Type="http://schemas.openxmlformats.org/officeDocument/2006/relationships/slideLayout" Target="../slideLayouts/slideLayout107.xml"/><Relationship Id="rId47" Type="http://schemas.openxmlformats.org/officeDocument/2006/relationships/slideLayout" Target="../slideLayouts/slideLayout108.xml"/><Relationship Id="rId48" Type="http://schemas.openxmlformats.org/officeDocument/2006/relationships/slideLayout" Target="../slideLayouts/slideLayout109.xml"/><Relationship Id="rId49" Type="http://schemas.openxmlformats.org/officeDocument/2006/relationships/slideLayout" Target="../slideLayouts/slideLayout110.xml"/><Relationship Id="rId20" Type="http://schemas.openxmlformats.org/officeDocument/2006/relationships/slideLayout" Target="../slideLayouts/slideLayout81.xml"/><Relationship Id="rId21" Type="http://schemas.openxmlformats.org/officeDocument/2006/relationships/slideLayout" Target="../slideLayouts/slideLayout82.xml"/><Relationship Id="rId22" Type="http://schemas.openxmlformats.org/officeDocument/2006/relationships/slideLayout" Target="../slideLayouts/slideLayout83.xml"/><Relationship Id="rId23" Type="http://schemas.openxmlformats.org/officeDocument/2006/relationships/slideLayout" Target="../slideLayouts/slideLayout84.xml"/><Relationship Id="rId24" Type="http://schemas.openxmlformats.org/officeDocument/2006/relationships/slideLayout" Target="../slideLayouts/slideLayout85.xml"/><Relationship Id="rId25" Type="http://schemas.openxmlformats.org/officeDocument/2006/relationships/slideLayout" Target="../slideLayouts/slideLayout86.xml"/><Relationship Id="rId26" Type="http://schemas.openxmlformats.org/officeDocument/2006/relationships/slideLayout" Target="../slideLayouts/slideLayout87.xml"/><Relationship Id="rId27" Type="http://schemas.openxmlformats.org/officeDocument/2006/relationships/slideLayout" Target="../slideLayouts/slideLayout88.xml"/><Relationship Id="rId28" Type="http://schemas.openxmlformats.org/officeDocument/2006/relationships/slideLayout" Target="../slideLayouts/slideLayout89.xml"/><Relationship Id="rId29" Type="http://schemas.openxmlformats.org/officeDocument/2006/relationships/slideLayout" Target="../slideLayouts/slideLayout90.xml"/><Relationship Id="rId50" Type="http://schemas.openxmlformats.org/officeDocument/2006/relationships/slideLayout" Target="../slideLayouts/slideLayout111.xml"/><Relationship Id="rId51" Type="http://schemas.openxmlformats.org/officeDocument/2006/relationships/slideLayout" Target="../slideLayouts/slideLayout112.xml"/><Relationship Id="rId52" Type="http://schemas.openxmlformats.org/officeDocument/2006/relationships/theme" Target="../theme/theme2.xml"/><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slideLayout" Target="../slideLayouts/slideLayout66.xml"/><Relationship Id="rId30" Type="http://schemas.openxmlformats.org/officeDocument/2006/relationships/slideLayout" Target="../slideLayouts/slideLayout91.xml"/><Relationship Id="rId31" Type="http://schemas.openxmlformats.org/officeDocument/2006/relationships/slideLayout" Target="../slideLayouts/slideLayout92.xml"/><Relationship Id="rId32" Type="http://schemas.openxmlformats.org/officeDocument/2006/relationships/slideLayout" Target="../slideLayouts/slideLayout93.xml"/><Relationship Id="rId9" Type="http://schemas.openxmlformats.org/officeDocument/2006/relationships/slideLayout" Target="../slideLayouts/slideLayout70.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 Id="rId33" Type="http://schemas.openxmlformats.org/officeDocument/2006/relationships/slideLayout" Target="../slideLayouts/slideLayout94.xml"/><Relationship Id="rId34" Type="http://schemas.openxmlformats.org/officeDocument/2006/relationships/slideLayout" Target="../slideLayouts/slideLayout95.xml"/><Relationship Id="rId35" Type="http://schemas.openxmlformats.org/officeDocument/2006/relationships/slideLayout" Target="../slideLayouts/slideLayout96.xml"/><Relationship Id="rId36" Type="http://schemas.openxmlformats.org/officeDocument/2006/relationships/slideLayout" Target="../slideLayouts/slideLayout97.xml"/><Relationship Id="rId10" Type="http://schemas.openxmlformats.org/officeDocument/2006/relationships/slideLayout" Target="../slideLayouts/slideLayout71.xml"/><Relationship Id="rId11" Type="http://schemas.openxmlformats.org/officeDocument/2006/relationships/slideLayout" Target="../slideLayouts/slideLayout72.xml"/><Relationship Id="rId12" Type="http://schemas.openxmlformats.org/officeDocument/2006/relationships/slideLayout" Target="../slideLayouts/slideLayout73.xml"/><Relationship Id="rId13" Type="http://schemas.openxmlformats.org/officeDocument/2006/relationships/slideLayout" Target="../slideLayouts/slideLayout74.xml"/><Relationship Id="rId14" Type="http://schemas.openxmlformats.org/officeDocument/2006/relationships/slideLayout" Target="../slideLayouts/slideLayout75.xml"/><Relationship Id="rId15" Type="http://schemas.openxmlformats.org/officeDocument/2006/relationships/slideLayout" Target="../slideLayouts/slideLayout76.xml"/><Relationship Id="rId16" Type="http://schemas.openxmlformats.org/officeDocument/2006/relationships/slideLayout" Target="../slideLayouts/slideLayout77.xml"/><Relationship Id="rId17" Type="http://schemas.openxmlformats.org/officeDocument/2006/relationships/slideLayout" Target="../slideLayouts/slideLayout78.xml"/><Relationship Id="rId18" Type="http://schemas.openxmlformats.org/officeDocument/2006/relationships/slideLayout" Target="../slideLayouts/slideLayout79.xml"/><Relationship Id="rId19" Type="http://schemas.openxmlformats.org/officeDocument/2006/relationships/slideLayout" Target="../slideLayouts/slideLayout80.xml"/><Relationship Id="rId37" Type="http://schemas.openxmlformats.org/officeDocument/2006/relationships/slideLayout" Target="../slideLayouts/slideLayout98.xml"/><Relationship Id="rId38" Type="http://schemas.openxmlformats.org/officeDocument/2006/relationships/slideLayout" Target="../slideLayouts/slideLayout99.xml"/><Relationship Id="rId39" Type="http://schemas.openxmlformats.org/officeDocument/2006/relationships/slideLayout" Target="../slideLayouts/slideLayout100.xml"/><Relationship Id="rId40" Type="http://schemas.openxmlformats.org/officeDocument/2006/relationships/slideLayout" Target="../slideLayouts/slideLayout101.xml"/><Relationship Id="rId41" Type="http://schemas.openxmlformats.org/officeDocument/2006/relationships/slideLayout" Target="../slideLayouts/slideLayout102.xml"/><Relationship Id="rId42" Type="http://schemas.openxmlformats.org/officeDocument/2006/relationships/slideLayout" Target="../slideLayouts/slideLayout103.xml"/><Relationship Id="rId43" Type="http://schemas.openxmlformats.org/officeDocument/2006/relationships/slideLayout" Target="../slideLayouts/slideLayout104.xml"/><Relationship Id="rId44" Type="http://schemas.openxmlformats.org/officeDocument/2006/relationships/slideLayout" Target="../slideLayouts/slideLayout105.xml"/><Relationship Id="rId45"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0270825"/>
      </p:ext>
    </p:extLst>
  </p:cSld>
  <p:clrMap bg1="lt1" tx1="dk1" bg2="lt2" tx2="dk2" accent1="accent1" accent2="accent2" accent3="accent3" accent4="accent4" accent5="accent5" accent6="accent6" hlink="hlink" folHlink="folHlink"/>
  <p:sldLayoutIdLst>
    <p:sldLayoutId id="2147484167" r:id="rId1"/>
    <p:sldLayoutId id="2147484183" r:id="rId2"/>
    <p:sldLayoutId id="2147484196" r:id="rId3"/>
    <p:sldLayoutId id="2147484197" r:id="rId4"/>
    <p:sldLayoutId id="2147484198" r:id="rId5"/>
    <p:sldLayoutId id="2147484162" r:id="rId6"/>
    <p:sldLayoutId id="2147484201" r:id="rId7"/>
    <p:sldLayoutId id="2147484220" r:id="rId8"/>
    <p:sldLayoutId id="2147484221" r:id="rId9"/>
    <p:sldLayoutId id="2147484191" r:id="rId10"/>
    <p:sldLayoutId id="2147484202" r:id="rId11"/>
    <p:sldLayoutId id="2147484203" r:id="rId12"/>
    <p:sldLayoutId id="2147484204" r:id="rId13"/>
    <p:sldLayoutId id="2147484193" r:id="rId14"/>
    <p:sldLayoutId id="2147484205" r:id="rId15"/>
    <p:sldLayoutId id="2147484206" r:id="rId16"/>
    <p:sldLayoutId id="2147484207" r:id="rId17"/>
    <p:sldLayoutId id="2147484105" r:id="rId18"/>
    <p:sldLayoutId id="2147484208" r:id="rId19"/>
    <p:sldLayoutId id="2147484209" r:id="rId20"/>
    <p:sldLayoutId id="2147484210" r:id="rId21"/>
    <p:sldLayoutId id="2147484184" r:id="rId22"/>
    <p:sldLayoutId id="2147484211" r:id="rId23"/>
    <p:sldLayoutId id="2147484212" r:id="rId24"/>
    <p:sldLayoutId id="2147484213" r:id="rId25"/>
    <p:sldLayoutId id="2147484182" r:id="rId26"/>
    <p:sldLayoutId id="2147484214" r:id="rId27"/>
    <p:sldLayoutId id="2147484215" r:id="rId28"/>
    <p:sldLayoutId id="2147484216" r:id="rId29"/>
    <p:sldLayoutId id="2147484185" r:id="rId30"/>
    <p:sldLayoutId id="2147484217" r:id="rId31"/>
    <p:sldLayoutId id="2147484218" r:id="rId32"/>
    <p:sldLayoutId id="2147484219" r:id="rId33"/>
    <p:sldLayoutId id="2147484130" r:id="rId34"/>
    <p:sldLayoutId id="2147484101" r:id="rId35"/>
    <p:sldLayoutId id="2147484102" r:id="rId36"/>
    <p:sldLayoutId id="2147484195" r:id="rId37"/>
    <p:sldLayoutId id="2147484098" r:id="rId38"/>
    <p:sldLayoutId id="2147484086" r:id="rId39"/>
    <p:sldLayoutId id="2147484100" r:id="rId40"/>
    <p:sldLayoutId id="2147484089" r:id="rId41"/>
    <p:sldLayoutId id="2147484092" r:id="rId42"/>
    <p:sldLayoutId id="2147484093" r:id="rId43"/>
    <p:sldLayoutId id="2147484127" r:id="rId44"/>
    <p:sldLayoutId id="2147484128" r:id="rId45"/>
    <p:sldLayoutId id="2147484129" r:id="rId46"/>
    <p:sldLayoutId id="2147484194" r:id="rId47"/>
    <p:sldLayoutId id="2147484094" r:id="rId48"/>
    <p:sldLayoutId id="2147484096" r:id="rId49"/>
    <p:sldLayoutId id="2147484253" r:id="rId50"/>
    <p:sldLayoutId id="2147484309" r:id="rId51"/>
    <p:sldLayoutId id="2147484310" r:id="rId52"/>
    <p:sldLayoutId id="2147484311" r:id="rId53"/>
    <p:sldLayoutId id="2147484312" r:id="rId54"/>
    <p:sldLayoutId id="2147484313" r:id="rId55"/>
    <p:sldLayoutId id="2147484315" r:id="rId56"/>
    <p:sldLayoutId id="2147484316" r:id="rId57"/>
    <p:sldLayoutId id="2147484317" r:id="rId58"/>
    <p:sldLayoutId id="2147484318" r:id="rId59"/>
    <p:sldLayoutId id="2147484319" r:id="rId60"/>
    <p:sldLayoutId id="2147484320" r:id="rId6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07461079"/>
      </p:ext>
    </p:extLst>
  </p:cSld>
  <p:clrMap bg1="lt1" tx1="dk1" bg2="lt2" tx2="dk2" accent1="accent1" accent2="accent2" accent3="accent3" accent4="accent4" accent5="accent5" accent6="accent6" hlink="hlink" folHlink="folHlink"/>
  <p:sldLayoutIdLst>
    <p:sldLayoutId id="2147484256" r:id="rId1"/>
    <p:sldLayoutId id="2147484257" r:id="rId2"/>
    <p:sldLayoutId id="2147484258" r:id="rId3"/>
    <p:sldLayoutId id="2147484259" r:id="rId4"/>
    <p:sldLayoutId id="2147484260" r:id="rId5"/>
    <p:sldLayoutId id="2147484261" r:id="rId6"/>
    <p:sldLayoutId id="2147484262" r:id="rId7"/>
    <p:sldLayoutId id="2147484263" r:id="rId8"/>
    <p:sldLayoutId id="2147484264" r:id="rId9"/>
    <p:sldLayoutId id="2147484265" r:id="rId10"/>
    <p:sldLayoutId id="2147484266" r:id="rId11"/>
    <p:sldLayoutId id="2147484267" r:id="rId12"/>
    <p:sldLayoutId id="2147484268" r:id="rId13"/>
    <p:sldLayoutId id="2147484269" r:id="rId14"/>
    <p:sldLayoutId id="2147484270" r:id="rId15"/>
    <p:sldLayoutId id="2147484271" r:id="rId16"/>
    <p:sldLayoutId id="2147484272" r:id="rId17"/>
    <p:sldLayoutId id="2147484273" r:id="rId18"/>
    <p:sldLayoutId id="2147484274" r:id="rId19"/>
    <p:sldLayoutId id="2147484275" r:id="rId20"/>
    <p:sldLayoutId id="2147484276" r:id="rId21"/>
    <p:sldLayoutId id="2147484277" r:id="rId22"/>
    <p:sldLayoutId id="2147484278" r:id="rId23"/>
    <p:sldLayoutId id="2147484279" r:id="rId24"/>
    <p:sldLayoutId id="2147484280" r:id="rId25"/>
    <p:sldLayoutId id="2147484281" r:id="rId26"/>
    <p:sldLayoutId id="2147484282" r:id="rId27"/>
    <p:sldLayoutId id="2147484283" r:id="rId28"/>
    <p:sldLayoutId id="2147484284" r:id="rId29"/>
    <p:sldLayoutId id="2147484285" r:id="rId30"/>
    <p:sldLayoutId id="2147484286" r:id="rId31"/>
    <p:sldLayoutId id="2147484287" r:id="rId32"/>
    <p:sldLayoutId id="2147484288" r:id="rId33"/>
    <p:sldLayoutId id="2147484289" r:id="rId34"/>
    <p:sldLayoutId id="2147484290" r:id="rId35"/>
    <p:sldLayoutId id="2147484291" r:id="rId36"/>
    <p:sldLayoutId id="2147484292" r:id="rId37"/>
    <p:sldLayoutId id="2147484293" r:id="rId38"/>
    <p:sldLayoutId id="2147484294" r:id="rId39"/>
    <p:sldLayoutId id="2147484295" r:id="rId40"/>
    <p:sldLayoutId id="2147484296" r:id="rId41"/>
    <p:sldLayoutId id="2147484297" r:id="rId42"/>
    <p:sldLayoutId id="2147484298" r:id="rId43"/>
    <p:sldLayoutId id="2147484299" r:id="rId44"/>
    <p:sldLayoutId id="2147484300" r:id="rId45"/>
    <p:sldLayoutId id="2147484301" r:id="rId46"/>
    <p:sldLayoutId id="2147484302" r:id="rId47"/>
    <p:sldLayoutId id="2147484303" r:id="rId48"/>
    <p:sldLayoutId id="2147484304" r:id="rId49"/>
    <p:sldLayoutId id="2147484305" r:id="rId50"/>
    <p:sldLayoutId id="2147484306" r:id="rId5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l" defTabSz="932563" rtl="0" eaLnBrk="1" latinLnBrk="0" hangingPunct="1">
        <a:lnSpc>
          <a:spcPct val="90000"/>
        </a:lnSpc>
        <a:spcBef>
          <a:spcPct val="0"/>
        </a:spcBef>
        <a:buNone/>
        <a:defRPr lang="en-US" sz="53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emf"/><Relationship Id="rId1" Type="http://schemas.openxmlformats.org/officeDocument/2006/relationships/slideLayout" Target="../slideLayouts/slideLayout4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8.xml"/><Relationship Id="rId3" Type="http://schemas.openxmlformats.org/officeDocument/2006/relationships/image" Target="../media/image25.emf"/></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image" Target="../media/image32.png"/><Relationship Id="rId1" Type="http://schemas.openxmlformats.org/officeDocument/2006/relationships/slideLayout" Target="../slideLayouts/slideLayout4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42.xml"/><Relationship Id="rId3"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2.xml"/><Relationship Id="rId3"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39.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hyperlink" Target="http://contosoweb.grey.com/" TargetMode="External"/><Relationship Id="rId4" Type="http://schemas.openxmlformats.org/officeDocument/2006/relationships/hyperlink" Target="http://contosoweb.green.com/" TargetMode="External"/><Relationship Id="rId1" Type="http://schemas.openxmlformats.org/officeDocument/2006/relationships/slideLayout" Target="../slideLayouts/slideLayout4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4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42.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4" Type="http://schemas.microsoft.com/office/2007/relationships/hdphoto" Target="../media/hdphoto2.wdp"/><Relationship Id="rId5" Type="http://schemas.openxmlformats.org/officeDocument/2006/relationships/image" Target="../media/image39.png"/><Relationship Id="rId6" Type="http://schemas.microsoft.com/office/2007/relationships/hdphoto" Target="../media/hdphoto3.wdp"/><Relationship Id="rId7" Type="http://schemas.openxmlformats.org/officeDocument/2006/relationships/image" Target="../media/image40.png"/><Relationship Id="rId8" Type="http://schemas.microsoft.com/office/2007/relationships/hdphoto" Target="../media/hdphoto4.wdp"/><Relationship Id="rId9" Type="http://schemas.openxmlformats.org/officeDocument/2006/relationships/image" Target="../media/image41.png"/><Relationship Id="rId10" Type="http://schemas.microsoft.com/office/2007/relationships/hdphoto" Target="../media/hdphoto5.wdp"/><Relationship Id="rId1" Type="http://schemas.openxmlformats.org/officeDocument/2006/relationships/slideLayout" Target="../slideLayouts/slideLayout39.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23.png"/><Relationship Id="rId1" Type="http://schemas.openxmlformats.org/officeDocument/2006/relationships/slideLayout" Target="../slideLayouts/slideLayout39.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11" Type="http://schemas.openxmlformats.org/officeDocument/2006/relationships/image" Target="../media/image52.png"/><Relationship Id="rId12" Type="http://schemas.openxmlformats.org/officeDocument/2006/relationships/image" Target="../media/image53.png"/><Relationship Id="rId13" Type="http://schemas.openxmlformats.org/officeDocument/2006/relationships/image" Target="../media/image54.png"/><Relationship Id="rId14" Type="http://schemas.openxmlformats.org/officeDocument/2006/relationships/image" Target="../media/image55.png"/><Relationship Id="rId15" Type="http://schemas.openxmlformats.org/officeDocument/2006/relationships/image" Target="../media/image56.png"/><Relationship Id="rId16" Type="http://schemas.openxmlformats.org/officeDocument/2006/relationships/image" Target="../media/image57.png"/><Relationship Id="rId17" Type="http://schemas.openxmlformats.org/officeDocument/2006/relationships/image" Target="../media/image58.png"/><Relationship Id="rId18" Type="http://schemas.microsoft.com/office/2007/relationships/hdphoto" Target="../media/hdphoto6.wdp"/><Relationship Id="rId1" Type="http://schemas.openxmlformats.org/officeDocument/2006/relationships/slideLayout" Target="../slideLayouts/slideLayout42.xml"/><Relationship Id="rId2" Type="http://schemas.openxmlformats.org/officeDocument/2006/relationships/notesSlide" Target="../notesSlides/notesSlide23.xml"/><Relationship Id="rId3" Type="http://schemas.openxmlformats.org/officeDocument/2006/relationships/image" Target="../media/image44.jpe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image" Target="../media/image50.png"/><Relationship Id="rId10" Type="http://schemas.openxmlformats.org/officeDocument/2006/relationships/image" Target="../media/image5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35.png"/><Relationship Id="rId5" Type="http://schemas.openxmlformats.org/officeDocument/2006/relationships/image" Target="../media/image60.png"/><Relationship Id="rId6" Type="http://schemas.openxmlformats.org/officeDocument/2006/relationships/image" Target="../media/image34.png"/><Relationship Id="rId7" Type="http://schemas.openxmlformats.org/officeDocument/2006/relationships/image" Target="../media/image61.png"/><Relationship Id="rId8" Type="http://schemas.openxmlformats.org/officeDocument/2006/relationships/image" Target="../media/image62.png"/><Relationship Id="rId9" Type="http://schemas.openxmlformats.org/officeDocument/2006/relationships/image" Target="../media/image63.png"/><Relationship Id="rId10" Type="http://schemas.openxmlformats.org/officeDocument/2006/relationships/image" Target="../media/image64.png"/><Relationship Id="rId1" Type="http://schemas.openxmlformats.org/officeDocument/2006/relationships/slideLayout" Target="../slideLayouts/slideLayout4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7.xml"/><Relationship Id="rId3"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1" Type="http://schemas.openxmlformats.org/officeDocument/2006/relationships/slideLayout" Target="../slideLayouts/slideLayout55.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71.png"/><Relationship Id="rId5" Type="http://schemas.openxmlformats.org/officeDocument/2006/relationships/image" Target="../media/image70.png"/><Relationship Id="rId6" Type="http://schemas.openxmlformats.org/officeDocument/2006/relationships/image" Target="../media/image67.png"/><Relationship Id="rId7" Type="http://schemas.openxmlformats.org/officeDocument/2006/relationships/image" Target="../media/image69.png"/><Relationship Id="rId8" Type="http://schemas.openxmlformats.org/officeDocument/2006/relationships/image" Target="../media/image68.png"/><Relationship Id="rId9" Type="http://schemas.openxmlformats.org/officeDocument/2006/relationships/image" Target="../media/image72.png"/><Relationship Id="rId1" Type="http://schemas.openxmlformats.org/officeDocument/2006/relationships/slideLayout" Target="../slideLayouts/slideLayout42.xml"/><Relationship Id="rId2"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31.xml"/></Relationships>
</file>

<file path=ppt/slides/_rels/slide39.xml.rels><?xml version="1.0" encoding="UTF-8" standalone="yes"?>
<Relationships xmlns="http://schemas.openxmlformats.org/package/2006/relationships"><Relationship Id="rId11" Type="http://schemas.openxmlformats.org/officeDocument/2006/relationships/image" Target="../media/image81.png"/><Relationship Id="rId12" Type="http://schemas.openxmlformats.org/officeDocument/2006/relationships/image" Target="../media/image82.png"/><Relationship Id="rId13" Type="http://schemas.openxmlformats.org/officeDocument/2006/relationships/image" Target="../media/image11.jpeg"/><Relationship Id="rId1" Type="http://schemas.openxmlformats.org/officeDocument/2006/relationships/slideLayout" Target="../slideLayouts/slideLayout54.xml"/><Relationship Id="rId2" Type="http://schemas.openxmlformats.org/officeDocument/2006/relationships/notesSlide" Target="../notesSlides/notesSlide32.xml"/><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image" Target="../media/image79.png"/><Relationship Id="rId10" Type="http://schemas.openxmlformats.org/officeDocument/2006/relationships/image" Target="../media/image8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xml"/><Relationship Id="rId3" Type="http://schemas.openxmlformats.org/officeDocument/2006/relationships/image" Target="../media/image1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83.jpg"/><Relationship Id="rId5" Type="http://schemas.openxmlformats.org/officeDocument/2006/relationships/image" Target="../media/image11.jpeg"/><Relationship Id="rId1" Type="http://schemas.openxmlformats.org/officeDocument/2006/relationships/tags" Target="../tags/tag2.xml"/><Relationship Id="rId2" Type="http://schemas.openxmlformats.org/officeDocument/2006/relationships/slideLayout" Target="../slideLayouts/slideLayout5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34.xml"/></Relationships>
</file>

<file path=ppt/slides/_rels/slide43.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jpeg"/><Relationship Id="rId5" Type="http://schemas.openxmlformats.org/officeDocument/2006/relationships/image" Target="../media/image86.jpeg"/><Relationship Id="rId6" Type="http://schemas.openxmlformats.org/officeDocument/2006/relationships/image" Target="../media/image87.jpeg"/><Relationship Id="rId7" Type="http://schemas.openxmlformats.org/officeDocument/2006/relationships/image" Target="../media/image88.png"/><Relationship Id="rId8" Type="http://schemas.openxmlformats.org/officeDocument/2006/relationships/image" Target="../media/image89.png"/><Relationship Id="rId9" Type="http://schemas.openxmlformats.org/officeDocument/2006/relationships/image" Target="../media/image90.png"/><Relationship Id="rId10" Type="http://schemas.openxmlformats.org/officeDocument/2006/relationships/image" Target="../media/image91.png"/><Relationship Id="rId11" Type="http://schemas.openxmlformats.org/officeDocument/2006/relationships/image" Target="../media/image14.png"/><Relationship Id="rId1" Type="http://schemas.openxmlformats.org/officeDocument/2006/relationships/slideLayout" Target="../slideLayouts/slideLayout51.xml"/><Relationship Id="rId2" Type="http://schemas.openxmlformats.org/officeDocument/2006/relationships/notesSlide" Target="../notesSlides/notesSlide35.xml"/></Relationships>
</file>

<file path=ppt/slides/_rels/slide44.xml.rels><?xml version="1.0" encoding="UTF-8" standalone="yes"?>
<Relationships xmlns="http://schemas.openxmlformats.org/package/2006/relationships"><Relationship Id="rId3" Type="http://schemas.openxmlformats.org/officeDocument/2006/relationships/image" Target="../media/image92.wmf"/><Relationship Id="rId4" Type="http://schemas.openxmlformats.org/officeDocument/2006/relationships/image" Target="../media/image93.wmf"/><Relationship Id="rId5" Type="http://schemas.openxmlformats.org/officeDocument/2006/relationships/image" Target="../media/image94.wmf"/><Relationship Id="rId6" Type="http://schemas.openxmlformats.org/officeDocument/2006/relationships/image" Target="../media/image95.wmf"/><Relationship Id="rId7" Type="http://schemas.openxmlformats.org/officeDocument/2006/relationships/image" Target="../media/image96.wmf"/><Relationship Id="rId8" Type="http://schemas.openxmlformats.org/officeDocument/2006/relationships/image" Target="../media/image97.wmf"/><Relationship Id="rId9" Type="http://schemas.openxmlformats.org/officeDocument/2006/relationships/image" Target="../media/image98.png"/><Relationship Id="rId10" Type="http://schemas.openxmlformats.org/officeDocument/2006/relationships/image" Target="../media/image99.png"/><Relationship Id="rId1" Type="http://schemas.openxmlformats.org/officeDocument/2006/relationships/slideLayout" Target="../slideLayouts/slideLayout42.xml"/><Relationship Id="rId2" Type="http://schemas.openxmlformats.org/officeDocument/2006/relationships/notesSlide" Target="../notesSlides/notesSlide36.xml"/></Relationships>
</file>

<file path=ppt/slides/_rels/slide45.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image" Target="../media/image103.jpg"/><Relationship Id="rId7" Type="http://schemas.openxmlformats.org/officeDocument/2006/relationships/image" Target="../media/image104.png"/><Relationship Id="rId8" Type="http://schemas.openxmlformats.org/officeDocument/2006/relationships/image" Target="../media/image105.png"/><Relationship Id="rId9" Type="http://schemas.openxmlformats.org/officeDocument/2006/relationships/image" Target="../media/image106.png"/><Relationship Id="rId10" Type="http://schemas.openxmlformats.org/officeDocument/2006/relationships/image" Target="../media/image107.png"/><Relationship Id="rId1" Type="http://schemas.openxmlformats.org/officeDocument/2006/relationships/slideLayout" Target="../slideLayouts/slideLayout42.xml"/><Relationship Id="rId2" Type="http://schemas.openxmlformats.org/officeDocument/2006/relationships/notesSlide" Target="../notesSlides/notesSlide37.xml"/></Relationships>
</file>

<file path=ppt/slides/_rels/slide46.xml.rels><?xml version="1.0" encoding="UTF-8" standalone="yes"?>
<Relationships xmlns="http://schemas.openxmlformats.org/package/2006/relationships"><Relationship Id="rId3" Type="http://schemas.openxmlformats.org/officeDocument/2006/relationships/image" Target="../media/image108.png"/><Relationship Id="rId4" Type="http://schemas.microsoft.com/office/2007/relationships/hdphoto" Target="../media/hdphoto7.wdp"/><Relationship Id="rId1" Type="http://schemas.openxmlformats.org/officeDocument/2006/relationships/slideLayout" Target="../slideLayouts/slideLayout42.xml"/><Relationship Id="rId2" Type="http://schemas.openxmlformats.org/officeDocument/2006/relationships/notesSlide" Target="../notesSlides/notesSlide3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10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9.xml"/><Relationship Id="rId3" Type="http://schemas.openxmlformats.org/officeDocument/2006/relationships/image" Target="../media/image11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0.xml"/><Relationship Id="rId3" Type="http://schemas.openxmlformats.org/officeDocument/2006/relationships/image" Target="../media/image1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4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4.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11.jpeg"/><Relationship Id="rId1" Type="http://schemas.openxmlformats.org/officeDocument/2006/relationships/slideLayout" Target="../slideLayouts/slideLayout57.xml"/><Relationship Id="rId2" Type="http://schemas.openxmlformats.org/officeDocument/2006/relationships/notesSlide" Target="../notesSlides/notesSlide42.xml"/></Relationships>
</file>

<file path=ppt/slides/_rels/slide55.xml.rels><?xml version="1.0" encoding="UTF-8" standalone="yes"?>
<Relationships xmlns="http://schemas.openxmlformats.org/package/2006/relationships"><Relationship Id="rId3" Type="http://schemas.openxmlformats.org/officeDocument/2006/relationships/image" Target="../media/image112.png"/><Relationship Id="rId4" Type="http://schemas.microsoft.com/office/2007/relationships/hdphoto" Target="../media/hdphoto8.wdp"/><Relationship Id="rId5" Type="http://schemas.openxmlformats.org/officeDocument/2006/relationships/image" Target="../media/image113.png"/><Relationship Id="rId6" Type="http://schemas.openxmlformats.org/officeDocument/2006/relationships/image" Target="../media/image114.png"/><Relationship Id="rId7" Type="http://schemas.microsoft.com/office/2007/relationships/hdphoto" Target="../media/hdphoto9.wdp"/><Relationship Id="rId8" Type="http://schemas.openxmlformats.org/officeDocument/2006/relationships/image" Target="../media/image115.png"/><Relationship Id="rId9" Type="http://schemas.microsoft.com/office/2007/relationships/hdphoto" Target="../media/hdphoto10.wdp"/><Relationship Id="rId1" Type="http://schemas.openxmlformats.org/officeDocument/2006/relationships/slideLayout" Target="../slideLayouts/slideLayout57.xml"/><Relationship Id="rId2" Type="http://schemas.openxmlformats.org/officeDocument/2006/relationships/notesSlide" Target="../notesSlides/notesSlide43.xml"/></Relationships>
</file>

<file path=ppt/slides/_rels/slide56.xml.rels><?xml version="1.0" encoding="UTF-8" standalone="yes"?>
<Relationships xmlns="http://schemas.openxmlformats.org/package/2006/relationships"><Relationship Id="rId11" Type="http://schemas.openxmlformats.org/officeDocument/2006/relationships/image" Target="../media/image113.png"/><Relationship Id="rId12" Type="http://schemas.openxmlformats.org/officeDocument/2006/relationships/image" Target="../media/image114.png"/><Relationship Id="rId13" Type="http://schemas.microsoft.com/office/2007/relationships/hdphoto" Target="../media/hdphoto9.wdp"/><Relationship Id="rId14" Type="http://schemas.openxmlformats.org/officeDocument/2006/relationships/image" Target="../media/image115.png"/><Relationship Id="rId15" Type="http://schemas.microsoft.com/office/2007/relationships/hdphoto" Target="../media/hdphoto10.wdp"/><Relationship Id="rId1" Type="http://schemas.openxmlformats.org/officeDocument/2006/relationships/slideLayout" Target="../slideLayouts/slideLayout57.xml"/><Relationship Id="rId2" Type="http://schemas.openxmlformats.org/officeDocument/2006/relationships/notesSlide" Target="../notesSlides/notesSlide44.xml"/><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image" Target="../media/image118.png"/><Relationship Id="rId6" Type="http://schemas.openxmlformats.org/officeDocument/2006/relationships/image" Target="../media/image119.jpeg"/><Relationship Id="rId7" Type="http://schemas.microsoft.com/office/2007/relationships/hdphoto" Target="../media/hdphoto11.wdp"/><Relationship Id="rId8" Type="http://schemas.openxmlformats.org/officeDocument/2006/relationships/image" Target="../media/image112.png"/><Relationship Id="rId9" Type="http://schemas.microsoft.com/office/2007/relationships/hdphoto" Target="../media/hdphoto8.wdp"/><Relationship Id="rId10" Type="http://schemas.openxmlformats.org/officeDocument/2006/relationships/image" Target="../media/image120.png"/></Relationships>
</file>

<file path=ppt/slides/_rels/slide57.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image" Target="../media/image118.png"/><Relationship Id="rId6" Type="http://schemas.openxmlformats.org/officeDocument/2006/relationships/image" Target="../media/image119.jpeg"/><Relationship Id="rId7" Type="http://schemas.microsoft.com/office/2007/relationships/hdphoto" Target="../media/hdphoto11.wdp"/><Relationship Id="rId8" Type="http://schemas.openxmlformats.org/officeDocument/2006/relationships/image" Target="../media/image112.png"/><Relationship Id="rId9" Type="http://schemas.microsoft.com/office/2007/relationships/hdphoto" Target="../media/hdphoto8.wdp"/><Relationship Id="rId10" Type="http://schemas.openxmlformats.org/officeDocument/2006/relationships/image" Target="../media/image120.png"/><Relationship Id="rId11" Type="http://schemas.openxmlformats.org/officeDocument/2006/relationships/image" Target="../media/image113.png"/><Relationship Id="rId1" Type="http://schemas.openxmlformats.org/officeDocument/2006/relationships/slideLayout" Target="../slideLayouts/slideLayout57.xml"/><Relationship Id="rId2" Type="http://schemas.openxmlformats.org/officeDocument/2006/relationships/notesSlide" Target="../notesSlides/notesSlide45.xml"/></Relationships>
</file>

<file path=ppt/slides/_rels/slide58.xml.rels><?xml version="1.0" encoding="UTF-8" standalone="yes"?>
<Relationships xmlns="http://schemas.openxmlformats.org/package/2006/relationships"><Relationship Id="rId3" Type="http://schemas.openxmlformats.org/officeDocument/2006/relationships/image" Target="../media/image112.png"/><Relationship Id="rId4" Type="http://schemas.microsoft.com/office/2007/relationships/hdphoto" Target="../media/hdphoto8.wdp"/><Relationship Id="rId5" Type="http://schemas.openxmlformats.org/officeDocument/2006/relationships/image" Target="../media/image122.png"/><Relationship Id="rId1" Type="http://schemas.openxmlformats.org/officeDocument/2006/relationships/slideLayout" Target="../slideLayouts/slideLayout57.xml"/><Relationship Id="rId2" Type="http://schemas.openxmlformats.org/officeDocument/2006/relationships/image" Target="../media/image121.jpeg"/></Relationships>
</file>

<file path=ppt/slides/_rels/slide59.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jpeg"/><Relationship Id="rId5" Type="http://schemas.openxmlformats.org/officeDocument/2006/relationships/image" Target="../media/image86.jpeg"/><Relationship Id="rId6" Type="http://schemas.openxmlformats.org/officeDocument/2006/relationships/image" Target="../media/image87.jpeg"/><Relationship Id="rId7" Type="http://schemas.openxmlformats.org/officeDocument/2006/relationships/image" Target="../media/image88.png"/><Relationship Id="rId8" Type="http://schemas.openxmlformats.org/officeDocument/2006/relationships/image" Target="../media/image89.png"/><Relationship Id="rId9" Type="http://schemas.openxmlformats.org/officeDocument/2006/relationships/image" Target="../media/image90.png"/><Relationship Id="rId10" Type="http://schemas.openxmlformats.org/officeDocument/2006/relationships/image" Target="../media/image91.png"/><Relationship Id="rId11" Type="http://schemas.openxmlformats.org/officeDocument/2006/relationships/image" Target="../media/image14.png"/><Relationship Id="rId1" Type="http://schemas.openxmlformats.org/officeDocument/2006/relationships/slideLayout" Target="../slideLayouts/slideLayout51.xml"/><Relationship Id="rId2" Type="http://schemas.openxmlformats.org/officeDocument/2006/relationships/notesSlide" Target="../notesSlides/notesSlide4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jpeg"/><Relationship Id="rId8" Type="http://schemas.openxmlformats.org/officeDocument/2006/relationships/image" Target="../media/image20.png"/><Relationship Id="rId1" Type="http://schemas.openxmlformats.org/officeDocument/2006/relationships/slideLayout" Target="../slideLayouts/slideLayout57.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3" Type="http://schemas.openxmlformats.org/officeDocument/2006/relationships/image" Target="../media/image123.jpeg"/><Relationship Id="rId4" Type="http://schemas.openxmlformats.org/officeDocument/2006/relationships/image" Target="../media/image124.wmf"/><Relationship Id="rId5" Type="http://schemas.openxmlformats.org/officeDocument/2006/relationships/image" Target="../media/image125.jpeg"/><Relationship Id="rId6" Type="http://schemas.openxmlformats.org/officeDocument/2006/relationships/image" Target="../media/image126.png"/><Relationship Id="rId7" Type="http://schemas.openxmlformats.org/officeDocument/2006/relationships/image" Target="../media/image127.jpeg"/><Relationship Id="rId1" Type="http://schemas.openxmlformats.org/officeDocument/2006/relationships/slideLayout" Target="../slideLayouts/slideLayout42.xml"/><Relationship Id="rId2" Type="http://schemas.openxmlformats.org/officeDocument/2006/relationships/notesSlide" Target="../notesSlides/notesSlide4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4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9.xml"/><Relationship Id="rId3" Type="http://schemas.openxmlformats.org/officeDocument/2006/relationships/image" Target="../media/image110.png"/></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128.png"/><Relationship Id="rId1" Type="http://schemas.openxmlformats.org/officeDocument/2006/relationships/slideLayout" Target="../slideLayouts/slideLayout60.xml"/><Relationship Id="rId2" Type="http://schemas.openxmlformats.org/officeDocument/2006/relationships/notesSlide" Target="../notesSlides/notesSlide5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51.xml"/><Relationship Id="rId3" Type="http://schemas.openxmlformats.org/officeDocument/2006/relationships/image" Target="../media/image129.png"/></Relationships>
</file>

<file path=ppt/slides/_rels/slide65.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31.png"/><Relationship Id="rId1" Type="http://schemas.openxmlformats.org/officeDocument/2006/relationships/slideLayout" Target="../slideLayouts/slideLayout60.xml"/><Relationship Id="rId2" Type="http://schemas.openxmlformats.org/officeDocument/2006/relationships/notesSlide" Target="../notesSlides/notesSlide52.xml"/></Relationships>
</file>

<file path=ppt/slides/_rels/slide66.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3.png"/><Relationship Id="rId5" Type="http://schemas.openxmlformats.org/officeDocument/2006/relationships/image" Target="../media/image134.png"/><Relationship Id="rId1" Type="http://schemas.openxmlformats.org/officeDocument/2006/relationships/slideLayout" Target="../slideLayouts/slideLayout60.xml"/><Relationship Id="rId2" Type="http://schemas.openxmlformats.org/officeDocument/2006/relationships/notesSlide" Target="../notesSlides/notesSlide53.xml"/></Relationships>
</file>

<file path=ppt/slides/_rels/slide67.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136.PNG"/><Relationship Id="rId5" Type="http://schemas.openxmlformats.org/officeDocument/2006/relationships/image" Target="../media/image137.PNG"/><Relationship Id="rId1" Type="http://schemas.openxmlformats.org/officeDocument/2006/relationships/slideLayout" Target="../slideLayouts/slideLayout61.xml"/><Relationship Id="rId2" Type="http://schemas.openxmlformats.org/officeDocument/2006/relationships/notesSlide" Target="../notesSlides/notesSlide5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55.xml"/><Relationship Id="rId3" Type="http://schemas.openxmlformats.org/officeDocument/2006/relationships/image" Target="../media/image138.png"/></Relationships>
</file>

<file path=ppt/slides/_rels/slide69.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140.png"/><Relationship Id="rId1" Type="http://schemas.openxmlformats.org/officeDocument/2006/relationships/slideLayout" Target="../slideLayouts/slideLayout61.xml"/><Relationship Id="rId2" Type="http://schemas.openxmlformats.org/officeDocument/2006/relationships/notesSlide" Target="../notesSlides/notesSlide5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5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image" Target="../media/image141.png"/><Relationship Id="rId3" Type="http://schemas.openxmlformats.org/officeDocument/2006/relationships/image" Target="../media/image14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58.xml"/><Relationship Id="rId3" Type="http://schemas.openxmlformats.org/officeDocument/2006/relationships/image" Target="../media/image111.png"/></Relationships>
</file>

<file path=ppt/slides/_rels/slide76.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image" Target="../media/image146.png"/><Relationship Id="rId7" Type="http://schemas.openxmlformats.org/officeDocument/2006/relationships/image" Target="../media/image147.png"/><Relationship Id="rId8" Type="http://schemas.openxmlformats.org/officeDocument/2006/relationships/image" Target="../media/image148.png"/><Relationship Id="rId9" Type="http://schemas.openxmlformats.org/officeDocument/2006/relationships/image" Target="../media/image149.png"/><Relationship Id="rId10" Type="http://schemas.openxmlformats.org/officeDocument/2006/relationships/image" Target="../media/image150.png"/><Relationship Id="rId11" Type="http://schemas.openxmlformats.org/officeDocument/2006/relationships/image" Target="../media/image151.png"/><Relationship Id="rId1" Type="http://schemas.openxmlformats.org/officeDocument/2006/relationships/slideLayout" Target="../slideLayouts/slideLayout43.xml"/><Relationship Id="rId2" Type="http://schemas.openxmlformats.org/officeDocument/2006/relationships/notesSlide" Target="../notesSlides/notesSlide59.xml"/></Relationships>
</file>

<file path=ppt/slides/_rels/slide77.xml.rels><?xml version="1.0" encoding="UTF-8" standalone="yes"?>
<Relationships xmlns="http://schemas.openxmlformats.org/package/2006/relationships"><Relationship Id="rId3" Type="http://schemas.openxmlformats.org/officeDocument/2006/relationships/image" Target="../media/image152.png"/><Relationship Id="rId4" Type="http://schemas.microsoft.com/office/2007/relationships/hdphoto" Target="../media/hdphoto12.wdp"/><Relationship Id="rId5" Type="http://schemas.openxmlformats.org/officeDocument/2006/relationships/image" Target="../media/image153.png"/><Relationship Id="rId6" Type="http://schemas.microsoft.com/office/2007/relationships/hdphoto" Target="../media/hdphoto13.wdp"/><Relationship Id="rId7" Type="http://schemas.openxmlformats.org/officeDocument/2006/relationships/image" Target="../media/image151.png"/><Relationship Id="rId1" Type="http://schemas.openxmlformats.org/officeDocument/2006/relationships/slideLayout" Target="../slideLayouts/slideLayout57.xml"/><Relationship Id="rId2" Type="http://schemas.openxmlformats.org/officeDocument/2006/relationships/notesSlide" Target="../notesSlides/notesSlide6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61.xml"/><Relationship Id="rId3" Type="http://schemas.openxmlformats.org/officeDocument/2006/relationships/image" Target="../media/image154.png"/></Relationships>
</file>

<file path=ppt/slides/_rels/slide79.xml.rels><?xml version="1.0" encoding="UTF-8" standalone="yes"?>
<Relationships xmlns="http://schemas.openxmlformats.org/package/2006/relationships"><Relationship Id="rId3" Type="http://schemas.openxmlformats.org/officeDocument/2006/relationships/image" Target="../media/image155.png"/><Relationship Id="rId4" Type="http://schemas.openxmlformats.org/officeDocument/2006/relationships/image" Target="../media/image156.png"/><Relationship Id="rId1" Type="http://schemas.openxmlformats.org/officeDocument/2006/relationships/slideLayout" Target="../slideLayouts/slideLayout58.xml"/><Relationship Id="rId2" Type="http://schemas.openxmlformats.org/officeDocument/2006/relationships/notesSlide" Target="../notesSlides/notesSlide6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xml"/><Relationship Id="rId3" Type="http://schemas.openxmlformats.org/officeDocument/2006/relationships/image" Target="../media/image21.em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63.xml"/></Relationships>
</file>

<file path=ppt/slides/_rels/slide81.xml.rels><?xml version="1.0" encoding="UTF-8" standalone="yes"?>
<Relationships xmlns="http://schemas.openxmlformats.org/package/2006/relationships"><Relationship Id="rId3" Type="http://schemas.openxmlformats.org/officeDocument/2006/relationships/image" Target="../media/image157.jpeg"/><Relationship Id="rId4" Type="http://schemas.openxmlformats.org/officeDocument/2006/relationships/image" Target="../media/image158.png"/><Relationship Id="rId1" Type="http://schemas.openxmlformats.org/officeDocument/2006/relationships/slideLayout" Target="../slideLayouts/slideLayout59.xml"/><Relationship Id="rId2" Type="http://schemas.openxmlformats.org/officeDocument/2006/relationships/notesSlide" Target="../notesSlides/notesSlide64.xml"/></Relationships>
</file>

<file path=ppt/slides/_rels/slide82.xml.rels><?xml version="1.0" encoding="UTF-8" standalone="yes"?>
<Relationships xmlns="http://schemas.openxmlformats.org/package/2006/relationships"><Relationship Id="rId3" Type="http://schemas.openxmlformats.org/officeDocument/2006/relationships/image" Target="../media/image92.wmf"/><Relationship Id="rId4" Type="http://schemas.openxmlformats.org/officeDocument/2006/relationships/image" Target="../media/image93.wmf"/><Relationship Id="rId5" Type="http://schemas.openxmlformats.org/officeDocument/2006/relationships/image" Target="../media/image94.wmf"/><Relationship Id="rId6" Type="http://schemas.openxmlformats.org/officeDocument/2006/relationships/image" Target="../media/image95.wmf"/><Relationship Id="rId7" Type="http://schemas.openxmlformats.org/officeDocument/2006/relationships/image" Target="../media/image96.wmf"/><Relationship Id="rId8" Type="http://schemas.openxmlformats.org/officeDocument/2006/relationships/image" Target="../media/image97.wmf"/><Relationship Id="rId9" Type="http://schemas.openxmlformats.org/officeDocument/2006/relationships/image" Target="../media/image98.png"/><Relationship Id="rId10" Type="http://schemas.openxmlformats.org/officeDocument/2006/relationships/image" Target="../media/image99.png"/><Relationship Id="rId1" Type="http://schemas.openxmlformats.org/officeDocument/2006/relationships/slideLayout" Target="../slideLayouts/slideLayout42.xml"/><Relationship Id="rId2" Type="http://schemas.openxmlformats.org/officeDocument/2006/relationships/notesSlide" Target="../notesSlides/notesSlide6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66.xml"/><Relationship Id="rId3" Type="http://schemas.openxmlformats.org/officeDocument/2006/relationships/image" Target="../media/image159.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6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6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6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16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16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16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xml"/><Relationship Id="rId3" Type="http://schemas.openxmlformats.org/officeDocument/2006/relationships/image" Target="../media/image21.e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163.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164.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11.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70.xml"/><Relationship Id="rId3" Type="http://schemas.openxmlformats.org/officeDocument/2006/relationships/image" Target="../media/image11.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165.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166.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167.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168.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7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72.xml"/><Relationship Id="rId3"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262188" y="2157559"/>
            <a:ext cx="7510462" cy="2286680"/>
          </a:xfrm>
        </p:spPr>
        <p:txBody>
          <a:bodyPr/>
          <a:lstStyle/>
          <a:p>
            <a:r>
              <a:rPr lang="en-US" sz="4000" dirty="0" smtClean="0"/>
              <a:t>Microsoft Hybrid </a:t>
            </a:r>
            <a:r>
              <a:rPr lang="en-US" sz="4000" dirty="0" smtClean="0"/>
              <a:t>Cloud Solutions </a:t>
            </a:r>
            <a:r>
              <a:rPr lang="en-US" sz="4000" dirty="0" smtClean="0"/>
              <a:t>Overview</a:t>
            </a:r>
            <a:br>
              <a:rPr lang="en-US" sz="4000" dirty="0" smtClean="0"/>
            </a:br>
            <a:r>
              <a:rPr lang="en-US" sz="5400" dirty="0" smtClean="0"/>
              <a:t/>
            </a:r>
            <a:br>
              <a:rPr lang="en-US" sz="5400" dirty="0" smtClean="0"/>
            </a:br>
            <a:r>
              <a:rPr lang="en-US" sz="5400" dirty="0" smtClean="0"/>
              <a:t/>
            </a:r>
            <a:br>
              <a:rPr lang="en-US" sz="5400" dirty="0" smtClean="0"/>
            </a:br>
            <a:r>
              <a:rPr lang="en-US" sz="3600" dirty="0" smtClean="0"/>
              <a:t>Michael </a:t>
            </a:r>
            <a:r>
              <a:rPr lang="en-US" sz="3600" dirty="0" smtClean="0"/>
              <a:t>J. Knight – CTO</a:t>
            </a:r>
            <a:endParaRPr lang="en-US" sz="3600" dirty="0"/>
          </a:p>
        </p:txBody>
      </p:sp>
      <p:pic>
        <p:nvPicPr>
          <p:cNvPr id="3" name="Picture 2" descr="Encore logo_primary.jpg.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305" y="5861048"/>
            <a:ext cx="3084576" cy="914400"/>
          </a:xfrm>
          <a:prstGeom prst="rect">
            <a:avLst/>
          </a:prstGeom>
        </p:spPr>
      </p:pic>
    </p:spTree>
    <p:extLst>
      <p:ext uri="{BB962C8B-B14F-4D97-AF65-F5344CB8AC3E}">
        <p14:creationId xmlns:p14="http://schemas.microsoft.com/office/powerpoint/2010/main" val="2701604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0" name="Rectangle 109"/>
          <p:cNvSpPr/>
          <p:nvPr/>
        </p:nvSpPr>
        <p:spPr bwMode="auto">
          <a:xfrm>
            <a:off x="268726" y="1502896"/>
            <a:ext cx="11900414" cy="5206823"/>
          </a:xfrm>
          <a:prstGeom prst="rect">
            <a:avLst/>
          </a:prstGeom>
          <a:solidFill>
            <a:schemeClr val="bg1">
              <a:lumMod val="95000"/>
            </a:schemeClr>
          </a:solidFill>
          <a:ln w="28575">
            <a:no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14" name="Group 13"/>
          <p:cNvGrpSpPr/>
          <p:nvPr/>
        </p:nvGrpSpPr>
        <p:grpSpPr>
          <a:xfrm>
            <a:off x="8226830" y="2524676"/>
            <a:ext cx="3941357" cy="3788577"/>
            <a:chOff x="8226830" y="2524676"/>
            <a:chExt cx="3941357" cy="3788577"/>
          </a:xfrm>
        </p:grpSpPr>
        <p:sp>
          <p:nvSpPr>
            <p:cNvPr id="52" name="Rectangle 51"/>
            <p:cNvSpPr/>
            <p:nvPr/>
          </p:nvSpPr>
          <p:spPr bwMode="auto">
            <a:xfrm>
              <a:off x="8226830" y="2524676"/>
              <a:ext cx="3941357" cy="3788577"/>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46283" tIns="91427" rIns="146283" bIns="91427" numCol="1" rtlCol="0" anchor="t" anchorCtr="0" compatLnSpc="1">
              <a:prstTxWarp prst="textNoShape">
                <a:avLst/>
              </a:prstTxWarp>
            </a:bodyPr>
            <a:lstStyle/>
            <a:p>
              <a:pPr defTabSz="932563"/>
              <a:endParaRPr lang="en-GB" spc="-50" dirty="0">
                <a:gradFill>
                  <a:gsLst>
                    <a:gs pos="2917">
                      <a:srgbClr val="505050"/>
                    </a:gs>
                    <a:gs pos="30000">
                      <a:srgbClr val="505050"/>
                    </a:gs>
                  </a:gsLst>
                  <a:lin ang="5400000" scaled="0"/>
                </a:gradFill>
              </a:endParaRPr>
            </a:p>
          </p:txBody>
        </p:sp>
        <p:grpSp>
          <p:nvGrpSpPr>
            <p:cNvPr id="53" name="Group 285"/>
            <p:cNvGrpSpPr>
              <a:grpSpLocks noChangeAspect="1"/>
            </p:cNvGrpSpPr>
            <p:nvPr/>
          </p:nvGrpSpPr>
          <p:grpSpPr bwMode="auto">
            <a:xfrm>
              <a:off x="9150350" y="4318360"/>
              <a:ext cx="2072960" cy="1643394"/>
              <a:chOff x="-2809" y="2598"/>
              <a:chExt cx="2104" cy="1668"/>
            </a:xfrm>
            <a:solidFill>
              <a:schemeClr val="bg1"/>
            </a:solidFill>
          </p:grpSpPr>
          <p:sp>
            <p:nvSpPr>
              <p:cNvPr id="54" name="Freeform 287"/>
              <p:cNvSpPr>
                <a:spLocks/>
              </p:cNvSpPr>
              <p:nvPr/>
            </p:nvSpPr>
            <p:spPr bwMode="auto">
              <a:xfrm>
                <a:off x="-1595" y="2672"/>
                <a:ext cx="105" cy="117"/>
              </a:xfrm>
              <a:custGeom>
                <a:avLst/>
                <a:gdLst>
                  <a:gd name="T0" fmla="*/ 200 w 210"/>
                  <a:gd name="T1" fmla="*/ 0 h 232"/>
                  <a:gd name="T2" fmla="*/ 210 w 210"/>
                  <a:gd name="T3" fmla="*/ 68 h 232"/>
                  <a:gd name="T4" fmla="*/ 68 w 210"/>
                  <a:gd name="T5" fmla="*/ 89 h 232"/>
                  <a:gd name="T6" fmla="*/ 68 w 210"/>
                  <a:gd name="T7" fmla="*/ 232 h 232"/>
                  <a:gd name="T8" fmla="*/ 0 w 210"/>
                  <a:gd name="T9" fmla="*/ 232 h 232"/>
                  <a:gd name="T10" fmla="*/ 0 w 210"/>
                  <a:gd name="T11" fmla="*/ 31 h 232"/>
                  <a:gd name="T12" fmla="*/ 29 w 210"/>
                  <a:gd name="T13" fmla="*/ 27 h 232"/>
                  <a:gd name="T14" fmla="*/ 200 w 210"/>
                  <a:gd name="T15" fmla="*/ 0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232">
                    <a:moveTo>
                      <a:pt x="200" y="0"/>
                    </a:moveTo>
                    <a:lnTo>
                      <a:pt x="210" y="68"/>
                    </a:lnTo>
                    <a:lnTo>
                      <a:pt x="68" y="89"/>
                    </a:lnTo>
                    <a:lnTo>
                      <a:pt x="68" y="232"/>
                    </a:lnTo>
                    <a:lnTo>
                      <a:pt x="0" y="232"/>
                    </a:lnTo>
                    <a:lnTo>
                      <a:pt x="0" y="31"/>
                    </a:lnTo>
                    <a:lnTo>
                      <a:pt x="29" y="27"/>
                    </a:lnTo>
                    <a:lnTo>
                      <a:pt x="200" y="0"/>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gradFill flip="none" rotWithShape="1">
                    <a:gsLst>
                      <a:gs pos="0">
                        <a:srgbClr val="FFFFFF"/>
                      </a:gs>
                      <a:gs pos="100000">
                        <a:srgbClr val="FFFFFF"/>
                      </a:gs>
                    </a:gsLst>
                    <a:lin ang="10800000" scaled="1"/>
                    <a:tileRect/>
                  </a:gradFill>
                </a:endParaRPr>
              </a:p>
            </p:txBody>
          </p:sp>
          <p:sp>
            <p:nvSpPr>
              <p:cNvPr id="58" name="Freeform 288"/>
              <p:cNvSpPr>
                <a:spLocks noEditPoints="1"/>
              </p:cNvSpPr>
              <p:nvPr/>
            </p:nvSpPr>
            <p:spPr bwMode="auto">
              <a:xfrm>
                <a:off x="-1600" y="2845"/>
                <a:ext cx="39" cy="1159"/>
              </a:xfrm>
              <a:custGeom>
                <a:avLst/>
                <a:gdLst>
                  <a:gd name="T0" fmla="*/ 1 w 76"/>
                  <a:gd name="T1" fmla="*/ 1946 h 2319"/>
                  <a:gd name="T2" fmla="*/ 70 w 76"/>
                  <a:gd name="T3" fmla="*/ 1946 h 2319"/>
                  <a:gd name="T4" fmla="*/ 69 w 76"/>
                  <a:gd name="T5" fmla="*/ 2319 h 2319"/>
                  <a:gd name="T6" fmla="*/ 0 w 76"/>
                  <a:gd name="T7" fmla="*/ 2319 h 2319"/>
                  <a:gd name="T8" fmla="*/ 1 w 76"/>
                  <a:gd name="T9" fmla="*/ 1946 h 2319"/>
                  <a:gd name="T10" fmla="*/ 2 w 76"/>
                  <a:gd name="T11" fmla="*/ 1459 h 2319"/>
                  <a:gd name="T12" fmla="*/ 71 w 76"/>
                  <a:gd name="T13" fmla="*/ 1459 h 2319"/>
                  <a:gd name="T14" fmla="*/ 70 w 76"/>
                  <a:gd name="T15" fmla="*/ 1833 h 2319"/>
                  <a:gd name="T16" fmla="*/ 1 w 76"/>
                  <a:gd name="T17" fmla="*/ 1833 h 2319"/>
                  <a:gd name="T18" fmla="*/ 2 w 76"/>
                  <a:gd name="T19" fmla="*/ 1459 h 2319"/>
                  <a:gd name="T20" fmla="*/ 5 w 76"/>
                  <a:gd name="T21" fmla="*/ 972 h 2319"/>
                  <a:gd name="T22" fmla="*/ 74 w 76"/>
                  <a:gd name="T23" fmla="*/ 972 h 2319"/>
                  <a:gd name="T24" fmla="*/ 72 w 76"/>
                  <a:gd name="T25" fmla="*/ 1346 h 2319"/>
                  <a:gd name="T26" fmla="*/ 3 w 76"/>
                  <a:gd name="T27" fmla="*/ 1346 h 2319"/>
                  <a:gd name="T28" fmla="*/ 5 w 76"/>
                  <a:gd name="T29" fmla="*/ 972 h 2319"/>
                  <a:gd name="T30" fmla="*/ 6 w 76"/>
                  <a:gd name="T31" fmla="*/ 487 h 2319"/>
                  <a:gd name="T32" fmla="*/ 75 w 76"/>
                  <a:gd name="T33" fmla="*/ 487 h 2319"/>
                  <a:gd name="T34" fmla="*/ 74 w 76"/>
                  <a:gd name="T35" fmla="*/ 860 h 2319"/>
                  <a:gd name="T36" fmla="*/ 5 w 76"/>
                  <a:gd name="T37" fmla="*/ 860 h 2319"/>
                  <a:gd name="T38" fmla="*/ 6 w 76"/>
                  <a:gd name="T39" fmla="*/ 487 h 2319"/>
                  <a:gd name="T40" fmla="*/ 7 w 76"/>
                  <a:gd name="T41" fmla="*/ 0 h 2319"/>
                  <a:gd name="T42" fmla="*/ 76 w 76"/>
                  <a:gd name="T43" fmla="*/ 0 h 2319"/>
                  <a:gd name="T44" fmla="*/ 75 w 76"/>
                  <a:gd name="T45" fmla="*/ 374 h 2319"/>
                  <a:gd name="T46" fmla="*/ 6 w 76"/>
                  <a:gd name="T47" fmla="*/ 374 h 2319"/>
                  <a:gd name="T48" fmla="*/ 7 w 76"/>
                  <a:gd name="T49" fmla="*/ 0 h 2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6" h="2319">
                    <a:moveTo>
                      <a:pt x="1" y="1946"/>
                    </a:moveTo>
                    <a:lnTo>
                      <a:pt x="70" y="1946"/>
                    </a:lnTo>
                    <a:lnTo>
                      <a:pt x="69" y="2319"/>
                    </a:lnTo>
                    <a:lnTo>
                      <a:pt x="0" y="2319"/>
                    </a:lnTo>
                    <a:lnTo>
                      <a:pt x="1" y="1946"/>
                    </a:lnTo>
                    <a:close/>
                    <a:moveTo>
                      <a:pt x="2" y="1459"/>
                    </a:moveTo>
                    <a:lnTo>
                      <a:pt x="71" y="1459"/>
                    </a:lnTo>
                    <a:lnTo>
                      <a:pt x="70" y="1833"/>
                    </a:lnTo>
                    <a:lnTo>
                      <a:pt x="1" y="1833"/>
                    </a:lnTo>
                    <a:lnTo>
                      <a:pt x="2" y="1459"/>
                    </a:lnTo>
                    <a:close/>
                    <a:moveTo>
                      <a:pt x="5" y="972"/>
                    </a:moveTo>
                    <a:lnTo>
                      <a:pt x="74" y="972"/>
                    </a:lnTo>
                    <a:lnTo>
                      <a:pt x="72" y="1346"/>
                    </a:lnTo>
                    <a:lnTo>
                      <a:pt x="3" y="1346"/>
                    </a:lnTo>
                    <a:lnTo>
                      <a:pt x="5" y="972"/>
                    </a:lnTo>
                    <a:close/>
                    <a:moveTo>
                      <a:pt x="6" y="487"/>
                    </a:moveTo>
                    <a:lnTo>
                      <a:pt x="75" y="487"/>
                    </a:lnTo>
                    <a:lnTo>
                      <a:pt x="74" y="860"/>
                    </a:lnTo>
                    <a:lnTo>
                      <a:pt x="5" y="860"/>
                    </a:lnTo>
                    <a:lnTo>
                      <a:pt x="6" y="487"/>
                    </a:lnTo>
                    <a:close/>
                    <a:moveTo>
                      <a:pt x="7" y="0"/>
                    </a:moveTo>
                    <a:lnTo>
                      <a:pt x="76" y="0"/>
                    </a:lnTo>
                    <a:lnTo>
                      <a:pt x="75" y="374"/>
                    </a:lnTo>
                    <a:lnTo>
                      <a:pt x="6" y="374"/>
                    </a:lnTo>
                    <a:lnTo>
                      <a:pt x="7" y="0"/>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gradFill flip="none" rotWithShape="1">
                    <a:gsLst>
                      <a:gs pos="0">
                        <a:srgbClr val="FFFFFF"/>
                      </a:gs>
                      <a:gs pos="100000">
                        <a:srgbClr val="FFFFFF"/>
                      </a:gs>
                    </a:gsLst>
                    <a:lin ang="10800000" scaled="1"/>
                    <a:tileRect/>
                  </a:gradFill>
                </a:endParaRPr>
              </a:p>
            </p:txBody>
          </p:sp>
          <p:sp>
            <p:nvSpPr>
              <p:cNvPr id="59" name="Freeform 289"/>
              <p:cNvSpPr>
                <a:spLocks/>
              </p:cNvSpPr>
              <p:nvPr/>
            </p:nvSpPr>
            <p:spPr bwMode="auto">
              <a:xfrm>
                <a:off x="-1600" y="4062"/>
                <a:ext cx="106" cy="120"/>
              </a:xfrm>
              <a:custGeom>
                <a:avLst/>
                <a:gdLst>
                  <a:gd name="T0" fmla="*/ 0 w 210"/>
                  <a:gd name="T1" fmla="*/ 0 h 239"/>
                  <a:gd name="T2" fmla="*/ 69 w 210"/>
                  <a:gd name="T3" fmla="*/ 0 h 239"/>
                  <a:gd name="T4" fmla="*/ 69 w 210"/>
                  <a:gd name="T5" fmla="*/ 144 h 239"/>
                  <a:gd name="T6" fmla="*/ 210 w 210"/>
                  <a:gd name="T7" fmla="*/ 171 h 239"/>
                  <a:gd name="T8" fmla="*/ 198 w 210"/>
                  <a:gd name="T9" fmla="*/ 239 h 239"/>
                  <a:gd name="T10" fmla="*/ 28 w 210"/>
                  <a:gd name="T11" fmla="*/ 207 h 239"/>
                  <a:gd name="T12" fmla="*/ 0 w 210"/>
                  <a:gd name="T13" fmla="*/ 201 h 239"/>
                  <a:gd name="T14" fmla="*/ 0 w 210"/>
                  <a:gd name="T15" fmla="*/ 0 h 2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239">
                    <a:moveTo>
                      <a:pt x="0" y="0"/>
                    </a:moveTo>
                    <a:lnTo>
                      <a:pt x="69" y="0"/>
                    </a:lnTo>
                    <a:lnTo>
                      <a:pt x="69" y="144"/>
                    </a:lnTo>
                    <a:lnTo>
                      <a:pt x="210" y="171"/>
                    </a:lnTo>
                    <a:lnTo>
                      <a:pt x="198" y="239"/>
                    </a:lnTo>
                    <a:lnTo>
                      <a:pt x="28" y="207"/>
                    </a:lnTo>
                    <a:lnTo>
                      <a:pt x="0" y="201"/>
                    </a:lnTo>
                    <a:lnTo>
                      <a:pt x="0" y="0"/>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gradFill flip="none" rotWithShape="1">
                    <a:gsLst>
                      <a:gs pos="0">
                        <a:srgbClr val="FFFFFF"/>
                      </a:gs>
                      <a:gs pos="100000">
                        <a:srgbClr val="FFFFFF"/>
                      </a:gs>
                    </a:gsLst>
                    <a:lin ang="10800000" scaled="1"/>
                    <a:tileRect/>
                  </a:gradFill>
                </a:endParaRPr>
              </a:p>
            </p:txBody>
          </p:sp>
          <p:sp>
            <p:nvSpPr>
              <p:cNvPr id="60" name="Freeform 290"/>
              <p:cNvSpPr>
                <a:spLocks noEditPoints="1"/>
              </p:cNvSpPr>
              <p:nvPr/>
            </p:nvSpPr>
            <p:spPr bwMode="auto">
              <a:xfrm>
                <a:off x="-1450" y="4158"/>
                <a:ext cx="601" cy="108"/>
              </a:xfrm>
              <a:custGeom>
                <a:avLst/>
                <a:gdLst>
                  <a:gd name="T0" fmla="*/ 451 w 1202"/>
                  <a:gd name="T1" fmla="*/ 82 h 216"/>
                  <a:gd name="T2" fmla="*/ 788 w 1202"/>
                  <a:gd name="T3" fmla="*/ 145 h 216"/>
                  <a:gd name="T4" fmla="*/ 776 w 1202"/>
                  <a:gd name="T5" fmla="*/ 212 h 216"/>
                  <a:gd name="T6" fmla="*/ 438 w 1202"/>
                  <a:gd name="T7" fmla="*/ 150 h 216"/>
                  <a:gd name="T8" fmla="*/ 451 w 1202"/>
                  <a:gd name="T9" fmla="*/ 82 h 216"/>
                  <a:gd name="T10" fmla="*/ 1178 w 1202"/>
                  <a:gd name="T11" fmla="*/ 4 h 216"/>
                  <a:gd name="T12" fmla="*/ 1202 w 1202"/>
                  <a:gd name="T13" fmla="*/ 68 h 216"/>
                  <a:gd name="T14" fmla="*/ 893 w 1202"/>
                  <a:gd name="T15" fmla="*/ 216 h 216"/>
                  <a:gd name="T16" fmla="*/ 869 w 1202"/>
                  <a:gd name="T17" fmla="*/ 152 h 216"/>
                  <a:gd name="T18" fmla="*/ 1178 w 1202"/>
                  <a:gd name="T19" fmla="*/ 4 h 216"/>
                  <a:gd name="T20" fmla="*/ 13 w 1202"/>
                  <a:gd name="T21" fmla="*/ 0 h 216"/>
                  <a:gd name="T22" fmla="*/ 350 w 1202"/>
                  <a:gd name="T23" fmla="*/ 63 h 216"/>
                  <a:gd name="T24" fmla="*/ 338 w 1202"/>
                  <a:gd name="T25" fmla="*/ 131 h 216"/>
                  <a:gd name="T26" fmla="*/ 0 w 1202"/>
                  <a:gd name="T27" fmla="*/ 68 h 216"/>
                  <a:gd name="T28" fmla="*/ 13 w 1202"/>
                  <a:gd name="T29"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2" h="216">
                    <a:moveTo>
                      <a:pt x="451" y="82"/>
                    </a:moveTo>
                    <a:lnTo>
                      <a:pt x="788" y="145"/>
                    </a:lnTo>
                    <a:lnTo>
                      <a:pt x="776" y="212"/>
                    </a:lnTo>
                    <a:lnTo>
                      <a:pt x="438" y="150"/>
                    </a:lnTo>
                    <a:lnTo>
                      <a:pt x="451" y="82"/>
                    </a:lnTo>
                    <a:close/>
                    <a:moveTo>
                      <a:pt x="1178" y="4"/>
                    </a:moveTo>
                    <a:lnTo>
                      <a:pt x="1202" y="68"/>
                    </a:lnTo>
                    <a:lnTo>
                      <a:pt x="893" y="216"/>
                    </a:lnTo>
                    <a:lnTo>
                      <a:pt x="869" y="152"/>
                    </a:lnTo>
                    <a:lnTo>
                      <a:pt x="1178" y="4"/>
                    </a:lnTo>
                    <a:close/>
                    <a:moveTo>
                      <a:pt x="13" y="0"/>
                    </a:moveTo>
                    <a:lnTo>
                      <a:pt x="350" y="63"/>
                    </a:lnTo>
                    <a:lnTo>
                      <a:pt x="338" y="131"/>
                    </a:lnTo>
                    <a:lnTo>
                      <a:pt x="0" y="68"/>
                    </a:lnTo>
                    <a:lnTo>
                      <a:pt x="13" y="0"/>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gradFill flip="none" rotWithShape="1">
                    <a:gsLst>
                      <a:gs pos="0">
                        <a:srgbClr val="FFFFFF"/>
                      </a:gs>
                      <a:gs pos="100000">
                        <a:srgbClr val="FFFFFF"/>
                      </a:gs>
                    </a:gsLst>
                    <a:lin ang="10800000" scaled="1"/>
                    <a:tileRect/>
                  </a:gradFill>
                </a:endParaRPr>
              </a:p>
            </p:txBody>
          </p:sp>
          <p:sp>
            <p:nvSpPr>
              <p:cNvPr id="61" name="Freeform 291"/>
              <p:cNvSpPr>
                <a:spLocks/>
              </p:cNvSpPr>
              <p:nvPr/>
            </p:nvSpPr>
            <p:spPr bwMode="auto">
              <a:xfrm>
                <a:off x="-814" y="4029"/>
                <a:ext cx="101" cy="140"/>
              </a:xfrm>
              <a:custGeom>
                <a:avLst/>
                <a:gdLst>
                  <a:gd name="T0" fmla="*/ 133 w 202"/>
                  <a:gd name="T1" fmla="*/ 0 h 280"/>
                  <a:gd name="T2" fmla="*/ 202 w 202"/>
                  <a:gd name="T3" fmla="*/ 0 h 280"/>
                  <a:gd name="T4" fmla="*/ 202 w 202"/>
                  <a:gd name="T5" fmla="*/ 196 h 280"/>
                  <a:gd name="T6" fmla="*/ 180 w 202"/>
                  <a:gd name="T7" fmla="*/ 206 h 280"/>
                  <a:gd name="T8" fmla="*/ 25 w 202"/>
                  <a:gd name="T9" fmla="*/ 280 h 280"/>
                  <a:gd name="T10" fmla="*/ 0 w 202"/>
                  <a:gd name="T11" fmla="*/ 216 h 280"/>
                  <a:gd name="T12" fmla="*/ 133 w 202"/>
                  <a:gd name="T13" fmla="*/ 154 h 280"/>
                  <a:gd name="T14" fmla="*/ 133 w 202"/>
                  <a:gd name="T15" fmla="*/ 0 h 2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280">
                    <a:moveTo>
                      <a:pt x="133" y="0"/>
                    </a:moveTo>
                    <a:lnTo>
                      <a:pt x="202" y="0"/>
                    </a:lnTo>
                    <a:lnTo>
                      <a:pt x="202" y="196"/>
                    </a:lnTo>
                    <a:lnTo>
                      <a:pt x="180" y="206"/>
                    </a:lnTo>
                    <a:lnTo>
                      <a:pt x="25" y="280"/>
                    </a:lnTo>
                    <a:lnTo>
                      <a:pt x="0" y="216"/>
                    </a:lnTo>
                    <a:lnTo>
                      <a:pt x="133" y="154"/>
                    </a:lnTo>
                    <a:lnTo>
                      <a:pt x="133" y="0"/>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gradFill flip="none" rotWithShape="1">
                    <a:gsLst>
                      <a:gs pos="0">
                        <a:srgbClr val="FFFFFF"/>
                      </a:gs>
                      <a:gs pos="100000">
                        <a:srgbClr val="FFFFFF"/>
                      </a:gs>
                    </a:gsLst>
                    <a:lin ang="10800000" scaled="1"/>
                    <a:tileRect/>
                  </a:gradFill>
                </a:endParaRPr>
              </a:p>
            </p:txBody>
          </p:sp>
          <p:sp>
            <p:nvSpPr>
              <p:cNvPr id="66" name="Freeform 292"/>
              <p:cNvSpPr>
                <a:spLocks noEditPoints="1"/>
              </p:cNvSpPr>
              <p:nvPr/>
            </p:nvSpPr>
            <p:spPr bwMode="auto">
              <a:xfrm>
                <a:off x="-747" y="2873"/>
                <a:ext cx="42" cy="1103"/>
              </a:xfrm>
              <a:custGeom>
                <a:avLst/>
                <a:gdLst>
                  <a:gd name="T0" fmla="*/ 3 w 85"/>
                  <a:gd name="T1" fmla="*/ 1849 h 2205"/>
                  <a:gd name="T2" fmla="*/ 72 w 85"/>
                  <a:gd name="T3" fmla="*/ 1849 h 2205"/>
                  <a:gd name="T4" fmla="*/ 69 w 85"/>
                  <a:gd name="T5" fmla="*/ 2205 h 2205"/>
                  <a:gd name="T6" fmla="*/ 0 w 85"/>
                  <a:gd name="T7" fmla="*/ 2205 h 2205"/>
                  <a:gd name="T8" fmla="*/ 3 w 85"/>
                  <a:gd name="T9" fmla="*/ 1849 h 2205"/>
                  <a:gd name="T10" fmla="*/ 5 w 85"/>
                  <a:gd name="T11" fmla="*/ 1388 h 2205"/>
                  <a:gd name="T12" fmla="*/ 74 w 85"/>
                  <a:gd name="T13" fmla="*/ 1388 h 2205"/>
                  <a:gd name="T14" fmla="*/ 72 w 85"/>
                  <a:gd name="T15" fmla="*/ 1743 h 2205"/>
                  <a:gd name="T16" fmla="*/ 3 w 85"/>
                  <a:gd name="T17" fmla="*/ 1743 h 2205"/>
                  <a:gd name="T18" fmla="*/ 5 w 85"/>
                  <a:gd name="T19" fmla="*/ 1388 h 2205"/>
                  <a:gd name="T20" fmla="*/ 9 w 85"/>
                  <a:gd name="T21" fmla="*/ 925 h 2205"/>
                  <a:gd name="T22" fmla="*/ 78 w 85"/>
                  <a:gd name="T23" fmla="*/ 925 h 2205"/>
                  <a:gd name="T24" fmla="*/ 76 w 85"/>
                  <a:gd name="T25" fmla="*/ 1280 h 2205"/>
                  <a:gd name="T26" fmla="*/ 7 w 85"/>
                  <a:gd name="T27" fmla="*/ 1280 h 2205"/>
                  <a:gd name="T28" fmla="*/ 9 w 85"/>
                  <a:gd name="T29" fmla="*/ 925 h 2205"/>
                  <a:gd name="T30" fmla="*/ 12 w 85"/>
                  <a:gd name="T31" fmla="*/ 463 h 2205"/>
                  <a:gd name="T32" fmla="*/ 81 w 85"/>
                  <a:gd name="T33" fmla="*/ 463 h 2205"/>
                  <a:gd name="T34" fmla="*/ 78 w 85"/>
                  <a:gd name="T35" fmla="*/ 819 h 2205"/>
                  <a:gd name="T36" fmla="*/ 9 w 85"/>
                  <a:gd name="T37" fmla="*/ 819 h 2205"/>
                  <a:gd name="T38" fmla="*/ 12 w 85"/>
                  <a:gd name="T39" fmla="*/ 463 h 2205"/>
                  <a:gd name="T40" fmla="*/ 16 w 85"/>
                  <a:gd name="T41" fmla="*/ 0 h 2205"/>
                  <a:gd name="T42" fmla="*/ 85 w 85"/>
                  <a:gd name="T43" fmla="*/ 0 h 2205"/>
                  <a:gd name="T44" fmla="*/ 82 w 85"/>
                  <a:gd name="T45" fmla="*/ 357 h 2205"/>
                  <a:gd name="T46" fmla="*/ 13 w 85"/>
                  <a:gd name="T47" fmla="*/ 357 h 2205"/>
                  <a:gd name="T48" fmla="*/ 16 w 85"/>
                  <a:gd name="T49" fmla="*/ 0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5" h="2205">
                    <a:moveTo>
                      <a:pt x="3" y="1849"/>
                    </a:moveTo>
                    <a:lnTo>
                      <a:pt x="72" y="1849"/>
                    </a:lnTo>
                    <a:lnTo>
                      <a:pt x="69" y="2205"/>
                    </a:lnTo>
                    <a:lnTo>
                      <a:pt x="0" y="2205"/>
                    </a:lnTo>
                    <a:lnTo>
                      <a:pt x="3" y="1849"/>
                    </a:lnTo>
                    <a:close/>
                    <a:moveTo>
                      <a:pt x="5" y="1388"/>
                    </a:moveTo>
                    <a:lnTo>
                      <a:pt x="74" y="1388"/>
                    </a:lnTo>
                    <a:lnTo>
                      <a:pt x="72" y="1743"/>
                    </a:lnTo>
                    <a:lnTo>
                      <a:pt x="3" y="1743"/>
                    </a:lnTo>
                    <a:lnTo>
                      <a:pt x="5" y="1388"/>
                    </a:lnTo>
                    <a:close/>
                    <a:moveTo>
                      <a:pt x="9" y="925"/>
                    </a:moveTo>
                    <a:lnTo>
                      <a:pt x="78" y="925"/>
                    </a:lnTo>
                    <a:lnTo>
                      <a:pt x="76" y="1280"/>
                    </a:lnTo>
                    <a:lnTo>
                      <a:pt x="7" y="1280"/>
                    </a:lnTo>
                    <a:lnTo>
                      <a:pt x="9" y="925"/>
                    </a:lnTo>
                    <a:close/>
                    <a:moveTo>
                      <a:pt x="12" y="463"/>
                    </a:moveTo>
                    <a:lnTo>
                      <a:pt x="81" y="463"/>
                    </a:lnTo>
                    <a:lnTo>
                      <a:pt x="78" y="819"/>
                    </a:lnTo>
                    <a:lnTo>
                      <a:pt x="9" y="819"/>
                    </a:lnTo>
                    <a:lnTo>
                      <a:pt x="12" y="463"/>
                    </a:lnTo>
                    <a:close/>
                    <a:moveTo>
                      <a:pt x="16" y="0"/>
                    </a:moveTo>
                    <a:lnTo>
                      <a:pt x="85" y="0"/>
                    </a:lnTo>
                    <a:lnTo>
                      <a:pt x="82" y="357"/>
                    </a:lnTo>
                    <a:lnTo>
                      <a:pt x="13" y="357"/>
                    </a:lnTo>
                    <a:lnTo>
                      <a:pt x="16" y="0"/>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gradFill flip="none" rotWithShape="1">
                    <a:gsLst>
                      <a:gs pos="0">
                        <a:srgbClr val="FFFFFF"/>
                      </a:gs>
                      <a:gs pos="100000">
                        <a:srgbClr val="FFFFFF"/>
                      </a:gs>
                    </a:gsLst>
                    <a:lin ang="10800000" scaled="1"/>
                    <a:tileRect/>
                  </a:gradFill>
                </a:endParaRPr>
              </a:p>
            </p:txBody>
          </p:sp>
          <p:sp>
            <p:nvSpPr>
              <p:cNvPr id="69" name="Freeform 293"/>
              <p:cNvSpPr>
                <a:spLocks/>
              </p:cNvSpPr>
              <p:nvPr/>
            </p:nvSpPr>
            <p:spPr bwMode="auto">
              <a:xfrm>
                <a:off x="-807" y="2683"/>
                <a:ext cx="102" cy="136"/>
              </a:xfrm>
              <a:custGeom>
                <a:avLst/>
                <a:gdLst>
                  <a:gd name="T0" fmla="*/ 23 w 206"/>
                  <a:gd name="T1" fmla="*/ 0 h 273"/>
                  <a:gd name="T2" fmla="*/ 183 w 206"/>
                  <a:gd name="T3" fmla="*/ 67 h 273"/>
                  <a:gd name="T4" fmla="*/ 206 w 206"/>
                  <a:gd name="T5" fmla="*/ 76 h 273"/>
                  <a:gd name="T6" fmla="*/ 206 w 206"/>
                  <a:gd name="T7" fmla="*/ 100 h 273"/>
                  <a:gd name="T8" fmla="*/ 205 w 206"/>
                  <a:gd name="T9" fmla="*/ 273 h 273"/>
                  <a:gd name="T10" fmla="*/ 136 w 206"/>
                  <a:gd name="T11" fmla="*/ 271 h 273"/>
                  <a:gd name="T12" fmla="*/ 137 w 206"/>
                  <a:gd name="T13" fmla="*/ 122 h 273"/>
                  <a:gd name="T14" fmla="*/ 0 w 206"/>
                  <a:gd name="T15" fmla="*/ 66 h 273"/>
                  <a:gd name="T16" fmla="*/ 23 w 206"/>
                  <a:gd name="T17"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73">
                    <a:moveTo>
                      <a:pt x="23" y="0"/>
                    </a:moveTo>
                    <a:lnTo>
                      <a:pt x="183" y="67"/>
                    </a:lnTo>
                    <a:lnTo>
                      <a:pt x="206" y="76"/>
                    </a:lnTo>
                    <a:lnTo>
                      <a:pt x="206" y="100"/>
                    </a:lnTo>
                    <a:lnTo>
                      <a:pt x="205" y="273"/>
                    </a:lnTo>
                    <a:lnTo>
                      <a:pt x="136" y="271"/>
                    </a:lnTo>
                    <a:lnTo>
                      <a:pt x="137" y="122"/>
                    </a:lnTo>
                    <a:lnTo>
                      <a:pt x="0" y="66"/>
                    </a:lnTo>
                    <a:lnTo>
                      <a:pt x="23" y="0"/>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gradFill flip="none" rotWithShape="1">
                    <a:gsLst>
                      <a:gs pos="0">
                        <a:srgbClr val="FFFFFF"/>
                      </a:gs>
                      <a:gs pos="100000">
                        <a:srgbClr val="FFFFFF"/>
                      </a:gs>
                    </a:gsLst>
                    <a:lin ang="10800000" scaled="1"/>
                    <a:tileRect/>
                  </a:gradFill>
                </a:endParaRPr>
              </a:p>
            </p:txBody>
          </p:sp>
          <p:sp>
            <p:nvSpPr>
              <p:cNvPr id="70" name="Freeform 294"/>
              <p:cNvSpPr>
                <a:spLocks noEditPoints="1"/>
              </p:cNvSpPr>
              <p:nvPr/>
            </p:nvSpPr>
            <p:spPr bwMode="auto">
              <a:xfrm>
                <a:off x="-1445" y="2598"/>
                <a:ext cx="602" cy="100"/>
              </a:xfrm>
              <a:custGeom>
                <a:avLst/>
                <a:gdLst>
                  <a:gd name="T0" fmla="*/ 336 w 1203"/>
                  <a:gd name="T1" fmla="*/ 81 h 201"/>
                  <a:gd name="T2" fmla="*/ 347 w 1203"/>
                  <a:gd name="T3" fmla="*/ 149 h 201"/>
                  <a:gd name="T4" fmla="*/ 11 w 1203"/>
                  <a:gd name="T5" fmla="*/ 201 h 201"/>
                  <a:gd name="T6" fmla="*/ 0 w 1203"/>
                  <a:gd name="T7" fmla="*/ 133 h 201"/>
                  <a:gd name="T8" fmla="*/ 336 w 1203"/>
                  <a:gd name="T9" fmla="*/ 81 h 201"/>
                  <a:gd name="T10" fmla="*/ 771 w 1203"/>
                  <a:gd name="T11" fmla="*/ 12 h 201"/>
                  <a:gd name="T12" fmla="*/ 783 w 1203"/>
                  <a:gd name="T13" fmla="*/ 80 h 201"/>
                  <a:gd name="T14" fmla="*/ 448 w 1203"/>
                  <a:gd name="T15" fmla="*/ 133 h 201"/>
                  <a:gd name="T16" fmla="*/ 437 w 1203"/>
                  <a:gd name="T17" fmla="*/ 66 h 201"/>
                  <a:gd name="T18" fmla="*/ 771 w 1203"/>
                  <a:gd name="T19" fmla="*/ 12 h 201"/>
                  <a:gd name="T20" fmla="*/ 889 w 1203"/>
                  <a:gd name="T21" fmla="*/ 0 h 201"/>
                  <a:gd name="T22" fmla="*/ 1203 w 1203"/>
                  <a:gd name="T23" fmla="*/ 131 h 201"/>
                  <a:gd name="T24" fmla="*/ 1180 w 1203"/>
                  <a:gd name="T25" fmla="*/ 196 h 201"/>
                  <a:gd name="T26" fmla="*/ 866 w 1203"/>
                  <a:gd name="T27" fmla="*/ 66 h 201"/>
                  <a:gd name="T28" fmla="*/ 889 w 1203"/>
                  <a:gd name="T29"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3" h="201">
                    <a:moveTo>
                      <a:pt x="336" y="81"/>
                    </a:moveTo>
                    <a:lnTo>
                      <a:pt x="347" y="149"/>
                    </a:lnTo>
                    <a:lnTo>
                      <a:pt x="11" y="201"/>
                    </a:lnTo>
                    <a:lnTo>
                      <a:pt x="0" y="133"/>
                    </a:lnTo>
                    <a:lnTo>
                      <a:pt x="336" y="81"/>
                    </a:lnTo>
                    <a:close/>
                    <a:moveTo>
                      <a:pt x="771" y="12"/>
                    </a:moveTo>
                    <a:lnTo>
                      <a:pt x="783" y="80"/>
                    </a:lnTo>
                    <a:lnTo>
                      <a:pt x="448" y="133"/>
                    </a:lnTo>
                    <a:lnTo>
                      <a:pt x="437" y="66"/>
                    </a:lnTo>
                    <a:lnTo>
                      <a:pt x="771" y="12"/>
                    </a:lnTo>
                    <a:close/>
                    <a:moveTo>
                      <a:pt x="889" y="0"/>
                    </a:moveTo>
                    <a:lnTo>
                      <a:pt x="1203" y="131"/>
                    </a:lnTo>
                    <a:lnTo>
                      <a:pt x="1180" y="196"/>
                    </a:lnTo>
                    <a:lnTo>
                      <a:pt x="866" y="66"/>
                    </a:lnTo>
                    <a:lnTo>
                      <a:pt x="889" y="0"/>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gradFill flip="none" rotWithShape="1">
                    <a:gsLst>
                      <a:gs pos="0">
                        <a:srgbClr val="FFFFFF"/>
                      </a:gs>
                      <a:gs pos="100000">
                        <a:srgbClr val="FFFFFF"/>
                      </a:gs>
                    </a:gsLst>
                    <a:lin ang="10800000" scaled="1"/>
                    <a:tileRect/>
                  </a:gradFill>
                </a:endParaRPr>
              </a:p>
            </p:txBody>
          </p:sp>
          <p:sp>
            <p:nvSpPr>
              <p:cNvPr id="71" name="Freeform 295"/>
              <p:cNvSpPr>
                <a:spLocks noEditPoints="1"/>
              </p:cNvSpPr>
              <p:nvPr/>
            </p:nvSpPr>
            <p:spPr bwMode="auto">
              <a:xfrm>
                <a:off x="-1542" y="2659"/>
                <a:ext cx="775" cy="1550"/>
              </a:xfrm>
              <a:custGeom>
                <a:avLst/>
                <a:gdLst>
                  <a:gd name="T0" fmla="*/ 67 w 1550"/>
                  <a:gd name="T1" fmla="*/ 1862 h 3101"/>
                  <a:gd name="T2" fmla="*/ 67 w 1550"/>
                  <a:gd name="T3" fmla="*/ 2848 h 3101"/>
                  <a:gd name="T4" fmla="*/ 929 w 1550"/>
                  <a:gd name="T5" fmla="*/ 3008 h 3101"/>
                  <a:gd name="T6" fmla="*/ 937 w 1550"/>
                  <a:gd name="T7" fmla="*/ 1909 h 3101"/>
                  <a:gd name="T8" fmla="*/ 67 w 1550"/>
                  <a:gd name="T9" fmla="*/ 1862 h 3101"/>
                  <a:gd name="T10" fmla="*/ 67 w 1550"/>
                  <a:gd name="T11" fmla="*/ 1591 h 3101"/>
                  <a:gd name="T12" fmla="*/ 67 w 1550"/>
                  <a:gd name="T13" fmla="*/ 1790 h 3101"/>
                  <a:gd name="T14" fmla="*/ 937 w 1550"/>
                  <a:gd name="T15" fmla="*/ 1832 h 3101"/>
                  <a:gd name="T16" fmla="*/ 937 w 1550"/>
                  <a:gd name="T17" fmla="*/ 1609 h 3101"/>
                  <a:gd name="T18" fmla="*/ 67 w 1550"/>
                  <a:gd name="T19" fmla="*/ 1591 h 3101"/>
                  <a:gd name="T20" fmla="*/ 942 w 1550"/>
                  <a:gd name="T21" fmla="*/ 1303 h 3101"/>
                  <a:gd name="T22" fmla="*/ 71 w 1550"/>
                  <a:gd name="T23" fmla="*/ 1316 h 3101"/>
                  <a:gd name="T24" fmla="*/ 67 w 1550"/>
                  <a:gd name="T25" fmla="*/ 1519 h 3101"/>
                  <a:gd name="T26" fmla="*/ 942 w 1550"/>
                  <a:gd name="T27" fmla="*/ 1532 h 3101"/>
                  <a:gd name="T28" fmla="*/ 942 w 1550"/>
                  <a:gd name="T29" fmla="*/ 1303 h 3101"/>
                  <a:gd name="T30" fmla="*/ 946 w 1550"/>
                  <a:gd name="T31" fmla="*/ 1003 h 3101"/>
                  <a:gd name="T32" fmla="*/ 71 w 1550"/>
                  <a:gd name="T33" fmla="*/ 1045 h 3101"/>
                  <a:gd name="T34" fmla="*/ 71 w 1550"/>
                  <a:gd name="T35" fmla="*/ 1248 h 3101"/>
                  <a:gd name="T36" fmla="*/ 942 w 1550"/>
                  <a:gd name="T37" fmla="*/ 1228 h 3101"/>
                  <a:gd name="T38" fmla="*/ 946 w 1550"/>
                  <a:gd name="T39" fmla="*/ 1003 h 3101"/>
                  <a:gd name="T40" fmla="*/ 946 w 1550"/>
                  <a:gd name="T41" fmla="*/ 699 h 3101"/>
                  <a:gd name="T42" fmla="*/ 71 w 1550"/>
                  <a:gd name="T43" fmla="*/ 774 h 3101"/>
                  <a:gd name="T44" fmla="*/ 71 w 1550"/>
                  <a:gd name="T45" fmla="*/ 977 h 3101"/>
                  <a:gd name="T46" fmla="*/ 946 w 1550"/>
                  <a:gd name="T47" fmla="*/ 928 h 3101"/>
                  <a:gd name="T48" fmla="*/ 946 w 1550"/>
                  <a:gd name="T49" fmla="*/ 699 h 3101"/>
                  <a:gd name="T50" fmla="*/ 946 w 1550"/>
                  <a:gd name="T51" fmla="*/ 399 h 3101"/>
                  <a:gd name="T52" fmla="*/ 75 w 1550"/>
                  <a:gd name="T53" fmla="*/ 504 h 3101"/>
                  <a:gd name="T54" fmla="*/ 75 w 1550"/>
                  <a:gd name="T55" fmla="*/ 707 h 3101"/>
                  <a:gd name="T56" fmla="*/ 946 w 1550"/>
                  <a:gd name="T57" fmla="*/ 622 h 3101"/>
                  <a:gd name="T58" fmla="*/ 946 w 1550"/>
                  <a:gd name="T59" fmla="*/ 399 h 3101"/>
                  <a:gd name="T60" fmla="*/ 950 w 1550"/>
                  <a:gd name="T61" fmla="*/ 93 h 3101"/>
                  <a:gd name="T62" fmla="*/ 75 w 1550"/>
                  <a:gd name="T63" fmla="*/ 229 h 3101"/>
                  <a:gd name="T64" fmla="*/ 75 w 1550"/>
                  <a:gd name="T65" fmla="*/ 432 h 3101"/>
                  <a:gd name="T66" fmla="*/ 946 w 1550"/>
                  <a:gd name="T67" fmla="*/ 318 h 3101"/>
                  <a:gd name="T68" fmla="*/ 950 w 1550"/>
                  <a:gd name="T69" fmla="*/ 93 h 3101"/>
                  <a:gd name="T70" fmla="*/ 1034 w 1550"/>
                  <a:gd name="T71" fmla="*/ 0 h 3101"/>
                  <a:gd name="T72" fmla="*/ 1550 w 1550"/>
                  <a:gd name="T73" fmla="*/ 225 h 3101"/>
                  <a:gd name="T74" fmla="*/ 1533 w 1550"/>
                  <a:gd name="T75" fmla="*/ 2839 h 3101"/>
                  <a:gd name="T76" fmla="*/ 1013 w 1550"/>
                  <a:gd name="T77" fmla="*/ 3101 h 3101"/>
                  <a:gd name="T78" fmla="*/ 0 w 1550"/>
                  <a:gd name="T79" fmla="*/ 2903 h 3101"/>
                  <a:gd name="T80" fmla="*/ 7 w 1550"/>
                  <a:gd name="T81" fmla="*/ 170 h 3101"/>
                  <a:gd name="T82" fmla="*/ 1034 w 1550"/>
                  <a:gd name="T83" fmla="*/ 0 h 3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50" h="3101">
                    <a:moveTo>
                      <a:pt x="67" y="1862"/>
                    </a:moveTo>
                    <a:lnTo>
                      <a:pt x="67" y="2848"/>
                    </a:lnTo>
                    <a:lnTo>
                      <a:pt x="929" y="3008"/>
                    </a:lnTo>
                    <a:lnTo>
                      <a:pt x="937" y="1909"/>
                    </a:lnTo>
                    <a:lnTo>
                      <a:pt x="67" y="1862"/>
                    </a:lnTo>
                    <a:close/>
                    <a:moveTo>
                      <a:pt x="67" y="1591"/>
                    </a:moveTo>
                    <a:lnTo>
                      <a:pt x="67" y="1790"/>
                    </a:lnTo>
                    <a:lnTo>
                      <a:pt x="937" y="1832"/>
                    </a:lnTo>
                    <a:lnTo>
                      <a:pt x="937" y="1609"/>
                    </a:lnTo>
                    <a:lnTo>
                      <a:pt x="67" y="1591"/>
                    </a:lnTo>
                    <a:close/>
                    <a:moveTo>
                      <a:pt x="942" y="1303"/>
                    </a:moveTo>
                    <a:lnTo>
                      <a:pt x="71" y="1316"/>
                    </a:lnTo>
                    <a:lnTo>
                      <a:pt x="67" y="1519"/>
                    </a:lnTo>
                    <a:lnTo>
                      <a:pt x="942" y="1532"/>
                    </a:lnTo>
                    <a:lnTo>
                      <a:pt x="942" y="1303"/>
                    </a:lnTo>
                    <a:close/>
                    <a:moveTo>
                      <a:pt x="946" y="1003"/>
                    </a:moveTo>
                    <a:lnTo>
                      <a:pt x="71" y="1045"/>
                    </a:lnTo>
                    <a:lnTo>
                      <a:pt x="71" y="1248"/>
                    </a:lnTo>
                    <a:lnTo>
                      <a:pt x="942" y="1228"/>
                    </a:lnTo>
                    <a:lnTo>
                      <a:pt x="946" y="1003"/>
                    </a:lnTo>
                    <a:close/>
                    <a:moveTo>
                      <a:pt x="946" y="699"/>
                    </a:moveTo>
                    <a:lnTo>
                      <a:pt x="71" y="774"/>
                    </a:lnTo>
                    <a:lnTo>
                      <a:pt x="71" y="977"/>
                    </a:lnTo>
                    <a:lnTo>
                      <a:pt x="946" y="928"/>
                    </a:lnTo>
                    <a:lnTo>
                      <a:pt x="946" y="699"/>
                    </a:lnTo>
                    <a:close/>
                    <a:moveTo>
                      <a:pt x="946" y="399"/>
                    </a:moveTo>
                    <a:lnTo>
                      <a:pt x="75" y="504"/>
                    </a:lnTo>
                    <a:lnTo>
                      <a:pt x="75" y="707"/>
                    </a:lnTo>
                    <a:lnTo>
                      <a:pt x="946" y="622"/>
                    </a:lnTo>
                    <a:lnTo>
                      <a:pt x="946" y="399"/>
                    </a:lnTo>
                    <a:close/>
                    <a:moveTo>
                      <a:pt x="950" y="93"/>
                    </a:moveTo>
                    <a:lnTo>
                      <a:pt x="75" y="229"/>
                    </a:lnTo>
                    <a:lnTo>
                      <a:pt x="75" y="432"/>
                    </a:lnTo>
                    <a:lnTo>
                      <a:pt x="946" y="318"/>
                    </a:lnTo>
                    <a:lnTo>
                      <a:pt x="950" y="93"/>
                    </a:lnTo>
                    <a:close/>
                    <a:moveTo>
                      <a:pt x="1034" y="0"/>
                    </a:moveTo>
                    <a:lnTo>
                      <a:pt x="1550" y="225"/>
                    </a:lnTo>
                    <a:lnTo>
                      <a:pt x="1533" y="2839"/>
                    </a:lnTo>
                    <a:lnTo>
                      <a:pt x="1013" y="3101"/>
                    </a:lnTo>
                    <a:lnTo>
                      <a:pt x="0" y="2903"/>
                    </a:lnTo>
                    <a:lnTo>
                      <a:pt x="7" y="170"/>
                    </a:lnTo>
                    <a:lnTo>
                      <a:pt x="1034" y="0"/>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gradFill flip="none" rotWithShape="1">
                    <a:gsLst>
                      <a:gs pos="0">
                        <a:srgbClr val="FFFFFF"/>
                      </a:gs>
                      <a:gs pos="100000">
                        <a:srgbClr val="FFFFFF"/>
                      </a:gs>
                    </a:gsLst>
                    <a:lin ang="10800000" scaled="1"/>
                    <a:tileRect/>
                  </a:gradFill>
                </a:endParaRPr>
              </a:p>
            </p:txBody>
          </p:sp>
          <p:sp>
            <p:nvSpPr>
              <p:cNvPr id="72" name="Freeform 296"/>
              <p:cNvSpPr>
                <a:spLocks/>
              </p:cNvSpPr>
              <p:nvPr/>
            </p:nvSpPr>
            <p:spPr bwMode="auto">
              <a:xfrm>
                <a:off x="-2309" y="3112"/>
                <a:ext cx="1119" cy="603"/>
              </a:xfrm>
              <a:custGeom>
                <a:avLst/>
                <a:gdLst>
                  <a:gd name="T0" fmla="*/ 1047 w 2239"/>
                  <a:gd name="T1" fmla="*/ 0 h 1206"/>
                  <a:gd name="T2" fmla="*/ 2239 w 2239"/>
                  <a:gd name="T3" fmla="*/ 603 h 1206"/>
                  <a:gd name="T4" fmla="*/ 1047 w 2239"/>
                  <a:gd name="T5" fmla="*/ 1206 h 1206"/>
                  <a:gd name="T6" fmla="*/ 1047 w 2239"/>
                  <a:gd name="T7" fmla="*/ 967 h 1206"/>
                  <a:gd name="T8" fmla="*/ 0 w 2239"/>
                  <a:gd name="T9" fmla="*/ 967 h 1206"/>
                  <a:gd name="T10" fmla="*/ 0 w 2239"/>
                  <a:gd name="T11" fmla="*/ 239 h 1206"/>
                  <a:gd name="T12" fmla="*/ 1047 w 2239"/>
                  <a:gd name="T13" fmla="*/ 239 h 1206"/>
                  <a:gd name="T14" fmla="*/ 1047 w 2239"/>
                  <a:gd name="T15" fmla="*/ 0 h 12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39" h="1206">
                    <a:moveTo>
                      <a:pt x="1047" y="0"/>
                    </a:moveTo>
                    <a:lnTo>
                      <a:pt x="2239" y="603"/>
                    </a:lnTo>
                    <a:lnTo>
                      <a:pt x="1047" y="1206"/>
                    </a:lnTo>
                    <a:lnTo>
                      <a:pt x="1047" y="967"/>
                    </a:lnTo>
                    <a:lnTo>
                      <a:pt x="0" y="967"/>
                    </a:lnTo>
                    <a:lnTo>
                      <a:pt x="0" y="239"/>
                    </a:lnTo>
                    <a:lnTo>
                      <a:pt x="1047" y="239"/>
                    </a:lnTo>
                    <a:lnTo>
                      <a:pt x="1047" y="0"/>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gradFill flip="none" rotWithShape="1">
                    <a:gsLst>
                      <a:gs pos="0">
                        <a:srgbClr val="FFFFFF"/>
                      </a:gs>
                      <a:gs pos="100000">
                        <a:srgbClr val="FFFFFF"/>
                      </a:gs>
                    </a:gsLst>
                    <a:lin ang="10800000" scaled="1"/>
                    <a:tileRect/>
                  </a:gradFill>
                </a:endParaRPr>
              </a:p>
            </p:txBody>
          </p:sp>
          <p:sp>
            <p:nvSpPr>
              <p:cNvPr id="73" name="Freeform 297"/>
              <p:cNvSpPr>
                <a:spLocks noEditPoints="1"/>
              </p:cNvSpPr>
              <p:nvPr/>
            </p:nvSpPr>
            <p:spPr bwMode="auto">
              <a:xfrm>
                <a:off x="-2335" y="3102"/>
                <a:ext cx="1139" cy="623"/>
              </a:xfrm>
              <a:custGeom>
                <a:avLst/>
                <a:gdLst>
                  <a:gd name="T0" fmla="*/ 1072 w 2279"/>
                  <a:gd name="T1" fmla="*/ 41 h 1247"/>
                  <a:gd name="T2" fmla="*/ 1072 w 2279"/>
                  <a:gd name="T3" fmla="*/ 273 h 1247"/>
                  <a:gd name="T4" fmla="*/ 25 w 2279"/>
                  <a:gd name="T5" fmla="*/ 273 h 1247"/>
                  <a:gd name="T6" fmla="*/ 25 w 2279"/>
                  <a:gd name="T7" fmla="*/ 975 h 1247"/>
                  <a:gd name="T8" fmla="*/ 1072 w 2279"/>
                  <a:gd name="T9" fmla="*/ 975 h 1247"/>
                  <a:gd name="T10" fmla="*/ 1072 w 2279"/>
                  <a:gd name="T11" fmla="*/ 1207 h 1247"/>
                  <a:gd name="T12" fmla="*/ 2223 w 2279"/>
                  <a:gd name="T13" fmla="*/ 624 h 1247"/>
                  <a:gd name="T14" fmla="*/ 1072 w 2279"/>
                  <a:gd name="T15" fmla="*/ 41 h 1247"/>
                  <a:gd name="T16" fmla="*/ 1047 w 2279"/>
                  <a:gd name="T17" fmla="*/ 0 h 1247"/>
                  <a:gd name="T18" fmla="*/ 1066 w 2279"/>
                  <a:gd name="T19" fmla="*/ 9 h 1247"/>
                  <a:gd name="T20" fmla="*/ 2257 w 2279"/>
                  <a:gd name="T21" fmla="*/ 612 h 1247"/>
                  <a:gd name="T22" fmla="*/ 2279 w 2279"/>
                  <a:gd name="T23" fmla="*/ 624 h 1247"/>
                  <a:gd name="T24" fmla="*/ 2257 w 2279"/>
                  <a:gd name="T25" fmla="*/ 635 h 1247"/>
                  <a:gd name="T26" fmla="*/ 1066 w 2279"/>
                  <a:gd name="T27" fmla="*/ 1238 h 1247"/>
                  <a:gd name="T28" fmla="*/ 1047 w 2279"/>
                  <a:gd name="T29" fmla="*/ 1247 h 1247"/>
                  <a:gd name="T30" fmla="*/ 1047 w 2279"/>
                  <a:gd name="T31" fmla="*/ 1001 h 1247"/>
                  <a:gd name="T32" fmla="*/ 0 w 2279"/>
                  <a:gd name="T33" fmla="*/ 1001 h 1247"/>
                  <a:gd name="T34" fmla="*/ 0 w 2279"/>
                  <a:gd name="T35" fmla="*/ 247 h 1247"/>
                  <a:gd name="T36" fmla="*/ 1047 w 2279"/>
                  <a:gd name="T37" fmla="*/ 247 h 1247"/>
                  <a:gd name="T38" fmla="*/ 1047 w 2279"/>
                  <a:gd name="T39" fmla="*/ 0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79" h="1247">
                    <a:moveTo>
                      <a:pt x="1072" y="41"/>
                    </a:moveTo>
                    <a:lnTo>
                      <a:pt x="1072" y="273"/>
                    </a:lnTo>
                    <a:lnTo>
                      <a:pt x="25" y="273"/>
                    </a:lnTo>
                    <a:lnTo>
                      <a:pt x="25" y="975"/>
                    </a:lnTo>
                    <a:lnTo>
                      <a:pt x="1072" y="975"/>
                    </a:lnTo>
                    <a:lnTo>
                      <a:pt x="1072" y="1207"/>
                    </a:lnTo>
                    <a:lnTo>
                      <a:pt x="2223" y="624"/>
                    </a:lnTo>
                    <a:lnTo>
                      <a:pt x="1072" y="41"/>
                    </a:lnTo>
                    <a:close/>
                    <a:moveTo>
                      <a:pt x="1047" y="0"/>
                    </a:moveTo>
                    <a:lnTo>
                      <a:pt x="1066" y="9"/>
                    </a:lnTo>
                    <a:lnTo>
                      <a:pt x="2257" y="612"/>
                    </a:lnTo>
                    <a:lnTo>
                      <a:pt x="2279" y="624"/>
                    </a:lnTo>
                    <a:lnTo>
                      <a:pt x="2257" y="635"/>
                    </a:lnTo>
                    <a:lnTo>
                      <a:pt x="1066" y="1238"/>
                    </a:lnTo>
                    <a:lnTo>
                      <a:pt x="1047" y="1247"/>
                    </a:lnTo>
                    <a:lnTo>
                      <a:pt x="1047" y="1001"/>
                    </a:lnTo>
                    <a:lnTo>
                      <a:pt x="0" y="1001"/>
                    </a:lnTo>
                    <a:lnTo>
                      <a:pt x="0" y="247"/>
                    </a:lnTo>
                    <a:lnTo>
                      <a:pt x="1047" y="247"/>
                    </a:lnTo>
                    <a:lnTo>
                      <a:pt x="1047" y="0"/>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gradFill flip="none" rotWithShape="1">
                    <a:gsLst>
                      <a:gs pos="0">
                        <a:srgbClr val="FFFFFF"/>
                      </a:gs>
                      <a:gs pos="100000">
                        <a:srgbClr val="FFFFFF"/>
                      </a:gs>
                    </a:gsLst>
                    <a:lin ang="10800000" scaled="1"/>
                    <a:tileRect/>
                  </a:gradFill>
                </a:endParaRPr>
              </a:p>
            </p:txBody>
          </p:sp>
          <p:sp>
            <p:nvSpPr>
              <p:cNvPr id="74" name="Freeform 298"/>
              <p:cNvSpPr>
                <a:spLocks noEditPoints="1"/>
              </p:cNvSpPr>
              <p:nvPr/>
            </p:nvSpPr>
            <p:spPr bwMode="auto">
              <a:xfrm>
                <a:off x="-2809" y="2626"/>
                <a:ext cx="775" cy="1551"/>
              </a:xfrm>
              <a:custGeom>
                <a:avLst/>
                <a:gdLst>
                  <a:gd name="T0" fmla="*/ 68 w 1550"/>
                  <a:gd name="T1" fmla="*/ 1861 h 3101"/>
                  <a:gd name="T2" fmla="*/ 68 w 1550"/>
                  <a:gd name="T3" fmla="*/ 2848 h 3101"/>
                  <a:gd name="T4" fmla="*/ 930 w 1550"/>
                  <a:gd name="T5" fmla="*/ 3007 h 3101"/>
                  <a:gd name="T6" fmla="*/ 939 w 1550"/>
                  <a:gd name="T7" fmla="*/ 1909 h 3101"/>
                  <a:gd name="T8" fmla="*/ 68 w 1550"/>
                  <a:gd name="T9" fmla="*/ 1861 h 3101"/>
                  <a:gd name="T10" fmla="*/ 68 w 1550"/>
                  <a:gd name="T11" fmla="*/ 1591 h 3101"/>
                  <a:gd name="T12" fmla="*/ 68 w 1550"/>
                  <a:gd name="T13" fmla="*/ 1790 h 3101"/>
                  <a:gd name="T14" fmla="*/ 939 w 1550"/>
                  <a:gd name="T15" fmla="*/ 1832 h 3101"/>
                  <a:gd name="T16" fmla="*/ 939 w 1550"/>
                  <a:gd name="T17" fmla="*/ 1607 h 3101"/>
                  <a:gd name="T18" fmla="*/ 68 w 1550"/>
                  <a:gd name="T19" fmla="*/ 1591 h 3101"/>
                  <a:gd name="T20" fmla="*/ 942 w 1550"/>
                  <a:gd name="T21" fmla="*/ 1303 h 3101"/>
                  <a:gd name="T22" fmla="*/ 72 w 1550"/>
                  <a:gd name="T23" fmla="*/ 1316 h 3101"/>
                  <a:gd name="T24" fmla="*/ 68 w 1550"/>
                  <a:gd name="T25" fmla="*/ 1519 h 3101"/>
                  <a:gd name="T26" fmla="*/ 942 w 1550"/>
                  <a:gd name="T27" fmla="*/ 1532 h 3101"/>
                  <a:gd name="T28" fmla="*/ 942 w 1550"/>
                  <a:gd name="T29" fmla="*/ 1303 h 3101"/>
                  <a:gd name="T30" fmla="*/ 946 w 1550"/>
                  <a:gd name="T31" fmla="*/ 1003 h 3101"/>
                  <a:gd name="T32" fmla="*/ 72 w 1550"/>
                  <a:gd name="T33" fmla="*/ 1045 h 3101"/>
                  <a:gd name="T34" fmla="*/ 72 w 1550"/>
                  <a:gd name="T35" fmla="*/ 1248 h 3101"/>
                  <a:gd name="T36" fmla="*/ 942 w 1550"/>
                  <a:gd name="T37" fmla="*/ 1226 h 3101"/>
                  <a:gd name="T38" fmla="*/ 946 w 1550"/>
                  <a:gd name="T39" fmla="*/ 1003 h 3101"/>
                  <a:gd name="T40" fmla="*/ 946 w 1550"/>
                  <a:gd name="T41" fmla="*/ 699 h 3101"/>
                  <a:gd name="T42" fmla="*/ 72 w 1550"/>
                  <a:gd name="T43" fmla="*/ 774 h 3101"/>
                  <a:gd name="T44" fmla="*/ 72 w 1550"/>
                  <a:gd name="T45" fmla="*/ 977 h 3101"/>
                  <a:gd name="T46" fmla="*/ 946 w 1550"/>
                  <a:gd name="T47" fmla="*/ 926 h 3101"/>
                  <a:gd name="T48" fmla="*/ 946 w 1550"/>
                  <a:gd name="T49" fmla="*/ 699 h 3101"/>
                  <a:gd name="T50" fmla="*/ 946 w 1550"/>
                  <a:gd name="T51" fmla="*/ 399 h 3101"/>
                  <a:gd name="T52" fmla="*/ 77 w 1550"/>
                  <a:gd name="T53" fmla="*/ 503 h 3101"/>
                  <a:gd name="T54" fmla="*/ 77 w 1550"/>
                  <a:gd name="T55" fmla="*/ 706 h 3101"/>
                  <a:gd name="T56" fmla="*/ 946 w 1550"/>
                  <a:gd name="T57" fmla="*/ 622 h 3101"/>
                  <a:gd name="T58" fmla="*/ 946 w 1550"/>
                  <a:gd name="T59" fmla="*/ 399 h 3101"/>
                  <a:gd name="T60" fmla="*/ 951 w 1550"/>
                  <a:gd name="T61" fmla="*/ 93 h 3101"/>
                  <a:gd name="T62" fmla="*/ 77 w 1550"/>
                  <a:gd name="T63" fmla="*/ 229 h 3101"/>
                  <a:gd name="T64" fmla="*/ 77 w 1550"/>
                  <a:gd name="T65" fmla="*/ 432 h 3101"/>
                  <a:gd name="T66" fmla="*/ 946 w 1550"/>
                  <a:gd name="T67" fmla="*/ 318 h 3101"/>
                  <a:gd name="T68" fmla="*/ 951 w 1550"/>
                  <a:gd name="T69" fmla="*/ 93 h 3101"/>
                  <a:gd name="T70" fmla="*/ 1036 w 1550"/>
                  <a:gd name="T71" fmla="*/ 0 h 3101"/>
                  <a:gd name="T72" fmla="*/ 1550 w 1550"/>
                  <a:gd name="T73" fmla="*/ 225 h 3101"/>
                  <a:gd name="T74" fmla="*/ 1534 w 1550"/>
                  <a:gd name="T75" fmla="*/ 2839 h 3101"/>
                  <a:gd name="T76" fmla="*/ 1014 w 1550"/>
                  <a:gd name="T77" fmla="*/ 3101 h 3101"/>
                  <a:gd name="T78" fmla="*/ 0 w 1550"/>
                  <a:gd name="T79" fmla="*/ 2903 h 3101"/>
                  <a:gd name="T80" fmla="*/ 9 w 1550"/>
                  <a:gd name="T81" fmla="*/ 170 h 3101"/>
                  <a:gd name="T82" fmla="*/ 1036 w 1550"/>
                  <a:gd name="T83" fmla="*/ 0 h 3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50" h="3101">
                    <a:moveTo>
                      <a:pt x="68" y="1861"/>
                    </a:moveTo>
                    <a:lnTo>
                      <a:pt x="68" y="2848"/>
                    </a:lnTo>
                    <a:lnTo>
                      <a:pt x="930" y="3007"/>
                    </a:lnTo>
                    <a:lnTo>
                      <a:pt x="939" y="1909"/>
                    </a:lnTo>
                    <a:lnTo>
                      <a:pt x="68" y="1861"/>
                    </a:lnTo>
                    <a:close/>
                    <a:moveTo>
                      <a:pt x="68" y="1591"/>
                    </a:moveTo>
                    <a:lnTo>
                      <a:pt x="68" y="1790"/>
                    </a:lnTo>
                    <a:lnTo>
                      <a:pt x="939" y="1832"/>
                    </a:lnTo>
                    <a:lnTo>
                      <a:pt x="939" y="1607"/>
                    </a:lnTo>
                    <a:lnTo>
                      <a:pt x="68" y="1591"/>
                    </a:lnTo>
                    <a:close/>
                    <a:moveTo>
                      <a:pt x="942" y="1303"/>
                    </a:moveTo>
                    <a:lnTo>
                      <a:pt x="72" y="1316"/>
                    </a:lnTo>
                    <a:lnTo>
                      <a:pt x="68" y="1519"/>
                    </a:lnTo>
                    <a:lnTo>
                      <a:pt x="942" y="1532"/>
                    </a:lnTo>
                    <a:lnTo>
                      <a:pt x="942" y="1303"/>
                    </a:lnTo>
                    <a:close/>
                    <a:moveTo>
                      <a:pt x="946" y="1003"/>
                    </a:moveTo>
                    <a:lnTo>
                      <a:pt x="72" y="1045"/>
                    </a:lnTo>
                    <a:lnTo>
                      <a:pt x="72" y="1248"/>
                    </a:lnTo>
                    <a:lnTo>
                      <a:pt x="942" y="1226"/>
                    </a:lnTo>
                    <a:lnTo>
                      <a:pt x="946" y="1003"/>
                    </a:lnTo>
                    <a:close/>
                    <a:moveTo>
                      <a:pt x="946" y="699"/>
                    </a:moveTo>
                    <a:lnTo>
                      <a:pt x="72" y="774"/>
                    </a:lnTo>
                    <a:lnTo>
                      <a:pt x="72" y="977"/>
                    </a:lnTo>
                    <a:lnTo>
                      <a:pt x="946" y="926"/>
                    </a:lnTo>
                    <a:lnTo>
                      <a:pt x="946" y="699"/>
                    </a:lnTo>
                    <a:close/>
                    <a:moveTo>
                      <a:pt x="946" y="399"/>
                    </a:moveTo>
                    <a:lnTo>
                      <a:pt x="77" y="503"/>
                    </a:lnTo>
                    <a:lnTo>
                      <a:pt x="77" y="706"/>
                    </a:lnTo>
                    <a:lnTo>
                      <a:pt x="946" y="622"/>
                    </a:lnTo>
                    <a:lnTo>
                      <a:pt x="946" y="399"/>
                    </a:lnTo>
                    <a:close/>
                    <a:moveTo>
                      <a:pt x="951" y="93"/>
                    </a:moveTo>
                    <a:lnTo>
                      <a:pt x="77" y="229"/>
                    </a:lnTo>
                    <a:lnTo>
                      <a:pt x="77" y="432"/>
                    </a:lnTo>
                    <a:lnTo>
                      <a:pt x="946" y="318"/>
                    </a:lnTo>
                    <a:lnTo>
                      <a:pt x="951" y="93"/>
                    </a:lnTo>
                    <a:close/>
                    <a:moveTo>
                      <a:pt x="1036" y="0"/>
                    </a:moveTo>
                    <a:lnTo>
                      <a:pt x="1550" y="225"/>
                    </a:lnTo>
                    <a:lnTo>
                      <a:pt x="1534" y="2839"/>
                    </a:lnTo>
                    <a:lnTo>
                      <a:pt x="1014" y="3101"/>
                    </a:lnTo>
                    <a:lnTo>
                      <a:pt x="0" y="2903"/>
                    </a:lnTo>
                    <a:lnTo>
                      <a:pt x="9" y="170"/>
                    </a:lnTo>
                    <a:lnTo>
                      <a:pt x="1036" y="0"/>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gradFill flip="none" rotWithShape="1">
                    <a:gsLst>
                      <a:gs pos="0">
                        <a:srgbClr val="FFFFFF"/>
                      </a:gs>
                      <a:gs pos="100000">
                        <a:srgbClr val="FFFFFF"/>
                      </a:gs>
                    </a:gsLst>
                    <a:lin ang="10800000" scaled="1"/>
                    <a:tileRect/>
                  </a:gradFill>
                </a:endParaRPr>
              </a:p>
            </p:txBody>
          </p:sp>
        </p:grpSp>
      </p:grpSp>
      <p:grpSp>
        <p:nvGrpSpPr>
          <p:cNvPr id="12" name="Group 11"/>
          <p:cNvGrpSpPr/>
          <p:nvPr/>
        </p:nvGrpSpPr>
        <p:grpSpPr>
          <a:xfrm>
            <a:off x="4242497" y="2524676"/>
            <a:ext cx="3943118" cy="3788577"/>
            <a:chOff x="4242497" y="2524676"/>
            <a:chExt cx="3943118" cy="3788577"/>
          </a:xfrm>
        </p:grpSpPr>
        <p:sp>
          <p:nvSpPr>
            <p:cNvPr id="79" name="Rectangle 78"/>
            <p:cNvSpPr/>
            <p:nvPr/>
          </p:nvSpPr>
          <p:spPr bwMode="auto">
            <a:xfrm>
              <a:off x="4242497" y="2524676"/>
              <a:ext cx="3943118" cy="3788577"/>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46283" tIns="91427" rIns="146283" bIns="91427" numCol="1" rtlCol="0" anchor="t" anchorCtr="0" compatLnSpc="1">
              <a:prstTxWarp prst="textNoShape">
                <a:avLst/>
              </a:prstTxWarp>
            </a:bodyPr>
            <a:lstStyle/>
            <a:p>
              <a:pPr defTabSz="932563"/>
              <a:endParaRPr lang="en-US" dirty="0">
                <a:solidFill>
                  <a:srgbClr val="FFFFFF"/>
                </a:solidFill>
              </a:endParaRPr>
            </a:p>
          </p:txBody>
        </p:sp>
        <p:grpSp>
          <p:nvGrpSpPr>
            <p:cNvPr id="80" name="Group 79"/>
            <p:cNvGrpSpPr/>
            <p:nvPr/>
          </p:nvGrpSpPr>
          <p:grpSpPr bwMode="black">
            <a:xfrm>
              <a:off x="5291907" y="4284324"/>
              <a:ext cx="1850042" cy="1740813"/>
              <a:chOff x="2462213" y="1598613"/>
              <a:chExt cx="4222750" cy="3667125"/>
            </a:xfrm>
            <a:solidFill>
              <a:schemeClr val="bg1"/>
            </a:solidFill>
          </p:grpSpPr>
          <p:sp>
            <p:nvSpPr>
              <p:cNvPr id="81" name="Rectangle 6"/>
              <p:cNvSpPr>
                <a:spLocks noChangeArrowheads="1"/>
              </p:cNvSpPr>
              <p:nvPr/>
            </p:nvSpPr>
            <p:spPr bwMode="black">
              <a:xfrm>
                <a:off x="5564188" y="3346451"/>
                <a:ext cx="115888" cy="49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sz="1599" dirty="0">
                  <a:gradFill flip="none" rotWithShape="1">
                    <a:gsLst>
                      <a:gs pos="0">
                        <a:srgbClr val="FFFFFF"/>
                      </a:gs>
                      <a:gs pos="100000">
                        <a:srgbClr val="FFFFFF"/>
                      </a:gs>
                    </a:gsLst>
                    <a:lin ang="10800000" scaled="1"/>
                    <a:tileRect/>
                  </a:gradFill>
                </a:endParaRPr>
              </a:p>
            </p:txBody>
          </p:sp>
          <p:sp>
            <p:nvSpPr>
              <p:cNvPr id="82" name="Rectangle 7"/>
              <p:cNvSpPr>
                <a:spLocks noChangeArrowheads="1"/>
              </p:cNvSpPr>
              <p:nvPr/>
            </p:nvSpPr>
            <p:spPr bwMode="black">
              <a:xfrm>
                <a:off x="5795963" y="3346451"/>
                <a:ext cx="112713" cy="49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sz="1599" dirty="0">
                  <a:gradFill flip="none" rotWithShape="1">
                    <a:gsLst>
                      <a:gs pos="0">
                        <a:srgbClr val="FFFFFF"/>
                      </a:gs>
                      <a:gs pos="100000">
                        <a:srgbClr val="FFFFFF"/>
                      </a:gs>
                    </a:gsLst>
                    <a:lin ang="10800000" scaled="1"/>
                    <a:tileRect/>
                  </a:gradFill>
                </a:endParaRPr>
              </a:p>
            </p:txBody>
          </p:sp>
          <p:sp>
            <p:nvSpPr>
              <p:cNvPr id="83" name="Rectangle 8"/>
              <p:cNvSpPr>
                <a:spLocks noChangeArrowheads="1"/>
              </p:cNvSpPr>
              <p:nvPr/>
            </p:nvSpPr>
            <p:spPr bwMode="black">
              <a:xfrm>
                <a:off x="3092451" y="3346451"/>
                <a:ext cx="115888" cy="49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sz="1599" dirty="0">
                  <a:gradFill flip="none" rotWithShape="1">
                    <a:gsLst>
                      <a:gs pos="0">
                        <a:srgbClr val="FFFFFF"/>
                      </a:gs>
                      <a:gs pos="100000">
                        <a:srgbClr val="FFFFFF"/>
                      </a:gs>
                    </a:gsLst>
                    <a:lin ang="10800000" scaled="1"/>
                    <a:tileRect/>
                  </a:gradFill>
                </a:endParaRPr>
              </a:p>
            </p:txBody>
          </p:sp>
          <p:sp>
            <p:nvSpPr>
              <p:cNvPr id="84" name="Rectangle 9"/>
              <p:cNvSpPr>
                <a:spLocks noChangeArrowheads="1"/>
              </p:cNvSpPr>
              <p:nvPr/>
            </p:nvSpPr>
            <p:spPr bwMode="black">
              <a:xfrm>
                <a:off x="3324226" y="3346451"/>
                <a:ext cx="117475" cy="49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sz="1599" dirty="0">
                  <a:gradFill flip="none" rotWithShape="1">
                    <a:gsLst>
                      <a:gs pos="0">
                        <a:srgbClr val="FFFFFF"/>
                      </a:gs>
                      <a:gs pos="100000">
                        <a:srgbClr val="FFFFFF"/>
                      </a:gs>
                    </a:gsLst>
                    <a:lin ang="10800000" scaled="1"/>
                    <a:tileRect/>
                  </a:gradFill>
                </a:endParaRPr>
              </a:p>
            </p:txBody>
          </p:sp>
          <p:sp>
            <p:nvSpPr>
              <p:cNvPr id="85" name="Freeform 10"/>
              <p:cNvSpPr>
                <a:spLocks/>
              </p:cNvSpPr>
              <p:nvPr/>
            </p:nvSpPr>
            <p:spPr bwMode="black">
              <a:xfrm>
                <a:off x="3902076" y="2506663"/>
                <a:ext cx="101600" cy="123825"/>
              </a:xfrm>
              <a:custGeom>
                <a:avLst/>
                <a:gdLst>
                  <a:gd name="T0" fmla="*/ 36 w 64"/>
                  <a:gd name="T1" fmla="*/ 78 h 78"/>
                  <a:gd name="T2" fmla="*/ 64 w 64"/>
                  <a:gd name="T3" fmla="*/ 64 h 78"/>
                  <a:gd name="T4" fmla="*/ 26 w 64"/>
                  <a:gd name="T5" fmla="*/ 0 h 78"/>
                  <a:gd name="T6" fmla="*/ 0 w 64"/>
                  <a:gd name="T7" fmla="*/ 17 h 78"/>
                  <a:gd name="T8" fmla="*/ 36 w 64"/>
                  <a:gd name="T9" fmla="*/ 78 h 78"/>
                </a:gdLst>
                <a:ahLst/>
                <a:cxnLst>
                  <a:cxn ang="0">
                    <a:pos x="T0" y="T1"/>
                  </a:cxn>
                  <a:cxn ang="0">
                    <a:pos x="T2" y="T3"/>
                  </a:cxn>
                  <a:cxn ang="0">
                    <a:pos x="T4" y="T5"/>
                  </a:cxn>
                  <a:cxn ang="0">
                    <a:pos x="T6" y="T7"/>
                  </a:cxn>
                  <a:cxn ang="0">
                    <a:pos x="T8" y="T9"/>
                  </a:cxn>
                </a:cxnLst>
                <a:rect l="0" t="0" r="r" b="b"/>
                <a:pathLst>
                  <a:path w="64" h="78">
                    <a:moveTo>
                      <a:pt x="36" y="78"/>
                    </a:moveTo>
                    <a:lnTo>
                      <a:pt x="64" y="64"/>
                    </a:lnTo>
                    <a:lnTo>
                      <a:pt x="26" y="0"/>
                    </a:lnTo>
                    <a:lnTo>
                      <a:pt x="0" y="17"/>
                    </a:lnTo>
                    <a:lnTo>
                      <a:pt x="36"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sz="1599" dirty="0">
                  <a:gradFill flip="none" rotWithShape="1">
                    <a:gsLst>
                      <a:gs pos="0">
                        <a:srgbClr val="FFFFFF"/>
                      </a:gs>
                      <a:gs pos="100000">
                        <a:srgbClr val="FFFFFF"/>
                      </a:gs>
                    </a:gsLst>
                    <a:lin ang="10800000" scaled="1"/>
                    <a:tileRect/>
                  </a:gradFill>
                </a:endParaRPr>
              </a:p>
            </p:txBody>
          </p:sp>
          <p:sp>
            <p:nvSpPr>
              <p:cNvPr id="86" name="Freeform 11"/>
              <p:cNvSpPr>
                <a:spLocks/>
              </p:cNvSpPr>
              <p:nvPr/>
            </p:nvSpPr>
            <p:spPr bwMode="black">
              <a:xfrm>
                <a:off x="4017963" y="2709863"/>
                <a:ext cx="98425" cy="123825"/>
              </a:xfrm>
              <a:custGeom>
                <a:avLst/>
                <a:gdLst>
                  <a:gd name="T0" fmla="*/ 36 w 62"/>
                  <a:gd name="T1" fmla="*/ 78 h 78"/>
                  <a:gd name="T2" fmla="*/ 62 w 62"/>
                  <a:gd name="T3" fmla="*/ 61 h 78"/>
                  <a:gd name="T4" fmla="*/ 26 w 62"/>
                  <a:gd name="T5" fmla="*/ 0 h 78"/>
                  <a:gd name="T6" fmla="*/ 0 w 62"/>
                  <a:gd name="T7" fmla="*/ 14 h 78"/>
                  <a:gd name="T8" fmla="*/ 36 w 62"/>
                  <a:gd name="T9" fmla="*/ 78 h 78"/>
                </a:gdLst>
                <a:ahLst/>
                <a:cxnLst>
                  <a:cxn ang="0">
                    <a:pos x="T0" y="T1"/>
                  </a:cxn>
                  <a:cxn ang="0">
                    <a:pos x="T2" y="T3"/>
                  </a:cxn>
                  <a:cxn ang="0">
                    <a:pos x="T4" y="T5"/>
                  </a:cxn>
                  <a:cxn ang="0">
                    <a:pos x="T6" y="T7"/>
                  </a:cxn>
                  <a:cxn ang="0">
                    <a:pos x="T8" y="T9"/>
                  </a:cxn>
                </a:cxnLst>
                <a:rect l="0" t="0" r="r" b="b"/>
                <a:pathLst>
                  <a:path w="62" h="78">
                    <a:moveTo>
                      <a:pt x="36" y="78"/>
                    </a:moveTo>
                    <a:lnTo>
                      <a:pt x="62" y="61"/>
                    </a:lnTo>
                    <a:lnTo>
                      <a:pt x="26" y="0"/>
                    </a:lnTo>
                    <a:lnTo>
                      <a:pt x="0" y="14"/>
                    </a:lnTo>
                    <a:lnTo>
                      <a:pt x="36"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sz="1599" dirty="0">
                  <a:gradFill flip="none" rotWithShape="1">
                    <a:gsLst>
                      <a:gs pos="0">
                        <a:srgbClr val="FFFFFF"/>
                      </a:gs>
                      <a:gs pos="100000">
                        <a:srgbClr val="FFFFFF"/>
                      </a:gs>
                    </a:gsLst>
                    <a:lin ang="10800000" scaled="1"/>
                    <a:tileRect/>
                  </a:gradFill>
                </a:endParaRPr>
              </a:p>
            </p:txBody>
          </p:sp>
          <p:sp>
            <p:nvSpPr>
              <p:cNvPr id="87" name="Freeform 12"/>
              <p:cNvSpPr>
                <a:spLocks/>
              </p:cNvSpPr>
              <p:nvPr/>
            </p:nvSpPr>
            <p:spPr bwMode="black">
              <a:xfrm>
                <a:off x="4873626" y="2709863"/>
                <a:ext cx="98425" cy="123825"/>
              </a:xfrm>
              <a:custGeom>
                <a:avLst/>
                <a:gdLst>
                  <a:gd name="T0" fmla="*/ 26 w 62"/>
                  <a:gd name="T1" fmla="*/ 78 h 78"/>
                  <a:gd name="T2" fmla="*/ 62 w 62"/>
                  <a:gd name="T3" fmla="*/ 14 h 78"/>
                  <a:gd name="T4" fmla="*/ 36 w 62"/>
                  <a:gd name="T5" fmla="*/ 0 h 78"/>
                  <a:gd name="T6" fmla="*/ 0 w 62"/>
                  <a:gd name="T7" fmla="*/ 61 h 78"/>
                  <a:gd name="T8" fmla="*/ 26 w 62"/>
                  <a:gd name="T9" fmla="*/ 78 h 78"/>
                </a:gdLst>
                <a:ahLst/>
                <a:cxnLst>
                  <a:cxn ang="0">
                    <a:pos x="T0" y="T1"/>
                  </a:cxn>
                  <a:cxn ang="0">
                    <a:pos x="T2" y="T3"/>
                  </a:cxn>
                  <a:cxn ang="0">
                    <a:pos x="T4" y="T5"/>
                  </a:cxn>
                  <a:cxn ang="0">
                    <a:pos x="T6" y="T7"/>
                  </a:cxn>
                  <a:cxn ang="0">
                    <a:pos x="T8" y="T9"/>
                  </a:cxn>
                </a:cxnLst>
                <a:rect l="0" t="0" r="r" b="b"/>
                <a:pathLst>
                  <a:path w="62" h="78">
                    <a:moveTo>
                      <a:pt x="26" y="78"/>
                    </a:moveTo>
                    <a:lnTo>
                      <a:pt x="62" y="14"/>
                    </a:lnTo>
                    <a:lnTo>
                      <a:pt x="36" y="0"/>
                    </a:lnTo>
                    <a:lnTo>
                      <a:pt x="0" y="61"/>
                    </a:lnTo>
                    <a:lnTo>
                      <a:pt x="26"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sz="1599" dirty="0">
                  <a:gradFill flip="none" rotWithShape="1">
                    <a:gsLst>
                      <a:gs pos="0">
                        <a:srgbClr val="FFFFFF"/>
                      </a:gs>
                      <a:gs pos="100000">
                        <a:srgbClr val="FFFFFF"/>
                      </a:gs>
                    </a:gsLst>
                    <a:lin ang="10800000" scaled="1"/>
                    <a:tileRect/>
                  </a:gradFill>
                </a:endParaRPr>
              </a:p>
            </p:txBody>
          </p:sp>
          <p:sp>
            <p:nvSpPr>
              <p:cNvPr id="88" name="Freeform 13"/>
              <p:cNvSpPr>
                <a:spLocks/>
              </p:cNvSpPr>
              <p:nvPr/>
            </p:nvSpPr>
            <p:spPr bwMode="black">
              <a:xfrm>
                <a:off x="4989513" y="2506663"/>
                <a:ext cx="98425" cy="123825"/>
              </a:xfrm>
              <a:custGeom>
                <a:avLst/>
                <a:gdLst>
                  <a:gd name="T0" fmla="*/ 26 w 62"/>
                  <a:gd name="T1" fmla="*/ 78 h 78"/>
                  <a:gd name="T2" fmla="*/ 62 w 62"/>
                  <a:gd name="T3" fmla="*/ 17 h 78"/>
                  <a:gd name="T4" fmla="*/ 36 w 62"/>
                  <a:gd name="T5" fmla="*/ 0 h 78"/>
                  <a:gd name="T6" fmla="*/ 0 w 62"/>
                  <a:gd name="T7" fmla="*/ 64 h 78"/>
                  <a:gd name="T8" fmla="*/ 26 w 62"/>
                  <a:gd name="T9" fmla="*/ 78 h 78"/>
                </a:gdLst>
                <a:ahLst/>
                <a:cxnLst>
                  <a:cxn ang="0">
                    <a:pos x="T0" y="T1"/>
                  </a:cxn>
                  <a:cxn ang="0">
                    <a:pos x="T2" y="T3"/>
                  </a:cxn>
                  <a:cxn ang="0">
                    <a:pos x="T4" y="T5"/>
                  </a:cxn>
                  <a:cxn ang="0">
                    <a:pos x="T6" y="T7"/>
                  </a:cxn>
                  <a:cxn ang="0">
                    <a:pos x="T8" y="T9"/>
                  </a:cxn>
                </a:cxnLst>
                <a:rect l="0" t="0" r="r" b="b"/>
                <a:pathLst>
                  <a:path w="62" h="78">
                    <a:moveTo>
                      <a:pt x="26" y="78"/>
                    </a:moveTo>
                    <a:lnTo>
                      <a:pt x="62" y="17"/>
                    </a:lnTo>
                    <a:lnTo>
                      <a:pt x="36" y="0"/>
                    </a:lnTo>
                    <a:lnTo>
                      <a:pt x="0" y="64"/>
                    </a:lnTo>
                    <a:lnTo>
                      <a:pt x="26"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sz="1599" dirty="0">
                  <a:gradFill flip="none" rotWithShape="1">
                    <a:gsLst>
                      <a:gs pos="0">
                        <a:srgbClr val="FFFFFF"/>
                      </a:gs>
                      <a:gs pos="100000">
                        <a:srgbClr val="FFFFFF"/>
                      </a:gs>
                    </a:gsLst>
                    <a:lin ang="10800000" scaled="1"/>
                    <a:tileRect/>
                  </a:gradFill>
                </a:endParaRPr>
              </a:p>
            </p:txBody>
          </p:sp>
          <p:sp>
            <p:nvSpPr>
              <p:cNvPr id="89" name="Freeform 14"/>
              <p:cNvSpPr>
                <a:spLocks/>
              </p:cNvSpPr>
              <p:nvPr/>
            </p:nvSpPr>
            <p:spPr bwMode="black">
              <a:xfrm>
                <a:off x="4017963" y="3990976"/>
                <a:ext cx="98425" cy="123825"/>
              </a:xfrm>
              <a:custGeom>
                <a:avLst/>
                <a:gdLst>
                  <a:gd name="T0" fmla="*/ 0 w 62"/>
                  <a:gd name="T1" fmla="*/ 64 h 78"/>
                  <a:gd name="T2" fmla="*/ 26 w 62"/>
                  <a:gd name="T3" fmla="*/ 78 h 78"/>
                  <a:gd name="T4" fmla="*/ 62 w 62"/>
                  <a:gd name="T5" fmla="*/ 14 h 78"/>
                  <a:gd name="T6" fmla="*/ 36 w 62"/>
                  <a:gd name="T7" fmla="*/ 0 h 78"/>
                  <a:gd name="T8" fmla="*/ 0 w 62"/>
                  <a:gd name="T9" fmla="*/ 64 h 78"/>
                </a:gdLst>
                <a:ahLst/>
                <a:cxnLst>
                  <a:cxn ang="0">
                    <a:pos x="T0" y="T1"/>
                  </a:cxn>
                  <a:cxn ang="0">
                    <a:pos x="T2" y="T3"/>
                  </a:cxn>
                  <a:cxn ang="0">
                    <a:pos x="T4" y="T5"/>
                  </a:cxn>
                  <a:cxn ang="0">
                    <a:pos x="T6" y="T7"/>
                  </a:cxn>
                  <a:cxn ang="0">
                    <a:pos x="T8" y="T9"/>
                  </a:cxn>
                </a:cxnLst>
                <a:rect l="0" t="0" r="r" b="b"/>
                <a:pathLst>
                  <a:path w="62" h="78">
                    <a:moveTo>
                      <a:pt x="0" y="64"/>
                    </a:moveTo>
                    <a:lnTo>
                      <a:pt x="26" y="78"/>
                    </a:lnTo>
                    <a:lnTo>
                      <a:pt x="62" y="14"/>
                    </a:lnTo>
                    <a:lnTo>
                      <a:pt x="36" y="0"/>
                    </a:lnTo>
                    <a:lnTo>
                      <a:pt x="0"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sz="1599" dirty="0">
                  <a:gradFill flip="none" rotWithShape="1">
                    <a:gsLst>
                      <a:gs pos="0">
                        <a:srgbClr val="FFFFFF"/>
                      </a:gs>
                      <a:gs pos="100000">
                        <a:srgbClr val="FFFFFF"/>
                      </a:gs>
                    </a:gsLst>
                    <a:lin ang="10800000" scaled="1"/>
                    <a:tileRect/>
                  </a:gradFill>
                </a:endParaRPr>
              </a:p>
            </p:txBody>
          </p:sp>
          <p:sp>
            <p:nvSpPr>
              <p:cNvPr id="90" name="Freeform 15"/>
              <p:cNvSpPr>
                <a:spLocks/>
              </p:cNvSpPr>
              <p:nvPr/>
            </p:nvSpPr>
            <p:spPr bwMode="black">
              <a:xfrm>
                <a:off x="3902076" y="4189413"/>
                <a:ext cx="101600" cy="128588"/>
              </a:xfrm>
              <a:custGeom>
                <a:avLst/>
                <a:gdLst>
                  <a:gd name="T0" fmla="*/ 0 w 64"/>
                  <a:gd name="T1" fmla="*/ 64 h 81"/>
                  <a:gd name="T2" fmla="*/ 26 w 64"/>
                  <a:gd name="T3" fmla="*/ 81 h 81"/>
                  <a:gd name="T4" fmla="*/ 64 w 64"/>
                  <a:gd name="T5" fmla="*/ 17 h 81"/>
                  <a:gd name="T6" fmla="*/ 36 w 64"/>
                  <a:gd name="T7" fmla="*/ 0 h 81"/>
                  <a:gd name="T8" fmla="*/ 0 w 64"/>
                  <a:gd name="T9" fmla="*/ 64 h 81"/>
                </a:gdLst>
                <a:ahLst/>
                <a:cxnLst>
                  <a:cxn ang="0">
                    <a:pos x="T0" y="T1"/>
                  </a:cxn>
                  <a:cxn ang="0">
                    <a:pos x="T2" y="T3"/>
                  </a:cxn>
                  <a:cxn ang="0">
                    <a:pos x="T4" y="T5"/>
                  </a:cxn>
                  <a:cxn ang="0">
                    <a:pos x="T6" y="T7"/>
                  </a:cxn>
                  <a:cxn ang="0">
                    <a:pos x="T8" y="T9"/>
                  </a:cxn>
                </a:cxnLst>
                <a:rect l="0" t="0" r="r" b="b"/>
                <a:pathLst>
                  <a:path w="64" h="81">
                    <a:moveTo>
                      <a:pt x="0" y="64"/>
                    </a:moveTo>
                    <a:lnTo>
                      <a:pt x="26" y="81"/>
                    </a:lnTo>
                    <a:lnTo>
                      <a:pt x="64" y="17"/>
                    </a:lnTo>
                    <a:lnTo>
                      <a:pt x="36" y="0"/>
                    </a:lnTo>
                    <a:lnTo>
                      <a:pt x="0"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sz="1599" dirty="0">
                  <a:gradFill flip="none" rotWithShape="1">
                    <a:gsLst>
                      <a:gs pos="0">
                        <a:srgbClr val="FFFFFF"/>
                      </a:gs>
                      <a:gs pos="100000">
                        <a:srgbClr val="FFFFFF"/>
                      </a:gs>
                    </a:gsLst>
                    <a:lin ang="10800000" scaled="1"/>
                    <a:tileRect/>
                  </a:gradFill>
                </a:endParaRPr>
              </a:p>
            </p:txBody>
          </p:sp>
          <p:sp>
            <p:nvSpPr>
              <p:cNvPr id="91" name="Freeform 16"/>
              <p:cNvSpPr>
                <a:spLocks/>
              </p:cNvSpPr>
              <p:nvPr/>
            </p:nvSpPr>
            <p:spPr bwMode="black">
              <a:xfrm>
                <a:off x="4989513" y="4189413"/>
                <a:ext cx="98425" cy="128588"/>
              </a:xfrm>
              <a:custGeom>
                <a:avLst/>
                <a:gdLst>
                  <a:gd name="T0" fmla="*/ 26 w 62"/>
                  <a:gd name="T1" fmla="*/ 0 h 81"/>
                  <a:gd name="T2" fmla="*/ 0 w 62"/>
                  <a:gd name="T3" fmla="*/ 17 h 81"/>
                  <a:gd name="T4" fmla="*/ 36 w 62"/>
                  <a:gd name="T5" fmla="*/ 81 h 81"/>
                  <a:gd name="T6" fmla="*/ 62 w 62"/>
                  <a:gd name="T7" fmla="*/ 64 h 81"/>
                  <a:gd name="T8" fmla="*/ 26 w 62"/>
                  <a:gd name="T9" fmla="*/ 0 h 81"/>
                </a:gdLst>
                <a:ahLst/>
                <a:cxnLst>
                  <a:cxn ang="0">
                    <a:pos x="T0" y="T1"/>
                  </a:cxn>
                  <a:cxn ang="0">
                    <a:pos x="T2" y="T3"/>
                  </a:cxn>
                  <a:cxn ang="0">
                    <a:pos x="T4" y="T5"/>
                  </a:cxn>
                  <a:cxn ang="0">
                    <a:pos x="T6" y="T7"/>
                  </a:cxn>
                  <a:cxn ang="0">
                    <a:pos x="T8" y="T9"/>
                  </a:cxn>
                </a:cxnLst>
                <a:rect l="0" t="0" r="r" b="b"/>
                <a:pathLst>
                  <a:path w="62" h="81">
                    <a:moveTo>
                      <a:pt x="26" y="0"/>
                    </a:moveTo>
                    <a:lnTo>
                      <a:pt x="0" y="17"/>
                    </a:lnTo>
                    <a:lnTo>
                      <a:pt x="36" y="81"/>
                    </a:lnTo>
                    <a:lnTo>
                      <a:pt x="62" y="64"/>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sz="1599" dirty="0">
                  <a:gradFill flip="none" rotWithShape="1">
                    <a:gsLst>
                      <a:gs pos="0">
                        <a:srgbClr val="FFFFFF"/>
                      </a:gs>
                      <a:gs pos="100000">
                        <a:srgbClr val="FFFFFF"/>
                      </a:gs>
                    </a:gsLst>
                    <a:lin ang="10800000" scaled="1"/>
                    <a:tileRect/>
                  </a:gradFill>
                </a:endParaRPr>
              </a:p>
            </p:txBody>
          </p:sp>
          <p:sp>
            <p:nvSpPr>
              <p:cNvPr id="92" name="Freeform 17"/>
              <p:cNvSpPr>
                <a:spLocks/>
              </p:cNvSpPr>
              <p:nvPr/>
            </p:nvSpPr>
            <p:spPr bwMode="black">
              <a:xfrm>
                <a:off x="4873626" y="3990976"/>
                <a:ext cx="98425" cy="123825"/>
              </a:xfrm>
              <a:custGeom>
                <a:avLst/>
                <a:gdLst>
                  <a:gd name="T0" fmla="*/ 0 w 62"/>
                  <a:gd name="T1" fmla="*/ 14 h 78"/>
                  <a:gd name="T2" fmla="*/ 36 w 62"/>
                  <a:gd name="T3" fmla="*/ 78 h 78"/>
                  <a:gd name="T4" fmla="*/ 62 w 62"/>
                  <a:gd name="T5" fmla="*/ 64 h 78"/>
                  <a:gd name="T6" fmla="*/ 26 w 62"/>
                  <a:gd name="T7" fmla="*/ 0 h 78"/>
                  <a:gd name="T8" fmla="*/ 0 w 62"/>
                  <a:gd name="T9" fmla="*/ 14 h 78"/>
                </a:gdLst>
                <a:ahLst/>
                <a:cxnLst>
                  <a:cxn ang="0">
                    <a:pos x="T0" y="T1"/>
                  </a:cxn>
                  <a:cxn ang="0">
                    <a:pos x="T2" y="T3"/>
                  </a:cxn>
                  <a:cxn ang="0">
                    <a:pos x="T4" y="T5"/>
                  </a:cxn>
                  <a:cxn ang="0">
                    <a:pos x="T6" y="T7"/>
                  </a:cxn>
                  <a:cxn ang="0">
                    <a:pos x="T8" y="T9"/>
                  </a:cxn>
                </a:cxnLst>
                <a:rect l="0" t="0" r="r" b="b"/>
                <a:pathLst>
                  <a:path w="62" h="78">
                    <a:moveTo>
                      <a:pt x="0" y="14"/>
                    </a:moveTo>
                    <a:lnTo>
                      <a:pt x="36" y="78"/>
                    </a:lnTo>
                    <a:lnTo>
                      <a:pt x="62" y="64"/>
                    </a:lnTo>
                    <a:lnTo>
                      <a:pt x="26" y="0"/>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sz="1599" dirty="0">
                  <a:gradFill flip="none" rotWithShape="1">
                    <a:gsLst>
                      <a:gs pos="0">
                        <a:srgbClr val="FFFFFF"/>
                      </a:gs>
                      <a:gs pos="100000">
                        <a:srgbClr val="FFFFFF"/>
                      </a:gs>
                    </a:gsLst>
                    <a:lin ang="10800000" scaled="1"/>
                    <a:tileRect/>
                  </a:gradFill>
                </a:endParaRPr>
              </a:p>
            </p:txBody>
          </p:sp>
          <p:sp>
            <p:nvSpPr>
              <p:cNvPr id="93" name="Freeform 18"/>
              <p:cNvSpPr>
                <a:spLocks/>
              </p:cNvSpPr>
              <p:nvPr/>
            </p:nvSpPr>
            <p:spPr bwMode="black">
              <a:xfrm>
                <a:off x="3579813" y="2892426"/>
                <a:ext cx="1833564" cy="1068389"/>
              </a:xfrm>
              <a:custGeom>
                <a:avLst/>
                <a:gdLst>
                  <a:gd name="T0" fmla="*/ 415 w 489"/>
                  <a:gd name="T1" fmla="*/ 222 h 285"/>
                  <a:gd name="T2" fmla="*/ 489 w 489"/>
                  <a:gd name="T3" fmla="*/ 148 h 285"/>
                  <a:gd name="T4" fmla="*/ 415 w 489"/>
                  <a:gd name="T5" fmla="*/ 74 h 285"/>
                  <a:gd name="T6" fmla="*/ 404 w 489"/>
                  <a:gd name="T7" fmla="*/ 75 h 285"/>
                  <a:gd name="T8" fmla="*/ 295 w 489"/>
                  <a:gd name="T9" fmla="*/ 0 h 285"/>
                  <a:gd name="T10" fmla="*/ 213 w 489"/>
                  <a:gd name="T11" fmla="*/ 34 h 285"/>
                  <a:gd name="T12" fmla="*/ 162 w 489"/>
                  <a:gd name="T13" fmla="*/ 18 h 285"/>
                  <a:gd name="T14" fmla="*/ 71 w 489"/>
                  <a:gd name="T15" fmla="*/ 97 h 285"/>
                  <a:gd name="T16" fmla="*/ 56 w 489"/>
                  <a:gd name="T17" fmla="*/ 95 h 285"/>
                  <a:gd name="T18" fmla="*/ 0 w 489"/>
                  <a:gd name="T19" fmla="*/ 151 h 285"/>
                  <a:gd name="T20" fmla="*/ 56 w 489"/>
                  <a:gd name="T21" fmla="*/ 208 h 285"/>
                  <a:gd name="T22" fmla="*/ 78 w 489"/>
                  <a:gd name="T23" fmla="*/ 203 h 285"/>
                  <a:gd name="T24" fmla="*/ 141 w 489"/>
                  <a:gd name="T25" fmla="*/ 257 h 285"/>
                  <a:gd name="T26" fmla="*/ 178 w 489"/>
                  <a:gd name="T27" fmla="*/ 244 h 285"/>
                  <a:gd name="T28" fmla="*/ 241 w 489"/>
                  <a:gd name="T29" fmla="*/ 285 h 285"/>
                  <a:gd name="T30" fmla="*/ 297 w 489"/>
                  <a:gd name="T31" fmla="*/ 255 h 285"/>
                  <a:gd name="T32" fmla="*/ 332 w 489"/>
                  <a:gd name="T33" fmla="*/ 267 h 285"/>
                  <a:gd name="T34" fmla="*/ 390 w 489"/>
                  <a:gd name="T35" fmla="*/ 217 h 285"/>
                  <a:gd name="T36" fmla="*/ 415 w 489"/>
                  <a:gd name="T37" fmla="*/ 222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9" h="285">
                    <a:moveTo>
                      <a:pt x="415" y="222"/>
                    </a:moveTo>
                    <a:cubicBezTo>
                      <a:pt x="456" y="222"/>
                      <a:pt x="489" y="189"/>
                      <a:pt x="489" y="148"/>
                    </a:cubicBezTo>
                    <a:cubicBezTo>
                      <a:pt x="489" y="107"/>
                      <a:pt x="456" y="74"/>
                      <a:pt x="415" y="74"/>
                    </a:cubicBezTo>
                    <a:cubicBezTo>
                      <a:pt x="411" y="74"/>
                      <a:pt x="407" y="74"/>
                      <a:pt x="404" y="75"/>
                    </a:cubicBezTo>
                    <a:cubicBezTo>
                      <a:pt x="387" y="31"/>
                      <a:pt x="345" y="0"/>
                      <a:pt x="295" y="0"/>
                    </a:cubicBezTo>
                    <a:cubicBezTo>
                      <a:pt x="263" y="0"/>
                      <a:pt x="234" y="13"/>
                      <a:pt x="213" y="34"/>
                    </a:cubicBezTo>
                    <a:cubicBezTo>
                      <a:pt x="199" y="24"/>
                      <a:pt x="181" y="18"/>
                      <a:pt x="162" y="18"/>
                    </a:cubicBezTo>
                    <a:cubicBezTo>
                      <a:pt x="115" y="18"/>
                      <a:pt x="77" y="52"/>
                      <a:pt x="71" y="97"/>
                    </a:cubicBezTo>
                    <a:cubicBezTo>
                      <a:pt x="66" y="96"/>
                      <a:pt x="61" y="95"/>
                      <a:pt x="56" y="95"/>
                    </a:cubicBezTo>
                    <a:cubicBezTo>
                      <a:pt x="25" y="95"/>
                      <a:pt x="0" y="120"/>
                      <a:pt x="0" y="151"/>
                    </a:cubicBezTo>
                    <a:cubicBezTo>
                      <a:pt x="0" y="182"/>
                      <a:pt x="25" y="208"/>
                      <a:pt x="56" y="208"/>
                    </a:cubicBezTo>
                    <a:cubicBezTo>
                      <a:pt x="64" y="208"/>
                      <a:pt x="71" y="206"/>
                      <a:pt x="78" y="203"/>
                    </a:cubicBezTo>
                    <a:cubicBezTo>
                      <a:pt x="83" y="234"/>
                      <a:pt x="109" y="257"/>
                      <a:pt x="141" y="257"/>
                    </a:cubicBezTo>
                    <a:cubicBezTo>
                      <a:pt x="155" y="257"/>
                      <a:pt x="168" y="252"/>
                      <a:pt x="178" y="244"/>
                    </a:cubicBezTo>
                    <a:cubicBezTo>
                      <a:pt x="189" y="268"/>
                      <a:pt x="213" y="285"/>
                      <a:pt x="241" y="285"/>
                    </a:cubicBezTo>
                    <a:cubicBezTo>
                      <a:pt x="264" y="285"/>
                      <a:pt x="285" y="273"/>
                      <a:pt x="297" y="255"/>
                    </a:cubicBezTo>
                    <a:cubicBezTo>
                      <a:pt x="307" y="263"/>
                      <a:pt x="319" y="267"/>
                      <a:pt x="332" y="267"/>
                    </a:cubicBezTo>
                    <a:cubicBezTo>
                      <a:pt x="361" y="267"/>
                      <a:pt x="386" y="246"/>
                      <a:pt x="390" y="217"/>
                    </a:cubicBezTo>
                    <a:cubicBezTo>
                      <a:pt x="397" y="220"/>
                      <a:pt x="406" y="222"/>
                      <a:pt x="415" y="2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sz="1599" dirty="0">
                  <a:gradFill flip="none" rotWithShape="1">
                    <a:gsLst>
                      <a:gs pos="0">
                        <a:srgbClr val="FFFFFF"/>
                      </a:gs>
                      <a:gs pos="100000">
                        <a:srgbClr val="FFFFFF"/>
                      </a:gs>
                    </a:gsLst>
                    <a:lin ang="10800000" scaled="1"/>
                    <a:tileRect/>
                  </a:gradFill>
                </a:endParaRPr>
              </a:p>
            </p:txBody>
          </p:sp>
          <p:sp>
            <p:nvSpPr>
              <p:cNvPr id="94" name="Freeform 19"/>
              <p:cNvSpPr>
                <a:spLocks noEditPoints="1"/>
              </p:cNvSpPr>
              <p:nvPr/>
            </p:nvSpPr>
            <p:spPr bwMode="black">
              <a:xfrm>
                <a:off x="3321051" y="1598613"/>
                <a:ext cx="750888" cy="522288"/>
              </a:xfrm>
              <a:custGeom>
                <a:avLst/>
                <a:gdLst>
                  <a:gd name="T0" fmla="*/ 174 w 200"/>
                  <a:gd name="T1" fmla="*/ 0 h 139"/>
                  <a:gd name="T2" fmla="*/ 26 w 200"/>
                  <a:gd name="T3" fmla="*/ 0 h 139"/>
                  <a:gd name="T4" fmla="*/ 0 w 200"/>
                  <a:gd name="T5" fmla="*/ 27 h 139"/>
                  <a:gd name="T6" fmla="*/ 0 w 200"/>
                  <a:gd name="T7" fmla="*/ 113 h 139"/>
                  <a:gd name="T8" fmla="*/ 26 w 200"/>
                  <a:gd name="T9" fmla="*/ 139 h 139"/>
                  <a:gd name="T10" fmla="*/ 174 w 200"/>
                  <a:gd name="T11" fmla="*/ 139 h 139"/>
                  <a:gd name="T12" fmla="*/ 200 w 200"/>
                  <a:gd name="T13" fmla="*/ 113 h 139"/>
                  <a:gd name="T14" fmla="*/ 200 w 200"/>
                  <a:gd name="T15" fmla="*/ 27 h 139"/>
                  <a:gd name="T16" fmla="*/ 174 w 200"/>
                  <a:gd name="T17" fmla="*/ 0 h 139"/>
                  <a:gd name="T18" fmla="*/ 185 w 200"/>
                  <a:gd name="T19" fmla="*/ 113 h 139"/>
                  <a:gd name="T20" fmla="*/ 174 w 200"/>
                  <a:gd name="T21" fmla="*/ 124 h 139"/>
                  <a:gd name="T22" fmla="*/ 26 w 200"/>
                  <a:gd name="T23" fmla="*/ 124 h 139"/>
                  <a:gd name="T24" fmla="*/ 15 w 200"/>
                  <a:gd name="T25" fmla="*/ 113 h 139"/>
                  <a:gd name="T26" fmla="*/ 15 w 200"/>
                  <a:gd name="T27" fmla="*/ 27 h 139"/>
                  <a:gd name="T28" fmla="*/ 26 w 200"/>
                  <a:gd name="T29" fmla="*/ 16 h 139"/>
                  <a:gd name="T30" fmla="*/ 174 w 200"/>
                  <a:gd name="T31" fmla="*/ 16 h 139"/>
                  <a:gd name="T32" fmla="*/ 185 w 200"/>
                  <a:gd name="T33" fmla="*/ 27 h 139"/>
                  <a:gd name="T34" fmla="*/ 185 w 200"/>
                  <a:gd name="T35" fmla="*/ 11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0" h="139">
                    <a:moveTo>
                      <a:pt x="174" y="0"/>
                    </a:moveTo>
                    <a:cubicBezTo>
                      <a:pt x="26" y="0"/>
                      <a:pt x="26" y="0"/>
                      <a:pt x="26" y="0"/>
                    </a:cubicBezTo>
                    <a:cubicBezTo>
                      <a:pt x="12" y="0"/>
                      <a:pt x="0" y="12"/>
                      <a:pt x="0" y="27"/>
                    </a:cubicBezTo>
                    <a:cubicBezTo>
                      <a:pt x="0" y="113"/>
                      <a:pt x="0" y="113"/>
                      <a:pt x="0" y="113"/>
                    </a:cubicBezTo>
                    <a:cubicBezTo>
                      <a:pt x="0" y="127"/>
                      <a:pt x="12" y="139"/>
                      <a:pt x="26" y="139"/>
                    </a:cubicBezTo>
                    <a:cubicBezTo>
                      <a:pt x="174" y="139"/>
                      <a:pt x="174" y="139"/>
                      <a:pt x="174" y="139"/>
                    </a:cubicBezTo>
                    <a:cubicBezTo>
                      <a:pt x="188" y="139"/>
                      <a:pt x="200" y="127"/>
                      <a:pt x="200" y="113"/>
                    </a:cubicBezTo>
                    <a:cubicBezTo>
                      <a:pt x="200" y="27"/>
                      <a:pt x="200" y="27"/>
                      <a:pt x="200" y="27"/>
                    </a:cubicBezTo>
                    <a:cubicBezTo>
                      <a:pt x="200" y="12"/>
                      <a:pt x="188" y="0"/>
                      <a:pt x="174" y="0"/>
                    </a:cubicBezTo>
                    <a:moveTo>
                      <a:pt x="185" y="113"/>
                    </a:moveTo>
                    <a:cubicBezTo>
                      <a:pt x="185" y="119"/>
                      <a:pt x="180" y="124"/>
                      <a:pt x="174" y="124"/>
                    </a:cubicBezTo>
                    <a:cubicBezTo>
                      <a:pt x="26" y="124"/>
                      <a:pt x="26" y="124"/>
                      <a:pt x="26" y="124"/>
                    </a:cubicBezTo>
                    <a:cubicBezTo>
                      <a:pt x="20" y="124"/>
                      <a:pt x="15" y="119"/>
                      <a:pt x="15" y="113"/>
                    </a:cubicBezTo>
                    <a:cubicBezTo>
                      <a:pt x="15" y="27"/>
                      <a:pt x="15" y="27"/>
                      <a:pt x="15" y="27"/>
                    </a:cubicBezTo>
                    <a:cubicBezTo>
                      <a:pt x="15" y="21"/>
                      <a:pt x="20" y="16"/>
                      <a:pt x="26" y="16"/>
                    </a:cubicBezTo>
                    <a:cubicBezTo>
                      <a:pt x="174" y="16"/>
                      <a:pt x="174" y="16"/>
                      <a:pt x="174" y="16"/>
                    </a:cubicBezTo>
                    <a:cubicBezTo>
                      <a:pt x="180" y="16"/>
                      <a:pt x="185" y="21"/>
                      <a:pt x="185" y="27"/>
                    </a:cubicBezTo>
                    <a:lnTo>
                      <a:pt x="185"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sz="1599" dirty="0">
                  <a:gradFill flip="none" rotWithShape="1">
                    <a:gsLst>
                      <a:gs pos="0">
                        <a:srgbClr val="FFFFFF"/>
                      </a:gs>
                      <a:gs pos="100000">
                        <a:srgbClr val="FFFFFF"/>
                      </a:gs>
                    </a:gsLst>
                    <a:lin ang="10800000" scaled="1"/>
                    <a:tileRect/>
                  </a:gradFill>
                </a:endParaRPr>
              </a:p>
            </p:txBody>
          </p:sp>
          <p:sp>
            <p:nvSpPr>
              <p:cNvPr id="95" name="Freeform 20"/>
              <p:cNvSpPr>
                <a:spLocks/>
              </p:cNvSpPr>
              <p:nvPr/>
            </p:nvSpPr>
            <p:spPr bwMode="black">
              <a:xfrm>
                <a:off x="3178176" y="2154238"/>
                <a:ext cx="1035050" cy="239713"/>
              </a:xfrm>
              <a:custGeom>
                <a:avLst/>
                <a:gdLst>
                  <a:gd name="T0" fmla="*/ 7 w 276"/>
                  <a:gd name="T1" fmla="*/ 64 h 64"/>
                  <a:gd name="T2" fmla="*/ 269 w 276"/>
                  <a:gd name="T3" fmla="*/ 64 h 64"/>
                  <a:gd name="T4" fmla="*/ 276 w 276"/>
                  <a:gd name="T5" fmla="*/ 57 h 64"/>
                  <a:gd name="T6" fmla="*/ 276 w 276"/>
                  <a:gd name="T7" fmla="*/ 54 h 64"/>
                  <a:gd name="T8" fmla="*/ 272 w 276"/>
                  <a:gd name="T9" fmla="*/ 42 h 64"/>
                  <a:gd name="T10" fmla="*/ 240 w 276"/>
                  <a:gd name="T11" fmla="*/ 5 h 64"/>
                  <a:gd name="T12" fmla="*/ 229 w 276"/>
                  <a:gd name="T13" fmla="*/ 0 h 64"/>
                  <a:gd name="T14" fmla="*/ 47 w 276"/>
                  <a:gd name="T15" fmla="*/ 0 h 64"/>
                  <a:gd name="T16" fmla="*/ 36 w 276"/>
                  <a:gd name="T17" fmla="*/ 5 h 64"/>
                  <a:gd name="T18" fmla="*/ 4 w 276"/>
                  <a:gd name="T19" fmla="*/ 42 h 64"/>
                  <a:gd name="T20" fmla="*/ 0 w 276"/>
                  <a:gd name="T21" fmla="*/ 54 h 64"/>
                  <a:gd name="T22" fmla="*/ 0 w 276"/>
                  <a:gd name="T23" fmla="*/ 57 h 64"/>
                  <a:gd name="T24" fmla="*/ 7 w 276"/>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6" h="64">
                    <a:moveTo>
                      <a:pt x="7" y="64"/>
                    </a:moveTo>
                    <a:cubicBezTo>
                      <a:pt x="269" y="64"/>
                      <a:pt x="269" y="64"/>
                      <a:pt x="269" y="64"/>
                    </a:cubicBezTo>
                    <a:cubicBezTo>
                      <a:pt x="273" y="64"/>
                      <a:pt x="276" y="61"/>
                      <a:pt x="276" y="57"/>
                    </a:cubicBezTo>
                    <a:cubicBezTo>
                      <a:pt x="276" y="54"/>
                      <a:pt x="276" y="54"/>
                      <a:pt x="276" y="54"/>
                    </a:cubicBezTo>
                    <a:cubicBezTo>
                      <a:pt x="276" y="50"/>
                      <a:pt x="274" y="45"/>
                      <a:pt x="272" y="42"/>
                    </a:cubicBezTo>
                    <a:cubicBezTo>
                      <a:pt x="240" y="5"/>
                      <a:pt x="240" y="5"/>
                      <a:pt x="240" y="5"/>
                    </a:cubicBezTo>
                    <a:cubicBezTo>
                      <a:pt x="238" y="2"/>
                      <a:pt x="233" y="0"/>
                      <a:pt x="229" y="0"/>
                    </a:cubicBezTo>
                    <a:cubicBezTo>
                      <a:pt x="47" y="0"/>
                      <a:pt x="47" y="0"/>
                      <a:pt x="47" y="0"/>
                    </a:cubicBezTo>
                    <a:cubicBezTo>
                      <a:pt x="43" y="0"/>
                      <a:pt x="38" y="2"/>
                      <a:pt x="36" y="5"/>
                    </a:cubicBezTo>
                    <a:cubicBezTo>
                      <a:pt x="4" y="42"/>
                      <a:pt x="4" y="42"/>
                      <a:pt x="4" y="42"/>
                    </a:cubicBezTo>
                    <a:cubicBezTo>
                      <a:pt x="2" y="45"/>
                      <a:pt x="0" y="50"/>
                      <a:pt x="0" y="54"/>
                    </a:cubicBezTo>
                    <a:cubicBezTo>
                      <a:pt x="0" y="57"/>
                      <a:pt x="0" y="57"/>
                      <a:pt x="0" y="57"/>
                    </a:cubicBezTo>
                    <a:cubicBezTo>
                      <a:pt x="0" y="61"/>
                      <a:pt x="3" y="64"/>
                      <a:pt x="7" y="6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sz="1599" dirty="0">
                  <a:gradFill flip="none" rotWithShape="1">
                    <a:gsLst>
                      <a:gs pos="0">
                        <a:srgbClr val="FFFFFF"/>
                      </a:gs>
                      <a:gs pos="100000">
                        <a:srgbClr val="FFFFFF"/>
                      </a:gs>
                    </a:gsLst>
                    <a:lin ang="10800000" scaled="1"/>
                    <a:tileRect/>
                  </a:gradFill>
                </a:endParaRPr>
              </a:p>
            </p:txBody>
          </p:sp>
          <p:sp>
            <p:nvSpPr>
              <p:cNvPr id="96" name="Freeform 21"/>
              <p:cNvSpPr>
                <a:spLocks noEditPoints="1"/>
              </p:cNvSpPr>
              <p:nvPr/>
            </p:nvSpPr>
            <p:spPr bwMode="black">
              <a:xfrm>
                <a:off x="4730751" y="1639888"/>
                <a:ext cx="781050" cy="608013"/>
              </a:xfrm>
              <a:custGeom>
                <a:avLst/>
                <a:gdLst>
                  <a:gd name="T0" fmla="*/ 177 w 208"/>
                  <a:gd name="T1" fmla="*/ 0 h 162"/>
                  <a:gd name="T2" fmla="*/ 31 w 208"/>
                  <a:gd name="T3" fmla="*/ 0 h 162"/>
                  <a:gd name="T4" fmla="*/ 0 w 208"/>
                  <a:gd name="T5" fmla="*/ 31 h 162"/>
                  <a:gd name="T6" fmla="*/ 0 w 208"/>
                  <a:gd name="T7" fmla="*/ 131 h 162"/>
                  <a:gd name="T8" fmla="*/ 31 w 208"/>
                  <a:gd name="T9" fmla="*/ 162 h 162"/>
                  <a:gd name="T10" fmla="*/ 177 w 208"/>
                  <a:gd name="T11" fmla="*/ 162 h 162"/>
                  <a:gd name="T12" fmla="*/ 208 w 208"/>
                  <a:gd name="T13" fmla="*/ 131 h 162"/>
                  <a:gd name="T14" fmla="*/ 208 w 208"/>
                  <a:gd name="T15" fmla="*/ 31 h 162"/>
                  <a:gd name="T16" fmla="*/ 177 w 208"/>
                  <a:gd name="T17" fmla="*/ 0 h 162"/>
                  <a:gd name="T18" fmla="*/ 190 w 208"/>
                  <a:gd name="T19" fmla="*/ 131 h 162"/>
                  <a:gd name="T20" fmla="*/ 177 w 208"/>
                  <a:gd name="T21" fmla="*/ 144 h 162"/>
                  <a:gd name="T22" fmla="*/ 31 w 208"/>
                  <a:gd name="T23" fmla="*/ 144 h 162"/>
                  <a:gd name="T24" fmla="*/ 18 w 208"/>
                  <a:gd name="T25" fmla="*/ 131 h 162"/>
                  <a:gd name="T26" fmla="*/ 18 w 208"/>
                  <a:gd name="T27" fmla="*/ 31 h 162"/>
                  <a:gd name="T28" fmla="*/ 31 w 208"/>
                  <a:gd name="T29" fmla="*/ 18 h 162"/>
                  <a:gd name="T30" fmla="*/ 177 w 208"/>
                  <a:gd name="T31" fmla="*/ 18 h 162"/>
                  <a:gd name="T32" fmla="*/ 190 w 208"/>
                  <a:gd name="T33" fmla="*/ 31 h 162"/>
                  <a:gd name="T34" fmla="*/ 190 w 208"/>
                  <a:gd name="T35" fmla="*/ 131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8" h="162">
                    <a:moveTo>
                      <a:pt x="177" y="0"/>
                    </a:moveTo>
                    <a:cubicBezTo>
                      <a:pt x="31" y="0"/>
                      <a:pt x="31" y="0"/>
                      <a:pt x="31" y="0"/>
                    </a:cubicBezTo>
                    <a:cubicBezTo>
                      <a:pt x="14" y="0"/>
                      <a:pt x="0" y="14"/>
                      <a:pt x="0" y="31"/>
                    </a:cubicBezTo>
                    <a:cubicBezTo>
                      <a:pt x="0" y="131"/>
                      <a:pt x="0" y="131"/>
                      <a:pt x="0" y="131"/>
                    </a:cubicBezTo>
                    <a:cubicBezTo>
                      <a:pt x="0" y="148"/>
                      <a:pt x="14" y="162"/>
                      <a:pt x="31" y="162"/>
                    </a:cubicBezTo>
                    <a:cubicBezTo>
                      <a:pt x="177" y="162"/>
                      <a:pt x="177" y="162"/>
                      <a:pt x="177" y="162"/>
                    </a:cubicBezTo>
                    <a:cubicBezTo>
                      <a:pt x="194" y="162"/>
                      <a:pt x="208" y="148"/>
                      <a:pt x="208" y="131"/>
                    </a:cubicBezTo>
                    <a:cubicBezTo>
                      <a:pt x="208" y="31"/>
                      <a:pt x="208" y="31"/>
                      <a:pt x="208" y="31"/>
                    </a:cubicBezTo>
                    <a:cubicBezTo>
                      <a:pt x="208" y="14"/>
                      <a:pt x="194" y="0"/>
                      <a:pt x="177" y="0"/>
                    </a:cubicBezTo>
                    <a:moveTo>
                      <a:pt x="190" y="131"/>
                    </a:moveTo>
                    <a:cubicBezTo>
                      <a:pt x="190" y="138"/>
                      <a:pt x="184" y="144"/>
                      <a:pt x="177" y="144"/>
                    </a:cubicBezTo>
                    <a:cubicBezTo>
                      <a:pt x="31" y="144"/>
                      <a:pt x="31" y="144"/>
                      <a:pt x="31" y="144"/>
                    </a:cubicBezTo>
                    <a:cubicBezTo>
                      <a:pt x="24" y="144"/>
                      <a:pt x="18" y="138"/>
                      <a:pt x="18" y="131"/>
                    </a:cubicBezTo>
                    <a:cubicBezTo>
                      <a:pt x="18" y="31"/>
                      <a:pt x="18" y="31"/>
                      <a:pt x="18" y="31"/>
                    </a:cubicBezTo>
                    <a:cubicBezTo>
                      <a:pt x="18" y="24"/>
                      <a:pt x="24" y="18"/>
                      <a:pt x="31" y="18"/>
                    </a:cubicBezTo>
                    <a:cubicBezTo>
                      <a:pt x="177" y="18"/>
                      <a:pt x="177" y="18"/>
                      <a:pt x="177" y="18"/>
                    </a:cubicBezTo>
                    <a:cubicBezTo>
                      <a:pt x="184" y="18"/>
                      <a:pt x="190" y="24"/>
                      <a:pt x="190" y="31"/>
                    </a:cubicBezTo>
                    <a:lnTo>
                      <a:pt x="190" y="1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sz="1599" dirty="0">
                  <a:gradFill flip="none" rotWithShape="1">
                    <a:gsLst>
                      <a:gs pos="0">
                        <a:srgbClr val="FFFFFF"/>
                      </a:gs>
                      <a:gs pos="100000">
                        <a:srgbClr val="FFFFFF"/>
                      </a:gs>
                    </a:gsLst>
                    <a:lin ang="10800000" scaled="1"/>
                    <a:tileRect/>
                  </a:gradFill>
                </a:endParaRPr>
              </a:p>
            </p:txBody>
          </p:sp>
          <p:sp>
            <p:nvSpPr>
              <p:cNvPr id="97" name="Freeform 22"/>
              <p:cNvSpPr>
                <a:spLocks/>
              </p:cNvSpPr>
              <p:nvPr/>
            </p:nvSpPr>
            <p:spPr bwMode="black">
              <a:xfrm>
                <a:off x="4911726" y="2289176"/>
                <a:ext cx="419100" cy="104775"/>
              </a:xfrm>
              <a:custGeom>
                <a:avLst/>
                <a:gdLst>
                  <a:gd name="T0" fmla="*/ 112 w 112"/>
                  <a:gd name="T1" fmla="*/ 25 h 28"/>
                  <a:gd name="T2" fmla="*/ 112 w 112"/>
                  <a:gd name="T3" fmla="*/ 23 h 28"/>
                  <a:gd name="T4" fmla="*/ 110 w 112"/>
                  <a:gd name="T5" fmla="*/ 18 h 28"/>
                  <a:gd name="T6" fmla="*/ 96 w 112"/>
                  <a:gd name="T7" fmla="*/ 2 h 28"/>
                  <a:gd name="T8" fmla="*/ 91 w 112"/>
                  <a:gd name="T9" fmla="*/ 0 h 28"/>
                  <a:gd name="T10" fmla="*/ 21 w 112"/>
                  <a:gd name="T11" fmla="*/ 0 h 28"/>
                  <a:gd name="T12" fmla="*/ 16 w 112"/>
                  <a:gd name="T13" fmla="*/ 2 h 28"/>
                  <a:gd name="T14" fmla="*/ 2 w 112"/>
                  <a:gd name="T15" fmla="*/ 18 h 28"/>
                  <a:gd name="T16" fmla="*/ 0 w 112"/>
                  <a:gd name="T17" fmla="*/ 23 h 28"/>
                  <a:gd name="T18" fmla="*/ 0 w 112"/>
                  <a:gd name="T19" fmla="*/ 25 h 28"/>
                  <a:gd name="T20" fmla="*/ 3 w 112"/>
                  <a:gd name="T21" fmla="*/ 28 h 28"/>
                  <a:gd name="T22" fmla="*/ 109 w 112"/>
                  <a:gd name="T23" fmla="*/ 28 h 28"/>
                  <a:gd name="T24" fmla="*/ 112 w 112"/>
                  <a:gd name="T25"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28">
                    <a:moveTo>
                      <a:pt x="112" y="25"/>
                    </a:moveTo>
                    <a:cubicBezTo>
                      <a:pt x="112" y="23"/>
                      <a:pt x="112" y="23"/>
                      <a:pt x="112" y="23"/>
                    </a:cubicBezTo>
                    <a:cubicBezTo>
                      <a:pt x="112" y="22"/>
                      <a:pt x="111" y="20"/>
                      <a:pt x="110" y="18"/>
                    </a:cubicBezTo>
                    <a:cubicBezTo>
                      <a:pt x="96" y="2"/>
                      <a:pt x="96" y="2"/>
                      <a:pt x="96" y="2"/>
                    </a:cubicBezTo>
                    <a:cubicBezTo>
                      <a:pt x="95" y="1"/>
                      <a:pt x="93" y="0"/>
                      <a:pt x="91" y="0"/>
                    </a:cubicBezTo>
                    <a:cubicBezTo>
                      <a:pt x="21" y="0"/>
                      <a:pt x="21" y="0"/>
                      <a:pt x="21" y="0"/>
                    </a:cubicBezTo>
                    <a:cubicBezTo>
                      <a:pt x="19" y="0"/>
                      <a:pt x="17" y="1"/>
                      <a:pt x="16" y="2"/>
                    </a:cubicBezTo>
                    <a:cubicBezTo>
                      <a:pt x="2" y="18"/>
                      <a:pt x="2" y="18"/>
                      <a:pt x="2" y="18"/>
                    </a:cubicBezTo>
                    <a:cubicBezTo>
                      <a:pt x="1" y="20"/>
                      <a:pt x="0" y="22"/>
                      <a:pt x="0" y="23"/>
                    </a:cubicBezTo>
                    <a:cubicBezTo>
                      <a:pt x="0" y="25"/>
                      <a:pt x="0" y="25"/>
                      <a:pt x="0" y="25"/>
                    </a:cubicBezTo>
                    <a:cubicBezTo>
                      <a:pt x="0" y="26"/>
                      <a:pt x="1" y="28"/>
                      <a:pt x="3" y="28"/>
                    </a:cubicBezTo>
                    <a:cubicBezTo>
                      <a:pt x="109" y="28"/>
                      <a:pt x="109" y="28"/>
                      <a:pt x="109" y="28"/>
                    </a:cubicBezTo>
                    <a:cubicBezTo>
                      <a:pt x="111" y="28"/>
                      <a:pt x="112" y="26"/>
                      <a:pt x="112"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sz="1599" dirty="0">
                  <a:gradFill flip="none" rotWithShape="1">
                    <a:gsLst>
                      <a:gs pos="0">
                        <a:srgbClr val="FFFFFF"/>
                      </a:gs>
                      <a:gs pos="100000">
                        <a:srgbClr val="FFFFFF"/>
                      </a:gs>
                    </a:gsLst>
                    <a:lin ang="10800000" scaled="1"/>
                    <a:tileRect/>
                  </a:gradFill>
                </a:endParaRPr>
              </a:p>
            </p:txBody>
          </p:sp>
          <p:sp>
            <p:nvSpPr>
              <p:cNvPr id="98" name="Freeform 23"/>
              <p:cNvSpPr>
                <a:spLocks noEditPoints="1"/>
              </p:cNvSpPr>
              <p:nvPr/>
            </p:nvSpPr>
            <p:spPr bwMode="black">
              <a:xfrm>
                <a:off x="5586413" y="1639888"/>
                <a:ext cx="385763" cy="754063"/>
              </a:xfrm>
              <a:custGeom>
                <a:avLst/>
                <a:gdLst>
                  <a:gd name="T0" fmla="*/ 89 w 103"/>
                  <a:gd name="T1" fmla="*/ 0 h 201"/>
                  <a:gd name="T2" fmla="*/ 13 w 103"/>
                  <a:gd name="T3" fmla="*/ 0 h 201"/>
                  <a:gd name="T4" fmla="*/ 0 w 103"/>
                  <a:gd name="T5" fmla="*/ 13 h 201"/>
                  <a:gd name="T6" fmla="*/ 0 w 103"/>
                  <a:gd name="T7" fmla="*/ 187 h 201"/>
                  <a:gd name="T8" fmla="*/ 13 w 103"/>
                  <a:gd name="T9" fmla="*/ 201 h 201"/>
                  <a:gd name="T10" fmla="*/ 89 w 103"/>
                  <a:gd name="T11" fmla="*/ 201 h 201"/>
                  <a:gd name="T12" fmla="*/ 103 w 103"/>
                  <a:gd name="T13" fmla="*/ 187 h 201"/>
                  <a:gd name="T14" fmla="*/ 103 w 103"/>
                  <a:gd name="T15" fmla="*/ 13 h 201"/>
                  <a:gd name="T16" fmla="*/ 89 w 103"/>
                  <a:gd name="T17" fmla="*/ 0 h 201"/>
                  <a:gd name="T18" fmla="*/ 52 w 103"/>
                  <a:gd name="T19" fmla="*/ 187 h 201"/>
                  <a:gd name="T20" fmla="*/ 40 w 103"/>
                  <a:gd name="T21" fmla="*/ 175 h 201"/>
                  <a:gd name="T22" fmla="*/ 52 w 103"/>
                  <a:gd name="T23" fmla="*/ 163 h 201"/>
                  <a:gd name="T24" fmla="*/ 63 w 103"/>
                  <a:gd name="T25" fmla="*/ 175 h 201"/>
                  <a:gd name="T26" fmla="*/ 52 w 103"/>
                  <a:gd name="T27" fmla="*/ 18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201">
                    <a:moveTo>
                      <a:pt x="89" y="0"/>
                    </a:moveTo>
                    <a:cubicBezTo>
                      <a:pt x="13" y="0"/>
                      <a:pt x="13" y="0"/>
                      <a:pt x="13" y="0"/>
                    </a:cubicBezTo>
                    <a:cubicBezTo>
                      <a:pt x="6" y="0"/>
                      <a:pt x="0" y="6"/>
                      <a:pt x="0" y="13"/>
                    </a:cubicBezTo>
                    <a:cubicBezTo>
                      <a:pt x="0" y="187"/>
                      <a:pt x="0" y="187"/>
                      <a:pt x="0" y="187"/>
                    </a:cubicBezTo>
                    <a:cubicBezTo>
                      <a:pt x="0" y="195"/>
                      <a:pt x="6" y="201"/>
                      <a:pt x="13" y="201"/>
                    </a:cubicBezTo>
                    <a:cubicBezTo>
                      <a:pt x="89" y="201"/>
                      <a:pt x="89" y="201"/>
                      <a:pt x="89" y="201"/>
                    </a:cubicBezTo>
                    <a:cubicBezTo>
                      <a:pt x="97" y="201"/>
                      <a:pt x="103" y="195"/>
                      <a:pt x="103" y="187"/>
                    </a:cubicBezTo>
                    <a:cubicBezTo>
                      <a:pt x="103" y="13"/>
                      <a:pt x="103" y="13"/>
                      <a:pt x="103" y="13"/>
                    </a:cubicBezTo>
                    <a:cubicBezTo>
                      <a:pt x="103" y="6"/>
                      <a:pt x="97" y="0"/>
                      <a:pt x="89" y="0"/>
                    </a:cubicBezTo>
                    <a:moveTo>
                      <a:pt x="52" y="187"/>
                    </a:moveTo>
                    <a:cubicBezTo>
                      <a:pt x="45" y="187"/>
                      <a:pt x="40" y="181"/>
                      <a:pt x="40" y="175"/>
                    </a:cubicBezTo>
                    <a:cubicBezTo>
                      <a:pt x="40" y="168"/>
                      <a:pt x="45" y="163"/>
                      <a:pt x="52" y="163"/>
                    </a:cubicBezTo>
                    <a:cubicBezTo>
                      <a:pt x="58" y="163"/>
                      <a:pt x="63" y="168"/>
                      <a:pt x="63" y="175"/>
                    </a:cubicBezTo>
                    <a:cubicBezTo>
                      <a:pt x="63" y="181"/>
                      <a:pt x="58" y="187"/>
                      <a:pt x="52" y="18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sz="1599" dirty="0">
                  <a:gradFill flip="none" rotWithShape="1">
                    <a:gsLst>
                      <a:gs pos="0">
                        <a:srgbClr val="FFFFFF"/>
                      </a:gs>
                      <a:gs pos="100000">
                        <a:srgbClr val="FFFFFF"/>
                      </a:gs>
                    </a:gsLst>
                    <a:lin ang="10800000" scaled="1"/>
                    <a:tileRect/>
                  </a:gradFill>
                </a:endParaRPr>
              </a:p>
            </p:txBody>
          </p:sp>
          <p:sp>
            <p:nvSpPr>
              <p:cNvPr id="99" name="Freeform 24"/>
              <p:cNvSpPr>
                <a:spLocks noEditPoints="1"/>
              </p:cNvSpPr>
              <p:nvPr/>
            </p:nvSpPr>
            <p:spPr bwMode="black">
              <a:xfrm>
                <a:off x="2462213" y="3032126"/>
                <a:ext cx="525463" cy="804863"/>
              </a:xfrm>
              <a:custGeom>
                <a:avLst/>
                <a:gdLst>
                  <a:gd name="T0" fmla="*/ 109 w 140"/>
                  <a:gd name="T1" fmla="*/ 0 h 215"/>
                  <a:gd name="T2" fmla="*/ 31 w 140"/>
                  <a:gd name="T3" fmla="*/ 0 h 215"/>
                  <a:gd name="T4" fmla="*/ 0 w 140"/>
                  <a:gd name="T5" fmla="*/ 30 h 215"/>
                  <a:gd name="T6" fmla="*/ 0 w 140"/>
                  <a:gd name="T7" fmla="*/ 184 h 215"/>
                  <a:gd name="T8" fmla="*/ 31 w 140"/>
                  <a:gd name="T9" fmla="*/ 215 h 215"/>
                  <a:gd name="T10" fmla="*/ 109 w 140"/>
                  <a:gd name="T11" fmla="*/ 215 h 215"/>
                  <a:gd name="T12" fmla="*/ 140 w 140"/>
                  <a:gd name="T13" fmla="*/ 184 h 215"/>
                  <a:gd name="T14" fmla="*/ 140 w 140"/>
                  <a:gd name="T15" fmla="*/ 30 h 215"/>
                  <a:gd name="T16" fmla="*/ 109 w 140"/>
                  <a:gd name="T17" fmla="*/ 0 h 215"/>
                  <a:gd name="T18" fmla="*/ 122 w 140"/>
                  <a:gd name="T19" fmla="*/ 177 h 215"/>
                  <a:gd name="T20" fmla="*/ 109 w 140"/>
                  <a:gd name="T21" fmla="*/ 195 h 215"/>
                  <a:gd name="T22" fmla="*/ 31 w 140"/>
                  <a:gd name="T23" fmla="*/ 195 h 215"/>
                  <a:gd name="T24" fmla="*/ 18 w 140"/>
                  <a:gd name="T25" fmla="*/ 177 h 215"/>
                  <a:gd name="T26" fmla="*/ 18 w 140"/>
                  <a:gd name="T27" fmla="*/ 35 h 215"/>
                  <a:gd name="T28" fmla="*/ 31 w 140"/>
                  <a:gd name="T29" fmla="*/ 18 h 215"/>
                  <a:gd name="T30" fmla="*/ 109 w 140"/>
                  <a:gd name="T31" fmla="*/ 18 h 215"/>
                  <a:gd name="T32" fmla="*/ 122 w 140"/>
                  <a:gd name="T33" fmla="*/ 35 h 215"/>
                  <a:gd name="T34" fmla="*/ 122 w 140"/>
                  <a:gd name="T35" fmla="*/ 17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0" h="215">
                    <a:moveTo>
                      <a:pt x="109" y="0"/>
                    </a:moveTo>
                    <a:cubicBezTo>
                      <a:pt x="31" y="0"/>
                      <a:pt x="31" y="0"/>
                      <a:pt x="31" y="0"/>
                    </a:cubicBezTo>
                    <a:cubicBezTo>
                      <a:pt x="14" y="0"/>
                      <a:pt x="0" y="13"/>
                      <a:pt x="0" y="30"/>
                    </a:cubicBezTo>
                    <a:cubicBezTo>
                      <a:pt x="0" y="184"/>
                      <a:pt x="0" y="184"/>
                      <a:pt x="0" y="184"/>
                    </a:cubicBezTo>
                    <a:cubicBezTo>
                      <a:pt x="0" y="201"/>
                      <a:pt x="14" y="215"/>
                      <a:pt x="31" y="215"/>
                    </a:cubicBezTo>
                    <a:cubicBezTo>
                      <a:pt x="109" y="215"/>
                      <a:pt x="109" y="215"/>
                      <a:pt x="109" y="215"/>
                    </a:cubicBezTo>
                    <a:cubicBezTo>
                      <a:pt x="126" y="215"/>
                      <a:pt x="140" y="201"/>
                      <a:pt x="140" y="184"/>
                    </a:cubicBezTo>
                    <a:cubicBezTo>
                      <a:pt x="140" y="30"/>
                      <a:pt x="140" y="30"/>
                      <a:pt x="140" y="30"/>
                    </a:cubicBezTo>
                    <a:cubicBezTo>
                      <a:pt x="140" y="13"/>
                      <a:pt x="126" y="0"/>
                      <a:pt x="109" y="0"/>
                    </a:cubicBezTo>
                    <a:moveTo>
                      <a:pt x="122" y="177"/>
                    </a:moveTo>
                    <a:cubicBezTo>
                      <a:pt x="122" y="187"/>
                      <a:pt x="116" y="195"/>
                      <a:pt x="109" y="195"/>
                    </a:cubicBezTo>
                    <a:cubicBezTo>
                      <a:pt x="31" y="195"/>
                      <a:pt x="31" y="195"/>
                      <a:pt x="31" y="195"/>
                    </a:cubicBezTo>
                    <a:cubicBezTo>
                      <a:pt x="24" y="195"/>
                      <a:pt x="18" y="187"/>
                      <a:pt x="18" y="177"/>
                    </a:cubicBezTo>
                    <a:cubicBezTo>
                      <a:pt x="18" y="35"/>
                      <a:pt x="18" y="35"/>
                      <a:pt x="18" y="35"/>
                    </a:cubicBezTo>
                    <a:cubicBezTo>
                      <a:pt x="18" y="26"/>
                      <a:pt x="24" y="18"/>
                      <a:pt x="31" y="18"/>
                    </a:cubicBezTo>
                    <a:cubicBezTo>
                      <a:pt x="109" y="18"/>
                      <a:pt x="109" y="18"/>
                      <a:pt x="109" y="18"/>
                    </a:cubicBezTo>
                    <a:cubicBezTo>
                      <a:pt x="116" y="18"/>
                      <a:pt x="122" y="26"/>
                      <a:pt x="122" y="35"/>
                    </a:cubicBezTo>
                    <a:lnTo>
                      <a:pt x="122" y="1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sz="1599" dirty="0">
                  <a:gradFill flip="none" rotWithShape="1">
                    <a:gsLst>
                      <a:gs pos="0">
                        <a:srgbClr val="FFFFFF"/>
                      </a:gs>
                      <a:gs pos="100000">
                        <a:srgbClr val="FFFFFF"/>
                      </a:gs>
                    </a:gsLst>
                    <a:lin ang="10800000" scaled="1"/>
                    <a:tileRect/>
                  </a:gradFill>
                </a:endParaRPr>
              </a:p>
            </p:txBody>
          </p:sp>
          <p:sp>
            <p:nvSpPr>
              <p:cNvPr id="100" name="Freeform 25"/>
              <p:cNvSpPr>
                <a:spLocks noEditPoints="1"/>
              </p:cNvSpPr>
              <p:nvPr/>
            </p:nvSpPr>
            <p:spPr bwMode="black">
              <a:xfrm>
                <a:off x="5049838" y="4411663"/>
                <a:ext cx="739775" cy="854075"/>
              </a:xfrm>
              <a:custGeom>
                <a:avLst/>
                <a:gdLst>
                  <a:gd name="T0" fmla="*/ 98 w 197"/>
                  <a:gd name="T1" fmla="*/ 0 h 228"/>
                  <a:gd name="T2" fmla="*/ 0 w 197"/>
                  <a:gd name="T3" fmla="*/ 33 h 228"/>
                  <a:gd name="T4" fmla="*/ 0 w 197"/>
                  <a:gd name="T5" fmla="*/ 195 h 228"/>
                  <a:gd name="T6" fmla="*/ 98 w 197"/>
                  <a:gd name="T7" fmla="*/ 228 h 228"/>
                  <a:gd name="T8" fmla="*/ 197 w 197"/>
                  <a:gd name="T9" fmla="*/ 195 h 228"/>
                  <a:gd name="T10" fmla="*/ 197 w 197"/>
                  <a:gd name="T11" fmla="*/ 33 h 228"/>
                  <a:gd name="T12" fmla="*/ 98 w 197"/>
                  <a:gd name="T13" fmla="*/ 0 h 228"/>
                  <a:gd name="T14" fmla="*/ 98 w 197"/>
                  <a:gd name="T15" fmla="*/ 55 h 228"/>
                  <a:gd name="T16" fmla="*/ 15 w 197"/>
                  <a:gd name="T17" fmla="*/ 32 h 228"/>
                  <a:gd name="T18" fmla="*/ 98 w 197"/>
                  <a:gd name="T19" fmla="*/ 10 h 228"/>
                  <a:gd name="T20" fmla="*/ 182 w 197"/>
                  <a:gd name="T21" fmla="*/ 32 h 228"/>
                  <a:gd name="T22" fmla="*/ 98 w 197"/>
                  <a:gd name="T23" fmla="*/ 55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 h="228">
                    <a:moveTo>
                      <a:pt x="98" y="0"/>
                    </a:moveTo>
                    <a:cubicBezTo>
                      <a:pt x="62" y="0"/>
                      <a:pt x="0" y="7"/>
                      <a:pt x="0" y="33"/>
                    </a:cubicBezTo>
                    <a:cubicBezTo>
                      <a:pt x="0" y="195"/>
                      <a:pt x="0" y="195"/>
                      <a:pt x="0" y="195"/>
                    </a:cubicBezTo>
                    <a:cubicBezTo>
                      <a:pt x="0" y="221"/>
                      <a:pt x="62" y="228"/>
                      <a:pt x="98" y="228"/>
                    </a:cubicBezTo>
                    <a:cubicBezTo>
                      <a:pt x="135" y="228"/>
                      <a:pt x="197" y="221"/>
                      <a:pt x="197" y="195"/>
                    </a:cubicBezTo>
                    <a:cubicBezTo>
                      <a:pt x="197" y="33"/>
                      <a:pt x="197" y="33"/>
                      <a:pt x="197" y="33"/>
                    </a:cubicBezTo>
                    <a:cubicBezTo>
                      <a:pt x="197" y="7"/>
                      <a:pt x="135" y="0"/>
                      <a:pt x="98" y="0"/>
                    </a:cubicBezTo>
                    <a:moveTo>
                      <a:pt x="98" y="55"/>
                    </a:moveTo>
                    <a:cubicBezTo>
                      <a:pt x="52" y="55"/>
                      <a:pt x="15" y="45"/>
                      <a:pt x="15" y="32"/>
                    </a:cubicBezTo>
                    <a:cubicBezTo>
                      <a:pt x="15" y="20"/>
                      <a:pt x="52" y="10"/>
                      <a:pt x="98" y="10"/>
                    </a:cubicBezTo>
                    <a:cubicBezTo>
                      <a:pt x="144" y="10"/>
                      <a:pt x="182" y="20"/>
                      <a:pt x="182" y="32"/>
                    </a:cubicBezTo>
                    <a:cubicBezTo>
                      <a:pt x="182" y="45"/>
                      <a:pt x="144" y="55"/>
                      <a:pt x="98" y="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sz="1599" dirty="0">
                  <a:gradFill flip="none" rotWithShape="1">
                    <a:gsLst>
                      <a:gs pos="0">
                        <a:srgbClr val="FFFFFF"/>
                      </a:gs>
                      <a:gs pos="100000">
                        <a:srgbClr val="FFFFFF"/>
                      </a:gs>
                    </a:gsLst>
                    <a:lin ang="10800000" scaled="1"/>
                    <a:tileRect/>
                  </a:gradFill>
                </a:endParaRPr>
              </a:p>
            </p:txBody>
          </p:sp>
          <p:sp>
            <p:nvSpPr>
              <p:cNvPr id="101" name="Freeform 26"/>
              <p:cNvSpPr>
                <a:spLocks noEditPoints="1"/>
              </p:cNvSpPr>
              <p:nvPr/>
            </p:nvSpPr>
            <p:spPr bwMode="black">
              <a:xfrm>
                <a:off x="6043613" y="2960688"/>
                <a:ext cx="641350" cy="876300"/>
              </a:xfrm>
              <a:custGeom>
                <a:avLst/>
                <a:gdLst>
                  <a:gd name="T0" fmla="*/ 146 w 171"/>
                  <a:gd name="T1" fmla="*/ 0 h 234"/>
                  <a:gd name="T2" fmla="*/ 25 w 171"/>
                  <a:gd name="T3" fmla="*/ 0 h 234"/>
                  <a:gd name="T4" fmla="*/ 0 w 171"/>
                  <a:gd name="T5" fmla="*/ 25 h 234"/>
                  <a:gd name="T6" fmla="*/ 0 w 171"/>
                  <a:gd name="T7" fmla="*/ 209 h 234"/>
                  <a:gd name="T8" fmla="*/ 25 w 171"/>
                  <a:gd name="T9" fmla="*/ 234 h 234"/>
                  <a:gd name="T10" fmla="*/ 146 w 171"/>
                  <a:gd name="T11" fmla="*/ 234 h 234"/>
                  <a:gd name="T12" fmla="*/ 171 w 171"/>
                  <a:gd name="T13" fmla="*/ 209 h 234"/>
                  <a:gd name="T14" fmla="*/ 171 w 171"/>
                  <a:gd name="T15" fmla="*/ 25 h 234"/>
                  <a:gd name="T16" fmla="*/ 146 w 171"/>
                  <a:gd name="T17" fmla="*/ 0 h 234"/>
                  <a:gd name="T18" fmla="*/ 157 w 171"/>
                  <a:gd name="T19" fmla="*/ 183 h 234"/>
                  <a:gd name="T20" fmla="*/ 146 w 171"/>
                  <a:gd name="T21" fmla="*/ 193 h 234"/>
                  <a:gd name="T22" fmla="*/ 25 w 171"/>
                  <a:gd name="T23" fmla="*/ 193 h 234"/>
                  <a:gd name="T24" fmla="*/ 15 w 171"/>
                  <a:gd name="T25" fmla="*/ 183 h 234"/>
                  <a:gd name="T26" fmla="*/ 15 w 171"/>
                  <a:gd name="T27" fmla="*/ 25 h 234"/>
                  <a:gd name="T28" fmla="*/ 25 w 171"/>
                  <a:gd name="T29" fmla="*/ 14 h 234"/>
                  <a:gd name="T30" fmla="*/ 146 w 171"/>
                  <a:gd name="T31" fmla="*/ 14 h 234"/>
                  <a:gd name="T32" fmla="*/ 157 w 171"/>
                  <a:gd name="T33" fmla="*/ 25 h 234"/>
                  <a:gd name="T34" fmla="*/ 157 w 171"/>
                  <a:gd name="T35" fmla="*/ 18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1" h="234">
                    <a:moveTo>
                      <a:pt x="146" y="0"/>
                    </a:moveTo>
                    <a:cubicBezTo>
                      <a:pt x="25" y="0"/>
                      <a:pt x="25" y="0"/>
                      <a:pt x="25" y="0"/>
                    </a:cubicBezTo>
                    <a:cubicBezTo>
                      <a:pt x="11" y="0"/>
                      <a:pt x="0" y="11"/>
                      <a:pt x="0" y="25"/>
                    </a:cubicBezTo>
                    <a:cubicBezTo>
                      <a:pt x="0" y="209"/>
                      <a:pt x="0" y="209"/>
                      <a:pt x="0" y="209"/>
                    </a:cubicBezTo>
                    <a:cubicBezTo>
                      <a:pt x="0" y="223"/>
                      <a:pt x="11" y="234"/>
                      <a:pt x="25" y="234"/>
                    </a:cubicBezTo>
                    <a:cubicBezTo>
                      <a:pt x="146" y="234"/>
                      <a:pt x="146" y="234"/>
                      <a:pt x="146" y="234"/>
                    </a:cubicBezTo>
                    <a:cubicBezTo>
                      <a:pt x="160" y="234"/>
                      <a:pt x="171" y="223"/>
                      <a:pt x="171" y="209"/>
                    </a:cubicBezTo>
                    <a:cubicBezTo>
                      <a:pt x="171" y="25"/>
                      <a:pt x="171" y="25"/>
                      <a:pt x="171" y="25"/>
                    </a:cubicBezTo>
                    <a:cubicBezTo>
                      <a:pt x="171" y="11"/>
                      <a:pt x="160" y="0"/>
                      <a:pt x="146" y="0"/>
                    </a:cubicBezTo>
                    <a:moveTo>
                      <a:pt x="157" y="183"/>
                    </a:moveTo>
                    <a:cubicBezTo>
                      <a:pt x="157" y="188"/>
                      <a:pt x="152" y="193"/>
                      <a:pt x="146" y="193"/>
                    </a:cubicBezTo>
                    <a:cubicBezTo>
                      <a:pt x="25" y="193"/>
                      <a:pt x="25" y="193"/>
                      <a:pt x="25" y="193"/>
                    </a:cubicBezTo>
                    <a:cubicBezTo>
                      <a:pt x="19" y="193"/>
                      <a:pt x="15" y="188"/>
                      <a:pt x="15" y="183"/>
                    </a:cubicBezTo>
                    <a:cubicBezTo>
                      <a:pt x="15" y="25"/>
                      <a:pt x="15" y="25"/>
                      <a:pt x="15" y="25"/>
                    </a:cubicBezTo>
                    <a:cubicBezTo>
                      <a:pt x="15" y="19"/>
                      <a:pt x="19" y="14"/>
                      <a:pt x="25" y="14"/>
                    </a:cubicBezTo>
                    <a:cubicBezTo>
                      <a:pt x="146" y="14"/>
                      <a:pt x="146" y="14"/>
                      <a:pt x="146" y="14"/>
                    </a:cubicBezTo>
                    <a:cubicBezTo>
                      <a:pt x="152" y="14"/>
                      <a:pt x="157" y="19"/>
                      <a:pt x="157" y="25"/>
                    </a:cubicBezTo>
                    <a:lnTo>
                      <a:pt x="157" y="1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sz="1599" dirty="0">
                  <a:gradFill flip="none" rotWithShape="1">
                    <a:gsLst>
                      <a:gs pos="0">
                        <a:srgbClr val="FFFFFF"/>
                      </a:gs>
                      <a:gs pos="100000">
                        <a:srgbClr val="FFFFFF"/>
                      </a:gs>
                    </a:gsLst>
                    <a:lin ang="10800000" scaled="1"/>
                    <a:tileRect/>
                  </a:gradFill>
                </a:endParaRPr>
              </a:p>
            </p:txBody>
          </p:sp>
          <p:sp>
            <p:nvSpPr>
              <p:cNvPr id="102" name="Oval 27"/>
              <p:cNvSpPr>
                <a:spLocks noChangeArrowheads="1"/>
              </p:cNvSpPr>
              <p:nvPr/>
            </p:nvSpPr>
            <p:spPr bwMode="black">
              <a:xfrm>
                <a:off x="6224588" y="3725863"/>
                <a:ext cx="52388" cy="523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sz="1599" dirty="0">
                  <a:gradFill flip="none" rotWithShape="1">
                    <a:gsLst>
                      <a:gs pos="0">
                        <a:srgbClr val="FFFFFF"/>
                      </a:gs>
                      <a:gs pos="100000">
                        <a:srgbClr val="FFFFFF"/>
                      </a:gs>
                    </a:gsLst>
                    <a:lin ang="10800000" scaled="1"/>
                    <a:tileRect/>
                  </a:gradFill>
                </a:endParaRPr>
              </a:p>
            </p:txBody>
          </p:sp>
          <p:sp>
            <p:nvSpPr>
              <p:cNvPr id="103" name="Oval 28"/>
              <p:cNvSpPr>
                <a:spLocks noChangeArrowheads="1"/>
              </p:cNvSpPr>
              <p:nvPr/>
            </p:nvSpPr>
            <p:spPr bwMode="black">
              <a:xfrm>
                <a:off x="6453188" y="3725863"/>
                <a:ext cx="52388" cy="523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sz="1599" dirty="0">
                  <a:gradFill flip="none" rotWithShape="1">
                    <a:gsLst>
                      <a:gs pos="0">
                        <a:srgbClr val="FFFFFF"/>
                      </a:gs>
                      <a:gs pos="100000">
                        <a:srgbClr val="FFFFFF"/>
                      </a:gs>
                    </a:gsLst>
                    <a:lin ang="10800000" scaled="1"/>
                    <a:tileRect/>
                  </a:gradFill>
                </a:endParaRPr>
              </a:p>
            </p:txBody>
          </p:sp>
          <p:sp>
            <p:nvSpPr>
              <p:cNvPr id="104" name="Oval 29"/>
              <p:cNvSpPr>
                <a:spLocks noChangeArrowheads="1"/>
              </p:cNvSpPr>
              <p:nvPr/>
            </p:nvSpPr>
            <p:spPr bwMode="black">
              <a:xfrm>
                <a:off x="6340476" y="3725863"/>
                <a:ext cx="52388" cy="523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sz="1599" dirty="0">
                  <a:gradFill flip="none" rotWithShape="1">
                    <a:gsLst>
                      <a:gs pos="0">
                        <a:srgbClr val="FFFFFF"/>
                      </a:gs>
                      <a:gs pos="100000">
                        <a:srgbClr val="FFFFFF"/>
                      </a:gs>
                    </a:gsLst>
                    <a:lin ang="10800000" scaled="1"/>
                    <a:tileRect/>
                  </a:gradFill>
                </a:endParaRPr>
              </a:p>
            </p:txBody>
          </p:sp>
          <p:sp>
            <p:nvSpPr>
              <p:cNvPr id="105" name="Freeform 30"/>
              <p:cNvSpPr>
                <a:spLocks/>
              </p:cNvSpPr>
              <p:nvPr/>
            </p:nvSpPr>
            <p:spPr bwMode="black">
              <a:xfrm>
                <a:off x="3425826" y="4279901"/>
                <a:ext cx="442913" cy="161925"/>
              </a:xfrm>
              <a:custGeom>
                <a:avLst/>
                <a:gdLst>
                  <a:gd name="T0" fmla="*/ 0 w 118"/>
                  <a:gd name="T1" fmla="*/ 43 h 43"/>
                  <a:gd name="T2" fmla="*/ 14 w 118"/>
                  <a:gd name="T3" fmla="*/ 39 h 43"/>
                  <a:gd name="T4" fmla="*/ 108 w 118"/>
                  <a:gd name="T5" fmla="*/ 39 h 43"/>
                  <a:gd name="T6" fmla="*/ 118 w 118"/>
                  <a:gd name="T7" fmla="*/ 41 h 43"/>
                  <a:gd name="T8" fmla="*/ 105 w 118"/>
                  <a:gd name="T9" fmla="*/ 15 h 43"/>
                  <a:gd name="T10" fmla="*/ 81 w 118"/>
                  <a:gd name="T11" fmla="*/ 0 h 43"/>
                  <a:gd name="T12" fmla="*/ 39 w 118"/>
                  <a:gd name="T13" fmla="*/ 0 h 43"/>
                  <a:gd name="T14" fmla="*/ 15 w 118"/>
                  <a:gd name="T15" fmla="*/ 15 h 43"/>
                  <a:gd name="T16" fmla="*/ 0 w 118"/>
                  <a:gd name="T1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43">
                    <a:moveTo>
                      <a:pt x="0" y="43"/>
                    </a:moveTo>
                    <a:cubicBezTo>
                      <a:pt x="4" y="40"/>
                      <a:pt x="9" y="39"/>
                      <a:pt x="14" y="39"/>
                    </a:cubicBezTo>
                    <a:cubicBezTo>
                      <a:pt x="108" y="39"/>
                      <a:pt x="108" y="39"/>
                      <a:pt x="108" y="39"/>
                    </a:cubicBezTo>
                    <a:cubicBezTo>
                      <a:pt x="111" y="39"/>
                      <a:pt x="115" y="40"/>
                      <a:pt x="118" y="41"/>
                    </a:cubicBezTo>
                    <a:cubicBezTo>
                      <a:pt x="105" y="15"/>
                      <a:pt x="105" y="15"/>
                      <a:pt x="105" y="15"/>
                    </a:cubicBezTo>
                    <a:cubicBezTo>
                      <a:pt x="101" y="7"/>
                      <a:pt x="90" y="0"/>
                      <a:pt x="81" y="0"/>
                    </a:cubicBezTo>
                    <a:cubicBezTo>
                      <a:pt x="39" y="0"/>
                      <a:pt x="39" y="0"/>
                      <a:pt x="39" y="0"/>
                    </a:cubicBezTo>
                    <a:cubicBezTo>
                      <a:pt x="30" y="0"/>
                      <a:pt x="19" y="7"/>
                      <a:pt x="15" y="15"/>
                    </a:cubicBezTo>
                    <a:lnTo>
                      <a:pt x="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sz="1599" dirty="0">
                  <a:gradFill flip="none" rotWithShape="1">
                    <a:gsLst>
                      <a:gs pos="0">
                        <a:srgbClr val="FFFFFF"/>
                      </a:gs>
                      <a:gs pos="100000">
                        <a:srgbClr val="FFFFFF"/>
                      </a:gs>
                    </a:gsLst>
                    <a:lin ang="10800000" scaled="1"/>
                    <a:tileRect/>
                  </a:gradFill>
                </a:endParaRPr>
              </a:p>
            </p:txBody>
          </p:sp>
          <p:sp>
            <p:nvSpPr>
              <p:cNvPr id="106" name="Freeform 31"/>
              <p:cNvSpPr>
                <a:spLocks noEditPoints="1"/>
              </p:cNvSpPr>
              <p:nvPr/>
            </p:nvSpPr>
            <p:spPr bwMode="black">
              <a:xfrm>
                <a:off x="3414713" y="4456113"/>
                <a:ext cx="476250" cy="809625"/>
              </a:xfrm>
              <a:custGeom>
                <a:avLst/>
                <a:gdLst>
                  <a:gd name="T0" fmla="*/ 119 w 127"/>
                  <a:gd name="T1" fmla="*/ 2 h 216"/>
                  <a:gd name="T2" fmla="*/ 111 w 127"/>
                  <a:gd name="T3" fmla="*/ 0 h 216"/>
                  <a:gd name="T4" fmla="*/ 17 w 127"/>
                  <a:gd name="T5" fmla="*/ 0 h 216"/>
                  <a:gd name="T6" fmla="*/ 9 w 127"/>
                  <a:gd name="T7" fmla="*/ 2 h 216"/>
                  <a:gd name="T8" fmla="*/ 0 w 127"/>
                  <a:gd name="T9" fmla="*/ 17 h 216"/>
                  <a:gd name="T10" fmla="*/ 0 w 127"/>
                  <a:gd name="T11" fmla="*/ 199 h 216"/>
                  <a:gd name="T12" fmla="*/ 17 w 127"/>
                  <a:gd name="T13" fmla="*/ 216 h 216"/>
                  <a:gd name="T14" fmla="*/ 111 w 127"/>
                  <a:gd name="T15" fmla="*/ 216 h 216"/>
                  <a:gd name="T16" fmla="*/ 127 w 127"/>
                  <a:gd name="T17" fmla="*/ 199 h 216"/>
                  <a:gd name="T18" fmla="*/ 127 w 127"/>
                  <a:gd name="T19" fmla="*/ 17 h 216"/>
                  <a:gd name="T20" fmla="*/ 119 w 127"/>
                  <a:gd name="T21" fmla="*/ 2 h 216"/>
                  <a:gd name="T22" fmla="*/ 105 w 127"/>
                  <a:gd name="T23" fmla="*/ 180 h 216"/>
                  <a:gd name="T24" fmla="*/ 29 w 127"/>
                  <a:gd name="T25" fmla="*/ 180 h 216"/>
                  <a:gd name="T26" fmla="*/ 22 w 127"/>
                  <a:gd name="T27" fmla="*/ 173 h 216"/>
                  <a:gd name="T28" fmla="*/ 29 w 127"/>
                  <a:gd name="T29" fmla="*/ 166 h 216"/>
                  <a:gd name="T30" fmla="*/ 105 w 127"/>
                  <a:gd name="T31" fmla="*/ 166 h 216"/>
                  <a:gd name="T32" fmla="*/ 111 w 127"/>
                  <a:gd name="T33" fmla="*/ 173 h 216"/>
                  <a:gd name="T34" fmla="*/ 105 w 127"/>
                  <a:gd name="T35" fmla="*/ 180 h 216"/>
                  <a:gd name="T36" fmla="*/ 105 w 127"/>
                  <a:gd name="T37" fmla="*/ 149 h 216"/>
                  <a:gd name="T38" fmla="*/ 29 w 127"/>
                  <a:gd name="T39" fmla="*/ 149 h 216"/>
                  <a:gd name="T40" fmla="*/ 22 w 127"/>
                  <a:gd name="T41" fmla="*/ 143 h 216"/>
                  <a:gd name="T42" fmla="*/ 29 w 127"/>
                  <a:gd name="T43" fmla="*/ 136 h 216"/>
                  <a:gd name="T44" fmla="*/ 105 w 127"/>
                  <a:gd name="T45" fmla="*/ 136 h 216"/>
                  <a:gd name="T46" fmla="*/ 111 w 127"/>
                  <a:gd name="T47" fmla="*/ 143 h 216"/>
                  <a:gd name="T48" fmla="*/ 105 w 127"/>
                  <a:gd name="T49" fmla="*/ 149 h 216"/>
                  <a:gd name="T50" fmla="*/ 105 w 127"/>
                  <a:gd name="T51" fmla="*/ 119 h 216"/>
                  <a:gd name="T52" fmla="*/ 29 w 127"/>
                  <a:gd name="T53" fmla="*/ 119 h 216"/>
                  <a:gd name="T54" fmla="*/ 22 w 127"/>
                  <a:gd name="T55" fmla="*/ 112 h 216"/>
                  <a:gd name="T56" fmla="*/ 29 w 127"/>
                  <a:gd name="T57" fmla="*/ 106 h 216"/>
                  <a:gd name="T58" fmla="*/ 105 w 127"/>
                  <a:gd name="T59" fmla="*/ 106 h 216"/>
                  <a:gd name="T60" fmla="*/ 111 w 127"/>
                  <a:gd name="T61" fmla="*/ 112 h 216"/>
                  <a:gd name="T62" fmla="*/ 105 w 127"/>
                  <a:gd name="T63" fmla="*/ 119 h 216"/>
                  <a:gd name="T64" fmla="*/ 102 w 127"/>
                  <a:gd name="T65" fmla="*/ 40 h 216"/>
                  <a:gd name="T66" fmla="*/ 93 w 127"/>
                  <a:gd name="T67" fmla="*/ 31 h 216"/>
                  <a:gd name="T68" fmla="*/ 102 w 127"/>
                  <a:gd name="T69" fmla="*/ 22 h 216"/>
                  <a:gd name="T70" fmla="*/ 111 w 127"/>
                  <a:gd name="T71" fmla="*/ 31 h 216"/>
                  <a:gd name="T72" fmla="*/ 102 w 127"/>
                  <a:gd name="T73" fmla="*/ 4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7" h="216">
                    <a:moveTo>
                      <a:pt x="119" y="2"/>
                    </a:moveTo>
                    <a:cubicBezTo>
                      <a:pt x="116" y="1"/>
                      <a:pt x="114" y="0"/>
                      <a:pt x="111" y="0"/>
                    </a:cubicBezTo>
                    <a:cubicBezTo>
                      <a:pt x="17" y="0"/>
                      <a:pt x="17" y="0"/>
                      <a:pt x="17" y="0"/>
                    </a:cubicBezTo>
                    <a:cubicBezTo>
                      <a:pt x="14" y="0"/>
                      <a:pt x="11" y="1"/>
                      <a:pt x="9" y="2"/>
                    </a:cubicBezTo>
                    <a:cubicBezTo>
                      <a:pt x="4" y="5"/>
                      <a:pt x="0" y="10"/>
                      <a:pt x="0" y="17"/>
                    </a:cubicBezTo>
                    <a:cubicBezTo>
                      <a:pt x="0" y="199"/>
                      <a:pt x="0" y="199"/>
                      <a:pt x="0" y="199"/>
                    </a:cubicBezTo>
                    <a:cubicBezTo>
                      <a:pt x="0" y="208"/>
                      <a:pt x="8" y="216"/>
                      <a:pt x="17" y="216"/>
                    </a:cubicBezTo>
                    <a:cubicBezTo>
                      <a:pt x="111" y="216"/>
                      <a:pt x="111" y="216"/>
                      <a:pt x="111" y="216"/>
                    </a:cubicBezTo>
                    <a:cubicBezTo>
                      <a:pt x="120" y="216"/>
                      <a:pt x="127" y="208"/>
                      <a:pt x="127" y="199"/>
                    </a:cubicBezTo>
                    <a:cubicBezTo>
                      <a:pt x="127" y="17"/>
                      <a:pt x="127" y="17"/>
                      <a:pt x="127" y="17"/>
                    </a:cubicBezTo>
                    <a:cubicBezTo>
                      <a:pt x="127" y="10"/>
                      <a:pt x="124" y="5"/>
                      <a:pt x="119" y="2"/>
                    </a:cubicBezTo>
                    <a:moveTo>
                      <a:pt x="105" y="180"/>
                    </a:moveTo>
                    <a:cubicBezTo>
                      <a:pt x="29" y="180"/>
                      <a:pt x="29" y="180"/>
                      <a:pt x="29" y="180"/>
                    </a:cubicBezTo>
                    <a:cubicBezTo>
                      <a:pt x="25" y="180"/>
                      <a:pt x="22" y="177"/>
                      <a:pt x="22" y="173"/>
                    </a:cubicBezTo>
                    <a:cubicBezTo>
                      <a:pt x="22" y="169"/>
                      <a:pt x="25" y="166"/>
                      <a:pt x="29" y="166"/>
                    </a:cubicBezTo>
                    <a:cubicBezTo>
                      <a:pt x="105" y="166"/>
                      <a:pt x="105" y="166"/>
                      <a:pt x="105" y="166"/>
                    </a:cubicBezTo>
                    <a:cubicBezTo>
                      <a:pt x="108" y="166"/>
                      <a:pt x="111" y="169"/>
                      <a:pt x="111" y="173"/>
                    </a:cubicBezTo>
                    <a:cubicBezTo>
                      <a:pt x="111" y="177"/>
                      <a:pt x="108" y="180"/>
                      <a:pt x="105" y="180"/>
                    </a:cubicBezTo>
                    <a:moveTo>
                      <a:pt x="105" y="149"/>
                    </a:moveTo>
                    <a:cubicBezTo>
                      <a:pt x="29" y="149"/>
                      <a:pt x="29" y="149"/>
                      <a:pt x="29" y="149"/>
                    </a:cubicBezTo>
                    <a:cubicBezTo>
                      <a:pt x="25" y="149"/>
                      <a:pt x="22" y="146"/>
                      <a:pt x="22" y="143"/>
                    </a:cubicBezTo>
                    <a:cubicBezTo>
                      <a:pt x="22" y="139"/>
                      <a:pt x="25" y="136"/>
                      <a:pt x="29" y="136"/>
                    </a:cubicBezTo>
                    <a:cubicBezTo>
                      <a:pt x="105" y="136"/>
                      <a:pt x="105" y="136"/>
                      <a:pt x="105" y="136"/>
                    </a:cubicBezTo>
                    <a:cubicBezTo>
                      <a:pt x="108" y="136"/>
                      <a:pt x="111" y="139"/>
                      <a:pt x="111" y="143"/>
                    </a:cubicBezTo>
                    <a:cubicBezTo>
                      <a:pt x="111" y="146"/>
                      <a:pt x="108" y="149"/>
                      <a:pt x="105" y="149"/>
                    </a:cubicBezTo>
                    <a:moveTo>
                      <a:pt x="105" y="119"/>
                    </a:moveTo>
                    <a:cubicBezTo>
                      <a:pt x="29" y="119"/>
                      <a:pt x="29" y="119"/>
                      <a:pt x="29" y="119"/>
                    </a:cubicBezTo>
                    <a:cubicBezTo>
                      <a:pt x="25" y="119"/>
                      <a:pt x="22" y="116"/>
                      <a:pt x="22" y="112"/>
                    </a:cubicBezTo>
                    <a:cubicBezTo>
                      <a:pt x="22" y="109"/>
                      <a:pt x="25" y="106"/>
                      <a:pt x="29" y="106"/>
                    </a:cubicBezTo>
                    <a:cubicBezTo>
                      <a:pt x="105" y="106"/>
                      <a:pt x="105" y="106"/>
                      <a:pt x="105" y="106"/>
                    </a:cubicBezTo>
                    <a:cubicBezTo>
                      <a:pt x="108" y="106"/>
                      <a:pt x="111" y="109"/>
                      <a:pt x="111" y="112"/>
                    </a:cubicBezTo>
                    <a:cubicBezTo>
                      <a:pt x="111" y="116"/>
                      <a:pt x="108" y="119"/>
                      <a:pt x="105" y="119"/>
                    </a:cubicBezTo>
                    <a:moveTo>
                      <a:pt x="102" y="40"/>
                    </a:moveTo>
                    <a:cubicBezTo>
                      <a:pt x="97" y="40"/>
                      <a:pt x="93" y="36"/>
                      <a:pt x="93" y="31"/>
                    </a:cubicBezTo>
                    <a:cubicBezTo>
                      <a:pt x="93" y="26"/>
                      <a:pt x="97" y="22"/>
                      <a:pt x="102" y="22"/>
                    </a:cubicBezTo>
                    <a:cubicBezTo>
                      <a:pt x="107" y="22"/>
                      <a:pt x="111" y="26"/>
                      <a:pt x="111" y="31"/>
                    </a:cubicBezTo>
                    <a:cubicBezTo>
                      <a:pt x="111" y="36"/>
                      <a:pt x="107" y="40"/>
                      <a:pt x="102" y="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sz="1599" dirty="0">
                  <a:gradFill flip="none" rotWithShape="1">
                    <a:gsLst>
                      <a:gs pos="0">
                        <a:srgbClr val="FFFFFF"/>
                      </a:gs>
                      <a:gs pos="100000">
                        <a:srgbClr val="FFFFFF"/>
                      </a:gs>
                    </a:gsLst>
                    <a:lin ang="10800000" scaled="1"/>
                    <a:tileRect/>
                  </a:gradFill>
                </a:endParaRPr>
              </a:p>
            </p:txBody>
          </p:sp>
        </p:grpSp>
      </p:grpSp>
      <p:grpSp>
        <p:nvGrpSpPr>
          <p:cNvPr id="107" name="Group 106"/>
          <p:cNvGrpSpPr/>
          <p:nvPr/>
        </p:nvGrpSpPr>
        <p:grpSpPr>
          <a:xfrm>
            <a:off x="268726" y="2524676"/>
            <a:ext cx="3938301" cy="3788577"/>
            <a:chOff x="635723" y="2489767"/>
            <a:chExt cx="3937929" cy="3789114"/>
          </a:xfrm>
          <a:solidFill>
            <a:schemeClr val="tx2">
              <a:lumMod val="60000"/>
              <a:lumOff val="40000"/>
            </a:schemeClr>
          </a:solidFill>
        </p:grpSpPr>
        <p:sp>
          <p:nvSpPr>
            <p:cNvPr id="108" name="Rectangle 107"/>
            <p:cNvSpPr/>
            <p:nvPr/>
          </p:nvSpPr>
          <p:spPr bwMode="auto">
            <a:xfrm>
              <a:off x="635723" y="2489767"/>
              <a:ext cx="3937929" cy="3789114"/>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46283" tIns="91427" rIns="146283" bIns="91427" numCol="1" rtlCol="0" anchor="t" anchorCtr="0" compatLnSpc="1">
              <a:prstTxWarp prst="textNoShape">
                <a:avLst/>
              </a:prstTxWarp>
            </a:bodyPr>
            <a:lstStyle/>
            <a:p>
              <a:pPr defTabSz="932563"/>
              <a:endParaRPr lang="en-GB" spc="-50" dirty="0">
                <a:gradFill>
                  <a:gsLst>
                    <a:gs pos="2917">
                      <a:srgbClr val="505050"/>
                    </a:gs>
                    <a:gs pos="30000">
                      <a:srgbClr val="505050"/>
                    </a:gs>
                  </a:gsLst>
                  <a:lin ang="5400000" scaled="0"/>
                </a:gradFill>
              </a:endParaRPr>
            </a:p>
          </p:txBody>
        </p:sp>
        <p:sp>
          <p:nvSpPr>
            <p:cNvPr id="109" name="Freeform 83"/>
            <p:cNvSpPr>
              <a:spLocks noChangeAspect="1" noEditPoints="1"/>
            </p:cNvSpPr>
            <p:nvPr/>
          </p:nvSpPr>
          <p:spPr bwMode="black">
            <a:xfrm>
              <a:off x="1850493" y="4333100"/>
              <a:ext cx="1570274" cy="1657624"/>
            </a:xfrm>
            <a:custGeom>
              <a:avLst/>
              <a:gdLst>
                <a:gd name="T0" fmla="*/ 502 w 2107"/>
                <a:gd name="T1" fmla="*/ 1162 h 2221"/>
                <a:gd name="T2" fmla="*/ 239 w 2107"/>
                <a:gd name="T3" fmla="*/ 2072 h 2221"/>
                <a:gd name="T4" fmla="*/ 1587 w 2107"/>
                <a:gd name="T5" fmla="*/ 1800 h 2221"/>
                <a:gd name="T6" fmla="*/ 1487 w 2107"/>
                <a:gd name="T7" fmla="*/ 1835 h 2221"/>
                <a:gd name="T8" fmla="*/ 1579 w 2107"/>
                <a:gd name="T9" fmla="*/ 1870 h 2221"/>
                <a:gd name="T10" fmla="*/ 1470 w 2107"/>
                <a:gd name="T11" fmla="*/ 1847 h 2221"/>
                <a:gd name="T12" fmla="*/ 983 w 2107"/>
                <a:gd name="T13" fmla="*/ 1837 h 2221"/>
                <a:gd name="T14" fmla="*/ 1062 w 2107"/>
                <a:gd name="T15" fmla="*/ 1872 h 2221"/>
                <a:gd name="T16" fmla="*/ 956 w 2107"/>
                <a:gd name="T17" fmla="*/ 1951 h 2221"/>
                <a:gd name="T18" fmla="*/ 1046 w 2107"/>
                <a:gd name="T19" fmla="*/ 1970 h 2221"/>
                <a:gd name="T20" fmla="*/ 820 w 2107"/>
                <a:gd name="T21" fmla="*/ 1872 h 2221"/>
                <a:gd name="T22" fmla="*/ 899 w 2107"/>
                <a:gd name="T23" fmla="*/ 1836 h 2221"/>
                <a:gd name="T24" fmla="*/ 841 w 2107"/>
                <a:gd name="T25" fmla="*/ 1886 h 2221"/>
                <a:gd name="T26" fmla="*/ 905 w 2107"/>
                <a:gd name="T27" fmla="*/ 1920 h 2221"/>
                <a:gd name="T28" fmla="*/ 882 w 2107"/>
                <a:gd name="T29" fmla="*/ 1971 h 2221"/>
                <a:gd name="T30" fmla="*/ 687 w 2107"/>
                <a:gd name="T31" fmla="*/ 1847 h 2221"/>
                <a:gd name="T32" fmla="*/ 780 w 2107"/>
                <a:gd name="T33" fmla="*/ 1844 h 2221"/>
                <a:gd name="T34" fmla="*/ 760 w 2107"/>
                <a:gd name="T35" fmla="*/ 1882 h 2221"/>
                <a:gd name="T36" fmla="*/ 703 w 2107"/>
                <a:gd name="T37" fmla="*/ 1912 h 2221"/>
                <a:gd name="T38" fmla="*/ 682 w 2107"/>
                <a:gd name="T39" fmla="*/ 1972 h 2221"/>
                <a:gd name="T40" fmla="*/ 647 w 2107"/>
                <a:gd name="T41" fmla="*/ 1928 h 2221"/>
                <a:gd name="T42" fmla="*/ 631 w 2107"/>
                <a:gd name="T43" fmla="*/ 1862 h 2221"/>
                <a:gd name="T44" fmla="*/ 545 w 2107"/>
                <a:gd name="T45" fmla="*/ 2017 h 2221"/>
                <a:gd name="T46" fmla="*/ 416 w 2107"/>
                <a:gd name="T47" fmla="*/ 2078 h 2221"/>
                <a:gd name="T48" fmla="*/ 435 w 2107"/>
                <a:gd name="T49" fmla="*/ 2014 h 2221"/>
                <a:gd name="T50" fmla="*/ 538 w 2107"/>
                <a:gd name="T51" fmla="*/ 2006 h 2221"/>
                <a:gd name="T52" fmla="*/ 520 w 2107"/>
                <a:gd name="T53" fmla="*/ 1973 h 2221"/>
                <a:gd name="T54" fmla="*/ 490 w 2107"/>
                <a:gd name="T55" fmla="*/ 1930 h 2221"/>
                <a:gd name="T56" fmla="*/ 587 w 2107"/>
                <a:gd name="T57" fmla="*/ 1913 h 2221"/>
                <a:gd name="T58" fmla="*/ 1055 w 2107"/>
                <a:gd name="T59" fmla="*/ 2071 h 2221"/>
                <a:gd name="T60" fmla="*/ 605 w 2107"/>
                <a:gd name="T61" fmla="*/ 2078 h 2221"/>
                <a:gd name="T62" fmla="*/ 613 w 2107"/>
                <a:gd name="T63" fmla="*/ 2010 h 2221"/>
                <a:gd name="T64" fmla="*/ 1046 w 2107"/>
                <a:gd name="T65" fmla="*/ 2003 h 2221"/>
                <a:gd name="T66" fmla="*/ 1113 w 2107"/>
                <a:gd name="T67" fmla="*/ 1877 h 2221"/>
                <a:gd name="T68" fmla="*/ 1176 w 2107"/>
                <a:gd name="T69" fmla="*/ 1835 h 2221"/>
                <a:gd name="T70" fmla="*/ 1137 w 2107"/>
                <a:gd name="T71" fmla="*/ 1885 h 2221"/>
                <a:gd name="T72" fmla="*/ 1115 w 2107"/>
                <a:gd name="T73" fmla="*/ 1926 h 2221"/>
                <a:gd name="T74" fmla="*/ 1215 w 2107"/>
                <a:gd name="T75" fmla="*/ 1968 h 2221"/>
                <a:gd name="T76" fmla="*/ 1135 w 2107"/>
                <a:gd name="T77" fmla="*/ 1970 h 2221"/>
                <a:gd name="T78" fmla="*/ 1146 w 2107"/>
                <a:gd name="T79" fmla="*/ 2075 h 2221"/>
                <a:gd name="T80" fmla="*/ 1122 w 2107"/>
                <a:gd name="T81" fmla="*/ 2019 h 2221"/>
                <a:gd name="T82" fmla="*/ 1139 w 2107"/>
                <a:gd name="T83" fmla="*/ 2003 h 2221"/>
                <a:gd name="T84" fmla="*/ 1217 w 2107"/>
                <a:gd name="T85" fmla="*/ 2003 h 2221"/>
                <a:gd name="T86" fmla="*/ 1337 w 2107"/>
                <a:gd name="T87" fmla="*/ 1868 h 2221"/>
                <a:gd name="T88" fmla="*/ 1411 w 2107"/>
                <a:gd name="T89" fmla="*/ 1838 h 2221"/>
                <a:gd name="T90" fmla="*/ 1425 w 2107"/>
                <a:gd name="T91" fmla="*/ 1883 h 2221"/>
                <a:gd name="T92" fmla="*/ 1359 w 2107"/>
                <a:gd name="T93" fmla="*/ 1927 h 2221"/>
                <a:gd name="T94" fmla="*/ 1476 w 2107"/>
                <a:gd name="T95" fmla="*/ 1956 h 2221"/>
                <a:gd name="T96" fmla="*/ 1461 w 2107"/>
                <a:gd name="T97" fmla="*/ 1970 h 2221"/>
                <a:gd name="T98" fmla="*/ 1511 w 2107"/>
                <a:gd name="T99" fmla="*/ 2075 h 2221"/>
                <a:gd name="T100" fmla="*/ 1393 w 2107"/>
                <a:gd name="T101" fmla="*/ 2019 h 2221"/>
                <a:gd name="T102" fmla="*/ 1475 w 2107"/>
                <a:gd name="T103" fmla="*/ 2001 h 2221"/>
                <a:gd name="T104" fmla="*/ 1681 w 2107"/>
                <a:gd name="T105" fmla="*/ 2018 h 2221"/>
                <a:gd name="T106" fmla="*/ 1623 w 2107"/>
                <a:gd name="T107" fmla="*/ 2075 h 2221"/>
                <a:gd name="T108" fmla="*/ 1639 w 2107"/>
                <a:gd name="T109" fmla="*/ 2000 h 2221"/>
                <a:gd name="T110" fmla="*/ 1630 w 2107"/>
                <a:gd name="T111" fmla="*/ 1969 h 2221"/>
                <a:gd name="T112" fmla="*/ 1532 w 2107"/>
                <a:gd name="T113" fmla="*/ 1910 h 2221"/>
                <a:gd name="T114" fmla="*/ 933 w 2107"/>
                <a:gd name="T115" fmla="*/ 1308 h 2221"/>
                <a:gd name="T116" fmla="*/ 9 w 2107"/>
                <a:gd name="T117" fmla="*/ 909 h 2221"/>
                <a:gd name="T118" fmla="*/ 413 w 2107"/>
                <a:gd name="T119" fmla="*/ 386 h 2221"/>
                <a:gd name="T120" fmla="*/ 1700 w 2107"/>
                <a:gd name="T121" fmla="*/ 556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07" h="2221">
                  <a:moveTo>
                    <a:pt x="2107" y="809"/>
                  </a:moveTo>
                  <a:cubicBezTo>
                    <a:pt x="2106" y="786"/>
                    <a:pt x="2103" y="764"/>
                    <a:pt x="2098" y="742"/>
                  </a:cubicBezTo>
                  <a:cubicBezTo>
                    <a:pt x="2098" y="745"/>
                    <a:pt x="2098" y="747"/>
                    <a:pt x="2098" y="749"/>
                  </a:cubicBezTo>
                  <a:cubicBezTo>
                    <a:pt x="2096" y="810"/>
                    <a:pt x="2076" y="869"/>
                    <a:pt x="2040" y="926"/>
                  </a:cubicBezTo>
                  <a:cubicBezTo>
                    <a:pt x="2018" y="961"/>
                    <a:pt x="1988" y="995"/>
                    <a:pt x="1953" y="1027"/>
                  </a:cubicBezTo>
                  <a:cubicBezTo>
                    <a:pt x="1918" y="1064"/>
                    <a:pt x="1873" y="1098"/>
                    <a:pt x="1819" y="1131"/>
                  </a:cubicBezTo>
                  <a:cubicBezTo>
                    <a:pt x="1777" y="1156"/>
                    <a:pt x="1731" y="1178"/>
                    <a:pt x="1682" y="1198"/>
                  </a:cubicBezTo>
                  <a:cubicBezTo>
                    <a:pt x="1682" y="1061"/>
                    <a:pt x="1682" y="1061"/>
                    <a:pt x="1682" y="1061"/>
                  </a:cubicBezTo>
                  <a:cubicBezTo>
                    <a:pt x="1682" y="1059"/>
                    <a:pt x="1682" y="1058"/>
                    <a:pt x="1682" y="1056"/>
                  </a:cubicBezTo>
                  <a:cubicBezTo>
                    <a:pt x="1680" y="988"/>
                    <a:pt x="1624" y="933"/>
                    <a:pt x="1554" y="933"/>
                  </a:cubicBezTo>
                  <a:cubicBezTo>
                    <a:pt x="555" y="933"/>
                    <a:pt x="555" y="933"/>
                    <a:pt x="555" y="933"/>
                  </a:cubicBezTo>
                  <a:cubicBezTo>
                    <a:pt x="484" y="933"/>
                    <a:pt x="426" y="990"/>
                    <a:pt x="426" y="1061"/>
                  </a:cubicBezTo>
                  <a:cubicBezTo>
                    <a:pt x="426" y="1141"/>
                    <a:pt x="426" y="1141"/>
                    <a:pt x="426" y="1141"/>
                  </a:cubicBezTo>
                  <a:cubicBezTo>
                    <a:pt x="430" y="1142"/>
                    <a:pt x="430" y="1142"/>
                    <a:pt x="430" y="1142"/>
                  </a:cubicBezTo>
                  <a:cubicBezTo>
                    <a:pt x="430" y="1143"/>
                    <a:pt x="459" y="1152"/>
                    <a:pt x="502" y="1162"/>
                  </a:cubicBezTo>
                  <a:cubicBezTo>
                    <a:pt x="502" y="1069"/>
                    <a:pt x="502" y="1069"/>
                    <a:pt x="502" y="1069"/>
                  </a:cubicBezTo>
                  <a:cubicBezTo>
                    <a:pt x="502" y="1032"/>
                    <a:pt x="531" y="1003"/>
                    <a:pt x="568" y="1003"/>
                  </a:cubicBezTo>
                  <a:cubicBezTo>
                    <a:pt x="1541" y="1003"/>
                    <a:pt x="1541" y="1003"/>
                    <a:pt x="1541" y="1003"/>
                  </a:cubicBezTo>
                  <a:cubicBezTo>
                    <a:pt x="1577" y="1003"/>
                    <a:pt x="1607" y="1032"/>
                    <a:pt x="1607" y="1069"/>
                  </a:cubicBezTo>
                  <a:cubicBezTo>
                    <a:pt x="1607" y="1668"/>
                    <a:pt x="1607" y="1668"/>
                    <a:pt x="1607" y="1668"/>
                  </a:cubicBezTo>
                  <a:cubicBezTo>
                    <a:pt x="1607" y="1704"/>
                    <a:pt x="1577" y="1734"/>
                    <a:pt x="1541" y="1734"/>
                  </a:cubicBezTo>
                  <a:cubicBezTo>
                    <a:pt x="568" y="1734"/>
                    <a:pt x="568" y="1734"/>
                    <a:pt x="568" y="1734"/>
                  </a:cubicBezTo>
                  <a:cubicBezTo>
                    <a:pt x="531" y="1734"/>
                    <a:pt x="502" y="1704"/>
                    <a:pt x="502" y="1668"/>
                  </a:cubicBezTo>
                  <a:cubicBezTo>
                    <a:pt x="502" y="1541"/>
                    <a:pt x="502" y="1541"/>
                    <a:pt x="502" y="1541"/>
                  </a:cubicBezTo>
                  <a:cubicBezTo>
                    <a:pt x="476" y="1535"/>
                    <a:pt x="451" y="1528"/>
                    <a:pt x="426" y="1520"/>
                  </a:cubicBezTo>
                  <a:cubicBezTo>
                    <a:pt x="426" y="1676"/>
                    <a:pt x="426" y="1676"/>
                    <a:pt x="426" y="1676"/>
                  </a:cubicBezTo>
                  <a:cubicBezTo>
                    <a:pt x="426" y="1736"/>
                    <a:pt x="467" y="1786"/>
                    <a:pt x="523" y="1800"/>
                  </a:cubicBezTo>
                  <a:cubicBezTo>
                    <a:pt x="491" y="1802"/>
                    <a:pt x="456" y="1813"/>
                    <a:pt x="435" y="1837"/>
                  </a:cubicBezTo>
                  <a:cubicBezTo>
                    <a:pt x="419" y="1857"/>
                    <a:pt x="403" y="1876"/>
                    <a:pt x="387" y="1895"/>
                  </a:cubicBezTo>
                  <a:cubicBezTo>
                    <a:pt x="337" y="1954"/>
                    <a:pt x="288" y="2013"/>
                    <a:pt x="239" y="2072"/>
                  </a:cubicBezTo>
                  <a:cubicBezTo>
                    <a:pt x="227" y="2086"/>
                    <a:pt x="203" y="2107"/>
                    <a:pt x="203" y="2127"/>
                  </a:cubicBezTo>
                  <a:cubicBezTo>
                    <a:pt x="203" y="2183"/>
                    <a:pt x="203" y="2183"/>
                    <a:pt x="203" y="2183"/>
                  </a:cubicBezTo>
                  <a:cubicBezTo>
                    <a:pt x="204" y="2190"/>
                    <a:pt x="206" y="2197"/>
                    <a:pt x="209" y="2202"/>
                  </a:cubicBezTo>
                  <a:cubicBezTo>
                    <a:pt x="222" y="2220"/>
                    <a:pt x="247" y="2221"/>
                    <a:pt x="267" y="2221"/>
                  </a:cubicBezTo>
                  <a:cubicBezTo>
                    <a:pt x="295" y="2221"/>
                    <a:pt x="1759" y="2221"/>
                    <a:pt x="1804" y="2221"/>
                  </a:cubicBezTo>
                  <a:cubicBezTo>
                    <a:pt x="1826" y="2221"/>
                    <a:pt x="1850" y="2219"/>
                    <a:pt x="1871" y="2214"/>
                  </a:cubicBezTo>
                  <a:cubicBezTo>
                    <a:pt x="1886" y="2211"/>
                    <a:pt x="1903" y="2203"/>
                    <a:pt x="1905" y="2186"/>
                  </a:cubicBezTo>
                  <a:cubicBezTo>
                    <a:pt x="1905" y="2126"/>
                    <a:pt x="1905" y="2126"/>
                    <a:pt x="1905" y="2126"/>
                  </a:cubicBezTo>
                  <a:cubicBezTo>
                    <a:pt x="1907" y="2113"/>
                    <a:pt x="1899" y="2100"/>
                    <a:pt x="1891" y="2091"/>
                  </a:cubicBezTo>
                  <a:cubicBezTo>
                    <a:pt x="1887" y="2086"/>
                    <a:pt x="1883" y="2081"/>
                    <a:pt x="1879" y="2077"/>
                  </a:cubicBezTo>
                  <a:cubicBezTo>
                    <a:pt x="1858" y="2052"/>
                    <a:pt x="1837" y="2027"/>
                    <a:pt x="1816" y="2003"/>
                  </a:cubicBezTo>
                  <a:cubicBezTo>
                    <a:pt x="1770" y="1948"/>
                    <a:pt x="1724" y="1894"/>
                    <a:pt x="1678" y="1840"/>
                  </a:cubicBezTo>
                  <a:cubicBezTo>
                    <a:pt x="1676" y="1837"/>
                    <a:pt x="1674" y="1834"/>
                    <a:pt x="1671" y="1832"/>
                  </a:cubicBezTo>
                  <a:cubicBezTo>
                    <a:pt x="1662" y="1820"/>
                    <a:pt x="1647" y="1813"/>
                    <a:pt x="1633" y="1809"/>
                  </a:cubicBezTo>
                  <a:cubicBezTo>
                    <a:pt x="1618" y="1804"/>
                    <a:pt x="1603" y="1801"/>
                    <a:pt x="1587" y="1800"/>
                  </a:cubicBezTo>
                  <a:cubicBezTo>
                    <a:pt x="1642" y="1785"/>
                    <a:pt x="1682" y="1735"/>
                    <a:pt x="1682" y="1676"/>
                  </a:cubicBezTo>
                  <a:cubicBezTo>
                    <a:pt x="1682" y="1462"/>
                    <a:pt x="1682" y="1462"/>
                    <a:pt x="1682" y="1462"/>
                  </a:cubicBezTo>
                  <a:cubicBezTo>
                    <a:pt x="1698" y="1455"/>
                    <a:pt x="1714" y="1448"/>
                    <a:pt x="1730" y="1441"/>
                  </a:cubicBezTo>
                  <a:cubicBezTo>
                    <a:pt x="1801" y="1408"/>
                    <a:pt x="1863" y="1368"/>
                    <a:pt x="1916" y="1325"/>
                  </a:cubicBezTo>
                  <a:cubicBezTo>
                    <a:pt x="1946" y="1300"/>
                    <a:pt x="1972" y="1273"/>
                    <a:pt x="1995" y="1246"/>
                  </a:cubicBezTo>
                  <a:cubicBezTo>
                    <a:pt x="2018" y="1218"/>
                    <a:pt x="2037" y="1187"/>
                    <a:pt x="2054" y="1154"/>
                  </a:cubicBezTo>
                  <a:cubicBezTo>
                    <a:pt x="2068" y="1124"/>
                    <a:pt x="2079" y="1090"/>
                    <a:pt x="2084" y="1054"/>
                  </a:cubicBezTo>
                  <a:cubicBezTo>
                    <a:pt x="2086" y="1040"/>
                    <a:pt x="2087" y="1026"/>
                    <a:pt x="2089" y="1013"/>
                  </a:cubicBezTo>
                  <a:cubicBezTo>
                    <a:pt x="2089" y="1008"/>
                    <a:pt x="2090" y="1003"/>
                    <a:pt x="2090" y="998"/>
                  </a:cubicBezTo>
                  <a:cubicBezTo>
                    <a:pt x="2102" y="877"/>
                    <a:pt x="2102" y="877"/>
                    <a:pt x="2102" y="877"/>
                  </a:cubicBezTo>
                  <a:cubicBezTo>
                    <a:pt x="2103" y="874"/>
                    <a:pt x="2103" y="870"/>
                    <a:pt x="2103" y="867"/>
                  </a:cubicBezTo>
                  <a:cubicBezTo>
                    <a:pt x="2105" y="848"/>
                    <a:pt x="2107" y="829"/>
                    <a:pt x="2107" y="809"/>
                  </a:cubicBezTo>
                  <a:close/>
                  <a:moveTo>
                    <a:pt x="1474" y="1837"/>
                  </a:moveTo>
                  <a:cubicBezTo>
                    <a:pt x="1475" y="1836"/>
                    <a:pt x="1476" y="1836"/>
                    <a:pt x="1478" y="1836"/>
                  </a:cubicBezTo>
                  <a:cubicBezTo>
                    <a:pt x="1481" y="1835"/>
                    <a:pt x="1483" y="1835"/>
                    <a:pt x="1487" y="1835"/>
                  </a:cubicBezTo>
                  <a:cubicBezTo>
                    <a:pt x="1492" y="1835"/>
                    <a:pt x="1492" y="1835"/>
                    <a:pt x="1492" y="1835"/>
                  </a:cubicBezTo>
                  <a:cubicBezTo>
                    <a:pt x="1492" y="1835"/>
                    <a:pt x="1492" y="1835"/>
                    <a:pt x="1492" y="1835"/>
                  </a:cubicBezTo>
                  <a:cubicBezTo>
                    <a:pt x="1502" y="1835"/>
                    <a:pt x="1511" y="1835"/>
                    <a:pt x="1521" y="1835"/>
                  </a:cubicBezTo>
                  <a:cubicBezTo>
                    <a:pt x="1521" y="1835"/>
                    <a:pt x="1521" y="1835"/>
                    <a:pt x="1521" y="1835"/>
                  </a:cubicBezTo>
                  <a:cubicBezTo>
                    <a:pt x="1531" y="1835"/>
                    <a:pt x="1531" y="1835"/>
                    <a:pt x="1531" y="1835"/>
                  </a:cubicBezTo>
                  <a:cubicBezTo>
                    <a:pt x="1534" y="1834"/>
                    <a:pt x="1538" y="1835"/>
                    <a:pt x="1541" y="1835"/>
                  </a:cubicBezTo>
                  <a:cubicBezTo>
                    <a:pt x="1543" y="1836"/>
                    <a:pt x="1546" y="1836"/>
                    <a:pt x="1548" y="1837"/>
                  </a:cubicBezTo>
                  <a:cubicBezTo>
                    <a:pt x="1548" y="1837"/>
                    <a:pt x="1548" y="1837"/>
                    <a:pt x="1548" y="1837"/>
                  </a:cubicBezTo>
                  <a:cubicBezTo>
                    <a:pt x="1549" y="1837"/>
                    <a:pt x="1549" y="1838"/>
                    <a:pt x="1549" y="1838"/>
                  </a:cubicBezTo>
                  <a:cubicBezTo>
                    <a:pt x="1550" y="1838"/>
                    <a:pt x="1550" y="1838"/>
                    <a:pt x="1550" y="1838"/>
                  </a:cubicBezTo>
                  <a:cubicBezTo>
                    <a:pt x="1553" y="1839"/>
                    <a:pt x="1556" y="1840"/>
                    <a:pt x="1558" y="1842"/>
                  </a:cubicBezTo>
                  <a:cubicBezTo>
                    <a:pt x="1560" y="1843"/>
                    <a:pt x="1562" y="1845"/>
                    <a:pt x="1563" y="1847"/>
                  </a:cubicBezTo>
                  <a:cubicBezTo>
                    <a:pt x="1571" y="1858"/>
                    <a:pt x="1571" y="1858"/>
                    <a:pt x="1571" y="1858"/>
                  </a:cubicBezTo>
                  <a:cubicBezTo>
                    <a:pt x="1573" y="1861"/>
                    <a:pt x="1577" y="1865"/>
                    <a:pt x="1579" y="1870"/>
                  </a:cubicBezTo>
                  <a:cubicBezTo>
                    <a:pt x="1579" y="1870"/>
                    <a:pt x="1579" y="1870"/>
                    <a:pt x="1579" y="1870"/>
                  </a:cubicBezTo>
                  <a:cubicBezTo>
                    <a:pt x="1581" y="1872"/>
                    <a:pt x="1581" y="1874"/>
                    <a:pt x="1581" y="1876"/>
                  </a:cubicBezTo>
                  <a:cubicBezTo>
                    <a:pt x="1581" y="1877"/>
                    <a:pt x="1580" y="1878"/>
                    <a:pt x="1579" y="1879"/>
                  </a:cubicBezTo>
                  <a:cubicBezTo>
                    <a:pt x="1579" y="1879"/>
                    <a:pt x="1579" y="1880"/>
                    <a:pt x="1579" y="1880"/>
                  </a:cubicBezTo>
                  <a:cubicBezTo>
                    <a:pt x="1579" y="1880"/>
                    <a:pt x="1579" y="1880"/>
                    <a:pt x="1579" y="1880"/>
                  </a:cubicBezTo>
                  <a:cubicBezTo>
                    <a:pt x="1578" y="1880"/>
                    <a:pt x="1578" y="1880"/>
                    <a:pt x="1578" y="1880"/>
                  </a:cubicBezTo>
                  <a:cubicBezTo>
                    <a:pt x="1578" y="1880"/>
                    <a:pt x="1578" y="1881"/>
                    <a:pt x="1577" y="1881"/>
                  </a:cubicBezTo>
                  <a:cubicBezTo>
                    <a:pt x="1577" y="1881"/>
                    <a:pt x="1577" y="1881"/>
                    <a:pt x="1576" y="1881"/>
                  </a:cubicBezTo>
                  <a:cubicBezTo>
                    <a:pt x="1576" y="1881"/>
                    <a:pt x="1576" y="1882"/>
                    <a:pt x="1575" y="1882"/>
                  </a:cubicBezTo>
                  <a:cubicBezTo>
                    <a:pt x="1569" y="1885"/>
                    <a:pt x="1560" y="1884"/>
                    <a:pt x="1553" y="1884"/>
                  </a:cubicBezTo>
                  <a:cubicBezTo>
                    <a:pt x="1516" y="1884"/>
                    <a:pt x="1516" y="1884"/>
                    <a:pt x="1516" y="1884"/>
                  </a:cubicBezTo>
                  <a:cubicBezTo>
                    <a:pt x="1509" y="1884"/>
                    <a:pt x="1501" y="1883"/>
                    <a:pt x="1494" y="1879"/>
                  </a:cubicBezTo>
                  <a:cubicBezTo>
                    <a:pt x="1492" y="1878"/>
                    <a:pt x="1490" y="1877"/>
                    <a:pt x="1488" y="1876"/>
                  </a:cubicBezTo>
                  <a:cubicBezTo>
                    <a:pt x="1486" y="1874"/>
                    <a:pt x="1484" y="1872"/>
                    <a:pt x="1483" y="1871"/>
                  </a:cubicBezTo>
                  <a:cubicBezTo>
                    <a:pt x="1481" y="1868"/>
                    <a:pt x="1481" y="1868"/>
                    <a:pt x="1481" y="1868"/>
                  </a:cubicBezTo>
                  <a:cubicBezTo>
                    <a:pt x="1478" y="1861"/>
                    <a:pt x="1473" y="1854"/>
                    <a:pt x="1470" y="1847"/>
                  </a:cubicBezTo>
                  <a:cubicBezTo>
                    <a:pt x="1467" y="1842"/>
                    <a:pt x="1469" y="1839"/>
                    <a:pt x="1474" y="1837"/>
                  </a:cubicBezTo>
                  <a:close/>
                  <a:moveTo>
                    <a:pt x="965" y="1871"/>
                  </a:moveTo>
                  <a:cubicBezTo>
                    <a:pt x="966" y="1869"/>
                    <a:pt x="966" y="1868"/>
                    <a:pt x="966" y="1866"/>
                  </a:cubicBezTo>
                  <a:cubicBezTo>
                    <a:pt x="966" y="1866"/>
                    <a:pt x="966" y="1866"/>
                    <a:pt x="966" y="1866"/>
                  </a:cubicBezTo>
                  <a:cubicBezTo>
                    <a:pt x="967" y="1861"/>
                    <a:pt x="966" y="1855"/>
                    <a:pt x="968" y="1850"/>
                  </a:cubicBezTo>
                  <a:cubicBezTo>
                    <a:pt x="968" y="1848"/>
                    <a:pt x="968" y="1848"/>
                    <a:pt x="968" y="1848"/>
                  </a:cubicBezTo>
                  <a:cubicBezTo>
                    <a:pt x="968" y="1846"/>
                    <a:pt x="969" y="1845"/>
                    <a:pt x="970" y="1843"/>
                  </a:cubicBezTo>
                  <a:cubicBezTo>
                    <a:pt x="971" y="1842"/>
                    <a:pt x="973" y="1841"/>
                    <a:pt x="974" y="1841"/>
                  </a:cubicBezTo>
                  <a:cubicBezTo>
                    <a:pt x="974" y="1840"/>
                    <a:pt x="974" y="1840"/>
                    <a:pt x="974" y="1840"/>
                  </a:cubicBezTo>
                  <a:cubicBezTo>
                    <a:pt x="975" y="1840"/>
                    <a:pt x="975" y="1840"/>
                    <a:pt x="975" y="1840"/>
                  </a:cubicBezTo>
                  <a:cubicBezTo>
                    <a:pt x="976" y="1840"/>
                    <a:pt x="976" y="1839"/>
                    <a:pt x="976" y="1839"/>
                  </a:cubicBezTo>
                  <a:cubicBezTo>
                    <a:pt x="976" y="1839"/>
                    <a:pt x="977" y="1839"/>
                    <a:pt x="977" y="1839"/>
                  </a:cubicBezTo>
                  <a:cubicBezTo>
                    <a:pt x="978" y="1839"/>
                    <a:pt x="978" y="1838"/>
                    <a:pt x="979" y="1838"/>
                  </a:cubicBezTo>
                  <a:cubicBezTo>
                    <a:pt x="980" y="1838"/>
                    <a:pt x="980" y="1838"/>
                    <a:pt x="980" y="1838"/>
                  </a:cubicBezTo>
                  <a:cubicBezTo>
                    <a:pt x="981" y="1837"/>
                    <a:pt x="982" y="1837"/>
                    <a:pt x="983" y="1837"/>
                  </a:cubicBezTo>
                  <a:cubicBezTo>
                    <a:pt x="983" y="1837"/>
                    <a:pt x="984" y="1837"/>
                    <a:pt x="984" y="1837"/>
                  </a:cubicBezTo>
                  <a:cubicBezTo>
                    <a:pt x="984" y="1837"/>
                    <a:pt x="984" y="1837"/>
                    <a:pt x="985" y="1837"/>
                  </a:cubicBezTo>
                  <a:cubicBezTo>
                    <a:pt x="985" y="1837"/>
                    <a:pt x="985" y="1837"/>
                    <a:pt x="986" y="1836"/>
                  </a:cubicBezTo>
                  <a:cubicBezTo>
                    <a:pt x="988" y="1836"/>
                    <a:pt x="991" y="1836"/>
                    <a:pt x="993" y="1836"/>
                  </a:cubicBezTo>
                  <a:cubicBezTo>
                    <a:pt x="995" y="1836"/>
                    <a:pt x="995" y="1836"/>
                    <a:pt x="995" y="1836"/>
                  </a:cubicBezTo>
                  <a:cubicBezTo>
                    <a:pt x="998" y="1836"/>
                    <a:pt x="1000" y="1836"/>
                    <a:pt x="1003" y="1836"/>
                  </a:cubicBezTo>
                  <a:cubicBezTo>
                    <a:pt x="1038" y="1836"/>
                    <a:pt x="1038" y="1836"/>
                    <a:pt x="1038" y="1836"/>
                  </a:cubicBezTo>
                  <a:cubicBezTo>
                    <a:pt x="1038" y="1836"/>
                    <a:pt x="1039" y="1836"/>
                    <a:pt x="1040" y="1836"/>
                  </a:cubicBezTo>
                  <a:cubicBezTo>
                    <a:pt x="1040" y="1836"/>
                    <a:pt x="1040" y="1836"/>
                    <a:pt x="1041" y="1836"/>
                  </a:cubicBezTo>
                  <a:cubicBezTo>
                    <a:pt x="1042" y="1836"/>
                    <a:pt x="1042" y="1836"/>
                    <a:pt x="1043" y="1836"/>
                  </a:cubicBezTo>
                  <a:cubicBezTo>
                    <a:pt x="1050" y="1837"/>
                    <a:pt x="1058" y="1839"/>
                    <a:pt x="1061" y="1844"/>
                  </a:cubicBezTo>
                  <a:cubicBezTo>
                    <a:pt x="1061" y="1845"/>
                    <a:pt x="1061" y="1845"/>
                    <a:pt x="1061" y="1846"/>
                  </a:cubicBezTo>
                  <a:cubicBezTo>
                    <a:pt x="1061" y="1846"/>
                    <a:pt x="1061" y="1846"/>
                    <a:pt x="1061" y="1846"/>
                  </a:cubicBezTo>
                  <a:cubicBezTo>
                    <a:pt x="1063" y="1853"/>
                    <a:pt x="1062" y="1863"/>
                    <a:pt x="1062" y="1870"/>
                  </a:cubicBezTo>
                  <a:cubicBezTo>
                    <a:pt x="1062" y="1872"/>
                    <a:pt x="1062" y="1872"/>
                    <a:pt x="1062" y="1872"/>
                  </a:cubicBezTo>
                  <a:cubicBezTo>
                    <a:pt x="1062" y="1873"/>
                    <a:pt x="1062" y="1874"/>
                    <a:pt x="1061" y="1876"/>
                  </a:cubicBezTo>
                  <a:cubicBezTo>
                    <a:pt x="1054" y="1889"/>
                    <a:pt x="1022" y="1885"/>
                    <a:pt x="1010" y="1885"/>
                  </a:cubicBezTo>
                  <a:cubicBezTo>
                    <a:pt x="1003" y="1885"/>
                    <a:pt x="996" y="1885"/>
                    <a:pt x="989" y="1885"/>
                  </a:cubicBezTo>
                  <a:cubicBezTo>
                    <a:pt x="983" y="1885"/>
                    <a:pt x="974" y="1884"/>
                    <a:pt x="969" y="1879"/>
                  </a:cubicBezTo>
                  <a:cubicBezTo>
                    <a:pt x="969" y="1879"/>
                    <a:pt x="969" y="1879"/>
                    <a:pt x="968" y="1879"/>
                  </a:cubicBezTo>
                  <a:cubicBezTo>
                    <a:pt x="968" y="1879"/>
                    <a:pt x="968" y="1878"/>
                    <a:pt x="968" y="1878"/>
                  </a:cubicBezTo>
                  <a:cubicBezTo>
                    <a:pt x="967" y="1878"/>
                    <a:pt x="967" y="1878"/>
                    <a:pt x="967" y="1877"/>
                  </a:cubicBezTo>
                  <a:cubicBezTo>
                    <a:pt x="967" y="1877"/>
                    <a:pt x="967" y="1877"/>
                    <a:pt x="967" y="1877"/>
                  </a:cubicBezTo>
                  <a:cubicBezTo>
                    <a:pt x="967" y="1877"/>
                    <a:pt x="967" y="1877"/>
                    <a:pt x="967" y="1877"/>
                  </a:cubicBezTo>
                  <a:cubicBezTo>
                    <a:pt x="966" y="1876"/>
                    <a:pt x="966" y="1876"/>
                    <a:pt x="966" y="1875"/>
                  </a:cubicBezTo>
                  <a:cubicBezTo>
                    <a:pt x="965" y="1874"/>
                    <a:pt x="965" y="1873"/>
                    <a:pt x="965" y="1872"/>
                  </a:cubicBezTo>
                  <a:lnTo>
                    <a:pt x="965" y="1871"/>
                  </a:lnTo>
                  <a:close/>
                  <a:moveTo>
                    <a:pt x="956" y="1955"/>
                  </a:moveTo>
                  <a:cubicBezTo>
                    <a:pt x="956" y="1952"/>
                    <a:pt x="956" y="1952"/>
                    <a:pt x="956" y="1952"/>
                  </a:cubicBezTo>
                  <a:cubicBezTo>
                    <a:pt x="956" y="1952"/>
                    <a:pt x="956" y="1951"/>
                    <a:pt x="956" y="1951"/>
                  </a:cubicBezTo>
                  <a:cubicBezTo>
                    <a:pt x="957" y="1943"/>
                    <a:pt x="958" y="1935"/>
                    <a:pt x="959" y="1926"/>
                  </a:cubicBezTo>
                  <a:cubicBezTo>
                    <a:pt x="959" y="1926"/>
                    <a:pt x="959" y="1926"/>
                    <a:pt x="959" y="1926"/>
                  </a:cubicBezTo>
                  <a:cubicBezTo>
                    <a:pt x="959" y="1926"/>
                    <a:pt x="959" y="1926"/>
                    <a:pt x="959" y="1925"/>
                  </a:cubicBezTo>
                  <a:cubicBezTo>
                    <a:pt x="963" y="1907"/>
                    <a:pt x="999" y="1911"/>
                    <a:pt x="1013" y="1911"/>
                  </a:cubicBezTo>
                  <a:cubicBezTo>
                    <a:pt x="1025" y="1911"/>
                    <a:pt x="1055" y="1908"/>
                    <a:pt x="1061" y="1921"/>
                  </a:cubicBezTo>
                  <a:cubicBezTo>
                    <a:pt x="1062" y="1923"/>
                    <a:pt x="1063" y="1924"/>
                    <a:pt x="1063" y="1926"/>
                  </a:cubicBezTo>
                  <a:cubicBezTo>
                    <a:pt x="1063" y="1940"/>
                    <a:pt x="1063" y="1940"/>
                    <a:pt x="1063" y="1940"/>
                  </a:cubicBezTo>
                  <a:cubicBezTo>
                    <a:pt x="1063" y="1945"/>
                    <a:pt x="1063" y="1949"/>
                    <a:pt x="1063" y="1953"/>
                  </a:cubicBezTo>
                  <a:cubicBezTo>
                    <a:pt x="1063" y="1953"/>
                    <a:pt x="1063" y="1953"/>
                    <a:pt x="1063" y="1953"/>
                  </a:cubicBezTo>
                  <a:cubicBezTo>
                    <a:pt x="1063" y="1955"/>
                    <a:pt x="1063" y="1955"/>
                    <a:pt x="1063" y="1955"/>
                  </a:cubicBezTo>
                  <a:cubicBezTo>
                    <a:pt x="1063" y="1957"/>
                    <a:pt x="1062" y="1959"/>
                    <a:pt x="1061" y="1961"/>
                  </a:cubicBezTo>
                  <a:cubicBezTo>
                    <a:pt x="1061" y="1962"/>
                    <a:pt x="1060" y="1962"/>
                    <a:pt x="1060" y="1962"/>
                  </a:cubicBezTo>
                  <a:cubicBezTo>
                    <a:pt x="1060" y="1963"/>
                    <a:pt x="1059" y="1963"/>
                    <a:pt x="1059" y="1964"/>
                  </a:cubicBezTo>
                  <a:cubicBezTo>
                    <a:pt x="1058" y="1964"/>
                    <a:pt x="1058" y="1964"/>
                    <a:pt x="1058" y="1964"/>
                  </a:cubicBezTo>
                  <a:cubicBezTo>
                    <a:pt x="1055" y="1967"/>
                    <a:pt x="1051" y="1969"/>
                    <a:pt x="1046" y="1970"/>
                  </a:cubicBezTo>
                  <a:cubicBezTo>
                    <a:pt x="1046" y="1970"/>
                    <a:pt x="1046" y="1970"/>
                    <a:pt x="1046" y="1970"/>
                  </a:cubicBezTo>
                  <a:cubicBezTo>
                    <a:pt x="1046" y="1970"/>
                    <a:pt x="1046" y="1970"/>
                    <a:pt x="1046" y="1970"/>
                  </a:cubicBezTo>
                  <a:cubicBezTo>
                    <a:pt x="1044" y="1971"/>
                    <a:pt x="1043" y="1971"/>
                    <a:pt x="1041" y="1971"/>
                  </a:cubicBezTo>
                  <a:cubicBezTo>
                    <a:pt x="1041" y="1971"/>
                    <a:pt x="1040" y="1971"/>
                    <a:pt x="1040" y="1971"/>
                  </a:cubicBezTo>
                  <a:cubicBezTo>
                    <a:pt x="1038" y="1971"/>
                    <a:pt x="1037" y="1972"/>
                    <a:pt x="1035" y="1972"/>
                  </a:cubicBezTo>
                  <a:cubicBezTo>
                    <a:pt x="1035" y="1972"/>
                    <a:pt x="1035" y="1972"/>
                    <a:pt x="1035" y="1972"/>
                  </a:cubicBezTo>
                  <a:cubicBezTo>
                    <a:pt x="982" y="1972"/>
                    <a:pt x="982" y="1972"/>
                    <a:pt x="982" y="1972"/>
                  </a:cubicBezTo>
                  <a:cubicBezTo>
                    <a:pt x="976" y="1972"/>
                    <a:pt x="969" y="1971"/>
                    <a:pt x="963" y="1967"/>
                  </a:cubicBezTo>
                  <a:cubicBezTo>
                    <a:pt x="963" y="1967"/>
                    <a:pt x="963" y="1967"/>
                    <a:pt x="963" y="1967"/>
                  </a:cubicBezTo>
                  <a:cubicBezTo>
                    <a:pt x="963" y="1967"/>
                    <a:pt x="963" y="1967"/>
                    <a:pt x="963" y="1967"/>
                  </a:cubicBezTo>
                  <a:cubicBezTo>
                    <a:pt x="962" y="1966"/>
                    <a:pt x="961" y="1965"/>
                    <a:pt x="960" y="1964"/>
                  </a:cubicBezTo>
                  <a:cubicBezTo>
                    <a:pt x="959" y="1964"/>
                    <a:pt x="958" y="1963"/>
                    <a:pt x="958" y="1962"/>
                  </a:cubicBezTo>
                  <a:cubicBezTo>
                    <a:pt x="958" y="1962"/>
                    <a:pt x="958" y="1962"/>
                    <a:pt x="957" y="1962"/>
                  </a:cubicBezTo>
                  <a:cubicBezTo>
                    <a:pt x="956" y="1960"/>
                    <a:pt x="956" y="1957"/>
                    <a:pt x="956" y="1955"/>
                  </a:cubicBezTo>
                  <a:close/>
                  <a:moveTo>
                    <a:pt x="820" y="1872"/>
                  </a:moveTo>
                  <a:cubicBezTo>
                    <a:pt x="820" y="1872"/>
                    <a:pt x="820" y="1872"/>
                    <a:pt x="820" y="1872"/>
                  </a:cubicBezTo>
                  <a:cubicBezTo>
                    <a:pt x="820" y="1872"/>
                    <a:pt x="820" y="1872"/>
                    <a:pt x="820" y="1872"/>
                  </a:cubicBezTo>
                  <a:cubicBezTo>
                    <a:pt x="820" y="1870"/>
                    <a:pt x="821" y="1868"/>
                    <a:pt x="822" y="1866"/>
                  </a:cubicBezTo>
                  <a:cubicBezTo>
                    <a:pt x="823" y="1861"/>
                    <a:pt x="824" y="1854"/>
                    <a:pt x="827" y="1849"/>
                  </a:cubicBezTo>
                  <a:cubicBezTo>
                    <a:pt x="827" y="1848"/>
                    <a:pt x="827" y="1848"/>
                    <a:pt x="827" y="1848"/>
                  </a:cubicBezTo>
                  <a:cubicBezTo>
                    <a:pt x="827" y="1847"/>
                    <a:pt x="829" y="1845"/>
                    <a:pt x="830" y="1844"/>
                  </a:cubicBezTo>
                  <a:cubicBezTo>
                    <a:pt x="831" y="1843"/>
                    <a:pt x="832" y="1842"/>
                    <a:pt x="833" y="1841"/>
                  </a:cubicBezTo>
                  <a:cubicBezTo>
                    <a:pt x="837" y="1839"/>
                    <a:pt x="840" y="1838"/>
                    <a:pt x="844" y="1837"/>
                  </a:cubicBezTo>
                  <a:cubicBezTo>
                    <a:pt x="845" y="1837"/>
                    <a:pt x="845" y="1837"/>
                    <a:pt x="845" y="1837"/>
                  </a:cubicBezTo>
                  <a:cubicBezTo>
                    <a:pt x="848" y="1836"/>
                    <a:pt x="851" y="1836"/>
                    <a:pt x="855" y="1836"/>
                  </a:cubicBezTo>
                  <a:cubicBezTo>
                    <a:pt x="859" y="1836"/>
                    <a:pt x="859" y="1836"/>
                    <a:pt x="859" y="1836"/>
                  </a:cubicBezTo>
                  <a:cubicBezTo>
                    <a:pt x="861" y="1836"/>
                    <a:pt x="862" y="1836"/>
                    <a:pt x="864" y="1836"/>
                  </a:cubicBezTo>
                  <a:cubicBezTo>
                    <a:pt x="873" y="1836"/>
                    <a:pt x="883" y="1836"/>
                    <a:pt x="893" y="1836"/>
                  </a:cubicBezTo>
                  <a:cubicBezTo>
                    <a:pt x="894" y="1836"/>
                    <a:pt x="896" y="1836"/>
                    <a:pt x="897" y="1836"/>
                  </a:cubicBezTo>
                  <a:cubicBezTo>
                    <a:pt x="899" y="1836"/>
                    <a:pt x="899" y="1836"/>
                    <a:pt x="899" y="1836"/>
                  </a:cubicBezTo>
                  <a:cubicBezTo>
                    <a:pt x="899" y="1836"/>
                    <a:pt x="899" y="1836"/>
                    <a:pt x="900" y="1836"/>
                  </a:cubicBezTo>
                  <a:cubicBezTo>
                    <a:pt x="901" y="1836"/>
                    <a:pt x="902" y="1836"/>
                    <a:pt x="904" y="1836"/>
                  </a:cubicBezTo>
                  <a:cubicBezTo>
                    <a:pt x="904" y="1836"/>
                    <a:pt x="904" y="1836"/>
                    <a:pt x="904" y="1836"/>
                  </a:cubicBezTo>
                  <a:cubicBezTo>
                    <a:pt x="911" y="1837"/>
                    <a:pt x="919" y="1839"/>
                    <a:pt x="921" y="1846"/>
                  </a:cubicBezTo>
                  <a:cubicBezTo>
                    <a:pt x="921" y="1846"/>
                    <a:pt x="921" y="1846"/>
                    <a:pt x="921" y="1846"/>
                  </a:cubicBezTo>
                  <a:cubicBezTo>
                    <a:pt x="921" y="1846"/>
                    <a:pt x="921" y="1846"/>
                    <a:pt x="921" y="1846"/>
                  </a:cubicBezTo>
                  <a:cubicBezTo>
                    <a:pt x="921" y="1854"/>
                    <a:pt x="918" y="1863"/>
                    <a:pt x="917" y="1870"/>
                  </a:cubicBezTo>
                  <a:cubicBezTo>
                    <a:pt x="917" y="1870"/>
                    <a:pt x="917" y="1870"/>
                    <a:pt x="917" y="1870"/>
                  </a:cubicBezTo>
                  <a:cubicBezTo>
                    <a:pt x="917" y="1872"/>
                    <a:pt x="917" y="1872"/>
                    <a:pt x="917" y="1872"/>
                  </a:cubicBezTo>
                  <a:cubicBezTo>
                    <a:pt x="916" y="1873"/>
                    <a:pt x="916" y="1875"/>
                    <a:pt x="914" y="1876"/>
                  </a:cubicBezTo>
                  <a:cubicBezTo>
                    <a:pt x="914" y="1876"/>
                    <a:pt x="914" y="1877"/>
                    <a:pt x="914" y="1877"/>
                  </a:cubicBezTo>
                  <a:cubicBezTo>
                    <a:pt x="914" y="1877"/>
                    <a:pt x="914" y="1877"/>
                    <a:pt x="914" y="1877"/>
                  </a:cubicBezTo>
                  <a:cubicBezTo>
                    <a:pt x="914" y="1877"/>
                    <a:pt x="914" y="1877"/>
                    <a:pt x="914" y="1877"/>
                  </a:cubicBezTo>
                  <a:cubicBezTo>
                    <a:pt x="904" y="1889"/>
                    <a:pt x="878" y="1886"/>
                    <a:pt x="865" y="1886"/>
                  </a:cubicBezTo>
                  <a:cubicBezTo>
                    <a:pt x="857" y="1886"/>
                    <a:pt x="849" y="1886"/>
                    <a:pt x="841" y="1886"/>
                  </a:cubicBezTo>
                  <a:cubicBezTo>
                    <a:pt x="834" y="1886"/>
                    <a:pt x="824" y="1884"/>
                    <a:pt x="820" y="1877"/>
                  </a:cubicBezTo>
                  <a:cubicBezTo>
                    <a:pt x="820" y="1877"/>
                    <a:pt x="820" y="1876"/>
                    <a:pt x="820" y="1875"/>
                  </a:cubicBezTo>
                  <a:cubicBezTo>
                    <a:pt x="820" y="1875"/>
                    <a:pt x="820" y="1875"/>
                    <a:pt x="820" y="1874"/>
                  </a:cubicBezTo>
                  <a:cubicBezTo>
                    <a:pt x="820" y="1873"/>
                    <a:pt x="820" y="1873"/>
                    <a:pt x="820" y="1872"/>
                  </a:cubicBezTo>
                  <a:close/>
                  <a:moveTo>
                    <a:pt x="795" y="1956"/>
                  </a:moveTo>
                  <a:cubicBezTo>
                    <a:pt x="796" y="1952"/>
                    <a:pt x="796" y="1952"/>
                    <a:pt x="796" y="1952"/>
                  </a:cubicBezTo>
                  <a:cubicBezTo>
                    <a:pt x="796" y="1952"/>
                    <a:pt x="796" y="1952"/>
                    <a:pt x="796" y="1952"/>
                  </a:cubicBezTo>
                  <a:cubicBezTo>
                    <a:pt x="796" y="1951"/>
                    <a:pt x="796" y="1951"/>
                    <a:pt x="796" y="1950"/>
                  </a:cubicBezTo>
                  <a:cubicBezTo>
                    <a:pt x="803" y="1926"/>
                    <a:pt x="803" y="1926"/>
                    <a:pt x="803" y="1926"/>
                  </a:cubicBezTo>
                  <a:cubicBezTo>
                    <a:pt x="804" y="1926"/>
                    <a:pt x="804" y="1926"/>
                    <a:pt x="804" y="1925"/>
                  </a:cubicBezTo>
                  <a:cubicBezTo>
                    <a:pt x="811" y="1908"/>
                    <a:pt x="843" y="1911"/>
                    <a:pt x="859" y="1911"/>
                  </a:cubicBezTo>
                  <a:cubicBezTo>
                    <a:pt x="865" y="1911"/>
                    <a:pt x="877" y="1910"/>
                    <a:pt x="888" y="1912"/>
                  </a:cubicBezTo>
                  <a:cubicBezTo>
                    <a:pt x="890" y="1912"/>
                    <a:pt x="891" y="1912"/>
                    <a:pt x="893" y="1913"/>
                  </a:cubicBezTo>
                  <a:cubicBezTo>
                    <a:pt x="894" y="1913"/>
                    <a:pt x="894" y="1913"/>
                    <a:pt x="894" y="1913"/>
                  </a:cubicBezTo>
                  <a:cubicBezTo>
                    <a:pt x="899" y="1914"/>
                    <a:pt x="903" y="1916"/>
                    <a:pt x="905" y="1920"/>
                  </a:cubicBezTo>
                  <a:cubicBezTo>
                    <a:pt x="906" y="1920"/>
                    <a:pt x="906" y="1920"/>
                    <a:pt x="906" y="1920"/>
                  </a:cubicBezTo>
                  <a:cubicBezTo>
                    <a:pt x="906" y="1921"/>
                    <a:pt x="906" y="1921"/>
                    <a:pt x="906" y="1921"/>
                  </a:cubicBezTo>
                  <a:cubicBezTo>
                    <a:pt x="906" y="1921"/>
                    <a:pt x="906" y="1921"/>
                    <a:pt x="906" y="1921"/>
                  </a:cubicBezTo>
                  <a:cubicBezTo>
                    <a:pt x="907" y="1923"/>
                    <a:pt x="907" y="1924"/>
                    <a:pt x="907" y="1926"/>
                  </a:cubicBezTo>
                  <a:cubicBezTo>
                    <a:pt x="907" y="1928"/>
                    <a:pt x="907" y="1928"/>
                    <a:pt x="907" y="1928"/>
                  </a:cubicBezTo>
                  <a:cubicBezTo>
                    <a:pt x="907" y="1928"/>
                    <a:pt x="907" y="1928"/>
                    <a:pt x="907" y="1928"/>
                  </a:cubicBezTo>
                  <a:cubicBezTo>
                    <a:pt x="906" y="1932"/>
                    <a:pt x="905" y="1936"/>
                    <a:pt x="904" y="1941"/>
                  </a:cubicBezTo>
                  <a:cubicBezTo>
                    <a:pt x="902" y="1955"/>
                    <a:pt x="902" y="1955"/>
                    <a:pt x="902" y="1955"/>
                  </a:cubicBezTo>
                  <a:cubicBezTo>
                    <a:pt x="901" y="1958"/>
                    <a:pt x="900" y="1960"/>
                    <a:pt x="899" y="1962"/>
                  </a:cubicBezTo>
                  <a:cubicBezTo>
                    <a:pt x="898" y="1962"/>
                    <a:pt x="898" y="1962"/>
                    <a:pt x="898" y="1962"/>
                  </a:cubicBezTo>
                  <a:cubicBezTo>
                    <a:pt x="898" y="1963"/>
                    <a:pt x="897" y="1963"/>
                    <a:pt x="897" y="1963"/>
                  </a:cubicBezTo>
                  <a:cubicBezTo>
                    <a:pt x="897" y="1964"/>
                    <a:pt x="896" y="1964"/>
                    <a:pt x="895" y="1965"/>
                  </a:cubicBezTo>
                  <a:cubicBezTo>
                    <a:pt x="891" y="1968"/>
                    <a:pt x="887" y="1969"/>
                    <a:pt x="882" y="1971"/>
                  </a:cubicBezTo>
                  <a:cubicBezTo>
                    <a:pt x="882" y="1971"/>
                    <a:pt x="882" y="1971"/>
                    <a:pt x="882" y="1971"/>
                  </a:cubicBezTo>
                  <a:cubicBezTo>
                    <a:pt x="882" y="1971"/>
                    <a:pt x="882" y="1971"/>
                    <a:pt x="882" y="1971"/>
                  </a:cubicBezTo>
                  <a:cubicBezTo>
                    <a:pt x="880" y="1971"/>
                    <a:pt x="879" y="1971"/>
                    <a:pt x="877" y="1971"/>
                  </a:cubicBezTo>
                  <a:cubicBezTo>
                    <a:pt x="877" y="1972"/>
                    <a:pt x="876" y="1972"/>
                    <a:pt x="876" y="1972"/>
                  </a:cubicBezTo>
                  <a:cubicBezTo>
                    <a:pt x="874" y="1972"/>
                    <a:pt x="872" y="1972"/>
                    <a:pt x="871" y="1972"/>
                  </a:cubicBezTo>
                  <a:cubicBezTo>
                    <a:pt x="871" y="1972"/>
                    <a:pt x="871" y="1972"/>
                    <a:pt x="871" y="1972"/>
                  </a:cubicBezTo>
                  <a:cubicBezTo>
                    <a:pt x="818" y="1972"/>
                    <a:pt x="818" y="1972"/>
                    <a:pt x="818" y="1972"/>
                  </a:cubicBezTo>
                  <a:cubicBezTo>
                    <a:pt x="812" y="1972"/>
                    <a:pt x="805" y="1971"/>
                    <a:pt x="799" y="1967"/>
                  </a:cubicBezTo>
                  <a:cubicBezTo>
                    <a:pt x="799" y="1967"/>
                    <a:pt x="799" y="1967"/>
                    <a:pt x="799" y="1967"/>
                  </a:cubicBezTo>
                  <a:cubicBezTo>
                    <a:pt x="799" y="1967"/>
                    <a:pt x="799" y="1967"/>
                    <a:pt x="799" y="1967"/>
                  </a:cubicBezTo>
                  <a:cubicBezTo>
                    <a:pt x="798" y="1967"/>
                    <a:pt x="797" y="1966"/>
                    <a:pt x="797" y="1965"/>
                  </a:cubicBezTo>
                  <a:cubicBezTo>
                    <a:pt x="796" y="1964"/>
                    <a:pt x="796" y="1963"/>
                    <a:pt x="795" y="1963"/>
                  </a:cubicBezTo>
                  <a:cubicBezTo>
                    <a:pt x="795" y="1962"/>
                    <a:pt x="795" y="1962"/>
                    <a:pt x="795" y="1962"/>
                  </a:cubicBezTo>
                  <a:cubicBezTo>
                    <a:pt x="794" y="1960"/>
                    <a:pt x="794" y="1958"/>
                    <a:pt x="795" y="1956"/>
                  </a:cubicBezTo>
                  <a:close/>
                  <a:moveTo>
                    <a:pt x="674" y="1875"/>
                  </a:moveTo>
                  <a:cubicBezTo>
                    <a:pt x="674" y="1872"/>
                    <a:pt x="676" y="1869"/>
                    <a:pt x="677" y="1867"/>
                  </a:cubicBezTo>
                  <a:cubicBezTo>
                    <a:pt x="680" y="1861"/>
                    <a:pt x="683" y="1852"/>
                    <a:pt x="687" y="1847"/>
                  </a:cubicBezTo>
                  <a:cubicBezTo>
                    <a:pt x="688" y="1846"/>
                    <a:pt x="688" y="1846"/>
                    <a:pt x="688" y="1846"/>
                  </a:cubicBezTo>
                  <a:cubicBezTo>
                    <a:pt x="688" y="1846"/>
                    <a:pt x="689" y="1845"/>
                    <a:pt x="689" y="1845"/>
                  </a:cubicBezTo>
                  <a:cubicBezTo>
                    <a:pt x="689" y="1845"/>
                    <a:pt x="689" y="1845"/>
                    <a:pt x="690" y="1844"/>
                  </a:cubicBezTo>
                  <a:cubicBezTo>
                    <a:pt x="690" y="1844"/>
                    <a:pt x="690" y="1844"/>
                    <a:pt x="690" y="1844"/>
                  </a:cubicBezTo>
                  <a:cubicBezTo>
                    <a:pt x="690" y="1844"/>
                    <a:pt x="691" y="1844"/>
                    <a:pt x="691" y="1843"/>
                  </a:cubicBezTo>
                  <a:cubicBezTo>
                    <a:pt x="695" y="1840"/>
                    <a:pt x="700" y="1838"/>
                    <a:pt x="706" y="1838"/>
                  </a:cubicBezTo>
                  <a:cubicBezTo>
                    <a:pt x="706" y="1837"/>
                    <a:pt x="706" y="1837"/>
                    <a:pt x="706" y="1837"/>
                  </a:cubicBezTo>
                  <a:cubicBezTo>
                    <a:pt x="709" y="1837"/>
                    <a:pt x="713" y="1836"/>
                    <a:pt x="716" y="1836"/>
                  </a:cubicBezTo>
                  <a:cubicBezTo>
                    <a:pt x="734" y="1836"/>
                    <a:pt x="734" y="1836"/>
                    <a:pt x="734" y="1836"/>
                  </a:cubicBezTo>
                  <a:cubicBezTo>
                    <a:pt x="740" y="1836"/>
                    <a:pt x="746" y="1836"/>
                    <a:pt x="751" y="1836"/>
                  </a:cubicBezTo>
                  <a:cubicBezTo>
                    <a:pt x="759" y="1836"/>
                    <a:pt x="771" y="1835"/>
                    <a:pt x="777" y="1841"/>
                  </a:cubicBezTo>
                  <a:cubicBezTo>
                    <a:pt x="778" y="1841"/>
                    <a:pt x="778" y="1842"/>
                    <a:pt x="778" y="1842"/>
                  </a:cubicBezTo>
                  <a:cubicBezTo>
                    <a:pt x="778" y="1842"/>
                    <a:pt x="779" y="1842"/>
                    <a:pt x="779" y="1842"/>
                  </a:cubicBezTo>
                  <a:cubicBezTo>
                    <a:pt x="779" y="1842"/>
                    <a:pt x="779" y="1843"/>
                    <a:pt x="779" y="1843"/>
                  </a:cubicBezTo>
                  <a:cubicBezTo>
                    <a:pt x="779" y="1843"/>
                    <a:pt x="779" y="1843"/>
                    <a:pt x="780" y="1844"/>
                  </a:cubicBezTo>
                  <a:cubicBezTo>
                    <a:pt x="780" y="1845"/>
                    <a:pt x="780" y="1846"/>
                    <a:pt x="780" y="1847"/>
                  </a:cubicBezTo>
                  <a:cubicBezTo>
                    <a:pt x="779" y="1854"/>
                    <a:pt x="774" y="1863"/>
                    <a:pt x="773" y="1867"/>
                  </a:cubicBezTo>
                  <a:cubicBezTo>
                    <a:pt x="773" y="1867"/>
                    <a:pt x="773" y="1867"/>
                    <a:pt x="773" y="1867"/>
                  </a:cubicBezTo>
                  <a:cubicBezTo>
                    <a:pt x="772" y="1869"/>
                    <a:pt x="772" y="1870"/>
                    <a:pt x="771" y="1871"/>
                  </a:cubicBezTo>
                  <a:cubicBezTo>
                    <a:pt x="771" y="1872"/>
                    <a:pt x="771" y="1872"/>
                    <a:pt x="771" y="1872"/>
                  </a:cubicBezTo>
                  <a:cubicBezTo>
                    <a:pt x="771" y="1873"/>
                    <a:pt x="771" y="1873"/>
                    <a:pt x="770" y="1873"/>
                  </a:cubicBezTo>
                  <a:cubicBezTo>
                    <a:pt x="770" y="1874"/>
                    <a:pt x="770" y="1874"/>
                    <a:pt x="770" y="1874"/>
                  </a:cubicBezTo>
                  <a:cubicBezTo>
                    <a:pt x="770" y="1875"/>
                    <a:pt x="769" y="1875"/>
                    <a:pt x="769" y="1876"/>
                  </a:cubicBezTo>
                  <a:cubicBezTo>
                    <a:pt x="769" y="1876"/>
                    <a:pt x="769" y="1876"/>
                    <a:pt x="768" y="1876"/>
                  </a:cubicBezTo>
                  <a:cubicBezTo>
                    <a:pt x="768" y="1876"/>
                    <a:pt x="768" y="1877"/>
                    <a:pt x="768" y="1877"/>
                  </a:cubicBezTo>
                  <a:cubicBezTo>
                    <a:pt x="768" y="1877"/>
                    <a:pt x="767" y="1877"/>
                    <a:pt x="767" y="1877"/>
                  </a:cubicBezTo>
                  <a:cubicBezTo>
                    <a:pt x="766" y="1878"/>
                    <a:pt x="765" y="1879"/>
                    <a:pt x="764" y="1880"/>
                  </a:cubicBezTo>
                  <a:cubicBezTo>
                    <a:pt x="763" y="1880"/>
                    <a:pt x="762" y="1881"/>
                    <a:pt x="761" y="1881"/>
                  </a:cubicBezTo>
                  <a:cubicBezTo>
                    <a:pt x="760" y="1882"/>
                    <a:pt x="760" y="1882"/>
                    <a:pt x="760" y="1882"/>
                  </a:cubicBezTo>
                  <a:cubicBezTo>
                    <a:pt x="760" y="1882"/>
                    <a:pt x="760" y="1882"/>
                    <a:pt x="760" y="1882"/>
                  </a:cubicBezTo>
                  <a:cubicBezTo>
                    <a:pt x="756" y="1883"/>
                    <a:pt x="752" y="1885"/>
                    <a:pt x="749" y="1885"/>
                  </a:cubicBezTo>
                  <a:cubicBezTo>
                    <a:pt x="748" y="1885"/>
                    <a:pt x="746" y="1885"/>
                    <a:pt x="745" y="1886"/>
                  </a:cubicBezTo>
                  <a:cubicBezTo>
                    <a:pt x="745" y="1886"/>
                    <a:pt x="745" y="1886"/>
                    <a:pt x="745" y="1886"/>
                  </a:cubicBezTo>
                  <a:cubicBezTo>
                    <a:pt x="738" y="1886"/>
                    <a:pt x="730" y="1886"/>
                    <a:pt x="723" y="1886"/>
                  </a:cubicBezTo>
                  <a:cubicBezTo>
                    <a:pt x="693" y="1886"/>
                    <a:pt x="693" y="1886"/>
                    <a:pt x="693" y="1886"/>
                  </a:cubicBezTo>
                  <a:cubicBezTo>
                    <a:pt x="687" y="1886"/>
                    <a:pt x="676" y="1885"/>
                    <a:pt x="674" y="1878"/>
                  </a:cubicBezTo>
                  <a:cubicBezTo>
                    <a:pt x="673" y="1877"/>
                    <a:pt x="673" y="1876"/>
                    <a:pt x="673" y="1876"/>
                  </a:cubicBezTo>
                  <a:cubicBezTo>
                    <a:pt x="673" y="1875"/>
                    <a:pt x="674" y="1875"/>
                    <a:pt x="674" y="1875"/>
                  </a:cubicBezTo>
                  <a:close/>
                  <a:moveTo>
                    <a:pt x="647" y="1928"/>
                  </a:moveTo>
                  <a:cubicBezTo>
                    <a:pt x="648" y="1927"/>
                    <a:pt x="648" y="1927"/>
                    <a:pt x="648" y="1927"/>
                  </a:cubicBezTo>
                  <a:cubicBezTo>
                    <a:pt x="648" y="1926"/>
                    <a:pt x="648" y="1926"/>
                    <a:pt x="648" y="1926"/>
                  </a:cubicBezTo>
                  <a:cubicBezTo>
                    <a:pt x="649" y="1925"/>
                    <a:pt x="649" y="1924"/>
                    <a:pt x="650" y="1924"/>
                  </a:cubicBezTo>
                  <a:cubicBezTo>
                    <a:pt x="650" y="1924"/>
                    <a:pt x="650" y="1924"/>
                    <a:pt x="650" y="1924"/>
                  </a:cubicBezTo>
                  <a:cubicBezTo>
                    <a:pt x="661" y="1909"/>
                    <a:pt x="687" y="1912"/>
                    <a:pt x="703" y="1912"/>
                  </a:cubicBezTo>
                  <a:cubicBezTo>
                    <a:pt x="703" y="1912"/>
                    <a:pt x="703" y="1912"/>
                    <a:pt x="703" y="1912"/>
                  </a:cubicBezTo>
                  <a:cubicBezTo>
                    <a:pt x="708" y="1912"/>
                    <a:pt x="720" y="1911"/>
                    <a:pt x="730" y="1912"/>
                  </a:cubicBezTo>
                  <a:cubicBezTo>
                    <a:pt x="734" y="1912"/>
                    <a:pt x="737" y="1912"/>
                    <a:pt x="740" y="1913"/>
                  </a:cubicBezTo>
                  <a:cubicBezTo>
                    <a:pt x="742" y="1913"/>
                    <a:pt x="744" y="1914"/>
                    <a:pt x="745" y="1915"/>
                  </a:cubicBezTo>
                  <a:cubicBezTo>
                    <a:pt x="749" y="1917"/>
                    <a:pt x="752" y="1919"/>
                    <a:pt x="752" y="1923"/>
                  </a:cubicBezTo>
                  <a:cubicBezTo>
                    <a:pt x="752" y="1923"/>
                    <a:pt x="752" y="1924"/>
                    <a:pt x="752" y="1924"/>
                  </a:cubicBezTo>
                  <a:cubicBezTo>
                    <a:pt x="752" y="1924"/>
                    <a:pt x="752" y="1924"/>
                    <a:pt x="752" y="1924"/>
                  </a:cubicBezTo>
                  <a:cubicBezTo>
                    <a:pt x="752" y="1925"/>
                    <a:pt x="751" y="1926"/>
                    <a:pt x="751" y="1927"/>
                  </a:cubicBezTo>
                  <a:cubicBezTo>
                    <a:pt x="741" y="1956"/>
                    <a:pt x="741" y="1956"/>
                    <a:pt x="741" y="1956"/>
                  </a:cubicBezTo>
                  <a:cubicBezTo>
                    <a:pt x="740" y="1958"/>
                    <a:pt x="738" y="1960"/>
                    <a:pt x="736" y="1962"/>
                  </a:cubicBezTo>
                  <a:cubicBezTo>
                    <a:pt x="734" y="1964"/>
                    <a:pt x="731" y="1966"/>
                    <a:pt x="728" y="1967"/>
                  </a:cubicBezTo>
                  <a:cubicBezTo>
                    <a:pt x="728" y="1968"/>
                    <a:pt x="727" y="1968"/>
                    <a:pt x="727" y="1968"/>
                  </a:cubicBezTo>
                  <a:cubicBezTo>
                    <a:pt x="723" y="1970"/>
                    <a:pt x="718" y="1971"/>
                    <a:pt x="713" y="1972"/>
                  </a:cubicBezTo>
                  <a:cubicBezTo>
                    <a:pt x="713" y="1972"/>
                    <a:pt x="713" y="1972"/>
                    <a:pt x="713" y="1972"/>
                  </a:cubicBezTo>
                  <a:cubicBezTo>
                    <a:pt x="712" y="1972"/>
                    <a:pt x="711" y="1972"/>
                    <a:pt x="710" y="1972"/>
                  </a:cubicBezTo>
                  <a:cubicBezTo>
                    <a:pt x="701" y="1973"/>
                    <a:pt x="692" y="1972"/>
                    <a:pt x="682" y="1972"/>
                  </a:cubicBezTo>
                  <a:cubicBezTo>
                    <a:pt x="673" y="1973"/>
                    <a:pt x="663" y="1973"/>
                    <a:pt x="654" y="1973"/>
                  </a:cubicBezTo>
                  <a:cubicBezTo>
                    <a:pt x="647" y="1973"/>
                    <a:pt x="638" y="1971"/>
                    <a:pt x="634" y="1966"/>
                  </a:cubicBezTo>
                  <a:cubicBezTo>
                    <a:pt x="634" y="1965"/>
                    <a:pt x="634" y="1965"/>
                    <a:pt x="633" y="1965"/>
                  </a:cubicBezTo>
                  <a:cubicBezTo>
                    <a:pt x="633" y="1964"/>
                    <a:pt x="633" y="1964"/>
                    <a:pt x="633" y="1964"/>
                  </a:cubicBezTo>
                  <a:cubicBezTo>
                    <a:pt x="633" y="1963"/>
                    <a:pt x="633" y="1963"/>
                    <a:pt x="632" y="1963"/>
                  </a:cubicBezTo>
                  <a:cubicBezTo>
                    <a:pt x="632" y="1963"/>
                    <a:pt x="632" y="1962"/>
                    <a:pt x="632" y="1962"/>
                  </a:cubicBezTo>
                  <a:cubicBezTo>
                    <a:pt x="632" y="1962"/>
                    <a:pt x="632" y="1962"/>
                    <a:pt x="632" y="1962"/>
                  </a:cubicBezTo>
                  <a:cubicBezTo>
                    <a:pt x="632" y="1962"/>
                    <a:pt x="632" y="1961"/>
                    <a:pt x="632" y="1960"/>
                  </a:cubicBezTo>
                  <a:cubicBezTo>
                    <a:pt x="632" y="1959"/>
                    <a:pt x="632" y="1959"/>
                    <a:pt x="633" y="1959"/>
                  </a:cubicBezTo>
                  <a:cubicBezTo>
                    <a:pt x="633" y="1958"/>
                    <a:pt x="633" y="1957"/>
                    <a:pt x="633" y="1956"/>
                  </a:cubicBezTo>
                  <a:cubicBezTo>
                    <a:pt x="633" y="1956"/>
                    <a:pt x="633" y="1956"/>
                    <a:pt x="633" y="1956"/>
                  </a:cubicBezTo>
                  <a:cubicBezTo>
                    <a:pt x="634" y="1955"/>
                    <a:pt x="634" y="1955"/>
                    <a:pt x="634" y="1955"/>
                  </a:cubicBezTo>
                  <a:cubicBezTo>
                    <a:pt x="634" y="1954"/>
                    <a:pt x="635" y="1953"/>
                    <a:pt x="635" y="1952"/>
                  </a:cubicBezTo>
                  <a:cubicBezTo>
                    <a:pt x="639" y="1944"/>
                    <a:pt x="643" y="1936"/>
                    <a:pt x="647" y="1928"/>
                  </a:cubicBezTo>
                  <a:cubicBezTo>
                    <a:pt x="647" y="1928"/>
                    <a:pt x="647" y="1928"/>
                    <a:pt x="647" y="1928"/>
                  </a:cubicBezTo>
                  <a:close/>
                  <a:moveTo>
                    <a:pt x="527" y="1875"/>
                  </a:moveTo>
                  <a:cubicBezTo>
                    <a:pt x="528" y="1873"/>
                    <a:pt x="531" y="1870"/>
                    <a:pt x="532" y="1868"/>
                  </a:cubicBezTo>
                  <a:cubicBezTo>
                    <a:pt x="536" y="1861"/>
                    <a:pt x="541" y="1854"/>
                    <a:pt x="546" y="1848"/>
                  </a:cubicBezTo>
                  <a:cubicBezTo>
                    <a:pt x="546" y="1847"/>
                    <a:pt x="546" y="1847"/>
                    <a:pt x="547" y="1847"/>
                  </a:cubicBezTo>
                  <a:cubicBezTo>
                    <a:pt x="547" y="1847"/>
                    <a:pt x="547" y="1847"/>
                    <a:pt x="547" y="1846"/>
                  </a:cubicBezTo>
                  <a:cubicBezTo>
                    <a:pt x="561" y="1833"/>
                    <a:pt x="590" y="1837"/>
                    <a:pt x="608" y="1837"/>
                  </a:cubicBezTo>
                  <a:cubicBezTo>
                    <a:pt x="616" y="1837"/>
                    <a:pt x="626" y="1835"/>
                    <a:pt x="634" y="1839"/>
                  </a:cubicBezTo>
                  <a:cubicBezTo>
                    <a:pt x="634" y="1839"/>
                    <a:pt x="634" y="1839"/>
                    <a:pt x="634" y="1839"/>
                  </a:cubicBezTo>
                  <a:cubicBezTo>
                    <a:pt x="634" y="1839"/>
                    <a:pt x="635" y="1839"/>
                    <a:pt x="636" y="1840"/>
                  </a:cubicBezTo>
                  <a:cubicBezTo>
                    <a:pt x="636" y="1840"/>
                    <a:pt x="636" y="1840"/>
                    <a:pt x="636" y="1840"/>
                  </a:cubicBezTo>
                  <a:cubicBezTo>
                    <a:pt x="638" y="1841"/>
                    <a:pt x="639" y="1843"/>
                    <a:pt x="639" y="1844"/>
                  </a:cubicBezTo>
                  <a:cubicBezTo>
                    <a:pt x="640" y="1845"/>
                    <a:pt x="640" y="1847"/>
                    <a:pt x="639" y="1849"/>
                  </a:cubicBezTo>
                  <a:cubicBezTo>
                    <a:pt x="638" y="1850"/>
                    <a:pt x="638" y="1850"/>
                    <a:pt x="638" y="1850"/>
                  </a:cubicBezTo>
                  <a:cubicBezTo>
                    <a:pt x="637" y="1854"/>
                    <a:pt x="633" y="1858"/>
                    <a:pt x="631" y="1862"/>
                  </a:cubicBezTo>
                  <a:cubicBezTo>
                    <a:pt x="631" y="1862"/>
                    <a:pt x="631" y="1862"/>
                    <a:pt x="631" y="1862"/>
                  </a:cubicBezTo>
                  <a:cubicBezTo>
                    <a:pt x="625" y="1873"/>
                    <a:pt x="625" y="1873"/>
                    <a:pt x="625" y="1873"/>
                  </a:cubicBezTo>
                  <a:cubicBezTo>
                    <a:pt x="624" y="1874"/>
                    <a:pt x="623" y="1876"/>
                    <a:pt x="621" y="1878"/>
                  </a:cubicBezTo>
                  <a:cubicBezTo>
                    <a:pt x="618" y="1879"/>
                    <a:pt x="616" y="1881"/>
                    <a:pt x="613" y="1882"/>
                  </a:cubicBezTo>
                  <a:cubicBezTo>
                    <a:pt x="612" y="1882"/>
                    <a:pt x="611" y="1883"/>
                    <a:pt x="610" y="1883"/>
                  </a:cubicBezTo>
                  <a:cubicBezTo>
                    <a:pt x="610" y="1883"/>
                    <a:pt x="609" y="1883"/>
                    <a:pt x="609" y="1884"/>
                  </a:cubicBezTo>
                  <a:cubicBezTo>
                    <a:pt x="609" y="1884"/>
                    <a:pt x="609" y="1884"/>
                    <a:pt x="609" y="1884"/>
                  </a:cubicBezTo>
                  <a:cubicBezTo>
                    <a:pt x="607" y="1884"/>
                    <a:pt x="605" y="1885"/>
                    <a:pt x="603" y="1885"/>
                  </a:cubicBezTo>
                  <a:cubicBezTo>
                    <a:pt x="599" y="1886"/>
                    <a:pt x="596" y="1886"/>
                    <a:pt x="592" y="1886"/>
                  </a:cubicBezTo>
                  <a:cubicBezTo>
                    <a:pt x="582" y="1886"/>
                    <a:pt x="582" y="1886"/>
                    <a:pt x="582" y="1886"/>
                  </a:cubicBezTo>
                  <a:cubicBezTo>
                    <a:pt x="582" y="1886"/>
                    <a:pt x="582" y="1886"/>
                    <a:pt x="582" y="1886"/>
                  </a:cubicBezTo>
                  <a:cubicBezTo>
                    <a:pt x="570" y="1886"/>
                    <a:pt x="557" y="1886"/>
                    <a:pt x="545" y="1886"/>
                  </a:cubicBezTo>
                  <a:cubicBezTo>
                    <a:pt x="540" y="1886"/>
                    <a:pt x="528" y="1885"/>
                    <a:pt x="527" y="1878"/>
                  </a:cubicBezTo>
                  <a:cubicBezTo>
                    <a:pt x="527" y="1877"/>
                    <a:pt x="527" y="1876"/>
                    <a:pt x="527" y="1875"/>
                  </a:cubicBezTo>
                  <a:close/>
                  <a:moveTo>
                    <a:pt x="545" y="2017"/>
                  </a:moveTo>
                  <a:cubicBezTo>
                    <a:pt x="545" y="2017"/>
                    <a:pt x="545" y="2017"/>
                    <a:pt x="545" y="2017"/>
                  </a:cubicBezTo>
                  <a:cubicBezTo>
                    <a:pt x="543" y="2024"/>
                    <a:pt x="538" y="2031"/>
                    <a:pt x="534" y="2038"/>
                  </a:cubicBezTo>
                  <a:cubicBezTo>
                    <a:pt x="534" y="2038"/>
                    <a:pt x="534" y="2038"/>
                    <a:pt x="534" y="2038"/>
                  </a:cubicBezTo>
                  <a:cubicBezTo>
                    <a:pt x="530" y="2045"/>
                    <a:pt x="527" y="2053"/>
                    <a:pt x="521" y="2060"/>
                  </a:cubicBezTo>
                  <a:cubicBezTo>
                    <a:pt x="521" y="2061"/>
                    <a:pt x="520" y="2061"/>
                    <a:pt x="520" y="2062"/>
                  </a:cubicBezTo>
                  <a:cubicBezTo>
                    <a:pt x="520" y="2062"/>
                    <a:pt x="520" y="2062"/>
                    <a:pt x="520" y="2062"/>
                  </a:cubicBezTo>
                  <a:cubicBezTo>
                    <a:pt x="519" y="2063"/>
                    <a:pt x="518" y="2064"/>
                    <a:pt x="517" y="2064"/>
                  </a:cubicBezTo>
                  <a:cubicBezTo>
                    <a:pt x="517" y="2065"/>
                    <a:pt x="517" y="2065"/>
                    <a:pt x="516" y="2065"/>
                  </a:cubicBezTo>
                  <a:cubicBezTo>
                    <a:pt x="516" y="2065"/>
                    <a:pt x="516" y="2066"/>
                    <a:pt x="516" y="2066"/>
                  </a:cubicBezTo>
                  <a:cubicBezTo>
                    <a:pt x="510" y="2071"/>
                    <a:pt x="503" y="2074"/>
                    <a:pt x="496" y="2076"/>
                  </a:cubicBezTo>
                  <a:cubicBezTo>
                    <a:pt x="495" y="2076"/>
                    <a:pt x="494" y="2076"/>
                    <a:pt x="493" y="2077"/>
                  </a:cubicBezTo>
                  <a:cubicBezTo>
                    <a:pt x="489" y="2078"/>
                    <a:pt x="484" y="2078"/>
                    <a:pt x="480" y="2078"/>
                  </a:cubicBezTo>
                  <a:cubicBezTo>
                    <a:pt x="476" y="2078"/>
                    <a:pt x="476" y="2078"/>
                    <a:pt x="476" y="2078"/>
                  </a:cubicBezTo>
                  <a:cubicBezTo>
                    <a:pt x="476" y="2078"/>
                    <a:pt x="476" y="2078"/>
                    <a:pt x="476" y="2078"/>
                  </a:cubicBezTo>
                  <a:cubicBezTo>
                    <a:pt x="458" y="2078"/>
                    <a:pt x="439" y="2078"/>
                    <a:pt x="421" y="2079"/>
                  </a:cubicBezTo>
                  <a:cubicBezTo>
                    <a:pt x="419" y="2079"/>
                    <a:pt x="418" y="2078"/>
                    <a:pt x="416" y="2078"/>
                  </a:cubicBezTo>
                  <a:cubicBezTo>
                    <a:pt x="414" y="2078"/>
                    <a:pt x="412" y="2078"/>
                    <a:pt x="410" y="2077"/>
                  </a:cubicBezTo>
                  <a:cubicBezTo>
                    <a:pt x="406" y="2076"/>
                    <a:pt x="404" y="2074"/>
                    <a:pt x="402" y="2072"/>
                  </a:cubicBezTo>
                  <a:cubicBezTo>
                    <a:pt x="401" y="2070"/>
                    <a:pt x="400" y="2068"/>
                    <a:pt x="400" y="2066"/>
                  </a:cubicBezTo>
                  <a:cubicBezTo>
                    <a:pt x="400" y="2064"/>
                    <a:pt x="401" y="2062"/>
                    <a:pt x="402" y="2060"/>
                  </a:cubicBezTo>
                  <a:cubicBezTo>
                    <a:pt x="402" y="2059"/>
                    <a:pt x="402" y="2059"/>
                    <a:pt x="403" y="2059"/>
                  </a:cubicBezTo>
                  <a:cubicBezTo>
                    <a:pt x="403" y="2058"/>
                    <a:pt x="403" y="2058"/>
                    <a:pt x="403" y="2058"/>
                  </a:cubicBezTo>
                  <a:cubicBezTo>
                    <a:pt x="404" y="2057"/>
                    <a:pt x="404" y="2057"/>
                    <a:pt x="404" y="2057"/>
                  </a:cubicBezTo>
                  <a:cubicBezTo>
                    <a:pt x="404" y="2057"/>
                    <a:pt x="404" y="2057"/>
                    <a:pt x="404" y="2057"/>
                  </a:cubicBezTo>
                  <a:cubicBezTo>
                    <a:pt x="409" y="2050"/>
                    <a:pt x="413" y="2043"/>
                    <a:pt x="418" y="2035"/>
                  </a:cubicBezTo>
                  <a:cubicBezTo>
                    <a:pt x="422" y="2030"/>
                    <a:pt x="425" y="2024"/>
                    <a:pt x="430" y="2019"/>
                  </a:cubicBezTo>
                  <a:cubicBezTo>
                    <a:pt x="430" y="2018"/>
                    <a:pt x="431" y="2018"/>
                    <a:pt x="431" y="2017"/>
                  </a:cubicBezTo>
                  <a:cubicBezTo>
                    <a:pt x="431" y="2017"/>
                    <a:pt x="432" y="2017"/>
                    <a:pt x="432" y="2017"/>
                  </a:cubicBezTo>
                  <a:cubicBezTo>
                    <a:pt x="433" y="2016"/>
                    <a:pt x="434" y="2015"/>
                    <a:pt x="435" y="2014"/>
                  </a:cubicBezTo>
                  <a:cubicBezTo>
                    <a:pt x="435" y="2014"/>
                    <a:pt x="435" y="2014"/>
                    <a:pt x="435" y="2014"/>
                  </a:cubicBezTo>
                  <a:cubicBezTo>
                    <a:pt x="435" y="2014"/>
                    <a:pt x="435" y="2014"/>
                    <a:pt x="435" y="2014"/>
                  </a:cubicBezTo>
                  <a:cubicBezTo>
                    <a:pt x="441" y="2009"/>
                    <a:pt x="449" y="2006"/>
                    <a:pt x="457" y="2004"/>
                  </a:cubicBezTo>
                  <a:cubicBezTo>
                    <a:pt x="457" y="2004"/>
                    <a:pt x="457" y="2004"/>
                    <a:pt x="457" y="2004"/>
                  </a:cubicBezTo>
                  <a:cubicBezTo>
                    <a:pt x="457" y="2004"/>
                    <a:pt x="458" y="2004"/>
                    <a:pt x="458" y="2004"/>
                  </a:cubicBezTo>
                  <a:cubicBezTo>
                    <a:pt x="459" y="2004"/>
                    <a:pt x="461" y="2004"/>
                    <a:pt x="462" y="2004"/>
                  </a:cubicBezTo>
                  <a:cubicBezTo>
                    <a:pt x="463" y="2003"/>
                    <a:pt x="464" y="2003"/>
                    <a:pt x="465" y="2003"/>
                  </a:cubicBezTo>
                  <a:cubicBezTo>
                    <a:pt x="466" y="2003"/>
                    <a:pt x="467" y="2003"/>
                    <a:pt x="468" y="2003"/>
                  </a:cubicBezTo>
                  <a:cubicBezTo>
                    <a:pt x="468" y="2003"/>
                    <a:pt x="469" y="2003"/>
                    <a:pt x="470" y="2003"/>
                  </a:cubicBezTo>
                  <a:cubicBezTo>
                    <a:pt x="471" y="2003"/>
                    <a:pt x="471" y="2003"/>
                    <a:pt x="471" y="2003"/>
                  </a:cubicBezTo>
                  <a:cubicBezTo>
                    <a:pt x="471" y="2003"/>
                    <a:pt x="471" y="2003"/>
                    <a:pt x="471" y="2003"/>
                  </a:cubicBezTo>
                  <a:cubicBezTo>
                    <a:pt x="488" y="2003"/>
                    <a:pt x="504" y="2003"/>
                    <a:pt x="521" y="2003"/>
                  </a:cubicBezTo>
                  <a:cubicBezTo>
                    <a:pt x="521" y="2003"/>
                    <a:pt x="521" y="2003"/>
                    <a:pt x="521" y="2003"/>
                  </a:cubicBezTo>
                  <a:cubicBezTo>
                    <a:pt x="524" y="2003"/>
                    <a:pt x="524" y="2003"/>
                    <a:pt x="524" y="2003"/>
                  </a:cubicBezTo>
                  <a:cubicBezTo>
                    <a:pt x="528" y="2003"/>
                    <a:pt x="532" y="2003"/>
                    <a:pt x="535" y="2004"/>
                  </a:cubicBezTo>
                  <a:cubicBezTo>
                    <a:pt x="536" y="2004"/>
                    <a:pt x="536" y="2005"/>
                    <a:pt x="537" y="2005"/>
                  </a:cubicBezTo>
                  <a:cubicBezTo>
                    <a:pt x="537" y="2005"/>
                    <a:pt x="538" y="2005"/>
                    <a:pt x="538" y="2006"/>
                  </a:cubicBezTo>
                  <a:cubicBezTo>
                    <a:pt x="538" y="2006"/>
                    <a:pt x="539" y="2006"/>
                    <a:pt x="539" y="2006"/>
                  </a:cubicBezTo>
                  <a:cubicBezTo>
                    <a:pt x="543" y="2008"/>
                    <a:pt x="546" y="2012"/>
                    <a:pt x="545" y="2017"/>
                  </a:cubicBezTo>
                  <a:close/>
                  <a:moveTo>
                    <a:pt x="579" y="1956"/>
                  </a:moveTo>
                  <a:cubicBezTo>
                    <a:pt x="579" y="1956"/>
                    <a:pt x="579" y="1956"/>
                    <a:pt x="579" y="1956"/>
                  </a:cubicBezTo>
                  <a:cubicBezTo>
                    <a:pt x="579" y="1956"/>
                    <a:pt x="579" y="1956"/>
                    <a:pt x="579" y="1956"/>
                  </a:cubicBezTo>
                  <a:cubicBezTo>
                    <a:pt x="578" y="1957"/>
                    <a:pt x="578" y="1958"/>
                    <a:pt x="577" y="1959"/>
                  </a:cubicBezTo>
                  <a:cubicBezTo>
                    <a:pt x="577" y="1959"/>
                    <a:pt x="577" y="1960"/>
                    <a:pt x="577" y="1960"/>
                  </a:cubicBezTo>
                  <a:cubicBezTo>
                    <a:pt x="572" y="1964"/>
                    <a:pt x="566" y="1968"/>
                    <a:pt x="560" y="1970"/>
                  </a:cubicBezTo>
                  <a:cubicBezTo>
                    <a:pt x="560" y="1970"/>
                    <a:pt x="560" y="1970"/>
                    <a:pt x="560" y="1970"/>
                  </a:cubicBezTo>
                  <a:cubicBezTo>
                    <a:pt x="559" y="1970"/>
                    <a:pt x="558" y="1970"/>
                    <a:pt x="557" y="1971"/>
                  </a:cubicBezTo>
                  <a:cubicBezTo>
                    <a:pt x="556" y="1971"/>
                    <a:pt x="556" y="1971"/>
                    <a:pt x="555" y="1971"/>
                  </a:cubicBezTo>
                  <a:cubicBezTo>
                    <a:pt x="554" y="1971"/>
                    <a:pt x="554" y="1971"/>
                    <a:pt x="553" y="1971"/>
                  </a:cubicBezTo>
                  <a:cubicBezTo>
                    <a:pt x="550" y="1972"/>
                    <a:pt x="546" y="1973"/>
                    <a:pt x="542" y="1973"/>
                  </a:cubicBezTo>
                  <a:cubicBezTo>
                    <a:pt x="541" y="1973"/>
                    <a:pt x="541" y="1973"/>
                    <a:pt x="541" y="1973"/>
                  </a:cubicBezTo>
                  <a:cubicBezTo>
                    <a:pt x="534" y="1973"/>
                    <a:pt x="527" y="1973"/>
                    <a:pt x="520" y="1973"/>
                  </a:cubicBezTo>
                  <a:cubicBezTo>
                    <a:pt x="510" y="1973"/>
                    <a:pt x="499" y="1973"/>
                    <a:pt x="489" y="1973"/>
                  </a:cubicBezTo>
                  <a:cubicBezTo>
                    <a:pt x="488" y="1973"/>
                    <a:pt x="486" y="1973"/>
                    <a:pt x="484" y="1973"/>
                  </a:cubicBezTo>
                  <a:cubicBezTo>
                    <a:pt x="484" y="1973"/>
                    <a:pt x="484" y="1973"/>
                    <a:pt x="483" y="1973"/>
                  </a:cubicBezTo>
                  <a:cubicBezTo>
                    <a:pt x="482" y="1972"/>
                    <a:pt x="480" y="1972"/>
                    <a:pt x="479" y="1972"/>
                  </a:cubicBezTo>
                  <a:cubicBezTo>
                    <a:pt x="479" y="1972"/>
                    <a:pt x="479" y="1972"/>
                    <a:pt x="479" y="1972"/>
                  </a:cubicBezTo>
                  <a:cubicBezTo>
                    <a:pt x="479" y="1972"/>
                    <a:pt x="479" y="1972"/>
                    <a:pt x="479" y="1972"/>
                  </a:cubicBezTo>
                  <a:cubicBezTo>
                    <a:pt x="474" y="1970"/>
                    <a:pt x="470" y="1968"/>
                    <a:pt x="470" y="1963"/>
                  </a:cubicBezTo>
                  <a:cubicBezTo>
                    <a:pt x="470" y="1962"/>
                    <a:pt x="470" y="1961"/>
                    <a:pt x="470" y="1960"/>
                  </a:cubicBezTo>
                  <a:cubicBezTo>
                    <a:pt x="470" y="1960"/>
                    <a:pt x="470" y="1959"/>
                    <a:pt x="471" y="1959"/>
                  </a:cubicBezTo>
                  <a:cubicBezTo>
                    <a:pt x="471" y="1958"/>
                    <a:pt x="471" y="1957"/>
                    <a:pt x="472" y="1957"/>
                  </a:cubicBezTo>
                  <a:cubicBezTo>
                    <a:pt x="472" y="1957"/>
                    <a:pt x="472" y="1956"/>
                    <a:pt x="472" y="1956"/>
                  </a:cubicBezTo>
                  <a:cubicBezTo>
                    <a:pt x="472" y="1956"/>
                    <a:pt x="472" y="1956"/>
                    <a:pt x="472" y="1956"/>
                  </a:cubicBezTo>
                  <a:cubicBezTo>
                    <a:pt x="473" y="1955"/>
                    <a:pt x="474" y="1954"/>
                    <a:pt x="474" y="1953"/>
                  </a:cubicBezTo>
                  <a:cubicBezTo>
                    <a:pt x="479" y="1945"/>
                    <a:pt x="485" y="1938"/>
                    <a:pt x="490" y="1930"/>
                  </a:cubicBezTo>
                  <a:cubicBezTo>
                    <a:pt x="490" y="1930"/>
                    <a:pt x="490" y="1930"/>
                    <a:pt x="490" y="1930"/>
                  </a:cubicBezTo>
                  <a:cubicBezTo>
                    <a:pt x="492" y="1927"/>
                    <a:pt x="492" y="1927"/>
                    <a:pt x="492" y="1927"/>
                  </a:cubicBezTo>
                  <a:cubicBezTo>
                    <a:pt x="493" y="1925"/>
                    <a:pt x="495" y="1923"/>
                    <a:pt x="498" y="1921"/>
                  </a:cubicBezTo>
                  <a:cubicBezTo>
                    <a:pt x="499" y="1920"/>
                    <a:pt x="501" y="1919"/>
                    <a:pt x="503" y="1918"/>
                  </a:cubicBezTo>
                  <a:cubicBezTo>
                    <a:pt x="504" y="1918"/>
                    <a:pt x="505" y="1917"/>
                    <a:pt x="506" y="1917"/>
                  </a:cubicBezTo>
                  <a:cubicBezTo>
                    <a:pt x="506" y="1917"/>
                    <a:pt x="506" y="1917"/>
                    <a:pt x="507" y="1917"/>
                  </a:cubicBezTo>
                  <a:cubicBezTo>
                    <a:pt x="507" y="1917"/>
                    <a:pt x="507" y="1916"/>
                    <a:pt x="507" y="1916"/>
                  </a:cubicBezTo>
                  <a:cubicBezTo>
                    <a:pt x="508" y="1916"/>
                    <a:pt x="508" y="1916"/>
                    <a:pt x="508" y="1916"/>
                  </a:cubicBezTo>
                  <a:cubicBezTo>
                    <a:pt x="511" y="1915"/>
                    <a:pt x="514" y="1914"/>
                    <a:pt x="517" y="1913"/>
                  </a:cubicBezTo>
                  <a:cubicBezTo>
                    <a:pt x="521" y="1913"/>
                    <a:pt x="525" y="1912"/>
                    <a:pt x="528" y="1912"/>
                  </a:cubicBezTo>
                  <a:cubicBezTo>
                    <a:pt x="538" y="1912"/>
                    <a:pt x="538" y="1912"/>
                    <a:pt x="538" y="1912"/>
                  </a:cubicBezTo>
                  <a:cubicBezTo>
                    <a:pt x="541" y="1912"/>
                    <a:pt x="543" y="1912"/>
                    <a:pt x="545" y="1912"/>
                  </a:cubicBezTo>
                  <a:cubicBezTo>
                    <a:pt x="555" y="1912"/>
                    <a:pt x="564" y="1912"/>
                    <a:pt x="573" y="1912"/>
                  </a:cubicBezTo>
                  <a:cubicBezTo>
                    <a:pt x="573" y="1912"/>
                    <a:pt x="573" y="1912"/>
                    <a:pt x="573" y="1912"/>
                  </a:cubicBezTo>
                  <a:cubicBezTo>
                    <a:pt x="577" y="1912"/>
                    <a:pt x="577" y="1912"/>
                    <a:pt x="577" y="1912"/>
                  </a:cubicBezTo>
                  <a:cubicBezTo>
                    <a:pt x="581" y="1912"/>
                    <a:pt x="584" y="1913"/>
                    <a:pt x="587" y="1913"/>
                  </a:cubicBezTo>
                  <a:cubicBezTo>
                    <a:pt x="589" y="1914"/>
                    <a:pt x="590" y="1915"/>
                    <a:pt x="592" y="1915"/>
                  </a:cubicBezTo>
                  <a:cubicBezTo>
                    <a:pt x="596" y="1918"/>
                    <a:pt x="599" y="1921"/>
                    <a:pt x="595" y="1927"/>
                  </a:cubicBezTo>
                  <a:cubicBezTo>
                    <a:pt x="592" y="1934"/>
                    <a:pt x="588" y="1941"/>
                    <a:pt x="584" y="1948"/>
                  </a:cubicBezTo>
                  <a:cubicBezTo>
                    <a:pt x="579" y="1956"/>
                    <a:pt x="579" y="1956"/>
                    <a:pt x="579" y="1956"/>
                  </a:cubicBezTo>
                  <a:cubicBezTo>
                    <a:pt x="579" y="1956"/>
                    <a:pt x="579" y="1956"/>
                    <a:pt x="579" y="1956"/>
                  </a:cubicBezTo>
                  <a:close/>
                  <a:moveTo>
                    <a:pt x="1064" y="2056"/>
                  </a:moveTo>
                  <a:cubicBezTo>
                    <a:pt x="1064" y="2057"/>
                    <a:pt x="1064" y="2059"/>
                    <a:pt x="1064" y="2060"/>
                  </a:cubicBezTo>
                  <a:cubicBezTo>
                    <a:pt x="1064" y="2060"/>
                    <a:pt x="1064" y="2060"/>
                    <a:pt x="1064" y="2061"/>
                  </a:cubicBezTo>
                  <a:cubicBezTo>
                    <a:pt x="1063" y="2062"/>
                    <a:pt x="1063" y="2063"/>
                    <a:pt x="1062" y="2064"/>
                  </a:cubicBezTo>
                  <a:cubicBezTo>
                    <a:pt x="1062" y="2064"/>
                    <a:pt x="1062" y="2064"/>
                    <a:pt x="1062" y="2064"/>
                  </a:cubicBezTo>
                  <a:cubicBezTo>
                    <a:pt x="1062" y="2064"/>
                    <a:pt x="1062" y="2064"/>
                    <a:pt x="1062" y="2064"/>
                  </a:cubicBezTo>
                  <a:cubicBezTo>
                    <a:pt x="1061" y="2065"/>
                    <a:pt x="1060" y="2066"/>
                    <a:pt x="1059" y="2067"/>
                  </a:cubicBezTo>
                  <a:cubicBezTo>
                    <a:pt x="1059" y="2067"/>
                    <a:pt x="1059" y="2067"/>
                    <a:pt x="1059" y="2068"/>
                  </a:cubicBezTo>
                  <a:cubicBezTo>
                    <a:pt x="1058" y="2069"/>
                    <a:pt x="1057" y="2069"/>
                    <a:pt x="1056" y="2070"/>
                  </a:cubicBezTo>
                  <a:cubicBezTo>
                    <a:pt x="1056" y="2070"/>
                    <a:pt x="1055" y="2071"/>
                    <a:pt x="1055" y="2071"/>
                  </a:cubicBezTo>
                  <a:cubicBezTo>
                    <a:pt x="1055" y="2071"/>
                    <a:pt x="1055" y="2071"/>
                    <a:pt x="1055" y="2071"/>
                  </a:cubicBezTo>
                  <a:cubicBezTo>
                    <a:pt x="1053" y="2072"/>
                    <a:pt x="1052" y="2072"/>
                    <a:pt x="1051" y="2073"/>
                  </a:cubicBezTo>
                  <a:cubicBezTo>
                    <a:pt x="1051" y="2073"/>
                    <a:pt x="1051" y="2073"/>
                    <a:pt x="1050" y="2073"/>
                  </a:cubicBezTo>
                  <a:cubicBezTo>
                    <a:pt x="1049" y="2074"/>
                    <a:pt x="1048" y="2074"/>
                    <a:pt x="1047" y="2074"/>
                  </a:cubicBezTo>
                  <a:cubicBezTo>
                    <a:pt x="1047" y="2075"/>
                    <a:pt x="1046" y="2075"/>
                    <a:pt x="1046" y="2075"/>
                  </a:cubicBezTo>
                  <a:cubicBezTo>
                    <a:pt x="1046" y="2075"/>
                    <a:pt x="1045" y="2075"/>
                    <a:pt x="1045" y="2075"/>
                  </a:cubicBezTo>
                  <a:cubicBezTo>
                    <a:pt x="1045" y="2075"/>
                    <a:pt x="1045" y="2075"/>
                    <a:pt x="1044" y="2075"/>
                  </a:cubicBezTo>
                  <a:cubicBezTo>
                    <a:pt x="1043" y="2076"/>
                    <a:pt x="1042" y="2076"/>
                    <a:pt x="1041" y="2076"/>
                  </a:cubicBezTo>
                  <a:cubicBezTo>
                    <a:pt x="1039" y="2076"/>
                    <a:pt x="1038" y="2076"/>
                    <a:pt x="1037" y="2077"/>
                  </a:cubicBezTo>
                  <a:cubicBezTo>
                    <a:pt x="1036" y="2077"/>
                    <a:pt x="1035" y="2077"/>
                    <a:pt x="1034" y="2077"/>
                  </a:cubicBezTo>
                  <a:cubicBezTo>
                    <a:pt x="1033" y="2077"/>
                    <a:pt x="1033" y="2077"/>
                    <a:pt x="1033" y="2077"/>
                  </a:cubicBezTo>
                  <a:cubicBezTo>
                    <a:pt x="1031" y="2077"/>
                    <a:pt x="1031" y="2077"/>
                    <a:pt x="1031" y="2077"/>
                  </a:cubicBezTo>
                  <a:cubicBezTo>
                    <a:pt x="1031" y="2077"/>
                    <a:pt x="1031" y="2077"/>
                    <a:pt x="1031" y="2077"/>
                  </a:cubicBezTo>
                  <a:cubicBezTo>
                    <a:pt x="1025" y="2077"/>
                    <a:pt x="1018" y="2077"/>
                    <a:pt x="1011" y="2077"/>
                  </a:cubicBezTo>
                  <a:cubicBezTo>
                    <a:pt x="981" y="2077"/>
                    <a:pt x="630" y="2078"/>
                    <a:pt x="605" y="2078"/>
                  </a:cubicBezTo>
                  <a:cubicBezTo>
                    <a:pt x="604" y="2078"/>
                    <a:pt x="602" y="2078"/>
                    <a:pt x="600" y="2078"/>
                  </a:cubicBezTo>
                  <a:cubicBezTo>
                    <a:pt x="598" y="2077"/>
                    <a:pt x="596" y="2077"/>
                    <a:pt x="594" y="2076"/>
                  </a:cubicBezTo>
                  <a:cubicBezTo>
                    <a:pt x="590" y="2075"/>
                    <a:pt x="588" y="2074"/>
                    <a:pt x="586" y="2072"/>
                  </a:cubicBezTo>
                  <a:cubicBezTo>
                    <a:pt x="584" y="2070"/>
                    <a:pt x="583" y="2068"/>
                    <a:pt x="582" y="2065"/>
                  </a:cubicBezTo>
                  <a:cubicBezTo>
                    <a:pt x="582" y="2063"/>
                    <a:pt x="582" y="2060"/>
                    <a:pt x="584" y="2057"/>
                  </a:cubicBezTo>
                  <a:cubicBezTo>
                    <a:pt x="584" y="2056"/>
                    <a:pt x="584" y="2056"/>
                    <a:pt x="584" y="2056"/>
                  </a:cubicBezTo>
                  <a:cubicBezTo>
                    <a:pt x="584" y="2056"/>
                    <a:pt x="584" y="2056"/>
                    <a:pt x="584" y="2056"/>
                  </a:cubicBezTo>
                  <a:cubicBezTo>
                    <a:pt x="588" y="2048"/>
                    <a:pt x="592" y="2040"/>
                    <a:pt x="596" y="2031"/>
                  </a:cubicBezTo>
                  <a:cubicBezTo>
                    <a:pt x="597" y="2030"/>
                    <a:pt x="598" y="2029"/>
                    <a:pt x="598" y="2027"/>
                  </a:cubicBezTo>
                  <a:cubicBezTo>
                    <a:pt x="601" y="2021"/>
                    <a:pt x="601" y="2021"/>
                    <a:pt x="601" y="2021"/>
                  </a:cubicBezTo>
                  <a:cubicBezTo>
                    <a:pt x="603" y="2018"/>
                    <a:pt x="605" y="2016"/>
                    <a:pt x="607" y="2014"/>
                  </a:cubicBezTo>
                  <a:cubicBezTo>
                    <a:pt x="608" y="2013"/>
                    <a:pt x="609" y="2013"/>
                    <a:pt x="609" y="2012"/>
                  </a:cubicBezTo>
                  <a:cubicBezTo>
                    <a:pt x="610" y="2012"/>
                    <a:pt x="610" y="2012"/>
                    <a:pt x="610" y="2011"/>
                  </a:cubicBezTo>
                  <a:cubicBezTo>
                    <a:pt x="611" y="2011"/>
                    <a:pt x="612" y="2011"/>
                    <a:pt x="612" y="2010"/>
                  </a:cubicBezTo>
                  <a:cubicBezTo>
                    <a:pt x="612" y="2010"/>
                    <a:pt x="612" y="2010"/>
                    <a:pt x="613" y="2010"/>
                  </a:cubicBezTo>
                  <a:cubicBezTo>
                    <a:pt x="613" y="2010"/>
                    <a:pt x="613" y="2010"/>
                    <a:pt x="614" y="2009"/>
                  </a:cubicBezTo>
                  <a:cubicBezTo>
                    <a:pt x="615" y="2009"/>
                    <a:pt x="616" y="2008"/>
                    <a:pt x="617" y="2008"/>
                  </a:cubicBezTo>
                  <a:cubicBezTo>
                    <a:pt x="617" y="2008"/>
                    <a:pt x="618" y="2007"/>
                    <a:pt x="618" y="2007"/>
                  </a:cubicBezTo>
                  <a:cubicBezTo>
                    <a:pt x="619" y="2007"/>
                    <a:pt x="620" y="2007"/>
                    <a:pt x="621" y="2006"/>
                  </a:cubicBezTo>
                  <a:cubicBezTo>
                    <a:pt x="622" y="2006"/>
                    <a:pt x="623" y="2005"/>
                    <a:pt x="625" y="2005"/>
                  </a:cubicBezTo>
                  <a:cubicBezTo>
                    <a:pt x="625" y="2005"/>
                    <a:pt x="626" y="2004"/>
                    <a:pt x="627" y="2004"/>
                  </a:cubicBezTo>
                  <a:cubicBezTo>
                    <a:pt x="627" y="2004"/>
                    <a:pt x="628" y="2004"/>
                    <a:pt x="628" y="2004"/>
                  </a:cubicBezTo>
                  <a:cubicBezTo>
                    <a:pt x="632" y="2003"/>
                    <a:pt x="636" y="2002"/>
                    <a:pt x="640" y="2002"/>
                  </a:cubicBezTo>
                  <a:cubicBezTo>
                    <a:pt x="640" y="2002"/>
                    <a:pt x="1008" y="2001"/>
                    <a:pt x="1021" y="2001"/>
                  </a:cubicBezTo>
                  <a:cubicBezTo>
                    <a:pt x="1026" y="2001"/>
                    <a:pt x="1030" y="2001"/>
                    <a:pt x="1034" y="2001"/>
                  </a:cubicBezTo>
                  <a:cubicBezTo>
                    <a:pt x="1036" y="2001"/>
                    <a:pt x="1038" y="2002"/>
                    <a:pt x="1040" y="2002"/>
                  </a:cubicBezTo>
                  <a:cubicBezTo>
                    <a:pt x="1040" y="2002"/>
                    <a:pt x="1040" y="2002"/>
                    <a:pt x="1041" y="2002"/>
                  </a:cubicBezTo>
                  <a:cubicBezTo>
                    <a:pt x="1042" y="2002"/>
                    <a:pt x="1044" y="2002"/>
                    <a:pt x="1045" y="2003"/>
                  </a:cubicBezTo>
                  <a:cubicBezTo>
                    <a:pt x="1045" y="2003"/>
                    <a:pt x="1046" y="2003"/>
                    <a:pt x="1046" y="2003"/>
                  </a:cubicBezTo>
                  <a:cubicBezTo>
                    <a:pt x="1046" y="2003"/>
                    <a:pt x="1046" y="2003"/>
                    <a:pt x="1046" y="2003"/>
                  </a:cubicBezTo>
                  <a:cubicBezTo>
                    <a:pt x="1048" y="2003"/>
                    <a:pt x="1049" y="2004"/>
                    <a:pt x="1050" y="2004"/>
                  </a:cubicBezTo>
                  <a:cubicBezTo>
                    <a:pt x="1050" y="2004"/>
                    <a:pt x="1051" y="2005"/>
                    <a:pt x="1051" y="2005"/>
                  </a:cubicBezTo>
                  <a:cubicBezTo>
                    <a:pt x="1052" y="2005"/>
                    <a:pt x="1053" y="2006"/>
                    <a:pt x="1054" y="2006"/>
                  </a:cubicBezTo>
                  <a:cubicBezTo>
                    <a:pt x="1055" y="2006"/>
                    <a:pt x="1055" y="2007"/>
                    <a:pt x="1055" y="2007"/>
                  </a:cubicBezTo>
                  <a:cubicBezTo>
                    <a:pt x="1055" y="2007"/>
                    <a:pt x="1055" y="2007"/>
                    <a:pt x="1056" y="2007"/>
                  </a:cubicBezTo>
                  <a:cubicBezTo>
                    <a:pt x="1056" y="2008"/>
                    <a:pt x="1057" y="2008"/>
                    <a:pt x="1058" y="2009"/>
                  </a:cubicBezTo>
                  <a:cubicBezTo>
                    <a:pt x="1059" y="2010"/>
                    <a:pt x="1061" y="2011"/>
                    <a:pt x="1061" y="2013"/>
                  </a:cubicBezTo>
                  <a:cubicBezTo>
                    <a:pt x="1063" y="2015"/>
                    <a:pt x="1064" y="2017"/>
                    <a:pt x="1064" y="2020"/>
                  </a:cubicBezTo>
                  <a:cubicBezTo>
                    <a:pt x="1064" y="2022"/>
                    <a:pt x="1064" y="2022"/>
                    <a:pt x="1064" y="2022"/>
                  </a:cubicBezTo>
                  <a:cubicBezTo>
                    <a:pt x="1064" y="2022"/>
                    <a:pt x="1064" y="2022"/>
                    <a:pt x="1064" y="2022"/>
                  </a:cubicBezTo>
                  <a:cubicBezTo>
                    <a:pt x="1064" y="2031"/>
                    <a:pt x="1064" y="2040"/>
                    <a:pt x="1064" y="2049"/>
                  </a:cubicBezTo>
                  <a:cubicBezTo>
                    <a:pt x="1064" y="2051"/>
                    <a:pt x="1064" y="2054"/>
                    <a:pt x="1064" y="2056"/>
                  </a:cubicBezTo>
                  <a:close/>
                  <a:moveTo>
                    <a:pt x="1114" y="1878"/>
                  </a:moveTo>
                  <a:cubicBezTo>
                    <a:pt x="1114" y="1878"/>
                    <a:pt x="1114" y="1877"/>
                    <a:pt x="1113" y="1877"/>
                  </a:cubicBezTo>
                  <a:cubicBezTo>
                    <a:pt x="1113" y="1877"/>
                    <a:pt x="1113" y="1877"/>
                    <a:pt x="1113" y="1877"/>
                  </a:cubicBezTo>
                  <a:cubicBezTo>
                    <a:pt x="1112" y="1875"/>
                    <a:pt x="1111" y="1873"/>
                    <a:pt x="1111" y="1871"/>
                  </a:cubicBezTo>
                  <a:cubicBezTo>
                    <a:pt x="1111" y="1870"/>
                    <a:pt x="1111" y="1870"/>
                    <a:pt x="1111" y="1870"/>
                  </a:cubicBezTo>
                  <a:cubicBezTo>
                    <a:pt x="1110" y="1868"/>
                    <a:pt x="1110" y="1867"/>
                    <a:pt x="1110" y="1866"/>
                  </a:cubicBezTo>
                  <a:cubicBezTo>
                    <a:pt x="1110" y="1866"/>
                    <a:pt x="1110" y="1866"/>
                    <a:pt x="1110" y="1866"/>
                  </a:cubicBezTo>
                  <a:cubicBezTo>
                    <a:pt x="1110" y="1861"/>
                    <a:pt x="1109" y="1855"/>
                    <a:pt x="1109" y="1849"/>
                  </a:cubicBezTo>
                  <a:cubicBezTo>
                    <a:pt x="1109" y="1848"/>
                    <a:pt x="1109" y="1848"/>
                    <a:pt x="1109" y="1848"/>
                  </a:cubicBezTo>
                  <a:cubicBezTo>
                    <a:pt x="1109" y="1846"/>
                    <a:pt x="1109" y="1844"/>
                    <a:pt x="1110" y="1843"/>
                  </a:cubicBezTo>
                  <a:cubicBezTo>
                    <a:pt x="1112" y="1841"/>
                    <a:pt x="1113" y="1840"/>
                    <a:pt x="1115" y="1839"/>
                  </a:cubicBezTo>
                  <a:cubicBezTo>
                    <a:pt x="1118" y="1838"/>
                    <a:pt x="1120" y="1837"/>
                    <a:pt x="1123" y="1836"/>
                  </a:cubicBezTo>
                  <a:cubicBezTo>
                    <a:pt x="1123" y="1836"/>
                    <a:pt x="1123" y="1836"/>
                    <a:pt x="1123" y="1836"/>
                  </a:cubicBezTo>
                  <a:cubicBezTo>
                    <a:pt x="1123" y="1836"/>
                    <a:pt x="1123" y="1836"/>
                    <a:pt x="1123" y="1836"/>
                  </a:cubicBezTo>
                  <a:cubicBezTo>
                    <a:pt x="1124" y="1836"/>
                    <a:pt x="1125" y="1836"/>
                    <a:pt x="1126" y="1836"/>
                  </a:cubicBezTo>
                  <a:cubicBezTo>
                    <a:pt x="1127" y="1836"/>
                    <a:pt x="1127" y="1836"/>
                    <a:pt x="1128" y="1836"/>
                  </a:cubicBezTo>
                  <a:cubicBezTo>
                    <a:pt x="1133" y="1835"/>
                    <a:pt x="1138" y="1835"/>
                    <a:pt x="1143" y="1835"/>
                  </a:cubicBezTo>
                  <a:cubicBezTo>
                    <a:pt x="1176" y="1835"/>
                    <a:pt x="1176" y="1835"/>
                    <a:pt x="1176" y="1835"/>
                  </a:cubicBezTo>
                  <a:cubicBezTo>
                    <a:pt x="1178" y="1835"/>
                    <a:pt x="1180" y="1835"/>
                    <a:pt x="1182" y="1836"/>
                  </a:cubicBezTo>
                  <a:cubicBezTo>
                    <a:pt x="1191" y="1837"/>
                    <a:pt x="1201" y="1839"/>
                    <a:pt x="1203" y="1848"/>
                  </a:cubicBezTo>
                  <a:cubicBezTo>
                    <a:pt x="1205" y="1855"/>
                    <a:pt x="1206" y="1863"/>
                    <a:pt x="1207" y="1870"/>
                  </a:cubicBezTo>
                  <a:cubicBezTo>
                    <a:pt x="1207" y="1871"/>
                    <a:pt x="1207" y="1871"/>
                    <a:pt x="1207" y="1871"/>
                  </a:cubicBezTo>
                  <a:cubicBezTo>
                    <a:pt x="1208" y="1873"/>
                    <a:pt x="1207" y="1874"/>
                    <a:pt x="1207" y="1876"/>
                  </a:cubicBezTo>
                  <a:cubicBezTo>
                    <a:pt x="1207" y="1876"/>
                    <a:pt x="1207" y="1876"/>
                    <a:pt x="1206" y="1876"/>
                  </a:cubicBezTo>
                  <a:cubicBezTo>
                    <a:pt x="1206" y="1876"/>
                    <a:pt x="1206" y="1876"/>
                    <a:pt x="1206" y="1876"/>
                  </a:cubicBezTo>
                  <a:cubicBezTo>
                    <a:pt x="1206" y="1877"/>
                    <a:pt x="1206" y="1877"/>
                    <a:pt x="1206" y="1877"/>
                  </a:cubicBezTo>
                  <a:cubicBezTo>
                    <a:pt x="1204" y="1880"/>
                    <a:pt x="1200" y="1882"/>
                    <a:pt x="1195" y="1883"/>
                  </a:cubicBezTo>
                  <a:cubicBezTo>
                    <a:pt x="1195" y="1883"/>
                    <a:pt x="1195" y="1884"/>
                    <a:pt x="1194" y="1884"/>
                  </a:cubicBezTo>
                  <a:cubicBezTo>
                    <a:pt x="1194" y="1884"/>
                    <a:pt x="1193" y="1884"/>
                    <a:pt x="1193" y="1884"/>
                  </a:cubicBezTo>
                  <a:cubicBezTo>
                    <a:pt x="1192" y="1884"/>
                    <a:pt x="1192" y="1884"/>
                    <a:pt x="1192" y="1884"/>
                  </a:cubicBezTo>
                  <a:cubicBezTo>
                    <a:pt x="1191" y="1884"/>
                    <a:pt x="1190" y="1884"/>
                    <a:pt x="1189" y="1885"/>
                  </a:cubicBezTo>
                  <a:cubicBezTo>
                    <a:pt x="1178" y="1886"/>
                    <a:pt x="1164" y="1885"/>
                    <a:pt x="1158" y="1885"/>
                  </a:cubicBezTo>
                  <a:cubicBezTo>
                    <a:pt x="1137" y="1885"/>
                    <a:pt x="1137" y="1885"/>
                    <a:pt x="1137" y="1885"/>
                  </a:cubicBezTo>
                  <a:cubicBezTo>
                    <a:pt x="1135" y="1885"/>
                    <a:pt x="1134" y="1885"/>
                    <a:pt x="1132" y="1885"/>
                  </a:cubicBezTo>
                  <a:cubicBezTo>
                    <a:pt x="1131" y="1884"/>
                    <a:pt x="1130" y="1884"/>
                    <a:pt x="1128" y="1884"/>
                  </a:cubicBezTo>
                  <a:cubicBezTo>
                    <a:pt x="1128" y="1884"/>
                    <a:pt x="1128" y="1884"/>
                    <a:pt x="1127" y="1884"/>
                  </a:cubicBezTo>
                  <a:cubicBezTo>
                    <a:pt x="1127" y="1884"/>
                    <a:pt x="1127" y="1884"/>
                    <a:pt x="1127" y="1884"/>
                  </a:cubicBezTo>
                  <a:cubicBezTo>
                    <a:pt x="1126" y="1883"/>
                    <a:pt x="1125" y="1883"/>
                    <a:pt x="1123" y="1883"/>
                  </a:cubicBezTo>
                  <a:cubicBezTo>
                    <a:pt x="1123" y="1883"/>
                    <a:pt x="1122" y="1882"/>
                    <a:pt x="1122" y="1882"/>
                  </a:cubicBezTo>
                  <a:cubicBezTo>
                    <a:pt x="1121" y="1882"/>
                    <a:pt x="1120" y="1881"/>
                    <a:pt x="1119" y="1881"/>
                  </a:cubicBezTo>
                  <a:cubicBezTo>
                    <a:pt x="1117" y="1880"/>
                    <a:pt x="1116" y="1879"/>
                    <a:pt x="1115" y="1878"/>
                  </a:cubicBezTo>
                  <a:cubicBezTo>
                    <a:pt x="1115" y="1878"/>
                    <a:pt x="1114" y="1878"/>
                    <a:pt x="1114" y="1878"/>
                  </a:cubicBezTo>
                  <a:close/>
                  <a:moveTo>
                    <a:pt x="1120" y="1961"/>
                  </a:moveTo>
                  <a:cubicBezTo>
                    <a:pt x="1118" y="1959"/>
                    <a:pt x="1117" y="1957"/>
                    <a:pt x="1117" y="1955"/>
                  </a:cubicBezTo>
                  <a:cubicBezTo>
                    <a:pt x="1117" y="1952"/>
                    <a:pt x="1117" y="1952"/>
                    <a:pt x="1117" y="1952"/>
                  </a:cubicBezTo>
                  <a:cubicBezTo>
                    <a:pt x="1117" y="1952"/>
                    <a:pt x="1117" y="1952"/>
                    <a:pt x="1117" y="1952"/>
                  </a:cubicBezTo>
                  <a:cubicBezTo>
                    <a:pt x="1116" y="1943"/>
                    <a:pt x="1116" y="1935"/>
                    <a:pt x="1115" y="1926"/>
                  </a:cubicBezTo>
                  <a:cubicBezTo>
                    <a:pt x="1115" y="1926"/>
                    <a:pt x="1115" y="1926"/>
                    <a:pt x="1115" y="1926"/>
                  </a:cubicBezTo>
                  <a:cubicBezTo>
                    <a:pt x="1115" y="1926"/>
                    <a:pt x="1115" y="1926"/>
                    <a:pt x="1115" y="1926"/>
                  </a:cubicBezTo>
                  <a:cubicBezTo>
                    <a:pt x="1115" y="1925"/>
                    <a:pt x="1115" y="1925"/>
                    <a:pt x="1115" y="1924"/>
                  </a:cubicBezTo>
                  <a:cubicBezTo>
                    <a:pt x="1117" y="1906"/>
                    <a:pt x="1155" y="1911"/>
                    <a:pt x="1167" y="1911"/>
                  </a:cubicBezTo>
                  <a:cubicBezTo>
                    <a:pt x="1181" y="1911"/>
                    <a:pt x="1208" y="1907"/>
                    <a:pt x="1216" y="1921"/>
                  </a:cubicBezTo>
                  <a:cubicBezTo>
                    <a:pt x="1217" y="1923"/>
                    <a:pt x="1218" y="1924"/>
                    <a:pt x="1218" y="1925"/>
                  </a:cubicBezTo>
                  <a:cubicBezTo>
                    <a:pt x="1219" y="1927"/>
                    <a:pt x="1219" y="1927"/>
                    <a:pt x="1219" y="1927"/>
                  </a:cubicBezTo>
                  <a:cubicBezTo>
                    <a:pt x="1219" y="1927"/>
                    <a:pt x="1219" y="1927"/>
                    <a:pt x="1219" y="1927"/>
                  </a:cubicBezTo>
                  <a:cubicBezTo>
                    <a:pt x="1219" y="1931"/>
                    <a:pt x="1220" y="1936"/>
                    <a:pt x="1221" y="1940"/>
                  </a:cubicBezTo>
                  <a:cubicBezTo>
                    <a:pt x="1224" y="1955"/>
                    <a:pt x="1224" y="1955"/>
                    <a:pt x="1224" y="1955"/>
                  </a:cubicBezTo>
                  <a:cubicBezTo>
                    <a:pt x="1225" y="1957"/>
                    <a:pt x="1224" y="1959"/>
                    <a:pt x="1223" y="1961"/>
                  </a:cubicBezTo>
                  <a:cubicBezTo>
                    <a:pt x="1223" y="1962"/>
                    <a:pt x="1222" y="1963"/>
                    <a:pt x="1220" y="1964"/>
                  </a:cubicBezTo>
                  <a:cubicBezTo>
                    <a:pt x="1220" y="1965"/>
                    <a:pt x="1219" y="1965"/>
                    <a:pt x="1219" y="1966"/>
                  </a:cubicBezTo>
                  <a:cubicBezTo>
                    <a:pt x="1219" y="1966"/>
                    <a:pt x="1218" y="1966"/>
                    <a:pt x="1218" y="1966"/>
                  </a:cubicBezTo>
                  <a:cubicBezTo>
                    <a:pt x="1218" y="1966"/>
                    <a:pt x="1218" y="1966"/>
                    <a:pt x="1218" y="1967"/>
                  </a:cubicBezTo>
                  <a:cubicBezTo>
                    <a:pt x="1217" y="1967"/>
                    <a:pt x="1216" y="1967"/>
                    <a:pt x="1215" y="1968"/>
                  </a:cubicBezTo>
                  <a:cubicBezTo>
                    <a:pt x="1215" y="1968"/>
                    <a:pt x="1214" y="1968"/>
                    <a:pt x="1213" y="1969"/>
                  </a:cubicBezTo>
                  <a:cubicBezTo>
                    <a:pt x="1213" y="1969"/>
                    <a:pt x="1212" y="1969"/>
                    <a:pt x="1212" y="1969"/>
                  </a:cubicBezTo>
                  <a:cubicBezTo>
                    <a:pt x="1211" y="1969"/>
                    <a:pt x="1211" y="1970"/>
                    <a:pt x="1210" y="1970"/>
                  </a:cubicBezTo>
                  <a:cubicBezTo>
                    <a:pt x="1209" y="1970"/>
                    <a:pt x="1209" y="1970"/>
                    <a:pt x="1208" y="1970"/>
                  </a:cubicBezTo>
                  <a:cubicBezTo>
                    <a:pt x="1208" y="1970"/>
                    <a:pt x="1207" y="1970"/>
                    <a:pt x="1207" y="1970"/>
                  </a:cubicBezTo>
                  <a:cubicBezTo>
                    <a:pt x="1206" y="1971"/>
                    <a:pt x="1205" y="1971"/>
                    <a:pt x="1204" y="1971"/>
                  </a:cubicBezTo>
                  <a:cubicBezTo>
                    <a:pt x="1202" y="1971"/>
                    <a:pt x="1201" y="1971"/>
                    <a:pt x="1199" y="1971"/>
                  </a:cubicBezTo>
                  <a:cubicBezTo>
                    <a:pt x="1199" y="1971"/>
                    <a:pt x="1199" y="1971"/>
                    <a:pt x="1199" y="1971"/>
                  </a:cubicBezTo>
                  <a:cubicBezTo>
                    <a:pt x="1199" y="1971"/>
                    <a:pt x="1199" y="1971"/>
                    <a:pt x="1199" y="1971"/>
                  </a:cubicBezTo>
                  <a:cubicBezTo>
                    <a:pt x="1181" y="1971"/>
                    <a:pt x="1164" y="1971"/>
                    <a:pt x="1147" y="1971"/>
                  </a:cubicBezTo>
                  <a:cubicBezTo>
                    <a:pt x="1145" y="1971"/>
                    <a:pt x="1143" y="1971"/>
                    <a:pt x="1141" y="1971"/>
                  </a:cubicBezTo>
                  <a:cubicBezTo>
                    <a:pt x="1141" y="1971"/>
                    <a:pt x="1140" y="1971"/>
                    <a:pt x="1140" y="1971"/>
                  </a:cubicBezTo>
                  <a:cubicBezTo>
                    <a:pt x="1139" y="1971"/>
                    <a:pt x="1137" y="1970"/>
                    <a:pt x="1136" y="1970"/>
                  </a:cubicBezTo>
                  <a:cubicBezTo>
                    <a:pt x="1136" y="1970"/>
                    <a:pt x="1136" y="1970"/>
                    <a:pt x="1136" y="1970"/>
                  </a:cubicBezTo>
                  <a:cubicBezTo>
                    <a:pt x="1135" y="1970"/>
                    <a:pt x="1135" y="1970"/>
                    <a:pt x="1135" y="1970"/>
                  </a:cubicBezTo>
                  <a:cubicBezTo>
                    <a:pt x="1134" y="1969"/>
                    <a:pt x="1132" y="1969"/>
                    <a:pt x="1131" y="1969"/>
                  </a:cubicBezTo>
                  <a:cubicBezTo>
                    <a:pt x="1130" y="1968"/>
                    <a:pt x="1130" y="1968"/>
                    <a:pt x="1129" y="1968"/>
                  </a:cubicBezTo>
                  <a:cubicBezTo>
                    <a:pt x="1128" y="1967"/>
                    <a:pt x="1128" y="1967"/>
                    <a:pt x="1127" y="1967"/>
                  </a:cubicBezTo>
                  <a:cubicBezTo>
                    <a:pt x="1127" y="1967"/>
                    <a:pt x="1126" y="1967"/>
                    <a:pt x="1126" y="1966"/>
                  </a:cubicBezTo>
                  <a:cubicBezTo>
                    <a:pt x="1124" y="1965"/>
                    <a:pt x="1121" y="1963"/>
                    <a:pt x="1120" y="1961"/>
                  </a:cubicBezTo>
                  <a:close/>
                  <a:moveTo>
                    <a:pt x="1244" y="2063"/>
                  </a:moveTo>
                  <a:cubicBezTo>
                    <a:pt x="1243" y="2066"/>
                    <a:pt x="1241" y="2068"/>
                    <a:pt x="1238" y="2070"/>
                  </a:cubicBezTo>
                  <a:cubicBezTo>
                    <a:pt x="1236" y="2072"/>
                    <a:pt x="1233" y="2074"/>
                    <a:pt x="1229" y="2075"/>
                  </a:cubicBezTo>
                  <a:cubicBezTo>
                    <a:pt x="1225" y="2076"/>
                    <a:pt x="1221" y="2076"/>
                    <a:pt x="1217" y="2076"/>
                  </a:cubicBezTo>
                  <a:cubicBezTo>
                    <a:pt x="1205" y="2076"/>
                    <a:pt x="1205" y="2076"/>
                    <a:pt x="1205" y="2076"/>
                  </a:cubicBezTo>
                  <a:cubicBezTo>
                    <a:pt x="1205" y="2076"/>
                    <a:pt x="1205" y="2076"/>
                    <a:pt x="1205" y="2076"/>
                  </a:cubicBezTo>
                  <a:cubicBezTo>
                    <a:pt x="1189" y="2076"/>
                    <a:pt x="1174" y="2076"/>
                    <a:pt x="1158" y="2077"/>
                  </a:cubicBezTo>
                  <a:cubicBezTo>
                    <a:pt x="1156" y="2077"/>
                    <a:pt x="1154" y="2076"/>
                    <a:pt x="1152" y="2076"/>
                  </a:cubicBezTo>
                  <a:cubicBezTo>
                    <a:pt x="1152" y="2076"/>
                    <a:pt x="1151" y="2076"/>
                    <a:pt x="1151" y="2076"/>
                  </a:cubicBezTo>
                  <a:cubicBezTo>
                    <a:pt x="1149" y="2076"/>
                    <a:pt x="1148" y="2075"/>
                    <a:pt x="1146" y="2075"/>
                  </a:cubicBezTo>
                  <a:cubicBezTo>
                    <a:pt x="1146" y="2075"/>
                    <a:pt x="1146" y="2075"/>
                    <a:pt x="1146" y="2075"/>
                  </a:cubicBezTo>
                  <a:cubicBezTo>
                    <a:pt x="1145" y="2075"/>
                    <a:pt x="1145" y="2075"/>
                    <a:pt x="1145" y="2075"/>
                  </a:cubicBezTo>
                  <a:cubicBezTo>
                    <a:pt x="1138" y="2073"/>
                    <a:pt x="1132" y="2069"/>
                    <a:pt x="1128" y="2064"/>
                  </a:cubicBezTo>
                  <a:cubicBezTo>
                    <a:pt x="1128" y="2064"/>
                    <a:pt x="1128" y="2064"/>
                    <a:pt x="1128" y="2064"/>
                  </a:cubicBezTo>
                  <a:cubicBezTo>
                    <a:pt x="1128" y="2064"/>
                    <a:pt x="1128" y="2064"/>
                    <a:pt x="1128" y="2064"/>
                  </a:cubicBezTo>
                  <a:cubicBezTo>
                    <a:pt x="1127" y="2063"/>
                    <a:pt x="1126" y="2062"/>
                    <a:pt x="1126" y="2060"/>
                  </a:cubicBezTo>
                  <a:cubicBezTo>
                    <a:pt x="1126" y="2060"/>
                    <a:pt x="1126" y="2059"/>
                    <a:pt x="1125" y="2059"/>
                  </a:cubicBezTo>
                  <a:cubicBezTo>
                    <a:pt x="1125" y="2058"/>
                    <a:pt x="1125" y="2057"/>
                    <a:pt x="1125" y="2057"/>
                  </a:cubicBezTo>
                  <a:cubicBezTo>
                    <a:pt x="1125" y="2056"/>
                    <a:pt x="1125" y="2056"/>
                    <a:pt x="1125" y="2056"/>
                  </a:cubicBezTo>
                  <a:cubicBezTo>
                    <a:pt x="1125" y="2055"/>
                    <a:pt x="1125" y="2055"/>
                    <a:pt x="1125" y="2055"/>
                  </a:cubicBezTo>
                  <a:cubicBezTo>
                    <a:pt x="1125" y="2055"/>
                    <a:pt x="1125" y="2055"/>
                    <a:pt x="1125" y="2055"/>
                  </a:cubicBezTo>
                  <a:cubicBezTo>
                    <a:pt x="1124" y="2046"/>
                    <a:pt x="1123" y="2037"/>
                    <a:pt x="1123" y="2029"/>
                  </a:cubicBezTo>
                  <a:cubicBezTo>
                    <a:pt x="1123" y="2027"/>
                    <a:pt x="1122" y="2026"/>
                    <a:pt x="1122" y="2024"/>
                  </a:cubicBezTo>
                  <a:cubicBezTo>
                    <a:pt x="1122" y="2020"/>
                    <a:pt x="1122" y="2020"/>
                    <a:pt x="1122" y="2020"/>
                  </a:cubicBezTo>
                  <a:cubicBezTo>
                    <a:pt x="1122" y="2019"/>
                    <a:pt x="1122" y="2019"/>
                    <a:pt x="1122" y="2019"/>
                  </a:cubicBezTo>
                  <a:cubicBezTo>
                    <a:pt x="1122" y="2018"/>
                    <a:pt x="1122" y="2017"/>
                    <a:pt x="1122" y="2016"/>
                  </a:cubicBezTo>
                  <a:cubicBezTo>
                    <a:pt x="1122" y="2016"/>
                    <a:pt x="1123" y="2016"/>
                    <a:pt x="1123" y="2015"/>
                  </a:cubicBezTo>
                  <a:cubicBezTo>
                    <a:pt x="1123" y="2014"/>
                    <a:pt x="1123" y="2014"/>
                    <a:pt x="1123" y="2013"/>
                  </a:cubicBezTo>
                  <a:cubicBezTo>
                    <a:pt x="1124" y="2013"/>
                    <a:pt x="1124" y="2013"/>
                    <a:pt x="1124" y="2012"/>
                  </a:cubicBezTo>
                  <a:cubicBezTo>
                    <a:pt x="1124" y="2012"/>
                    <a:pt x="1124" y="2012"/>
                    <a:pt x="1124" y="2012"/>
                  </a:cubicBezTo>
                  <a:cubicBezTo>
                    <a:pt x="1125" y="2011"/>
                    <a:pt x="1125" y="2010"/>
                    <a:pt x="1126" y="2010"/>
                  </a:cubicBezTo>
                  <a:cubicBezTo>
                    <a:pt x="1126" y="2009"/>
                    <a:pt x="1127" y="2009"/>
                    <a:pt x="1127" y="2009"/>
                  </a:cubicBezTo>
                  <a:cubicBezTo>
                    <a:pt x="1128" y="2008"/>
                    <a:pt x="1128" y="2008"/>
                    <a:pt x="1129" y="2007"/>
                  </a:cubicBezTo>
                  <a:cubicBezTo>
                    <a:pt x="1129" y="2007"/>
                    <a:pt x="1129" y="2007"/>
                    <a:pt x="1130" y="2006"/>
                  </a:cubicBezTo>
                  <a:cubicBezTo>
                    <a:pt x="1130" y="2006"/>
                    <a:pt x="1130" y="2006"/>
                    <a:pt x="1130" y="2006"/>
                  </a:cubicBezTo>
                  <a:cubicBezTo>
                    <a:pt x="1131" y="2006"/>
                    <a:pt x="1132" y="2005"/>
                    <a:pt x="1133" y="2004"/>
                  </a:cubicBezTo>
                  <a:cubicBezTo>
                    <a:pt x="1134" y="2004"/>
                    <a:pt x="1134" y="2004"/>
                    <a:pt x="1134" y="2004"/>
                  </a:cubicBezTo>
                  <a:cubicBezTo>
                    <a:pt x="1134" y="2004"/>
                    <a:pt x="1135" y="2004"/>
                    <a:pt x="1135" y="2004"/>
                  </a:cubicBezTo>
                  <a:cubicBezTo>
                    <a:pt x="1135" y="2004"/>
                    <a:pt x="1135" y="2004"/>
                    <a:pt x="1136" y="2004"/>
                  </a:cubicBezTo>
                  <a:cubicBezTo>
                    <a:pt x="1137" y="2003"/>
                    <a:pt x="1138" y="2003"/>
                    <a:pt x="1139" y="2003"/>
                  </a:cubicBezTo>
                  <a:cubicBezTo>
                    <a:pt x="1139" y="2002"/>
                    <a:pt x="1140" y="2002"/>
                    <a:pt x="1140" y="2002"/>
                  </a:cubicBezTo>
                  <a:cubicBezTo>
                    <a:pt x="1141" y="2002"/>
                    <a:pt x="1141" y="2002"/>
                    <a:pt x="1142" y="2002"/>
                  </a:cubicBezTo>
                  <a:cubicBezTo>
                    <a:pt x="1143" y="2002"/>
                    <a:pt x="1145" y="2001"/>
                    <a:pt x="1147" y="2001"/>
                  </a:cubicBezTo>
                  <a:cubicBezTo>
                    <a:pt x="1147" y="2001"/>
                    <a:pt x="1148" y="2001"/>
                    <a:pt x="1148" y="2001"/>
                  </a:cubicBezTo>
                  <a:cubicBezTo>
                    <a:pt x="1149" y="2001"/>
                    <a:pt x="1149" y="2001"/>
                    <a:pt x="1150" y="2001"/>
                  </a:cubicBezTo>
                  <a:cubicBezTo>
                    <a:pt x="1153" y="2001"/>
                    <a:pt x="1153" y="2001"/>
                    <a:pt x="1153" y="2001"/>
                  </a:cubicBezTo>
                  <a:cubicBezTo>
                    <a:pt x="1155" y="2001"/>
                    <a:pt x="1158" y="2001"/>
                    <a:pt x="1160" y="2001"/>
                  </a:cubicBezTo>
                  <a:cubicBezTo>
                    <a:pt x="1163" y="2001"/>
                    <a:pt x="1165" y="2001"/>
                    <a:pt x="1168" y="2001"/>
                  </a:cubicBezTo>
                  <a:cubicBezTo>
                    <a:pt x="1191" y="2001"/>
                    <a:pt x="1191" y="2001"/>
                    <a:pt x="1191" y="2001"/>
                  </a:cubicBezTo>
                  <a:cubicBezTo>
                    <a:pt x="1197" y="2001"/>
                    <a:pt x="1203" y="2001"/>
                    <a:pt x="1209" y="2001"/>
                  </a:cubicBezTo>
                  <a:cubicBezTo>
                    <a:pt x="1210" y="2001"/>
                    <a:pt x="1211" y="2001"/>
                    <a:pt x="1212" y="2002"/>
                  </a:cubicBezTo>
                  <a:cubicBezTo>
                    <a:pt x="1212" y="2002"/>
                    <a:pt x="1213" y="2002"/>
                    <a:pt x="1214" y="2002"/>
                  </a:cubicBezTo>
                  <a:cubicBezTo>
                    <a:pt x="1214" y="2002"/>
                    <a:pt x="1214" y="2002"/>
                    <a:pt x="1215" y="2002"/>
                  </a:cubicBezTo>
                  <a:cubicBezTo>
                    <a:pt x="1215" y="2002"/>
                    <a:pt x="1216" y="2002"/>
                    <a:pt x="1216" y="2002"/>
                  </a:cubicBezTo>
                  <a:cubicBezTo>
                    <a:pt x="1216" y="2002"/>
                    <a:pt x="1216" y="2003"/>
                    <a:pt x="1217" y="2003"/>
                  </a:cubicBezTo>
                  <a:cubicBezTo>
                    <a:pt x="1218" y="2003"/>
                    <a:pt x="1219" y="2003"/>
                    <a:pt x="1220" y="2004"/>
                  </a:cubicBezTo>
                  <a:cubicBezTo>
                    <a:pt x="1221" y="2004"/>
                    <a:pt x="1221" y="2004"/>
                    <a:pt x="1222" y="2004"/>
                  </a:cubicBezTo>
                  <a:cubicBezTo>
                    <a:pt x="1222" y="2005"/>
                    <a:pt x="1223" y="2005"/>
                    <a:pt x="1223" y="2005"/>
                  </a:cubicBezTo>
                  <a:cubicBezTo>
                    <a:pt x="1224" y="2005"/>
                    <a:pt x="1225" y="2006"/>
                    <a:pt x="1226" y="2006"/>
                  </a:cubicBezTo>
                  <a:cubicBezTo>
                    <a:pt x="1229" y="2008"/>
                    <a:pt x="1231" y="2010"/>
                    <a:pt x="1233" y="2012"/>
                  </a:cubicBezTo>
                  <a:cubicBezTo>
                    <a:pt x="1235" y="2014"/>
                    <a:pt x="1237" y="2017"/>
                    <a:pt x="1237" y="2019"/>
                  </a:cubicBezTo>
                  <a:cubicBezTo>
                    <a:pt x="1240" y="2034"/>
                    <a:pt x="1240" y="2034"/>
                    <a:pt x="1240" y="2034"/>
                  </a:cubicBezTo>
                  <a:cubicBezTo>
                    <a:pt x="1241" y="2040"/>
                    <a:pt x="1243" y="2046"/>
                    <a:pt x="1244" y="2052"/>
                  </a:cubicBezTo>
                  <a:cubicBezTo>
                    <a:pt x="1244" y="2052"/>
                    <a:pt x="1244" y="2052"/>
                    <a:pt x="1244" y="2052"/>
                  </a:cubicBezTo>
                  <a:cubicBezTo>
                    <a:pt x="1244" y="2055"/>
                    <a:pt x="1244" y="2055"/>
                    <a:pt x="1244" y="2055"/>
                  </a:cubicBezTo>
                  <a:cubicBezTo>
                    <a:pt x="1245" y="2058"/>
                    <a:pt x="1245" y="2061"/>
                    <a:pt x="1244" y="2063"/>
                  </a:cubicBezTo>
                  <a:close/>
                  <a:moveTo>
                    <a:pt x="1349" y="1880"/>
                  </a:moveTo>
                  <a:cubicBezTo>
                    <a:pt x="1346" y="1879"/>
                    <a:pt x="1344" y="1878"/>
                    <a:pt x="1342" y="1876"/>
                  </a:cubicBezTo>
                  <a:cubicBezTo>
                    <a:pt x="1340" y="1875"/>
                    <a:pt x="1338" y="1873"/>
                    <a:pt x="1338" y="1871"/>
                  </a:cubicBezTo>
                  <a:cubicBezTo>
                    <a:pt x="1337" y="1868"/>
                    <a:pt x="1337" y="1868"/>
                    <a:pt x="1337" y="1868"/>
                  </a:cubicBezTo>
                  <a:cubicBezTo>
                    <a:pt x="1335" y="1863"/>
                    <a:pt x="1333" y="1859"/>
                    <a:pt x="1332" y="1854"/>
                  </a:cubicBezTo>
                  <a:cubicBezTo>
                    <a:pt x="1331" y="1852"/>
                    <a:pt x="1329" y="1848"/>
                    <a:pt x="1329" y="1845"/>
                  </a:cubicBezTo>
                  <a:cubicBezTo>
                    <a:pt x="1329" y="1845"/>
                    <a:pt x="1329" y="1845"/>
                    <a:pt x="1329" y="1844"/>
                  </a:cubicBezTo>
                  <a:cubicBezTo>
                    <a:pt x="1329" y="1844"/>
                    <a:pt x="1329" y="1844"/>
                    <a:pt x="1329" y="1844"/>
                  </a:cubicBezTo>
                  <a:cubicBezTo>
                    <a:pt x="1329" y="1844"/>
                    <a:pt x="1329" y="1843"/>
                    <a:pt x="1329" y="1843"/>
                  </a:cubicBezTo>
                  <a:cubicBezTo>
                    <a:pt x="1329" y="1843"/>
                    <a:pt x="1329" y="1843"/>
                    <a:pt x="1329" y="1842"/>
                  </a:cubicBezTo>
                  <a:cubicBezTo>
                    <a:pt x="1329" y="1842"/>
                    <a:pt x="1329" y="1842"/>
                    <a:pt x="1329" y="1842"/>
                  </a:cubicBezTo>
                  <a:cubicBezTo>
                    <a:pt x="1333" y="1834"/>
                    <a:pt x="1348" y="1835"/>
                    <a:pt x="1355" y="1835"/>
                  </a:cubicBezTo>
                  <a:cubicBezTo>
                    <a:pt x="1392" y="1835"/>
                    <a:pt x="1392" y="1835"/>
                    <a:pt x="1392" y="1835"/>
                  </a:cubicBezTo>
                  <a:cubicBezTo>
                    <a:pt x="1396" y="1835"/>
                    <a:pt x="1399" y="1835"/>
                    <a:pt x="1402" y="1836"/>
                  </a:cubicBezTo>
                  <a:cubicBezTo>
                    <a:pt x="1403" y="1836"/>
                    <a:pt x="1404" y="1836"/>
                    <a:pt x="1405" y="1836"/>
                  </a:cubicBezTo>
                  <a:cubicBezTo>
                    <a:pt x="1405" y="1836"/>
                    <a:pt x="1405" y="1837"/>
                    <a:pt x="1406" y="1837"/>
                  </a:cubicBezTo>
                  <a:cubicBezTo>
                    <a:pt x="1406" y="1837"/>
                    <a:pt x="1407" y="1837"/>
                    <a:pt x="1408" y="1837"/>
                  </a:cubicBezTo>
                  <a:cubicBezTo>
                    <a:pt x="1409" y="1837"/>
                    <a:pt x="1410" y="1838"/>
                    <a:pt x="1411" y="1838"/>
                  </a:cubicBezTo>
                  <a:cubicBezTo>
                    <a:pt x="1411" y="1838"/>
                    <a:pt x="1411" y="1838"/>
                    <a:pt x="1411" y="1838"/>
                  </a:cubicBezTo>
                  <a:cubicBezTo>
                    <a:pt x="1411" y="1838"/>
                    <a:pt x="1411" y="1838"/>
                    <a:pt x="1411" y="1838"/>
                  </a:cubicBezTo>
                  <a:cubicBezTo>
                    <a:pt x="1412" y="1839"/>
                    <a:pt x="1413" y="1839"/>
                    <a:pt x="1414" y="1840"/>
                  </a:cubicBezTo>
                  <a:cubicBezTo>
                    <a:pt x="1415" y="1840"/>
                    <a:pt x="1415" y="1840"/>
                    <a:pt x="1416" y="1841"/>
                  </a:cubicBezTo>
                  <a:cubicBezTo>
                    <a:pt x="1416" y="1841"/>
                    <a:pt x="1416" y="1841"/>
                    <a:pt x="1417" y="1841"/>
                  </a:cubicBezTo>
                  <a:cubicBezTo>
                    <a:pt x="1417" y="1841"/>
                    <a:pt x="1417" y="1841"/>
                    <a:pt x="1417" y="1842"/>
                  </a:cubicBezTo>
                  <a:cubicBezTo>
                    <a:pt x="1418" y="1842"/>
                    <a:pt x="1418" y="1842"/>
                    <a:pt x="1418" y="1842"/>
                  </a:cubicBezTo>
                  <a:cubicBezTo>
                    <a:pt x="1420" y="1844"/>
                    <a:pt x="1422" y="1845"/>
                    <a:pt x="1423" y="1847"/>
                  </a:cubicBezTo>
                  <a:cubicBezTo>
                    <a:pt x="1423" y="1847"/>
                    <a:pt x="1423" y="1847"/>
                    <a:pt x="1423" y="1847"/>
                  </a:cubicBezTo>
                  <a:cubicBezTo>
                    <a:pt x="1426" y="1852"/>
                    <a:pt x="1428" y="1859"/>
                    <a:pt x="1431" y="1864"/>
                  </a:cubicBezTo>
                  <a:cubicBezTo>
                    <a:pt x="1431" y="1864"/>
                    <a:pt x="1431" y="1864"/>
                    <a:pt x="1431" y="1864"/>
                  </a:cubicBezTo>
                  <a:cubicBezTo>
                    <a:pt x="1432" y="1867"/>
                    <a:pt x="1434" y="1870"/>
                    <a:pt x="1435" y="1873"/>
                  </a:cubicBezTo>
                  <a:cubicBezTo>
                    <a:pt x="1435" y="1873"/>
                    <a:pt x="1435" y="1873"/>
                    <a:pt x="1435" y="1873"/>
                  </a:cubicBezTo>
                  <a:cubicBezTo>
                    <a:pt x="1435" y="1873"/>
                    <a:pt x="1435" y="1873"/>
                    <a:pt x="1435" y="1874"/>
                  </a:cubicBezTo>
                  <a:cubicBezTo>
                    <a:pt x="1436" y="1879"/>
                    <a:pt x="1431" y="1882"/>
                    <a:pt x="1425" y="1883"/>
                  </a:cubicBezTo>
                  <a:cubicBezTo>
                    <a:pt x="1425" y="1883"/>
                    <a:pt x="1425" y="1883"/>
                    <a:pt x="1425" y="1883"/>
                  </a:cubicBezTo>
                  <a:cubicBezTo>
                    <a:pt x="1425" y="1883"/>
                    <a:pt x="1424" y="1883"/>
                    <a:pt x="1424" y="1883"/>
                  </a:cubicBezTo>
                  <a:cubicBezTo>
                    <a:pt x="1423" y="1884"/>
                    <a:pt x="1422" y="1884"/>
                    <a:pt x="1421" y="1884"/>
                  </a:cubicBezTo>
                  <a:cubicBezTo>
                    <a:pt x="1421" y="1884"/>
                    <a:pt x="1420" y="1884"/>
                    <a:pt x="1420" y="1884"/>
                  </a:cubicBezTo>
                  <a:cubicBezTo>
                    <a:pt x="1419" y="1884"/>
                    <a:pt x="1418" y="1884"/>
                    <a:pt x="1417" y="1884"/>
                  </a:cubicBezTo>
                  <a:cubicBezTo>
                    <a:pt x="1417" y="1884"/>
                    <a:pt x="1416" y="1884"/>
                    <a:pt x="1416" y="1884"/>
                  </a:cubicBezTo>
                  <a:cubicBezTo>
                    <a:pt x="1416" y="1884"/>
                    <a:pt x="1416" y="1884"/>
                    <a:pt x="1415" y="1884"/>
                  </a:cubicBezTo>
                  <a:cubicBezTo>
                    <a:pt x="1414" y="1884"/>
                    <a:pt x="1414" y="1884"/>
                    <a:pt x="1414" y="1884"/>
                  </a:cubicBezTo>
                  <a:cubicBezTo>
                    <a:pt x="1408" y="1884"/>
                    <a:pt x="1403" y="1884"/>
                    <a:pt x="1397" y="1884"/>
                  </a:cubicBezTo>
                  <a:cubicBezTo>
                    <a:pt x="1387" y="1884"/>
                    <a:pt x="1378" y="1884"/>
                    <a:pt x="1368" y="1884"/>
                  </a:cubicBezTo>
                  <a:cubicBezTo>
                    <a:pt x="1362" y="1884"/>
                    <a:pt x="1355" y="1883"/>
                    <a:pt x="1349" y="1880"/>
                  </a:cubicBezTo>
                  <a:cubicBezTo>
                    <a:pt x="1349" y="1880"/>
                    <a:pt x="1349" y="1880"/>
                    <a:pt x="1349" y="1880"/>
                  </a:cubicBezTo>
                  <a:close/>
                  <a:moveTo>
                    <a:pt x="1373" y="1961"/>
                  </a:moveTo>
                  <a:cubicBezTo>
                    <a:pt x="1371" y="1959"/>
                    <a:pt x="1369" y="1956"/>
                    <a:pt x="1369" y="1954"/>
                  </a:cubicBezTo>
                  <a:cubicBezTo>
                    <a:pt x="1363" y="1940"/>
                    <a:pt x="1363" y="1940"/>
                    <a:pt x="1363" y="1940"/>
                  </a:cubicBezTo>
                  <a:cubicBezTo>
                    <a:pt x="1362" y="1935"/>
                    <a:pt x="1360" y="1931"/>
                    <a:pt x="1359" y="1927"/>
                  </a:cubicBezTo>
                  <a:cubicBezTo>
                    <a:pt x="1359" y="1927"/>
                    <a:pt x="1359" y="1927"/>
                    <a:pt x="1359" y="1927"/>
                  </a:cubicBezTo>
                  <a:cubicBezTo>
                    <a:pt x="1358" y="1925"/>
                    <a:pt x="1358" y="1925"/>
                    <a:pt x="1358" y="1925"/>
                  </a:cubicBezTo>
                  <a:cubicBezTo>
                    <a:pt x="1357" y="1923"/>
                    <a:pt x="1357" y="1921"/>
                    <a:pt x="1358" y="1919"/>
                  </a:cubicBezTo>
                  <a:cubicBezTo>
                    <a:pt x="1358" y="1918"/>
                    <a:pt x="1359" y="1917"/>
                    <a:pt x="1360" y="1916"/>
                  </a:cubicBezTo>
                  <a:cubicBezTo>
                    <a:pt x="1360" y="1916"/>
                    <a:pt x="1361" y="1916"/>
                    <a:pt x="1361" y="1915"/>
                  </a:cubicBezTo>
                  <a:cubicBezTo>
                    <a:pt x="1361" y="1915"/>
                    <a:pt x="1361" y="1915"/>
                    <a:pt x="1362" y="1915"/>
                  </a:cubicBezTo>
                  <a:cubicBezTo>
                    <a:pt x="1364" y="1913"/>
                    <a:pt x="1366" y="1912"/>
                    <a:pt x="1369" y="1911"/>
                  </a:cubicBezTo>
                  <a:cubicBezTo>
                    <a:pt x="1371" y="1911"/>
                    <a:pt x="1374" y="1910"/>
                    <a:pt x="1376" y="1910"/>
                  </a:cubicBezTo>
                  <a:cubicBezTo>
                    <a:pt x="1386" y="1909"/>
                    <a:pt x="1397" y="1910"/>
                    <a:pt x="1402" y="1910"/>
                  </a:cubicBezTo>
                  <a:cubicBezTo>
                    <a:pt x="1420" y="1910"/>
                    <a:pt x="1451" y="1906"/>
                    <a:pt x="1461" y="1925"/>
                  </a:cubicBezTo>
                  <a:cubicBezTo>
                    <a:pt x="1461" y="1925"/>
                    <a:pt x="1461" y="1925"/>
                    <a:pt x="1461" y="1925"/>
                  </a:cubicBezTo>
                  <a:cubicBezTo>
                    <a:pt x="1461" y="1925"/>
                    <a:pt x="1461" y="1925"/>
                    <a:pt x="1461" y="1925"/>
                  </a:cubicBezTo>
                  <a:cubicBezTo>
                    <a:pt x="1461" y="1925"/>
                    <a:pt x="1461" y="1925"/>
                    <a:pt x="1461" y="1925"/>
                  </a:cubicBezTo>
                  <a:cubicBezTo>
                    <a:pt x="1465" y="1933"/>
                    <a:pt x="1469" y="1940"/>
                    <a:pt x="1473" y="1948"/>
                  </a:cubicBezTo>
                  <a:cubicBezTo>
                    <a:pt x="1474" y="1951"/>
                    <a:pt x="1476" y="1953"/>
                    <a:pt x="1476" y="1956"/>
                  </a:cubicBezTo>
                  <a:cubicBezTo>
                    <a:pt x="1476" y="1956"/>
                    <a:pt x="1476" y="1956"/>
                    <a:pt x="1476" y="1957"/>
                  </a:cubicBezTo>
                  <a:cubicBezTo>
                    <a:pt x="1477" y="1957"/>
                    <a:pt x="1477" y="1958"/>
                    <a:pt x="1477" y="1958"/>
                  </a:cubicBezTo>
                  <a:cubicBezTo>
                    <a:pt x="1477" y="1959"/>
                    <a:pt x="1477" y="1959"/>
                    <a:pt x="1477" y="1960"/>
                  </a:cubicBezTo>
                  <a:cubicBezTo>
                    <a:pt x="1477" y="1960"/>
                    <a:pt x="1477" y="1960"/>
                    <a:pt x="1477" y="1960"/>
                  </a:cubicBezTo>
                  <a:cubicBezTo>
                    <a:pt x="1477" y="1960"/>
                    <a:pt x="1476" y="1961"/>
                    <a:pt x="1476" y="1961"/>
                  </a:cubicBezTo>
                  <a:cubicBezTo>
                    <a:pt x="1476" y="1962"/>
                    <a:pt x="1476" y="1962"/>
                    <a:pt x="1475" y="1963"/>
                  </a:cubicBezTo>
                  <a:cubicBezTo>
                    <a:pt x="1475" y="1963"/>
                    <a:pt x="1475" y="1963"/>
                    <a:pt x="1475" y="1963"/>
                  </a:cubicBezTo>
                  <a:cubicBezTo>
                    <a:pt x="1475" y="1964"/>
                    <a:pt x="1474" y="1965"/>
                    <a:pt x="1474" y="1965"/>
                  </a:cubicBezTo>
                  <a:cubicBezTo>
                    <a:pt x="1473" y="1965"/>
                    <a:pt x="1473" y="1965"/>
                    <a:pt x="1473" y="1966"/>
                  </a:cubicBezTo>
                  <a:cubicBezTo>
                    <a:pt x="1473" y="1966"/>
                    <a:pt x="1473" y="1966"/>
                    <a:pt x="1472" y="1966"/>
                  </a:cubicBezTo>
                  <a:cubicBezTo>
                    <a:pt x="1472" y="1966"/>
                    <a:pt x="1472" y="1967"/>
                    <a:pt x="1471" y="1967"/>
                  </a:cubicBezTo>
                  <a:cubicBezTo>
                    <a:pt x="1470" y="1968"/>
                    <a:pt x="1468" y="1969"/>
                    <a:pt x="1466" y="1969"/>
                  </a:cubicBezTo>
                  <a:cubicBezTo>
                    <a:pt x="1465" y="1969"/>
                    <a:pt x="1465" y="1969"/>
                    <a:pt x="1464" y="1970"/>
                  </a:cubicBezTo>
                  <a:cubicBezTo>
                    <a:pt x="1463" y="1970"/>
                    <a:pt x="1462" y="1970"/>
                    <a:pt x="1462" y="1970"/>
                  </a:cubicBezTo>
                  <a:cubicBezTo>
                    <a:pt x="1461" y="1970"/>
                    <a:pt x="1461" y="1970"/>
                    <a:pt x="1461" y="1970"/>
                  </a:cubicBezTo>
                  <a:cubicBezTo>
                    <a:pt x="1460" y="1970"/>
                    <a:pt x="1460" y="1970"/>
                    <a:pt x="1460" y="1970"/>
                  </a:cubicBezTo>
                  <a:cubicBezTo>
                    <a:pt x="1441" y="1972"/>
                    <a:pt x="1422" y="1971"/>
                    <a:pt x="1403" y="1971"/>
                  </a:cubicBezTo>
                  <a:cubicBezTo>
                    <a:pt x="1401" y="1971"/>
                    <a:pt x="1399" y="1971"/>
                    <a:pt x="1397" y="1970"/>
                  </a:cubicBezTo>
                  <a:cubicBezTo>
                    <a:pt x="1397" y="1970"/>
                    <a:pt x="1397" y="1970"/>
                    <a:pt x="1397" y="1970"/>
                  </a:cubicBezTo>
                  <a:cubicBezTo>
                    <a:pt x="1390" y="1970"/>
                    <a:pt x="1383" y="1967"/>
                    <a:pt x="1377" y="1964"/>
                  </a:cubicBezTo>
                  <a:cubicBezTo>
                    <a:pt x="1376" y="1963"/>
                    <a:pt x="1374" y="1962"/>
                    <a:pt x="1373" y="1961"/>
                  </a:cubicBezTo>
                  <a:close/>
                  <a:moveTo>
                    <a:pt x="1527" y="2063"/>
                  </a:moveTo>
                  <a:cubicBezTo>
                    <a:pt x="1527" y="2063"/>
                    <a:pt x="1527" y="2064"/>
                    <a:pt x="1527" y="2064"/>
                  </a:cubicBezTo>
                  <a:cubicBezTo>
                    <a:pt x="1527" y="2065"/>
                    <a:pt x="1526" y="2065"/>
                    <a:pt x="1526" y="2065"/>
                  </a:cubicBezTo>
                  <a:cubicBezTo>
                    <a:pt x="1526" y="2066"/>
                    <a:pt x="1526" y="2066"/>
                    <a:pt x="1525" y="2067"/>
                  </a:cubicBezTo>
                  <a:cubicBezTo>
                    <a:pt x="1525" y="2067"/>
                    <a:pt x="1525" y="2068"/>
                    <a:pt x="1525" y="2068"/>
                  </a:cubicBezTo>
                  <a:cubicBezTo>
                    <a:pt x="1525" y="2068"/>
                    <a:pt x="1524" y="2068"/>
                    <a:pt x="1524" y="2069"/>
                  </a:cubicBezTo>
                  <a:cubicBezTo>
                    <a:pt x="1524" y="2069"/>
                    <a:pt x="1524" y="2069"/>
                    <a:pt x="1524" y="2069"/>
                  </a:cubicBezTo>
                  <a:cubicBezTo>
                    <a:pt x="1524" y="2069"/>
                    <a:pt x="1523" y="2070"/>
                    <a:pt x="1523" y="2070"/>
                  </a:cubicBezTo>
                  <a:cubicBezTo>
                    <a:pt x="1520" y="2073"/>
                    <a:pt x="1515" y="2074"/>
                    <a:pt x="1511" y="2075"/>
                  </a:cubicBezTo>
                  <a:cubicBezTo>
                    <a:pt x="1510" y="2075"/>
                    <a:pt x="1510" y="2075"/>
                    <a:pt x="1510" y="2075"/>
                  </a:cubicBezTo>
                  <a:cubicBezTo>
                    <a:pt x="1508" y="2075"/>
                    <a:pt x="1506" y="2076"/>
                    <a:pt x="1504" y="2076"/>
                  </a:cubicBezTo>
                  <a:cubicBezTo>
                    <a:pt x="1504" y="2076"/>
                    <a:pt x="1504" y="2076"/>
                    <a:pt x="1504" y="2076"/>
                  </a:cubicBezTo>
                  <a:cubicBezTo>
                    <a:pt x="1503" y="2076"/>
                    <a:pt x="1503" y="2076"/>
                    <a:pt x="1503" y="2076"/>
                  </a:cubicBezTo>
                  <a:cubicBezTo>
                    <a:pt x="1501" y="2076"/>
                    <a:pt x="1499" y="2076"/>
                    <a:pt x="1497" y="2076"/>
                  </a:cubicBezTo>
                  <a:cubicBezTo>
                    <a:pt x="1446" y="2076"/>
                    <a:pt x="1446" y="2076"/>
                    <a:pt x="1446" y="2076"/>
                  </a:cubicBezTo>
                  <a:cubicBezTo>
                    <a:pt x="1444" y="2076"/>
                    <a:pt x="1441" y="2076"/>
                    <a:pt x="1439" y="2075"/>
                  </a:cubicBezTo>
                  <a:cubicBezTo>
                    <a:pt x="1439" y="2075"/>
                    <a:pt x="1438" y="2075"/>
                    <a:pt x="1438" y="2075"/>
                  </a:cubicBezTo>
                  <a:cubicBezTo>
                    <a:pt x="1427" y="2074"/>
                    <a:pt x="1414" y="2069"/>
                    <a:pt x="1408" y="2059"/>
                  </a:cubicBezTo>
                  <a:cubicBezTo>
                    <a:pt x="1407" y="2058"/>
                    <a:pt x="1407" y="2056"/>
                    <a:pt x="1406" y="2055"/>
                  </a:cubicBezTo>
                  <a:cubicBezTo>
                    <a:pt x="1406" y="2055"/>
                    <a:pt x="1406" y="2055"/>
                    <a:pt x="1406" y="2055"/>
                  </a:cubicBezTo>
                  <a:cubicBezTo>
                    <a:pt x="1406" y="2055"/>
                    <a:pt x="1406" y="2055"/>
                    <a:pt x="1406" y="2055"/>
                  </a:cubicBezTo>
                  <a:cubicBezTo>
                    <a:pt x="1403" y="2047"/>
                    <a:pt x="1400" y="2040"/>
                    <a:pt x="1398" y="2032"/>
                  </a:cubicBezTo>
                  <a:cubicBezTo>
                    <a:pt x="1396" y="2029"/>
                    <a:pt x="1394" y="2024"/>
                    <a:pt x="1393" y="2019"/>
                  </a:cubicBezTo>
                  <a:cubicBezTo>
                    <a:pt x="1393" y="2019"/>
                    <a:pt x="1393" y="2019"/>
                    <a:pt x="1393" y="2019"/>
                  </a:cubicBezTo>
                  <a:cubicBezTo>
                    <a:pt x="1393" y="2019"/>
                    <a:pt x="1393" y="2019"/>
                    <a:pt x="1393" y="2019"/>
                  </a:cubicBezTo>
                  <a:cubicBezTo>
                    <a:pt x="1392" y="2018"/>
                    <a:pt x="1392" y="2018"/>
                    <a:pt x="1392" y="2017"/>
                  </a:cubicBezTo>
                  <a:cubicBezTo>
                    <a:pt x="1392" y="2015"/>
                    <a:pt x="1392" y="2013"/>
                    <a:pt x="1392" y="2012"/>
                  </a:cubicBezTo>
                  <a:cubicBezTo>
                    <a:pt x="1393" y="2011"/>
                    <a:pt x="1393" y="2010"/>
                    <a:pt x="1394" y="2009"/>
                  </a:cubicBezTo>
                  <a:cubicBezTo>
                    <a:pt x="1394" y="2009"/>
                    <a:pt x="1394" y="2009"/>
                    <a:pt x="1394" y="2009"/>
                  </a:cubicBezTo>
                  <a:cubicBezTo>
                    <a:pt x="1397" y="2004"/>
                    <a:pt x="1403" y="2002"/>
                    <a:pt x="1409" y="2001"/>
                  </a:cubicBezTo>
                  <a:cubicBezTo>
                    <a:pt x="1409" y="2001"/>
                    <a:pt x="1409" y="2001"/>
                    <a:pt x="1410" y="2001"/>
                  </a:cubicBezTo>
                  <a:cubicBezTo>
                    <a:pt x="1411" y="2001"/>
                    <a:pt x="1413" y="2001"/>
                    <a:pt x="1414" y="2000"/>
                  </a:cubicBezTo>
                  <a:cubicBezTo>
                    <a:pt x="1414" y="2000"/>
                    <a:pt x="1415" y="2000"/>
                    <a:pt x="1415" y="2000"/>
                  </a:cubicBezTo>
                  <a:cubicBezTo>
                    <a:pt x="1418" y="2000"/>
                    <a:pt x="1418" y="2000"/>
                    <a:pt x="1418" y="2000"/>
                  </a:cubicBezTo>
                  <a:cubicBezTo>
                    <a:pt x="1419" y="2000"/>
                    <a:pt x="1420" y="2000"/>
                    <a:pt x="1421" y="2000"/>
                  </a:cubicBezTo>
                  <a:cubicBezTo>
                    <a:pt x="1437" y="2000"/>
                    <a:pt x="1453" y="2000"/>
                    <a:pt x="1469" y="2000"/>
                  </a:cubicBezTo>
                  <a:cubicBezTo>
                    <a:pt x="1469" y="2000"/>
                    <a:pt x="1469" y="2000"/>
                    <a:pt x="1469" y="2000"/>
                  </a:cubicBezTo>
                  <a:cubicBezTo>
                    <a:pt x="1469" y="2000"/>
                    <a:pt x="1469" y="2000"/>
                    <a:pt x="1469" y="2000"/>
                  </a:cubicBezTo>
                  <a:cubicBezTo>
                    <a:pt x="1471" y="2000"/>
                    <a:pt x="1473" y="2000"/>
                    <a:pt x="1475" y="2001"/>
                  </a:cubicBezTo>
                  <a:cubicBezTo>
                    <a:pt x="1475" y="2001"/>
                    <a:pt x="1476" y="2001"/>
                    <a:pt x="1476" y="2001"/>
                  </a:cubicBezTo>
                  <a:cubicBezTo>
                    <a:pt x="1487" y="2002"/>
                    <a:pt x="1499" y="2006"/>
                    <a:pt x="1505" y="2015"/>
                  </a:cubicBezTo>
                  <a:cubicBezTo>
                    <a:pt x="1506" y="2016"/>
                    <a:pt x="1507" y="2017"/>
                    <a:pt x="1508" y="2019"/>
                  </a:cubicBezTo>
                  <a:cubicBezTo>
                    <a:pt x="1509" y="2022"/>
                    <a:pt x="1509" y="2022"/>
                    <a:pt x="1509" y="2022"/>
                  </a:cubicBezTo>
                  <a:cubicBezTo>
                    <a:pt x="1512" y="2028"/>
                    <a:pt x="1516" y="2035"/>
                    <a:pt x="1519" y="2041"/>
                  </a:cubicBezTo>
                  <a:cubicBezTo>
                    <a:pt x="1521" y="2045"/>
                    <a:pt x="1524" y="2051"/>
                    <a:pt x="1526" y="2056"/>
                  </a:cubicBezTo>
                  <a:cubicBezTo>
                    <a:pt x="1527" y="2058"/>
                    <a:pt x="1527" y="2061"/>
                    <a:pt x="1527" y="2063"/>
                  </a:cubicBezTo>
                  <a:close/>
                  <a:moveTo>
                    <a:pt x="1640" y="2000"/>
                  </a:moveTo>
                  <a:cubicBezTo>
                    <a:pt x="1642" y="2000"/>
                    <a:pt x="1643" y="2000"/>
                    <a:pt x="1645" y="2000"/>
                  </a:cubicBezTo>
                  <a:cubicBezTo>
                    <a:pt x="1645" y="2000"/>
                    <a:pt x="1645" y="2000"/>
                    <a:pt x="1646" y="2000"/>
                  </a:cubicBezTo>
                  <a:cubicBezTo>
                    <a:pt x="1657" y="2002"/>
                    <a:pt x="1669" y="2006"/>
                    <a:pt x="1677" y="2014"/>
                  </a:cubicBezTo>
                  <a:cubicBezTo>
                    <a:pt x="1678" y="2014"/>
                    <a:pt x="1678" y="2015"/>
                    <a:pt x="1678" y="2015"/>
                  </a:cubicBezTo>
                  <a:cubicBezTo>
                    <a:pt x="1679" y="2016"/>
                    <a:pt x="1679" y="2016"/>
                    <a:pt x="1680" y="2017"/>
                  </a:cubicBezTo>
                  <a:cubicBezTo>
                    <a:pt x="1680" y="2017"/>
                    <a:pt x="1680" y="2017"/>
                    <a:pt x="1680" y="2018"/>
                  </a:cubicBezTo>
                  <a:cubicBezTo>
                    <a:pt x="1681" y="2018"/>
                    <a:pt x="1681" y="2018"/>
                    <a:pt x="1681" y="2018"/>
                  </a:cubicBezTo>
                  <a:cubicBezTo>
                    <a:pt x="1682" y="2019"/>
                    <a:pt x="1682" y="2019"/>
                    <a:pt x="1682" y="2019"/>
                  </a:cubicBezTo>
                  <a:cubicBezTo>
                    <a:pt x="1685" y="2024"/>
                    <a:pt x="1688" y="2029"/>
                    <a:pt x="1692" y="2034"/>
                  </a:cubicBezTo>
                  <a:cubicBezTo>
                    <a:pt x="1692" y="2034"/>
                    <a:pt x="1692" y="2034"/>
                    <a:pt x="1692" y="2034"/>
                  </a:cubicBezTo>
                  <a:cubicBezTo>
                    <a:pt x="1697" y="2041"/>
                    <a:pt x="1703" y="2049"/>
                    <a:pt x="1707" y="2056"/>
                  </a:cubicBezTo>
                  <a:cubicBezTo>
                    <a:pt x="1707" y="2057"/>
                    <a:pt x="1707" y="2057"/>
                    <a:pt x="1708" y="2058"/>
                  </a:cubicBezTo>
                  <a:cubicBezTo>
                    <a:pt x="1708" y="2058"/>
                    <a:pt x="1708" y="2058"/>
                    <a:pt x="1708" y="2058"/>
                  </a:cubicBezTo>
                  <a:cubicBezTo>
                    <a:pt x="1709" y="2063"/>
                    <a:pt x="1709" y="2066"/>
                    <a:pt x="1707" y="2068"/>
                  </a:cubicBezTo>
                  <a:cubicBezTo>
                    <a:pt x="1706" y="2069"/>
                    <a:pt x="1706" y="2069"/>
                    <a:pt x="1706" y="2069"/>
                  </a:cubicBezTo>
                  <a:cubicBezTo>
                    <a:pt x="1705" y="2071"/>
                    <a:pt x="1702" y="2072"/>
                    <a:pt x="1699" y="2073"/>
                  </a:cubicBezTo>
                  <a:cubicBezTo>
                    <a:pt x="1696" y="2074"/>
                    <a:pt x="1692" y="2075"/>
                    <a:pt x="1688" y="2075"/>
                  </a:cubicBezTo>
                  <a:cubicBezTo>
                    <a:pt x="1684" y="2075"/>
                    <a:pt x="1684" y="2075"/>
                    <a:pt x="1684" y="2075"/>
                  </a:cubicBezTo>
                  <a:cubicBezTo>
                    <a:pt x="1684" y="2075"/>
                    <a:pt x="1684" y="2075"/>
                    <a:pt x="1684" y="2075"/>
                  </a:cubicBezTo>
                  <a:cubicBezTo>
                    <a:pt x="1666" y="2075"/>
                    <a:pt x="1648" y="2075"/>
                    <a:pt x="1629" y="2075"/>
                  </a:cubicBezTo>
                  <a:cubicBezTo>
                    <a:pt x="1627" y="2075"/>
                    <a:pt x="1625" y="2075"/>
                    <a:pt x="1623" y="2075"/>
                  </a:cubicBezTo>
                  <a:cubicBezTo>
                    <a:pt x="1623" y="2075"/>
                    <a:pt x="1623" y="2075"/>
                    <a:pt x="1623" y="2075"/>
                  </a:cubicBezTo>
                  <a:cubicBezTo>
                    <a:pt x="1610" y="2073"/>
                    <a:pt x="1597" y="2068"/>
                    <a:pt x="1589" y="2059"/>
                  </a:cubicBezTo>
                  <a:cubicBezTo>
                    <a:pt x="1588" y="2057"/>
                    <a:pt x="1587" y="2056"/>
                    <a:pt x="1586" y="2055"/>
                  </a:cubicBezTo>
                  <a:cubicBezTo>
                    <a:pt x="1586" y="2054"/>
                    <a:pt x="1586" y="2054"/>
                    <a:pt x="1586" y="2054"/>
                  </a:cubicBezTo>
                  <a:cubicBezTo>
                    <a:pt x="1586" y="2054"/>
                    <a:pt x="1586" y="2054"/>
                    <a:pt x="1586" y="2054"/>
                  </a:cubicBezTo>
                  <a:cubicBezTo>
                    <a:pt x="1582" y="2047"/>
                    <a:pt x="1578" y="2041"/>
                    <a:pt x="1574" y="2034"/>
                  </a:cubicBezTo>
                  <a:cubicBezTo>
                    <a:pt x="1571" y="2029"/>
                    <a:pt x="1566" y="2021"/>
                    <a:pt x="1564" y="2015"/>
                  </a:cubicBezTo>
                  <a:cubicBezTo>
                    <a:pt x="1564" y="2015"/>
                    <a:pt x="1564" y="2015"/>
                    <a:pt x="1564" y="2014"/>
                  </a:cubicBezTo>
                  <a:cubicBezTo>
                    <a:pt x="1564" y="2014"/>
                    <a:pt x="1564" y="2013"/>
                    <a:pt x="1564" y="2013"/>
                  </a:cubicBezTo>
                  <a:cubicBezTo>
                    <a:pt x="1564" y="2006"/>
                    <a:pt x="1568" y="2003"/>
                    <a:pt x="1574" y="2002"/>
                  </a:cubicBezTo>
                  <a:cubicBezTo>
                    <a:pt x="1574" y="2001"/>
                    <a:pt x="1574" y="2001"/>
                    <a:pt x="1574" y="2001"/>
                  </a:cubicBezTo>
                  <a:cubicBezTo>
                    <a:pt x="1574" y="2001"/>
                    <a:pt x="1575" y="2001"/>
                    <a:pt x="1575" y="2001"/>
                  </a:cubicBezTo>
                  <a:cubicBezTo>
                    <a:pt x="1575" y="2001"/>
                    <a:pt x="1576" y="2001"/>
                    <a:pt x="1576" y="2001"/>
                  </a:cubicBezTo>
                  <a:cubicBezTo>
                    <a:pt x="1579" y="2000"/>
                    <a:pt x="1581" y="2000"/>
                    <a:pt x="1585" y="2000"/>
                  </a:cubicBezTo>
                  <a:cubicBezTo>
                    <a:pt x="1621" y="2000"/>
                    <a:pt x="1621" y="2000"/>
                    <a:pt x="1621" y="2000"/>
                  </a:cubicBezTo>
                  <a:cubicBezTo>
                    <a:pt x="1627" y="2000"/>
                    <a:pt x="1633" y="2000"/>
                    <a:pt x="1639" y="2000"/>
                  </a:cubicBezTo>
                  <a:cubicBezTo>
                    <a:pt x="1639" y="2000"/>
                    <a:pt x="1639" y="2000"/>
                    <a:pt x="1639" y="2000"/>
                  </a:cubicBezTo>
                  <a:cubicBezTo>
                    <a:pt x="1639" y="2000"/>
                    <a:pt x="1640" y="2000"/>
                    <a:pt x="1640" y="2000"/>
                  </a:cubicBezTo>
                  <a:close/>
                  <a:moveTo>
                    <a:pt x="1617" y="1924"/>
                  </a:moveTo>
                  <a:cubicBezTo>
                    <a:pt x="1621" y="1930"/>
                    <a:pt x="1625" y="1937"/>
                    <a:pt x="1629" y="1943"/>
                  </a:cubicBezTo>
                  <a:cubicBezTo>
                    <a:pt x="1631" y="1946"/>
                    <a:pt x="1635" y="1950"/>
                    <a:pt x="1637" y="1955"/>
                  </a:cubicBezTo>
                  <a:cubicBezTo>
                    <a:pt x="1638" y="1956"/>
                    <a:pt x="1639" y="1958"/>
                    <a:pt x="1639" y="1960"/>
                  </a:cubicBezTo>
                  <a:cubicBezTo>
                    <a:pt x="1639" y="1961"/>
                    <a:pt x="1638" y="1962"/>
                    <a:pt x="1638" y="1963"/>
                  </a:cubicBezTo>
                  <a:cubicBezTo>
                    <a:pt x="1637" y="1964"/>
                    <a:pt x="1637" y="1964"/>
                    <a:pt x="1636" y="1965"/>
                  </a:cubicBezTo>
                  <a:cubicBezTo>
                    <a:pt x="1636" y="1965"/>
                    <a:pt x="1636" y="1965"/>
                    <a:pt x="1636" y="1965"/>
                  </a:cubicBezTo>
                  <a:cubicBezTo>
                    <a:pt x="1636" y="1965"/>
                    <a:pt x="1636" y="1965"/>
                    <a:pt x="1636" y="1965"/>
                  </a:cubicBezTo>
                  <a:cubicBezTo>
                    <a:pt x="1636" y="1966"/>
                    <a:pt x="1635" y="1966"/>
                    <a:pt x="1635" y="1966"/>
                  </a:cubicBezTo>
                  <a:cubicBezTo>
                    <a:pt x="1635" y="1966"/>
                    <a:pt x="1634" y="1967"/>
                    <a:pt x="1634" y="1967"/>
                  </a:cubicBezTo>
                  <a:cubicBezTo>
                    <a:pt x="1634" y="1967"/>
                    <a:pt x="1633" y="1967"/>
                    <a:pt x="1632" y="1968"/>
                  </a:cubicBezTo>
                  <a:cubicBezTo>
                    <a:pt x="1632" y="1968"/>
                    <a:pt x="1631" y="1968"/>
                    <a:pt x="1630" y="1969"/>
                  </a:cubicBezTo>
                  <a:cubicBezTo>
                    <a:pt x="1630" y="1969"/>
                    <a:pt x="1630" y="1969"/>
                    <a:pt x="1630" y="1969"/>
                  </a:cubicBezTo>
                  <a:cubicBezTo>
                    <a:pt x="1630" y="1969"/>
                    <a:pt x="1630" y="1969"/>
                    <a:pt x="1629" y="1969"/>
                  </a:cubicBezTo>
                  <a:cubicBezTo>
                    <a:pt x="1620" y="1972"/>
                    <a:pt x="1607" y="1970"/>
                    <a:pt x="1598" y="1970"/>
                  </a:cubicBezTo>
                  <a:cubicBezTo>
                    <a:pt x="1588" y="1970"/>
                    <a:pt x="1578" y="1970"/>
                    <a:pt x="1567" y="1970"/>
                  </a:cubicBezTo>
                  <a:cubicBezTo>
                    <a:pt x="1558" y="1970"/>
                    <a:pt x="1547" y="1968"/>
                    <a:pt x="1539" y="1962"/>
                  </a:cubicBezTo>
                  <a:cubicBezTo>
                    <a:pt x="1538" y="1962"/>
                    <a:pt x="1536" y="1961"/>
                    <a:pt x="1535" y="1960"/>
                  </a:cubicBezTo>
                  <a:cubicBezTo>
                    <a:pt x="1533" y="1958"/>
                    <a:pt x="1531" y="1956"/>
                    <a:pt x="1530" y="1954"/>
                  </a:cubicBezTo>
                  <a:cubicBezTo>
                    <a:pt x="1529" y="1952"/>
                    <a:pt x="1529" y="1952"/>
                    <a:pt x="1529" y="1952"/>
                  </a:cubicBezTo>
                  <a:cubicBezTo>
                    <a:pt x="1529" y="1952"/>
                    <a:pt x="1529" y="1952"/>
                    <a:pt x="1529" y="1952"/>
                  </a:cubicBezTo>
                  <a:cubicBezTo>
                    <a:pt x="1524" y="1944"/>
                    <a:pt x="1520" y="1936"/>
                    <a:pt x="1515" y="1928"/>
                  </a:cubicBezTo>
                  <a:cubicBezTo>
                    <a:pt x="1513" y="1925"/>
                    <a:pt x="1513" y="1925"/>
                    <a:pt x="1513" y="1925"/>
                  </a:cubicBezTo>
                  <a:cubicBezTo>
                    <a:pt x="1512" y="1923"/>
                    <a:pt x="1512" y="1921"/>
                    <a:pt x="1512" y="1919"/>
                  </a:cubicBezTo>
                  <a:cubicBezTo>
                    <a:pt x="1512" y="1917"/>
                    <a:pt x="1513" y="1915"/>
                    <a:pt x="1515" y="1914"/>
                  </a:cubicBezTo>
                  <a:cubicBezTo>
                    <a:pt x="1517" y="1913"/>
                    <a:pt x="1519" y="1912"/>
                    <a:pt x="1522" y="1911"/>
                  </a:cubicBezTo>
                  <a:cubicBezTo>
                    <a:pt x="1524" y="1910"/>
                    <a:pt x="1528" y="1910"/>
                    <a:pt x="1531" y="1910"/>
                  </a:cubicBezTo>
                  <a:cubicBezTo>
                    <a:pt x="1532" y="1910"/>
                    <a:pt x="1532" y="1910"/>
                    <a:pt x="1532" y="1910"/>
                  </a:cubicBezTo>
                  <a:cubicBezTo>
                    <a:pt x="1540" y="1909"/>
                    <a:pt x="1548" y="1910"/>
                    <a:pt x="1553" y="1910"/>
                  </a:cubicBezTo>
                  <a:cubicBezTo>
                    <a:pt x="1573" y="1910"/>
                    <a:pt x="1604" y="1906"/>
                    <a:pt x="1617" y="1924"/>
                  </a:cubicBezTo>
                  <a:close/>
                  <a:moveTo>
                    <a:pt x="366" y="1441"/>
                  </a:moveTo>
                  <a:cubicBezTo>
                    <a:pt x="372" y="1443"/>
                    <a:pt x="377" y="1446"/>
                    <a:pt x="382" y="1448"/>
                  </a:cubicBezTo>
                  <a:cubicBezTo>
                    <a:pt x="392" y="1453"/>
                    <a:pt x="403" y="1458"/>
                    <a:pt x="413" y="1462"/>
                  </a:cubicBezTo>
                  <a:cubicBezTo>
                    <a:pt x="418" y="1464"/>
                    <a:pt x="422" y="1466"/>
                    <a:pt x="426" y="1468"/>
                  </a:cubicBezTo>
                  <a:cubicBezTo>
                    <a:pt x="430" y="1469"/>
                    <a:pt x="433" y="1470"/>
                    <a:pt x="437" y="1472"/>
                  </a:cubicBezTo>
                  <a:cubicBezTo>
                    <a:pt x="458" y="1479"/>
                    <a:pt x="479" y="1486"/>
                    <a:pt x="502" y="1492"/>
                  </a:cubicBezTo>
                  <a:cubicBezTo>
                    <a:pt x="527" y="1499"/>
                    <a:pt x="552" y="1505"/>
                    <a:pt x="578" y="1510"/>
                  </a:cubicBezTo>
                  <a:cubicBezTo>
                    <a:pt x="683" y="1532"/>
                    <a:pt x="786" y="1541"/>
                    <a:pt x="819" y="1542"/>
                  </a:cubicBezTo>
                  <a:cubicBezTo>
                    <a:pt x="819" y="1610"/>
                    <a:pt x="819" y="1610"/>
                    <a:pt x="819" y="1610"/>
                  </a:cubicBezTo>
                  <a:cubicBezTo>
                    <a:pt x="857" y="1570"/>
                    <a:pt x="857" y="1570"/>
                    <a:pt x="857" y="1570"/>
                  </a:cubicBezTo>
                  <a:cubicBezTo>
                    <a:pt x="906" y="1518"/>
                    <a:pt x="906" y="1518"/>
                    <a:pt x="906" y="1518"/>
                  </a:cubicBezTo>
                  <a:cubicBezTo>
                    <a:pt x="1019" y="1399"/>
                    <a:pt x="1019" y="1399"/>
                    <a:pt x="1019" y="1399"/>
                  </a:cubicBezTo>
                  <a:cubicBezTo>
                    <a:pt x="933" y="1308"/>
                    <a:pt x="933" y="1308"/>
                    <a:pt x="933" y="1308"/>
                  </a:cubicBezTo>
                  <a:cubicBezTo>
                    <a:pt x="819" y="1188"/>
                    <a:pt x="819" y="1188"/>
                    <a:pt x="819" y="1188"/>
                  </a:cubicBezTo>
                  <a:cubicBezTo>
                    <a:pt x="819" y="1271"/>
                    <a:pt x="819" y="1271"/>
                    <a:pt x="819" y="1271"/>
                  </a:cubicBezTo>
                  <a:cubicBezTo>
                    <a:pt x="740" y="1279"/>
                    <a:pt x="653" y="1266"/>
                    <a:pt x="578" y="1249"/>
                  </a:cubicBezTo>
                  <a:cubicBezTo>
                    <a:pt x="550" y="1242"/>
                    <a:pt x="525" y="1235"/>
                    <a:pt x="502" y="1229"/>
                  </a:cubicBezTo>
                  <a:cubicBezTo>
                    <a:pt x="471" y="1219"/>
                    <a:pt x="445" y="1211"/>
                    <a:pt x="426" y="1204"/>
                  </a:cubicBezTo>
                  <a:cubicBezTo>
                    <a:pt x="422" y="1202"/>
                    <a:pt x="418" y="1201"/>
                    <a:pt x="415" y="1199"/>
                  </a:cubicBezTo>
                  <a:cubicBezTo>
                    <a:pt x="414" y="1199"/>
                    <a:pt x="414" y="1199"/>
                    <a:pt x="413" y="1199"/>
                  </a:cubicBezTo>
                  <a:cubicBezTo>
                    <a:pt x="413" y="1199"/>
                    <a:pt x="413" y="1199"/>
                    <a:pt x="413" y="1199"/>
                  </a:cubicBezTo>
                  <a:cubicBezTo>
                    <a:pt x="354" y="1175"/>
                    <a:pt x="300" y="1147"/>
                    <a:pt x="253" y="1115"/>
                  </a:cubicBezTo>
                  <a:cubicBezTo>
                    <a:pt x="189" y="1073"/>
                    <a:pt x="142" y="1028"/>
                    <a:pt x="110" y="981"/>
                  </a:cubicBezTo>
                  <a:cubicBezTo>
                    <a:pt x="94" y="963"/>
                    <a:pt x="80" y="944"/>
                    <a:pt x="68" y="925"/>
                  </a:cubicBezTo>
                  <a:cubicBezTo>
                    <a:pt x="33" y="870"/>
                    <a:pt x="13" y="811"/>
                    <a:pt x="11" y="751"/>
                  </a:cubicBezTo>
                  <a:cubicBezTo>
                    <a:pt x="7" y="768"/>
                    <a:pt x="4" y="785"/>
                    <a:pt x="3" y="802"/>
                  </a:cubicBezTo>
                  <a:cubicBezTo>
                    <a:pt x="0" y="834"/>
                    <a:pt x="4" y="864"/>
                    <a:pt x="7" y="893"/>
                  </a:cubicBezTo>
                  <a:cubicBezTo>
                    <a:pt x="8" y="898"/>
                    <a:pt x="9" y="904"/>
                    <a:pt x="9" y="909"/>
                  </a:cubicBezTo>
                  <a:cubicBezTo>
                    <a:pt x="22" y="1021"/>
                    <a:pt x="22" y="1021"/>
                    <a:pt x="22" y="1021"/>
                  </a:cubicBezTo>
                  <a:cubicBezTo>
                    <a:pt x="23" y="1025"/>
                    <a:pt x="23" y="1029"/>
                    <a:pt x="24" y="1033"/>
                  </a:cubicBezTo>
                  <a:cubicBezTo>
                    <a:pt x="25" y="1048"/>
                    <a:pt x="27" y="1064"/>
                    <a:pt x="30" y="1080"/>
                  </a:cubicBezTo>
                  <a:cubicBezTo>
                    <a:pt x="34" y="1101"/>
                    <a:pt x="40" y="1121"/>
                    <a:pt x="47" y="1140"/>
                  </a:cubicBezTo>
                  <a:cubicBezTo>
                    <a:pt x="61" y="1175"/>
                    <a:pt x="80" y="1208"/>
                    <a:pt x="103" y="1239"/>
                  </a:cubicBezTo>
                  <a:cubicBezTo>
                    <a:pt x="146" y="1295"/>
                    <a:pt x="202" y="1344"/>
                    <a:pt x="275" y="1390"/>
                  </a:cubicBezTo>
                  <a:cubicBezTo>
                    <a:pt x="304" y="1409"/>
                    <a:pt x="335" y="1426"/>
                    <a:pt x="366" y="1441"/>
                  </a:cubicBezTo>
                  <a:close/>
                  <a:moveTo>
                    <a:pt x="64" y="773"/>
                  </a:moveTo>
                  <a:cubicBezTo>
                    <a:pt x="67" y="798"/>
                    <a:pt x="74" y="823"/>
                    <a:pt x="84" y="848"/>
                  </a:cubicBezTo>
                  <a:cubicBezTo>
                    <a:pt x="107" y="785"/>
                    <a:pt x="165" y="713"/>
                    <a:pt x="209" y="677"/>
                  </a:cubicBezTo>
                  <a:cubicBezTo>
                    <a:pt x="272" y="628"/>
                    <a:pt x="353" y="583"/>
                    <a:pt x="451" y="545"/>
                  </a:cubicBezTo>
                  <a:cubicBezTo>
                    <a:pt x="515" y="521"/>
                    <a:pt x="582" y="501"/>
                    <a:pt x="652" y="486"/>
                  </a:cubicBezTo>
                  <a:cubicBezTo>
                    <a:pt x="652" y="314"/>
                    <a:pt x="652" y="314"/>
                    <a:pt x="652" y="314"/>
                  </a:cubicBezTo>
                  <a:cubicBezTo>
                    <a:pt x="640" y="317"/>
                    <a:pt x="627" y="320"/>
                    <a:pt x="615" y="323"/>
                  </a:cubicBezTo>
                  <a:cubicBezTo>
                    <a:pt x="544" y="340"/>
                    <a:pt x="476" y="361"/>
                    <a:pt x="413" y="386"/>
                  </a:cubicBezTo>
                  <a:cubicBezTo>
                    <a:pt x="345" y="413"/>
                    <a:pt x="288" y="442"/>
                    <a:pt x="238" y="474"/>
                  </a:cubicBezTo>
                  <a:cubicBezTo>
                    <a:pt x="204" y="496"/>
                    <a:pt x="178" y="516"/>
                    <a:pt x="153" y="537"/>
                  </a:cubicBezTo>
                  <a:cubicBezTo>
                    <a:pt x="142" y="547"/>
                    <a:pt x="131" y="556"/>
                    <a:pt x="122" y="566"/>
                  </a:cubicBezTo>
                  <a:cubicBezTo>
                    <a:pt x="81" y="622"/>
                    <a:pt x="60" y="684"/>
                    <a:pt x="62" y="747"/>
                  </a:cubicBezTo>
                  <a:cubicBezTo>
                    <a:pt x="62" y="756"/>
                    <a:pt x="63" y="764"/>
                    <a:pt x="64" y="773"/>
                  </a:cubicBezTo>
                  <a:close/>
                  <a:moveTo>
                    <a:pt x="1928" y="693"/>
                  </a:moveTo>
                  <a:cubicBezTo>
                    <a:pt x="1966" y="727"/>
                    <a:pt x="2007" y="795"/>
                    <a:pt x="2021" y="856"/>
                  </a:cubicBezTo>
                  <a:cubicBezTo>
                    <a:pt x="2034" y="828"/>
                    <a:pt x="2042" y="798"/>
                    <a:pt x="2045" y="768"/>
                  </a:cubicBezTo>
                  <a:cubicBezTo>
                    <a:pt x="2046" y="761"/>
                    <a:pt x="2047" y="754"/>
                    <a:pt x="2047" y="747"/>
                  </a:cubicBezTo>
                  <a:cubicBezTo>
                    <a:pt x="2049" y="670"/>
                    <a:pt x="2018" y="595"/>
                    <a:pt x="1958" y="530"/>
                  </a:cubicBezTo>
                  <a:cubicBezTo>
                    <a:pt x="1924" y="501"/>
                    <a:pt x="1884" y="473"/>
                    <a:pt x="1839" y="447"/>
                  </a:cubicBezTo>
                  <a:cubicBezTo>
                    <a:pt x="1782" y="415"/>
                    <a:pt x="1718" y="387"/>
                    <a:pt x="1639" y="359"/>
                  </a:cubicBezTo>
                  <a:cubicBezTo>
                    <a:pt x="1584" y="340"/>
                    <a:pt x="1524" y="324"/>
                    <a:pt x="1457" y="310"/>
                  </a:cubicBezTo>
                  <a:cubicBezTo>
                    <a:pt x="1457" y="482"/>
                    <a:pt x="1457" y="482"/>
                    <a:pt x="1457" y="482"/>
                  </a:cubicBezTo>
                  <a:cubicBezTo>
                    <a:pt x="1542" y="500"/>
                    <a:pt x="1625" y="525"/>
                    <a:pt x="1700" y="556"/>
                  </a:cubicBezTo>
                  <a:cubicBezTo>
                    <a:pt x="1795" y="595"/>
                    <a:pt x="1871" y="642"/>
                    <a:pt x="1928" y="693"/>
                  </a:cubicBezTo>
                  <a:close/>
                  <a:moveTo>
                    <a:pt x="1054" y="814"/>
                  </a:moveTo>
                  <a:cubicBezTo>
                    <a:pt x="1186" y="814"/>
                    <a:pt x="1408" y="789"/>
                    <a:pt x="1408" y="696"/>
                  </a:cubicBezTo>
                  <a:cubicBezTo>
                    <a:pt x="1408" y="118"/>
                    <a:pt x="1408" y="118"/>
                    <a:pt x="1408" y="118"/>
                  </a:cubicBezTo>
                  <a:cubicBezTo>
                    <a:pt x="1408" y="25"/>
                    <a:pt x="1186" y="0"/>
                    <a:pt x="1054" y="0"/>
                  </a:cubicBezTo>
                  <a:cubicBezTo>
                    <a:pt x="923" y="0"/>
                    <a:pt x="701" y="25"/>
                    <a:pt x="701" y="118"/>
                  </a:cubicBezTo>
                  <a:cubicBezTo>
                    <a:pt x="701" y="696"/>
                    <a:pt x="701" y="696"/>
                    <a:pt x="701" y="696"/>
                  </a:cubicBezTo>
                  <a:cubicBezTo>
                    <a:pt x="701" y="789"/>
                    <a:pt x="923" y="814"/>
                    <a:pt x="1054" y="814"/>
                  </a:cubicBezTo>
                  <a:close/>
                  <a:moveTo>
                    <a:pt x="1054" y="35"/>
                  </a:moveTo>
                  <a:cubicBezTo>
                    <a:pt x="1219" y="35"/>
                    <a:pt x="1352" y="71"/>
                    <a:pt x="1352" y="116"/>
                  </a:cubicBezTo>
                  <a:cubicBezTo>
                    <a:pt x="1352" y="161"/>
                    <a:pt x="1219" y="197"/>
                    <a:pt x="1054" y="197"/>
                  </a:cubicBezTo>
                  <a:cubicBezTo>
                    <a:pt x="890" y="197"/>
                    <a:pt x="757" y="161"/>
                    <a:pt x="757" y="116"/>
                  </a:cubicBezTo>
                  <a:cubicBezTo>
                    <a:pt x="757" y="71"/>
                    <a:pt x="890" y="35"/>
                    <a:pt x="1054" y="35"/>
                  </a:cubicBezTo>
                  <a:close/>
                </a:path>
              </a:pathLst>
            </a:custGeom>
            <a:solidFill>
              <a:schemeClr val="bg1"/>
            </a:solidFill>
            <a:ln>
              <a:noFill/>
            </a:ln>
          </p:spPr>
          <p:txBody>
            <a:bodyPr vert="horz" wrap="square" lIns="82293" tIns="41147" rIns="82293" bIns="41147" numCol="1" anchor="t" anchorCtr="0" compatLnSpc="1">
              <a:prstTxWarp prst="textNoShape">
                <a:avLst/>
              </a:prstTxWarp>
            </a:bodyPr>
            <a:lstStyle/>
            <a:p>
              <a:pPr defTabSz="932597"/>
              <a:endParaRPr lang="en-US" sz="1599">
                <a:solidFill>
                  <a:prstClr val="black"/>
                </a:solidFill>
              </a:endParaRPr>
            </a:p>
          </p:txBody>
        </p:sp>
      </p:grpSp>
      <p:sp>
        <p:nvSpPr>
          <p:cNvPr id="16393" name="Rectangle 2"/>
          <p:cNvSpPr>
            <a:spLocks noGrp="1"/>
          </p:cNvSpPr>
          <p:nvPr>
            <p:ph type="title"/>
          </p:nvPr>
        </p:nvSpPr>
        <p:spPr/>
        <p:txBody>
          <a:bodyPr/>
          <a:lstStyle/>
          <a:p>
            <a:r>
              <a:rPr lang="en-US" dirty="0" smtClean="0"/>
              <a:t>Customer challenges and opportunities </a:t>
            </a:r>
          </a:p>
        </p:txBody>
      </p:sp>
      <p:sp>
        <p:nvSpPr>
          <p:cNvPr id="46" name="Rectangle 45"/>
          <p:cNvSpPr/>
          <p:nvPr/>
        </p:nvSpPr>
        <p:spPr bwMode="auto">
          <a:xfrm>
            <a:off x="268726" y="2524676"/>
            <a:ext cx="3932390" cy="1754016"/>
          </a:xfrm>
          <a:prstGeom prst="rect">
            <a:avLst/>
          </a:prstGeom>
          <a:solidFill>
            <a:schemeClr val="tx2">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46283" tIns="91427" rIns="146283" bIns="91427" numCol="1" rtlCol="0" anchor="t" anchorCtr="0" compatLnSpc="1">
            <a:prstTxWarp prst="textNoShape">
              <a:avLst/>
            </a:prstTxWarp>
          </a:bodyPr>
          <a:lstStyle/>
          <a:p>
            <a:pPr defTabSz="932563"/>
            <a:r>
              <a:rPr lang="en-US" sz="2400" dirty="0">
                <a:solidFill>
                  <a:srgbClr val="FFFFFF"/>
                </a:solidFill>
                <a:latin typeface="+mj-lt"/>
              </a:rPr>
              <a:t>Lower infrastructure costs and OPEX savings from increased operational efficiencies</a:t>
            </a:r>
            <a:endParaRPr lang="en-GB" sz="2400" spc="-50" dirty="0">
              <a:gradFill>
                <a:gsLst>
                  <a:gs pos="2917">
                    <a:srgbClr val="505050"/>
                  </a:gs>
                  <a:gs pos="30000">
                    <a:srgbClr val="505050"/>
                  </a:gs>
                </a:gsLst>
                <a:lin ang="5400000" scaled="0"/>
              </a:gradFill>
              <a:latin typeface="+mj-lt"/>
            </a:endParaRPr>
          </a:p>
        </p:txBody>
      </p:sp>
      <p:sp>
        <p:nvSpPr>
          <p:cNvPr id="47" name="Rectangle 46"/>
          <p:cNvSpPr/>
          <p:nvPr/>
        </p:nvSpPr>
        <p:spPr bwMode="auto">
          <a:xfrm>
            <a:off x="4245288" y="2524676"/>
            <a:ext cx="3937371" cy="1754016"/>
          </a:xfrm>
          <a:prstGeom prst="rect">
            <a:avLst/>
          </a:prstGeom>
          <a:solidFill>
            <a:schemeClr val="tx2">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46283" tIns="91427" rIns="146283" bIns="91427" numCol="1" rtlCol="0" anchor="t" anchorCtr="0" compatLnSpc="1">
            <a:prstTxWarp prst="textNoShape">
              <a:avLst/>
            </a:prstTxWarp>
          </a:bodyPr>
          <a:lstStyle/>
          <a:p>
            <a:pPr defTabSz="932563"/>
            <a:r>
              <a:rPr lang="en-US" sz="2400" dirty="0">
                <a:solidFill>
                  <a:srgbClr val="FFFFFF"/>
                </a:solidFill>
                <a:latin typeface="+mj-lt"/>
              </a:rPr>
              <a:t>Support for modern, </a:t>
            </a:r>
            <a:br>
              <a:rPr lang="en-US" sz="2400" dirty="0">
                <a:solidFill>
                  <a:srgbClr val="FFFFFF"/>
                </a:solidFill>
                <a:latin typeface="+mj-lt"/>
              </a:rPr>
            </a:br>
            <a:r>
              <a:rPr lang="en-US" sz="2400" dirty="0">
                <a:solidFill>
                  <a:srgbClr val="FFFFFF"/>
                </a:solidFill>
                <a:latin typeface="+mj-lt"/>
              </a:rPr>
              <a:t>self-service applications </a:t>
            </a:r>
            <a:r>
              <a:rPr lang="en-US" sz="2400" dirty="0" smtClean="0">
                <a:solidFill>
                  <a:srgbClr val="FFFFFF"/>
                </a:solidFill>
                <a:latin typeface="+mj-lt"/>
              </a:rPr>
              <a:t/>
            </a:r>
            <a:br>
              <a:rPr lang="en-US" sz="2400" dirty="0" smtClean="0">
                <a:solidFill>
                  <a:srgbClr val="FFFFFF"/>
                </a:solidFill>
                <a:latin typeface="+mj-lt"/>
              </a:rPr>
            </a:br>
            <a:r>
              <a:rPr lang="en-US" sz="2400" dirty="0" smtClean="0">
                <a:solidFill>
                  <a:srgbClr val="FFFFFF"/>
                </a:solidFill>
                <a:latin typeface="+mj-lt"/>
              </a:rPr>
              <a:t>and </a:t>
            </a:r>
            <a:r>
              <a:rPr lang="en-US" sz="2400" dirty="0">
                <a:solidFill>
                  <a:srgbClr val="FFFFFF"/>
                </a:solidFill>
                <a:latin typeface="+mj-lt"/>
              </a:rPr>
              <a:t>automation of repeatable tasks</a:t>
            </a:r>
          </a:p>
        </p:txBody>
      </p:sp>
      <p:sp>
        <p:nvSpPr>
          <p:cNvPr id="48" name="Rectangle 47"/>
          <p:cNvSpPr/>
          <p:nvPr/>
        </p:nvSpPr>
        <p:spPr bwMode="auto">
          <a:xfrm>
            <a:off x="8226831" y="2524676"/>
            <a:ext cx="3941357" cy="1754016"/>
          </a:xfrm>
          <a:prstGeom prst="rect">
            <a:avLst/>
          </a:prstGeom>
          <a:solidFill>
            <a:schemeClr val="tx2">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46283" tIns="91427" rIns="146283" bIns="91427" numCol="1" rtlCol="0" anchor="t" anchorCtr="0" compatLnSpc="1">
            <a:prstTxWarp prst="textNoShape">
              <a:avLst/>
            </a:prstTxWarp>
          </a:bodyPr>
          <a:lstStyle/>
          <a:p>
            <a:pPr defTabSz="932563"/>
            <a:r>
              <a:rPr lang="en-US" sz="2400" dirty="0">
                <a:solidFill>
                  <a:srgbClr val="FFFFFF"/>
                </a:solidFill>
                <a:latin typeface="+mj-lt"/>
              </a:rPr>
              <a:t>High level of cross-platform interoperability </a:t>
            </a:r>
            <a:endParaRPr lang="en-GB" sz="2400" dirty="0">
              <a:solidFill>
                <a:srgbClr val="FFFFFF"/>
              </a:solidFill>
              <a:latin typeface="+mj-lt"/>
            </a:endParaRPr>
          </a:p>
        </p:txBody>
      </p:sp>
      <p:sp>
        <p:nvSpPr>
          <p:cNvPr id="50" name="Rectangle 49"/>
          <p:cNvSpPr/>
          <p:nvPr/>
        </p:nvSpPr>
        <p:spPr bwMode="auto">
          <a:xfrm>
            <a:off x="344171" y="1502708"/>
            <a:ext cx="2495196" cy="64760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defTabSz="932293" fontAlgn="base">
              <a:spcBef>
                <a:spcPct val="0"/>
              </a:spcBef>
              <a:spcAft>
                <a:spcPct val="0"/>
              </a:spcAft>
            </a:pPr>
            <a:r>
              <a:rPr lang="en-US" sz="3200" dirty="0">
                <a:solidFill>
                  <a:srgbClr val="505050"/>
                </a:solidFill>
                <a:latin typeface="Segoe UI Light"/>
              </a:rPr>
              <a:t>Opportunities: </a:t>
            </a:r>
          </a:p>
        </p:txBody>
      </p:sp>
      <p:pic>
        <p:nvPicPr>
          <p:cNvPr id="131" name="Picture 130"/>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r="25847"/>
          <a:stretch/>
        </p:blipFill>
        <p:spPr>
          <a:xfrm>
            <a:off x="1857886" y="1745509"/>
            <a:ext cx="3650478" cy="590743"/>
          </a:xfrm>
          <a:prstGeom prst="rect">
            <a:avLst/>
          </a:prstGeom>
        </p:spPr>
      </p:pic>
      <p:sp>
        <p:nvSpPr>
          <p:cNvPr id="9" name="Rectangle 8"/>
          <p:cNvSpPr/>
          <p:nvPr/>
        </p:nvSpPr>
        <p:spPr bwMode="auto">
          <a:xfrm>
            <a:off x="0" y="1173163"/>
            <a:ext cx="269656" cy="5821362"/>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10" name="Picture 9"/>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748936" y="1689064"/>
            <a:ext cx="2980585" cy="700597"/>
          </a:xfrm>
          <a:prstGeom prst="rect">
            <a:avLst/>
          </a:prstGeom>
        </p:spPr>
      </p:pic>
      <p:sp>
        <p:nvSpPr>
          <p:cNvPr id="2" name="Rectangle 1"/>
          <p:cNvSpPr/>
          <p:nvPr/>
        </p:nvSpPr>
        <p:spPr bwMode="auto">
          <a:xfrm>
            <a:off x="883" y="6687611"/>
            <a:ext cx="12434711" cy="306418"/>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8" name="Group 7"/>
          <p:cNvGrpSpPr/>
          <p:nvPr/>
        </p:nvGrpSpPr>
        <p:grpSpPr>
          <a:xfrm>
            <a:off x="268726" y="4324232"/>
            <a:ext cx="11899463" cy="2373431"/>
            <a:chOff x="268726" y="4324232"/>
            <a:chExt cx="11899463" cy="2373431"/>
          </a:xfrm>
        </p:grpSpPr>
        <p:sp>
          <p:nvSpPr>
            <p:cNvPr id="55" name="Rectangle 54"/>
            <p:cNvSpPr/>
            <p:nvPr/>
          </p:nvSpPr>
          <p:spPr bwMode="auto">
            <a:xfrm>
              <a:off x="268726" y="4324232"/>
              <a:ext cx="11899463" cy="2373431"/>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46283" tIns="91427" rIns="146283" bIns="91427" numCol="1" rtlCol="0" anchor="t" anchorCtr="0" compatLnSpc="1">
              <a:prstTxWarp prst="textNoShape">
                <a:avLst/>
              </a:prstTxWarp>
            </a:bodyPr>
            <a:lstStyle/>
            <a:p>
              <a:pPr defTabSz="932563"/>
              <a:endParaRPr lang="en-GB" sz="1399" spc="-50" dirty="0">
                <a:gradFill>
                  <a:gsLst>
                    <a:gs pos="2917">
                      <a:srgbClr val="505050"/>
                    </a:gs>
                    <a:gs pos="30000">
                      <a:srgbClr val="505050"/>
                    </a:gs>
                  </a:gsLst>
                  <a:lin ang="5400000" scaled="0"/>
                </a:gradFill>
              </a:endParaRPr>
            </a:p>
          </p:txBody>
        </p:sp>
        <p:sp>
          <p:nvSpPr>
            <p:cNvPr id="6" name="Rectangle 5"/>
            <p:cNvSpPr/>
            <p:nvPr/>
          </p:nvSpPr>
          <p:spPr bwMode="auto">
            <a:xfrm>
              <a:off x="269656" y="4368911"/>
              <a:ext cx="2715223" cy="87705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46304" tIns="46630" rIns="146304" bIns="46630" numCol="1" rtlCol="0" anchor="ctr" anchorCtr="0" compatLnSpc="1">
              <a:prstTxWarp prst="textNoShape">
                <a:avLst/>
              </a:prstTxWarp>
            </a:bodyPr>
            <a:lstStyle/>
            <a:p>
              <a:pPr defTabSz="932293" fontAlgn="base">
                <a:spcBef>
                  <a:spcPct val="0"/>
                </a:spcBef>
                <a:spcAft>
                  <a:spcPct val="0"/>
                </a:spcAft>
              </a:pPr>
              <a:r>
                <a:rPr lang="en-US" sz="2800" dirty="0" smtClean="0">
                  <a:solidFill>
                    <a:srgbClr val="FFFFFF"/>
                  </a:solidFill>
                  <a:latin typeface="Segoe UI Light"/>
                </a:rPr>
                <a:t>Customer</a:t>
              </a:r>
            </a:p>
            <a:p>
              <a:pPr defTabSz="932293" fontAlgn="base">
                <a:spcBef>
                  <a:spcPct val="0"/>
                </a:spcBef>
                <a:spcAft>
                  <a:spcPct val="0"/>
                </a:spcAft>
              </a:pPr>
              <a:r>
                <a:rPr lang="en-US" sz="2800" dirty="0" smtClean="0">
                  <a:solidFill>
                    <a:srgbClr val="FFFFFF"/>
                  </a:solidFill>
                  <a:latin typeface="Segoe UI Light"/>
                </a:rPr>
                <a:t>challenges</a:t>
              </a:r>
              <a:r>
                <a:rPr lang="en-US" sz="2800" dirty="0">
                  <a:solidFill>
                    <a:srgbClr val="FFFFFF"/>
                  </a:solidFill>
                  <a:latin typeface="Segoe UI Light"/>
                </a:rPr>
                <a:t>:</a:t>
              </a:r>
            </a:p>
          </p:txBody>
        </p:sp>
      </p:grpSp>
      <p:sp>
        <p:nvSpPr>
          <p:cNvPr id="65" name="TextBox E"/>
          <p:cNvSpPr txBox="1"/>
          <p:nvPr/>
        </p:nvSpPr>
        <p:spPr>
          <a:xfrm>
            <a:off x="4201115" y="4762381"/>
            <a:ext cx="7750253" cy="1086460"/>
          </a:xfrm>
          <a:prstGeom prst="rect">
            <a:avLst/>
          </a:prstGeom>
          <a:noFill/>
        </p:spPr>
        <p:txBody>
          <a:bodyPr wrap="square" lIns="182854" tIns="146283" rIns="182854" bIns="146283" rtlCol="0">
            <a:spAutoFit/>
          </a:bodyPr>
          <a:lstStyle/>
          <a:p>
            <a:pPr defTabSz="932563">
              <a:lnSpc>
                <a:spcPct val="90000"/>
              </a:lnSpc>
            </a:pPr>
            <a:r>
              <a:rPr lang="en-US" sz="2800" dirty="0">
                <a:solidFill>
                  <a:srgbClr val="FFFFFF"/>
                </a:solidFill>
                <a:latin typeface="Segoe UI Light"/>
              </a:rPr>
              <a:t>Complexities due to diverse </a:t>
            </a:r>
            <a:br>
              <a:rPr lang="en-US" sz="2800" dirty="0">
                <a:solidFill>
                  <a:srgbClr val="FFFFFF"/>
                </a:solidFill>
                <a:latin typeface="Segoe UI Light"/>
              </a:rPr>
            </a:br>
            <a:r>
              <a:rPr lang="en-US" sz="2800" dirty="0">
                <a:solidFill>
                  <a:srgbClr val="FFFFFF"/>
                </a:solidFill>
                <a:latin typeface="Segoe UI Light"/>
              </a:rPr>
              <a:t>datacenter infrastructure</a:t>
            </a:r>
            <a:endParaRPr lang="en-GB" sz="2800" dirty="0">
              <a:solidFill>
                <a:srgbClr val="FFFFFF"/>
              </a:solidFill>
              <a:latin typeface="Segoe UI Light"/>
            </a:endParaRPr>
          </a:p>
        </p:txBody>
      </p:sp>
      <p:sp>
        <p:nvSpPr>
          <p:cNvPr id="64" name="TextBox D"/>
          <p:cNvSpPr txBox="1"/>
          <p:nvPr/>
        </p:nvSpPr>
        <p:spPr>
          <a:xfrm>
            <a:off x="4200163" y="5535324"/>
            <a:ext cx="7100681" cy="1071020"/>
          </a:xfrm>
          <a:prstGeom prst="rect">
            <a:avLst/>
          </a:prstGeom>
          <a:noFill/>
        </p:spPr>
        <p:txBody>
          <a:bodyPr wrap="square" lIns="182854" tIns="146283" rIns="182854" bIns="146283" rtlCol="0">
            <a:spAutoFit/>
          </a:bodyPr>
          <a:lstStyle/>
          <a:p>
            <a:pPr defTabSz="932563">
              <a:lnSpc>
                <a:spcPct val="90000"/>
              </a:lnSpc>
            </a:pPr>
            <a:r>
              <a:rPr lang="en-US" sz="2800" dirty="0">
                <a:solidFill>
                  <a:srgbClr val="FFFFFF"/>
                </a:solidFill>
                <a:latin typeface="Segoe UI Light"/>
              </a:rPr>
              <a:t>Need to offer differentiated services to customers</a:t>
            </a:r>
            <a:endParaRPr lang="en-GB" sz="2800" dirty="0">
              <a:solidFill>
                <a:srgbClr val="FFFFFF"/>
              </a:solidFill>
              <a:latin typeface="Segoe UI Light"/>
            </a:endParaRPr>
          </a:p>
        </p:txBody>
      </p:sp>
      <p:sp>
        <p:nvSpPr>
          <p:cNvPr id="63" name="TextBox C"/>
          <p:cNvSpPr txBox="1"/>
          <p:nvPr/>
        </p:nvSpPr>
        <p:spPr>
          <a:xfrm>
            <a:off x="4201116" y="4514706"/>
            <a:ext cx="7670042" cy="1071020"/>
          </a:xfrm>
          <a:prstGeom prst="rect">
            <a:avLst/>
          </a:prstGeom>
          <a:noFill/>
        </p:spPr>
        <p:txBody>
          <a:bodyPr wrap="square" lIns="182854" tIns="146283" rIns="182854" bIns="146283" rtlCol="0">
            <a:spAutoFit/>
          </a:bodyPr>
          <a:lstStyle/>
          <a:p>
            <a:pPr defTabSz="932563">
              <a:lnSpc>
                <a:spcPct val="90000"/>
              </a:lnSpc>
            </a:pPr>
            <a:r>
              <a:rPr lang="en-US" sz="2800" dirty="0">
                <a:solidFill>
                  <a:srgbClr val="FFFFFF"/>
                </a:solidFill>
                <a:latin typeface="Segoe UI Light"/>
              </a:rPr>
              <a:t>“Keeping the lights on” mandate reduces agility </a:t>
            </a:r>
            <a:r>
              <a:rPr lang="en-US" sz="2800" dirty="0" smtClean="0">
                <a:solidFill>
                  <a:srgbClr val="FFFFFF"/>
                </a:solidFill>
                <a:latin typeface="Segoe UI Light"/>
              </a:rPr>
              <a:t/>
            </a:r>
            <a:br>
              <a:rPr lang="en-US" sz="2800" dirty="0" smtClean="0">
                <a:solidFill>
                  <a:srgbClr val="FFFFFF"/>
                </a:solidFill>
                <a:latin typeface="Segoe UI Light"/>
              </a:rPr>
            </a:br>
            <a:r>
              <a:rPr lang="en-US" sz="2800" dirty="0" smtClean="0">
                <a:solidFill>
                  <a:srgbClr val="FFFFFF"/>
                </a:solidFill>
                <a:latin typeface="Segoe UI Light"/>
              </a:rPr>
              <a:t>to </a:t>
            </a:r>
            <a:r>
              <a:rPr lang="en-US" sz="2800" dirty="0">
                <a:solidFill>
                  <a:srgbClr val="FFFFFF"/>
                </a:solidFill>
                <a:latin typeface="Segoe UI Light"/>
              </a:rPr>
              <a:t>address app owners’ needs</a:t>
            </a:r>
            <a:endParaRPr lang="en-GB" sz="2800" dirty="0">
              <a:solidFill>
                <a:srgbClr val="FFFFFF"/>
              </a:solidFill>
              <a:latin typeface="Segoe UI Light"/>
            </a:endParaRPr>
          </a:p>
        </p:txBody>
      </p:sp>
      <p:sp>
        <p:nvSpPr>
          <p:cNvPr id="4" name="TextBox B"/>
          <p:cNvSpPr txBox="1"/>
          <p:nvPr/>
        </p:nvSpPr>
        <p:spPr>
          <a:xfrm>
            <a:off x="4201116" y="4513359"/>
            <a:ext cx="7702126" cy="1086460"/>
          </a:xfrm>
          <a:prstGeom prst="rect">
            <a:avLst/>
          </a:prstGeom>
          <a:noFill/>
        </p:spPr>
        <p:txBody>
          <a:bodyPr wrap="square" lIns="182854" tIns="146283" rIns="182854" bIns="146283" rtlCol="0">
            <a:spAutoFit/>
          </a:bodyPr>
          <a:lstStyle/>
          <a:p>
            <a:pPr defTabSz="932563">
              <a:lnSpc>
                <a:spcPct val="90000"/>
              </a:lnSpc>
            </a:pPr>
            <a:r>
              <a:rPr lang="en-US" sz="2800" dirty="0">
                <a:solidFill>
                  <a:srgbClr val="FFFFFF"/>
                </a:solidFill>
                <a:latin typeface="Segoe UI Light"/>
              </a:rPr>
              <a:t>Flat or shrinking IT budgets even as </a:t>
            </a:r>
            <a:br>
              <a:rPr lang="en-US" sz="2800" dirty="0">
                <a:solidFill>
                  <a:srgbClr val="FFFFFF"/>
                </a:solidFill>
                <a:latin typeface="Segoe UI Light"/>
              </a:rPr>
            </a:br>
            <a:r>
              <a:rPr lang="en-US" sz="2800" dirty="0">
                <a:solidFill>
                  <a:srgbClr val="FFFFFF"/>
                </a:solidFill>
                <a:latin typeface="Segoe UI Light"/>
              </a:rPr>
              <a:t>business expectations increase</a:t>
            </a:r>
          </a:p>
        </p:txBody>
      </p:sp>
      <p:sp>
        <p:nvSpPr>
          <p:cNvPr id="62" name="TextBox A"/>
          <p:cNvSpPr txBox="1"/>
          <p:nvPr/>
        </p:nvSpPr>
        <p:spPr>
          <a:xfrm>
            <a:off x="4201115" y="5535323"/>
            <a:ext cx="7670043" cy="1086460"/>
          </a:xfrm>
          <a:prstGeom prst="rect">
            <a:avLst/>
          </a:prstGeom>
          <a:noFill/>
        </p:spPr>
        <p:txBody>
          <a:bodyPr wrap="square" lIns="182854" tIns="146283" rIns="182854" bIns="146283" rtlCol="0">
            <a:spAutoFit/>
          </a:bodyPr>
          <a:lstStyle/>
          <a:p>
            <a:pPr defTabSz="932563">
              <a:lnSpc>
                <a:spcPct val="90000"/>
              </a:lnSpc>
            </a:pPr>
            <a:r>
              <a:rPr lang="en-US" sz="2800" dirty="0">
                <a:solidFill>
                  <a:srgbClr val="FFFFFF"/>
                </a:solidFill>
                <a:latin typeface="Segoe UI Light"/>
              </a:rPr>
              <a:t>Efficient datacenter operations </a:t>
            </a:r>
            <a:br>
              <a:rPr lang="en-US" sz="2800" dirty="0">
                <a:solidFill>
                  <a:srgbClr val="FFFFFF"/>
                </a:solidFill>
                <a:latin typeface="Segoe UI Light"/>
              </a:rPr>
            </a:br>
            <a:r>
              <a:rPr lang="en-US" sz="2800" dirty="0">
                <a:solidFill>
                  <a:srgbClr val="FFFFFF"/>
                </a:solidFill>
                <a:latin typeface="Segoe UI Light"/>
              </a:rPr>
              <a:t>across entire customer base</a:t>
            </a:r>
          </a:p>
        </p:txBody>
      </p:sp>
      <p:grpSp>
        <p:nvGrpSpPr>
          <p:cNvPr id="11" name="Group 10"/>
          <p:cNvGrpSpPr/>
          <p:nvPr/>
        </p:nvGrpSpPr>
        <p:grpSpPr>
          <a:xfrm>
            <a:off x="1518744" y="4853739"/>
            <a:ext cx="2619994" cy="1865303"/>
            <a:chOff x="1518744" y="4937936"/>
            <a:chExt cx="2619994" cy="1865303"/>
          </a:xfrm>
        </p:grpSpPr>
        <p:pic>
          <p:nvPicPr>
            <p:cNvPr id="7" name="Picture 6"/>
            <p:cNvPicPr>
              <a:picLocks noChangeAspect="1"/>
            </p:cNvPicPr>
            <p:nvPr/>
          </p:nvPicPr>
          <p:blipFill>
            <a:blip r:embed="rId5">
              <a:biLevel thresh="25000"/>
            </a:blip>
            <a:stretch>
              <a:fillRect/>
            </a:stretch>
          </p:blipFill>
          <p:spPr>
            <a:xfrm>
              <a:off x="1518744" y="6025137"/>
              <a:ext cx="835900" cy="749156"/>
            </a:xfrm>
            <a:prstGeom prst="rect">
              <a:avLst/>
            </a:prstGeom>
          </p:spPr>
        </p:pic>
        <p:sp>
          <p:nvSpPr>
            <p:cNvPr id="75" name="Freeform 646"/>
            <p:cNvSpPr>
              <a:spLocks noEditPoints="1"/>
            </p:cNvSpPr>
            <p:nvPr/>
          </p:nvSpPr>
          <p:spPr bwMode="auto">
            <a:xfrm rot="20281014">
              <a:off x="2273428" y="4937936"/>
              <a:ext cx="1865310" cy="1865303"/>
            </a:xfrm>
            <a:custGeom>
              <a:avLst/>
              <a:gdLst>
                <a:gd name="T0" fmla="*/ 86 w 219"/>
                <a:gd name="T1" fmla="*/ 109 h 219"/>
                <a:gd name="T2" fmla="*/ 109 w 219"/>
                <a:gd name="T3" fmla="*/ 86 h 219"/>
                <a:gd name="T4" fmla="*/ 133 w 219"/>
                <a:gd name="T5" fmla="*/ 109 h 219"/>
                <a:gd name="T6" fmla="*/ 109 w 219"/>
                <a:gd name="T7" fmla="*/ 133 h 219"/>
                <a:gd name="T8" fmla="*/ 86 w 219"/>
                <a:gd name="T9" fmla="*/ 109 h 219"/>
                <a:gd name="T10" fmla="*/ 119 w 219"/>
                <a:gd name="T11" fmla="*/ 0 h 219"/>
                <a:gd name="T12" fmla="*/ 100 w 219"/>
                <a:gd name="T13" fmla="*/ 0 h 219"/>
                <a:gd name="T14" fmla="*/ 89 w 219"/>
                <a:gd name="T15" fmla="*/ 30 h 219"/>
                <a:gd name="T16" fmla="*/ 67 w 219"/>
                <a:gd name="T17" fmla="*/ 39 h 219"/>
                <a:gd name="T18" fmla="*/ 39 w 219"/>
                <a:gd name="T19" fmla="*/ 26 h 219"/>
                <a:gd name="T20" fmla="*/ 26 w 219"/>
                <a:gd name="T21" fmla="*/ 39 h 219"/>
                <a:gd name="T22" fmla="*/ 39 w 219"/>
                <a:gd name="T23" fmla="*/ 67 h 219"/>
                <a:gd name="T24" fmla="*/ 30 w 219"/>
                <a:gd name="T25" fmla="*/ 89 h 219"/>
                <a:gd name="T26" fmla="*/ 0 w 219"/>
                <a:gd name="T27" fmla="*/ 100 h 219"/>
                <a:gd name="T28" fmla="*/ 0 w 219"/>
                <a:gd name="T29" fmla="*/ 119 h 219"/>
                <a:gd name="T30" fmla="*/ 30 w 219"/>
                <a:gd name="T31" fmla="*/ 129 h 219"/>
                <a:gd name="T32" fmla="*/ 39 w 219"/>
                <a:gd name="T33" fmla="*/ 152 h 219"/>
                <a:gd name="T34" fmla="*/ 26 w 219"/>
                <a:gd name="T35" fmla="*/ 180 h 219"/>
                <a:gd name="T36" fmla="*/ 39 w 219"/>
                <a:gd name="T37" fmla="*/ 193 h 219"/>
                <a:gd name="T38" fmla="*/ 67 w 219"/>
                <a:gd name="T39" fmla="*/ 180 h 219"/>
                <a:gd name="T40" fmla="*/ 89 w 219"/>
                <a:gd name="T41" fmla="*/ 189 h 219"/>
                <a:gd name="T42" fmla="*/ 100 w 219"/>
                <a:gd name="T43" fmla="*/ 219 h 219"/>
                <a:gd name="T44" fmla="*/ 119 w 219"/>
                <a:gd name="T45" fmla="*/ 219 h 219"/>
                <a:gd name="T46" fmla="*/ 129 w 219"/>
                <a:gd name="T47" fmla="*/ 189 h 219"/>
                <a:gd name="T48" fmla="*/ 152 w 219"/>
                <a:gd name="T49" fmla="*/ 180 h 219"/>
                <a:gd name="T50" fmla="*/ 180 w 219"/>
                <a:gd name="T51" fmla="*/ 193 h 219"/>
                <a:gd name="T52" fmla="*/ 193 w 219"/>
                <a:gd name="T53" fmla="*/ 180 h 219"/>
                <a:gd name="T54" fmla="*/ 180 w 219"/>
                <a:gd name="T55" fmla="*/ 152 h 219"/>
                <a:gd name="T56" fmla="*/ 189 w 219"/>
                <a:gd name="T57" fmla="*/ 130 h 219"/>
                <a:gd name="T58" fmla="*/ 219 w 219"/>
                <a:gd name="T59" fmla="*/ 119 h 219"/>
                <a:gd name="T60" fmla="*/ 219 w 219"/>
                <a:gd name="T61" fmla="*/ 100 h 219"/>
                <a:gd name="T62" fmla="*/ 189 w 219"/>
                <a:gd name="T63" fmla="*/ 89 h 219"/>
                <a:gd name="T64" fmla="*/ 180 w 219"/>
                <a:gd name="T65" fmla="*/ 67 h 219"/>
                <a:gd name="T66" fmla="*/ 193 w 219"/>
                <a:gd name="T67" fmla="*/ 39 h 219"/>
                <a:gd name="T68" fmla="*/ 180 w 219"/>
                <a:gd name="T69" fmla="*/ 26 h 219"/>
                <a:gd name="T70" fmla="*/ 152 w 219"/>
                <a:gd name="T71" fmla="*/ 39 h 219"/>
                <a:gd name="T72" fmla="*/ 129 w 219"/>
                <a:gd name="T73" fmla="*/ 30 h 219"/>
                <a:gd name="T74" fmla="*/ 119 w 219"/>
                <a:gd name="T7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9" h="219">
                  <a:moveTo>
                    <a:pt x="86" y="109"/>
                  </a:moveTo>
                  <a:cubicBezTo>
                    <a:pt x="86" y="96"/>
                    <a:pt x="96" y="86"/>
                    <a:pt x="109" y="86"/>
                  </a:cubicBezTo>
                  <a:cubicBezTo>
                    <a:pt x="123" y="86"/>
                    <a:pt x="133" y="96"/>
                    <a:pt x="133" y="109"/>
                  </a:cubicBezTo>
                  <a:cubicBezTo>
                    <a:pt x="133" y="123"/>
                    <a:pt x="123" y="133"/>
                    <a:pt x="109" y="133"/>
                  </a:cubicBezTo>
                  <a:cubicBezTo>
                    <a:pt x="96" y="133"/>
                    <a:pt x="86" y="123"/>
                    <a:pt x="86" y="109"/>
                  </a:cubicBezTo>
                  <a:close/>
                  <a:moveTo>
                    <a:pt x="119" y="0"/>
                  </a:moveTo>
                  <a:cubicBezTo>
                    <a:pt x="113" y="0"/>
                    <a:pt x="106" y="0"/>
                    <a:pt x="100" y="0"/>
                  </a:cubicBezTo>
                  <a:cubicBezTo>
                    <a:pt x="89" y="30"/>
                    <a:pt x="89" y="30"/>
                    <a:pt x="89" y="30"/>
                  </a:cubicBezTo>
                  <a:cubicBezTo>
                    <a:pt x="82" y="32"/>
                    <a:pt x="74" y="35"/>
                    <a:pt x="67" y="39"/>
                  </a:cubicBezTo>
                  <a:cubicBezTo>
                    <a:pt x="39" y="26"/>
                    <a:pt x="39" y="26"/>
                    <a:pt x="39" y="26"/>
                  </a:cubicBezTo>
                  <a:cubicBezTo>
                    <a:pt x="34" y="30"/>
                    <a:pt x="30" y="34"/>
                    <a:pt x="26" y="39"/>
                  </a:cubicBezTo>
                  <a:cubicBezTo>
                    <a:pt x="39" y="67"/>
                    <a:pt x="39" y="67"/>
                    <a:pt x="39" y="67"/>
                  </a:cubicBezTo>
                  <a:cubicBezTo>
                    <a:pt x="35" y="74"/>
                    <a:pt x="32" y="82"/>
                    <a:pt x="30" y="89"/>
                  </a:cubicBezTo>
                  <a:cubicBezTo>
                    <a:pt x="0" y="100"/>
                    <a:pt x="0" y="100"/>
                    <a:pt x="0" y="100"/>
                  </a:cubicBezTo>
                  <a:cubicBezTo>
                    <a:pt x="0" y="106"/>
                    <a:pt x="0" y="113"/>
                    <a:pt x="0" y="119"/>
                  </a:cubicBezTo>
                  <a:cubicBezTo>
                    <a:pt x="30" y="129"/>
                    <a:pt x="30" y="129"/>
                    <a:pt x="30" y="129"/>
                  </a:cubicBezTo>
                  <a:cubicBezTo>
                    <a:pt x="32" y="137"/>
                    <a:pt x="35" y="145"/>
                    <a:pt x="39" y="152"/>
                  </a:cubicBezTo>
                  <a:cubicBezTo>
                    <a:pt x="26" y="180"/>
                    <a:pt x="26" y="180"/>
                    <a:pt x="26" y="180"/>
                  </a:cubicBezTo>
                  <a:cubicBezTo>
                    <a:pt x="30" y="185"/>
                    <a:pt x="34" y="189"/>
                    <a:pt x="39" y="193"/>
                  </a:cubicBezTo>
                  <a:cubicBezTo>
                    <a:pt x="67" y="180"/>
                    <a:pt x="67" y="180"/>
                    <a:pt x="67" y="180"/>
                  </a:cubicBezTo>
                  <a:cubicBezTo>
                    <a:pt x="74" y="184"/>
                    <a:pt x="82" y="187"/>
                    <a:pt x="89" y="189"/>
                  </a:cubicBezTo>
                  <a:cubicBezTo>
                    <a:pt x="100" y="219"/>
                    <a:pt x="100" y="219"/>
                    <a:pt x="100" y="219"/>
                  </a:cubicBezTo>
                  <a:cubicBezTo>
                    <a:pt x="106" y="219"/>
                    <a:pt x="113" y="219"/>
                    <a:pt x="119" y="219"/>
                  </a:cubicBezTo>
                  <a:cubicBezTo>
                    <a:pt x="129" y="189"/>
                    <a:pt x="129" y="189"/>
                    <a:pt x="129" y="189"/>
                  </a:cubicBezTo>
                  <a:cubicBezTo>
                    <a:pt x="137" y="187"/>
                    <a:pt x="145" y="184"/>
                    <a:pt x="152" y="180"/>
                  </a:cubicBezTo>
                  <a:cubicBezTo>
                    <a:pt x="180" y="193"/>
                    <a:pt x="180" y="193"/>
                    <a:pt x="180" y="193"/>
                  </a:cubicBezTo>
                  <a:cubicBezTo>
                    <a:pt x="185" y="189"/>
                    <a:pt x="189" y="185"/>
                    <a:pt x="193" y="180"/>
                  </a:cubicBezTo>
                  <a:cubicBezTo>
                    <a:pt x="180" y="152"/>
                    <a:pt x="180" y="152"/>
                    <a:pt x="180" y="152"/>
                  </a:cubicBezTo>
                  <a:cubicBezTo>
                    <a:pt x="184" y="145"/>
                    <a:pt x="187" y="137"/>
                    <a:pt x="189" y="130"/>
                  </a:cubicBezTo>
                  <a:cubicBezTo>
                    <a:pt x="219" y="119"/>
                    <a:pt x="219" y="119"/>
                    <a:pt x="219" y="119"/>
                  </a:cubicBezTo>
                  <a:cubicBezTo>
                    <a:pt x="219" y="113"/>
                    <a:pt x="219" y="106"/>
                    <a:pt x="219" y="100"/>
                  </a:cubicBezTo>
                  <a:cubicBezTo>
                    <a:pt x="189" y="89"/>
                    <a:pt x="189" y="89"/>
                    <a:pt x="189" y="89"/>
                  </a:cubicBezTo>
                  <a:cubicBezTo>
                    <a:pt x="187" y="82"/>
                    <a:pt x="184" y="74"/>
                    <a:pt x="180" y="67"/>
                  </a:cubicBezTo>
                  <a:cubicBezTo>
                    <a:pt x="193" y="39"/>
                    <a:pt x="193" y="39"/>
                    <a:pt x="193" y="39"/>
                  </a:cubicBezTo>
                  <a:cubicBezTo>
                    <a:pt x="189" y="34"/>
                    <a:pt x="185" y="30"/>
                    <a:pt x="180" y="26"/>
                  </a:cubicBezTo>
                  <a:cubicBezTo>
                    <a:pt x="152" y="39"/>
                    <a:pt x="152" y="39"/>
                    <a:pt x="152" y="39"/>
                  </a:cubicBezTo>
                  <a:cubicBezTo>
                    <a:pt x="145" y="35"/>
                    <a:pt x="137" y="32"/>
                    <a:pt x="129" y="30"/>
                  </a:cubicBezTo>
                  <a:lnTo>
                    <a:pt x="11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sz="1700">
                <a:solidFill>
                  <a:srgbClr val="FFFFFF"/>
                </a:solidFill>
              </a:endParaRPr>
            </a:p>
          </p:txBody>
        </p:sp>
      </p:grpSp>
    </p:spTree>
    <p:extLst>
      <p:ext uri="{BB962C8B-B14F-4D97-AF65-F5344CB8AC3E}">
        <p14:creationId xmlns:p14="http://schemas.microsoft.com/office/powerpoint/2010/main" val="197377637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600"/>
                                        <p:tgtEl>
                                          <p:spTgt spid="62"/>
                                        </p:tgtEl>
                                      </p:cBhvr>
                                    </p:animEffect>
                                  </p:childTnLst>
                                </p:cTn>
                              </p:par>
                              <p:par>
                                <p:cTn id="11" presetID="1" presetClass="entr" presetSubtype="0" fill="hold" grpId="1" nodeType="withEffect">
                                  <p:stCondLst>
                                    <p:cond delay="900"/>
                                  </p:stCondLst>
                                  <p:childTnLst>
                                    <p:set>
                                      <p:cBhvr>
                                        <p:cTn id="12" dur="1" fill="hold">
                                          <p:stCondLst>
                                            <p:cond delay="0"/>
                                          </p:stCondLst>
                                        </p:cTn>
                                        <p:tgtEl>
                                          <p:spTgt spid="46"/>
                                        </p:tgtEl>
                                        <p:attrNameLst>
                                          <p:attrName>style.visibility</p:attrName>
                                        </p:attrNameLst>
                                      </p:cBhvr>
                                      <p:to>
                                        <p:strVal val="visible"/>
                                      </p:to>
                                    </p:set>
                                  </p:childTnLst>
                                </p:cTn>
                              </p:par>
                              <p:par>
                                <p:cTn id="13" presetID="42" presetClass="path" presetSubtype="0" accel="50000" decel="50000" fill="hold" grpId="0" nodeType="withEffect">
                                  <p:stCondLst>
                                    <p:cond delay="900"/>
                                  </p:stCondLst>
                                  <p:childTnLst>
                                    <p:animMotion origin="layout" path="M -1.73602E-6 4.75715E-6 L -0.15994 0.66273 " pathEditMode="relative" rAng="0" ptsTypes="AA">
                                      <p:cBhvr>
                                        <p:cTn id="14" dur="1100" spd="-100000" fill="hold"/>
                                        <p:tgtEl>
                                          <p:spTgt spid="46"/>
                                        </p:tgtEl>
                                        <p:attrNameLst>
                                          <p:attrName>ppt_x</p:attrName>
                                          <p:attrName>ppt_y</p:attrName>
                                        </p:attrNameLst>
                                      </p:cBhvr>
                                      <p:rCtr x="-8004" y="33137"/>
                                    </p:animMotion>
                                  </p:childTnLst>
                                </p:cTn>
                              </p:par>
                              <p:par>
                                <p:cTn id="15" presetID="10" presetClass="entr" presetSubtype="0" fill="hold" grpId="0" nodeType="withEffect">
                                  <p:stCondLst>
                                    <p:cond delay="120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par>
                                <p:cTn id="23" presetID="10" presetClass="exit" presetSubtype="0" fill="hold" grpId="1" nodeType="withEffect">
                                  <p:stCondLst>
                                    <p:cond delay="400"/>
                                  </p:stCondLst>
                                  <p:childTnLst>
                                    <p:animEffect transition="out" filter="fade">
                                      <p:cBhvr>
                                        <p:cTn id="24" dur="500"/>
                                        <p:tgtEl>
                                          <p:spTgt spid="62"/>
                                        </p:tgtEl>
                                      </p:cBhvr>
                                    </p:animEffect>
                                    <p:set>
                                      <p:cBhvr>
                                        <p:cTn id="25" dur="1" fill="hold">
                                          <p:stCondLst>
                                            <p:cond delay="499"/>
                                          </p:stCondLst>
                                        </p:cTn>
                                        <p:tgtEl>
                                          <p:spTgt spid="62"/>
                                        </p:tgtEl>
                                        <p:attrNameLst>
                                          <p:attrName>style.visibility</p:attrName>
                                        </p:attrNameLst>
                                      </p:cBhvr>
                                      <p:to>
                                        <p:strVal val="hidden"/>
                                      </p:to>
                                    </p:set>
                                  </p:childTnLst>
                                </p:cTn>
                              </p:par>
                              <p:par>
                                <p:cTn id="26" presetID="10" presetClass="entr" presetSubtype="0" fill="hold" grpId="0" nodeType="withEffect">
                                  <p:stCondLst>
                                    <p:cond delay="800"/>
                                  </p:stCondLst>
                                  <p:childTnLst>
                                    <p:set>
                                      <p:cBhvr>
                                        <p:cTn id="27" dur="1" fill="hold">
                                          <p:stCondLst>
                                            <p:cond delay="0"/>
                                          </p:stCondLst>
                                        </p:cTn>
                                        <p:tgtEl>
                                          <p:spTgt spid="63"/>
                                        </p:tgtEl>
                                        <p:attrNameLst>
                                          <p:attrName>style.visibility</p:attrName>
                                        </p:attrNameLst>
                                      </p:cBhvr>
                                      <p:to>
                                        <p:strVal val="visible"/>
                                      </p:to>
                                    </p:set>
                                    <p:animEffect transition="in" filter="fade">
                                      <p:cBhvr>
                                        <p:cTn id="28" dur="500"/>
                                        <p:tgtEl>
                                          <p:spTgt spid="63"/>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64"/>
                                        </p:tgtEl>
                                        <p:attrNameLst>
                                          <p:attrName>style.visibility</p:attrName>
                                        </p:attrNameLst>
                                      </p:cBhvr>
                                      <p:to>
                                        <p:strVal val="visible"/>
                                      </p:to>
                                    </p:set>
                                    <p:animEffect transition="in" filter="fade">
                                      <p:cBhvr>
                                        <p:cTn id="31" dur="600"/>
                                        <p:tgtEl>
                                          <p:spTgt spid="64"/>
                                        </p:tgtEl>
                                      </p:cBhvr>
                                    </p:animEffect>
                                  </p:childTnLst>
                                </p:cTn>
                              </p:par>
                            </p:childTnLst>
                          </p:cTn>
                        </p:par>
                        <p:par>
                          <p:cTn id="32" fill="hold">
                            <p:stCondLst>
                              <p:cond delay="1600"/>
                            </p:stCondLst>
                            <p:childTnLst>
                              <p:par>
                                <p:cTn id="33" presetID="1" presetClass="entr" presetSubtype="0" fill="hold" grpId="1" nodeType="after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par>
                          <p:cTn id="35" fill="hold">
                            <p:stCondLst>
                              <p:cond delay="1600"/>
                            </p:stCondLst>
                            <p:childTnLst>
                              <p:par>
                                <p:cTn id="36" presetID="42" presetClass="path" presetSubtype="0" accel="50000" decel="50000" fill="hold" grpId="0" nodeType="afterEffect">
                                  <p:stCondLst>
                                    <p:cond delay="0"/>
                                  </p:stCondLst>
                                  <p:childTnLst>
                                    <p:animMotion origin="layout" path="M 2.94613E-6 4.75715E-6 L -0.27394 0.66069 " pathEditMode="relative" rAng="0" ptsTypes="AA">
                                      <p:cBhvr>
                                        <p:cTn id="37" dur="1200" spd="-100000" fill="hold"/>
                                        <p:tgtEl>
                                          <p:spTgt spid="47"/>
                                        </p:tgtEl>
                                        <p:attrNameLst>
                                          <p:attrName>ppt_x</p:attrName>
                                          <p:attrName>ppt_y</p:attrName>
                                        </p:attrNameLst>
                                      </p:cBhvr>
                                      <p:rCtr x="-13697" y="33023"/>
                                    </p:animMotion>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63"/>
                                        </p:tgtEl>
                                      </p:cBhvr>
                                    </p:animEffect>
                                    <p:set>
                                      <p:cBhvr>
                                        <p:cTn id="42" dur="1" fill="hold">
                                          <p:stCondLst>
                                            <p:cond delay="499"/>
                                          </p:stCondLst>
                                        </p:cTn>
                                        <p:tgtEl>
                                          <p:spTgt spid="63"/>
                                        </p:tgtEl>
                                        <p:attrNameLst>
                                          <p:attrName>style.visibility</p:attrName>
                                        </p:attrNameLst>
                                      </p:cBhvr>
                                      <p:to>
                                        <p:strVal val="hidden"/>
                                      </p:to>
                                    </p:set>
                                  </p:childTnLst>
                                </p:cTn>
                              </p:par>
                              <p:par>
                                <p:cTn id="43" presetID="10" presetClass="exit" presetSubtype="0" fill="hold" grpId="1" nodeType="withEffect">
                                  <p:stCondLst>
                                    <p:cond delay="400"/>
                                  </p:stCondLst>
                                  <p:childTnLst>
                                    <p:animEffect transition="out" filter="fade">
                                      <p:cBhvr>
                                        <p:cTn id="44" dur="500"/>
                                        <p:tgtEl>
                                          <p:spTgt spid="64"/>
                                        </p:tgtEl>
                                      </p:cBhvr>
                                    </p:animEffect>
                                    <p:set>
                                      <p:cBhvr>
                                        <p:cTn id="45" dur="1" fill="hold">
                                          <p:stCondLst>
                                            <p:cond delay="499"/>
                                          </p:stCondLst>
                                        </p:cTn>
                                        <p:tgtEl>
                                          <p:spTgt spid="64"/>
                                        </p:tgtEl>
                                        <p:attrNameLst>
                                          <p:attrName>style.visibility</p:attrName>
                                        </p:attrNameLst>
                                      </p:cBhvr>
                                      <p:to>
                                        <p:strVal val="hidden"/>
                                      </p:to>
                                    </p:set>
                                  </p:childTnLst>
                                </p:cTn>
                              </p:par>
                              <p:par>
                                <p:cTn id="46" presetID="10" presetClass="entr" presetSubtype="0" fill="hold" grpId="0" nodeType="withEffect">
                                  <p:stCondLst>
                                    <p:cond delay="700"/>
                                  </p:stCondLst>
                                  <p:childTnLst>
                                    <p:set>
                                      <p:cBhvr>
                                        <p:cTn id="47" dur="1" fill="hold">
                                          <p:stCondLst>
                                            <p:cond delay="0"/>
                                          </p:stCondLst>
                                        </p:cTn>
                                        <p:tgtEl>
                                          <p:spTgt spid="65"/>
                                        </p:tgtEl>
                                        <p:attrNameLst>
                                          <p:attrName>style.visibility</p:attrName>
                                        </p:attrNameLst>
                                      </p:cBhvr>
                                      <p:to>
                                        <p:strVal val="visible"/>
                                      </p:to>
                                    </p:set>
                                    <p:animEffect transition="in" filter="fade">
                                      <p:cBhvr>
                                        <p:cTn id="48" dur="500"/>
                                        <p:tgtEl>
                                          <p:spTgt spid="65"/>
                                        </p:tgtEl>
                                      </p:cBhvr>
                                    </p:animEffect>
                                  </p:childTnLst>
                                </p:cTn>
                              </p:par>
                              <p:par>
                                <p:cTn id="49" presetID="1" presetClass="entr" presetSubtype="0" fill="hold" grpId="1" nodeType="withEffect">
                                  <p:stCondLst>
                                    <p:cond delay="700"/>
                                  </p:stCondLst>
                                  <p:childTnLst>
                                    <p:set>
                                      <p:cBhvr>
                                        <p:cTn id="50" dur="1" fill="hold">
                                          <p:stCondLst>
                                            <p:cond delay="0"/>
                                          </p:stCondLst>
                                        </p:cTn>
                                        <p:tgtEl>
                                          <p:spTgt spid="48"/>
                                        </p:tgtEl>
                                        <p:attrNameLst>
                                          <p:attrName>style.visibility</p:attrName>
                                        </p:attrNameLst>
                                      </p:cBhvr>
                                      <p:to>
                                        <p:strVal val="visible"/>
                                      </p:to>
                                    </p:set>
                                  </p:childTnLst>
                                </p:cTn>
                              </p:par>
                              <p:par>
                                <p:cTn id="51" presetID="42" presetClass="path" presetSubtype="0" accel="50000" decel="50000" fill="hold" grpId="0" nodeType="withEffect">
                                  <p:stCondLst>
                                    <p:cond delay="700"/>
                                  </p:stCondLst>
                                  <p:childTnLst>
                                    <p:animMotion origin="layout" path="M 2.33087E-6 4.75715E-6 L -0.32193 0.66069 " pathEditMode="relative" rAng="0" ptsTypes="AA">
                                      <p:cBhvr>
                                        <p:cTn id="52" dur="1100" spd="-100000" fill="hold"/>
                                        <p:tgtEl>
                                          <p:spTgt spid="48"/>
                                        </p:tgtEl>
                                        <p:attrNameLst>
                                          <p:attrName>ppt_x</p:attrName>
                                          <p:attrName>ppt_y</p:attrName>
                                        </p:attrNameLst>
                                      </p:cBhvr>
                                      <p:rCtr x="-16097" y="33023"/>
                                    </p:animMotion>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65"/>
                                        </p:tgtEl>
                                      </p:cBhvr>
                                    </p:animEffect>
                                    <p:set>
                                      <p:cBhvr>
                                        <p:cTn id="57" dur="1" fill="hold">
                                          <p:stCondLst>
                                            <p:cond delay="499"/>
                                          </p:stCondLst>
                                        </p:cTn>
                                        <p:tgtEl>
                                          <p:spTgt spid="65"/>
                                        </p:tgtEl>
                                        <p:attrNameLst>
                                          <p:attrName>style.visibility</p:attrName>
                                        </p:attrNameLst>
                                      </p:cBhvr>
                                      <p:to>
                                        <p:strVal val="hidden"/>
                                      </p:to>
                                    </p:set>
                                  </p:childTnLst>
                                </p:cTn>
                              </p:par>
                              <p:par>
                                <p:cTn id="58" presetID="1" presetClass="emph" presetSubtype="2" fill="hold" nodeType="withEffect">
                                  <p:stCondLst>
                                    <p:cond delay="0"/>
                                  </p:stCondLst>
                                  <p:childTnLst>
                                    <p:animClr clrSpc="rgb" dir="cw">
                                      <p:cBhvr>
                                        <p:cTn id="59" dur="1000" fill="hold"/>
                                        <p:tgtEl>
                                          <p:spTgt spid="46"/>
                                        </p:tgtEl>
                                        <p:attrNameLst>
                                          <p:attrName>fillcolor</p:attrName>
                                        </p:attrNameLst>
                                      </p:cBhvr>
                                      <p:to>
                                        <a:schemeClr val="accent2"/>
                                      </p:to>
                                    </p:animClr>
                                    <p:set>
                                      <p:cBhvr>
                                        <p:cTn id="60" dur="1000" fill="hold"/>
                                        <p:tgtEl>
                                          <p:spTgt spid="46"/>
                                        </p:tgtEl>
                                        <p:attrNameLst>
                                          <p:attrName>fill.type</p:attrName>
                                        </p:attrNameLst>
                                      </p:cBhvr>
                                      <p:to>
                                        <p:strVal val="solid"/>
                                      </p:to>
                                    </p:set>
                                    <p:set>
                                      <p:cBhvr>
                                        <p:cTn id="61" dur="1000" fill="hold"/>
                                        <p:tgtEl>
                                          <p:spTgt spid="46"/>
                                        </p:tgtEl>
                                        <p:attrNameLst>
                                          <p:attrName>fill.on</p:attrName>
                                        </p:attrNameLst>
                                      </p:cBhvr>
                                      <p:to>
                                        <p:strVal val="true"/>
                                      </p:to>
                                    </p:set>
                                  </p:childTnLst>
                                </p:cTn>
                              </p:par>
                              <p:par>
                                <p:cTn id="62" presetID="1" presetClass="emph" presetSubtype="2" fill="hold" nodeType="withEffect">
                                  <p:stCondLst>
                                    <p:cond delay="0"/>
                                  </p:stCondLst>
                                  <p:childTnLst>
                                    <p:animClr clrSpc="rgb" dir="cw">
                                      <p:cBhvr>
                                        <p:cTn id="63" dur="1000" fill="hold"/>
                                        <p:tgtEl>
                                          <p:spTgt spid="47"/>
                                        </p:tgtEl>
                                        <p:attrNameLst>
                                          <p:attrName>fillcolor</p:attrName>
                                        </p:attrNameLst>
                                      </p:cBhvr>
                                      <p:to>
                                        <a:schemeClr val="accent2"/>
                                      </p:to>
                                    </p:animClr>
                                    <p:set>
                                      <p:cBhvr>
                                        <p:cTn id="64" dur="1000" fill="hold"/>
                                        <p:tgtEl>
                                          <p:spTgt spid="47"/>
                                        </p:tgtEl>
                                        <p:attrNameLst>
                                          <p:attrName>fill.type</p:attrName>
                                        </p:attrNameLst>
                                      </p:cBhvr>
                                      <p:to>
                                        <p:strVal val="solid"/>
                                      </p:to>
                                    </p:set>
                                    <p:set>
                                      <p:cBhvr>
                                        <p:cTn id="65" dur="1000" fill="hold"/>
                                        <p:tgtEl>
                                          <p:spTgt spid="47"/>
                                        </p:tgtEl>
                                        <p:attrNameLst>
                                          <p:attrName>fill.on</p:attrName>
                                        </p:attrNameLst>
                                      </p:cBhvr>
                                      <p:to>
                                        <p:strVal val="true"/>
                                      </p:to>
                                    </p:set>
                                  </p:childTnLst>
                                </p:cTn>
                              </p:par>
                              <p:par>
                                <p:cTn id="66" presetID="1" presetClass="emph" presetSubtype="2" fill="hold" nodeType="withEffect">
                                  <p:stCondLst>
                                    <p:cond delay="0"/>
                                  </p:stCondLst>
                                  <p:childTnLst>
                                    <p:animClr clrSpc="rgb" dir="cw">
                                      <p:cBhvr>
                                        <p:cTn id="67" dur="1000" fill="hold"/>
                                        <p:tgtEl>
                                          <p:spTgt spid="48"/>
                                        </p:tgtEl>
                                        <p:attrNameLst>
                                          <p:attrName>fillcolor</p:attrName>
                                        </p:attrNameLst>
                                      </p:cBhvr>
                                      <p:to>
                                        <a:schemeClr val="accent2"/>
                                      </p:to>
                                    </p:animClr>
                                    <p:set>
                                      <p:cBhvr>
                                        <p:cTn id="68" dur="1000" fill="hold"/>
                                        <p:tgtEl>
                                          <p:spTgt spid="48"/>
                                        </p:tgtEl>
                                        <p:attrNameLst>
                                          <p:attrName>fill.type</p:attrName>
                                        </p:attrNameLst>
                                      </p:cBhvr>
                                      <p:to>
                                        <p:strVal val="solid"/>
                                      </p:to>
                                    </p:set>
                                    <p:set>
                                      <p:cBhvr>
                                        <p:cTn id="69" dur="1000" fill="hold"/>
                                        <p:tgtEl>
                                          <p:spTgt spid="48"/>
                                        </p:tgtEl>
                                        <p:attrNameLst>
                                          <p:attrName>fill.on</p:attrName>
                                        </p:attrNameLst>
                                      </p:cBhvr>
                                      <p:to>
                                        <p:strVal val="true"/>
                                      </p:to>
                                    </p:set>
                                  </p:childTnLst>
                                </p:cTn>
                              </p:par>
                              <p:par>
                                <p:cTn id="70" presetID="10" presetClass="entr" presetSubtype="0" fill="hold" nodeType="withEffect">
                                  <p:stCondLst>
                                    <p:cond delay="600"/>
                                  </p:stCondLst>
                                  <p:childTnLst>
                                    <p:set>
                                      <p:cBhvr>
                                        <p:cTn id="71" dur="1" fill="hold">
                                          <p:stCondLst>
                                            <p:cond delay="0"/>
                                          </p:stCondLst>
                                        </p:cTn>
                                        <p:tgtEl>
                                          <p:spTgt spid="131"/>
                                        </p:tgtEl>
                                        <p:attrNameLst>
                                          <p:attrName>style.visibility</p:attrName>
                                        </p:attrNameLst>
                                      </p:cBhvr>
                                      <p:to>
                                        <p:strVal val="visible"/>
                                      </p:to>
                                    </p:set>
                                    <p:animEffect transition="in" filter="fade">
                                      <p:cBhvr>
                                        <p:cTn id="72" dur="500"/>
                                        <p:tgtEl>
                                          <p:spTgt spid="131"/>
                                        </p:tgtEl>
                                      </p:cBhvr>
                                    </p:animEffect>
                                  </p:childTnLst>
                                </p:cTn>
                              </p:par>
                              <p:par>
                                <p:cTn id="73" presetID="10" presetClass="entr" presetSubtype="0" fill="hold" nodeType="withEffect">
                                  <p:stCondLst>
                                    <p:cond delay="60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500"/>
                                        <p:tgtEl>
                                          <p:spTgt spid="10"/>
                                        </p:tgtEl>
                                      </p:cBhvr>
                                    </p:animEffect>
                                  </p:childTnLst>
                                </p:cTn>
                              </p:par>
                              <p:par>
                                <p:cTn id="76" presetID="10" presetClass="exit" presetSubtype="0" fill="hold" nodeType="withEffect">
                                  <p:stCondLst>
                                    <p:cond delay="600"/>
                                  </p:stCondLst>
                                  <p:childTnLst>
                                    <p:animEffect transition="out" filter="fade">
                                      <p:cBhvr>
                                        <p:cTn id="77" dur="500"/>
                                        <p:tgtEl>
                                          <p:spTgt spid="8"/>
                                        </p:tgtEl>
                                      </p:cBhvr>
                                    </p:animEffect>
                                    <p:set>
                                      <p:cBhvr>
                                        <p:cTn id="78" dur="1" fill="hold">
                                          <p:stCondLst>
                                            <p:cond delay="499"/>
                                          </p:stCondLst>
                                        </p:cTn>
                                        <p:tgtEl>
                                          <p:spTgt spid="8"/>
                                        </p:tgtEl>
                                        <p:attrNameLst>
                                          <p:attrName>style.visibility</p:attrName>
                                        </p:attrNameLst>
                                      </p:cBhvr>
                                      <p:to>
                                        <p:strVal val="hidden"/>
                                      </p:to>
                                    </p:set>
                                  </p:childTnLst>
                                </p:cTn>
                              </p:par>
                              <p:par>
                                <p:cTn id="79" presetID="10" presetClass="exit" presetSubtype="0" fill="hold" nodeType="withEffect">
                                  <p:stCondLst>
                                    <p:cond delay="600"/>
                                  </p:stCondLst>
                                  <p:childTnLst>
                                    <p:animEffect transition="out" filter="fade">
                                      <p:cBhvr>
                                        <p:cTn id="80" dur="500"/>
                                        <p:tgtEl>
                                          <p:spTgt spid="11"/>
                                        </p:tgtEl>
                                      </p:cBhvr>
                                    </p:animEffect>
                                    <p:set>
                                      <p:cBhvr>
                                        <p:cTn id="81" dur="1" fill="hold">
                                          <p:stCondLst>
                                            <p:cond delay="499"/>
                                          </p:stCondLst>
                                        </p:cTn>
                                        <p:tgtEl>
                                          <p:spTgt spid="11"/>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50"/>
                                        </p:tgtEl>
                                      </p:cBhvr>
                                    </p:animEffect>
                                    <p:set>
                                      <p:cBhvr>
                                        <p:cTn id="84" dur="1" fill="hold">
                                          <p:stCondLst>
                                            <p:cond delay="499"/>
                                          </p:stCondLst>
                                        </p:cTn>
                                        <p:tgtEl>
                                          <p:spTgt spid="50"/>
                                        </p:tgtEl>
                                        <p:attrNameLst>
                                          <p:attrName>style.visibility</p:attrName>
                                        </p:attrNameLst>
                                      </p:cBhvr>
                                      <p:to>
                                        <p:strVal val="hidden"/>
                                      </p:to>
                                    </p:set>
                                  </p:childTnLst>
                                </p:cTn>
                              </p:par>
                              <p:par>
                                <p:cTn id="85" presetID="22" presetClass="entr" presetSubtype="1" fill="hold" nodeType="withEffect">
                                  <p:stCondLst>
                                    <p:cond delay="600"/>
                                  </p:stCondLst>
                                  <p:childTnLst>
                                    <p:set>
                                      <p:cBhvr>
                                        <p:cTn id="86" dur="1" fill="hold">
                                          <p:stCondLst>
                                            <p:cond delay="0"/>
                                          </p:stCondLst>
                                        </p:cTn>
                                        <p:tgtEl>
                                          <p:spTgt spid="107"/>
                                        </p:tgtEl>
                                        <p:attrNameLst>
                                          <p:attrName>style.visibility</p:attrName>
                                        </p:attrNameLst>
                                      </p:cBhvr>
                                      <p:to>
                                        <p:strVal val="visible"/>
                                      </p:to>
                                    </p:set>
                                    <p:animEffect transition="in" filter="wipe(up)">
                                      <p:cBhvr>
                                        <p:cTn id="87" dur="500"/>
                                        <p:tgtEl>
                                          <p:spTgt spid="107"/>
                                        </p:tgtEl>
                                      </p:cBhvr>
                                    </p:animEffect>
                                  </p:childTnLst>
                                </p:cTn>
                              </p:par>
                              <p:par>
                                <p:cTn id="88" presetID="1" presetClass="entr" presetSubtype="0" fill="hold" nodeType="withEffect">
                                  <p:stCondLst>
                                    <p:cond delay="600"/>
                                  </p:stCondLst>
                                  <p:childTnLst>
                                    <p:set>
                                      <p:cBhvr>
                                        <p:cTn id="89" dur="1" fill="hold">
                                          <p:stCondLst>
                                            <p:cond delay="0"/>
                                          </p:stCondLst>
                                        </p:cTn>
                                        <p:tgtEl>
                                          <p:spTgt spid="107"/>
                                        </p:tgtEl>
                                        <p:attrNameLst>
                                          <p:attrName>style.visibility</p:attrName>
                                        </p:attrNameLst>
                                      </p:cBhvr>
                                      <p:to>
                                        <p:strVal val="visible"/>
                                      </p:to>
                                    </p:set>
                                  </p:childTnLst>
                                </p:cTn>
                              </p:par>
                              <p:par>
                                <p:cTn id="90" presetID="10" presetClass="entr" presetSubtype="0" fill="hold" grpId="0" nodeType="withEffect">
                                  <p:stCondLst>
                                    <p:cond delay="600"/>
                                  </p:stCondLst>
                                  <p:childTnLst>
                                    <p:set>
                                      <p:cBhvr>
                                        <p:cTn id="91" dur="1" fill="hold">
                                          <p:stCondLst>
                                            <p:cond delay="0"/>
                                          </p:stCondLst>
                                        </p:cTn>
                                        <p:tgtEl>
                                          <p:spTgt spid="110"/>
                                        </p:tgtEl>
                                        <p:attrNameLst>
                                          <p:attrName>style.visibility</p:attrName>
                                        </p:attrNameLst>
                                      </p:cBhvr>
                                      <p:to>
                                        <p:strVal val="visible"/>
                                      </p:to>
                                    </p:set>
                                    <p:animEffect transition="in" filter="fade">
                                      <p:cBhvr>
                                        <p:cTn id="92" dur="500"/>
                                        <p:tgtEl>
                                          <p:spTgt spid="110"/>
                                        </p:tgtEl>
                                      </p:cBhvr>
                                    </p:animEffect>
                                  </p:childTnLst>
                                </p:cTn>
                              </p:par>
                              <p:par>
                                <p:cTn id="93" presetID="22" presetClass="entr" presetSubtype="1" fill="hold" nodeType="withEffect">
                                  <p:stCondLst>
                                    <p:cond delay="600"/>
                                  </p:stCondLst>
                                  <p:childTnLst>
                                    <p:set>
                                      <p:cBhvr>
                                        <p:cTn id="94" dur="1" fill="hold">
                                          <p:stCondLst>
                                            <p:cond delay="0"/>
                                          </p:stCondLst>
                                        </p:cTn>
                                        <p:tgtEl>
                                          <p:spTgt spid="12"/>
                                        </p:tgtEl>
                                        <p:attrNameLst>
                                          <p:attrName>style.visibility</p:attrName>
                                        </p:attrNameLst>
                                      </p:cBhvr>
                                      <p:to>
                                        <p:strVal val="visible"/>
                                      </p:to>
                                    </p:set>
                                    <p:animEffect transition="in" filter="wipe(up)">
                                      <p:cBhvr>
                                        <p:cTn id="95" dur="500"/>
                                        <p:tgtEl>
                                          <p:spTgt spid="12"/>
                                        </p:tgtEl>
                                      </p:cBhvr>
                                    </p:animEffect>
                                  </p:childTnLst>
                                </p:cTn>
                              </p:par>
                              <p:par>
                                <p:cTn id="96" presetID="1" presetClass="entr" presetSubtype="0" fill="hold" nodeType="withEffect">
                                  <p:stCondLst>
                                    <p:cond delay="600"/>
                                  </p:stCondLst>
                                  <p:childTnLst>
                                    <p:set>
                                      <p:cBhvr>
                                        <p:cTn id="97" dur="1" fill="hold">
                                          <p:stCondLst>
                                            <p:cond delay="0"/>
                                          </p:stCondLst>
                                        </p:cTn>
                                        <p:tgtEl>
                                          <p:spTgt spid="12"/>
                                        </p:tgtEl>
                                        <p:attrNameLst>
                                          <p:attrName>style.visibility</p:attrName>
                                        </p:attrNameLst>
                                      </p:cBhvr>
                                      <p:to>
                                        <p:strVal val="visible"/>
                                      </p:to>
                                    </p:set>
                                  </p:childTnLst>
                                </p:cTn>
                              </p:par>
                              <p:par>
                                <p:cTn id="98" presetID="22" presetClass="entr" presetSubtype="1" fill="hold" nodeType="withEffect">
                                  <p:stCondLst>
                                    <p:cond delay="600"/>
                                  </p:stCondLst>
                                  <p:childTnLst>
                                    <p:set>
                                      <p:cBhvr>
                                        <p:cTn id="99" dur="1" fill="hold">
                                          <p:stCondLst>
                                            <p:cond delay="0"/>
                                          </p:stCondLst>
                                        </p:cTn>
                                        <p:tgtEl>
                                          <p:spTgt spid="14"/>
                                        </p:tgtEl>
                                        <p:attrNameLst>
                                          <p:attrName>style.visibility</p:attrName>
                                        </p:attrNameLst>
                                      </p:cBhvr>
                                      <p:to>
                                        <p:strVal val="visible"/>
                                      </p:to>
                                    </p:set>
                                    <p:animEffect transition="in" filter="wipe(up)">
                                      <p:cBhvr>
                                        <p:cTn id="100" dur="500"/>
                                        <p:tgtEl>
                                          <p:spTgt spid="14"/>
                                        </p:tgtEl>
                                      </p:cBhvr>
                                    </p:animEffect>
                                  </p:childTnLst>
                                </p:cTn>
                              </p:par>
                              <p:par>
                                <p:cTn id="101" presetID="1" presetClass="entr" presetSubtype="0" fill="hold" nodeType="withEffect">
                                  <p:stCondLst>
                                    <p:cond delay="600"/>
                                  </p:stCondLst>
                                  <p:childTnLst>
                                    <p:set>
                                      <p:cBhvr>
                                        <p:cTn id="10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46" grpId="0" animBg="1"/>
      <p:bldP spid="46" grpId="1" animBg="1"/>
      <p:bldP spid="47" grpId="0" animBg="1"/>
      <p:bldP spid="47" grpId="1" animBg="1"/>
      <p:bldP spid="48" grpId="0" animBg="1"/>
      <p:bldP spid="48" grpId="1" animBg="1"/>
      <p:bldP spid="50" grpId="0"/>
      <p:bldP spid="50" grpId="1"/>
      <p:bldP spid="65" grpId="0"/>
      <p:bldP spid="65" grpId="1"/>
      <p:bldP spid="64" grpId="0"/>
      <p:bldP spid="64" grpId="1"/>
      <p:bldP spid="63" grpId="0"/>
      <p:bldP spid="63" grpId="1"/>
      <p:bldP spid="4" grpId="0"/>
      <p:bldP spid="4" grpId="1"/>
      <p:bldP spid="62" grpId="0"/>
      <p:bldP spid="6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283108" y="1514350"/>
            <a:ext cx="11887199" cy="5159138"/>
          </a:xfrm>
          <a:prstGeom prst="rect">
            <a:avLst/>
          </a:prstGeom>
          <a:solidFill>
            <a:schemeClr val="bg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13748" fontAlgn="base">
              <a:lnSpc>
                <a:spcPct val="90000"/>
              </a:lnSpc>
              <a:spcBef>
                <a:spcPct val="0"/>
              </a:spcBef>
              <a:spcAft>
                <a:spcPct val="0"/>
              </a:spcAft>
            </a:pPr>
            <a:endParaRPr lang="en-US" sz="2000" spc="-50" dirty="0">
              <a:gradFill>
                <a:gsLst>
                  <a:gs pos="1250">
                    <a:srgbClr val="FFFFFF"/>
                  </a:gs>
                  <a:gs pos="10417">
                    <a:srgbClr val="FFFFFF"/>
                  </a:gs>
                </a:gsLst>
                <a:lin ang="5400000" scaled="0"/>
              </a:gradFill>
            </a:endParaRPr>
          </a:p>
        </p:txBody>
      </p:sp>
      <p:sp>
        <p:nvSpPr>
          <p:cNvPr id="2" name="Title 1"/>
          <p:cNvSpPr>
            <a:spLocks noGrp="1"/>
          </p:cNvSpPr>
          <p:nvPr>
            <p:ph type="title"/>
          </p:nvPr>
        </p:nvSpPr>
        <p:spPr>
          <a:xfrm>
            <a:off x="161905" y="182540"/>
            <a:ext cx="12025700" cy="917575"/>
          </a:xfrm>
        </p:spPr>
        <p:txBody>
          <a:bodyPr/>
          <a:lstStyle/>
          <a:p>
            <a:r>
              <a:rPr lang="en-US" sz="4400" dirty="0" smtClean="0"/>
              <a:t>Hybrid cloud solutions with Windows Server 2012 R2 and System Center 2012 R2</a:t>
            </a:r>
            <a:endParaRPr lang="en-US" sz="4400" dirty="0"/>
          </a:p>
        </p:txBody>
      </p:sp>
      <p:grpSp>
        <p:nvGrpSpPr>
          <p:cNvPr id="6" name="Group 5"/>
          <p:cNvGrpSpPr/>
          <p:nvPr/>
        </p:nvGrpSpPr>
        <p:grpSpPr>
          <a:xfrm>
            <a:off x="2536769" y="2348679"/>
            <a:ext cx="3657600" cy="2021341"/>
            <a:chOff x="2561821" y="2348679"/>
            <a:chExt cx="3657600" cy="2021341"/>
          </a:xfrm>
        </p:grpSpPr>
        <p:sp>
          <p:nvSpPr>
            <p:cNvPr id="22" name="Rectangle 21"/>
            <p:cNvSpPr/>
            <p:nvPr/>
          </p:nvSpPr>
          <p:spPr bwMode="auto">
            <a:xfrm>
              <a:off x="2561821" y="2348679"/>
              <a:ext cx="3657600" cy="2021341"/>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46304" tIns="182880" rIns="45720" bIns="187228" numCol="1" rtlCol="0" anchor="t" anchorCtr="0" compatLnSpc="1">
              <a:prstTxWarp prst="textNoShape">
                <a:avLst/>
              </a:prstTxWarp>
            </a:bodyPr>
            <a:lstStyle/>
            <a:p>
              <a:pPr marL="1143000" defTabSz="913748" fontAlgn="base">
                <a:lnSpc>
                  <a:spcPct val="90000"/>
                </a:lnSpc>
                <a:spcBef>
                  <a:spcPct val="0"/>
                </a:spcBef>
                <a:spcAft>
                  <a:spcPts val="1800"/>
                </a:spcAft>
              </a:pPr>
              <a:r>
                <a:rPr lang="en-US" dirty="0" smtClean="0">
                  <a:gradFill>
                    <a:gsLst>
                      <a:gs pos="0">
                        <a:srgbClr val="00BCF2">
                          <a:lumMod val="20000"/>
                          <a:lumOff val="80000"/>
                        </a:srgbClr>
                      </a:gs>
                      <a:gs pos="100000">
                        <a:srgbClr val="00BCF2">
                          <a:lumMod val="20000"/>
                          <a:lumOff val="80000"/>
                        </a:srgbClr>
                      </a:gs>
                    </a:gsLst>
                    <a:lin ang="5400000" scaled="0"/>
                  </a:gradFill>
                </a:rPr>
                <a:t>Cloud and datacenter infrastructure </a:t>
              </a:r>
            </a:p>
            <a:p>
              <a:pPr defTabSz="932114" fontAlgn="base">
                <a:lnSpc>
                  <a:spcPct val="90000"/>
                </a:lnSpc>
                <a:spcBef>
                  <a:spcPct val="0"/>
                </a:spcBef>
                <a:spcAft>
                  <a:spcPct val="0"/>
                </a:spcAft>
              </a:pPr>
              <a:endParaRPr lang="en-US" sz="1700" spc="-50" dirty="0" smtClean="0">
                <a:gradFill>
                  <a:gsLst>
                    <a:gs pos="0">
                      <a:srgbClr val="EFEFEF"/>
                    </a:gs>
                    <a:gs pos="100000">
                      <a:srgbClr val="EFEFEF"/>
                    </a:gs>
                  </a:gsLst>
                  <a:lin ang="5400000" scaled="0"/>
                </a:gradFill>
              </a:endParaRPr>
            </a:p>
            <a:p>
              <a:pPr defTabSz="932114" fontAlgn="base">
                <a:lnSpc>
                  <a:spcPct val="90000"/>
                </a:lnSpc>
                <a:spcBef>
                  <a:spcPct val="0"/>
                </a:spcBef>
                <a:spcAft>
                  <a:spcPct val="0"/>
                </a:spcAft>
              </a:pPr>
              <a:endParaRPr lang="en-US" sz="1700" spc="-50" dirty="0" smtClean="0">
                <a:gradFill>
                  <a:gsLst>
                    <a:gs pos="0">
                      <a:srgbClr val="EFEFEF"/>
                    </a:gs>
                    <a:gs pos="100000">
                      <a:srgbClr val="EFEFEF"/>
                    </a:gs>
                  </a:gsLst>
                  <a:lin ang="5400000" scaled="0"/>
                </a:gradFill>
              </a:endParaRPr>
            </a:p>
            <a:p>
              <a:pPr defTabSz="932114" fontAlgn="base">
                <a:lnSpc>
                  <a:spcPct val="90000"/>
                </a:lnSpc>
                <a:spcBef>
                  <a:spcPct val="0"/>
                </a:spcBef>
                <a:spcAft>
                  <a:spcPct val="0"/>
                </a:spcAft>
              </a:pPr>
              <a:r>
                <a:rPr lang="en-US" sz="1700" spc="-50" dirty="0" smtClean="0">
                  <a:gradFill>
                    <a:gsLst>
                      <a:gs pos="0">
                        <a:srgbClr val="EFEFEF"/>
                      </a:gs>
                      <a:gs pos="100000">
                        <a:srgbClr val="EFEFEF"/>
                      </a:gs>
                    </a:gsLst>
                    <a:lin ang="5400000" scaled="0"/>
                  </a:gradFill>
                </a:rPr>
                <a:t>Enterprise-class multitenant infrastructure for hybrid environments </a:t>
              </a:r>
              <a:endParaRPr lang="en-US" sz="1700" spc="-50" dirty="0">
                <a:gradFill>
                  <a:gsLst>
                    <a:gs pos="0">
                      <a:srgbClr val="EFEFEF"/>
                    </a:gs>
                    <a:gs pos="100000">
                      <a:srgbClr val="EFEFEF"/>
                    </a:gs>
                  </a:gsLst>
                  <a:lin ang="5400000" scaled="0"/>
                </a:gradFill>
              </a:endParaRPr>
            </a:p>
          </p:txBody>
        </p:sp>
        <p:pic>
          <p:nvPicPr>
            <p:cNvPr id="23" name="Picture 14"/>
            <p:cNvPicPr>
              <a:picLocks noChangeAspect="1" noChangeArrowheads="1"/>
            </p:cNvPicPr>
            <p:nvPr/>
          </p:nvPicPr>
          <p:blipFill>
            <a:blip r:embed="rId3" cstate="email">
              <a:biLevel thresh="50000"/>
              <a:extLst>
                <a:ext uri="{28A0092B-C50C-407E-A947-70E740481C1C}">
                  <a14:useLocalDpi xmlns:a14="http://schemas.microsoft.com/office/drawing/2010/main"/>
                </a:ext>
              </a:extLst>
            </a:blip>
            <a:srcRect/>
            <a:stretch>
              <a:fillRect/>
            </a:stretch>
          </p:blipFill>
          <p:spPr bwMode="auto">
            <a:xfrm>
              <a:off x="2783554" y="2577934"/>
              <a:ext cx="770730" cy="614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Rectangle 7"/>
          <p:cNvSpPr/>
          <p:nvPr/>
        </p:nvSpPr>
        <p:spPr bwMode="auto">
          <a:xfrm>
            <a:off x="283107" y="1514350"/>
            <a:ext cx="11887200" cy="641418"/>
          </a:xfrm>
          <a:prstGeom prst="rect">
            <a:avLst/>
          </a:prstGeom>
          <a:solidFill>
            <a:schemeClr val="bg2">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6630" rIns="0" bIns="46630" numCol="1" spcCol="0" rtlCol="0" fromWordArt="0" anchor="ctr" anchorCtr="0" forceAA="0" compatLnSpc="1">
            <a:prstTxWarp prst="textNoShape">
              <a:avLst/>
            </a:prstTxWarp>
            <a:noAutofit/>
          </a:bodyPr>
          <a:lstStyle/>
          <a:p>
            <a:pPr defTabSz="932293" fontAlgn="base">
              <a:spcBef>
                <a:spcPct val="0"/>
              </a:spcBef>
              <a:spcAft>
                <a:spcPct val="0"/>
              </a:spcAft>
            </a:pPr>
            <a:r>
              <a:rPr lang="en-US" sz="2800" dirty="0" smtClean="0">
                <a:gradFill>
                  <a:gsLst>
                    <a:gs pos="0">
                      <a:srgbClr val="FFFFFF"/>
                    </a:gs>
                    <a:gs pos="100000">
                      <a:srgbClr val="FFFFFF"/>
                    </a:gs>
                  </a:gsLst>
                  <a:lin ang="5400000" scaled="0"/>
                </a:gradFill>
                <a:latin typeface="Segoe UI Light"/>
              </a:rPr>
              <a:t>Windows Server and System </a:t>
            </a:r>
            <a:r>
              <a:rPr lang="en-US" sz="2800" dirty="0">
                <a:gradFill>
                  <a:gsLst>
                    <a:gs pos="0">
                      <a:srgbClr val="FFFFFF"/>
                    </a:gs>
                    <a:gs pos="100000">
                      <a:srgbClr val="FFFFFF"/>
                    </a:gs>
                  </a:gsLst>
                  <a:lin ang="5400000" scaled="0"/>
                </a:gradFill>
                <a:latin typeface="Segoe UI Light"/>
              </a:rPr>
              <a:t>Center </a:t>
            </a:r>
            <a:r>
              <a:rPr lang="en-US" sz="2800" dirty="0" smtClean="0">
                <a:gradFill>
                  <a:gsLst>
                    <a:gs pos="0">
                      <a:srgbClr val="FFFFFF"/>
                    </a:gs>
                    <a:gs pos="100000">
                      <a:srgbClr val="FFFFFF"/>
                    </a:gs>
                  </a:gsLst>
                  <a:lin ang="5400000" scaled="0"/>
                </a:gradFill>
                <a:latin typeface="Segoe UI Light"/>
              </a:rPr>
              <a:t>overview </a:t>
            </a:r>
            <a:endParaRPr lang="en-US" sz="2800" dirty="0">
              <a:gradFill>
                <a:gsLst>
                  <a:gs pos="0">
                    <a:srgbClr val="FFFFFF"/>
                  </a:gs>
                  <a:gs pos="100000">
                    <a:srgbClr val="FFFFFF"/>
                  </a:gs>
                </a:gsLst>
                <a:lin ang="5400000" scaled="0"/>
              </a:gradFill>
              <a:latin typeface="Segoe UI Light"/>
            </a:endParaRPr>
          </a:p>
        </p:txBody>
      </p:sp>
      <p:sp>
        <p:nvSpPr>
          <p:cNvPr id="17" name="Rectangle 16"/>
          <p:cNvSpPr/>
          <p:nvPr/>
        </p:nvSpPr>
        <p:spPr>
          <a:xfrm>
            <a:off x="15113466" y="9221086"/>
            <a:ext cx="2357090" cy="376684"/>
          </a:xfrm>
          <a:prstGeom prst="rect">
            <a:avLst/>
          </a:prstGeom>
        </p:spPr>
        <p:txBody>
          <a:bodyPr wrap="none">
            <a:spAutoFit/>
          </a:bodyPr>
          <a:lstStyle/>
          <a:p>
            <a:pPr defTabSz="932293" fontAlgn="base">
              <a:lnSpc>
                <a:spcPct val="90000"/>
              </a:lnSpc>
              <a:spcBef>
                <a:spcPct val="0"/>
              </a:spcBef>
              <a:spcAft>
                <a:spcPct val="0"/>
              </a:spcAft>
            </a:pPr>
            <a:r>
              <a:rPr lang="en-US" sz="2000" spc="-122" dirty="0">
                <a:gradFill>
                  <a:gsLst>
                    <a:gs pos="0">
                      <a:srgbClr val="EFEFEF"/>
                    </a:gs>
                    <a:gs pos="100000">
                      <a:srgbClr val="EFEFEF"/>
                    </a:gs>
                  </a:gsLst>
                  <a:lin ang="5400000" scaled="0"/>
                </a:gradFill>
                <a:latin typeface="Segoe UI Light"/>
              </a:rPr>
              <a:t>Flexible service delivery</a:t>
            </a:r>
          </a:p>
        </p:txBody>
      </p:sp>
      <p:sp useBgFill="1">
        <p:nvSpPr>
          <p:cNvPr id="13" name="Rectangle 12"/>
          <p:cNvSpPr/>
          <p:nvPr/>
        </p:nvSpPr>
        <p:spPr bwMode="auto">
          <a:xfrm>
            <a:off x="12164203" y="0"/>
            <a:ext cx="272272" cy="6994525"/>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3" name="Group 2"/>
          <p:cNvGrpSpPr/>
          <p:nvPr/>
        </p:nvGrpSpPr>
        <p:grpSpPr>
          <a:xfrm>
            <a:off x="6271167" y="2348679"/>
            <a:ext cx="3657600" cy="2021342"/>
            <a:chOff x="6271167" y="2110685"/>
            <a:chExt cx="3657600" cy="2021342"/>
          </a:xfrm>
        </p:grpSpPr>
        <p:sp>
          <p:nvSpPr>
            <p:cNvPr id="29" name="Rectangle 28"/>
            <p:cNvSpPr/>
            <p:nvPr/>
          </p:nvSpPr>
          <p:spPr bwMode="auto">
            <a:xfrm>
              <a:off x="6271167" y="2110685"/>
              <a:ext cx="3657600" cy="2021342"/>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46304" tIns="182880" rIns="45720" bIns="187228" numCol="1" rtlCol="0" anchor="t" anchorCtr="0" compatLnSpc="1">
              <a:prstTxWarp prst="textNoShape">
                <a:avLst/>
              </a:prstTxWarp>
            </a:bodyPr>
            <a:lstStyle/>
            <a:p>
              <a:pPr marL="1143000" defTabSz="913748" fontAlgn="base">
                <a:lnSpc>
                  <a:spcPct val="90000"/>
                </a:lnSpc>
                <a:spcBef>
                  <a:spcPct val="0"/>
                </a:spcBef>
                <a:spcAft>
                  <a:spcPts val="1800"/>
                </a:spcAft>
              </a:pPr>
              <a:r>
                <a:rPr lang="en-US" dirty="0" smtClean="0">
                  <a:gradFill>
                    <a:gsLst>
                      <a:gs pos="0">
                        <a:srgbClr val="00BCF2">
                          <a:lumMod val="20000"/>
                          <a:lumOff val="80000"/>
                        </a:srgbClr>
                      </a:gs>
                      <a:gs pos="100000">
                        <a:srgbClr val="00BCF2">
                          <a:lumMod val="20000"/>
                          <a:lumOff val="80000"/>
                        </a:srgbClr>
                      </a:gs>
                    </a:gsLst>
                    <a:lin ang="5400000" scaled="0"/>
                  </a:gradFill>
                </a:rPr>
                <a:t>Business continuity</a:t>
              </a:r>
              <a:endParaRPr lang="en-US" dirty="0">
                <a:gradFill>
                  <a:gsLst>
                    <a:gs pos="0">
                      <a:srgbClr val="00BCF2">
                        <a:lumMod val="20000"/>
                        <a:lumOff val="80000"/>
                      </a:srgbClr>
                    </a:gs>
                    <a:gs pos="100000">
                      <a:srgbClr val="00BCF2">
                        <a:lumMod val="20000"/>
                        <a:lumOff val="80000"/>
                      </a:srgbClr>
                    </a:gs>
                  </a:gsLst>
                  <a:lin ang="5400000" scaled="0"/>
                </a:gradFill>
              </a:endParaRPr>
            </a:p>
            <a:p>
              <a:pPr defTabSz="932114" fontAlgn="base">
                <a:lnSpc>
                  <a:spcPct val="90000"/>
                </a:lnSpc>
                <a:spcBef>
                  <a:spcPct val="0"/>
                </a:spcBef>
                <a:spcAft>
                  <a:spcPct val="0"/>
                </a:spcAft>
              </a:pPr>
              <a:endParaRPr lang="en-US" sz="1700" spc="-50" dirty="0" smtClean="0">
                <a:gradFill>
                  <a:gsLst>
                    <a:gs pos="0">
                      <a:srgbClr val="EFEFEF"/>
                    </a:gs>
                    <a:gs pos="100000">
                      <a:srgbClr val="EFEFEF"/>
                    </a:gs>
                  </a:gsLst>
                  <a:lin ang="5400000" scaled="0"/>
                </a:gradFill>
              </a:endParaRPr>
            </a:p>
            <a:p>
              <a:pPr defTabSz="932114" fontAlgn="base">
                <a:lnSpc>
                  <a:spcPct val="90000"/>
                </a:lnSpc>
                <a:spcBef>
                  <a:spcPct val="0"/>
                </a:spcBef>
                <a:spcAft>
                  <a:spcPct val="0"/>
                </a:spcAft>
              </a:pPr>
              <a:endParaRPr lang="en-US" sz="1700" spc="-50" dirty="0" smtClean="0">
                <a:gradFill>
                  <a:gsLst>
                    <a:gs pos="0">
                      <a:srgbClr val="EFEFEF"/>
                    </a:gs>
                    <a:gs pos="100000">
                      <a:srgbClr val="EFEFEF"/>
                    </a:gs>
                  </a:gsLst>
                  <a:lin ang="5400000" scaled="0"/>
                </a:gradFill>
              </a:endParaRPr>
            </a:p>
            <a:p>
              <a:pPr defTabSz="932114" fontAlgn="base">
                <a:lnSpc>
                  <a:spcPct val="90000"/>
                </a:lnSpc>
                <a:spcBef>
                  <a:spcPct val="0"/>
                </a:spcBef>
                <a:spcAft>
                  <a:spcPct val="0"/>
                </a:spcAft>
              </a:pPr>
              <a:endParaRPr lang="en-US" sz="1700" spc="-50" dirty="0">
                <a:gradFill>
                  <a:gsLst>
                    <a:gs pos="0">
                      <a:srgbClr val="EFEFEF"/>
                    </a:gs>
                    <a:gs pos="100000">
                      <a:srgbClr val="EFEFEF"/>
                    </a:gs>
                  </a:gsLst>
                  <a:lin ang="5400000" scaled="0"/>
                </a:gradFill>
              </a:endParaRPr>
            </a:p>
            <a:p>
              <a:pPr defTabSz="932114" fontAlgn="base">
                <a:lnSpc>
                  <a:spcPct val="90000"/>
                </a:lnSpc>
                <a:spcBef>
                  <a:spcPct val="0"/>
                </a:spcBef>
                <a:spcAft>
                  <a:spcPct val="0"/>
                </a:spcAft>
              </a:pPr>
              <a:r>
                <a:rPr lang="en-US" sz="1700" spc="-50" dirty="0" smtClean="0">
                  <a:gradFill>
                    <a:gsLst>
                      <a:gs pos="0">
                        <a:srgbClr val="EFEFEF"/>
                      </a:gs>
                      <a:gs pos="100000">
                        <a:srgbClr val="EFEFEF"/>
                      </a:gs>
                    </a:gsLst>
                    <a:lin ang="5400000" scaled="0"/>
                  </a:gradFill>
                </a:rPr>
                <a:t>Protection and recovery of assets across datacenters</a:t>
              </a:r>
              <a:endParaRPr lang="en-US" sz="1700" spc="-50" dirty="0">
                <a:gradFill>
                  <a:gsLst>
                    <a:gs pos="0">
                      <a:srgbClr val="EFEFEF"/>
                    </a:gs>
                    <a:gs pos="100000">
                      <a:srgbClr val="EFEFEF"/>
                    </a:gs>
                  </a:gsLst>
                  <a:lin ang="5400000" scaled="0"/>
                </a:gradFill>
              </a:endParaRPr>
            </a:p>
            <a:p>
              <a:pPr defTabSz="932114" fontAlgn="base">
                <a:lnSpc>
                  <a:spcPct val="90000"/>
                </a:lnSpc>
                <a:spcBef>
                  <a:spcPct val="0"/>
                </a:spcBef>
                <a:spcAft>
                  <a:spcPct val="0"/>
                </a:spcAft>
              </a:pPr>
              <a:endParaRPr lang="en-US" sz="1700" spc="-50" dirty="0">
                <a:gradFill>
                  <a:gsLst>
                    <a:gs pos="0">
                      <a:srgbClr val="EFEFEF"/>
                    </a:gs>
                    <a:gs pos="100000">
                      <a:srgbClr val="EFEFEF"/>
                    </a:gs>
                  </a:gsLst>
                  <a:lin ang="5400000" scaled="0"/>
                </a:gradFill>
              </a:endParaRPr>
            </a:p>
          </p:txBody>
        </p:sp>
        <p:grpSp>
          <p:nvGrpSpPr>
            <p:cNvPr id="24" name="Group 285"/>
            <p:cNvGrpSpPr>
              <a:grpSpLocks noChangeAspect="1"/>
            </p:cNvGrpSpPr>
            <p:nvPr/>
          </p:nvGrpSpPr>
          <p:grpSpPr bwMode="auto">
            <a:xfrm>
              <a:off x="6498040" y="2341585"/>
              <a:ext cx="759661" cy="602241"/>
              <a:chOff x="-2809" y="2598"/>
              <a:chExt cx="2104" cy="1668"/>
            </a:xfrm>
            <a:solidFill>
              <a:schemeClr val="bg1"/>
            </a:solidFill>
          </p:grpSpPr>
          <p:sp>
            <p:nvSpPr>
              <p:cNvPr id="27" name="Freeform 287"/>
              <p:cNvSpPr>
                <a:spLocks/>
              </p:cNvSpPr>
              <p:nvPr/>
            </p:nvSpPr>
            <p:spPr bwMode="auto">
              <a:xfrm>
                <a:off x="-1595" y="2672"/>
                <a:ext cx="105" cy="117"/>
              </a:xfrm>
              <a:custGeom>
                <a:avLst/>
                <a:gdLst>
                  <a:gd name="T0" fmla="*/ 200 w 210"/>
                  <a:gd name="T1" fmla="*/ 0 h 232"/>
                  <a:gd name="T2" fmla="*/ 210 w 210"/>
                  <a:gd name="T3" fmla="*/ 68 h 232"/>
                  <a:gd name="T4" fmla="*/ 68 w 210"/>
                  <a:gd name="T5" fmla="*/ 89 h 232"/>
                  <a:gd name="T6" fmla="*/ 68 w 210"/>
                  <a:gd name="T7" fmla="*/ 232 h 232"/>
                  <a:gd name="T8" fmla="*/ 0 w 210"/>
                  <a:gd name="T9" fmla="*/ 232 h 232"/>
                  <a:gd name="T10" fmla="*/ 0 w 210"/>
                  <a:gd name="T11" fmla="*/ 31 h 232"/>
                  <a:gd name="T12" fmla="*/ 29 w 210"/>
                  <a:gd name="T13" fmla="*/ 27 h 232"/>
                  <a:gd name="T14" fmla="*/ 200 w 210"/>
                  <a:gd name="T15" fmla="*/ 0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232">
                    <a:moveTo>
                      <a:pt x="200" y="0"/>
                    </a:moveTo>
                    <a:lnTo>
                      <a:pt x="210" y="68"/>
                    </a:lnTo>
                    <a:lnTo>
                      <a:pt x="68" y="89"/>
                    </a:lnTo>
                    <a:lnTo>
                      <a:pt x="68" y="232"/>
                    </a:lnTo>
                    <a:lnTo>
                      <a:pt x="0" y="232"/>
                    </a:lnTo>
                    <a:lnTo>
                      <a:pt x="0" y="31"/>
                    </a:lnTo>
                    <a:lnTo>
                      <a:pt x="29" y="27"/>
                    </a:lnTo>
                    <a:lnTo>
                      <a:pt x="2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gradFill flip="none" rotWithShape="1">
                    <a:gsLst>
                      <a:gs pos="0">
                        <a:schemeClr val="bg1"/>
                      </a:gs>
                      <a:gs pos="100000">
                        <a:schemeClr val="bg1"/>
                      </a:gs>
                    </a:gsLst>
                    <a:lin ang="10800000" scaled="1"/>
                    <a:tileRect/>
                  </a:gradFill>
                </a:endParaRPr>
              </a:p>
            </p:txBody>
          </p:sp>
          <p:sp>
            <p:nvSpPr>
              <p:cNvPr id="28" name="Freeform 288"/>
              <p:cNvSpPr>
                <a:spLocks noEditPoints="1"/>
              </p:cNvSpPr>
              <p:nvPr/>
            </p:nvSpPr>
            <p:spPr bwMode="auto">
              <a:xfrm>
                <a:off x="-1600" y="2845"/>
                <a:ext cx="39" cy="1159"/>
              </a:xfrm>
              <a:custGeom>
                <a:avLst/>
                <a:gdLst>
                  <a:gd name="T0" fmla="*/ 1 w 76"/>
                  <a:gd name="T1" fmla="*/ 1946 h 2319"/>
                  <a:gd name="T2" fmla="*/ 70 w 76"/>
                  <a:gd name="T3" fmla="*/ 1946 h 2319"/>
                  <a:gd name="T4" fmla="*/ 69 w 76"/>
                  <a:gd name="T5" fmla="*/ 2319 h 2319"/>
                  <a:gd name="T6" fmla="*/ 0 w 76"/>
                  <a:gd name="T7" fmla="*/ 2319 h 2319"/>
                  <a:gd name="T8" fmla="*/ 1 w 76"/>
                  <a:gd name="T9" fmla="*/ 1946 h 2319"/>
                  <a:gd name="T10" fmla="*/ 2 w 76"/>
                  <a:gd name="T11" fmla="*/ 1459 h 2319"/>
                  <a:gd name="T12" fmla="*/ 71 w 76"/>
                  <a:gd name="T13" fmla="*/ 1459 h 2319"/>
                  <a:gd name="T14" fmla="*/ 70 w 76"/>
                  <a:gd name="T15" fmla="*/ 1833 h 2319"/>
                  <a:gd name="T16" fmla="*/ 1 w 76"/>
                  <a:gd name="T17" fmla="*/ 1833 h 2319"/>
                  <a:gd name="T18" fmla="*/ 2 w 76"/>
                  <a:gd name="T19" fmla="*/ 1459 h 2319"/>
                  <a:gd name="T20" fmla="*/ 5 w 76"/>
                  <a:gd name="T21" fmla="*/ 972 h 2319"/>
                  <a:gd name="T22" fmla="*/ 74 w 76"/>
                  <a:gd name="T23" fmla="*/ 972 h 2319"/>
                  <a:gd name="T24" fmla="*/ 72 w 76"/>
                  <a:gd name="T25" fmla="*/ 1346 h 2319"/>
                  <a:gd name="T26" fmla="*/ 3 w 76"/>
                  <a:gd name="T27" fmla="*/ 1346 h 2319"/>
                  <a:gd name="T28" fmla="*/ 5 w 76"/>
                  <a:gd name="T29" fmla="*/ 972 h 2319"/>
                  <a:gd name="T30" fmla="*/ 6 w 76"/>
                  <a:gd name="T31" fmla="*/ 487 h 2319"/>
                  <a:gd name="T32" fmla="*/ 75 w 76"/>
                  <a:gd name="T33" fmla="*/ 487 h 2319"/>
                  <a:gd name="T34" fmla="*/ 74 w 76"/>
                  <a:gd name="T35" fmla="*/ 860 h 2319"/>
                  <a:gd name="T36" fmla="*/ 5 w 76"/>
                  <a:gd name="T37" fmla="*/ 860 h 2319"/>
                  <a:gd name="T38" fmla="*/ 6 w 76"/>
                  <a:gd name="T39" fmla="*/ 487 h 2319"/>
                  <a:gd name="T40" fmla="*/ 7 w 76"/>
                  <a:gd name="T41" fmla="*/ 0 h 2319"/>
                  <a:gd name="T42" fmla="*/ 76 w 76"/>
                  <a:gd name="T43" fmla="*/ 0 h 2319"/>
                  <a:gd name="T44" fmla="*/ 75 w 76"/>
                  <a:gd name="T45" fmla="*/ 374 h 2319"/>
                  <a:gd name="T46" fmla="*/ 6 w 76"/>
                  <a:gd name="T47" fmla="*/ 374 h 2319"/>
                  <a:gd name="T48" fmla="*/ 7 w 76"/>
                  <a:gd name="T49" fmla="*/ 0 h 2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6" h="2319">
                    <a:moveTo>
                      <a:pt x="1" y="1946"/>
                    </a:moveTo>
                    <a:lnTo>
                      <a:pt x="70" y="1946"/>
                    </a:lnTo>
                    <a:lnTo>
                      <a:pt x="69" y="2319"/>
                    </a:lnTo>
                    <a:lnTo>
                      <a:pt x="0" y="2319"/>
                    </a:lnTo>
                    <a:lnTo>
                      <a:pt x="1" y="1946"/>
                    </a:lnTo>
                    <a:close/>
                    <a:moveTo>
                      <a:pt x="2" y="1459"/>
                    </a:moveTo>
                    <a:lnTo>
                      <a:pt x="71" y="1459"/>
                    </a:lnTo>
                    <a:lnTo>
                      <a:pt x="70" y="1833"/>
                    </a:lnTo>
                    <a:lnTo>
                      <a:pt x="1" y="1833"/>
                    </a:lnTo>
                    <a:lnTo>
                      <a:pt x="2" y="1459"/>
                    </a:lnTo>
                    <a:close/>
                    <a:moveTo>
                      <a:pt x="5" y="972"/>
                    </a:moveTo>
                    <a:lnTo>
                      <a:pt x="74" y="972"/>
                    </a:lnTo>
                    <a:lnTo>
                      <a:pt x="72" y="1346"/>
                    </a:lnTo>
                    <a:lnTo>
                      <a:pt x="3" y="1346"/>
                    </a:lnTo>
                    <a:lnTo>
                      <a:pt x="5" y="972"/>
                    </a:lnTo>
                    <a:close/>
                    <a:moveTo>
                      <a:pt x="6" y="487"/>
                    </a:moveTo>
                    <a:lnTo>
                      <a:pt x="75" y="487"/>
                    </a:lnTo>
                    <a:lnTo>
                      <a:pt x="74" y="860"/>
                    </a:lnTo>
                    <a:lnTo>
                      <a:pt x="5" y="860"/>
                    </a:lnTo>
                    <a:lnTo>
                      <a:pt x="6" y="487"/>
                    </a:lnTo>
                    <a:close/>
                    <a:moveTo>
                      <a:pt x="7" y="0"/>
                    </a:moveTo>
                    <a:lnTo>
                      <a:pt x="76" y="0"/>
                    </a:lnTo>
                    <a:lnTo>
                      <a:pt x="75" y="374"/>
                    </a:lnTo>
                    <a:lnTo>
                      <a:pt x="6" y="374"/>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gradFill flip="none" rotWithShape="1">
                    <a:gsLst>
                      <a:gs pos="0">
                        <a:schemeClr val="bg1"/>
                      </a:gs>
                      <a:gs pos="100000">
                        <a:schemeClr val="bg1"/>
                      </a:gs>
                    </a:gsLst>
                    <a:lin ang="10800000" scaled="1"/>
                    <a:tileRect/>
                  </a:gradFill>
                </a:endParaRPr>
              </a:p>
            </p:txBody>
          </p:sp>
          <p:sp>
            <p:nvSpPr>
              <p:cNvPr id="30" name="Freeform 289"/>
              <p:cNvSpPr>
                <a:spLocks/>
              </p:cNvSpPr>
              <p:nvPr/>
            </p:nvSpPr>
            <p:spPr bwMode="auto">
              <a:xfrm>
                <a:off x="-1600" y="4062"/>
                <a:ext cx="106" cy="120"/>
              </a:xfrm>
              <a:custGeom>
                <a:avLst/>
                <a:gdLst>
                  <a:gd name="T0" fmla="*/ 0 w 210"/>
                  <a:gd name="T1" fmla="*/ 0 h 239"/>
                  <a:gd name="T2" fmla="*/ 69 w 210"/>
                  <a:gd name="T3" fmla="*/ 0 h 239"/>
                  <a:gd name="T4" fmla="*/ 69 w 210"/>
                  <a:gd name="T5" fmla="*/ 144 h 239"/>
                  <a:gd name="T6" fmla="*/ 210 w 210"/>
                  <a:gd name="T7" fmla="*/ 171 h 239"/>
                  <a:gd name="T8" fmla="*/ 198 w 210"/>
                  <a:gd name="T9" fmla="*/ 239 h 239"/>
                  <a:gd name="T10" fmla="*/ 28 w 210"/>
                  <a:gd name="T11" fmla="*/ 207 h 239"/>
                  <a:gd name="T12" fmla="*/ 0 w 210"/>
                  <a:gd name="T13" fmla="*/ 201 h 239"/>
                  <a:gd name="T14" fmla="*/ 0 w 210"/>
                  <a:gd name="T15" fmla="*/ 0 h 2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239">
                    <a:moveTo>
                      <a:pt x="0" y="0"/>
                    </a:moveTo>
                    <a:lnTo>
                      <a:pt x="69" y="0"/>
                    </a:lnTo>
                    <a:lnTo>
                      <a:pt x="69" y="144"/>
                    </a:lnTo>
                    <a:lnTo>
                      <a:pt x="210" y="171"/>
                    </a:lnTo>
                    <a:lnTo>
                      <a:pt x="198" y="239"/>
                    </a:lnTo>
                    <a:lnTo>
                      <a:pt x="28" y="207"/>
                    </a:lnTo>
                    <a:lnTo>
                      <a:pt x="0" y="2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gradFill flip="none" rotWithShape="1">
                    <a:gsLst>
                      <a:gs pos="0">
                        <a:schemeClr val="bg1"/>
                      </a:gs>
                      <a:gs pos="100000">
                        <a:schemeClr val="bg1"/>
                      </a:gs>
                    </a:gsLst>
                    <a:lin ang="10800000" scaled="1"/>
                    <a:tileRect/>
                  </a:gradFill>
                </a:endParaRPr>
              </a:p>
            </p:txBody>
          </p:sp>
          <p:sp>
            <p:nvSpPr>
              <p:cNvPr id="31" name="Freeform 290"/>
              <p:cNvSpPr>
                <a:spLocks noEditPoints="1"/>
              </p:cNvSpPr>
              <p:nvPr/>
            </p:nvSpPr>
            <p:spPr bwMode="auto">
              <a:xfrm>
                <a:off x="-1450" y="4158"/>
                <a:ext cx="601" cy="108"/>
              </a:xfrm>
              <a:custGeom>
                <a:avLst/>
                <a:gdLst>
                  <a:gd name="T0" fmla="*/ 451 w 1202"/>
                  <a:gd name="T1" fmla="*/ 82 h 216"/>
                  <a:gd name="T2" fmla="*/ 788 w 1202"/>
                  <a:gd name="T3" fmla="*/ 145 h 216"/>
                  <a:gd name="T4" fmla="*/ 776 w 1202"/>
                  <a:gd name="T5" fmla="*/ 212 h 216"/>
                  <a:gd name="T6" fmla="*/ 438 w 1202"/>
                  <a:gd name="T7" fmla="*/ 150 h 216"/>
                  <a:gd name="T8" fmla="*/ 451 w 1202"/>
                  <a:gd name="T9" fmla="*/ 82 h 216"/>
                  <a:gd name="T10" fmla="*/ 1178 w 1202"/>
                  <a:gd name="T11" fmla="*/ 4 h 216"/>
                  <a:gd name="T12" fmla="*/ 1202 w 1202"/>
                  <a:gd name="T13" fmla="*/ 68 h 216"/>
                  <a:gd name="T14" fmla="*/ 893 w 1202"/>
                  <a:gd name="T15" fmla="*/ 216 h 216"/>
                  <a:gd name="T16" fmla="*/ 869 w 1202"/>
                  <a:gd name="T17" fmla="*/ 152 h 216"/>
                  <a:gd name="T18" fmla="*/ 1178 w 1202"/>
                  <a:gd name="T19" fmla="*/ 4 h 216"/>
                  <a:gd name="T20" fmla="*/ 13 w 1202"/>
                  <a:gd name="T21" fmla="*/ 0 h 216"/>
                  <a:gd name="T22" fmla="*/ 350 w 1202"/>
                  <a:gd name="T23" fmla="*/ 63 h 216"/>
                  <a:gd name="T24" fmla="*/ 338 w 1202"/>
                  <a:gd name="T25" fmla="*/ 131 h 216"/>
                  <a:gd name="T26" fmla="*/ 0 w 1202"/>
                  <a:gd name="T27" fmla="*/ 68 h 216"/>
                  <a:gd name="T28" fmla="*/ 13 w 1202"/>
                  <a:gd name="T29"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2" h="216">
                    <a:moveTo>
                      <a:pt x="451" y="82"/>
                    </a:moveTo>
                    <a:lnTo>
                      <a:pt x="788" y="145"/>
                    </a:lnTo>
                    <a:lnTo>
                      <a:pt x="776" y="212"/>
                    </a:lnTo>
                    <a:lnTo>
                      <a:pt x="438" y="150"/>
                    </a:lnTo>
                    <a:lnTo>
                      <a:pt x="451" y="82"/>
                    </a:lnTo>
                    <a:close/>
                    <a:moveTo>
                      <a:pt x="1178" y="4"/>
                    </a:moveTo>
                    <a:lnTo>
                      <a:pt x="1202" y="68"/>
                    </a:lnTo>
                    <a:lnTo>
                      <a:pt x="893" y="216"/>
                    </a:lnTo>
                    <a:lnTo>
                      <a:pt x="869" y="152"/>
                    </a:lnTo>
                    <a:lnTo>
                      <a:pt x="1178" y="4"/>
                    </a:lnTo>
                    <a:close/>
                    <a:moveTo>
                      <a:pt x="13" y="0"/>
                    </a:moveTo>
                    <a:lnTo>
                      <a:pt x="350" y="63"/>
                    </a:lnTo>
                    <a:lnTo>
                      <a:pt x="338" y="131"/>
                    </a:lnTo>
                    <a:lnTo>
                      <a:pt x="0" y="68"/>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gradFill flip="none" rotWithShape="1">
                    <a:gsLst>
                      <a:gs pos="0">
                        <a:schemeClr val="bg1"/>
                      </a:gs>
                      <a:gs pos="100000">
                        <a:schemeClr val="bg1"/>
                      </a:gs>
                    </a:gsLst>
                    <a:lin ang="10800000" scaled="1"/>
                    <a:tileRect/>
                  </a:gradFill>
                </a:endParaRPr>
              </a:p>
            </p:txBody>
          </p:sp>
          <p:sp>
            <p:nvSpPr>
              <p:cNvPr id="33" name="Freeform 291"/>
              <p:cNvSpPr>
                <a:spLocks/>
              </p:cNvSpPr>
              <p:nvPr/>
            </p:nvSpPr>
            <p:spPr bwMode="auto">
              <a:xfrm>
                <a:off x="-814" y="4029"/>
                <a:ext cx="101" cy="140"/>
              </a:xfrm>
              <a:custGeom>
                <a:avLst/>
                <a:gdLst>
                  <a:gd name="T0" fmla="*/ 133 w 202"/>
                  <a:gd name="T1" fmla="*/ 0 h 280"/>
                  <a:gd name="T2" fmla="*/ 202 w 202"/>
                  <a:gd name="T3" fmla="*/ 0 h 280"/>
                  <a:gd name="T4" fmla="*/ 202 w 202"/>
                  <a:gd name="T5" fmla="*/ 196 h 280"/>
                  <a:gd name="T6" fmla="*/ 180 w 202"/>
                  <a:gd name="T7" fmla="*/ 206 h 280"/>
                  <a:gd name="T8" fmla="*/ 25 w 202"/>
                  <a:gd name="T9" fmla="*/ 280 h 280"/>
                  <a:gd name="T10" fmla="*/ 0 w 202"/>
                  <a:gd name="T11" fmla="*/ 216 h 280"/>
                  <a:gd name="T12" fmla="*/ 133 w 202"/>
                  <a:gd name="T13" fmla="*/ 154 h 280"/>
                  <a:gd name="T14" fmla="*/ 133 w 202"/>
                  <a:gd name="T15" fmla="*/ 0 h 2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280">
                    <a:moveTo>
                      <a:pt x="133" y="0"/>
                    </a:moveTo>
                    <a:lnTo>
                      <a:pt x="202" y="0"/>
                    </a:lnTo>
                    <a:lnTo>
                      <a:pt x="202" y="196"/>
                    </a:lnTo>
                    <a:lnTo>
                      <a:pt x="180" y="206"/>
                    </a:lnTo>
                    <a:lnTo>
                      <a:pt x="25" y="280"/>
                    </a:lnTo>
                    <a:lnTo>
                      <a:pt x="0" y="216"/>
                    </a:lnTo>
                    <a:lnTo>
                      <a:pt x="133" y="154"/>
                    </a:lnTo>
                    <a:lnTo>
                      <a:pt x="1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gradFill flip="none" rotWithShape="1">
                    <a:gsLst>
                      <a:gs pos="0">
                        <a:schemeClr val="bg1"/>
                      </a:gs>
                      <a:gs pos="100000">
                        <a:schemeClr val="bg1"/>
                      </a:gs>
                    </a:gsLst>
                    <a:lin ang="10800000" scaled="1"/>
                    <a:tileRect/>
                  </a:gradFill>
                </a:endParaRPr>
              </a:p>
            </p:txBody>
          </p:sp>
          <p:sp>
            <p:nvSpPr>
              <p:cNvPr id="34" name="Freeform 292"/>
              <p:cNvSpPr>
                <a:spLocks noEditPoints="1"/>
              </p:cNvSpPr>
              <p:nvPr/>
            </p:nvSpPr>
            <p:spPr bwMode="auto">
              <a:xfrm>
                <a:off x="-747" y="2873"/>
                <a:ext cx="42" cy="1103"/>
              </a:xfrm>
              <a:custGeom>
                <a:avLst/>
                <a:gdLst>
                  <a:gd name="T0" fmla="*/ 3 w 85"/>
                  <a:gd name="T1" fmla="*/ 1849 h 2205"/>
                  <a:gd name="T2" fmla="*/ 72 w 85"/>
                  <a:gd name="T3" fmla="*/ 1849 h 2205"/>
                  <a:gd name="T4" fmla="*/ 69 w 85"/>
                  <a:gd name="T5" fmla="*/ 2205 h 2205"/>
                  <a:gd name="T6" fmla="*/ 0 w 85"/>
                  <a:gd name="T7" fmla="*/ 2205 h 2205"/>
                  <a:gd name="T8" fmla="*/ 3 w 85"/>
                  <a:gd name="T9" fmla="*/ 1849 h 2205"/>
                  <a:gd name="T10" fmla="*/ 5 w 85"/>
                  <a:gd name="T11" fmla="*/ 1388 h 2205"/>
                  <a:gd name="T12" fmla="*/ 74 w 85"/>
                  <a:gd name="T13" fmla="*/ 1388 h 2205"/>
                  <a:gd name="T14" fmla="*/ 72 w 85"/>
                  <a:gd name="T15" fmla="*/ 1743 h 2205"/>
                  <a:gd name="T16" fmla="*/ 3 w 85"/>
                  <a:gd name="T17" fmla="*/ 1743 h 2205"/>
                  <a:gd name="T18" fmla="*/ 5 w 85"/>
                  <a:gd name="T19" fmla="*/ 1388 h 2205"/>
                  <a:gd name="T20" fmla="*/ 9 w 85"/>
                  <a:gd name="T21" fmla="*/ 925 h 2205"/>
                  <a:gd name="T22" fmla="*/ 78 w 85"/>
                  <a:gd name="T23" fmla="*/ 925 h 2205"/>
                  <a:gd name="T24" fmla="*/ 76 w 85"/>
                  <a:gd name="T25" fmla="*/ 1280 h 2205"/>
                  <a:gd name="T26" fmla="*/ 7 w 85"/>
                  <a:gd name="T27" fmla="*/ 1280 h 2205"/>
                  <a:gd name="T28" fmla="*/ 9 w 85"/>
                  <a:gd name="T29" fmla="*/ 925 h 2205"/>
                  <a:gd name="T30" fmla="*/ 12 w 85"/>
                  <a:gd name="T31" fmla="*/ 463 h 2205"/>
                  <a:gd name="T32" fmla="*/ 81 w 85"/>
                  <a:gd name="T33" fmla="*/ 463 h 2205"/>
                  <a:gd name="T34" fmla="*/ 78 w 85"/>
                  <a:gd name="T35" fmla="*/ 819 h 2205"/>
                  <a:gd name="T36" fmla="*/ 9 w 85"/>
                  <a:gd name="T37" fmla="*/ 819 h 2205"/>
                  <a:gd name="T38" fmla="*/ 12 w 85"/>
                  <a:gd name="T39" fmla="*/ 463 h 2205"/>
                  <a:gd name="T40" fmla="*/ 16 w 85"/>
                  <a:gd name="T41" fmla="*/ 0 h 2205"/>
                  <a:gd name="T42" fmla="*/ 85 w 85"/>
                  <a:gd name="T43" fmla="*/ 0 h 2205"/>
                  <a:gd name="T44" fmla="*/ 82 w 85"/>
                  <a:gd name="T45" fmla="*/ 357 h 2205"/>
                  <a:gd name="T46" fmla="*/ 13 w 85"/>
                  <a:gd name="T47" fmla="*/ 357 h 2205"/>
                  <a:gd name="T48" fmla="*/ 16 w 85"/>
                  <a:gd name="T49" fmla="*/ 0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5" h="2205">
                    <a:moveTo>
                      <a:pt x="3" y="1849"/>
                    </a:moveTo>
                    <a:lnTo>
                      <a:pt x="72" y="1849"/>
                    </a:lnTo>
                    <a:lnTo>
                      <a:pt x="69" y="2205"/>
                    </a:lnTo>
                    <a:lnTo>
                      <a:pt x="0" y="2205"/>
                    </a:lnTo>
                    <a:lnTo>
                      <a:pt x="3" y="1849"/>
                    </a:lnTo>
                    <a:close/>
                    <a:moveTo>
                      <a:pt x="5" y="1388"/>
                    </a:moveTo>
                    <a:lnTo>
                      <a:pt x="74" y="1388"/>
                    </a:lnTo>
                    <a:lnTo>
                      <a:pt x="72" y="1743"/>
                    </a:lnTo>
                    <a:lnTo>
                      <a:pt x="3" y="1743"/>
                    </a:lnTo>
                    <a:lnTo>
                      <a:pt x="5" y="1388"/>
                    </a:lnTo>
                    <a:close/>
                    <a:moveTo>
                      <a:pt x="9" y="925"/>
                    </a:moveTo>
                    <a:lnTo>
                      <a:pt x="78" y="925"/>
                    </a:lnTo>
                    <a:lnTo>
                      <a:pt x="76" y="1280"/>
                    </a:lnTo>
                    <a:lnTo>
                      <a:pt x="7" y="1280"/>
                    </a:lnTo>
                    <a:lnTo>
                      <a:pt x="9" y="925"/>
                    </a:lnTo>
                    <a:close/>
                    <a:moveTo>
                      <a:pt x="12" y="463"/>
                    </a:moveTo>
                    <a:lnTo>
                      <a:pt x="81" y="463"/>
                    </a:lnTo>
                    <a:lnTo>
                      <a:pt x="78" y="819"/>
                    </a:lnTo>
                    <a:lnTo>
                      <a:pt x="9" y="819"/>
                    </a:lnTo>
                    <a:lnTo>
                      <a:pt x="12" y="463"/>
                    </a:lnTo>
                    <a:close/>
                    <a:moveTo>
                      <a:pt x="16" y="0"/>
                    </a:moveTo>
                    <a:lnTo>
                      <a:pt x="85" y="0"/>
                    </a:lnTo>
                    <a:lnTo>
                      <a:pt x="82" y="357"/>
                    </a:lnTo>
                    <a:lnTo>
                      <a:pt x="13" y="357"/>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gradFill flip="none" rotWithShape="1">
                    <a:gsLst>
                      <a:gs pos="0">
                        <a:schemeClr val="bg1"/>
                      </a:gs>
                      <a:gs pos="100000">
                        <a:schemeClr val="bg1"/>
                      </a:gs>
                    </a:gsLst>
                    <a:lin ang="10800000" scaled="1"/>
                    <a:tileRect/>
                  </a:gradFill>
                </a:endParaRPr>
              </a:p>
            </p:txBody>
          </p:sp>
          <p:sp>
            <p:nvSpPr>
              <p:cNvPr id="36" name="Freeform 293"/>
              <p:cNvSpPr>
                <a:spLocks/>
              </p:cNvSpPr>
              <p:nvPr/>
            </p:nvSpPr>
            <p:spPr bwMode="auto">
              <a:xfrm>
                <a:off x="-807" y="2683"/>
                <a:ext cx="102" cy="136"/>
              </a:xfrm>
              <a:custGeom>
                <a:avLst/>
                <a:gdLst>
                  <a:gd name="T0" fmla="*/ 23 w 206"/>
                  <a:gd name="T1" fmla="*/ 0 h 273"/>
                  <a:gd name="T2" fmla="*/ 183 w 206"/>
                  <a:gd name="T3" fmla="*/ 67 h 273"/>
                  <a:gd name="T4" fmla="*/ 206 w 206"/>
                  <a:gd name="T5" fmla="*/ 76 h 273"/>
                  <a:gd name="T6" fmla="*/ 206 w 206"/>
                  <a:gd name="T7" fmla="*/ 100 h 273"/>
                  <a:gd name="T8" fmla="*/ 205 w 206"/>
                  <a:gd name="T9" fmla="*/ 273 h 273"/>
                  <a:gd name="T10" fmla="*/ 136 w 206"/>
                  <a:gd name="T11" fmla="*/ 271 h 273"/>
                  <a:gd name="T12" fmla="*/ 137 w 206"/>
                  <a:gd name="T13" fmla="*/ 122 h 273"/>
                  <a:gd name="T14" fmla="*/ 0 w 206"/>
                  <a:gd name="T15" fmla="*/ 66 h 273"/>
                  <a:gd name="T16" fmla="*/ 23 w 206"/>
                  <a:gd name="T17"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73">
                    <a:moveTo>
                      <a:pt x="23" y="0"/>
                    </a:moveTo>
                    <a:lnTo>
                      <a:pt x="183" y="67"/>
                    </a:lnTo>
                    <a:lnTo>
                      <a:pt x="206" y="76"/>
                    </a:lnTo>
                    <a:lnTo>
                      <a:pt x="206" y="100"/>
                    </a:lnTo>
                    <a:lnTo>
                      <a:pt x="205" y="273"/>
                    </a:lnTo>
                    <a:lnTo>
                      <a:pt x="136" y="271"/>
                    </a:lnTo>
                    <a:lnTo>
                      <a:pt x="137" y="122"/>
                    </a:lnTo>
                    <a:lnTo>
                      <a:pt x="0" y="66"/>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gradFill flip="none" rotWithShape="1">
                    <a:gsLst>
                      <a:gs pos="0">
                        <a:schemeClr val="bg1"/>
                      </a:gs>
                      <a:gs pos="100000">
                        <a:schemeClr val="bg1"/>
                      </a:gs>
                    </a:gsLst>
                    <a:lin ang="10800000" scaled="1"/>
                    <a:tileRect/>
                  </a:gradFill>
                </a:endParaRPr>
              </a:p>
            </p:txBody>
          </p:sp>
          <p:sp>
            <p:nvSpPr>
              <p:cNvPr id="37" name="Freeform 294"/>
              <p:cNvSpPr>
                <a:spLocks noEditPoints="1"/>
              </p:cNvSpPr>
              <p:nvPr/>
            </p:nvSpPr>
            <p:spPr bwMode="auto">
              <a:xfrm>
                <a:off x="-1445" y="2598"/>
                <a:ext cx="602" cy="100"/>
              </a:xfrm>
              <a:custGeom>
                <a:avLst/>
                <a:gdLst>
                  <a:gd name="T0" fmla="*/ 336 w 1203"/>
                  <a:gd name="T1" fmla="*/ 81 h 201"/>
                  <a:gd name="T2" fmla="*/ 347 w 1203"/>
                  <a:gd name="T3" fmla="*/ 149 h 201"/>
                  <a:gd name="T4" fmla="*/ 11 w 1203"/>
                  <a:gd name="T5" fmla="*/ 201 h 201"/>
                  <a:gd name="T6" fmla="*/ 0 w 1203"/>
                  <a:gd name="T7" fmla="*/ 133 h 201"/>
                  <a:gd name="T8" fmla="*/ 336 w 1203"/>
                  <a:gd name="T9" fmla="*/ 81 h 201"/>
                  <a:gd name="T10" fmla="*/ 771 w 1203"/>
                  <a:gd name="T11" fmla="*/ 12 h 201"/>
                  <a:gd name="T12" fmla="*/ 783 w 1203"/>
                  <a:gd name="T13" fmla="*/ 80 h 201"/>
                  <a:gd name="T14" fmla="*/ 448 w 1203"/>
                  <a:gd name="T15" fmla="*/ 133 h 201"/>
                  <a:gd name="T16" fmla="*/ 437 w 1203"/>
                  <a:gd name="T17" fmla="*/ 66 h 201"/>
                  <a:gd name="T18" fmla="*/ 771 w 1203"/>
                  <a:gd name="T19" fmla="*/ 12 h 201"/>
                  <a:gd name="T20" fmla="*/ 889 w 1203"/>
                  <a:gd name="T21" fmla="*/ 0 h 201"/>
                  <a:gd name="T22" fmla="*/ 1203 w 1203"/>
                  <a:gd name="T23" fmla="*/ 131 h 201"/>
                  <a:gd name="T24" fmla="*/ 1180 w 1203"/>
                  <a:gd name="T25" fmla="*/ 196 h 201"/>
                  <a:gd name="T26" fmla="*/ 866 w 1203"/>
                  <a:gd name="T27" fmla="*/ 66 h 201"/>
                  <a:gd name="T28" fmla="*/ 889 w 1203"/>
                  <a:gd name="T29"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3" h="201">
                    <a:moveTo>
                      <a:pt x="336" y="81"/>
                    </a:moveTo>
                    <a:lnTo>
                      <a:pt x="347" y="149"/>
                    </a:lnTo>
                    <a:lnTo>
                      <a:pt x="11" y="201"/>
                    </a:lnTo>
                    <a:lnTo>
                      <a:pt x="0" y="133"/>
                    </a:lnTo>
                    <a:lnTo>
                      <a:pt x="336" y="81"/>
                    </a:lnTo>
                    <a:close/>
                    <a:moveTo>
                      <a:pt x="771" y="12"/>
                    </a:moveTo>
                    <a:lnTo>
                      <a:pt x="783" y="80"/>
                    </a:lnTo>
                    <a:lnTo>
                      <a:pt x="448" y="133"/>
                    </a:lnTo>
                    <a:lnTo>
                      <a:pt x="437" y="66"/>
                    </a:lnTo>
                    <a:lnTo>
                      <a:pt x="771" y="12"/>
                    </a:lnTo>
                    <a:close/>
                    <a:moveTo>
                      <a:pt x="889" y="0"/>
                    </a:moveTo>
                    <a:lnTo>
                      <a:pt x="1203" y="131"/>
                    </a:lnTo>
                    <a:lnTo>
                      <a:pt x="1180" y="196"/>
                    </a:lnTo>
                    <a:lnTo>
                      <a:pt x="866" y="66"/>
                    </a:lnTo>
                    <a:lnTo>
                      <a:pt x="8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gradFill flip="none" rotWithShape="1">
                    <a:gsLst>
                      <a:gs pos="0">
                        <a:schemeClr val="bg1"/>
                      </a:gs>
                      <a:gs pos="100000">
                        <a:schemeClr val="bg1"/>
                      </a:gs>
                    </a:gsLst>
                    <a:lin ang="10800000" scaled="1"/>
                    <a:tileRect/>
                  </a:gradFill>
                </a:endParaRPr>
              </a:p>
            </p:txBody>
          </p:sp>
          <p:sp>
            <p:nvSpPr>
              <p:cNvPr id="38" name="Freeform 295"/>
              <p:cNvSpPr>
                <a:spLocks noEditPoints="1"/>
              </p:cNvSpPr>
              <p:nvPr/>
            </p:nvSpPr>
            <p:spPr bwMode="auto">
              <a:xfrm>
                <a:off x="-1542" y="2659"/>
                <a:ext cx="775" cy="1550"/>
              </a:xfrm>
              <a:custGeom>
                <a:avLst/>
                <a:gdLst>
                  <a:gd name="T0" fmla="*/ 67 w 1550"/>
                  <a:gd name="T1" fmla="*/ 1862 h 3101"/>
                  <a:gd name="T2" fmla="*/ 67 w 1550"/>
                  <a:gd name="T3" fmla="*/ 2848 h 3101"/>
                  <a:gd name="T4" fmla="*/ 929 w 1550"/>
                  <a:gd name="T5" fmla="*/ 3008 h 3101"/>
                  <a:gd name="T6" fmla="*/ 937 w 1550"/>
                  <a:gd name="T7" fmla="*/ 1909 h 3101"/>
                  <a:gd name="T8" fmla="*/ 67 w 1550"/>
                  <a:gd name="T9" fmla="*/ 1862 h 3101"/>
                  <a:gd name="T10" fmla="*/ 67 w 1550"/>
                  <a:gd name="T11" fmla="*/ 1591 h 3101"/>
                  <a:gd name="T12" fmla="*/ 67 w 1550"/>
                  <a:gd name="T13" fmla="*/ 1790 h 3101"/>
                  <a:gd name="T14" fmla="*/ 937 w 1550"/>
                  <a:gd name="T15" fmla="*/ 1832 h 3101"/>
                  <a:gd name="T16" fmla="*/ 937 w 1550"/>
                  <a:gd name="T17" fmla="*/ 1609 h 3101"/>
                  <a:gd name="T18" fmla="*/ 67 w 1550"/>
                  <a:gd name="T19" fmla="*/ 1591 h 3101"/>
                  <a:gd name="T20" fmla="*/ 942 w 1550"/>
                  <a:gd name="T21" fmla="*/ 1303 h 3101"/>
                  <a:gd name="T22" fmla="*/ 71 w 1550"/>
                  <a:gd name="T23" fmla="*/ 1316 h 3101"/>
                  <a:gd name="T24" fmla="*/ 67 w 1550"/>
                  <a:gd name="T25" fmla="*/ 1519 h 3101"/>
                  <a:gd name="T26" fmla="*/ 942 w 1550"/>
                  <a:gd name="T27" fmla="*/ 1532 h 3101"/>
                  <a:gd name="T28" fmla="*/ 942 w 1550"/>
                  <a:gd name="T29" fmla="*/ 1303 h 3101"/>
                  <a:gd name="T30" fmla="*/ 946 w 1550"/>
                  <a:gd name="T31" fmla="*/ 1003 h 3101"/>
                  <a:gd name="T32" fmla="*/ 71 w 1550"/>
                  <a:gd name="T33" fmla="*/ 1045 h 3101"/>
                  <a:gd name="T34" fmla="*/ 71 w 1550"/>
                  <a:gd name="T35" fmla="*/ 1248 h 3101"/>
                  <a:gd name="T36" fmla="*/ 942 w 1550"/>
                  <a:gd name="T37" fmla="*/ 1228 h 3101"/>
                  <a:gd name="T38" fmla="*/ 946 w 1550"/>
                  <a:gd name="T39" fmla="*/ 1003 h 3101"/>
                  <a:gd name="T40" fmla="*/ 946 w 1550"/>
                  <a:gd name="T41" fmla="*/ 699 h 3101"/>
                  <a:gd name="T42" fmla="*/ 71 w 1550"/>
                  <a:gd name="T43" fmla="*/ 774 h 3101"/>
                  <a:gd name="T44" fmla="*/ 71 w 1550"/>
                  <a:gd name="T45" fmla="*/ 977 h 3101"/>
                  <a:gd name="T46" fmla="*/ 946 w 1550"/>
                  <a:gd name="T47" fmla="*/ 928 h 3101"/>
                  <a:gd name="T48" fmla="*/ 946 w 1550"/>
                  <a:gd name="T49" fmla="*/ 699 h 3101"/>
                  <a:gd name="T50" fmla="*/ 946 w 1550"/>
                  <a:gd name="T51" fmla="*/ 399 h 3101"/>
                  <a:gd name="T52" fmla="*/ 75 w 1550"/>
                  <a:gd name="T53" fmla="*/ 504 h 3101"/>
                  <a:gd name="T54" fmla="*/ 75 w 1550"/>
                  <a:gd name="T55" fmla="*/ 707 h 3101"/>
                  <a:gd name="T56" fmla="*/ 946 w 1550"/>
                  <a:gd name="T57" fmla="*/ 622 h 3101"/>
                  <a:gd name="T58" fmla="*/ 946 w 1550"/>
                  <a:gd name="T59" fmla="*/ 399 h 3101"/>
                  <a:gd name="T60" fmla="*/ 950 w 1550"/>
                  <a:gd name="T61" fmla="*/ 93 h 3101"/>
                  <a:gd name="T62" fmla="*/ 75 w 1550"/>
                  <a:gd name="T63" fmla="*/ 229 h 3101"/>
                  <a:gd name="T64" fmla="*/ 75 w 1550"/>
                  <a:gd name="T65" fmla="*/ 432 h 3101"/>
                  <a:gd name="T66" fmla="*/ 946 w 1550"/>
                  <a:gd name="T67" fmla="*/ 318 h 3101"/>
                  <a:gd name="T68" fmla="*/ 950 w 1550"/>
                  <a:gd name="T69" fmla="*/ 93 h 3101"/>
                  <a:gd name="T70" fmla="*/ 1034 w 1550"/>
                  <a:gd name="T71" fmla="*/ 0 h 3101"/>
                  <a:gd name="T72" fmla="*/ 1550 w 1550"/>
                  <a:gd name="T73" fmla="*/ 225 h 3101"/>
                  <a:gd name="T74" fmla="*/ 1533 w 1550"/>
                  <a:gd name="T75" fmla="*/ 2839 h 3101"/>
                  <a:gd name="T76" fmla="*/ 1013 w 1550"/>
                  <a:gd name="T77" fmla="*/ 3101 h 3101"/>
                  <a:gd name="T78" fmla="*/ 0 w 1550"/>
                  <a:gd name="T79" fmla="*/ 2903 h 3101"/>
                  <a:gd name="T80" fmla="*/ 7 w 1550"/>
                  <a:gd name="T81" fmla="*/ 170 h 3101"/>
                  <a:gd name="T82" fmla="*/ 1034 w 1550"/>
                  <a:gd name="T83" fmla="*/ 0 h 3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50" h="3101">
                    <a:moveTo>
                      <a:pt x="67" y="1862"/>
                    </a:moveTo>
                    <a:lnTo>
                      <a:pt x="67" y="2848"/>
                    </a:lnTo>
                    <a:lnTo>
                      <a:pt x="929" y="3008"/>
                    </a:lnTo>
                    <a:lnTo>
                      <a:pt x="937" y="1909"/>
                    </a:lnTo>
                    <a:lnTo>
                      <a:pt x="67" y="1862"/>
                    </a:lnTo>
                    <a:close/>
                    <a:moveTo>
                      <a:pt x="67" y="1591"/>
                    </a:moveTo>
                    <a:lnTo>
                      <a:pt x="67" y="1790"/>
                    </a:lnTo>
                    <a:lnTo>
                      <a:pt x="937" y="1832"/>
                    </a:lnTo>
                    <a:lnTo>
                      <a:pt x="937" y="1609"/>
                    </a:lnTo>
                    <a:lnTo>
                      <a:pt x="67" y="1591"/>
                    </a:lnTo>
                    <a:close/>
                    <a:moveTo>
                      <a:pt x="942" y="1303"/>
                    </a:moveTo>
                    <a:lnTo>
                      <a:pt x="71" y="1316"/>
                    </a:lnTo>
                    <a:lnTo>
                      <a:pt x="67" y="1519"/>
                    </a:lnTo>
                    <a:lnTo>
                      <a:pt x="942" y="1532"/>
                    </a:lnTo>
                    <a:lnTo>
                      <a:pt x="942" y="1303"/>
                    </a:lnTo>
                    <a:close/>
                    <a:moveTo>
                      <a:pt x="946" y="1003"/>
                    </a:moveTo>
                    <a:lnTo>
                      <a:pt x="71" y="1045"/>
                    </a:lnTo>
                    <a:lnTo>
                      <a:pt x="71" y="1248"/>
                    </a:lnTo>
                    <a:lnTo>
                      <a:pt x="942" y="1228"/>
                    </a:lnTo>
                    <a:lnTo>
                      <a:pt x="946" y="1003"/>
                    </a:lnTo>
                    <a:close/>
                    <a:moveTo>
                      <a:pt x="946" y="699"/>
                    </a:moveTo>
                    <a:lnTo>
                      <a:pt x="71" y="774"/>
                    </a:lnTo>
                    <a:lnTo>
                      <a:pt x="71" y="977"/>
                    </a:lnTo>
                    <a:lnTo>
                      <a:pt x="946" y="928"/>
                    </a:lnTo>
                    <a:lnTo>
                      <a:pt x="946" y="699"/>
                    </a:lnTo>
                    <a:close/>
                    <a:moveTo>
                      <a:pt x="946" y="399"/>
                    </a:moveTo>
                    <a:lnTo>
                      <a:pt x="75" y="504"/>
                    </a:lnTo>
                    <a:lnTo>
                      <a:pt x="75" y="707"/>
                    </a:lnTo>
                    <a:lnTo>
                      <a:pt x="946" y="622"/>
                    </a:lnTo>
                    <a:lnTo>
                      <a:pt x="946" y="399"/>
                    </a:lnTo>
                    <a:close/>
                    <a:moveTo>
                      <a:pt x="950" y="93"/>
                    </a:moveTo>
                    <a:lnTo>
                      <a:pt x="75" y="229"/>
                    </a:lnTo>
                    <a:lnTo>
                      <a:pt x="75" y="432"/>
                    </a:lnTo>
                    <a:lnTo>
                      <a:pt x="946" y="318"/>
                    </a:lnTo>
                    <a:lnTo>
                      <a:pt x="950" y="93"/>
                    </a:lnTo>
                    <a:close/>
                    <a:moveTo>
                      <a:pt x="1034" y="0"/>
                    </a:moveTo>
                    <a:lnTo>
                      <a:pt x="1550" y="225"/>
                    </a:lnTo>
                    <a:lnTo>
                      <a:pt x="1533" y="2839"/>
                    </a:lnTo>
                    <a:lnTo>
                      <a:pt x="1013" y="3101"/>
                    </a:lnTo>
                    <a:lnTo>
                      <a:pt x="0" y="2903"/>
                    </a:lnTo>
                    <a:lnTo>
                      <a:pt x="7" y="170"/>
                    </a:lnTo>
                    <a:lnTo>
                      <a:pt x="10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gradFill flip="none" rotWithShape="1">
                    <a:gsLst>
                      <a:gs pos="0">
                        <a:schemeClr val="bg1"/>
                      </a:gs>
                      <a:gs pos="100000">
                        <a:schemeClr val="bg1"/>
                      </a:gs>
                    </a:gsLst>
                    <a:lin ang="10800000" scaled="1"/>
                    <a:tileRect/>
                  </a:gradFill>
                </a:endParaRPr>
              </a:p>
            </p:txBody>
          </p:sp>
          <p:sp>
            <p:nvSpPr>
              <p:cNvPr id="39" name="Freeform 296"/>
              <p:cNvSpPr>
                <a:spLocks/>
              </p:cNvSpPr>
              <p:nvPr/>
            </p:nvSpPr>
            <p:spPr bwMode="auto">
              <a:xfrm>
                <a:off x="-2309" y="3112"/>
                <a:ext cx="1119" cy="603"/>
              </a:xfrm>
              <a:custGeom>
                <a:avLst/>
                <a:gdLst>
                  <a:gd name="T0" fmla="*/ 1047 w 2239"/>
                  <a:gd name="T1" fmla="*/ 0 h 1206"/>
                  <a:gd name="T2" fmla="*/ 2239 w 2239"/>
                  <a:gd name="T3" fmla="*/ 603 h 1206"/>
                  <a:gd name="T4" fmla="*/ 1047 w 2239"/>
                  <a:gd name="T5" fmla="*/ 1206 h 1206"/>
                  <a:gd name="T6" fmla="*/ 1047 w 2239"/>
                  <a:gd name="T7" fmla="*/ 967 h 1206"/>
                  <a:gd name="T8" fmla="*/ 0 w 2239"/>
                  <a:gd name="T9" fmla="*/ 967 h 1206"/>
                  <a:gd name="T10" fmla="*/ 0 w 2239"/>
                  <a:gd name="T11" fmla="*/ 239 h 1206"/>
                  <a:gd name="T12" fmla="*/ 1047 w 2239"/>
                  <a:gd name="T13" fmla="*/ 239 h 1206"/>
                  <a:gd name="T14" fmla="*/ 1047 w 2239"/>
                  <a:gd name="T15" fmla="*/ 0 h 12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39" h="1206">
                    <a:moveTo>
                      <a:pt x="1047" y="0"/>
                    </a:moveTo>
                    <a:lnTo>
                      <a:pt x="2239" y="603"/>
                    </a:lnTo>
                    <a:lnTo>
                      <a:pt x="1047" y="1206"/>
                    </a:lnTo>
                    <a:lnTo>
                      <a:pt x="1047" y="967"/>
                    </a:lnTo>
                    <a:lnTo>
                      <a:pt x="0" y="967"/>
                    </a:lnTo>
                    <a:lnTo>
                      <a:pt x="0" y="239"/>
                    </a:lnTo>
                    <a:lnTo>
                      <a:pt x="1047" y="239"/>
                    </a:lnTo>
                    <a:lnTo>
                      <a:pt x="10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gradFill flip="none" rotWithShape="1">
                    <a:gsLst>
                      <a:gs pos="0">
                        <a:schemeClr val="bg1"/>
                      </a:gs>
                      <a:gs pos="100000">
                        <a:schemeClr val="bg1"/>
                      </a:gs>
                    </a:gsLst>
                    <a:lin ang="10800000" scaled="1"/>
                    <a:tileRect/>
                  </a:gradFill>
                </a:endParaRPr>
              </a:p>
            </p:txBody>
          </p:sp>
          <p:sp>
            <p:nvSpPr>
              <p:cNvPr id="40" name="Freeform 297"/>
              <p:cNvSpPr>
                <a:spLocks noEditPoints="1"/>
              </p:cNvSpPr>
              <p:nvPr/>
            </p:nvSpPr>
            <p:spPr bwMode="auto">
              <a:xfrm>
                <a:off x="-2335" y="3102"/>
                <a:ext cx="1139" cy="623"/>
              </a:xfrm>
              <a:custGeom>
                <a:avLst/>
                <a:gdLst>
                  <a:gd name="T0" fmla="*/ 1072 w 2279"/>
                  <a:gd name="T1" fmla="*/ 41 h 1247"/>
                  <a:gd name="T2" fmla="*/ 1072 w 2279"/>
                  <a:gd name="T3" fmla="*/ 273 h 1247"/>
                  <a:gd name="T4" fmla="*/ 25 w 2279"/>
                  <a:gd name="T5" fmla="*/ 273 h 1247"/>
                  <a:gd name="T6" fmla="*/ 25 w 2279"/>
                  <a:gd name="T7" fmla="*/ 975 h 1247"/>
                  <a:gd name="T8" fmla="*/ 1072 w 2279"/>
                  <a:gd name="T9" fmla="*/ 975 h 1247"/>
                  <a:gd name="T10" fmla="*/ 1072 w 2279"/>
                  <a:gd name="T11" fmla="*/ 1207 h 1247"/>
                  <a:gd name="T12" fmla="*/ 2223 w 2279"/>
                  <a:gd name="T13" fmla="*/ 624 h 1247"/>
                  <a:gd name="T14" fmla="*/ 1072 w 2279"/>
                  <a:gd name="T15" fmla="*/ 41 h 1247"/>
                  <a:gd name="T16" fmla="*/ 1047 w 2279"/>
                  <a:gd name="T17" fmla="*/ 0 h 1247"/>
                  <a:gd name="T18" fmla="*/ 1066 w 2279"/>
                  <a:gd name="T19" fmla="*/ 9 h 1247"/>
                  <a:gd name="T20" fmla="*/ 2257 w 2279"/>
                  <a:gd name="T21" fmla="*/ 612 h 1247"/>
                  <a:gd name="T22" fmla="*/ 2279 w 2279"/>
                  <a:gd name="T23" fmla="*/ 624 h 1247"/>
                  <a:gd name="T24" fmla="*/ 2257 w 2279"/>
                  <a:gd name="T25" fmla="*/ 635 h 1247"/>
                  <a:gd name="T26" fmla="*/ 1066 w 2279"/>
                  <a:gd name="T27" fmla="*/ 1238 h 1247"/>
                  <a:gd name="T28" fmla="*/ 1047 w 2279"/>
                  <a:gd name="T29" fmla="*/ 1247 h 1247"/>
                  <a:gd name="T30" fmla="*/ 1047 w 2279"/>
                  <a:gd name="T31" fmla="*/ 1001 h 1247"/>
                  <a:gd name="T32" fmla="*/ 0 w 2279"/>
                  <a:gd name="T33" fmla="*/ 1001 h 1247"/>
                  <a:gd name="T34" fmla="*/ 0 w 2279"/>
                  <a:gd name="T35" fmla="*/ 247 h 1247"/>
                  <a:gd name="T36" fmla="*/ 1047 w 2279"/>
                  <a:gd name="T37" fmla="*/ 247 h 1247"/>
                  <a:gd name="T38" fmla="*/ 1047 w 2279"/>
                  <a:gd name="T39" fmla="*/ 0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79" h="1247">
                    <a:moveTo>
                      <a:pt x="1072" y="41"/>
                    </a:moveTo>
                    <a:lnTo>
                      <a:pt x="1072" y="273"/>
                    </a:lnTo>
                    <a:lnTo>
                      <a:pt x="25" y="273"/>
                    </a:lnTo>
                    <a:lnTo>
                      <a:pt x="25" y="975"/>
                    </a:lnTo>
                    <a:lnTo>
                      <a:pt x="1072" y="975"/>
                    </a:lnTo>
                    <a:lnTo>
                      <a:pt x="1072" y="1207"/>
                    </a:lnTo>
                    <a:lnTo>
                      <a:pt x="2223" y="624"/>
                    </a:lnTo>
                    <a:lnTo>
                      <a:pt x="1072" y="41"/>
                    </a:lnTo>
                    <a:close/>
                    <a:moveTo>
                      <a:pt x="1047" y="0"/>
                    </a:moveTo>
                    <a:lnTo>
                      <a:pt x="1066" y="9"/>
                    </a:lnTo>
                    <a:lnTo>
                      <a:pt x="2257" y="612"/>
                    </a:lnTo>
                    <a:lnTo>
                      <a:pt x="2279" y="624"/>
                    </a:lnTo>
                    <a:lnTo>
                      <a:pt x="2257" y="635"/>
                    </a:lnTo>
                    <a:lnTo>
                      <a:pt x="1066" y="1238"/>
                    </a:lnTo>
                    <a:lnTo>
                      <a:pt x="1047" y="1247"/>
                    </a:lnTo>
                    <a:lnTo>
                      <a:pt x="1047" y="1001"/>
                    </a:lnTo>
                    <a:lnTo>
                      <a:pt x="0" y="1001"/>
                    </a:lnTo>
                    <a:lnTo>
                      <a:pt x="0" y="247"/>
                    </a:lnTo>
                    <a:lnTo>
                      <a:pt x="1047" y="247"/>
                    </a:lnTo>
                    <a:lnTo>
                      <a:pt x="10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gradFill flip="none" rotWithShape="1">
                    <a:gsLst>
                      <a:gs pos="0">
                        <a:schemeClr val="bg1"/>
                      </a:gs>
                      <a:gs pos="100000">
                        <a:schemeClr val="bg1"/>
                      </a:gs>
                    </a:gsLst>
                    <a:lin ang="10800000" scaled="1"/>
                    <a:tileRect/>
                  </a:gradFill>
                </a:endParaRPr>
              </a:p>
            </p:txBody>
          </p:sp>
          <p:sp>
            <p:nvSpPr>
              <p:cNvPr id="43" name="Freeform 298"/>
              <p:cNvSpPr>
                <a:spLocks noEditPoints="1"/>
              </p:cNvSpPr>
              <p:nvPr/>
            </p:nvSpPr>
            <p:spPr bwMode="auto">
              <a:xfrm>
                <a:off x="-2809" y="2626"/>
                <a:ext cx="775" cy="1551"/>
              </a:xfrm>
              <a:custGeom>
                <a:avLst/>
                <a:gdLst>
                  <a:gd name="T0" fmla="*/ 68 w 1550"/>
                  <a:gd name="T1" fmla="*/ 1861 h 3101"/>
                  <a:gd name="T2" fmla="*/ 68 w 1550"/>
                  <a:gd name="T3" fmla="*/ 2848 h 3101"/>
                  <a:gd name="T4" fmla="*/ 930 w 1550"/>
                  <a:gd name="T5" fmla="*/ 3007 h 3101"/>
                  <a:gd name="T6" fmla="*/ 939 w 1550"/>
                  <a:gd name="T7" fmla="*/ 1909 h 3101"/>
                  <a:gd name="T8" fmla="*/ 68 w 1550"/>
                  <a:gd name="T9" fmla="*/ 1861 h 3101"/>
                  <a:gd name="T10" fmla="*/ 68 w 1550"/>
                  <a:gd name="T11" fmla="*/ 1591 h 3101"/>
                  <a:gd name="T12" fmla="*/ 68 w 1550"/>
                  <a:gd name="T13" fmla="*/ 1790 h 3101"/>
                  <a:gd name="T14" fmla="*/ 939 w 1550"/>
                  <a:gd name="T15" fmla="*/ 1832 h 3101"/>
                  <a:gd name="T16" fmla="*/ 939 w 1550"/>
                  <a:gd name="T17" fmla="*/ 1607 h 3101"/>
                  <a:gd name="T18" fmla="*/ 68 w 1550"/>
                  <a:gd name="T19" fmla="*/ 1591 h 3101"/>
                  <a:gd name="T20" fmla="*/ 942 w 1550"/>
                  <a:gd name="T21" fmla="*/ 1303 h 3101"/>
                  <a:gd name="T22" fmla="*/ 72 w 1550"/>
                  <a:gd name="T23" fmla="*/ 1316 h 3101"/>
                  <a:gd name="T24" fmla="*/ 68 w 1550"/>
                  <a:gd name="T25" fmla="*/ 1519 h 3101"/>
                  <a:gd name="T26" fmla="*/ 942 w 1550"/>
                  <a:gd name="T27" fmla="*/ 1532 h 3101"/>
                  <a:gd name="T28" fmla="*/ 942 w 1550"/>
                  <a:gd name="T29" fmla="*/ 1303 h 3101"/>
                  <a:gd name="T30" fmla="*/ 946 w 1550"/>
                  <a:gd name="T31" fmla="*/ 1003 h 3101"/>
                  <a:gd name="T32" fmla="*/ 72 w 1550"/>
                  <a:gd name="T33" fmla="*/ 1045 h 3101"/>
                  <a:gd name="T34" fmla="*/ 72 w 1550"/>
                  <a:gd name="T35" fmla="*/ 1248 h 3101"/>
                  <a:gd name="T36" fmla="*/ 942 w 1550"/>
                  <a:gd name="T37" fmla="*/ 1226 h 3101"/>
                  <a:gd name="T38" fmla="*/ 946 w 1550"/>
                  <a:gd name="T39" fmla="*/ 1003 h 3101"/>
                  <a:gd name="T40" fmla="*/ 946 w 1550"/>
                  <a:gd name="T41" fmla="*/ 699 h 3101"/>
                  <a:gd name="T42" fmla="*/ 72 w 1550"/>
                  <a:gd name="T43" fmla="*/ 774 h 3101"/>
                  <a:gd name="T44" fmla="*/ 72 w 1550"/>
                  <a:gd name="T45" fmla="*/ 977 h 3101"/>
                  <a:gd name="T46" fmla="*/ 946 w 1550"/>
                  <a:gd name="T47" fmla="*/ 926 h 3101"/>
                  <a:gd name="T48" fmla="*/ 946 w 1550"/>
                  <a:gd name="T49" fmla="*/ 699 h 3101"/>
                  <a:gd name="T50" fmla="*/ 946 w 1550"/>
                  <a:gd name="T51" fmla="*/ 399 h 3101"/>
                  <a:gd name="T52" fmla="*/ 77 w 1550"/>
                  <a:gd name="T53" fmla="*/ 503 h 3101"/>
                  <a:gd name="T54" fmla="*/ 77 w 1550"/>
                  <a:gd name="T55" fmla="*/ 706 h 3101"/>
                  <a:gd name="T56" fmla="*/ 946 w 1550"/>
                  <a:gd name="T57" fmla="*/ 622 h 3101"/>
                  <a:gd name="T58" fmla="*/ 946 w 1550"/>
                  <a:gd name="T59" fmla="*/ 399 h 3101"/>
                  <a:gd name="T60" fmla="*/ 951 w 1550"/>
                  <a:gd name="T61" fmla="*/ 93 h 3101"/>
                  <a:gd name="T62" fmla="*/ 77 w 1550"/>
                  <a:gd name="T63" fmla="*/ 229 h 3101"/>
                  <a:gd name="T64" fmla="*/ 77 w 1550"/>
                  <a:gd name="T65" fmla="*/ 432 h 3101"/>
                  <a:gd name="T66" fmla="*/ 946 w 1550"/>
                  <a:gd name="T67" fmla="*/ 318 h 3101"/>
                  <a:gd name="T68" fmla="*/ 951 w 1550"/>
                  <a:gd name="T69" fmla="*/ 93 h 3101"/>
                  <a:gd name="T70" fmla="*/ 1036 w 1550"/>
                  <a:gd name="T71" fmla="*/ 0 h 3101"/>
                  <a:gd name="T72" fmla="*/ 1550 w 1550"/>
                  <a:gd name="T73" fmla="*/ 225 h 3101"/>
                  <a:gd name="T74" fmla="*/ 1534 w 1550"/>
                  <a:gd name="T75" fmla="*/ 2839 h 3101"/>
                  <a:gd name="T76" fmla="*/ 1014 w 1550"/>
                  <a:gd name="T77" fmla="*/ 3101 h 3101"/>
                  <a:gd name="T78" fmla="*/ 0 w 1550"/>
                  <a:gd name="T79" fmla="*/ 2903 h 3101"/>
                  <a:gd name="T80" fmla="*/ 9 w 1550"/>
                  <a:gd name="T81" fmla="*/ 170 h 3101"/>
                  <a:gd name="T82" fmla="*/ 1036 w 1550"/>
                  <a:gd name="T83" fmla="*/ 0 h 3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50" h="3101">
                    <a:moveTo>
                      <a:pt x="68" y="1861"/>
                    </a:moveTo>
                    <a:lnTo>
                      <a:pt x="68" y="2848"/>
                    </a:lnTo>
                    <a:lnTo>
                      <a:pt x="930" y="3007"/>
                    </a:lnTo>
                    <a:lnTo>
                      <a:pt x="939" y="1909"/>
                    </a:lnTo>
                    <a:lnTo>
                      <a:pt x="68" y="1861"/>
                    </a:lnTo>
                    <a:close/>
                    <a:moveTo>
                      <a:pt x="68" y="1591"/>
                    </a:moveTo>
                    <a:lnTo>
                      <a:pt x="68" y="1790"/>
                    </a:lnTo>
                    <a:lnTo>
                      <a:pt x="939" y="1832"/>
                    </a:lnTo>
                    <a:lnTo>
                      <a:pt x="939" y="1607"/>
                    </a:lnTo>
                    <a:lnTo>
                      <a:pt x="68" y="1591"/>
                    </a:lnTo>
                    <a:close/>
                    <a:moveTo>
                      <a:pt x="942" y="1303"/>
                    </a:moveTo>
                    <a:lnTo>
                      <a:pt x="72" y="1316"/>
                    </a:lnTo>
                    <a:lnTo>
                      <a:pt x="68" y="1519"/>
                    </a:lnTo>
                    <a:lnTo>
                      <a:pt x="942" y="1532"/>
                    </a:lnTo>
                    <a:lnTo>
                      <a:pt x="942" y="1303"/>
                    </a:lnTo>
                    <a:close/>
                    <a:moveTo>
                      <a:pt x="946" y="1003"/>
                    </a:moveTo>
                    <a:lnTo>
                      <a:pt x="72" y="1045"/>
                    </a:lnTo>
                    <a:lnTo>
                      <a:pt x="72" y="1248"/>
                    </a:lnTo>
                    <a:lnTo>
                      <a:pt x="942" y="1226"/>
                    </a:lnTo>
                    <a:lnTo>
                      <a:pt x="946" y="1003"/>
                    </a:lnTo>
                    <a:close/>
                    <a:moveTo>
                      <a:pt x="946" y="699"/>
                    </a:moveTo>
                    <a:lnTo>
                      <a:pt x="72" y="774"/>
                    </a:lnTo>
                    <a:lnTo>
                      <a:pt x="72" y="977"/>
                    </a:lnTo>
                    <a:lnTo>
                      <a:pt x="946" y="926"/>
                    </a:lnTo>
                    <a:lnTo>
                      <a:pt x="946" y="699"/>
                    </a:lnTo>
                    <a:close/>
                    <a:moveTo>
                      <a:pt x="946" y="399"/>
                    </a:moveTo>
                    <a:lnTo>
                      <a:pt x="77" y="503"/>
                    </a:lnTo>
                    <a:lnTo>
                      <a:pt x="77" y="706"/>
                    </a:lnTo>
                    <a:lnTo>
                      <a:pt x="946" y="622"/>
                    </a:lnTo>
                    <a:lnTo>
                      <a:pt x="946" y="399"/>
                    </a:lnTo>
                    <a:close/>
                    <a:moveTo>
                      <a:pt x="951" y="93"/>
                    </a:moveTo>
                    <a:lnTo>
                      <a:pt x="77" y="229"/>
                    </a:lnTo>
                    <a:lnTo>
                      <a:pt x="77" y="432"/>
                    </a:lnTo>
                    <a:lnTo>
                      <a:pt x="946" y="318"/>
                    </a:lnTo>
                    <a:lnTo>
                      <a:pt x="951" y="93"/>
                    </a:lnTo>
                    <a:close/>
                    <a:moveTo>
                      <a:pt x="1036" y="0"/>
                    </a:moveTo>
                    <a:lnTo>
                      <a:pt x="1550" y="225"/>
                    </a:lnTo>
                    <a:lnTo>
                      <a:pt x="1534" y="2839"/>
                    </a:lnTo>
                    <a:lnTo>
                      <a:pt x="1014" y="3101"/>
                    </a:lnTo>
                    <a:lnTo>
                      <a:pt x="0" y="2903"/>
                    </a:lnTo>
                    <a:lnTo>
                      <a:pt x="9" y="170"/>
                    </a:lnTo>
                    <a:lnTo>
                      <a:pt x="10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gradFill flip="none" rotWithShape="1">
                    <a:gsLst>
                      <a:gs pos="0">
                        <a:schemeClr val="bg1"/>
                      </a:gs>
                      <a:gs pos="100000">
                        <a:schemeClr val="bg1"/>
                      </a:gs>
                    </a:gsLst>
                    <a:lin ang="10800000" scaled="1"/>
                    <a:tileRect/>
                  </a:gradFill>
                </a:endParaRPr>
              </a:p>
            </p:txBody>
          </p:sp>
        </p:grpSp>
      </p:grpSp>
      <p:sp>
        <p:nvSpPr>
          <p:cNvPr id="44" name="Rectangle 43"/>
          <p:cNvSpPr/>
          <p:nvPr/>
        </p:nvSpPr>
        <p:spPr bwMode="auto">
          <a:xfrm>
            <a:off x="2539041" y="4439095"/>
            <a:ext cx="3657600" cy="2021341"/>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46304" tIns="182880" rIns="45720" bIns="187228" numCol="1" rtlCol="0" anchor="t" anchorCtr="0" compatLnSpc="1">
            <a:prstTxWarp prst="textNoShape">
              <a:avLst/>
            </a:prstTxWarp>
          </a:bodyPr>
          <a:lstStyle/>
          <a:p>
            <a:pPr marL="1143000" defTabSz="913748" fontAlgn="base">
              <a:lnSpc>
                <a:spcPct val="90000"/>
              </a:lnSpc>
              <a:spcBef>
                <a:spcPct val="0"/>
              </a:spcBef>
              <a:spcAft>
                <a:spcPts val="1800"/>
              </a:spcAft>
            </a:pPr>
            <a:r>
              <a:rPr lang="en-US" dirty="0" smtClean="0">
                <a:gradFill>
                  <a:gsLst>
                    <a:gs pos="0">
                      <a:srgbClr val="00BCF2">
                        <a:lumMod val="20000"/>
                        <a:lumOff val="80000"/>
                      </a:srgbClr>
                    </a:gs>
                    <a:gs pos="100000">
                      <a:srgbClr val="00BCF2">
                        <a:lumMod val="20000"/>
                        <a:lumOff val="80000"/>
                      </a:srgbClr>
                    </a:gs>
                  </a:gsLst>
                  <a:lin ang="5400000" scaled="0"/>
                </a:gradFill>
              </a:rPr>
              <a:t>Service delivery</a:t>
            </a:r>
            <a:r>
              <a:rPr lang="en-US" sz="2400" dirty="0" smtClean="0">
                <a:gradFill>
                  <a:gsLst>
                    <a:gs pos="0">
                      <a:srgbClr val="00BCF2">
                        <a:lumMod val="20000"/>
                        <a:lumOff val="80000"/>
                      </a:srgbClr>
                    </a:gs>
                    <a:gs pos="100000">
                      <a:srgbClr val="00BCF2">
                        <a:lumMod val="20000"/>
                        <a:lumOff val="80000"/>
                      </a:srgbClr>
                    </a:gs>
                  </a:gsLst>
                  <a:lin ang="5400000" scaled="0"/>
                </a:gradFill>
              </a:rPr>
              <a:t>	 </a:t>
            </a:r>
          </a:p>
          <a:p>
            <a:pPr defTabSz="932114" fontAlgn="base">
              <a:lnSpc>
                <a:spcPct val="90000"/>
              </a:lnSpc>
              <a:spcBef>
                <a:spcPct val="0"/>
              </a:spcBef>
              <a:spcAft>
                <a:spcPct val="0"/>
              </a:spcAft>
            </a:pPr>
            <a:endParaRPr lang="en-US" sz="1700" spc="-50" dirty="0" smtClean="0">
              <a:gradFill>
                <a:gsLst>
                  <a:gs pos="0">
                    <a:srgbClr val="EFEFEF"/>
                  </a:gs>
                  <a:gs pos="100000">
                    <a:srgbClr val="EFEFEF"/>
                  </a:gs>
                </a:gsLst>
                <a:lin ang="5400000" scaled="0"/>
              </a:gradFill>
            </a:endParaRPr>
          </a:p>
          <a:p>
            <a:pPr defTabSz="932114" fontAlgn="base">
              <a:lnSpc>
                <a:spcPct val="90000"/>
              </a:lnSpc>
              <a:spcBef>
                <a:spcPct val="0"/>
              </a:spcBef>
              <a:spcAft>
                <a:spcPct val="0"/>
              </a:spcAft>
            </a:pPr>
            <a:endParaRPr lang="en-US" sz="1700" spc="-50" dirty="0" smtClean="0">
              <a:gradFill>
                <a:gsLst>
                  <a:gs pos="0">
                    <a:srgbClr val="EFEFEF"/>
                  </a:gs>
                  <a:gs pos="100000">
                    <a:srgbClr val="EFEFEF"/>
                  </a:gs>
                </a:gsLst>
                <a:lin ang="5400000" scaled="0"/>
              </a:gradFill>
            </a:endParaRPr>
          </a:p>
          <a:p>
            <a:pPr defTabSz="932114" fontAlgn="base">
              <a:lnSpc>
                <a:spcPct val="90000"/>
              </a:lnSpc>
              <a:spcBef>
                <a:spcPct val="0"/>
              </a:spcBef>
              <a:spcAft>
                <a:spcPct val="0"/>
              </a:spcAft>
            </a:pPr>
            <a:r>
              <a:rPr lang="en-US" sz="1700" spc="-50" dirty="0" smtClean="0">
                <a:gradFill>
                  <a:gsLst>
                    <a:gs pos="0">
                      <a:srgbClr val="EFEFEF"/>
                    </a:gs>
                    <a:gs pos="100000">
                      <a:srgbClr val="EFEFEF"/>
                    </a:gs>
                  </a:gsLst>
                  <a:lin ang="5400000" scaled="0"/>
                </a:gradFill>
              </a:rPr>
              <a:t>Standardized services and reliable SLAs on top of shared infrastructure </a:t>
            </a:r>
            <a:endParaRPr lang="en-US" sz="1700" spc="-50" dirty="0">
              <a:gradFill>
                <a:gsLst>
                  <a:gs pos="0">
                    <a:srgbClr val="EFEFEF"/>
                  </a:gs>
                  <a:gs pos="100000">
                    <a:srgbClr val="EFEFEF"/>
                  </a:gs>
                </a:gsLst>
                <a:lin ang="5400000" scaled="0"/>
              </a:gradFill>
            </a:endParaRPr>
          </a:p>
        </p:txBody>
      </p:sp>
      <p:sp>
        <p:nvSpPr>
          <p:cNvPr id="47" name="Rectangle 46"/>
          <p:cNvSpPr/>
          <p:nvPr/>
        </p:nvSpPr>
        <p:spPr bwMode="auto">
          <a:xfrm>
            <a:off x="6273439" y="4439094"/>
            <a:ext cx="3657600" cy="2021341"/>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46304" tIns="182880" rIns="45720" bIns="187228" numCol="1" rtlCol="0" anchor="t" anchorCtr="0" compatLnSpc="1">
            <a:prstTxWarp prst="textNoShape">
              <a:avLst/>
            </a:prstTxWarp>
          </a:bodyPr>
          <a:lstStyle/>
          <a:p>
            <a:pPr marL="1143000" defTabSz="913748" fontAlgn="base">
              <a:lnSpc>
                <a:spcPct val="90000"/>
              </a:lnSpc>
              <a:spcBef>
                <a:spcPct val="0"/>
              </a:spcBef>
              <a:spcAft>
                <a:spcPts val="1800"/>
              </a:spcAft>
            </a:pPr>
            <a:r>
              <a:rPr lang="en-US" dirty="0" smtClean="0">
                <a:gradFill>
                  <a:gsLst>
                    <a:gs pos="0">
                      <a:srgbClr val="00BCF2">
                        <a:lumMod val="20000"/>
                        <a:lumOff val="80000"/>
                      </a:srgbClr>
                    </a:gs>
                    <a:gs pos="100000">
                      <a:srgbClr val="00BCF2">
                        <a:lumMod val="20000"/>
                        <a:lumOff val="80000"/>
                      </a:srgbClr>
                    </a:gs>
                  </a:gsLst>
                  <a:lin ang="5400000" scaled="0"/>
                </a:gradFill>
              </a:rPr>
              <a:t>Application management</a:t>
            </a:r>
            <a:endParaRPr lang="en-US" dirty="0">
              <a:gradFill>
                <a:gsLst>
                  <a:gs pos="0">
                    <a:srgbClr val="00BCF2">
                      <a:lumMod val="20000"/>
                      <a:lumOff val="80000"/>
                    </a:srgbClr>
                  </a:gs>
                  <a:gs pos="100000">
                    <a:srgbClr val="00BCF2">
                      <a:lumMod val="20000"/>
                      <a:lumOff val="80000"/>
                    </a:srgbClr>
                  </a:gs>
                </a:gsLst>
                <a:lin ang="5400000" scaled="0"/>
              </a:gradFill>
            </a:endParaRPr>
          </a:p>
          <a:p>
            <a:pPr defTabSz="932114" fontAlgn="base">
              <a:lnSpc>
                <a:spcPct val="90000"/>
              </a:lnSpc>
              <a:spcBef>
                <a:spcPct val="0"/>
              </a:spcBef>
              <a:spcAft>
                <a:spcPct val="0"/>
              </a:spcAft>
            </a:pPr>
            <a:endParaRPr lang="en-US" sz="1700" spc="-50" dirty="0" smtClean="0">
              <a:gradFill>
                <a:gsLst>
                  <a:gs pos="0">
                    <a:srgbClr val="EFEFEF"/>
                  </a:gs>
                  <a:gs pos="100000">
                    <a:srgbClr val="EFEFEF"/>
                  </a:gs>
                </a:gsLst>
                <a:lin ang="5400000" scaled="0"/>
              </a:gradFill>
            </a:endParaRPr>
          </a:p>
          <a:p>
            <a:pPr defTabSz="932114" fontAlgn="base">
              <a:lnSpc>
                <a:spcPct val="90000"/>
              </a:lnSpc>
              <a:spcBef>
                <a:spcPct val="0"/>
              </a:spcBef>
              <a:spcAft>
                <a:spcPct val="0"/>
              </a:spcAft>
            </a:pPr>
            <a:r>
              <a:rPr lang="en-US" sz="1700" spc="-50" dirty="0" smtClean="0">
                <a:gradFill>
                  <a:gsLst>
                    <a:gs pos="0">
                      <a:srgbClr val="EFEFEF"/>
                    </a:gs>
                    <a:gs pos="100000">
                      <a:srgbClr val="EFEFEF"/>
                    </a:gs>
                  </a:gsLst>
                  <a:lin ang="5400000" scaled="0"/>
                </a:gradFill>
              </a:rPr>
              <a:t>Build, scale, and run apps with deep insight on-premises and in the cloud</a:t>
            </a:r>
            <a:endParaRPr lang="en-US" sz="1700" spc="-50" dirty="0">
              <a:gradFill>
                <a:gsLst>
                  <a:gs pos="0">
                    <a:srgbClr val="EFEFEF"/>
                  </a:gs>
                  <a:gs pos="100000">
                    <a:srgbClr val="EFEFEF"/>
                  </a:gs>
                </a:gsLst>
                <a:lin ang="5400000" scaled="0"/>
              </a:gradFill>
            </a:endParaRPr>
          </a:p>
          <a:p>
            <a:pPr defTabSz="932114" fontAlgn="base">
              <a:lnSpc>
                <a:spcPct val="90000"/>
              </a:lnSpc>
              <a:spcBef>
                <a:spcPct val="0"/>
              </a:spcBef>
              <a:spcAft>
                <a:spcPct val="0"/>
              </a:spcAft>
            </a:pPr>
            <a:endParaRPr lang="en-US" sz="1700" spc="-50" dirty="0">
              <a:gradFill>
                <a:gsLst>
                  <a:gs pos="0">
                    <a:srgbClr val="EFEFEF"/>
                  </a:gs>
                  <a:gs pos="100000">
                    <a:srgbClr val="EFEFEF"/>
                  </a:gs>
                </a:gsLst>
                <a:lin ang="5400000" scaled="0"/>
              </a:gradFill>
            </a:endParaRPr>
          </a:p>
        </p:txBody>
      </p:sp>
      <p:sp>
        <p:nvSpPr>
          <p:cNvPr id="61" name="Freeform 87"/>
          <p:cNvSpPr>
            <a:spLocks noChangeAspect="1" noEditPoints="1"/>
          </p:cNvSpPr>
          <p:nvPr/>
        </p:nvSpPr>
        <p:spPr bwMode="black">
          <a:xfrm>
            <a:off x="2832443" y="4681185"/>
            <a:ext cx="712950" cy="586852"/>
          </a:xfrm>
          <a:custGeom>
            <a:avLst/>
            <a:gdLst>
              <a:gd name="T0" fmla="*/ 478 w 667"/>
              <a:gd name="T1" fmla="*/ 242 h 543"/>
              <a:gd name="T2" fmla="*/ 398 w 667"/>
              <a:gd name="T3" fmla="*/ 228 h 543"/>
              <a:gd name="T4" fmla="*/ 420 w 667"/>
              <a:gd name="T5" fmla="*/ 150 h 543"/>
              <a:gd name="T6" fmla="*/ 382 w 667"/>
              <a:gd name="T7" fmla="*/ 107 h 543"/>
              <a:gd name="T8" fmla="*/ 312 w 667"/>
              <a:gd name="T9" fmla="*/ 149 h 543"/>
              <a:gd name="T10" fmla="*/ 278 w 667"/>
              <a:gd name="T11" fmla="*/ 64 h 543"/>
              <a:gd name="T12" fmla="*/ 220 w 667"/>
              <a:gd name="T13" fmla="*/ 54 h 543"/>
              <a:gd name="T14" fmla="*/ 192 w 667"/>
              <a:gd name="T15" fmla="*/ 142 h 543"/>
              <a:gd name="T16" fmla="*/ 120 w 667"/>
              <a:gd name="T17" fmla="*/ 105 h 543"/>
              <a:gd name="T18" fmla="*/ 70 w 667"/>
              <a:gd name="T19" fmla="*/ 135 h 543"/>
              <a:gd name="T20" fmla="*/ 98 w 667"/>
              <a:gd name="T21" fmla="*/ 212 h 543"/>
              <a:gd name="T22" fmla="*/ 20 w 667"/>
              <a:gd name="T23" fmla="*/ 232 h 543"/>
              <a:gd name="T24" fmla="*/ 0 w 667"/>
              <a:gd name="T25" fmla="*/ 287 h 543"/>
              <a:gd name="T26" fmla="*/ 72 w 667"/>
              <a:gd name="T27" fmla="*/ 327 h 543"/>
              <a:gd name="T28" fmla="*/ 23 w 667"/>
              <a:gd name="T29" fmla="*/ 393 h 543"/>
              <a:gd name="T30" fmla="*/ 45 w 667"/>
              <a:gd name="T31" fmla="*/ 448 h 543"/>
              <a:gd name="T32" fmla="*/ 125 w 667"/>
              <a:gd name="T33" fmla="*/ 431 h 543"/>
              <a:gd name="T34" fmla="*/ 132 w 667"/>
              <a:gd name="T35" fmla="*/ 513 h 543"/>
              <a:gd name="T36" fmla="*/ 182 w 667"/>
              <a:gd name="T37" fmla="*/ 541 h 543"/>
              <a:gd name="T38" fmla="*/ 233 w 667"/>
              <a:gd name="T39" fmla="*/ 478 h 543"/>
              <a:gd name="T40" fmla="*/ 253 w 667"/>
              <a:gd name="T41" fmla="*/ 478 h 543"/>
              <a:gd name="T42" fmla="*/ 305 w 667"/>
              <a:gd name="T43" fmla="*/ 541 h 543"/>
              <a:gd name="T44" fmla="*/ 355 w 667"/>
              <a:gd name="T45" fmla="*/ 513 h 543"/>
              <a:gd name="T46" fmla="*/ 362 w 667"/>
              <a:gd name="T47" fmla="*/ 431 h 543"/>
              <a:gd name="T48" fmla="*/ 442 w 667"/>
              <a:gd name="T49" fmla="*/ 448 h 543"/>
              <a:gd name="T50" fmla="*/ 463 w 667"/>
              <a:gd name="T51" fmla="*/ 393 h 543"/>
              <a:gd name="T52" fmla="*/ 415 w 667"/>
              <a:gd name="T53" fmla="*/ 327 h 543"/>
              <a:gd name="T54" fmla="*/ 487 w 667"/>
              <a:gd name="T55" fmla="*/ 287 h 543"/>
              <a:gd name="T56" fmla="*/ 312 w 667"/>
              <a:gd name="T57" fmla="*/ 375 h 543"/>
              <a:gd name="T58" fmla="*/ 175 w 667"/>
              <a:gd name="T59" fmla="*/ 375 h 543"/>
              <a:gd name="T60" fmla="*/ 175 w 667"/>
              <a:gd name="T61" fmla="*/ 238 h 543"/>
              <a:gd name="T62" fmla="*/ 312 w 667"/>
              <a:gd name="T63" fmla="*/ 238 h 543"/>
              <a:gd name="T64" fmla="*/ 198 w 667"/>
              <a:gd name="T65" fmla="*/ 306 h 543"/>
              <a:gd name="T66" fmla="*/ 288 w 667"/>
              <a:gd name="T67" fmla="*/ 306 h 543"/>
              <a:gd name="T68" fmla="*/ 198 w 667"/>
              <a:gd name="T69" fmla="*/ 306 h 543"/>
              <a:gd name="T70" fmla="*/ 638 w 667"/>
              <a:gd name="T71" fmla="*/ 133 h 543"/>
              <a:gd name="T72" fmla="*/ 662 w 667"/>
              <a:gd name="T73" fmla="*/ 92 h 543"/>
              <a:gd name="T74" fmla="*/ 665 w 667"/>
              <a:gd name="T75" fmla="*/ 77 h 543"/>
              <a:gd name="T76" fmla="*/ 642 w 667"/>
              <a:gd name="T77" fmla="*/ 52 h 543"/>
              <a:gd name="T78" fmla="*/ 605 w 667"/>
              <a:gd name="T79" fmla="*/ 62 h 543"/>
              <a:gd name="T80" fmla="*/ 566 w 667"/>
              <a:gd name="T81" fmla="*/ 10 h 543"/>
              <a:gd name="T82" fmla="*/ 531 w 667"/>
              <a:gd name="T83" fmla="*/ 0 h 543"/>
              <a:gd name="T84" fmla="*/ 511 w 667"/>
              <a:gd name="T85" fmla="*/ 45 h 543"/>
              <a:gd name="T86" fmla="*/ 446 w 667"/>
              <a:gd name="T87" fmla="*/ 52 h 543"/>
              <a:gd name="T88" fmla="*/ 432 w 667"/>
              <a:gd name="T89" fmla="*/ 57 h 543"/>
              <a:gd name="T90" fmla="*/ 419 w 667"/>
              <a:gd name="T91" fmla="*/ 83 h 543"/>
              <a:gd name="T92" fmla="*/ 451 w 667"/>
              <a:gd name="T93" fmla="*/ 117 h 543"/>
              <a:gd name="T94" fmla="*/ 451 w 667"/>
              <a:gd name="T95" fmla="*/ 152 h 543"/>
              <a:gd name="T96" fmla="*/ 419 w 667"/>
              <a:gd name="T97" fmla="*/ 185 h 543"/>
              <a:gd name="T98" fmla="*/ 432 w 667"/>
              <a:gd name="T99" fmla="*/ 210 h 543"/>
              <a:gd name="T100" fmla="*/ 446 w 667"/>
              <a:gd name="T101" fmla="*/ 217 h 543"/>
              <a:gd name="T102" fmla="*/ 511 w 667"/>
              <a:gd name="T103" fmla="*/ 222 h 543"/>
              <a:gd name="T104" fmla="*/ 531 w 667"/>
              <a:gd name="T105" fmla="*/ 267 h 543"/>
              <a:gd name="T106" fmla="*/ 566 w 667"/>
              <a:gd name="T107" fmla="*/ 258 h 543"/>
              <a:gd name="T108" fmla="*/ 605 w 667"/>
              <a:gd name="T109" fmla="*/ 205 h 543"/>
              <a:gd name="T110" fmla="*/ 642 w 667"/>
              <a:gd name="T111" fmla="*/ 217 h 543"/>
              <a:gd name="T112" fmla="*/ 665 w 667"/>
              <a:gd name="T113" fmla="*/ 190 h 543"/>
              <a:gd name="T114" fmla="*/ 662 w 667"/>
              <a:gd name="T115" fmla="*/ 177 h 543"/>
              <a:gd name="T116" fmla="*/ 635 w 667"/>
              <a:gd name="T117" fmla="*/ 152 h 543"/>
              <a:gd name="T118" fmla="*/ 543 w 667"/>
              <a:gd name="T119" fmla="*/ 170 h 543"/>
              <a:gd name="T120" fmla="*/ 543 w 667"/>
              <a:gd name="T121" fmla="*/ 97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7" h="543">
                <a:moveTo>
                  <a:pt x="487" y="287"/>
                </a:moveTo>
                <a:cubicBezTo>
                  <a:pt x="478" y="242"/>
                  <a:pt x="478" y="242"/>
                  <a:pt x="478" y="242"/>
                </a:cubicBezTo>
                <a:cubicBezTo>
                  <a:pt x="477" y="237"/>
                  <a:pt x="473" y="233"/>
                  <a:pt x="467" y="232"/>
                </a:cubicBezTo>
                <a:cubicBezTo>
                  <a:pt x="398" y="228"/>
                  <a:pt x="398" y="228"/>
                  <a:pt x="398" y="228"/>
                </a:cubicBezTo>
                <a:cubicBezTo>
                  <a:pt x="395" y="223"/>
                  <a:pt x="392" y="217"/>
                  <a:pt x="388" y="212"/>
                </a:cubicBezTo>
                <a:cubicBezTo>
                  <a:pt x="420" y="150"/>
                  <a:pt x="420" y="150"/>
                  <a:pt x="420" y="150"/>
                </a:cubicBezTo>
                <a:cubicBezTo>
                  <a:pt x="423" y="145"/>
                  <a:pt x="422" y="139"/>
                  <a:pt x="417" y="135"/>
                </a:cubicBezTo>
                <a:cubicBezTo>
                  <a:pt x="382" y="107"/>
                  <a:pt x="382" y="107"/>
                  <a:pt x="382" y="107"/>
                </a:cubicBezTo>
                <a:cubicBezTo>
                  <a:pt x="378" y="102"/>
                  <a:pt x="372" y="102"/>
                  <a:pt x="367" y="105"/>
                </a:cubicBezTo>
                <a:cubicBezTo>
                  <a:pt x="312" y="149"/>
                  <a:pt x="312" y="149"/>
                  <a:pt x="312" y="149"/>
                </a:cubicBezTo>
                <a:cubicBezTo>
                  <a:pt x="307" y="145"/>
                  <a:pt x="302" y="144"/>
                  <a:pt x="295" y="142"/>
                </a:cubicBezTo>
                <a:cubicBezTo>
                  <a:pt x="278" y="64"/>
                  <a:pt x="278" y="64"/>
                  <a:pt x="278" y="64"/>
                </a:cubicBezTo>
                <a:cubicBezTo>
                  <a:pt x="277" y="59"/>
                  <a:pt x="272" y="54"/>
                  <a:pt x="267" y="54"/>
                </a:cubicBezTo>
                <a:cubicBezTo>
                  <a:pt x="220" y="54"/>
                  <a:pt x="220" y="54"/>
                  <a:pt x="220" y="54"/>
                </a:cubicBezTo>
                <a:cubicBezTo>
                  <a:pt x="215" y="54"/>
                  <a:pt x="210" y="59"/>
                  <a:pt x="208" y="64"/>
                </a:cubicBezTo>
                <a:cubicBezTo>
                  <a:pt x="192" y="142"/>
                  <a:pt x="192" y="142"/>
                  <a:pt x="192" y="142"/>
                </a:cubicBezTo>
                <a:cubicBezTo>
                  <a:pt x="185" y="144"/>
                  <a:pt x="180" y="145"/>
                  <a:pt x="175" y="149"/>
                </a:cubicBezTo>
                <a:cubicBezTo>
                  <a:pt x="120" y="105"/>
                  <a:pt x="120" y="105"/>
                  <a:pt x="120" y="105"/>
                </a:cubicBezTo>
                <a:cubicBezTo>
                  <a:pt x="115" y="102"/>
                  <a:pt x="108" y="102"/>
                  <a:pt x="105" y="105"/>
                </a:cubicBezTo>
                <a:cubicBezTo>
                  <a:pt x="70" y="135"/>
                  <a:pt x="70" y="135"/>
                  <a:pt x="70" y="135"/>
                </a:cubicBezTo>
                <a:cubicBezTo>
                  <a:pt x="65" y="139"/>
                  <a:pt x="65" y="145"/>
                  <a:pt x="67" y="150"/>
                </a:cubicBezTo>
                <a:cubicBezTo>
                  <a:pt x="98" y="212"/>
                  <a:pt x="98" y="212"/>
                  <a:pt x="98" y="212"/>
                </a:cubicBezTo>
                <a:cubicBezTo>
                  <a:pt x="95" y="217"/>
                  <a:pt x="92" y="223"/>
                  <a:pt x="88" y="228"/>
                </a:cubicBezTo>
                <a:cubicBezTo>
                  <a:pt x="20" y="232"/>
                  <a:pt x="20" y="232"/>
                  <a:pt x="20" y="232"/>
                </a:cubicBezTo>
                <a:cubicBezTo>
                  <a:pt x="13" y="232"/>
                  <a:pt x="10" y="237"/>
                  <a:pt x="8" y="242"/>
                </a:cubicBezTo>
                <a:cubicBezTo>
                  <a:pt x="0" y="287"/>
                  <a:pt x="0" y="287"/>
                  <a:pt x="0" y="287"/>
                </a:cubicBezTo>
                <a:cubicBezTo>
                  <a:pt x="0" y="292"/>
                  <a:pt x="2" y="298"/>
                  <a:pt x="7" y="300"/>
                </a:cubicBezTo>
                <a:cubicBezTo>
                  <a:pt x="72" y="327"/>
                  <a:pt x="72" y="327"/>
                  <a:pt x="72" y="327"/>
                </a:cubicBezTo>
                <a:cubicBezTo>
                  <a:pt x="73" y="333"/>
                  <a:pt x="73" y="340"/>
                  <a:pt x="75" y="347"/>
                </a:cubicBezTo>
                <a:cubicBezTo>
                  <a:pt x="23" y="393"/>
                  <a:pt x="23" y="393"/>
                  <a:pt x="23" y="393"/>
                </a:cubicBezTo>
                <a:cubicBezTo>
                  <a:pt x="20" y="397"/>
                  <a:pt x="18" y="403"/>
                  <a:pt x="22" y="408"/>
                </a:cubicBezTo>
                <a:cubicBezTo>
                  <a:pt x="45" y="448"/>
                  <a:pt x="45" y="448"/>
                  <a:pt x="45" y="448"/>
                </a:cubicBezTo>
                <a:cubicBezTo>
                  <a:pt x="47" y="451"/>
                  <a:pt x="53" y="455"/>
                  <a:pt x="58" y="453"/>
                </a:cubicBezTo>
                <a:cubicBezTo>
                  <a:pt x="125" y="431"/>
                  <a:pt x="125" y="431"/>
                  <a:pt x="125" y="431"/>
                </a:cubicBezTo>
                <a:cubicBezTo>
                  <a:pt x="130" y="436"/>
                  <a:pt x="135" y="441"/>
                  <a:pt x="140" y="445"/>
                </a:cubicBezTo>
                <a:cubicBezTo>
                  <a:pt x="132" y="513"/>
                  <a:pt x="132" y="513"/>
                  <a:pt x="132" y="513"/>
                </a:cubicBezTo>
                <a:cubicBezTo>
                  <a:pt x="130" y="520"/>
                  <a:pt x="133" y="525"/>
                  <a:pt x="138" y="526"/>
                </a:cubicBezTo>
                <a:cubicBezTo>
                  <a:pt x="182" y="541"/>
                  <a:pt x="182" y="541"/>
                  <a:pt x="182" y="541"/>
                </a:cubicBezTo>
                <a:cubicBezTo>
                  <a:pt x="187" y="543"/>
                  <a:pt x="193" y="541"/>
                  <a:pt x="197" y="538"/>
                </a:cubicBezTo>
                <a:cubicBezTo>
                  <a:pt x="233" y="478"/>
                  <a:pt x="233" y="478"/>
                  <a:pt x="233" y="478"/>
                </a:cubicBezTo>
                <a:cubicBezTo>
                  <a:pt x="237" y="478"/>
                  <a:pt x="240" y="480"/>
                  <a:pt x="243" y="480"/>
                </a:cubicBezTo>
                <a:cubicBezTo>
                  <a:pt x="247" y="480"/>
                  <a:pt x="250" y="478"/>
                  <a:pt x="253" y="478"/>
                </a:cubicBezTo>
                <a:cubicBezTo>
                  <a:pt x="290" y="538"/>
                  <a:pt x="290" y="538"/>
                  <a:pt x="290" y="538"/>
                </a:cubicBezTo>
                <a:cubicBezTo>
                  <a:pt x="293" y="541"/>
                  <a:pt x="300" y="543"/>
                  <a:pt x="305" y="541"/>
                </a:cubicBezTo>
                <a:cubicBezTo>
                  <a:pt x="348" y="526"/>
                  <a:pt x="348" y="526"/>
                  <a:pt x="348" y="526"/>
                </a:cubicBezTo>
                <a:cubicBezTo>
                  <a:pt x="353" y="525"/>
                  <a:pt x="357" y="520"/>
                  <a:pt x="355" y="513"/>
                </a:cubicBezTo>
                <a:cubicBezTo>
                  <a:pt x="347" y="445"/>
                  <a:pt x="347" y="445"/>
                  <a:pt x="347" y="445"/>
                </a:cubicBezTo>
                <a:cubicBezTo>
                  <a:pt x="352" y="440"/>
                  <a:pt x="357" y="436"/>
                  <a:pt x="362" y="431"/>
                </a:cubicBezTo>
                <a:cubicBezTo>
                  <a:pt x="428" y="453"/>
                  <a:pt x="428" y="453"/>
                  <a:pt x="428" y="453"/>
                </a:cubicBezTo>
                <a:cubicBezTo>
                  <a:pt x="433" y="455"/>
                  <a:pt x="440" y="451"/>
                  <a:pt x="442" y="448"/>
                </a:cubicBezTo>
                <a:cubicBezTo>
                  <a:pt x="465" y="408"/>
                  <a:pt x="465" y="408"/>
                  <a:pt x="465" y="408"/>
                </a:cubicBezTo>
                <a:cubicBezTo>
                  <a:pt x="468" y="403"/>
                  <a:pt x="467" y="397"/>
                  <a:pt x="463" y="393"/>
                </a:cubicBezTo>
                <a:cubicBezTo>
                  <a:pt x="412" y="347"/>
                  <a:pt x="412" y="347"/>
                  <a:pt x="412" y="347"/>
                </a:cubicBezTo>
                <a:cubicBezTo>
                  <a:pt x="413" y="340"/>
                  <a:pt x="413" y="333"/>
                  <a:pt x="415" y="327"/>
                </a:cubicBezTo>
                <a:cubicBezTo>
                  <a:pt x="480" y="300"/>
                  <a:pt x="480" y="300"/>
                  <a:pt x="480" y="300"/>
                </a:cubicBezTo>
                <a:cubicBezTo>
                  <a:pt x="485" y="298"/>
                  <a:pt x="487" y="293"/>
                  <a:pt x="487" y="287"/>
                </a:cubicBezTo>
                <a:close/>
                <a:moveTo>
                  <a:pt x="340" y="307"/>
                </a:moveTo>
                <a:cubicBezTo>
                  <a:pt x="340" y="333"/>
                  <a:pt x="328" y="357"/>
                  <a:pt x="312" y="375"/>
                </a:cubicBezTo>
                <a:cubicBezTo>
                  <a:pt x="293" y="392"/>
                  <a:pt x="270" y="403"/>
                  <a:pt x="243" y="403"/>
                </a:cubicBezTo>
                <a:cubicBezTo>
                  <a:pt x="217" y="403"/>
                  <a:pt x="193" y="392"/>
                  <a:pt x="175" y="375"/>
                </a:cubicBezTo>
                <a:cubicBezTo>
                  <a:pt x="158" y="357"/>
                  <a:pt x="147" y="333"/>
                  <a:pt x="147" y="307"/>
                </a:cubicBezTo>
                <a:cubicBezTo>
                  <a:pt x="147" y="280"/>
                  <a:pt x="158" y="255"/>
                  <a:pt x="175" y="238"/>
                </a:cubicBezTo>
                <a:cubicBezTo>
                  <a:pt x="193" y="220"/>
                  <a:pt x="217" y="210"/>
                  <a:pt x="243" y="210"/>
                </a:cubicBezTo>
                <a:cubicBezTo>
                  <a:pt x="270" y="210"/>
                  <a:pt x="293" y="220"/>
                  <a:pt x="312" y="238"/>
                </a:cubicBezTo>
                <a:cubicBezTo>
                  <a:pt x="328" y="255"/>
                  <a:pt x="340" y="280"/>
                  <a:pt x="340" y="307"/>
                </a:cubicBezTo>
                <a:close/>
                <a:moveTo>
                  <a:pt x="198" y="306"/>
                </a:moveTo>
                <a:cubicBezTo>
                  <a:pt x="198" y="281"/>
                  <a:pt x="218" y="261"/>
                  <a:pt x="243" y="261"/>
                </a:cubicBezTo>
                <a:cubicBezTo>
                  <a:pt x="268" y="261"/>
                  <a:pt x="288" y="281"/>
                  <a:pt x="288" y="306"/>
                </a:cubicBezTo>
                <a:cubicBezTo>
                  <a:pt x="288" y="331"/>
                  <a:pt x="268" y="351"/>
                  <a:pt x="243" y="351"/>
                </a:cubicBezTo>
                <a:cubicBezTo>
                  <a:pt x="218" y="351"/>
                  <a:pt x="198" y="331"/>
                  <a:pt x="198" y="306"/>
                </a:cubicBezTo>
                <a:close/>
                <a:moveTo>
                  <a:pt x="635" y="152"/>
                </a:moveTo>
                <a:cubicBezTo>
                  <a:pt x="637" y="147"/>
                  <a:pt x="638" y="140"/>
                  <a:pt x="638" y="133"/>
                </a:cubicBezTo>
                <a:cubicBezTo>
                  <a:pt x="638" y="128"/>
                  <a:pt x="637" y="122"/>
                  <a:pt x="635" y="117"/>
                </a:cubicBezTo>
                <a:cubicBezTo>
                  <a:pt x="662" y="92"/>
                  <a:pt x="662" y="92"/>
                  <a:pt x="662" y="92"/>
                </a:cubicBezTo>
                <a:cubicBezTo>
                  <a:pt x="665" y="90"/>
                  <a:pt x="665" y="87"/>
                  <a:pt x="665" y="83"/>
                </a:cubicBezTo>
                <a:cubicBezTo>
                  <a:pt x="665" y="82"/>
                  <a:pt x="665" y="78"/>
                  <a:pt x="665" y="77"/>
                </a:cubicBezTo>
                <a:cubicBezTo>
                  <a:pt x="654" y="57"/>
                  <a:pt x="654" y="57"/>
                  <a:pt x="654" y="57"/>
                </a:cubicBezTo>
                <a:cubicBezTo>
                  <a:pt x="650" y="53"/>
                  <a:pt x="647" y="52"/>
                  <a:pt x="642" y="52"/>
                </a:cubicBezTo>
                <a:cubicBezTo>
                  <a:pt x="642" y="52"/>
                  <a:pt x="640" y="52"/>
                  <a:pt x="638" y="52"/>
                </a:cubicBezTo>
                <a:cubicBezTo>
                  <a:pt x="605" y="62"/>
                  <a:pt x="605" y="62"/>
                  <a:pt x="605" y="62"/>
                </a:cubicBezTo>
                <a:cubicBezTo>
                  <a:pt x="595" y="55"/>
                  <a:pt x="585" y="49"/>
                  <a:pt x="573" y="45"/>
                </a:cubicBezTo>
                <a:cubicBezTo>
                  <a:pt x="566" y="10"/>
                  <a:pt x="566" y="10"/>
                  <a:pt x="566" y="10"/>
                </a:cubicBezTo>
                <a:cubicBezTo>
                  <a:pt x="565" y="5"/>
                  <a:pt x="560" y="0"/>
                  <a:pt x="555" y="0"/>
                </a:cubicBezTo>
                <a:cubicBezTo>
                  <a:pt x="531" y="0"/>
                  <a:pt x="531" y="0"/>
                  <a:pt x="531" y="0"/>
                </a:cubicBezTo>
                <a:cubicBezTo>
                  <a:pt x="524" y="0"/>
                  <a:pt x="521" y="5"/>
                  <a:pt x="519" y="10"/>
                </a:cubicBezTo>
                <a:cubicBezTo>
                  <a:pt x="511" y="45"/>
                  <a:pt x="511" y="45"/>
                  <a:pt x="511" y="45"/>
                </a:cubicBezTo>
                <a:cubicBezTo>
                  <a:pt x="499" y="49"/>
                  <a:pt x="489" y="55"/>
                  <a:pt x="481" y="63"/>
                </a:cubicBezTo>
                <a:cubicBezTo>
                  <a:pt x="446" y="52"/>
                  <a:pt x="446" y="52"/>
                  <a:pt x="446" y="52"/>
                </a:cubicBezTo>
                <a:cubicBezTo>
                  <a:pt x="444" y="52"/>
                  <a:pt x="444" y="52"/>
                  <a:pt x="442" y="52"/>
                </a:cubicBezTo>
                <a:cubicBezTo>
                  <a:pt x="439" y="52"/>
                  <a:pt x="434" y="53"/>
                  <a:pt x="432" y="57"/>
                </a:cubicBezTo>
                <a:cubicBezTo>
                  <a:pt x="421" y="77"/>
                  <a:pt x="421" y="77"/>
                  <a:pt x="421" y="77"/>
                </a:cubicBezTo>
                <a:cubicBezTo>
                  <a:pt x="419" y="78"/>
                  <a:pt x="419" y="82"/>
                  <a:pt x="419" y="83"/>
                </a:cubicBezTo>
                <a:cubicBezTo>
                  <a:pt x="419" y="87"/>
                  <a:pt x="421" y="90"/>
                  <a:pt x="422" y="92"/>
                </a:cubicBezTo>
                <a:cubicBezTo>
                  <a:pt x="451" y="117"/>
                  <a:pt x="451" y="117"/>
                  <a:pt x="451" y="117"/>
                </a:cubicBezTo>
                <a:cubicBezTo>
                  <a:pt x="449" y="122"/>
                  <a:pt x="447" y="128"/>
                  <a:pt x="447" y="133"/>
                </a:cubicBezTo>
                <a:cubicBezTo>
                  <a:pt x="447" y="140"/>
                  <a:pt x="449" y="145"/>
                  <a:pt x="451" y="152"/>
                </a:cubicBezTo>
                <a:cubicBezTo>
                  <a:pt x="422" y="177"/>
                  <a:pt x="422" y="177"/>
                  <a:pt x="422" y="177"/>
                </a:cubicBezTo>
                <a:cubicBezTo>
                  <a:pt x="421" y="178"/>
                  <a:pt x="419" y="182"/>
                  <a:pt x="419" y="185"/>
                </a:cubicBezTo>
                <a:cubicBezTo>
                  <a:pt x="419" y="187"/>
                  <a:pt x="419" y="188"/>
                  <a:pt x="421" y="190"/>
                </a:cubicBezTo>
                <a:cubicBezTo>
                  <a:pt x="432" y="210"/>
                  <a:pt x="432" y="210"/>
                  <a:pt x="432" y="210"/>
                </a:cubicBezTo>
                <a:cubicBezTo>
                  <a:pt x="434" y="215"/>
                  <a:pt x="439" y="217"/>
                  <a:pt x="442" y="217"/>
                </a:cubicBezTo>
                <a:cubicBezTo>
                  <a:pt x="444" y="217"/>
                  <a:pt x="444" y="217"/>
                  <a:pt x="446" y="217"/>
                </a:cubicBezTo>
                <a:cubicBezTo>
                  <a:pt x="481" y="205"/>
                  <a:pt x="481" y="205"/>
                  <a:pt x="481" y="205"/>
                </a:cubicBezTo>
                <a:cubicBezTo>
                  <a:pt x="489" y="212"/>
                  <a:pt x="499" y="218"/>
                  <a:pt x="511" y="222"/>
                </a:cubicBezTo>
                <a:cubicBezTo>
                  <a:pt x="519" y="258"/>
                  <a:pt x="519" y="258"/>
                  <a:pt x="519" y="258"/>
                </a:cubicBezTo>
                <a:cubicBezTo>
                  <a:pt x="521" y="263"/>
                  <a:pt x="524" y="267"/>
                  <a:pt x="531" y="267"/>
                </a:cubicBezTo>
                <a:cubicBezTo>
                  <a:pt x="555" y="267"/>
                  <a:pt x="555" y="267"/>
                  <a:pt x="555" y="267"/>
                </a:cubicBezTo>
                <a:cubicBezTo>
                  <a:pt x="560" y="267"/>
                  <a:pt x="565" y="263"/>
                  <a:pt x="566" y="258"/>
                </a:cubicBezTo>
                <a:cubicBezTo>
                  <a:pt x="573" y="223"/>
                  <a:pt x="573" y="223"/>
                  <a:pt x="573" y="223"/>
                </a:cubicBezTo>
                <a:cubicBezTo>
                  <a:pt x="585" y="218"/>
                  <a:pt x="595" y="213"/>
                  <a:pt x="605" y="205"/>
                </a:cubicBezTo>
                <a:cubicBezTo>
                  <a:pt x="638" y="217"/>
                  <a:pt x="638" y="217"/>
                  <a:pt x="638" y="217"/>
                </a:cubicBezTo>
                <a:cubicBezTo>
                  <a:pt x="640" y="217"/>
                  <a:pt x="642" y="217"/>
                  <a:pt x="642" y="217"/>
                </a:cubicBezTo>
                <a:cubicBezTo>
                  <a:pt x="647" y="217"/>
                  <a:pt x="650" y="215"/>
                  <a:pt x="654" y="210"/>
                </a:cubicBezTo>
                <a:cubicBezTo>
                  <a:pt x="665" y="190"/>
                  <a:pt x="665" y="190"/>
                  <a:pt x="665" y="190"/>
                </a:cubicBezTo>
                <a:cubicBezTo>
                  <a:pt x="665" y="188"/>
                  <a:pt x="667" y="187"/>
                  <a:pt x="665" y="185"/>
                </a:cubicBezTo>
                <a:cubicBezTo>
                  <a:pt x="667" y="182"/>
                  <a:pt x="665" y="178"/>
                  <a:pt x="662" y="177"/>
                </a:cubicBezTo>
                <a:cubicBezTo>
                  <a:pt x="635" y="152"/>
                  <a:pt x="635" y="152"/>
                  <a:pt x="635" y="152"/>
                </a:cubicBezTo>
                <a:cubicBezTo>
                  <a:pt x="635" y="152"/>
                  <a:pt x="635" y="152"/>
                  <a:pt x="635" y="152"/>
                </a:cubicBezTo>
                <a:close/>
                <a:moveTo>
                  <a:pt x="580" y="133"/>
                </a:moveTo>
                <a:cubicBezTo>
                  <a:pt x="580" y="153"/>
                  <a:pt x="563" y="170"/>
                  <a:pt x="543" y="170"/>
                </a:cubicBezTo>
                <a:cubicBezTo>
                  <a:pt x="523" y="170"/>
                  <a:pt x="506" y="153"/>
                  <a:pt x="506" y="133"/>
                </a:cubicBezTo>
                <a:cubicBezTo>
                  <a:pt x="506" y="113"/>
                  <a:pt x="523" y="97"/>
                  <a:pt x="543" y="97"/>
                </a:cubicBezTo>
                <a:cubicBezTo>
                  <a:pt x="563" y="97"/>
                  <a:pt x="580" y="113"/>
                  <a:pt x="580" y="13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932654">
              <a:defRPr/>
            </a:pPr>
            <a:endParaRPr lang="en-US" kern="0" smtClean="0">
              <a:solidFill>
                <a:srgbClr val="505050"/>
              </a:solidFill>
            </a:endParaRPr>
          </a:p>
        </p:txBody>
      </p:sp>
      <p:sp>
        <p:nvSpPr>
          <p:cNvPr id="62" name="Freeform 30"/>
          <p:cNvSpPr>
            <a:spLocks noChangeAspect="1" noEditPoints="1"/>
          </p:cNvSpPr>
          <p:nvPr/>
        </p:nvSpPr>
        <p:spPr bwMode="auto">
          <a:xfrm>
            <a:off x="6518180" y="4706101"/>
            <a:ext cx="581017" cy="684080"/>
          </a:xfrm>
          <a:custGeom>
            <a:avLst/>
            <a:gdLst>
              <a:gd name="T0" fmla="*/ 115 w 191"/>
              <a:gd name="T1" fmla="*/ 158 h 225"/>
              <a:gd name="T2" fmla="*/ 132 w 191"/>
              <a:gd name="T3" fmla="*/ 185 h 225"/>
              <a:gd name="T4" fmla="*/ 21 w 191"/>
              <a:gd name="T5" fmla="*/ 185 h 225"/>
              <a:gd name="T6" fmla="*/ 0 w 191"/>
              <a:gd name="T7" fmla="*/ 164 h 225"/>
              <a:gd name="T8" fmla="*/ 0 w 191"/>
              <a:gd name="T9" fmla="*/ 21 h 225"/>
              <a:gd name="T10" fmla="*/ 21 w 191"/>
              <a:gd name="T11" fmla="*/ 0 h 225"/>
              <a:gd name="T12" fmla="*/ 163 w 191"/>
              <a:gd name="T13" fmla="*/ 0 h 225"/>
              <a:gd name="T14" fmla="*/ 185 w 191"/>
              <a:gd name="T15" fmla="*/ 21 h 225"/>
              <a:gd name="T16" fmla="*/ 185 w 191"/>
              <a:gd name="T17" fmla="*/ 164 h 225"/>
              <a:gd name="T18" fmla="*/ 181 w 191"/>
              <a:gd name="T19" fmla="*/ 175 h 225"/>
              <a:gd name="T20" fmla="*/ 154 w 191"/>
              <a:gd name="T21" fmla="*/ 133 h 225"/>
              <a:gd name="T22" fmla="*/ 157 w 191"/>
              <a:gd name="T23" fmla="*/ 63 h 225"/>
              <a:gd name="T24" fmla="*/ 70 w 191"/>
              <a:gd name="T25" fmla="*/ 43 h 225"/>
              <a:gd name="T26" fmla="*/ 51 w 191"/>
              <a:gd name="T27" fmla="*/ 130 h 225"/>
              <a:gd name="T28" fmla="*/ 115 w 191"/>
              <a:gd name="T29" fmla="*/ 158 h 225"/>
              <a:gd name="T30" fmla="*/ 183 w 191"/>
              <a:gd name="T31" fmla="*/ 221 h 225"/>
              <a:gd name="T32" fmla="*/ 165 w 191"/>
              <a:gd name="T33" fmla="*/ 217 h 225"/>
              <a:gd name="T34" fmla="*/ 120 w 191"/>
              <a:gd name="T35" fmla="*/ 146 h 225"/>
              <a:gd name="T36" fmla="*/ 59 w 191"/>
              <a:gd name="T37" fmla="*/ 124 h 225"/>
              <a:gd name="T38" fmla="*/ 75 w 191"/>
              <a:gd name="T39" fmla="*/ 52 h 225"/>
              <a:gd name="T40" fmla="*/ 148 w 191"/>
              <a:gd name="T41" fmla="*/ 68 h 225"/>
              <a:gd name="T42" fmla="*/ 142 w 191"/>
              <a:gd name="T43" fmla="*/ 132 h 225"/>
              <a:gd name="T44" fmla="*/ 187 w 191"/>
              <a:gd name="T45" fmla="*/ 203 h 225"/>
              <a:gd name="T46" fmla="*/ 183 w 191"/>
              <a:gd name="T47" fmla="*/ 221 h 225"/>
              <a:gd name="T48" fmla="*/ 144 w 191"/>
              <a:gd name="T49" fmla="*/ 71 h 225"/>
              <a:gd name="T50" fmla="*/ 78 w 191"/>
              <a:gd name="T51" fmla="*/ 56 h 225"/>
              <a:gd name="T52" fmla="*/ 64 w 191"/>
              <a:gd name="T53" fmla="*/ 122 h 225"/>
              <a:gd name="T54" fmla="*/ 129 w 191"/>
              <a:gd name="T55" fmla="*/ 136 h 225"/>
              <a:gd name="T56" fmla="*/ 144 w 191"/>
              <a:gd name="T57" fmla="*/ 7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1" h="225">
                <a:moveTo>
                  <a:pt x="115" y="158"/>
                </a:moveTo>
                <a:cubicBezTo>
                  <a:pt x="132" y="185"/>
                  <a:pt x="132" y="185"/>
                  <a:pt x="132" y="185"/>
                </a:cubicBezTo>
                <a:cubicBezTo>
                  <a:pt x="21" y="185"/>
                  <a:pt x="21" y="185"/>
                  <a:pt x="21" y="185"/>
                </a:cubicBezTo>
                <a:cubicBezTo>
                  <a:pt x="9" y="185"/>
                  <a:pt x="0" y="175"/>
                  <a:pt x="0" y="164"/>
                </a:cubicBezTo>
                <a:cubicBezTo>
                  <a:pt x="0" y="21"/>
                  <a:pt x="0" y="21"/>
                  <a:pt x="0" y="21"/>
                </a:cubicBezTo>
                <a:cubicBezTo>
                  <a:pt x="0" y="9"/>
                  <a:pt x="9" y="0"/>
                  <a:pt x="21" y="0"/>
                </a:cubicBezTo>
                <a:cubicBezTo>
                  <a:pt x="163" y="0"/>
                  <a:pt x="163" y="0"/>
                  <a:pt x="163" y="0"/>
                </a:cubicBezTo>
                <a:cubicBezTo>
                  <a:pt x="175" y="0"/>
                  <a:pt x="185" y="9"/>
                  <a:pt x="185" y="21"/>
                </a:cubicBezTo>
                <a:cubicBezTo>
                  <a:pt x="185" y="164"/>
                  <a:pt x="185" y="164"/>
                  <a:pt x="185" y="164"/>
                </a:cubicBezTo>
                <a:cubicBezTo>
                  <a:pt x="185" y="168"/>
                  <a:pt x="183" y="172"/>
                  <a:pt x="181" y="175"/>
                </a:cubicBezTo>
                <a:cubicBezTo>
                  <a:pt x="154" y="133"/>
                  <a:pt x="154" y="133"/>
                  <a:pt x="154" y="133"/>
                </a:cubicBezTo>
                <a:cubicBezTo>
                  <a:pt x="169" y="112"/>
                  <a:pt x="170" y="84"/>
                  <a:pt x="157" y="63"/>
                </a:cubicBezTo>
                <a:cubicBezTo>
                  <a:pt x="138" y="33"/>
                  <a:pt x="99" y="25"/>
                  <a:pt x="70" y="43"/>
                </a:cubicBezTo>
                <a:cubicBezTo>
                  <a:pt x="41" y="62"/>
                  <a:pt x="32" y="101"/>
                  <a:pt x="51" y="130"/>
                </a:cubicBezTo>
                <a:cubicBezTo>
                  <a:pt x="65" y="152"/>
                  <a:pt x="90" y="163"/>
                  <a:pt x="115" y="158"/>
                </a:cubicBezTo>
                <a:close/>
                <a:moveTo>
                  <a:pt x="183" y="221"/>
                </a:moveTo>
                <a:cubicBezTo>
                  <a:pt x="177" y="225"/>
                  <a:pt x="169" y="223"/>
                  <a:pt x="165" y="217"/>
                </a:cubicBezTo>
                <a:cubicBezTo>
                  <a:pt x="120" y="146"/>
                  <a:pt x="120" y="146"/>
                  <a:pt x="120" y="146"/>
                </a:cubicBezTo>
                <a:cubicBezTo>
                  <a:pt x="98" y="153"/>
                  <a:pt x="72" y="145"/>
                  <a:pt x="59" y="124"/>
                </a:cubicBezTo>
                <a:cubicBezTo>
                  <a:pt x="44" y="100"/>
                  <a:pt x="51" y="67"/>
                  <a:pt x="75" y="52"/>
                </a:cubicBezTo>
                <a:cubicBezTo>
                  <a:pt x="100" y="36"/>
                  <a:pt x="132" y="44"/>
                  <a:pt x="148" y="68"/>
                </a:cubicBezTo>
                <a:cubicBezTo>
                  <a:pt x="161" y="89"/>
                  <a:pt x="158" y="115"/>
                  <a:pt x="142" y="132"/>
                </a:cubicBezTo>
                <a:cubicBezTo>
                  <a:pt x="187" y="203"/>
                  <a:pt x="187" y="203"/>
                  <a:pt x="187" y="203"/>
                </a:cubicBezTo>
                <a:cubicBezTo>
                  <a:pt x="191" y="209"/>
                  <a:pt x="189" y="217"/>
                  <a:pt x="183" y="221"/>
                </a:cubicBezTo>
                <a:close/>
                <a:moveTo>
                  <a:pt x="144" y="71"/>
                </a:moveTo>
                <a:cubicBezTo>
                  <a:pt x="129" y="49"/>
                  <a:pt x="100" y="42"/>
                  <a:pt x="78" y="56"/>
                </a:cubicBezTo>
                <a:cubicBezTo>
                  <a:pt x="56" y="70"/>
                  <a:pt x="50" y="100"/>
                  <a:pt x="64" y="122"/>
                </a:cubicBezTo>
                <a:cubicBezTo>
                  <a:pt x="78" y="144"/>
                  <a:pt x="107" y="150"/>
                  <a:pt x="129" y="136"/>
                </a:cubicBezTo>
                <a:cubicBezTo>
                  <a:pt x="151" y="122"/>
                  <a:pt x="158" y="93"/>
                  <a:pt x="144" y="7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14184">
              <a:defRPr/>
            </a:pPr>
            <a:endParaRPr lang="en-US" sz="1700" kern="0" smtClean="0">
              <a:solidFill>
                <a:srgbClr val="000000"/>
              </a:solidFill>
            </a:endParaRPr>
          </a:p>
        </p:txBody>
      </p:sp>
    </p:spTree>
    <p:extLst>
      <p:ext uri="{BB962C8B-B14F-4D97-AF65-F5344CB8AC3E}">
        <p14:creationId xmlns:p14="http://schemas.microsoft.com/office/powerpoint/2010/main" val="121230264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AutoShape 2"/>
          <p:cNvSpPr>
            <a:spLocks noChangeArrowheads="1"/>
          </p:cNvSpPr>
          <p:nvPr/>
        </p:nvSpPr>
        <p:spPr bwMode="auto">
          <a:xfrm rot="-5400000">
            <a:off x="-338425" y="2945472"/>
            <a:ext cx="5129318" cy="1725316"/>
          </a:xfrm>
          <a:custGeom>
            <a:avLst/>
            <a:gdLst>
              <a:gd name="T0" fmla="*/ 4693469 w 21600"/>
              <a:gd name="T1" fmla="*/ 800894 h 21600"/>
              <a:gd name="T2" fmla="*/ 2438400 w 21600"/>
              <a:gd name="T3" fmla="*/ 1601787 h 21600"/>
              <a:gd name="T4" fmla="*/ 183332 w 21600"/>
              <a:gd name="T5" fmla="*/ 800894 h 21600"/>
              <a:gd name="T6" fmla="*/ 2438400 w 21600"/>
              <a:gd name="T7" fmla="*/ 0 h 21600"/>
              <a:gd name="T8" fmla="*/ 0 60000 65536"/>
              <a:gd name="T9" fmla="*/ 0 60000 65536"/>
              <a:gd name="T10" fmla="*/ 0 60000 65536"/>
              <a:gd name="T11" fmla="*/ 0 60000 65536"/>
              <a:gd name="T12" fmla="*/ 2612 w 21600"/>
              <a:gd name="T13" fmla="*/ 2612 h 21600"/>
              <a:gd name="T14" fmla="*/ 18988 w 21600"/>
              <a:gd name="T15" fmla="*/ 18988 h 21600"/>
            </a:gdLst>
            <a:ahLst/>
            <a:cxnLst>
              <a:cxn ang="T8">
                <a:pos x="T0" y="T1"/>
              </a:cxn>
              <a:cxn ang="T9">
                <a:pos x="T2" y="T3"/>
              </a:cxn>
              <a:cxn ang="T10">
                <a:pos x="T4" y="T5"/>
              </a:cxn>
              <a:cxn ang="T11">
                <a:pos x="T6" y="T7"/>
              </a:cxn>
            </a:cxnLst>
            <a:rect l="T12" t="T13" r="T14" b="T15"/>
            <a:pathLst>
              <a:path w="21600" h="21600">
                <a:moveTo>
                  <a:pt x="0" y="0"/>
                </a:moveTo>
                <a:lnTo>
                  <a:pt x="1624" y="21600"/>
                </a:lnTo>
                <a:lnTo>
                  <a:pt x="19976" y="21600"/>
                </a:lnTo>
                <a:lnTo>
                  <a:pt x="21600" y="0"/>
                </a:lnTo>
                <a:close/>
              </a:path>
            </a:pathLst>
          </a:custGeom>
          <a:solidFill>
            <a:schemeClr val="accent1"/>
          </a:solidFill>
          <a:ln w="9525">
            <a:noFill/>
            <a:miter lim="800000"/>
            <a:headEnd/>
            <a:tailEnd/>
          </a:ln>
        </p:spPr>
        <p:txBody>
          <a:bodyPr vert="eaVert" lIns="93242" tIns="0" rIns="93242" bIns="0" anchor="ctr"/>
          <a:lstStyle/>
          <a:p>
            <a:pPr algn="ctr"/>
            <a:endParaRPr lang="en-US" sz="1632" dirty="0" smtClean="0">
              <a:solidFill>
                <a:srgbClr val="3DB5F1"/>
              </a:solidFill>
              <a:latin typeface="Segoe UI Light"/>
            </a:endParaRPr>
          </a:p>
          <a:p>
            <a:pPr algn="ctr"/>
            <a:endParaRPr lang="en-US" sz="1632" dirty="0" smtClean="0">
              <a:solidFill>
                <a:srgbClr val="3DB5F1"/>
              </a:solidFill>
              <a:latin typeface="Segoe UI Light"/>
            </a:endParaRPr>
          </a:p>
          <a:p>
            <a:pPr algn="ctr"/>
            <a:endParaRPr lang="en-US" sz="1632" b="1" dirty="0" smtClean="0">
              <a:gradFill>
                <a:gsLst>
                  <a:gs pos="0">
                    <a:srgbClr val="FFFFFF"/>
                  </a:gs>
                  <a:gs pos="100000">
                    <a:srgbClr val="FFFFFF"/>
                  </a:gs>
                </a:gsLst>
                <a:lin ang="5400000" scaled="0"/>
              </a:gradFill>
            </a:endParaRPr>
          </a:p>
          <a:p>
            <a:pPr algn="ctr"/>
            <a:endParaRPr lang="en-US" sz="1632" b="1" dirty="0">
              <a:gradFill>
                <a:gsLst>
                  <a:gs pos="0">
                    <a:srgbClr val="FFFFFF"/>
                  </a:gs>
                  <a:gs pos="100000">
                    <a:srgbClr val="FFFFFF"/>
                  </a:gs>
                </a:gsLst>
                <a:lin ang="5400000" scaled="0"/>
              </a:gradFill>
            </a:endParaRPr>
          </a:p>
          <a:p>
            <a:pPr algn="ctr"/>
            <a:endParaRPr lang="en-US" sz="1632" b="1" dirty="0">
              <a:gradFill>
                <a:gsLst>
                  <a:gs pos="0">
                    <a:srgbClr val="FFFFFF"/>
                  </a:gs>
                  <a:gs pos="100000">
                    <a:srgbClr val="FFFFFF"/>
                  </a:gs>
                </a:gsLst>
                <a:lin ang="5400000" scaled="0"/>
              </a:gradFill>
            </a:endParaRPr>
          </a:p>
        </p:txBody>
      </p:sp>
      <p:sp>
        <p:nvSpPr>
          <p:cNvPr id="125955" name="AutoShape 3"/>
          <p:cNvSpPr>
            <a:spLocks noChangeArrowheads="1"/>
          </p:cNvSpPr>
          <p:nvPr/>
        </p:nvSpPr>
        <p:spPr bwMode="auto">
          <a:xfrm rot="-5400000">
            <a:off x="3324697" y="2816015"/>
            <a:ext cx="5129318" cy="1828800"/>
          </a:xfrm>
          <a:custGeom>
            <a:avLst/>
            <a:gdLst>
              <a:gd name="T0" fmla="*/ 4693469 w 21600"/>
              <a:gd name="T1" fmla="*/ 800100 h 21600"/>
              <a:gd name="T2" fmla="*/ 2438400 w 21600"/>
              <a:gd name="T3" fmla="*/ 1600200 h 21600"/>
              <a:gd name="T4" fmla="*/ 183332 w 21600"/>
              <a:gd name="T5" fmla="*/ 800100 h 21600"/>
              <a:gd name="T6" fmla="*/ 2438400 w 21600"/>
              <a:gd name="T7" fmla="*/ 0 h 21600"/>
              <a:gd name="T8" fmla="*/ 0 60000 65536"/>
              <a:gd name="T9" fmla="*/ 0 60000 65536"/>
              <a:gd name="T10" fmla="*/ 0 60000 65536"/>
              <a:gd name="T11" fmla="*/ 0 60000 65536"/>
              <a:gd name="T12" fmla="*/ 2612 w 21600"/>
              <a:gd name="T13" fmla="*/ 2612 h 21600"/>
              <a:gd name="T14" fmla="*/ 18988 w 21600"/>
              <a:gd name="T15" fmla="*/ 18988 h 21600"/>
            </a:gdLst>
            <a:ahLst/>
            <a:cxnLst>
              <a:cxn ang="T8">
                <a:pos x="T0" y="T1"/>
              </a:cxn>
              <a:cxn ang="T9">
                <a:pos x="T2" y="T3"/>
              </a:cxn>
              <a:cxn ang="T10">
                <a:pos x="T4" y="T5"/>
              </a:cxn>
              <a:cxn ang="T11">
                <a:pos x="T6" y="T7"/>
              </a:cxn>
            </a:cxnLst>
            <a:rect l="T12" t="T13" r="T14" b="T15"/>
            <a:pathLst>
              <a:path w="21600" h="21600">
                <a:moveTo>
                  <a:pt x="0" y="0"/>
                </a:moveTo>
                <a:lnTo>
                  <a:pt x="1624" y="21600"/>
                </a:lnTo>
                <a:lnTo>
                  <a:pt x="19976" y="21600"/>
                </a:lnTo>
                <a:lnTo>
                  <a:pt x="21600" y="0"/>
                </a:lnTo>
                <a:close/>
              </a:path>
            </a:pathLst>
          </a:custGeom>
          <a:solidFill>
            <a:schemeClr val="accent1"/>
          </a:solidFill>
          <a:ln w="9525">
            <a:noFill/>
            <a:miter lim="800000"/>
            <a:headEnd/>
            <a:tailEnd/>
          </a:ln>
        </p:spPr>
        <p:txBody>
          <a:bodyPr vert="eaVert" lIns="186486" tIns="0" rIns="93242" bIns="0" anchor="ctr"/>
          <a:lstStyle/>
          <a:p>
            <a:pPr algn="ctr"/>
            <a:endParaRPr lang="en-US" sz="1632" dirty="0">
              <a:solidFill>
                <a:srgbClr val="3DB5F1"/>
              </a:solidFill>
              <a:latin typeface="Segoe UI Light"/>
            </a:endParaRPr>
          </a:p>
          <a:p>
            <a:pPr algn="ctr"/>
            <a:endParaRPr lang="en-US" sz="1632" b="1" dirty="0" smtClean="0">
              <a:gradFill>
                <a:gsLst>
                  <a:gs pos="0">
                    <a:srgbClr val="FFFFFF"/>
                  </a:gs>
                  <a:gs pos="100000">
                    <a:srgbClr val="FFFFFF"/>
                  </a:gs>
                </a:gsLst>
                <a:lin ang="5400000" scaled="0"/>
              </a:gradFill>
            </a:endParaRPr>
          </a:p>
          <a:p>
            <a:pPr algn="ctr"/>
            <a:endParaRPr lang="en-US" sz="1632" b="1" dirty="0" smtClean="0">
              <a:gradFill>
                <a:gsLst>
                  <a:gs pos="0">
                    <a:srgbClr val="FFFFFF"/>
                  </a:gs>
                  <a:gs pos="100000">
                    <a:srgbClr val="FFFFFF"/>
                  </a:gs>
                </a:gsLst>
                <a:lin ang="5400000" scaled="0"/>
              </a:gradFill>
            </a:endParaRPr>
          </a:p>
          <a:p>
            <a:pPr algn="ctr"/>
            <a:endParaRPr lang="en-US" sz="1632" b="1" dirty="0">
              <a:gradFill>
                <a:gsLst>
                  <a:gs pos="0">
                    <a:srgbClr val="FFFFFF"/>
                  </a:gs>
                  <a:gs pos="100000">
                    <a:srgbClr val="FFFFFF"/>
                  </a:gs>
                </a:gsLst>
                <a:lin ang="5400000" scaled="0"/>
              </a:gradFill>
            </a:endParaRPr>
          </a:p>
          <a:p>
            <a:pPr algn="ctr"/>
            <a:endParaRPr lang="en-US" sz="1632" b="1" dirty="0" smtClean="0">
              <a:gradFill>
                <a:gsLst>
                  <a:gs pos="0">
                    <a:srgbClr val="FFFFFF"/>
                  </a:gs>
                  <a:gs pos="100000">
                    <a:srgbClr val="FFFFFF"/>
                  </a:gs>
                </a:gsLst>
                <a:lin ang="5400000" scaled="0"/>
              </a:gradFill>
            </a:endParaRPr>
          </a:p>
          <a:p>
            <a:pPr algn="ctr"/>
            <a:r>
              <a:rPr lang="en-US" sz="1632" b="1" dirty="0" smtClean="0">
                <a:gradFill>
                  <a:gsLst>
                    <a:gs pos="0">
                      <a:srgbClr val="FFFFFF"/>
                    </a:gs>
                    <a:gs pos="100000">
                      <a:srgbClr val="FFFFFF"/>
                    </a:gs>
                  </a:gsLst>
                  <a:lin ang="5400000" scaled="0"/>
                </a:gradFill>
              </a:rPr>
              <a:t>IT Service Management</a:t>
            </a:r>
          </a:p>
          <a:p>
            <a:pPr algn="ctr"/>
            <a:endParaRPr lang="en-US" sz="1632" b="1" dirty="0">
              <a:gradFill>
                <a:gsLst>
                  <a:gs pos="0">
                    <a:srgbClr val="FFFFFF"/>
                  </a:gs>
                  <a:gs pos="100000">
                    <a:srgbClr val="FFFFFF"/>
                  </a:gs>
                </a:gsLst>
                <a:lin ang="5400000" scaled="0"/>
              </a:gradFill>
            </a:endParaRPr>
          </a:p>
          <a:p>
            <a:pPr algn="ctr"/>
            <a:endParaRPr lang="en-US" sz="1632" b="1" dirty="0" smtClean="0">
              <a:gradFill>
                <a:gsLst>
                  <a:gs pos="0">
                    <a:srgbClr val="FFFFFF"/>
                  </a:gs>
                  <a:gs pos="100000">
                    <a:srgbClr val="FFFFFF"/>
                  </a:gs>
                </a:gsLst>
                <a:lin ang="5400000" scaled="0"/>
              </a:gradFill>
            </a:endParaRPr>
          </a:p>
        </p:txBody>
      </p:sp>
      <p:sp>
        <p:nvSpPr>
          <p:cNvPr id="45061" name="Title 1"/>
          <p:cNvSpPr>
            <a:spLocks noGrp="1"/>
          </p:cNvSpPr>
          <p:nvPr>
            <p:ph type="title"/>
          </p:nvPr>
        </p:nvSpPr>
        <p:spPr>
          <a:xfrm>
            <a:off x="267232" y="87133"/>
            <a:ext cx="11889564" cy="917575"/>
          </a:xfrm>
        </p:spPr>
        <p:txBody>
          <a:bodyPr/>
          <a:lstStyle/>
          <a:p>
            <a:r>
              <a:rPr lang="en-US" dirty="0" smtClean="0"/>
              <a:t>Unified management for the Cloud OS</a:t>
            </a:r>
            <a:endParaRPr lang="en-US" dirty="0"/>
          </a:p>
        </p:txBody>
      </p:sp>
      <p:grpSp>
        <p:nvGrpSpPr>
          <p:cNvPr id="4" name="Group 167"/>
          <p:cNvGrpSpPr>
            <a:grpSpLocks/>
          </p:cNvGrpSpPr>
          <p:nvPr/>
        </p:nvGrpSpPr>
        <p:grpSpPr bwMode="auto">
          <a:xfrm>
            <a:off x="1894319" y="3254720"/>
            <a:ext cx="663832" cy="545638"/>
            <a:chOff x="2830513" y="1652588"/>
            <a:chExt cx="419100" cy="346075"/>
          </a:xfrm>
        </p:grpSpPr>
        <p:sp>
          <p:nvSpPr>
            <p:cNvPr id="68" name="AutoShape 3"/>
            <p:cNvSpPr>
              <a:spLocks noChangeAspect="1" noChangeArrowheads="1" noTextEdit="1"/>
            </p:cNvSpPr>
            <p:nvPr/>
          </p:nvSpPr>
          <p:spPr bwMode="auto">
            <a:xfrm>
              <a:off x="2830513" y="1652588"/>
              <a:ext cx="419100" cy="346075"/>
            </a:xfrm>
            <a:prstGeom prst="rect">
              <a:avLst/>
            </a:prstGeom>
            <a:noFill/>
            <a:ln w="9525">
              <a:noFill/>
              <a:miter lim="800000"/>
              <a:headEnd/>
              <a:tailEnd/>
            </a:ln>
          </p:spPr>
          <p:txBody>
            <a:bodyPr/>
            <a:lstStyle/>
            <a:p>
              <a:pPr defTabSz="930799">
                <a:defRPr/>
              </a:pPr>
              <a:endParaRPr lang="en-US" sz="1428" kern="0">
                <a:solidFill>
                  <a:srgbClr val="FFFFFF"/>
                </a:solidFill>
                <a:latin typeface="Segoe UI Light"/>
                <a:cs typeface="Arial" charset="0"/>
              </a:endParaRPr>
            </a:p>
          </p:txBody>
        </p:sp>
        <p:sp>
          <p:nvSpPr>
            <p:cNvPr id="45112" name="Freeform 5"/>
            <p:cNvSpPr>
              <a:spLocks/>
            </p:cNvSpPr>
            <p:nvPr/>
          </p:nvSpPr>
          <p:spPr bwMode="auto">
            <a:xfrm>
              <a:off x="2856068" y="1684423"/>
              <a:ext cx="161507" cy="224897"/>
            </a:xfrm>
            <a:custGeom>
              <a:avLst/>
              <a:gdLst>
                <a:gd name="T0" fmla="*/ 2147483647 w 102"/>
                <a:gd name="T1" fmla="*/ 2147483647 h 142"/>
                <a:gd name="T2" fmla="*/ 2147483647 w 102"/>
                <a:gd name="T3" fmla="*/ 2147483647 h 142"/>
                <a:gd name="T4" fmla="*/ 2147483647 w 102"/>
                <a:gd name="T5" fmla="*/ 2147483647 h 142"/>
                <a:gd name="T6" fmla="*/ 0 w 102"/>
                <a:gd name="T7" fmla="*/ 2147483647 h 142"/>
                <a:gd name="T8" fmla="*/ 0 w 102"/>
                <a:gd name="T9" fmla="*/ 2147483647 h 142"/>
                <a:gd name="T10" fmla="*/ 2147483647 w 102"/>
                <a:gd name="T11" fmla="*/ 2147483647 h 142"/>
                <a:gd name="T12" fmla="*/ 2147483647 w 102"/>
                <a:gd name="T13" fmla="*/ 0 h 142"/>
                <a:gd name="T14" fmla="*/ 2147483647 w 102"/>
                <a:gd name="T15" fmla="*/ 0 h 142"/>
                <a:gd name="T16" fmla="*/ 2147483647 w 102"/>
                <a:gd name="T17" fmla="*/ 2147483647 h 142"/>
                <a:gd name="T18" fmla="*/ 2147483647 w 102"/>
                <a:gd name="T19" fmla="*/ 2147483647 h 142"/>
                <a:gd name="T20" fmla="*/ 2147483647 w 102"/>
                <a:gd name="T21" fmla="*/ 2147483647 h 142"/>
                <a:gd name="T22" fmla="*/ 2147483647 w 102"/>
                <a:gd name="T23" fmla="*/ 2147483647 h 142"/>
                <a:gd name="T24" fmla="*/ 2147483647 w 102"/>
                <a:gd name="T25" fmla="*/ 2147483647 h 142"/>
                <a:gd name="T26" fmla="*/ 2147483647 w 102"/>
                <a:gd name="T27" fmla="*/ 2147483647 h 142"/>
                <a:gd name="T28" fmla="*/ 2147483647 w 102"/>
                <a:gd name="T29" fmla="*/ 2147483647 h 142"/>
                <a:gd name="T30" fmla="*/ 2147483647 w 102"/>
                <a:gd name="T31" fmla="*/ 2147483647 h 142"/>
                <a:gd name="T32" fmla="*/ 2147483647 w 102"/>
                <a:gd name="T33" fmla="*/ 2147483647 h 142"/>
                <a:gd name="T34" fmla="*/ 2147483647 w 102"/>
                <a:gd name="T35" fmla="*/ 2147483647 h 142"/>
                <a:gd name="T36" fmla="*/ 2147483647 w 102"/>
                <a:gd name="T37" fmla="*/ 2147483647 h 142"/>
                <a:gd name="T38" fmla="*/ 2147483647 w 102"/>
                <a:gd name="T39" fmla="*/ 2147483647 h 142"/>
                <a:gd name="T40" fmla="*/ 2147483647 w 102"/>
                <a:gd name="T41" fmla="*/ 2147483647 h 142"/>
                <a:gd name="T42" fmla="*/ 2147483647 w 102"/>
                <a:gd name="T43" fmla="*/ 2147483647 h 142"/>
                <a:gd name="T44" fmla="*/ 2147483647 w 102"/>
                <a:gd name="T45" fmla="*/ 2147483647 h 142"/>
                <a:gd name="T46" fmla="*/ 2147483647 w 102"/>
                <a:gd name="T47" fmla="*/ 2147483647 h 142"/>
                <a:gd name="T48" fmla="*/ 2147483647 w 102"/>
                <a:gd name="T49" fmla="*/ 2147483647 h 142"/>
                <a:gd name="T50" fmla="*/ 2147483647 w 102"/>
                <a:gd name="T51" fmla="*/ 2147483647 h 142"/>
                <a:gd name="T52" fmla="*/ 2147483647 w 102"/>
                <a:gd name="T53" fmla="*/ 2147483647 h 142"/>
                <a:gd name="T54" fmla="*/ 2147483647 w 102"/>
                <a:gd name="T55" fmla="*/ 2147483647 h 142"/>
                <a:gd name="T56" fmla="*/ 2147483647 w 102"/>
                <a:gd name="T57" fmla="*/ 2147483647 h 142"/>
                <a:gd name="T58" fmla="*/ 2147483647 w 102"/>
                <a:gd name="T59" fmla="*/ 2147483647 h 142"/>
                <a:gd name="T60" fmla="*/ 2147483647 w 102"/>
                <a:gd name="T61" fmla="*/ 2147483647 h 142"/>
                <a:gd name="T62" fmla="*/ 2147483647 w 102"/>
                <a:gd name="T63" fmla="*/ 2147483647 h 142"/>
                <a:gd name="T64" fmla="*/ 2147483647 w 102"/>
                <a:gd name="T65" fmla="*/ 2147483647 h 142"/>
                <a:gd name="T66" fmla="*/ 2147483647 w 102"/>
                <a:gd name="T67" fmla="*/ 2147483647 h 142"/>
                <a:gd name="T68" fmla="*/ 2147483647 w 102"/>
                <a:gd name="T69" fmla="*/ 2147483647 h 142"/>
                <a:gd name="T70" fmla="*/ 2147483647 w 102"/>
                <a:gd name="T71" fmla="*/ 2147483647 h 142"/>
                <a:gd name="T72" fmla="*/ 2147483647 w 102"/>
                <a:gd name="T73" fmla="*/ 2147483647 h 142"/>
                <a:gd name="T74" fmla="*/ 2147483647 w 102"/>
                <a:gd name="T75" fmla="*/ 2147483647 h 142"/>
                <a:gd name="T76" fmla="*/ 2147483647 w 102"/>
                <a:gd name="T77" fmla="*/ 2147483647 h 142"/>
                <a:gd name="T78" fmla="*/ 2147483647 w 102"/>
                <a:gd name="T79" fmla="*/ 2147483647 h 142"/>
                <a:gd name="T80" fmla="*/ 2147483647 w 102"/>
                <a:gd name="T81" fmla="*/ 2147483647 h 142"/>
                <a:gd name="T82" fmla="*/ 2147483647 w 102"/>
                <a:gd name="T83" fmla="*/ 2147483647 h 142"/>
                <a:gd name="T84" fmla="*/ 2147483647 w 102"/>
                <a:gd name="T85" fmla="*/ 2147483647 h 142"/>
                <a:gd name="T86" fmla="*/ 2147483647 w 102"/>
                <a:gd name="T87" fmla="*/ 2147483647 h 142"/>
                <a:gd name="T88" fmla="*/ 2147483647 w 102"/>
                <a:gd name="T89" fmla="*/ 2147483647 h 142"/>
                <a:gd name="T90" fmla="*/ 2147483647 w 102"/>
                <a:gd name="T91" fmla="*/ 2147483647 h 142"/>
                <a:gd name="T92" fmla="*/ 2147483647 w 102"/>
                <a:gd name="T93" fmla="*/ 2147483647 h 142"/>
                <a:gd name="T94" fmla="*/ 2147483647 w 102"/>
                <a:gd name="T95" fmla="*/ 2147483647 h 142"/>
                <a:gd name="T96" fmla="*/ 2147483647 w 102"/>
                <a:gd name="T97" fmla="*/ 2147483647 h 142"/>
                <a:gd name="T98" fmla="*/ 2147483647 w 102"/>
                <a:gd name="T99" fmla="*/ 2147483647 h 142"/>
                <a:gd name="T100" fmla="*/ 2147483647 w 102"/>
                <a:gd name="T101" fmla="*/ 2147483647 h 142"/>
                <a:gd name="T102" fmla="*/ 2147483647 w 102"/>
                <a:gd name="T103" fmla="*/ 2147483647 h 142"/>
                <a:gd name="T104" fmla="*/ 2147483647 w 102"/>
                <a:gd name="T105" fmla="*/ 2147483647 h 142"/>
                <a:gd name="T106" fmla="*/ 2147483647 w 102"/>
                <a:gd name="T107" fmla="*/ 2147483647 h 142"/>
                <a:gd name="T108" fmla="*/ 2147483647 w 102"/>
                <a:gd name="T109" fmla="*/ 2147483647 h 142"/>
                <a:gd name="T110" fmla="*/ 2147483647 w 102"/>
                <a:gd name="T111" fmla="*/ 2147483647 h 142"/>
                <a:gd name="T112" fmla="*/ 2147483647 w 102"/>
                <a:gd name="T113" fmla="*/ 2147483647 h 142"/>
                <a:gd name="T114" fmla="*/ 2147483647 w 102"/>
                <a:gd name="T115" fmla="*/ 2147483647 h 142"/>
                <a:gd name="T116" fmla="*/ 2147483647 w 102"/>
                <a:gd name="T117" fmla="*/ 2147483647 h 142"/>
                <a:gd name="T118" fmla="*/ 2147483647 w 102"/>
                <a:gd name="T119" fmla="*/ 2147483647 h 142"/>
                <a:gd name="T120" fmla="*/ 2147483647 w 102"/>
                <a:gd name="T121" fmla="*/ 2147483647 h 1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2"/>
                <a:gd name="T184" fmla="*/ 0 h 142"/>
                <a:gd name="T185" fmla="*/ 102 w 102"/>
                <a:gd name="T186" fmla="*/ 142 h 1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2" h="142">
                  <a:moveTo>
                    <a:pt x="94" y="142"/>
                  </a:moveTo>
                  <a:lnTo>
                    <a:pt x="6" y="142"/>
                  </a:lnTo>
                  <a:lnTo>
                    <a:pt x="2" y="140"/>
                  </a:lnTo>
                  <a:lnTo>
                    <a:pt x="0" y="134"/>
                  </a:lnTo>
                  <a:lnTo>
                    <a:pt x="0" y="8"/>
                  </a:lnTo>
                  <a:lnTo>
                    <a:pt x="2" y="2"/>
                  </a:lnTo>
                  <a:lnTo>
                    <a:pt x="6" y="0"/>
                  </a:lnTo>
                  <a:lnTo>
                    <a:pt x="94" y="0"/>
                  </a:lnTo>
                  <a:lnTo>
                    <a:pt x="100" y="2"/>
                  </a:lnTo>
                  <a:lnTo>
                    <a:pt x="102" y="8"/>
                  </a:lnTo>
                  <a:lnTo>
                    <a:pt x="102" y="134"/>
                  </a:lnTo>
                  <a:lnTo>
                    <a:pt x="100" y="140"/>
                  </a:lnTo>
                  <a:lnTo>
                    <a:pt x="94" y="142"/>
                  </a:lnTo>
                  <a:lnTo>
                    <a:pt x="86" y="74"/>
                  </a:lnTo>
                  <a:lnTo>
                    <a:pt x="88" y="72"/>
                  </a:lnTo>
                  <a:lnTo>
                    <a:pt x="90" y="70"/>
                  </a:lnTo>
                  <a:lnTo>
                    <a:pt x="88" y="66"/>
                  </a:lnTo>
                  <a:lnTo>
                    <a:pt x="86" y="66"/>
                  </a:lnTo>
                  <a:lnTo>
                    <a:pt x="18" y="66"/>
                  </a:lnTo>
                  <a:lnTo>
                    <a:pt x="14" y="66"/>
                  </a:lnTo>
                  <a:lnTo>
                    <a:pt x="14" y="70"/>
                  </a:lnTo>
                  <a:lnTo>
                    <a:pt x="14" y="72"/>
                  </a:lnTo>
                  <a:lnTo>
                    <a:pt x="18" y="74"/>
                  </a:lnTo>
                  <a:lnTo>
                    <a:pt x="86" y="74"/>
                  </a:lnTo>
                  <a:lnTo>
                    <a:pt x="94" y="142"/>
                  </a:lnTo>
                  <a:lnTo>
                    <a:pt x="86" y="48"/>
                  </a:lnTo>
                  <a:lnTo>
                    <a:pt x="88" y="46"/>
                  </a:lnTo>
                  <a:lnTo>
                    <a:pt x="90" y="44"/>
                  </a:lnTo>
                  <a:lnTo>
                    <a:pt x="88" y="40"/>
                  </a:lnTo>
                  <a:lnTo>
                    <a:pt x="86" y="40"/>
                  </a:lnTo>
                  <a:lnTo>
                    <a:pt x="18" y="40"/>
                  </a:lnTo>
                  <a:lnTo>
                    <a:pt x="14" y="40"/>
                  </a:lnTo>
                  <a:lnTo>
                    <a:pt x="14" y="44"/>
                  </a:lnTo>
                  <a:lnTo>
                    <a:pt x="14" y="46"/>
                  </a:lnTo>
                  <a:lnTo>
                    <a:pt x="18" y="48"/>
                  </a:lnTo>
                  <a:lnTo>
                    <a:pt x="86" y="48"/>
                  </a:lnTo>
                  <a:lnTo>
                    <a:pt x="94" y="142"/>
                  </a:lnTo>
                  <a:lnTo>
                    <a:pt x="86" y="100"/>
                  </a:lnTo>
                  <a:lnTo>
                    <a:pt x="18" y="100"/>
                  </a:lnTo>
                  <a:lnTo>
                    <a:pt x="14" y="100"/>
                  </a:lnTo>
                  <a:lnTo>
                    <a:pt x="14" y="96"/>
                  </a:lnTo>
                  <a:lnTo>
                    <a:pt x="14" y="94"/>
                  </a:lnTo>
                  <a:lnTo>
                    <a:pt x="18" y="92"/>
                  </a:lnTo>
                  <a:lnTo>
                    <a:pt x="86" y="92"/>
                  </a:lnTo>
                  <a:lnTo>
                    <a:pt x="88" y="94"/>
                  </a:lnTo>
                  <a:lnTo>
                    <a:pt x="90" y="96"/>
                  </a:lnTo>
                  <a:lnTo>
                    <a:pt x="88" y="100"/>
                  </a:lnTo>
                  <a:lnTo>
                    <a:pt x="86" y="100"/>
                  </a:lnTo>
                  <a:lnTo>
                    <a:pt x="94" y="142"/>
                  </a:lnTo>
                  <a:lnTo>
                    <a:pt x="86" y="128"/>
                  </a:lnTo>
                  <a:lnTo>
                    <a:pt x="18" y="128"/>
                  </a:lnTo>
                  <a:lnTo>
                    <a:pt x="14" y="126"/>
                  </a:lnTo>
                  <a:lnTo>
                    <a:pt x="14" y="124"/>
                  </a:lnTo>
                  <a:lnTo>
                    <a:pt x="14" y="120"/>
                  </a:lnTo>
                  <a:lnTo>
                    <a:pt x="18" y="120"/>
                  </a:lnTo>
                  <a:lnTo>
                    <a:pt x="86" y="120"/>
                  </a:lnTo>
                  <a:lnTo>
                    <a:pt x="88" y="120"/>
                  </a:lnTo>
                  <a:lnTo>
                    <a:pt x="90" y="124"/>
                  </a:lnTo>
                  <a:lnTo>
                    <a:pt x="88" y="126"/>
                  </a:lnTo>
                  <a:lnTo>
                    <a:pt x="86" y="128"/>
                  </a:lnTo>
                  <a:lnTo>
                    <a:pt x="94" y="142"/>
                  </a:lnTo>
                  <a:close/>
                </a:path>
              </a:pathLst>
            </a:custGeom>
            <a:solidFill>
              <a:srgbClr val="FFFFFF"/>
            </a:solidFill>
            <a:ln w="9525">
              <a:noFill/>
              <a:round/>
              <a:headEnd/>
              <a:tailEnd/>
            </a:ln>
          </p:spPr>
          <p:txBody>
            <a:bodyPr/>
            <a:lstStyle/>
            <a:p>
              <a:pPr defTabSz="930799"/>
              <a:endParaRPr lang="en-US" sz="1428">
                <a:solidFill>
                  <a:srgbClr val="FFFFFF"/>
                </a:solidFill>
                <a:latin typeface="Segoe UI Light"/>
                <a:cs typeface="Arial" charset="0"/>
              </a:endParaRPr>
            </a:p>
          </p:txBody>
        </p:sp>
        <p:sp>
          <p:nvSpPr>
            <p:cNvPr id="45113" name="Freeform 6"/>
            <p:cNvSpPr>
              <a:spLocks/>
            </p:cNvSpPr>
            <p:nvPr/>
          </p:nvSpPr>
          <p:spPr bwMode="auto">
            <a:xfrm>
              <a:off x="2830513" y="1652588"/>
              <a:ext cx="419100" cy="346075"/>
            </a:xfrm>
            <a:custGeom>
              <a:avLst/>
              <a:gdLst>
                <a:gd name="T0" fmla="*/ 2147483647 w 264"/>
                <a:gd name="T1" fmla="*/ 2147483647 h 218"/>
                <a:gd name="T2" fmla="*/ 2147483647 w 264"/>
                <a:gd name="T3" fmla="*/ 2147483647 h 218"/>
                <a:gd name="T4" fmla="*/ 2147483647 w 264"/>
                <a:gd name="T5" fmla="*/ 2147483647 h 218"/>
                <a:gd name="T6" fmla="*/ 2147483647 w 264"/>
                <a:gd name="T7" fmla="*/ 2147483647 h 218"/>
                <a:gd name="T8" fmla="*/ 2147483647 w 264"/>
                <a:gd name="T9" fmla="*/ 2147483647 h 218"/>
                <a:gd name="T10" fmla="*/ 2147483647 w 264"/>
                <a:gd name="T11" fmla="*/ 2147483647 h 218"/>
                <a:gd name="T12" fmla="*/ 2147483647 w 264"/>
                <a:gd name="T13" fmla="*/ 2147483647 h 218"/>
                <a:gd name="T14" fmla="*/ 2147483647 w 264"/>
                <a:gd name="T15" fmla="*/ 2147483647 h 218"/>
                <a:gd name="T16" fmla="*/ 2147483647 w 264"/>
                <a:gd name="T17" fmla="*/ 2147483647 h 218"/>
                <a:gd name="T18" fmla="*/ 2147483647 w 264"/>
                <a:gd name="T19" fmla="*/ 2147483647 h 218"/>
                <a:gd name="T20" fmla="*/ 2147483647 w 264"/>
                <a:gd name="T21" fmla="*/ 2147483647 h 218"/>
                <a:gd name="T22" fmla="*/ 2147483647 w 264"/>
                <a:gd name="T23" fmla="*/ 2147483647 h 218"/>
                <a:gd name="T24" fmla="*/ 2147483647 w 264"/>
                <a:gd name="T25" fmla="*/ 2147483647 h 218"/>
                <a:gd name="T26" fmla="*/ 2147483647 w 264"/>
                <a:gd name="T27" fmla="*/ 2147483647 h 218"/>
                <a:gd name="T28" fmla="*/ 2147483647 w 264"/>
                <a:gd name="T29" fmla="*/ 2147483647 h 218"/>
                <a:gd name="T30" fmla="*/ 2147483647 w 264"/>
                <a:gd name="T31" fmla="*/ 2147483647 h 218"/>
                <a:gd name="T32" fmla="*/ 2147483647 w 264"/>
                <a:gd name="T33" fmla="*/ 2147483647 h 218"/>
                <a:gd name="T34" fmla="*/ 2147483647 w 264"/>
                <a:gd name="T35" fmla="*/ 2147483647 h 218"/>
                <a:gd name="T36" fmla="*/ 2147483647 w 264"/>
                <a:gd name="T37" fmla="*/ 2147483647 h 218"/>
                <a:gd name="T38" fmla="*/ 2147483647 w 264"/>
                <a:gd name="T39" fmla="*/ 2147483647 h 218"/>
                <a:gd name="T40" fmla="*/ 2147483647 w 264"/>
                <a:gd name="T41" fmla="*/ 2147483647 h 218"/>
                <a:gd name="T42" fmla="*/ 2147483647 w 264"/>
                <a:gd name="T43" fmla="*/ 2147483647 h 218"/>
                <a:gd name="T44" fmla="*/ 2147483647 w 264"/>
                <a:gd name="T45" fmla="*/ 2147483647 h 218"/>
                <a:gd name="T46" fmla="*/ 2147483647 w 264"/>
                <a:gd name="T47" fmla="*/ 2147483647 h 218"/>
                <a:gd name="T48" fmla="*/ 2147483647 w 264"/>
                <a:gd name="T49" fmla="*/ 2147483647 h 218"/>
                <a:gd name="T50" fmla="*/ 2147483647 w 264"/>
                <a:gd name="T51" fmla="*/ 2147483647 h 218"/>
                <a:gd name="T52" fmla="*/ 2147483647 w 264"/>
                <a:gd name="T53" fmla="*/ 2147483647 h 218"/>
                <a:gd name="T54" fmla="*/ 2147483647 w 264"/>
                <a:gd name="T55" fmla="*/ 2147483647 h 218"/>
                <a:gd name="T56" fmla="*/ 2147483647 w 264"/>
                <a:gd name="T57" fmla="*/ 2147483647 h 218"/>
                <a:gd name="T58" fmla="*/ 2147483647 w 264"/>
                <a:gd name="T59" fmla="*/ 2147483647 h 218"/>
                <a:gd name="T60" fmla="*/ 2147483647 w 264"/>
                <a:gd name="T61" fmla="*/ 2147483647 h 218"/>
                <a:gd name="T62" fmla="*/ 2147483647 w 264"/>
                <a:gd name="T63" fmla="*/ 2147483647 h 218"/>
                <a:gd name="T64" fmla="*/ 2147483647 w 264"/>
                <a:gd name="T65" fmla="*/ 2147483647 h 218"/>
                <a:gd name="T66" fmla="*/ 2147483647 w 264"/>
                <a:gd name="T67" fmla="*/ 2147483647 h 218"/>
                <a:gd name="T68" fmla="*/ 0 w 264"/>
                <a:gd name="T69" fmla="*/ 2147483647 h 218"/>
                <a:gd name="T70" fmla="*/ 2147483647 w 264"/>
                <a:gd name="T71" fmla="*/ 2147483647 h 218"/>
                <a:gd name="T72" fmla="*/ 2147483647 w 264"/>
                <a:gd name="T73" fmla="*/ 0 h 218"/>
                <a:gd name="T74" fmla="*/ 2147483647 w 264"/>
                <a:gd name="T75" fmla="*/ 2147483647 h 218"/>
                <a:gd name="T76" fmla="*/ 2147483647 w 264"/>
                <a:gd name="T77" fmla="*/ 2147483647 h 218"/>
                <a:gd name="T78" fmla="*/ 2147483647 w 264"/>
                <a:gd name="T79" fmla="*/ 2147483647 h 218"/>
                <a:gd name="T80" fmla="*/ 2147483647 w 264"/>
                <a:gd name="T81" fmla="*/ 2147483647 h 21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64"/>
                <a:gd name="T124" fmla="*/ 0 h 218"/>
                <a:gd name="T125" fmla="*/ 264 w 264"/>
                <a:gd name="T126" fmla="*/ 218 h 21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64" h="218">
                  <a:moveTo>
                    <a:pt x="238" y="116"/>
                  </a:moveTo>
                  <a:lnTo>
                    <a:pt x="172" y="108"/>
                  </a:lnTo>
                  <a:lnTo>
                    <a:pt x="198" y="168"/>
                  </a:lnTo>
                  <a:lnTo>
                    <a:pt x="206" y="144"/>
                  </a:lnTo>
                  <a:lnTo>
                    <a:pt x="254" y="180"/>
                  </a:lnTo>
                  <a:lnTo>
                    <a:pt x="256" y="180"/>
                  </a:lnTo>
                  <a:lnTo>
                    <a:pt x="260" y="178"/>
                  </a:lnTo>
                  <a:lnTo>
                    <a:pt x="262" y="176"/>
                  </a:lnTo>
                  <a:lnTo>
                    <a:pt x="262" y="174"/>
                  </a:lnTo>
                  <a:lnTo>
                    <a:pt x="264" y="172"/>
                  </a:lnTo>
                  <a:lnTo>
                    <a:pt x="262" y="168"/>
                  </a:lnTo>
                  <a:lnTo>
                    <a:pt x="216" y="134"/>
                  </a:lnTo>
                  <a:lnTo>
                    <a:pt x="238" y="116"/>
                  </a:lnTo>
                  <a:lnTo>
                    <a:pt x="156" y="14"/>
                  </a:lnTo>
                  <a:lnTo>
                    <a:pt x="176" y="14"/>
                  </a:lnTo>
                  <a:lnTo>
                    <a:pt x="176" y="16"/>
                  </a:lnTo>
                  <a:lnTo>
                    <a:pt x="156" y="16"/>
                  </a:lnTo>
                  <a:lnTo>
                    <a:pt x="156" y="14"/>
                  </a:lnTo>
                  <a:lnTo>
                    <a:pt x="238" y="116"/>
                  </a:lnTo>
                  <a:lnTo>
                    <a:pt x="156" y="18"/>
                  </a:lnTo>
                  <a:lnTo>
                    <a:pt x="176" y="18"/>
                  </a:lnTo>
                  <a:lnTo>
                    <a:pt x="176" y="32"/>
                  </a:lnTo>
                  <a:lnTo>
                    <a:pt x="156" y="32"/>
                  </a:lnTo>
                  <a:lnTo>
                    <a:pt x="156" y="18"/>
                  </a:lnTo>
                  <a:lnTo>
                    <a:pt x="238" y="116"/>
                  </a:lnTo>
                  <a:lnTo>
                    <a:pt x="142" y="30"/>
                  </a:lnTo>
                  <a:lnTo>
                    <a:pt x="118" y="30"/>
                  </a:lnTo>
                  <a:lnTo>
                    <a:pt x="118" y="28"/>
                  </a:lnTo>
                  <a:lnTo>
                    <a:pt x="142" y="28"/>
                  </a:lnTo>
                  <a:lnTo>
                    <a:pt x="142" y="30"/>
                  </a:lnTo>
                  <a:lnTo>
                    <a:pt x="238" y="116"/>
                  </a:lnTo>
                  <a:lnTo>
                    <a:pt x="192" y="30"/>
                  </a:lnTo>
                  <a:lnTo>
                    <a:pt x="198" y="22"/>
                  </a:lnTo>
                  <a:lnTo>
                    <a:pt x="192" y="16"/>
                  </a:lnTo>
                  <a:lnTo>
                    <a:pt x="198" y="16"/>
                  </a:lnTo>
                  <a:lnTo>
                    <a:pt x="200" y="20"/>
                  </a:lnTo>
                  <a:lnTo>
                    <a:pt x="202" y="16"/>
                  </a:lnTo>
                  <a:lnTo>
                    <a:pt x="206" y="16"/>
                  </a:lnTo>
                  <a:lnTo>
                    <a:pt x="202" y="22"/>
                  </a:lnTo>
                  <a:lnTo>
                    <a:pt x="208" y="30"/>
                  </a:lnTo>
                  <a:lnTo>
                    <a:pt x="202" y="30"/>
                  </a:lnTo>
                  <a:lnTo>
                    <a:pt x="200" y="26"/>
                  </a:lnTo>
                  <a:lnTo>
                    <a:pt x="196" y="30"/>
                  </a:lnTo>
                  <a:lnTo>
                    <a:pt x="192" y="30"/>
                  </a:lnTo>
                  <a:lnTo>
                    <a:pt x="238" y="116"/>
                  </a:lnTo>
                  <a:lnTo>
                    <a:pt x="216" y="40"/>
                  </a:lnTo>
                  <a:lnTo>
                    <a:pt x="8" y="40"/>
                  </a:lnTo>
                  <a:lnTo>
                    <a:pt x="8" y="196"/>
                  </a:lnTo>
                  <a:lnTo>
                    <a:pt x="10" y="202"/>
                  </a:lnTo>
                  <a:lnTo>
                    <a:pt x="12" y="206"/>
                  </a:lnTo>
                  <a:lnTo>
                    <a:pt x="18" y="210"/>
                  </a:lnTo>
                  <a:lnTo>
                    <a:pt x="24" y="210"/>
                  </a:lnTo>
                  <a:lnTo>
                    <a:pt x="202" y="210"/>
                  </a:lnTo>
                  <a:lnTo>
                    <a:pt x="208" y="210"/>
                  </a:lnTo>
                  <a:lnTo>
                    <a:pt x="212" y="206"/>
                  </a:lnTo>
                  <a:lnTo>
                    <a:pt x="216" y="202"/>
                  </a:lnTo>
                  <a:lnTo>
                    <a:pt x="216" y="196"/>
                  </a:lnTo>
                  <a:lnTo>
                    <a:pt x="216" y="162"/>
                  </a:lnTo>
                  <a:lnTo>
                    <a:pt x="224" y="168"/>
                  </a:lnTo>
                  <a:lnTo>
                    <a:pt x="224" y="196"/>
                  </a:lnTo>
                  <a:lnTo>
                    <a:pt x="222" y="204"/>
                  </a:lnTo>
                  <a:lnTo>
                    <a:pt x="218" y="212"/>
                  </a:lnTo>
                  <a:lnTo>
                    <a:pt x="210" y="216"/>
                  </a:lnTo>
                  <a:lnTo>
                    <a:pt x="202" y="218"/>
                  </a:lnTo>
                  <a:lnTo>
                    <a:pt x="24" y="218"/>
                  </a:lnTo>
                  <a:lnTo>
                    <a:pt x="14" y="216"/>
                  </a:lnTo>
                  <a:lnTo>
                    <a:pt x="8" y="212"/>
                  </a:lnTo>
                  <a:lnTo>
                    <a:pt x="2" y="204"/>
                  </a:lnTo>
                  <a:lnTo>
                    <a:pt x="0" y="196"/>
                  </a:lnTo>
                  <a:lnTo>
                    <a:pt x="0" y="24"/>
                  </a:lnTo>
                  <a:lnTo>
                    <a:pt x="2" y="14"/>
                  </a:lnTo>
                  <a:lnTo>
                    <a:pt x="8" y="8"/>
                  </a:lnTo>
                  <a:lnTo>
                    <a:pt x="14" y="2"/>
                  </a:lnTo>
                  <a:lnTo>
                    <a:pt x="24" y="0"/>
                  </a:lnTo>
                  <a:lnTo>
                    <a:pt x="202" y="0"/>
                  </a:lnTo>
                  <a:lnTo>
                    <a:pt x="210" y="2"/>
                  </a:lnTo>
                  <a:lnTo>
                    <a:pt x="218" y="8"/>
                  </a:lnTo>
                  <a:lnTo>
                    <a:pt x="222" y="14"/>
                  </a:lnTo>
                  <a:lnTo>
                    <a:pt x="224" y="24"/>
                  </a:lnTo>
                  <a:lnTo>
                    <a:pt x="224" y="108"/>
                  </a:lnTo>
                  <a:lnTo>
                    <a:pt x="216" y="106"/>
                  </a:lnTo>
                  <a:lnTo>
                    <a:pt x="216" y="40"/>
                  </a:lnTo>
                  <a:lnTo>
                    <a:pt x="238" y="116"/>
                  </a:lnTo>
                  <a:close/>
                </a:path>
              </a:pathLst>
            </a:custGeom>
            <a:solidFill>
              <a:srgbClr val="FFFFFF"/>
            </a:solidFill>
            <a:ln w="9525">
              <a:noFill/>
              <a:round/>
              <a:headEnd/>
              <a:tailEnd/>
            </a:ln>
          </p:spPr>
          <p:txBody>
            <a:bodyPr/>
            <a:lstStyle/>
            <a:p>
              <a:pPr defTabSz="930799"/>
              <a:endParaRPr lang="en-US" sz="1428">
                <a:solidFill>
                  <a:srgbClr val="FFFFFF"/>
                </a:solidFill>
                <a:latin typeface="Segoe UI Light"/>
                <a:cs typeface="Arial" charset="0"/>
              </a:endParaRPr>
            </a:p>
          </p:txBody>
        </p:sp>
      </p:grpSp>
      <p:grpSp>
        <p:nvGrpSpPr>
          <p:cNvPr id="5" name="Group 11"/>
          <p:cNvGrpSpPr>
            <a:grpSpLocks/>
          </p:cNvGrpSpPr>
          <p:nvPr/>
        </p:nvGrpSpPr>
        <p:grpSpPr bwMode="auto">
          <a:xfrm>
            <a:off x="6917682" y="1321190"/>
            <a:ext cx="2595422" cy="1675772"/>
            <a:chOff x="4294" y="1066"/>
            <a:chExt cx="1604" cy="1350"/>
          </a:xfrm>
          <a:solidFill>
            <a:schemeClr val="accent6"/>
          </a:solidFill>
        </p:grpSpPr>
        <p:sp>
          <p:nvSpPr>
            <p:cNvPr id="77" name="Right Arrow 76"/>
            <p:cNvSpPr>
              <a:spLocks noChangeArrowheads="1"/>
            </p:cNvSpPr>
            <p:nvPr/>
          </p:nvSpPr>
          <p:spPr bwMode="auto">
            <a:xfrm>
              <a:off x="4294" y="1066"/>
              <a:ext cx="1604" cy="1350"/>
            </a:xfrm>
            <a:prstGeom prst="rightArrow">
              <a:avLst>
                <a:gd name="adj1" fmla="val 50000"/>
                <a:gd name="adj2" fmla="val 49985"/>
              </a:avLst>
            </a:prstGeom>
            <a:grpFill/>
            <a:ln w="9525" algn="ctr">
              <a:noFill/>
              <a:miter lim="800000"/>
              <a:headEnd/>
              <a:tailEnd/>
            </a:ln>
          </p:spPr>
          <p:txBody>
            <a:bodyPr lIns="112019" tIns="0" rIns="0" bIns="56009" anchor="ctr"/>
            <a:lstStyle/>
            <a:p>
              <a:pPr defTabSz="1118577">
                <a:defRPr/>
              </a:pPr>
              <a:endParaRPr lang="en-US" sz="1632" b="1">
                <a:solidFill>
                  <a:prstClr val="black"/>
                </a:solidFill>
                <a:latin typeface="Segoe UI Light"/>
              </a:endParaRPr>
            </a:p>
          </p:txBody>
        </p:sp>
        <p:sp>
          <p:nvSpPr>
            <p:cNvPr id="45110" name="Text Box 14"/>
            <p:cNvSpPr txBox="1">
              <a:spLocks noChangeArrowheads="1"/>
            </p:cNvSpPr>
            <p:nvPr/>
          </p:nvSpPr>
          <p:spPr bwMode="auto">
            <a:xfrm>
              <a:off x="4584" y="1679"/>
              <a:ext cx="879" cy="149"/>
            </a:xfrm>
            <a:prstGeom prst="rect">
              <a:avLst/>
            </a:prstGeom>
            <a:grpFill/>
            <a:ln w="9525">
              <a:noFill/>
              <a:miter lim="800000"/>
              <a:headEnd/>
              <a:tailEnd/>
            </a:ln>
          </p:spPr>
          <p:txBody>
            <a:bodyPr lIns="112019" tIns="0" rIns="112019" bIns="56009" anchor="ctr"/>
            <a:lstStyle/>
            <a:p>
              <a:pPr algn="ctr" defTabSz="1118577"/>
              <a:r>
                <a:rPr lang="en-US" sz="1428" b="1" dirty="0" smtClean="0">
                  <a:gradFill>
                    <a:gsLst>
                      <a:gs pos="0">
                        <a:srgbClr val="505050"/>
                      </a:gs>
                      <a:gs pos="100000">
                        <a:srgbClr val="505050"/>
                      </a:gs>
                    </a:gsLst>
                    <a:lin ang="5400000" scaled="0"/>
                  </a:gradFill>
                </a:rPr>
                <a:t>Infrastructure Provisioning </a:t>
              </a:r>
              <a:endParaRPr lang="en-US" sz="1428" b="1" dirty="0">
                <a:gradFill>
                  <a:gsLst>
                    <a:gs pos="0">
                      <a:srgbClr val="505050"/>
                    </a:gs>
                    <a:gs pos="100000">
                      <a:srgbClr val="505050"/>
                    </a:gs>
                  </a:gsLst>
                  <a:lin ang="5400000" scaled="0"/>
                </a:gradFill>
              </a:endParaRPr>
            </a:p>
          </p:txBody>
        </p:sp>
      </p:grpSp>
      <p:grpSp>
        <p:nvGrpSpPr>
          <p:cNvPr id="16" name="Group 53"/>
          <p:cNvGrpSpPr>
            <a:grpSpLocks/>
          </p:cNvGrpSpPr>
          <p:nvPr/>
        </p:nvGrpSpPr>
        <p:grpSpPr bwMode="auto">
          <a:xfrm>
            <a:off x="6824651" y="4692158"/>
            <a:ext cx="2501796" cy="1822941"/>
            <a:chOff x="4271" y="2496"/>
            <a:chExt cx="1603" cy="1349"/>
          </a:xfrm>
          <a:solidFill>
            <a:schemeClr val="accent6"/>
          </a:solidFill>
        </p:grpSpPr>
        <p:sp>
          <p:nvSpPr>
            <p:cNvPr id="58" name="Right Arrow 57"/>
            <p:cNvSpPr>
              <a:spLocks noChangeArrowheads="1"/>
            </p:cNvSpPr>
            <p:nvPr/>
          </p:nvSpPr>
          <p:spPr bwMode="auto">
            <a:xfrm flipH="1">
              <a:off x="4271" y="2496"/>
              <a:ext cx="1603" cy="1349"/>
            </a:xfrm>
            <a:prstGeom prst="rightArrow">
              <a:avLst>
                <a:gd name="adj1" fmla="val 50000"/>
                <a:gd name="adj2" fmla="val 59414"/>
              </a:avLst>
            </a:prstGeom>
            <a:grpFill/>
            <a:ln w="9525" algn="ctr">
              <a:noFill/>
              <a:miter lim="800000"/>
              <a:headEnd/>
              <a:tailEnd/>
            </a:ln>
            <a:effectLst/>
          </p:spPr>
          <p:txBody>
            <a:bodyPr lIns="112019" tIns="0" rIns="0" bIns="56009" anchor="ctr"/>
            <a:lstStyle/>
            <a:p>
              <a:pPr defTabSz="1118577">
                <a:defRPr/>
              </a:pPr>
              <a:endParaRPr lang="en-US" sz="1632" b="1">
                <a:solidFill>
                  <a:prstClr val="black"/>
                </a:solidFill>
                <a:latin typeface="Segoe UI Light"/>
              </a:endParaRPr>
            </a:p>
          </p:txBody>
        </p:sp>
        <p:sp>
          <p:nvSpPr>
            <p:cNvPr id="45100" name="Text Box 57"/>
            <p:cNvSpPr txBox="1">
              <a:spLocks noChangeArrowheads="1"/>
            </p:cNvSpPr>
            <p:nvPr/>
          </p:nvSpPr>
          <p:spPr bwMode="auto">
            <a:xfrm>
              <a:off x="4566" y="3066"/>
              <a:ext cx="1053" cy="97"/>
            </a:xfrm>
            <a:prstGeom prst="rect">
              <a:avLst/>
            </a:prstGeom>
            <a:grpFill/>
            <a:ln w="9525" algn="ctr">
              <a:noFill/>
              <a:miter lim="800000"/>
              <a:headEnd/>
              <a:tailEnd/>
            </a:ln>
          </p:spPr>
          <p:txBody>
            <a:bodyPr lIns="112019" tIns="0" rIns="0" bIns="56009" anchor="ctr"/>
            <a:lstStyle/>
            <a:p>
              <a:pPr algn="ctr" defTabSz="1118577"/>
              <a:endParaRPr lang="en-US" sz="1428" b="1" dirty="0" smtClean="0">
                <a:gradFill>
                  <a:gsLst>
                    <a:gs pos="0">
                      <a:srgbClr val="505050"/>
                    </a:gs>
                    <a:gs pos="100000">
                      <a:srgbClr val="505050"/>
                    </a:gs>
                  </a:gsLst>
                  <a:lin ang="5400000" scaled="0"/>
                </a:gradFill>
              </a:endParaRPr>
            </a:p>
            <a:p>
              <a:pPr algn="ctr" defTabSz="1118577"/>
              <a:r>
                <a:rPr lang="en-US" sz="1428" b="1" dirty="0" smtClean="0">
                  <a:gradFill>
                    <a:gsLst>
                      <a:gs pos="0">
                        <a:srgbClr val="505050"/>
                      </a:gs>
                      <a:gs pos="100000">
                        <a:srgbClr val="505050"/>
                      </a:gs>
                    </a:gsLst>
                    <a:lin ang="5400000" scaled="0"/>
                  </a:gradFill>
                </a:rPr>
                <a:t>Infrastructure monitoring</a:t>
              </a:r>
            </a:p>
            <a:p>
              <a:pPr algn="ctr" defTabSz="1118577"/>
              <a:r>
                <a:rPr lang="en-US" sz="1428" b="1" dirty="0" smtClean="0">
                  <a:gradFill>
                    <a:gsLst>
                      <a:gs pos="0">
                        <a:srgbClr val="505050"/>
                      </a:gs>
                      <a:gs pos="100000">
                        <a:srgbClr val="505050"/>
                      </a:gs>
                    </a:gsLst>
                    <a:lin ang="5400000" scaled="0"/>
                  </a:gradFill>
                </a:rPr>
                <a:t>Application </a:t>
              </a:r>
              <a:r>
                <a:rPr lang="en-US" sz="1428" b="1" dirty="0" err="1" smtClean="0">
                  <a:gradFill>
                    <a:gsLst>
                      <a:gs pos="0">
                        <a:srgbClr val="505050"/>
                      </a:gs>
                      <a:gs pos="100000">
                        <a:srgbClr val="505050"/>
                      </a:gs>
                    </a:gsLst>
                    <a:lin ang="5400000" scaled="0"/>
                  </a:gradFill>
                </a:rPr>
                <a:t>perf</a:t>
              </a:r>
              <a:r>
                <a:rPr lang="en-US" sz="1428" b="1" dirty="0" smtClean="0">
                  <a:gradFill>
                    <a:gsLst>
                      <a:gs pos="0">
                        <a:srgbClr val="505050"/>
                      </a:gs>
                      <a:gs pos="100000">
                        <a:srgbClr val="505050"/>
                      </a:gs>
                    </a:gsLst>
                    <a:lin ang="5400000" scaled="0"/>
                  </a:gradFill>
                </a:rPr>
                <a:t>. Monitoring </a:t>
              </a:r>
              <a:endParaRPr lang="en-US" sz="1428" b="1" dirty="0">
                <a:gradFill>
                  <a:gsLst>
                    <a:gs pos="0">
                      <a:srgbClr val="505050"/>
                    </a:gs>
                    <a:gs pos="100000">
                      <a:srgbClr val="505050"/>
                    </a:gs>
                  </a:gsLst>
                  <a:lin ang="5400000" scaled="0"/>
                </a:gradFill>
              </a:endParaRPr>
            </a:p>
          </p:txBody>
        </p:sp>
      </p:grpSp>
      <p:sp>
        <p:nvSpPr>
          <p:cNvPr id="8" name="TextBox 7"/>
          <p:cNvSpPr txBox="1"/>
          <p:nvPr/>
        </p:nvSpPr>
        <p:spPr>
          <a:xfrm>
            <a:off x="7287809" y="3068454"/>
            <a:ext cx="2104164" cy="286288"/>
          </a:xfrm>
          <a:prstGeom prst="rect">
            <a:avLst/>
          </a:prstGeom>
          <a:noFill/>
        </p:spPr>
        <p:txBody>
          <a:bodyPr wrap="none" lIns="93242" tIns="46621" rIns="93242" bIns="46621">
            <a:spAutoFit/>
          </a:bodyPr>
          <a:lstStyle/>
          <a:p>
            <a:pPr>
              <a:defRPr/>
            </a:pPr>
            <a:r>
              <a:rPr lang="en-US" sz="1224" b="1" dirty="0">
                <a:gradFill>
                  <a:gsLst>
                    <a:gs pos="0">
                      <a:srgbClr val="505050"/>
                    </a:gs>
                    <a:gs pos="100000">
                      <a:srgbClr val="505050"/>
                    </a:gs>
                  </a:gsLst>
                  <a:lin ang="5400000" scaled="0"/>
                </a:gradFill>
              </a:rPr>
              <a:t>Virtual Machine Manager</a:t>
            </a:r>
          </a:p>
        </p:txBody>
      </p:sp>
      <p:sp>
        <p:nvSpPr>
          <p:cNvPr id="60" name="TextBox 59"/>
          <p:cNvSpPr txBox="1"/>
          <p:nvPr/>
        </p:nvSpPr>
        <p:spPr>
          <a:xfrm>
            <a:off x="7287809" y="3459629"/>
            <a:ext cx="1736570" cy="286288"/>
          </a:xfrm>
          <a:prstGeom prst="rect">
            <a:avLst/>
          </a:prstGeom>
          <a:noFill/>
        </p:spPr>
        <p:txBody>
          <a:bodyPr wrap="none" lIns="93242" tIns="46621" rIns="93242" bIns="46621">
            <a:spAutoFit/>
          </a:bodyPr>
          <a:lstStyle/>
          <a:p>
            <a:pPr>
              <a:defRPr/>
            </a:pPr>
            <a:r>
              <a:rPr lang="en-US" sz="1224" b="1" dirty="0">
                <a:gradFill>
                  <a:gsLst>
                    <a:gs pos="0">
                      <a:srgbClr val="505050"/>
                    </a:gs>
                    <a:gs pos="100000">
                      <a:srgbClr val="505050"/>
                    </a:gs>
                  </a:gsLst>
                  <a:lin ang="5400000" scaled="0"/>
                </a:gradFill>
              </a:rPr>
              <a:t>Operations Manager</a:t>
            </a:r>
          </a:p>
        </p:txBody>
      </p:sp>
      <p:sp>
        <p:nvSpPr>
          <p:cNvPr id="61" name="TextBox 60"/>
          <p:cNvSpPr txBox="1"/>
          <p:nvPr/>
        </p:nvSpPr>
        <p:spPr>
          <a:xfrm>
            <a:off x="1771566" y="2053929"/>
            <a:ext cx="1304298" cy="286288"/>
          </a:xfrm>
          <a:prstGeom prst="rect">
            <a:avLst/>
          </a:prstGeom>
          <a:noFill/>
        </p:spPr>
        <p:txBody>
          <a:bodyPr wrap="none" lIns="93242" tIns="46621" rIns="93242" bIns="46621">
            <a:spAutoFit/>
          </a:bodyPr>
          <a:lstStyle/>
          <a:p>
            <a:pPr>
              <a:defRPr/>
            </a:pPr>
            <a:r>
              <a:rPr lang="en-US" sz="1224" b="1" dirty="0">
                <a:gradFill>
                  <a:gsLst>
                    <a:gs pos="0">
                      <a:srgbClr val="FFFFFF"/>
                    </a:gs>
                    <a:gs pos="100000">
                      <a:srgbClr val="FFFFFF"/>
                    </a:gs>
                  </a:gsLst>
                  <a:lin ang="5400000" scaled="0"/>
                </a:gradFill>
              </a:rPr>
              <a:t>App Controller</a:t>
            </a:r>
          </a:p>
        </p:txBody>
      </p:sp>
      <p:sp>
        <p:nvSpPr>
          <p:cNvPr id="62" name="TextBox 61"/>
          <p:cNvSpPr txBox="1"/>
          <p:nvPr/>
        </p:nvSpPr>
        <p:spPr>
          <a:xfrm>
            <a:off x="1912233" y="5115071"/>
            <a:ext cx="861890" cy="478423"/>
          </a:xfrm>
          <a:prstGeom prst="rect">
            <a:avLst/>
          </a:prstGeom>
          <a:noFill/>
        </p:spPr>
        <p:txBody>
          <a:bodyPr wrap="none" lIns="93242" tIns="46621" rIns="93242" bIns="46621">
            <a:spAutoFit/>
          </a:bodyPr>
          <a:lstStyle/>
          <a:p>
            <a:pPr>
              <a:defRPr/>
            </a:pPr>
            <a:r>
              <a:rPr lang="en-US" sz="1224" b="1" dirty="0">
                <a:gradFill>
                  <a:gsLst>
                    <a:gs pos="0">
                      <a:srgbClr val="FFFFFF"/>
                    </a:gs>
                    <a:gs pos="100000">
                      <a:srgbClr val="FFFFFF"/>
                    </a:gs>
                  </a:gsLst>
                  <a:lin ang="5400000" scaled="0"/>
                </a:gradFill>
              </a:rPr>
              <a:t>Service </a:t>
            </a:r>
            <a:br>
              <a:rPr lang="en-US" sz="1224" b="1" dirty="0">
                <a:gradFill>
                  <a:gsLst>
                    <a:gs pos="0">
                      <a:srgbClr val="FFFFFF"/>
                    </a:gs>
                    <a:gs pos="100000">
                      <a:srgbClr val="FFFFFF"/>
                    </a:gs>
                  </a:gsLst>
                  <a:lin ang="5400000" scaled="0"/>
                </a:gradFill>
              </a:rPr>
            </a:br>
            <a:r>
              <a:rPr lang="en-US" sz="1224" b="1" dirty="0">
                <a:gradFill>
                  <a:gsLst>
                    <a:gs pos="0">
                      <a:srgbClr val="FFFFFF"/>
                    </a:gs>
                    <a:gs pos="100000">
                      <a:srgbClr val="FFFFFF"/>
                    </a:gs>
                  </a:gsLst>
                  <a:lin ang="5400000" scaled="0"/>
                </a:gradFill>
              </a:rPr>
              <a:t>Manager</a:t>
            </a:r>
          </a:p>
        </p:txBody>
      </p:sp>
      <p:sp>
        <p:nvSpPr>
          <p:cNvPr id="63" name="TextBox 62"/>
          <p:cNvSpPr txBox="1"/>
          <p:nvPr/>
        </p:nvSpPr>
        <p:spPr>
          <a:xfrm>
            <a:off x="5586618" y="4772805"/>
            <a:ext cx="861890" cy="478423"/>
          </a:xfrm>
          <a:prstGeom prst="rect">
            <a:avLst/>
          </a:prstGeom>
          <a:noFill/>
        </p:spPr>
        <p:txBody>
          <a:bodyPr wrap="none" lIns="93242" tIns="46621" rIns="93242" bIns="46621">
            <a:spAutoFit/>
          </a:bodyPr>
          <a:lstStyle/>
          <a:p>
            <a:pPr>
              <a:defRPr/>
            </a:pPr>
            <a:r>
              <a:rPr lang="en-US" sz="1224" b="1" dirty="0">
                <a:gradFill>
                  <a:gsLst>
                    <a:gs pos="0">
                      <a:srgbClr val="FFFFFF"/>
                    </a:gs>
                    <a:gs pos="100000">
                      <a:srgbClr val="FFFFFF"/>
                    </a:gs>
                  </a:gsLst>
                  <a:lin ang="5400000" scaled="0"/>
                </a:gradFill>
              </a:rPr>
              <a:t>Service </a:t>
            </a:r>
            <a:br>
              <a:rPr lang="en-US" sz="1224" b="1" dirty="0">
                <a:gradFill>
                  <a:gsLst>
                    <a:gs pos="0">
                      <a:srgbClr val="FFFFFF"/>
                    </a:gs>
                    <a:gs pos="100000">
                      <a:srgbClr val="FFFFFF"/>
                    </a:gs>
                  </a:gsLst>
                  <a:lin ang="5400000" scaled="0"/>
                </a:gradFill>
              </a:rPr>
            </a:br>
            <a:r>
              <a:rPr lang="en-US" sz="1224" b="1" dirty="0">
                <a:gradFill>
                  <a:gsLst>
                    <a:gs pos="0">
                      <a:srgbClr val="FFFFFF"/>
                    </a:gs>
                    <a:gs pos="100000">
                      <a:srgbClr val="FFFFFF"/>
                    </a:gs>
                  </a:gsLst>
                  <a:lin ang="5400000" scaled="0"/>
                </a:gradFill>
              </a:rPr>
              <a:t>Manager</a:t>
            </a:r>
          </a:p>
        </p:txBody>
      </p:sp>
      <p:sp>
        <p:nvSpPr>
          <p:cNvPr id="65" name="TextBox 64"/>
          <p:cNvSpPr txBox="1"/>
          <p:nvPr/>
        </p:nvSpPr>
        <p:spPr>
          <a:xfrm>
            <a:off x="5469430" y="2045123"/>
            <a:ext cx="1114508" cy="470922"/>
          </a:xfrm>
          <a:prstGeom prst="rect">
            <a:avLst/>
          </a:prstGeom>
          <a:noFill/>
        </p:spPr>
        <p:txBody>
          <a:bodyPr wrap="square" lIns="93242" tIns="46621" rIns="93242" bIns="46621">
            <a:spAutoFit/>
          </a:bodyPr>
          <a:lstStyle/>
          <a:p>
            <a:pPr>
              <a:defRPr/>
            </a:pPr>
            <a:r>
              <a:rPr lang="en-US" sz="1224" b="1" dirty="0" smtClean="0">
                <a:gradFill>
                  <a:gsLst>
                    <a:gs pos="0">
                      <a:srgbClr val="FFFFFF"/>
                    </a:gs>
                    <a:gs pos="100000">
                      <a:srgbClr val="FFFFFF"/>
                    </a:gs>
                  </a:gsLst>
                  <a:lin ang="5400000" scaled="0"/>
                </a:gradFill>
              </a:rPr>
              <a:t>Orchestrator </a:t>
            </a:r>
          </a:p>
          <a:p>
            <a:pPr>
              <a:defRPr/>
            </a:pPr>
            <a:r>
              <a:rPr lang="en-US" sz="1224" b="1" dirty="0" smtClean="0">
                <a:gradFill>
                  <a:gsLst>
                    <a:gs pos="0">
                      <a:srgbClr val="FFFFFF"/>
                    </a:gs>
                    <a:gs pos="100000">
                      <a:srgbClr val="FFFFFF"/>
                    </a:gs>
                  </a:gsLst>
                  <a:lin ang="5400000" scaled="0"/>
                </a:gradFill>
              </a:rPr>
              <a:t>(incl. SPF) </a:t>
            </a:r>
            <a:endParaRPr lang="en-US" sz="1224" b="1" dirty="0">
              <a:gradFill>
                <a:gsLst>
                  <a:gs pos="0">
                    <a:srgbClr val="FFFFFF"/>
                  </a:gs>
                  <a:gs pos="100000">
                    <a:srgbClr val="FFFFFF"/>
                  </a:gs>
                </a:gsLst>
                <a:lin ang="5400000" scaled="0"/>
              </a:gradFill>
            </a:endParaRPr>
          </a:p>
        </p:txBody>
      </p:sp>
      <p:sp>
        <p:nvSpPr>
          <p:cNvPr id="66" name="TextBox 65"/>
          <p:cNvSpPr txBox="1"/>
          <p:nvPr/>
        </p:nvSpPr>
        <p:spPr>
          <a:xfrm>
            <a:off x="7287810" y="3862462"/>
            <a:ext cx="2004449" cy="286288"/>
          </a:xfrm>
          <a:prstGeom prst="rect">
            <a:avLst/>
          </a:prstGeom>
          <a:noFill/>
        </p:spPr>
        <p:txBody>
          <a:bodyPr wrap="square" lIns="93242" tIns="46621" rIns="93242" bIns="46621">
            <a:spAutoFit/>
          </a:bodyPr>
          <a:lstStyle/>
          <a:p>
            <a:pPr>
              <a:defRPr/>
            </a:pPr>
            <a:r>
              <a:rPr lang="en-US" sz="1224" b="1" dirty="0">
                <a:gradFill>
                  <a:gsLst>
                    <a:gs pos="0">
                      <a:srgbClr val="505050"/>
                    </a:gs>
                    <a:gs pos="100000">
                      <a:srgbClr val="505050"/>
                    </a:gs>
                  </a:gsLst>
                  <a:lin ang="5400000" scaled="0"/>
                </a:gradFill>
              </a:rPr>
              <a:t>Configuration Manager</a:t>
            </a:r>
          </a:p>
        </p:txBody>
      </p:sp>
      <p:pic>
        <p:nvPicPr>
          <p:cNvPr id="9" name="Picture 8"/>
          <p:cNvPicPr>
            <a:picLocks/>
          </p:cNvPicPr>
          <p:nvPr/>
        </p:nvPicPr>
        <p:blipFill>
          <a:blip r:embed="rId3" cstate="print">
            <a:extLst>
              <a:ext uri="{28A0092B-C50C-407E-A947-70E740481C1C}">
                <a14:useLocalDpi xmlns:a14="http://schemas.microsoft.com/office/drawing/2010/main" val="0"/>
              </a:ext>
            </a:extLst>
          </a:blip>
          <a:stretch>
            <a:fillRect/>
          </a:stretch>
        </p:blipFill>
        <p:spPr bwMode="auto">
          <a:xfrm>
            <a:off x="1467175" y="2072644"/>
            <a:ext cx="373041" cy="291890"/>
          </a:xfrm>
          <a:prstGeom prst="rect">
            <a:avLst/>
          </a:prstGeom>
          <a:noFill/>
          <a:ln w="9525">
            <a:noFill/>
            <a:miter lim="800000"/>
            <a:headEnd/>
            <a:tailEnd/>
          </a:ln>
        </p:spPr>
      </p:pic>
      <p:pic>
        <p:nvPicPr>
          <p:cNvPr id="11" name="Picture 10"/>
          <p:cNvPicPr>
            <a:picLocks/>
          </p:cNvPicPr>
          <p:nvPr/>
        </p:nvPicPr>
        <p:blipFill>
          <a:blip r:embed="rId4" cstate="print">
            <a:extLst>
              <a:ext uri="{28A0092B-C50C-407E-A947-70E740481C1C}">
                <a14:useLocalDpi xmlns:a14="http://schemas.microsoft.com/office/drawing/2010/main" val="0"/>
              </a:ext>
            </a:extLst>
          </a:blip>
          <a:stretch>
            <a:fillRect/>
          </a:stretch>
        </p:blipFill>
        <p:spPr bwMode="auto">
          <a:xfrm>
            <a:off x="5139131" y="2223599"/>
            <a:ext cx="373041" cy="328508"/>
          </a:xfrm>
          <a:prstGeom prst="rect">
            <a:avLst/>
          </a:prstGeom>
          <a:noFill/>
          <a:ln w="9525">
            <a:noFill/>
            <a:miter lim="800000"/>
            <a:headEnd/>
            <a:tailEnd/>
          </a:ln>
        </p:spPr>
      </p:pic>
      <p:pic>
        <p:nvPicPr>
          <p:cNvPr id="12" name="Picture 11"/>
          <p:cNvPicPr>
            <a:picLocks/>
          </p:cNvPicPr>
          <p:nvPr/>
        </p:nvPicPr>
        <p:blipFill>
          <a:blip r:embed="rId5" cstate="print">
            <a:extLst>
              <a:ext uri="{28A0092B-C50C-407E-A947-70E740481C1C}">
                <a14:useLocalDpi xmlns:a14="http://schemas.microsoft.com/office/drawing/2010/main" val="0"/>
              </a:ext>
            </a:extLst>
          </a:blip>
          <a:stretch>
            <a:fillRect/>
          </a:stretch>
        </p:blipFill>
        <p:spPr bwMode="auto">
          <a:xfrm>
            <a:off x="5256969" y="4738766"/>
            <a:ext cx="373041" cy="350592"/>
          </a:xfrm>
          <a:prstGeom prst="rect">
            <a:avLst/>
          </a:prstGeom>
          <a:noFill/>
          <a:ln w="9525">
            <a:noFill/>
            <a:miter lim="800000"/>
            <a:headEnd/>
            <a:tailEnd/>
          </a:ln>
        </p:spPr>
      </p:pic>
      <p:pic>
        <p:nvPicPr>
          <p:cNvPr id="57" name="Picture 56"/>
          <p:cNvPicPr>
            <a:picLocks/>
          </p:cNvPicPr>
          <p:nvPr/>
        </p:nvPicPr>
        <p:blipFill>
          <a:blip r:embed="rId5" cstate="print">
            <a:extLst>
              <a:ext uri="{28A0092B-C50C-407E-A947-70E740481C1C}">
                <a14:useLocalDpi xmlns:a14="http://schemas.microsoft.com/office/drawing/2010/main" val="0"/>
              </a:ext>
            </a:extLst>
          </a:blip>
          <a:stretch>
            <a:fillRect/>
          </a:stretch>
        </p:blipFill>
        <p:spPr bwMode="auto">
          <a:xfrm>
            <a:off x="1591488" y="5127116"/>
            <a:ext cx="373041" cy="350592"/>
          </a:xfrm>
          <a:prstGeom prst="rect">
            <a:avLst/>
          </a:prstGeom>
          <a:noFill/>
          <a:ln w="9525">
            <a:noFill/>
            <a:miter lim="800000"/>
            <a:headEnd/>
            <a:tailEnd/>
          </a:ln>
        </p:spPr>
      </p:pic>
      <p:pic>
        <p:nvPicPr>
          <p:cNvPr id="13" name="Picture 12"/>
          <p:cNvPicPr>
            <a:picLocks/>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6953142" y="3027119"/>
            <a:ext cx="373041" cy="365180"/>
          </a:xfrm>
          <a:prstGeom prst="rect">
            <a:avLst/>
          </a:prstGeom>
          <a:noFill/>
          <a:ln w="9525">
            <a:noFill/>
            <a:miter lim="800000"/>
            <a:headEnd/>
            <a:tailEnd/>
          </a:ln>
        </p:spPr>
      </p:pic>
      <p:pic>
        <p:nvPicPr>
          <p:cNvPr id="67" name="Picture 66"/>
          <p:cNvPicPr>
            <a:picLocks/>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6996159" y="3817197"/>
            <a:ext cx="287009" cy="373041"/>
          </a:xfrm>
          <a:prstGeom prst="rect">
            <a:avLst/>
          </a:prstGeom>
          <a:noFill/>
          <a:ln w="9525">
            <a:noFill/>
            <a:miter lim="800000"/>
            <a:headEnd/>
            <a:tailEnd/>
          </a:ln>
        </p:spPr>
      </p:pic>
      <p:pic>
        <p:nvPicPr>
          <p:cNvPr id="15" name="Picture 14"/>
          <p:cNvPicPr>
            <a:picLocks/>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6953142" y="3472816"/>
            <a:ext cx="373041" cy="256138"/>
          </a:xfrm>
          <a:prstGeom prst="rect">
            <a:avLst/>
          </a:prstGeom>
          <a:noFill/>
          <a:ln w="9525">
            <a:noFill/>
            <a:miter lim="800000"/>
            <a:headEnd/>
            <a:tailEnd/>
          </a:ln>
        </p:spPr>
      </p:pic>
      <p:pic>
        <p:nvPicPr>
          <p:cNvPr id="88" name="Picture 4"/>
          <p:cNvPicPr>
            <a:picLocks noChangeArrowheads="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6973263" y="4220030"/>
            <a:ext cx="332796" cy="373041"/>
          </a:xfrm>
          <a:prstGeom prst="rect">
            <a:avLst/>
          </a:prstGeom>
          <a:noFill/>
          <a:effectLst/>
          <a:extLst/>
        </p:spPr>
      </p:pic>
      <p:sp>
        <p:nvSpPr>
          <p:cNvPr id="89" name="TextBox 88"/>
          <p:cNvSpPr txBox="1"/>
          <p:nvPr/>
        </p:nvSpPr>
        <p:spPr>
          <a:xfrm>
            <a:off x="7287811" y="4261571"/>
            <a:ext cx="2321337" cy="286288"/>
          </a:xfrm>
          <a:prstGeom prst="rect">
            <a:avLst/>
          </a:prstGeom>
          <a:noFill/>
        </p:spPr>
        <p:txBody>
          <a:bodyPr wrap="square" lIns="93242" tIns="46621" rIns="93242" bIns="46621">
            <a:spAutoFit/>
          </a:bodyPr>
          <a:lstStyle/>
          <a:p>
            <a:pPr>
              <a:defRPr/>
            </a:pPr>
            <a:r>
              <a:rPr lang="en-US" sz="1224" b="1" dirty="0">
                <a:gradFill>
                  <a:gsLst>
                    <a:gs pos="0">
                      <a:srgbClr val="505050"/>
                    </a:gs>
                    <a:gs pos="100000">
                      <a:srgbClr val="505050"/>
                    </a:gs>
                  </a:gsLst>
                  <a:lin ang="5400000" scaled="0"/>
                </a:gradFill>
              </a:rPr>
              <a:t>Data Protection Manager</a:t>
            </a:r>
          </a:p>
        </p:txBody>
      </p:sp>
      <p:grpSp>
        <p:nvGrpSpPr>
          <p:cNvPr id="2" name="Group 1"/>
          <p:cNvGrpSpPr/>
          <p:nvPr/>
        </p:nvGrpSpPr>
        <p:grpSpPr>
          <a:xfrm>
            <a:off x="9609146" y="1733583"/>
            <a:ext cx="1453577" cy="4067330"/>
            <a:chOff x="9647742" y="1699746"/>
            <a:chExt cx="1425205" cy="3987940"/>
          </a:xfrm>
          <a:solidFill>
            <a:schemeClr val="accent1"/>
          </a:solidFill>
        </p:grpSpPr>
        <p:sp>
          <p:nvSpPr>
            <p:cNvPr id="72" name="Freeform 6"/>
            <p:cNvSpPr>
              <a:spLocks/>
            </p:cNvSpPr>
            <p:nvPr/>
          </p:nvSpPr>
          <p:spPr bwMode="auto">
            <a:xfrm>
              <a:off x="9647742" y="1699746"/>
              <a:ext cx="1425205" cy="754042"/>
            </a:xfrm>
            <a:custGeom>
              <a:avLst/>
              <a:gdLst>
                <a:gd name="T0" fmla="*/ 272 w 371"/>
                <a:gd name="T1" fmla="*/ 0 h 196"/>
                <a:gd name="T2" fmla="*/ 371 w 371"/>
                <a:gd name="T3" fmla="*/ 98 h 196"/>
                <a:gd name="T4" fmla="*/ 272 w 371"/>
                <a:gd name="T5" fmla="*/ 196 h 196"/>
                <a:gd name="T6" fmla="*/ 272 w 371"/>
                <a:gd name="T7" fmla="*/ 196 h 196"/>
                <a:gd name="T8" fmla="*/ 272 w 371"/>
                <a:gd name="T9" fmla="*/ 196 h 196"/>
                <a:gd name="T10" fmla="*/ 65 w 371"/>
                <a:gd name="T11" fmla="*/ 196 h 196"/>
                <a:gd name="T12" fmla="*/ 65 w 371"/>
                <a:gd name="T13" fmla="*/ 196 h 196"/>
                <a:gd name="T14" fmla="*/ 61 w 371"/>
                <a:gd name="T15" fmla="*/ 196 h 196"/>
                <a:gd name="T16" fmla="*/ 61 w 371"/>
                <a:gd name="T17" fmla="*/ 196 h 196"/>
                <a:gd name="T18" fmla="*/ 60 w 371"/>
                <a:gd name="T19" fmla="*/ 196 h 196"/>
                <a:gd name="T20" fmla="*/ 0 w 371"/>
                <a:gd name="T21" fmla="*/ 136 h 196"/>
                <a:gd name="T22" fmla="*/ 60 w 371"/>
                <a:gd name="T23" fmla="*/ 76 h 196"/>
                <a:gd name="T24" fmla="*/ 84 w 371"/>
                <a:gd name="T25" fmla="*/ 81 h 196"/>
                <a:gd name="T26" fmla="*/ 153 w 371"/>
                <a:gd name="T27" fmla="*/ 39 h 196"/>
                <a:gd name="T28" fmla="*/ 189 w 371"/>
                <a:gd name="T29" fmla="*/ 48 h 196"/>
                <a:gd name="T30" fmla="*/ 272 w 371"/>
                <a:gd name="T31"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1" h="196">
                  <a:moveTo>
                    <a:pt x="272" y="0"/>
                  </a:moveTo>
                  <a:cubicBezTo>
                    <a:pt x="327" y="0"/>
                    <a:pt x="371" y="44"/>
                    <a:pt x="371" y="98"/>
                  </a:cubicBezTo>
                  <a:cubicBezTo>
                    <a:pt x="371" y="153"/>
                    <a:pt x="327" y="196"/>
                    <a:pt x="272" y="196"/>
                  </a:cubicBezTo>
                  <a:cubicBezTo>
                    <a:pt x="272" y="196"/>
                    <a:pt x="272" y="196"/>
                    <a:pt x="272" y="196"/>
                  </a:cubicBezTo>
                  <a:cubicBezTo>
                    <a:pt x="272" y="196"/>
                    <a:pt x="272" y="196"/>
                    <a:pt x="272" y="196"/>
                  </a:cubicBezTo>
                  <a:cubicBezTo>
                    <a:pt x="65" y="196"/>
                    <a:pt x="65" y="196"/>
                    <a:pt x="65" y="196"/>
                  </a:cubicBezTo>
                  <a:cubicBezTo>
                    <a:pt x="65" y="196"/>
                    <a:pt x="65" y="196"/>
                    <a:pt x="65" y="196"/>
                  </a:cubicBezTo>
                  <a:cubicBezTo>
                    <a:pt x="61" y="196"/>
                    <a:pt x="61" y="196"/>
                    <a:pt x="61" y="196"/>
                  </a:cubicBezTo>
                  <a:cubicBezTo>
                    <a:pt x="61" y="196"/>
                    <a:pt x="61" y="196"/>
                    <a:pt x="61" y="196"/>
                  </a:cubicBezTo>
                  <a:cubicBezTo>
                    <a:pt x="60" y="196"/>
                    <a:pt x="60" y="196"/>
                    <a:pt x="60" y="196"/>
                  </a:cubicBezTo>
                  <a:cubicBezTo>
                    <a:pt x="27" y="196"/>
                    <a:pt x="0" y="170"/>
                    <a:pt x="0" y="136"/>
                  </a:cubicBezTo>
                  <a:cubicBezTo>
                    <a:pt x="0" y="103"/>
                    <a:pt x="27" y="76"/>
                    <a:pt x="60" y="76"/>
                  </a:cubicBezTo>
                  <a:cubicBezTo>
                    <a:pt x="69" y="76"/>
                    <a:pt x="77" y="78"/>
                    <a:pt x="84" y="81"/>
                  </a:cubicBezTo>
                  <a:cubicBezTo>
                    <a:pt x="97" y="56"/>
                    <a:pt x="123" y="39"/>
                    <a:pt x="153" y="39"/>
                  </a:cubicBezTo>
                  <a:cubicBezTo>
                    <a:pt x="166" y="39"/>
                    <a:pt x="178" y="42"/>
                    <a:pt x="189" y="48"/>
                  </a:cubicBezTo>
                  <a:cubicBezTo>
                    <a:pt x="206" y="19"/>
                    <a:pt x="237" y="0"/>
                    <a:pt x="272" y="0"/>
                  </a:cubicBezTo>
                  <a:close/>
                </a:path>
              </a:pathLst>
            </a:custGeom>
            <a:grpFill/>
            <a:ln>
              <a:noFill/>
            </a:ln>
            <a:extLst/>
          </p:spPr>
          <p:txBody>
            <a:bodyPr vert="horz" wrap="square" lIns="93260" tIns="46630" rIns="93260" bIns="46630" numCol="1" anchor="ctr" anchorCtr="0" compatLnSpc="1">
              <a:prstTxWarp prst="textNoShape">
                <a:avLst/>
              </a:prstTxWarp>
            </a:bodyPr>
            <a:lstStyle/>
            <a:p>
              <a:pPr algn="ctr" defTabSz="932379"/>
              <a:r>
                <a:rPr lang="en-US" sz="1632" dirty="0">
                  <a:gradFill>
                    <a:gsLst>
                      <a:gs pos="0">
                        <a:srgbClr val="FFFFFF"/>
                      </a:gs>
                      <a:gs pos="100000">
                        <a:srgbClr val="FFFFFF"/>
                      </a:gs>
                    </a:gsLst>
                    <a:lin ang="5400000" scaled="0"/>
                  </a:gradFill>
                </a:rPr>
                <a:t/>
              </a:r>
              <a:br>
                <a:rPr lang="en-US" sz="1632" dirty="0">
                  <a:gradFill>
                    <a:gsLst>
                      <a:gs pos="0">
                        <a:srgbClr val="FFFFFF"/>
                      </a:gs>
                      <a:gs pos="100000">
                        <a:srgbClr val="FFFFFF"/>
                      </a:gs>
                    </a:gsLst>
                    <a:lin ang="5400000" scaled="0"/>
                  </a:gradFill>
                </a:rPr>
              </a:br>
              <a:r>
                <a:rPr lang="en-US" sz="1632" dirty="0">
                  <a:gradFill>
                    <a:gsLst>
                      <a:gs pos="0">
                        <a:srgbClr val="FFFFFF"/>
                      </a:gs>
                      <a:gs pos="100000">
                        <a:srgbClr val="FFFFFF"/>
                      </a:gs>
                    </a:gsLst>
                    <a:lin ang="5400000" scaled="0"/>
                  </a:gradFill>
                </a:rPr>
                <a:t>Microsoft</a:t>
              </a:r>
            </a:p>
          </p:txBody>
        </p:sp>
        <p:sp>
          <p:nvSpPr>
            <p:cNvPr id="73" name="Freeform 6"/>
            <p:cNvSpPr>
              <a:spLocks/>
            </p:cNvSpPr>
            <p:nvPr/>
          </p:nvSpPr>
          <p:spPr bwMode="auto">
            <a:xfrm>
              <a:off x="9647742" y="3316695"/>
              <a:ext cx="1425205" cy="754042"/>
            </a:xfrm>
            <a:custGeom>
              <a:avLst/>
              <a:gdLst>
                <a:gd name="T0" fmla="*/ 272 w 371"/>
                <a:gd name="T1" fmla="*/ 0 h 196"/>
                <a:gd name="T2" fmla="*/ 371 w 371"/>
                <a:gd name="T3" fmla="*/ 98 h 196"/>
                <a:gd name="T4" fmla="*/ 272 w 371"/>
                <a:gd name="T5" fmla="*/ 196 h 196"/>
                <a:gd name="T6" fmla="*/ 272 w 371"/>
                <a:gd name="T7" fmla="*/ 196 h 196"/>
                <a:gd name="T8" fmla="*/ 272 w 371"/>
                <a:gd name="T9" fmla="*/ 196 h 196"/>
                <a:gd name="T10" fmla="*/ 65 w 371"/>
                <a:gd name="T11" fmla="*/ 196 h 196"/>
                <a:gd name="T12" fmla="*/ 65 w 371"/>
                <a:gd name="T13" fmla="*/ 196 h 196"/>
                <a:gd name="T14" fmla="*/ 61 w 371"/>
                <a:gd name="T15" fmla="*/ 196 h 196"/>
                <a:gd name="T16" fmla="*/ 61 w 371"/>
                <a:gd name="T17" fmla="*/ 196 h 196"/>
                <a:gd name="T18" fmla="*/ 60 w 371"/>
                <a:gd name="T19" fmla="*/ 196 h 196"/>
                <a:gd name="T20" fmla="*/ 0 w 371"/>
                <a:gd name="T21" fmla="*/ 136 h 196"/>
                <a:gd name="T22" fmla="*/ 60 w 371"/>
                <a:gd name="T23" fmla="*/ 76 h 196"/>
                <a:gd name="T24" fmla="*/ 84 w 371"/>
                <a:gd name="T25" fmla="*/ 81 h 196"/>
                <a:gd name="T26" fmla="*/ 153 w 371"/>
                <a:gd name="T27" fmla="*/ 39 h 196"/>
                <a:gd name="T28" fmla="*/ 189 w 371"/>
                <a:gd name="T29" fmla="*/ 48 h 196"/>
                <a:gd name="T30" fmla="*/ 272 w 371"/>
                <a:gd name="T31"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1" h="196">
                  <a:moveTo>
                    <a:pt x="272" y="0"/>
                  </a:moveTo>
                  <a:cubicBezTo>
                    <a:pt x="327" y="0"/>
                    <a:pt x="371" y="44"/>
                    <a:pt x="371" y="98"/>
                  </a:cubicBezTo>
                  <a:cubicBezTo>
                    <a:pt x="371" y="153"/>
                    <a:pt x="327" y="196"/>
                    <a:pt x="272" y="196"/>
                  </a:cubicBezTo>
                  <a:cubicBezTo>
                    <a:pt x="272" y="196"/>
                    <a:pt x="272" y="196"/>
                    <a:pt x="272" y="196"/>
                  </a:cubicBezTo>
                  <a:cubicBezTo>
                    <a:pt x="272" y="196"/>
                    <a:pt x="272" y="196"/>
                    <a:pt x="272" y="196"/>
                  </a:cubicBezTo>
                  <a:cubicBezTo>
                    <a:pt x="65" y="196"/>
                    <a:pt x="65" y="196"/>
                    <a:pt x="65" y="196"/>
                  </a:cubicBezTo>
                  <a:cubicBezTo>
                    <a:pt x="65" y="196"/>
                    <a:pt x="65" y="196"/>
                    <a:pt x="65" y="196"/>
                  </a:cubicBezTo>
                  <a:cubicBezTo>
                    <a:pt x="61" y="196"/>
                    <a:pt x="61" y="196"/>
                    <a:pt x="61" y="196"/>
                  </a:cubicBezTo>
                  <a:cubicBezTo>
                    <a:pt x="61" y="196"/>
                    <a:pt x="61" y="196"/>
                    <a:pt x="61" y="196"/>
                  </a:cubicBezTo>
                  <a:cubicBezTo>
                    <a:pt x="60" y="196"/>
                    <a:pt x="60" y="196"/>
                    <a:pt x="60" y="196"/>
                  </a:cubicBezTo>
                  <a:cubicBezTo>
                    <a:pt x="27" y="196"/>
                    <a:pt x="0" y="170"/>
                    <a:pt x="0" y="136"/>
                  </a:cubicBezTo>
                  <a:cubicBezTo>
                    <a:pt x="0" y="103"/>
                    <a:pt x="27" y="76"/>
                    <a:pt x="60" y="76"/>
                  </a:cubicBezTo>
                  <a:cubicBezTo>
                    <a:pt x="69" y="76"/>
                    <a:pt x="77" y="78"/>
                    <a:pt x="84" y="81"/>
                  </a:cubicBezTo>
                  <a:cubicBezTo>
                    <a:pt x="97" y="56"/>
                    <a:pt x="123" y="39"/>
                    <a:pt x="153" y="39"/>
                  </a:cubicBezTo>
                  <a:cubicBezTo>
                    <a:pt x="166" y="39"/>
                    <a:pt x="178" y="42"/>
                    <a:pt x="189" y="48"/>
                  </a:cubicBezTo>
                  <a:cubicBezTo>
                    <a:pt x="206" y="19"/>
                    <a:pt x="237" y="0"/>
                    <a:pt x="272" y="0"/>
                  </a:cubicBezTo>
                  <a:close/>
                </a:path>
              </a:pathLst>
            </a:custGeom>
            <a:grpFill/>
            <a:ln>
              <a:noFill/>
            </a:ln>
            <a:extLst/>
          </p:spPr>
          <p:txBody>
            <a:bodyPr vert="horz" wrap="square" lIns="93260" tIns="46630" rIns="93260" bIns="46630" numCol="1" anchor="ctr" anchorCtr="0" compatLnSpc="1">
              <a:prstTxWarp prst="textNoShape">
                <a:avLst/>
              </a:prstTxWarp>
            </a:bodyPr>
            <a:lstStyle/>
            <a:p>
              <a:pPr algn="ctr" defTabSz="932379"/>
              <a:r>
                <a:rPr lang="en-US" sz="1632" dirty="0">
                  <a:gradFill>
                    <a:gsLst>
                      <a:gs pos="0">
                        <a:srgbClr val="FFFFFF"/>
                      </a:gs>
                      <a:gs pos="100000">
                        <a:srgbClr val="FFFFFF"/>
                      </a:gs>
                    </a:gsLst>
                    <a:lin ang="5400000" scaled="0"/>
                  </a:gradFill>
                </a:rPr>
                <a:t/>
              </a:r>
              <a:br>
                <a:rPr lang="en-US" sz="1632" dirty="0">
                  <a:gradFill>
                    <a:gsLst>
                      <a:gs pos="0">
                        <a:srgbClr val="FFFFFF"/>
                      </a:gs>
                      <a:gs pos="100000">
                        <a:srgbClr val="FFFFFF"/>
                      </a:gs>
                    </a:gsLst>
                    <a:lin ang="5400000" scaled="0"/>
                  </a:gradFill>
                </a:rPr>
              </a:br>
              <a:r>
                <a:rPr lang="en-US" sz="1632" dirty="0">
                  <a:gradFill>
                    <a:gsLst>
                      <a:gs pos="0">
                        <a:srgbClr val="FFFFFF"/>
                      </a:gs>
                      <a:gs pos="100000">
                        <a:srgbClr val="FFFFFF"/>
                      </a:gs>
                    </a:gsLst>
                    <a:lin ang="5400000" scaled="0"/>
                  </a:gradFill>
                </a:rPr>
                <a:t>On-premises</a:t>
              </a:r>
            </a:p>
          </p:txBody>
        </p:sp>
        <p:sp>
          <p:nvSpPr>
            <p:cNvPr id="74" name="Freeform 6"/>
            <p:cNvSpPr>
              <a:spLocks/>
            </p:cNvSpPr>
            <p:nvPr/>
          </p:nvSpPr>
          <p:spPr bwMode="auto">
            <a:xfrm>
              <a:off x="9647742" y="4933644"/>
              <a:ext cx="1425205" cy="754042"/>
            </a:xfrm>
            <a:custGeom>
              <a:avLst/>
              <a:gdLst>
                <a:gd name="T0" fmla="*/ 272 w 371"/>
                <a:gd name="T1" fmla="*/ 0 h 196"/>
                <a:gd name="T2" fmla="*/ 371 w 371"/>
                <a:gd name="T3" fmla="*/ 98 h 196"/>
                <a:gd name="T4" fmla="*/ 272 w 371"/>
                <a:gd name="T5" fmla="*/ 196 h 196"/>
                <a:gd name="T6" fmla="*/ 272 w 371"/>
                <a:gd name="T7" fmla="*/ 196 h 196"/>
                <a:gd name="T8" fmla="*/ 272 w 371"/>
                <a:gd name="T9" fmla="*/ 196 h 196"/>
                <a:gd name="T10" fmla="*/ 65 w 371"/>
                <a:gd name="T11" fmla="*/ 196 h 196"/>
                <a:gd name="T12" fmla="*/ 65 w 371"/>
                <a:gd name="T13" fmla="*/ 196 h 196"/>
                <a:gd name="T14" fmla="*/ 61 w 371"/>
                <a:gd name="T15" fmla="*/ 196 h 196"/>
                <a:gd name="T16" fmla="*/ 61 w 371"/>
                <a:gd name="T17" fmla="*/ 196 h 196"/>
                <a:gd name="T18" fmla="*/ 60 w 371"/>
                <a:gd name="T19" fmla="*/ 196 h 196"/>
                <a:gd name="T20" fmla="*/ 0 w 371"/>
                <a:gd name="T21" fmla="*/ 136 h 196"/>
                <a:gd name="T22" fmla="*/ 60 w 371"/>
                <a:gd name="T23" fmla="*/ 76 h 196"/>
                <a:gd name="T24" fmla="*/ 84 w 371"/>
                <a:gd name="T25" fmla="*/ 81 h 196"/>
                <a:gd name="T26" fmla="*/ 153 w 371"/>
                <a:gd name="T27" fmla="*/ 39 h 196"/>
                <a:gd name="T28" fmla="*/ 189 w 371"/>
                <a:gd name="T29" fmla="*/ 48 h 196"/>
                <a:gd name="T30" fmla="*/ 272 w 371"/>
                <a:gd name="T31"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1" h="196">
                  <a:moveTo>
                    <a:pt x="272" y="0"/>
                  </a:moveTo>
                  <a:cubicBezTo>
                    <a:pt x="327" y="0"/>
                    <a:pt x="371" y="44"/>
                    <a:pt x="371" y="98"/>
                  </a:cubicBezTo>
                  <a:cubicBezTo>
                    <a:pt x="371" y="153"/>
                    <a:pt x="327" y="196"/>
                    <a:pt x="272" y="196"/>
                  </a:cubicBezTo>
                  <a:cubicBezTo>
                    <a:pt x="272" y="196"/>
                    <a:pt x="272" y="196"/>
                    <a:pt x="272" y="196"/>
                  </a:cubicBezTo>
                  <a:cubicBezTo>
                    <a:pt x="272" y="196"/>
                    <a:pt x="272" y="196"/>
                    <a:pt x="272" y="196"/>
                  </a:cubicBezTo>
                  <a:cubicBezTo>
                    <a:pt x="65" y="196"/>
                    <a:pt x="65" y="196"/>
                    <a:pt x="65" y="196"/>
                  </a:cubicBezTo>
                  <a:cubicBezTo>
                    <a:pt x="65" y="196"/>
                    <a:pt x="65" y="196"/>
                    <a:pt x="65" y="196"/>
                  </a:cubicBezTo>
                  <a:cubicBezTo>
                    <a:pt x="61" y="196"/>
                    <a:pt x="61" y="196"/>
                    <a:pt x="61" y="196"/>
                  </a:cubicBezTo>
                  <a:cubicBezTo>
                    <a:pt x="61" y="196"/>
                    <a:pt x="61" y="196"/>
                    <a:pt x="61" y="196"/>
                  </a:cubicBezTo>
                  <a:cubicBezTo>
                    <a:pt x="60" y="196"/>
                    <a:pt x="60" y="196"/>
                    <a:pt x="60" y="196"/>
                  </a:cubicBezTo>
                  <a:cubicBezTo>
                    <a:pt x="27" y="196"/>
                    <a:pt x="0" y="170"/>
                    <a:pt x="0" y="136"/>
                  </a:cubicBezTo>
                  <a:cubicBezTo>
                    <a:pt x="0" y="103"/>
                    <a:pt x="27" y="76"/>
                    <a:pt x="60" y="76"/>
                  </a:cubicBezTo>
                  <a:cubicBezTo>
                    <a:pt x="69" y="76"/>
                    <a:pt x="77" y="78"/>
                    <a:pt x="84" y="81"/>
                  </a:cubicBezTo>
                  <a:cubicBezTo>
                    <a:pt x="97" y="56"/>
                    <a:pt x="123" y="39"/>
                    <a:pt x="153" y="39"/>
                  </a:cubicBezTo>
                  <a:cubicBezTo>
                    <a:pt x="166" y="39"/>
                    <a:pt x="178" y="42"/>
                    <a:pt x="189" y="48"/>
                  </a:cubicBezTo>
                  <a:cubicBezTo>
                    <a:pt x="206" y="19"/>
                    <a:pt x="237" y="0"/>
                    <a:pt x="272" y="0"/>
                  </a:cubicBezTo>
                  <a:close/>
                </a:path>
              </a:pathLst>
            </a:custGeom>
            <a:grpFill/>
            <a:ln>
              <a:noFill/>
            </a:ln>
            <a:extLst/>
          </p:spPr>
          <p:txBody>
            <a:bodyPr vert="horz" wrap="square" lIns="93260" tIns="46630" rIns="93260" bIns="46630" numCol="1" anchor="ctr" anchorCtr="0" compatLnSpc="1">
              <a:prstTxWarp prst="textNoShape">
                <a:avLst/>
              </a:prstTxWarp>
            </a:bodyPr>
            <a:lstStyle/>
            <a:p>
              <a:pPr algn="ctr" defTabSz="932379"/>
              <a:r>
                <a:rPr lang="en-US" sz="1632" dirty="0">
                  <a:gradFill>
                    <a:gsLst>
                      <a:gs pos="0">
                        <a:srgbClr val="FFFFFF"/>
                      </a:gs>
                      <a:gs pos="100000">
                        <a:srgbClr val="FFFFFF"/>
                      </a:gs>
                    </a:gsLst>
                    <a:lin ang="5400000" scaled="0"/>
                  </a:gradFill>
                </a:rPr>
                <a:t/>
              </a:r>
              <a:br>
                <a:rPr lang="en-US" sz="1632" dirty="0">
                  <a:gradFill>
                    <a:gsLst>
                      <a:gs pos="0">
                        <a:srgbClr val="FFFFFF"/>
                      </a:gs>
                      <a:gs pos="100000">
                        <a:srgbClr val="FFFFFF"/>
                      </a:gs>
                    </a:gsLst>
                    <a:lin ang="5400000" scaled="0"/>
                  </a:gradFill>
                </a:rPr>
              </a:br>
              <a:r>
                <a:rPr lang="en-US" sz="1632" dirty="0">
                  <a:gradFill>
                    <a:gsLst>
                      <a:gs pos="0">
                        <a:srgbClr val="FFFFFF"/>
                      </a:gs>
                      <a:gs pos="100000">
                        <a:srgbClr val="FFFFFF"/>
                      </a:gs>
                    </a:gsLst>
                    <a:lin ang="5400000" scaled="0"/>
                  </a:gradFill>
                </a:rPr>
                <a:t>Service </a:t>
              </a:r>
              <a:br>
                <a:rPr lang="en-US" sz="1632" dirty="0">
                  <a:gradFill>
                    <a:gsLst>
                      <a:gs pos="0">
                        <a:srgbClr val="FFFFFF"/>
                      </a:gs>
                      <a:gs pos="100000">
                        <a:srgbClr val="FFFFFF"/>
                      </a:gs>
                    </a:gsLst>
                    <a:lin ang="5400000" scaled="0"/>
                  </a:gradFill>
                </a:rPr>
              </a:br>
              <a:r>
                <a:rPr lang="en-US" sz="1632" dirty="0">
                  <a:gradFill>
                    <a:gsLst>
                      <a:gs pos="0">
                        <a:srgbClr val="FFFFFF"/>
                      </a:gs>
                      <a:gs pos="100000">
                        <a:srgbClr val="FFFFFF"/>
                      </a:gs>
                    </a:gsLst>
                    <a:lin ang="5400000" scaled="0"/>
                  </a:gradFill>
                </a:rPr>
                <a:t>Provider</a:t>
              </a:r>
            </a:p>
          </p:txBody>
        </p:sp>
      </p:grpSp>
      <p:sp>
        <p:nvSpPr>
          <p:cNvPr id="54" name="TextBox 53"/>
          <p:cNvSpPr txBox="1"/>
          <p:nvPr/>
        </p:nvSpPr>
        <p:spPr>
          <a:xfrm>
            <a:off x="198869" y="3949170"/>
            <a:ext cx="1021704" cy="742987"/>
          </a:xfrm>
          <a:prstGeom prst="rect">
            <a:avLst/>
          </a:prstGeom>
          <a:solidFill>
            <a:schemeClr val="accent1"/>
          </a:solidFill>
        </p:spPr>
        <p:txBody>
          <a:bodyPr wrap="square" lIns="93260" tIns="93260" rIns="93260" bIns="93260" rtlCol="0">
            <a:noAutofit/>
          </a:bodyPr>
          <a:lstStyle/>
          <a:p>
            <a:pPr algn="ctr">
              <a:lnSpc>
                <a:spcPct val="90000"/>
              </a:lnSpc>
            </a:pPr>
            <a:r>
              <a:rPr lang="en-US" sz="1428" spc="-51" dirty="0" smtClean="0">
                <a:gradFill>
                  <a:gsLst>
                    <a:gs pos="3750">
                      <a:srgbClr val="FFFFFF"/>
                    </a:gs>
                    <a:gs pos="12000">
                      <a:srgbClr val="FFFFFF"/>
                    </a:gs>
                  </a:gsLst>
                  <a:lin ang="5400000" scaled="0"/>
                </a:gradFill>
              </a:rPr>
              <a:t>Multiple tenants / customers</a:t>
            </a:r>
            <a:endParaRPr lang="en-US" sz="1428" spc="-51" dirty="0">
              <a:gradFill>
                <a:gsLst>
                  <a:gs pos="3750">
                    <a:srgbClr val="FFFFFF"/>
                  </a:gs>
                  <a:gs pos="12000">
                    <a:srgbClr val="FFFFFF"/>
                  </a:gs>
                </a:gsLst>
                <a:lin ang="5400000" scaled="0"/>
              </a:gradFill>
            </a:endParaRPr>
          </a:p>
        </p:txBody>
      </p:sp>
      <p:sp>
        <p:nvSpPr>
          <p:cNvPr id="76" name="TextBox 75"/>
          <p:cNvSpPr txBox="1"/>
          <p:nvPr/>
        </p:nvSpPr>
        <p:spPr>
          <a:xfrm>
            <a:off x="11245415" y="3949171"/>
            <a:ext cx="911381" cy="530352"/>
          </a:xfrm>
          <a:prstGeom prst="rect">
            <a:avLst/>
          </a:prstGeom>
          <a:solidFill>
            <a:schemeClr val="accent1"/>
          </a:solidFill>
        </p:spPr>
        <p:txBody>
          <a:bodyPr wrap="square" lIns="93260" tIns="93260" rIns="93260" bIns="93260" rtlCol="0">
            <a:noAutofit/>
          </a:bodyPr>
          <a:lstStyle/>
          <a:p>
            <a:pPr algn="ctr">
              <a:lnSpc>
                <a:spcPct val="90000"/>
              </a:lnSpc>
            </a:pPr>
            <a:r>
              <a:rPr lang="en-US" sz="1428" spc="-51" dirty="0" smtClean="0">
                <a:gradFill>
                  <a:gsLst>
                    <a:gs pos="3750">
                      <a:srgbClr val="FFFFFF"/>
                    </a:gs>
                    <a:gs pos="12000">
                      <a:srgbClr val="FFFFFF"/>
                    </a:gs>
                  </a:gsLst>
                  <a:lin ang="5400000" scaled="0"/>
                </a:gradFill>
              </a:rPr>
              <a:t>Service </a:t>
            </a:r>
            <a:endParaRPr lang="en-US" sz="1428" spc="-51" dirty="0">
              <a:gradFill>
                <a:gsLst>
                  <a:gs pos="3750">
                    <a:srgbClr val="FFFFFF"/>
                  </a:gs>
                  <a:gs pos="12000">
                    <a:srgbClr val="FFFFFF"/>
                  </a:gs>
                </a:gsLst>
                <a:lin ang="5400000" scaled="0"/>
              </a:gradFill>
            </a:endParaRPr>
          </a:p>
          <a:p>
            <a:pPr algn="ctr">
              <a:lnSpc>
                <a:spcPct val="90000"/>
              </a:lnSpc>
            </a:pPr>
            <a:r>
              <a:rPr lang="en-US" sz="1428" spc="-51" dirty="0">
                <a:gradFill>
                  <a:gsLst>
                    <a:gs pos="3750">
                      <a:srgbClr val="FFFFFF"/>
                    </a:gs>
                    <a:gs pos="12000">
                      <a:srgbClr val="FFFFFF"/>
                    </a:gs>
                  </a:gsLst>
                  <a:lin ang="5400000" scaled="0"/>
                </a:gradFill>
              </a:rPr>
              <a:t>admin</a:t>
            </a:r>
          </a:p>
        </p:txBody>
      </p:sp>
      <p:grpSp>
        <p:nvGrpSpPr>
          <p:cNvPr id="25" name="Group 24"/>
          <p:cNvGrpSpPr/>
          <p:nvPr/>
        </p:nvGrpSpPr>
        <p:grpSpPr>
          <a:xfrm>
            <a:off x="35125" y="3114357"/>
            <a:ext cx="482301" cy="798400"/>
            <a:chOff x="4173538" y="412750"/>
            <a:chExt cx="4086225" cy="6175376"/>
          </a:xfrm>
          <a:solidFill>
            <a:schemeClr val="accent1"/>
          </a:solidFill>
        </p:grpSpPr>
        <p:sp>
          <p:nvSpPr>
            <p:cNvPr id="23" name="Freeform 10"/>
            <p:cNvSpPr>
              <a:spLocks/>
            </p:cNvSpPr>
            <p:nvPr/>
          </p:nvSpPr>
          <p:spPr bwMode="auto">
            <a:xfrm>
              <a:off x="5016500" y="412750"/>
              <a:ext cx="2384425" cy="2384425"/>
            </a:xfrm>
            <a:custGeom>
              <a:avLst/>
              <a:gdLst>
                <a:gd name="T0" fmla="*/ 824 w 1502"/>
                <a:gd name="T1" fmla="*/ 3 h 1502"/>
                <a:gd name="T2" fmla="*/ 962 w 1502"/>
                <a:gd name="T3" fmla="*/ 30 h 1502"/>
                <a:gd name="T4" fmla="*/ 1090 w 1502"/>
                <a:gd name="T5" fmla="*/ 81 h 1502"/>
                <a:gd name="T6" fmla="*/ 1206 w 1502"/>
                <a:gd name="T7" fmla="*/ 153 h 1502"/>
                <a:gd name="T8" fmla="*/ 1306 w 1502"/>
                <a:gd name="T9" fmla="*/ 244 h 1502"/>
                <a:gd name="T10" fmla="*/ 1388 w 1502"/>
                <a:gd name="T11" fmla="*/ 352 h 1502"/>
                <a:gd name="T12" fmla="*/ 1450 w 1502"/>
                <a:gd name="T13" fmla="*/ 475 h 1502"/>
                <a:gd name="T14" fmla="*/ 1489 w 1502"/>
                <a:gd name="T15" fmla="*/ 608 h 1502"/>
                <a:gd name="T16" fmla="*/ 1502 w 1502"/>
                <a:gd name="T17" fmla="*/ 751 h 1502"/>
                <a:gd name="T18" fmla="*/ 1489 w 1502"/>
                <a:gd name="T19" fmla="*/ 894 h 1502"/>
                <a:gd name="T20" fmla="*/ 1450 w 1502"/>
                <a:gd name="T21" fmla="*/ 1027 h 1502"/>
                <a:gd name="T22" fmla="*/ 1388 w 1502"/>
                <a:gd name="T23" fmla="*/ 1149 h 1502"/>
                <a:gd name="T24" fmla="*/ 1306 w 1502"/>
                <a:gd name="T25" fmla="*/ 1257 h 1502"/>
                <a:gd name="T26" fmla="*/ 1206 w 1502"/>
                <a:gd name="T27" fmla="*/ 1348 h 1502"/>
                <a:gd name="T28" fmla="*/ 1090 w 1502"/>
                <a:gd name="T29" fmla="*/ 1421 h 1502"/>
                <a:gd name="T30" fmla="*/ 962 w 1502"/>
                <a:gd name="T31" fmla="*/ 1472 h 1502"/>
                <a:gd name="T32" fmla="*/ 824 w 1502"/>
                <a:gd name="T33" fmla="*/ 1498 h 1502"/>
                <a:gd name="T34" fmla="*/ 679 w 1502"/>
                <a:gd name="T35" fmla="*/ 1498 h 1502"/>
                <a:gd name="T36" fmla="*/ 540 w 1502"/>
                <a:gd name="T37" fmla="*/ 1472 h 1502"/>
                <a:gd name="T38" fmla="*/ 412 w 1502"/>
                <a:gd name="T39" fmla="*/ 1421 h 1502"/>
                <a:gd name="T40" fmla="*/ 297 w 1502"/>
                <a:gd name="T41" fmla="*/ 1348 h 1502"/>
                <a:gd name="T42" fmla="*/ 197 w 1502"/>
                <a:gd name="T43" fmla="*/ 1257 h 1502"/>
                <a:gd name="T44" fmla="*/ 114 w 1502"/>
                <a:gd name="T45" fmla="*/ 1149 h 1502"/>
                <a:gd name="T46" fmla="*/ 53 w 1502"/>
                <a:gd name="T47" fmla="*/ 1027 h 1502"/>
                <a:gd name="T48" fmla="*/ 14 w 1502"/>
                <a:gd name="T49" fmla="*/ 894 h 1502"/>
                <a:gd name="T50" fmla="*/ 0 w 1502"/>
                <a:gd name="T51" fmla="*/ 751 h 1502"/>
                <a:gd name="T52" fmla="*/ 14 w 1502"/>
                <a:gd name="T53" fmla="*/ 608 h 1502"/>
                <a:gd name="T54" fmla="*/ 53 w 1502"/>
                <a:gd name="T55" fmla="*/ 475 h 1502"/>
                <a:gd name="T56" fmla="*/ 114 w 1502"/>
                <a:gd name="T57" fmla="*/ 352 h 1502"/>
                <a:gd name="T58" fmla="*/ 197 w 1502"/>
                <a:gd name="T59" fmla="*/ 244 h 1502"/>
                <a:gd name="T60" fmla="*/ 297 w 1502"/>
                <a:gd name="T61" fmla="*/ 153 h 1502"/>
                <a:gd name="T62" fmla="*/ 412 w 1502"/>
                <a:gd name="T63" fmla="*/ 81 h 1502"/>
                <a:gd name="T64" fmla="*/ 540 w 1502"/>
                <a:gd name="T65" fmla="*/ 30 h 1502"/>
                <a:gd name="T66" fmla="*/ 679 w 1502"/>
                <a:gd name="T67" fmla="*/ 3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02" h="1502">
                  <a:moveTo>
                    <a:pt x="752" y="0"/>
                  </a:moveTo>
                  <a:lnTo>
                    <a:pt x="824" y="3"/>
                  </a:lnTo>
                  <a:lnTo>
                    <a:pt x="894" y="14"/>
                  </a:lnTo>
                  <a:lnTo>
                    <a:pt x="962" y="30"/>
                  </a:lnTo>
                  <a:lnTo>
                    <a:pt x="1028" y="53"/>
                  </a:lnTo>
                  <a:lnTo>
                    <a:pt x="1090" y="81"/>
                  </a:lnTo>
                  <a:lnTo>
                    <a:pt x="1149" y="114"/>
                  </a:lnTo>
                  <a:lnTo>
                    <a:pt x="1206" y="153"/>
                  </a:lnTo>
                  <a:lnTo>
                    <a:pt x="1258" y="197"/>
                  </a:lnTo>
                  <a:lnTo>
                    <a:pt x="1306" y="244"/>
                  </a:lnTo>
                  <a:lnTo>
                    <a:pt x="1349" y="297"/>
                  </a:lnTo>
                  <a:lnTo>
                    <a:pt x="1388" y="352"/>
                  </a:lnTo>
                  <a:lnTo>
                    <a:pt x="1422" y="411"/>
                  </a:lnTo>
                  <a:lnTo>
                    <a:pt x="1450" y="475"/>
                  </a:lnTo>
                  <a:lnTo>
                    <a:pt x="1473" y="540"/>
                  </a:lnTo>
                  <a:lnTo>
                    <a:pt x="1489" y="608"/>
                  </a:lnTo>
                  <a:lnTo>
                    <a:pt x="1499" y="678"/>
                  </a:lnTo>
                  <a:lnTo>
                    <a:pt x="1502" y="751"/>
                  </a:lnTo>
                  <a:lnTo>
                    <a:pt x="1499" y="823"/>
                  </a:lnTo>
                  <a:lnTo>
                    <a:pt x="1489" y="894"/>
                  </a:lnTo>
                  <a:lnTo>
                    <a:pt x="1473" y="961"/>
                  </a:lnTo>
                  <a:lnTo>
                    <a:pt x="1450" y="1027"/>
                  </a:lnTo>
                  <a:lnTo>
                    <a:pt x="1422" y="1090"/>
                  </a:lnTo>
                  <a:lnTo>
                    <a:pt x="1388" y="1149"/>
                  </a:lnTo>
                  <a:lnTo>
                    <a:pt x="1349" y="1206"/>
                  </a:lnTo>
                  <a:lnTo>
                    <a:pt x="1306" y="1257"/>
                  </a:lnTo>
                  <a:lnTo>
                    <a:pt x="1258" y="1306"/>
                  </a:lnTo>
                  <a:lnTo>
                    <a:pt x="1206" y="1348"/>
                  </a:lnTo>
                  <a:lnTo>
                    <a:pt x="1149" y="1387"/>
                  </a:lnTo>
                  <a:lnTo>
                    <a:pt x="1090" y="1421"/>
                  </a:lnTo>
                  <a:lnTo>
                    <a:pt x="1028" y="1450"/>
                  </a:lnTo>
                  <a:lnTo>
                    <a:pt x="962" y="1472"/>
                  </a:lnTo>
                  <a:lnTo>
                    <a:pt x="894" y="1489"/>
                  </a:lnTo>
                  <a:lnTo>
                    <a:pt x="824" y="1498"/>
                  </a:lnTo>
                  <a:lnTo>
                    <a:pt x="752" y="1502"/>
                  </a:lnTo>
                  <a:lnTo>
                    <a:pt x="679" y="1498"/>
                  </a:lnTo>
                  <a:lnTo>
                    <a:pt x="609" y="1489"/>
                  </a:lnTo>
                  <a:lnTo>
                    <a:pt x="540" y="1472"/>
                  </a:lnTo>
                  <a:lnTo>
                    <a:pt x="476" y="1450"/>
                  </a:lnTo>
                  <a:lnTo>
                    <a:pt x="412" y="1421"/>
                  </a:lnTo>
                  <a:lnTo>
                    <a:pt x="353" y="1387"/>
                  </a:lnTo>
                  <a:lnTo>
                    <a:pt x="297" y="1348"/>
                  </a:lnTo>
                  <a:lnTo>
                    <a:pt x="245" y="1306"/>
                  </a:lnTo>
                  <a:lnTo>
                    <a:pt x="197" y="1257"/>
                  </a:lnTo>
                  <a:lnTo>
                    <a:pt x="153" y="1206"/>
                  </a:lnTo>
                  <a:lnTo>
                    <a:pt x="114" y="1149"/>
                  </a:lnTo>
                  <a:lnTo>
                    <a:pt x="81" y="1090"/>
                  </a:lnTo>
                  <a:lnTo>
                    <a:pt x="53" y="1027"/>
                  </a:lnTo>
                  <a:lnTo>
                    <a:pt x="31" y="961"/>
                  </a:lnTo>
                  <a:lnTo>
                    <a:pt x="14" y="894"/>
                  </a:lnTo>
                  <a:lnTo>
                    <a:pt x="3" y="823"/>
                  </a:lnTo>
                  <a:lnTo>
                    <a:pt x="0" y="751"/>
                  </a:lnTo>
                  <a:lnTo>
                    <a:pt x="3" y="678"/>
                  </a:lnTo>
                  <a:lnTo>
                    <a:pt x="14" y="608"/>
                  </a:lnTo>
                  <a:lnTo>
                    <a:pt x="31" y="540"/>
                  </a:lnTo>
                  <a:lnTo>
                    <a:pt x="53" y="475"/>
                  </a:lnTo>
                  <a:lnTo>
                    <a:pt x="81" y="411"/>
                  </a:lnTo>
                  <a:lnTo>
                    <a:pt x="114" y="352"/>
                  </a:lnTo>
                  <a:lnTo>
                    <a:pt x="153" y="297"/>
                  </a:lnTo>
                  <a:lnTo>
                    <a:pt x="197" y="244"/>
                  </a:lnTo>
                  <a:lnTo>
                    <a:pt x="245" y="197"/>
                  </a:lnTo>
                  <a:lnTo>
                    <a:pt x="297" y="153"/>
                  </a:lnTo>
                  <a:lnTo>
                    <a:pt x="353" y="114"/>
                  </a:lnTo>
                  <a:lnTo>
                    <a:pt x="412" y="81"/>
                  </a:lnTo>
                  <a:lnTo>
                    <a:pt x="476" y="53"/>
                  </a:lnTo>
                  <a:lnTo>
                    <a:pt x="540" y="30"/>
                  </a:lnTo>
                  <a:lnTo>
                    <a:pt x="609" y="14"/>
                  </a:lnTo>
                  <a:lnTo>
                    <a:pt x="679" y="3"/>
                  </a:lnTo>
                  <a:lnTo>
                    <a:pt x="7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solidFill>
                  <a:srgbClr val="505050"/>
                </a:solidFill>
              </a:endParaRPr>
            </a:p>
          </p:txBody>
        </p:sp>
        <p:sp>
          <p:nvSpPr>
            <p:cNvPr id="24" name="Freeform 11"/>
            <p:cNvSpPr>
              <a:spLocks/>
            </p:cNvSpPr>
            <p:nvPr/>
          </p:nvSpPr>
          <p:spPr bwMode="auto">
            <a:xfrm>
              <a:off x="4173538" y="2532063"/>
              <a:ext cx="4086225" cy="4056063"/>
            </a:xfrm>
            <a:custGeom>
              <a:avLst/>
              <a:gdLst>
                <a:gd name="T0" fmla="*/ 719 w 2574"/>
                <a:gd name="T1" fmla="*/ 60 h 2555"/>
                <a:gd name="T2" fmla="*/ 840 w 2574"/>
                <a:gd name="T3" fmla="*/ 140 h 2555"/>
                <a:gd name="T4" fmla="*/ 962 w 2574"/>
                <a:gd name="T5" fmla="*/ 204 h 2555"/>
                <a:gd name="T6" fmla="*/ 1067 w 2574"/>
                <a:gd name="T7" fmla="*/ 253 h 2555"/>
                <a:gd name="T8" fmla="*/ 1141 w 2574"/>
                <a:gd name="T9" fmla="*/ 284 h 2555"/>
                <a:gd name="T10" fmla="*/ 1169 w 2574"/>
                <a:gd name="T11" fmla="*/ 294 h 2555"/>
                <a:gd name="T12" fmla="*/ 1437 w 2574"/>
                <a:gd name="T13" fmla="*/ 271 h 2555"/>
                <a:gd name="T14" fmla="*/ 1578 w 2574"/>
                <a:gd name="T15" fmla="*/ 226 h 2555"/>
                <a:gd name="T16" fmla="*/ 1696 w 2574"/>
                <a:gd name="T17" fmla="*/ 174 h 2555"/>
                <a:gd name="T18" fmla="*/ 1807 w 2574"/>
                <a:gd name="T19" fmla="*/ 103 h 2555"/>
                <a:gd name="T20" fmla="*/ 1929 w 2574"/>
                <a:gd name="T21" fmla="*/ 0 h 2555"/>
                <a:gd name="T22" fmla="*/ 2092 w 2574"/>
                <a:gd name="T23" fmla="*/ 273 h 2555"/>
                <a:gd name="T24" fmla="*/ 2249 w 2574"/>
                <a:gd name="T25" fmla="*/ 554 h 2555"/>
                <a:gd name="T26" fmla="*/ 2387 w 2574"/>
                <a:gd name="T27" fmla="*/ 845 h 2555"/>
                <a:gd name="T28" fmla="*/ 2496 w 2574"/>
                <a:gd name="T29" fmla="*/ 1145 h 2555"/>
                <a:gd name="T30" fmla="*/ 2561 w 2574"/>
                <a:gd name="T31" fmla="*/ 1456 h 2555"/>
                <a:gd name="T32" fmla="*/ 2574 w 2574"/>
                <a:gd name="T33" fmla="*/ 1718 h 2555"/>
                <a:gd name="T34" fmla="*/ 2571 w 2574"/>
                <a:gd name="T35" fmla="*/ 1864 h 2555"/>
                <a:gd name="T36" fmla="*/ 2549 w 2574"/>
                <a:gd name="T37" fmla="*/ 2007 h 2555"/>
                <a:gd name="T38" fmla="*/ 2489 w 2574"/>
                <a:gd name="T39" fmla="*/ 2138 h 2555"/>
                <a:gd name="T40" fmla="*/ 2398 w 2574"/>
                <a:gd name="T41" fmla="*/ 2239 h 2555"/>
                <a:gd name="T42" fmla="*/ 2286 w 2574"/>
                <a:gd name="T43" fmla="*/ 2313 h 2555"/>
                <a:gd name="T44" fmla="*/ 2163 w 2574"/>
                <a:gd name="T45" fmla="*/ 2378 h 2555"/>
                <a:gd name="T46" fmla="*/ 1938 w 2574"/>
                <a:gd name="T47" fmla="*/ 2465 h 2555"/>
                <a:gd name="T48" fmla="*/ 1698 w 2574"/>
                <a:gd name="T49" fmla="*/ 2515 h 2555"/>
                <a:gd name="T50" fmla="*/ 1454 w 2574"/>
                <a:gd name="T51" fmla="*/ 2542 h 2555"/>
                <a:gd name="T52" fmla="*/ 1283 w 2574"/>
                <a:gd name="T53" fmla="*/ 2555 h 2555"/>
                <a:gd name="T54" fmla="*/ 1040 w 2574"/>
                <a:gd name="T55" fmla="*/ 2534 h 2555"/>
                <a:gd name="T56" fmla="*/ 795 w 2574"/>
                <a:gd name="T57" fmla="*/ 2502 h 2555"/>
                <a:gd name="T58" fmla="*/ 559 w 2574"/>
                <a:gd name="T59" fmla="*/ 2441 h 2555"/>
                <a:gd name="T60" fmla="*/ 369 w 2574"/>
                <a:gd name="T61" fmla="*/ 2356 h 2555"/>
                <a:gd name="T62" fmla="*/ 249 w 2574"/>
                <a:gd name="T63" fmla="*/ 2291 h 2555"/>
                <a:gd name="T64" fmla="*/ 144 w 2574"/>
                <a:gd name="T65" fmla="*/ 2209 h 2555"/>
                <a:gd name="T66" fmla="*/ 60 w 2574"/>
                <a:gd name="T67" fmla="*/ 2097 h 2555"/>
                <a:gd name="T68" fmla="*/ 15 w 2574"/>
                <a:gd name="T69" fmla="*/ 1960 h 2555"/>
                <a:gd name="T70" fmla="*/ 1 w 2574"/>
                <a:gd name="T71" fmla="*/ 1815 h 2555"/>
                <a:gd name="T72" fmla="*/ 0 w 2574"/>
                <a:gd name="T73" fmla="*/ 1671 h 2555"/>
                <a:gd name="T74" fmla="*/ 29 w 2574"/>
                <a:gd name="T75" fmla="*/ 1351 h 2555"/>
                <a:gd name="T76" fmla="*/ 111 w 2574"/>
                <a:gd name="T77" fmla="*/ 1043 h 2555"/>
                <a:gd name="T78" fmla="*/ 230 w 2574"/>
                <a:gd name="T79" fmla="*/ 747 h 2555"/>
                <a:gd name="T80" fmla="*/ 376 w 2574"/>
                <a:gd name="T81" fmla="*/ 459 h 2555"/>
                <a:gd name="T82" fmla="*/ 537 w 2574"/>
                <a:gd name="T83" fmla="*/ 181 h 2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74" h="2555">
                  <a:moveTo>
                    <a:pt x="645" y="0"/>
                  </a:moveTo>
                  <a:lnTo>
                    <a:pt x="681" y="31"/>
                  </a:lnTo>
                  <a:lnTo>
                    <a:pt x="719" y="60"/>
                  </a:lnTo>
                  <a:lnTo>
                    <a:pt x="758" y="89"/>
                  </a:lnTo>
                  <a:lnTo>
                    <a:pt x="799" y="115"/>
                  </a:lnTo>
                  <a:lnTo>
                    <a:pt x="840" y="140"/>
                  </a:lnTo>
                  <a:lnTo>
                    <a:pt x="881" y="163"/>
                  </a:lnTo>
                  <a:lnTo>
                    <a:pt x="922" y="184"/>
                  </a:lnTo>
                  <a:lnTo>
                    <a:pt x="962" y="204"/>
                  </a:lnTo>
                  <a:lnTo>
                    <a:pt x="998" y="222"/>
                  </a:lnTo>
                  <a:lnTo>
                    <a:pt x="1034" y="239"/>
                  </a:lnTo>
                  <a:lnTo>
                    <a:pt x="1067" y="253"/>
                  </a:lnTo>
                  <a:lnTo>
                    <a:pt x="1096" y="266"/>
                  </a:lnTo>
                  <a:lnTo>
                    <a:pt x="1121" y="275"/>
                  </a:lnTo>
                  <a:lnTo>
                    <a:pt x="1141" y="284"/>
                  </a:lnTo>
                  <a:lnTo>
                    <a:pt x="1156" y="289"/>
                  </a:lnTo>
                  <a:lnTo>
                    <a:pt x="1166" y="293"/>
                  </a:lnTo>
                  <a:lnTo>
                    <a:pt x="1169" y="294"/>
                  </a:lnTo>
                  <a:lnTo>
                    <a:pt x="1283" y="508"/>
                  </a:lnTo>
                  <a:lnTo>
                    <a:pt x="1382" y="287"/>
                  </a:lnTo>
                  <a:lnTo>
                    <a:pt x="1437" y="271"/>
                  </a:lnTo>
                  <a:lnTo>
                    <a:pt x="1488" y="255"/>
                  </a:lnTo>
                  <a:lnTo>
                    <a:pt x="1535" y="240"/>
                  </a:lnTo>
                  <a:lnTo>
                    <a:pt x="1578" y="226"/>
                  </a:lnTo>
                  <a:lnTo>
                    <a:pt x="1619" y="209"/>
                  </a:lnTo>
                  <a:lnTo>
                    <a:pt x="1658" y="193"/>
                  </a:lnTo>
                  <a:lnTo>
                    <a:pt x="1696" y="174"/>
                  </a:lnTo>
                  <a:lnTo>
                    <a:pt x="1732" y="153"/>
                  </a:lnTo>
                  <a:lnTo>
                    <a:pt x="1769" y="129"/>
                  </a:lnTo>
                  <a:lnTo>
                    <a:pt x="1807" y="103"/>
                  </a:lnTo>
                  <a:lnTo>
                    <a:pt x="1846" y="73"/>
                  </a:lnTo>
                  <a:lnTo>
                    <a:pt x="1886" y="39"/>
                  </a:lnTo>
                  <a:lnTo>
                    <a:pt x="1929" y="0"/>
                  </a:lnTo>
                  <a:lnTo>
                    <a:pt x="1984" y="90"/>
                  </a:lnTo>
                  <a:lnTo>
                    <a:pt x="2038" y="181"/>
                  </a:lnTo>
                  <a:lnTo>
                    <a:pt x="2092" y="273"/>
                  </a:lnTo>
                  <a:lnTo>
                    <a:pt x="2145" y="366"/>
                  </a:lnTo>
                  <a:lnTo>
                    <a:pt x="2199" y="459"/>
                  </a:lnTo>
                  <a:lnTo>
                    <a:pt x="2249" y="554"/>
                  </a:lnTo>
                  <a:lnTo>
                    <a:pt x="2298" y="650"/>
                  </a:lnTo>
                  <a:lnTo>
                    <a:pt x="2344" y="747"/>
                  </a:lnTo>
                  <a:lnTo>
                    <a:pt x="2387" y="845"/>
                  </a:lnTo>
                  <a:lnTo>
                    <a:pt x="2427" y="943"/>
                  </a:lnTo>
                  <a:lnTo>
                    <a:pt x="2464" y="1043"/>
                  </a:lnTo>
                  <a:lnTo>
                    <a:pt x="2496" y="1145"/>
                  </a:lnTo>
                  <a:lnTo>
                    <a:pt x="2523" y="1248"/>
                  </a:lnTo>
                  <a:lnTo>
                    <a:pt x="2544" y="1351"/>
                  </a:lnTo>
                  <a:lnTo>
                    <a:pt x="2561" y="1456"/>
                  </a:lnTo>
                  <a:lnTo>
                    <a:pt x="2570" y="1564"/>
                  </a:lnTo>
                  <a:lnTo>
                    <a:pt x="2574" y="1671"/>
                  </a:lnTo>
                  <a:lnTo>
                    <a:pt x="2574" y="1718"/>
                  </a:lnTo>
                  <a:lnTo>
                    <a:pt x="2574" y="1767"/>
                  </a:lnTo>
                  <a:lnTo>
                    <a:pt x="2574" y="1815"/>
                  </a:lnTo>
                  <a:lnTo>
                    <a:pt x="2571" y="1864"/>
                  </a:lnTo>
                  <a:lnTo>
                    <a:pt x="2567" y="1912"/>
                  </a:lnTo>
                  <a:lnTo>
                    <a:pt x="2560" y="1960"/>
                  </a:lnTo>
                  <a:lnTo>
                    <a:pt x="2549" y="2007"/>
                  </a:lnTo>
                  <a:lnTo>
                    <a:pt x="2534" y="2052"/>
                  </a:lnTo>
                  <a:lnTo>
                    <a:pt x="2514" y="2097"/>
                  </a:lnTo>
                  <a:lnTo>
                    <a:pt x="2489" y="2138"/>
                  </a:lnTo>
                  <a:lnTo>
                    <a:pt x="2462" y="2176"/>
                  </a:lnTo>
                  <a:lnTo>
                    <a:pt x="2431" y="2209"/>
                  </a:lnTo>
                  <a:lnTo>
                    <a:pt x="2398" y="2239"/>
                  </a:lnTo>
                  <a:lnTo>
                    <a:pt x="2363" y="2266"/>
                  </a:lnTo>
                  <a:lnTo>
                    <a:pt x="2325" y="2291"/>
                  </a:lnTo>
                  <a:lnTo>
                    <a:pt x="2286" y="2313"/>
                  </a:lnTo>
                  <a:lnTo>
                    <a:pt x="2246" y="2334"/>
                  </a:lnTo>
                  <a:lnTo>
                    <a:pt x="2206" y="2356"/>
                  </a:lnTo>
                  <a:lnTo>
                    <a:pt x="2163" y="2378"/>
                  </a:lnTo>
                  <a:lnTo>
                    <a:pt x="2090" y="2412"/>
                  </a:lnTo>
                  <a:lnTo>
                    <a:pt x="2014" y="2441"/>
                  </a:lnTo>
                  <a:lnTo>
                    <a:pt x="1938" y="2465"/>
                  </a:lnTo>
                  <a:lnTo>
                    <a:pt x="1859" y="2485"/>
                  </a:lnTo>
                  <a:lnTo>
                    <a:pt x="1778" y="2502"/>
                  </a:lnTo>
                  <a:lnTo>
                    <a:pt x="1698" y="2515"/>
                  </a:lnTo>
                  <a:lnTo>
                    <a:pt x="1617" y="2526"/>
                  </a:lnTo>
                  <a:lnTo>
                    <a:pt x="1535" y="2534"/>
                  </a:lnTo>
                  <a:lnTo>
                    <a:pt x="1454" y="2542"/>
                  </a:lnTo>
                  <a:lnTo>
                    <a:pt x="1372" y="2548"/>
                  </a:lnTo>
                  <a:lnTo>
                    <a:pt x="1292" y="2555"/>
                  </a:lnTo>
                  <a:lnTo>
                    <a:pt x="1283" y="2555"/>
                  </a:lnTo>
                  <a:lnTo>
                    <a:pt x="1201" y="2548"/>
                  </a:lnTo>
                  <a:lnTo>
                    <a:pt x="1121" y="2542"/>
                  </a:lnTo>
                  <a:lnTo>
                    <a:pt x="1040" y="2534"/>
                  </a:lnTo>
                  <a:lnTo>
                    <a:pt x="958" y="2526"/>
                  </a:lnTo>
                  <a:lnTo>
                    <a:pt x="877" y="2515"/>
                  </a:lnTo>
                  <a:lnTo>
                    <a:pt x="795" y="2502"/>
                  </a:lnTo>
                  <a:lnTo>
                    <a:pt x="716" y="2485"/>
                  </a:lnTo>
                  <a:lnTo>
                    <a:pt x="637" y="2465"/>
                  </a:lnTo>
                  <a:lnTo>
                    <a:pt x="559" y="2441"/>
                  </a:lnTo>
                  <a:lnTo>
                    <a:pt x="484" y="2412"/>
                  </a:lnTo>
                  <a:lnTo>
                    <a:pt x="411" y="2378"/>
                  </a:lnTo>
                  <a:lnTo>
                    <a:pt x="369" y="2356"/>
                  </a:lnTo>
                  <a:lnTo>
                    <a:pt x="328" y="2334"/>
                  </a:lnTo>
                  <a:lnTo>
                    <a:pt x="288" y="2313"/>
                  </a:lnTo>
                  <a:lnTo>
                    <a:pt x="249" y="2291"/>
                  </a:lnTo>
                  <a:lnTo>
                    <a:pt x="212" y="2266"/>
                  </a:lnTo>
                  <a:lnTo>
                    <a:pt x="177" y="2239"/>
                  </a:lnTo>
                  <a:lnTo>
                    <a:pt x="144" y="2209"/>
                  </a:lnTo>
                  <a:lnTo>
                    <a:pt x="113" y="2176"/>
                  </a:lnTo>
                  <a:lnTo>
                    <a:pt x="85" y="2138"/>
                  </a:lnTo>
                  <a:lnTo>
                    <a:pt x="60" y="2097"/>
                  </a:lnTo>
                  <a:lnTo>
                    <a:pt x="40" y="2052"/>
                  </a:lnTo>
                  <a:lnTo>
                    <a:pt x="26" y="2007"/>
                  </a:lnTo>
                  <a:lnTo>
                    <a:pt x="15" y="1960"/>
                  </a:lnTo>
                  <a:lnTo>
                    <a:pt x="7" y="1912"/>
                  </a:lnTo>
                  <a:lnTo>
                    <a:pt x="3" y="1864"/>
                  </a:lnTo>
                  <a:lnTo>
                    <a:pt x="1" y="1815"/>
                  </a:lnTo>
                  <a:lnTo>
                    <a:pt x="0" y="1767"/>
                  </a:lnTo>
                  <a:lnTo>
                    <a:pt x="0" y="1718"/>
                  </a:lnTo>
                  <a:lnTo>
                    <a:pt x="0" y="1671"/>
                  </a:lnTo>
                  <a:lnTo>
                    <a:pt x="3" y="1564"/>
                  </a:lnTo>
                  <a:lnTo>
                    <a:pt x="14" y="1456"/>
                  </a:lnTo>
                  <a:lnTo>
                    <a:pt x="29" y="1351"/>
                  </a:lnTo>
                  <a:lnTo>
                    <a:pt x="52" y="1248"/>
                  </a:lnTo>
                  <a:lnTo>
                    <a:pt x="79" y="1145"/>
                  </a:lnTo>
                  <a:lnTo>
                    <a:pt x="111" y="1043"/>
                  </a:lnTo>
                  <a:lnTo>
                    <a:pt x="146" y="943"/>
                  </a:lnTo>
                  <a:lnTo>
                    <a:pt x="186" y="845"/>
                  </a:lnTo>
                  <a:lnTo>
                    <a:pt x="230" y="747"/>
                  </a:lnTo>
                  <a:lnTo>
                    <a:pt x="276" y="650"/>
                  </a:lnTo>
                  <a:lnTo>
                    <a:pt x="326" y="554"/>
                  </a:lnTo>
                  <a:lnTo>
                    <a:pt x="376" y="459"/>
                  </a:lnTo>
                  <a:lnTo>
                    <a:pt x="428" y="366"/>
                  </a:lnTo>
                  <a:lnTo>
                    <a:pt x="483" y="273"/>
                  </a:lnTo>
                  <a:lnTo>
                    <a:pt x="537" y="181"/>
                  </a:lnTo>
                  <a:lnTo>
                    <a:pt x="591" y="90"/>
                  </a:lnTo>
                  <a:lnTo>
                    <a:pt x="6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solidFill>
                  <a:srgbClr val="505050"/>
                </a:solidFill>
              </a:endParaRPr>
            </a:p>
          </p:txBody>
        </p:sp>
      </p:grpSp>
      <p:grpSp>
        <p:nvGrpSpPr>
          <p:cNvPr id="59" name="Group 58"/>
          <p:cNvGrpSpPr/>
          <p:nvPr/>
        </p:nvGrpSpPr>
        <p:grpSpPr>
          <a:xfrm>
            <a:off x="11256862" y="2601612"/>
            <a:ext cx="878699" cy="1327949"/>
            <a:chOff x="4173538" y="412750"/>
            <a:chExt cx="4086225" cy="6175376"/>
          </a:xfrm>
          <a:solidFill>
            <a:schemeClr val="accent1"/>
          </a:solidFill>
        </p:grpSpPr>
        <p:sp>
          <p:nvSpPr>
            <p:cNvPr id="69" name="Freeform 10"/>
            <p:cNvSpPr>
              <a:spLocks/>
            </p:cNvSpPr>
            <p:nvPr/>
          </p:nvSpPr>
          <p:spPr bwMode="auto">
            <a:xfrm>
              <a:off x="5016500" y="412750"/>
              <a:ext cx="2384425" cy="2384425"/>
            </a:xfrm>
            <a:custGeom>
              <a:avLst/>
              <a:gdLst>
                <a:gd name="T0" fmla="*/ 824 w 1502"/>
                <a:gd name="T1" fmla="*/ 3 h 1502"/>
                <a:gd name="T2" fmla="*/ 962 w 1502"/>
                <a:gd name="T3" fmla="*/ 30 h 1502"/>
                <a:gd name="T4" fmla="*/ 1090 w 1502"/>
                <a:gd name="T5" fmla="*/ 81 h 1502"/>
                <a:gd name="T6" fmla="*/ 1206 w 1502"/>
                <a:gd name="T7" fmla="*/ 153 h 1502"/>
                <a:gd name="T8" fmla="*/ 1306 w 1502"/>
                <a:gd name="T9" fmla="*/ 244 h 1502"/>
                <a:gd name="T10" fmla="*/ 1388 w 1502"/>
                <a:gd name="T11" fmla="*/ 352 h 1502"/>
                <a:gd name="T12" fmla="*/ 1450 w 1502"/>
                <a:gd name="T13" fmla="*/ 475 h 1502"/>
                <a:gd name="T14" fmla="*/ 1489 w 1502"/>
                <a:gd name="T15" fmla="*/ 608 h 1502"/>
                <a:gd name="T16" fmla="*/ 1502 w 1502"/>
                <a:gd name="T17" fmla="*/ 751 h 1502"/>
                <a:gd name="T18" fmla="*/ 1489 w 1502"/>
                <a:gd name="T19" fmla="*/ 894 h 1502"/>
                <a:gd name="T20" fmla="*/ 1450 w 1502"/>
                <a:gd name="T21" fmla="*/ 1027 h 1502"/>
                <a:gd name="T22" fmla="*/ 1388 w 1502"/>
                <a:gd name="T23" fmla="*/ 1149 h 1502"/>
                <a:gd name="T24" fmla="*/ 1306 w 1502"/>
                <a:gd name="T25" fmla="*/ 1257 h 1502"/>
                <a:gd name="T26" fmla="*/ 1206 w 1502"/>
                <a:gd name="T27" fmla="*/ 1348 h 1502"/>
                <a:gd name="T28" fmla="*/ 1090 w 1502"/>
                <a:gd name="T29" fmla="*/ 1421 h 1502"/>
                <a:gd name="T30" fmla="*/ 962 w 1502"/>
                <a:gd name="T31" fmla="*/ 1472 h 1502"/>
                <a:gd name="T32" fmla="*/ 824 w 1502"/>
                <a:gd name="T33" fmla="*/ 1498 h 1502"/>
                <a:gd name="T34" fmla="*/ 679 w 1502"/>
                <a:gd name="T35" fmla="*/ 1498 h 1502"/>
                <a:gd name="T36" fmla="*/ 540 w 1502"/>
                <a:gd name="T37" fmla="*/ 1472 h 1502"/>
                <a:gd name="T38" fmla="*/ 412 w 1502"/>
                <a:gd name="T39" fmla="*/ 1421 h 1502"/>
                <a:gd name="T40" fmla="*/ 297 w 1502"/>
                <a:gd name="T41" fmla="*/ 1348 h 1502"/>
                <a:gd name="T42" fmla="*/ 197 w 1502"/>
                <a:gd name="T43" fmla="*/ 1257 h 1502"/>
                <a:gd name="T44" fmla="*/ 114 w 1502"/>
                <a:gd name="T45" fmla="*/ 1149 h 1502"/>
                <a:gd name="T46" fmla="*/ 53 w 1502"/>
                <a:gd name="T47" fmla="*/ 1027 h 1502"/>
                <a:gd name="T48" fmla="*/ 14 w 1502"/>
                <a:gd name="T49" fmla="*/ 894 h 1502"/>
                <a:gd name="T50" fmla="*/ 0 w 1502"/>
                <a:gd name="T51" fmla="*/ 751 h 1502"/>
                <a:gd name="T52" fmla="*/ 14 w 1502"/>
                <a:gd name="T53" fmla="*/ 608 h 1502"/>
                <a:gd name="T54" fmla="*/ 53 w 1502"/>
                <a:gd name="T55" fmla="*/ 475 h 1502"/>
                <a:gd name="T56" fmla="*/ 114 w 1502"/>
                <a:gd name="T57" fmla="*/ 352 h 1502"/>
                <a:gd name="T58" fmla="*/ 197 w 1502"/>
                <a:gd name="T59" fmla="*/ 244 h 1502"/>
                <a:gd name="T60" fmla="*/ 297 w 1502"/>
                <a:gd name="T61" fmla="*/ 153 h 1502"/>
                <a:gd name="T62" fmla="*/ 412 w 1502"/>
                <a:gd name="T63" fmla="*/ 81 h 1502"/>
                <a:gd name="T64" fmla="*/ 540 w 1502"/>
                <a:gd name="T65" fmla="*/ 30 h 1502"/>
                <a:gd name="T66" fmla="*/ 679 w 1502"/>
                <a:gd name="T67" fmla="*/ 3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02" h="1502">
                  <a:moveTo>
                    <a:pt x="752" y="0"/>
                  </a:moveTo>
                  <a:lnTo>
                    <a:pt x="824" y="3"/>
                  </a:lnTo>
                  <a:lnTo>
                    <a:pt x="894" y="14"/>
                  </a:lnTo>
                  <a:lnTo>
                    <a:pt x="962" y="30"/>
                  </a:lnTo>
                  <a:lnTo>
                    <a:pt x="1028" y="53"/>
                  </a:lnTo>
                  <a:lnTo>
                    <a:pt x="1090" y="81"/>
                  </a:lnTo>
                  <a:lnTo>
                    <a:pt x="1149" y="114"/>
                  </a:lnTo>
                  <a:lnTo>
                    <a:pt x="1206" y="153"/>
                  </a:lnTo>
                  <a:lnTo>
                    <a:pt x="1258" y="197"/>
                  </a:lnTo>
                  <a:lnTo>
                    <a:pt x="1306" y="244"/>
                  </a:lnTo>
                  <a:lnTo>
                    <a:pt x="1349" y="297"/>
                  </a:lnTo>
                  <a:lnTo>
                    <a:pt x="1388" y="352"/>
                  </a:lnTo>
                  <a:lnTo>
                    <a:pt x="1422" y="411"/>
                  </a:lnTo>
                  <a:lnTo>
                    <a:pt x="1450" y="475"/>
                  </a:lnTo>
                  <a:lnTo>
                    <a:pt x="1473" y="540"/>
                  </a:lnTo>
                  <a:lnTo>
                    <a:pt x="1489" y="608"/>
                  </a:lnTo>
                  <a:lnTo>
                    <a:pt x="1499" y="678"/>
                  </a:lnTo>
                  <a:lnTo>
                    <a:pt x="1502" y="751"/>
                  </a:lnTo>
                  <a:lnTo>
                    <a:pt x="1499" y="823"/>
                  </a:lnTo>
                  <a:lnTo>
                    <a:pt x="1489" y="894"/>
                  </a:lnTo>
                  <a:lnTo>
                    <a:pt x="1473" y="961"/>
                  </a:lnTo>
                  <a:lnTo>
                    <a:pt x="1450" y="1027"/>
                  </a:lnTo>
                  <a:lnTo>
                    <a:pt x="1422" y="1090"/>
                  </a:lnTo>
                  <a:lnTo>
                    <a:pt x="1388" y="1149"/>
                  </a:lnTo>
                  <a:lnTo>
                    <a:pt x="1349" y="1206"/>
                  </a:lnTo>
                  <a:lnTo>
                    <a:pt x="1306" y="1257"/>
                  </a:lnTo>
                  <a:lnTo>
                    <a:pt x="1258" y="1306"/>
                  </a:lnTo>
                  <a:lnTo>
                    <a:pt x="1206" y="1348"/>
                  </a:lnTo>
                  <a:lnTo>
                    <a:pt x="1149" y="1387"/>
                  </a:lnTo>
                  <a:lnTo>
                    <a:pt x="1090" y="1421"/>
                  </a:lnTo>
                  <a:lnTo>
                    <a:pt x="1028" y="1450"/>
                  </a:lnTo>
                  <a:lnTo>
                    <a:pt x="962" y="1472"/>
                  </a:lnTo>
                  <a:lnTo>
                    <a:pt x="894" y="1489"/>
                  </a:lnTo>
                  <a:lnTo>
                    <a:pt x="824" y="1498"/>
                  </a:lnTo>
                  <a:lnTo>
                    <a:pt x="752" y="1502"/>
                  </a:lnTo>
                  <a:lnTo>
                    <a:pt x="679" y="1498"/>
                  </a:lnTo>
                  <a:lnTo>
                    <a:pt x="609" y="1489"/>
                  </a:lnTo>
                  <a:lnTo>
                    <a:pt x="540" y="1472"/>
                  </a:lnTo>
                  <a:lnTo>
                    <a:pt x="476" y="1450"/>
                  </a:lnTo>
                  <a:lnTo>
                    <a:pt x="412" y="1421"/>
                  </a:lnTo>
                  <a:lnTo>
                    <a:pt x="353" y="1387"/>
                  </a:lnTo>
                  <a:lnTo>
                    <a:pt x="297" y="1348"/>
                  </a:lnTo>
                  <a:lnTo>
                    <a:pt x="245" y="1306"/>
                  </a:lnTo>
                  <a:lnTo>
                    <a:pt x="197" y="1257"/>
                  </a:lnTo>
                  <a:lnTo>
                    <a:pt x="153" y="1206"/>
                  </a:lnTo>
                  <a:lnTo>
                    <a:pt x="114" y="1149"/>
                  </a:lnTo>
                  <a:lnTo>
                    <a:pt x="81" y="1090"/>
                  </a:lnTo>
                  <a:lnTo>
                    <a:pt x="53" y="1027"/>
                  </a:lnTo>
                  <a:lnTo>
                    <a:pt x="31" y="961"/>
                  </a:lnTo>
                  <a:lnTo>
                    <a:pt x="14" y="894"/>
                  </a:lnTo>
                  <a:lnTo>
                    <a:pt x="3" y="823"/>
                  </a:lnTo>
                  <a:lnTo>
                    <a:pt x="0" y="751"/>
                  </a:lnTo>
                  <a:lnTo>
                    <a:pt x="3" y="678"/>
                  </a:lnTo>
                  <a:lnTo>
                    <a:pt x="14" y="608"/>
                  </a:lnTo>
                  <a:lnTo>
                    <a:pt x="31" y="540"/>
                  </a:lnTo>
                  <a:lnTo>
                    <a:pt x="53" y="475"/>
                  </a:lnTo>
                  <a:lnTo>
                    <a:pt x="81" y="411"/>
                  </a:lnTo>
                  <a:lnTo>
                    <a:pt x="114" y="352"/>
                  </a:lnTo>
                  <a:lnTo>
                    <a:pt x="153" y="297"/>
                  </a:lnTo>
                  <a:lnTo>
                    <a:pt x="197" y="244"/>
                  </a:lnTo>
                  <a:lnTo>
                    <a:pt x="245" y="197"/>
                  </a:lnTo>
                  <a:lnTo>
                    <a:pt x="297" y="153"/>
                  </a:lnTo>
                  <a:lnTo>
                    <a:pt x="353" y="114"/>
                  </a:lnTo>
                  <a:lnTo>
                    <a:pt x="412" y="81"/>
                  </a:lnTo>
                  <a:lnTo>
                    <a:pt x="476" y="53"/>
                  </a:lnTo>
                  <a:lnTo>
                    <a:pt x="540" y="30"/>
                  </a:lnTo>
                  <a:lnTo>
                    <a:pt x="609" y="14"/>
                  </a:lnTo>
                  <a:lnTo>
                    <a:pt x="679" y="3"/>
                  </a:lnTo>
                  <a:lnTo>
                    <a:pt x="7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solidFill>
                  <a:srgbClr val="505050"/>
                </a:solidFill>
              </a:endParaRPr>
            </a:p>
          </p:txBody>
        </p:sp>
        <p:sp>
          <p:nvSpPr>
            <p:cNvPr id="70" name="Freeform 11"/>
            <p:cNvSpPr>
              <a:spLocks/>
            </p:cNvSpPr>
            <p:nvPr/>
          </p:nvSpPr>
          <p:spPr bwMode="auto">
            <a:xfrm>
              <a:off x="4173538" y="2532063"/>
              <a:ext cx="4086225" cy="4056063"/>
            </a:xfrm>
            <a:custGeom>
              <a:avLst/>
              <a:gdLst>
                <a:gd name="T0" fmla="*/ 719 w 2574"/>
                <a:gd name="T1" fmla="*/ 60 h 2555"/>
                <a:gd name="T2" fmla="*/ 840 w 2574"/>
                <a:gd name="T3" fmla="*/ 140 h 2555"/>
                <a:gd name="T4" fmla="*/ 962 w 2574"/>
                <a:gd name="T5" fmla="*/ 204 h 2555"/>
                <a:gd name="T6" fmla="*/ 1067 w 2574"/>
                <a:gd name="T7" fmla="*/ 253 h 2555"/>
                <a:gd name="T8" fmla="*/ 1141 w 2574"/>
                <a:gd name="T9" fmla="*/ 284 h 2555"/>
                <a:gd name="T10" fmla="*/ 1169 w 2574"/>
                <a:gd name="T11" fmla="*/ 294 h 2555"/>
                <a:gd name="T12" fmla="*/ 1437 w 2574"/>
                <a:gd name="T13" fmla="*/ 271 h 2555"/>
                <a:gd name="T14" fmla="*/ 1578 w 2574"/>
                <a:gd name="T15" fmla="*/ 226 h 2555"/>
                <a:gd name="T16" fmla="*/ 1696 w 2574"/>
                <a:gd name="T17" fmla="*/ 174 h 2555"/>
                <a:gd name="T18" fmla="*/ 1807 w 2574"/>
                <a:gd name="T19" fmla="*/ 103 h 2555"/>
                <a:gd name="T20" fmla="*/ 1929 w 2574"/>
                <a:gd name="T21" fmla="*/ 0 h 2555"/>
                <a:gd name="T22" fmla="*/ 2092 w 2574"/>
                <a:gd name="T23" fmla="*/ 273 h 2555"/>
                <a:gd name="T24" fmla="*/ 2249 w 2574"/>
                <a:gd name="T25" fmla="*/ 554 h 2555"/>
                <a:gd name="T26" fmla="*/ 2387 w 2574"/>
                <a:gd name="T27" fmla="*/ 845 h 2555"/>
                <a:gd name="T28" fmla="*/ 2496 w 2574"/>
                <a:gd name="T29" fmla="*/ 1145 h 2555"/>
                <a:gd name="T30" fmla="*/ 2561 w 2574"/>
                <a:gd name="T31" fmla="*/ 1456 h 2555"/>
                <a:gd name="T32" fmla="*/ 2574 w 2574"/>
                <a:gd name="T33" fmla="*/ 1718 h 2555"/>
                <a:gd name="T34" fmla="*/ 2571 w 2574"/>
                <a:gd name="T35" fmla="*/ 1864 h 2555"/>
                <a:gd name="T36" fmla="*/ 2549 w 2574"/>
                <a:gd name="T37" fmla="*/ 2007 h 2555"/>
                <a:gd name="T38" fmla="*/ 2489 w 2574"/>
                <a:gd name="T39" fmla="*/ 2138 h 2555"/>
                <a:gd name="T40" fmla="*/ 2398 w 2574"/>
                <a:gd name="T41" fmla="*/ 2239 h 2555"/>
                <a:gd name="T42" fmla="*/ 2286 w 2574"/>
                <a:gd name="T43" fmla="*/ 2313 h 2555"/>
                <a:gd name="T44" fmla="*/ 2163 w 2574"/>
                <a:gd name="T45" fmla="*/ 2378 h 2555"/>
                <a:gd name="T46" fmla="*/ 1938 w 2574"/>
                <a:gd name="T47" fmla="*/ 2465 h 2555"/>
                <a:gd name="T48" fmla="*/ 1698 w 2574"/>
                <a:gd name="T49" fmla="*/ 2515 h 2555"/>
                <a:gd name="T50" fmla="*/ 1454 w 2574"/>
                <a:gd name="T51" fmla="*/ 2542 h 2555"/>
                <a:gd name="T52" fmla="*/ 1283 w 2574"/>
                <a:gd name="T53" fmla="*/ 2555 h 2555"/>
                <a:gd name="T54" fmla="*/ 1040 w 2574"/>
                <a:gd name="T55" fmla="*/ 2534 h 2555"/>
                <a:gd name="T56" fmla="*/ 795 w 2574"/>
                <a:gd name="T57" fmla="*/ 2502 h 2555"/>
                <a:gd name="T58" fmla="*/ 559 w 2574"/>
                <a:gd name="T59" fmla="*/ 2441 h 2555"/>
                <a:gd name="T60" fmla="*/ 369 w 2574"/>
                <a:gd name="T61" fmla="*/ 2356 h 2555"/>
                <a:gd name="T62" fmla="*/ 249 w 2574"/>
                <a:gd name="T63" fmla="*/ 2291 h 2555"/>
                <a:gd name="T64" fmla="*/ 144 w 2574"/>
                <a:gd name="T65" fmla="*/ 2209 h 2555"/>
                <a:gd name="T66" fmla="*/ 60 w 2574"/>
                <a:gd name="T67" fmla="*/ 2097 h 2555"/>
                <a:gd name="T68" fmla="*/ 15 w 2574"/>
                <a:gd name="T69" fmla="*/ 1960 h 2555"/>
                <a:gd name="T70" fmla="*/ 1 w 2574"/>
                <a:gd name="T71" fmla="*/ 1815 h 2555"/>
                <a:gd name="T72" fmla="*/ 0 w 2574"/>
                <a:gd name="T73" fmla="*/ 1671 h 2555"/>
                <a:gd name="T74" fmla="*/ 29 w 2574"/>
                <a:gd name="T75" fmla="*/ 1351 h 2555"/>
                <a:gd name="T76" fmla="*/ 111 w 2574"/>
                <a:gd name="T77" fmla="*/ 1043 h 2555"/>
                <a:gd name="T78" fmla="*/ 230 w 2574"/>
                <a:gd name="T79" fmla="*/ 747 h 2555"/>
                <a:gd name="T80" fmla="*/ 376 w 2574"/>
                <a:gd name="T81" fmla="*/ 459 h 2555"/>
                <a:gd name="T82" fmla="*/ 537 w 2574"/>
                <a:gd name="T83" fmla="*/ 181 h 2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74" h="2555">
                  <a:moveTo>
                    <a:pt x="645" y="0"/>
                  </a:moveTo>
                  <a:lnTo>
                    <a:pt x="681" y="31"/>
                  </a:lnTo>
                  <a:lnTo>
                    <a:pt x="719" y="60"/>
                  </a:lnTo>
                  <a:lnTo>
                    <a:pt x="758" y="89"/>
                  </a:lnTo>
                  <a:lnTo>
                    <a:pt x="799" y="115"/>
                  </a:lnTo>
                  <a:lnTo>
                    <a:pt x="840" y="140"/>
                  </a:lnTo>
                  <a:lnTo>
                    <a:pt x="881" y="163"/>
                  </a:lnTo>
                  <a:lnTo>
                    <a:pt x="922" y="184"/>
                  </a:lnTo>
                  <a:lnTo>
                    <a:pt x="962" y="204"/>
                  </a:lnTo>
                  <a:lnTo>
                    <a:pt x="998" y="222"/>
                  </a:lnTo>
                  <a:lnTo>
                    <a:pt x="1034" y="239"/>
                  </a:lnTo>
                  <a:lnTo>
                    <a:pt x="1067" y="253"/>
                  </a:lnTo>
                  <a:lnTo>
                    <a:pt x="1096" y="266"/>
                  </a:lnTo>
                  <a:lnTo>
                    <a:pt x="1121" y="275"/>
                  </a:lnTo>
                  <a:lnTo>
                    <a:pt x="1141" y="284"/>
                  </a:lnTo>
                  <a:lnTo>
                    <a:pt x="1156" y="289"/>
                  </a:lnTo>
                  <a:lnTo>
                    <a:pt x="1166" y="293"/>
                  </a:lnTo>
                  <a:lnTo>
                    <a:pt x="1169" y="294"/>
                  </a:lnTo>
                  <a:lnTo>
                    <a:pt x="1283" y="508"/>
                  </a:lnTo>
                  <a:lnTo>
                    <a:pt x="1382" y="287"/>
                  </a:lnTo>
                  <a:lnTo>
                    <a:pt x="1437" y="271"/>
                  </a:lnTo>
                  <a:lnTo>
                    <a:pt x="1488" y="255"/>
                  </a:lnTo>
                  <a:lnTo>
                    <a:pt x="1535" y="240"/>
                  </a:lnTo>
                  <a:lnTo>
                    <a:pt x="1578" y="226"/>
                  </a:lnTo>
                  <a:lnTo>
                    <a:pt x="1619" y="209"/>
                  </a:lnTo>
                  <a:lnTo>
                    <a:pt x="1658" y="193"/>
                  </a:lnTo>
                  <a:lnTo>
                    <a:pt x="1696" y="174"/>
                  </a:lnTo>
                  <a:lnTo>
                    <a:pt x="1732" y="153"/>
                  </a:lnTo>
                  <a:lnTo>
                    <a:pt x="1769" y="129"/>
                  </a:lnTo>
                  <a:lnTo>
                    <a:pt x="1807" y="103"/>
                  </a:lnTo>
                  <a:lnTo>
                    <a:pt x="1846" y="73"/>
                  </a:lnTo>
                  <a:lnTo>
                    <a:pt x="1886" y="39"/>
                  </a:lnTo>
                  <a:lnTo>
                    <a:pt x="1929" y="0"/>
                  </a:lnTo>
                  <a:lnTo>
                    <a:pt x="1984" y="90"/>
                  </a:lnTo>
                  <a:lnTo>
                    <a:pt x="2038" y="181"/>
                  </a:lnTo>
                  <a:lnTo>
                    <a:pt x="2092" y="273"/>
                  </a:lnTo>
                  <a:lnTo>
                    <a:pt x="2145" y="366"/>
                  </a:lnTo>
                  <a:lnTo>
                    <a:pt x="2199" y="459"/>
                  </a:lnTo>
                  <a:lnTo>
                    <a:pt x="2249" y="554"/>
                  </a:lnTo>
                  <a:lnTo>
                    <a:pt x="2298" y="650"/>
                  </a:lnTo>
                  <a:lnTo>
                    <a:pt x="2344" y="747"/>
                  </a:lnTo>
                  <a:lnTo>
                    <a:pt x="2387" y="845"/>
                  </a:lnTo>
                  <a:lnTo>
                    <a:pt x="2427" y="943"/>
                  </a:lnTo>
                  <a:lnTo>
                    <a:pt x="2464" y="1043"/>
                  </a:lnTo>
                  <a:lnTo>
                    <a:pt x="2496" y="1145"/>
                  </a:lnTo>
                  <a:lnTo>
                    <a:pt x="2523" y="1248"/>
                  </a:lnTo>
                  <a:lnTo>
                    <a:pt x="2544" y="1351"/>
                  </a:lnTo>
                  <a:lnTo>
                    <a:pt x="2561" y="1456"/>
                  </a:lnTo>
                  <a:lnTo>
                    <a:pt x="2570" y="1564"/>
                  </a:lnTo>
                  <a:lnTo>
                    <a:pt x="2574" y="1671"/>
                  </a:lnTo>
                  <a:lnTo>
                    <a:pt x="2574" y="1718"/>
                  </a:lnTo>
                  <a:lnTo>
                    <a:pt x="2574" y="1767"/>
                  </a:lnTo>
                  <a:lnTo>
                    <a:pt x="2574" y="1815"/>
                  </a:lnTo>
                  <a:lnTo>
                    <a:pt x="2571" y="1864"/>
                  </a:lnTo>
                  <a:lnTo>
                    <a:pt x="2567" y="1912"/>
                  </a:lnTo>
                  <a:lnTo>
                    <a:pt x="2560" y="1960"/>
                  </a:lnTo>
                  <a:lnTo>
                    <a:pt x="2549" y="2007"/>
                  </a:lnTo>
                  <a:lnTo>
                    <a:pt x="2534" y="2052"/>
                  </a:lnTo>
                  <a:lnTo>
                    <a:pt x="2514" y="2097"/>
                  </a:lnTo>
                  <a:lnTo>
                    <a:pt x="2489" y="2138"/>
                  </a:lnTo>
                  <a:lnTo>
                    <a:pt x="2462" y="2176"/>
                  </a:lnTo>
                  <a:lnTo>
                    <a:pt x="2431" y="2209"/>
                  </a:lnTo>
                  <a:lnTo>
                    <a:pt x="2398" y="2239"/>
                  </a:lnTo>
                  <a:lnTo>
                    <a:pt x="2363" y="2266"/>
                  </a:lnTo>
                  <a:lnTo>
                    <a:pt x="2325" y="2291"/>
                  </a:lnTo>
                  <a:lnTo>
                    <a:pt x="2286" y="2313"/>
                  </a:lnTo>
                  <a:lnTo>
                    <a:pt x="2246" y="2334"/>
                  </a:lnTo>
                  <a:lnTo>
                    <a:pt x="2206" y="2356"/>
                  </a:lnTo>
                  <a:lnTo>
                    <a:pt x="2163" y="2378"/>
                  </a:lnTo>
                  <a:lnTo>
                    <a:pt x="2090" y="2412"/>
                  </a:lnTo>
                  <a:lnTo>
                    <a:pt x="2014" y="2441"/>
                  </a:lnTo>
                  <a:lnTo>
                    <a:pt x="1938" y="2465"/>
                  </a:lnTo>
                  <a:lnTo>
                    <a:pt x="1859" y="2485"/>
                  </a:lnTo>
                  <a:lnTo>
                    <a:pt x="1778" y="2502"/>
                  </a:lnTo>
                  <a:lnTo>
                    <a:pt x="1698" y="2515"/>
                  </a:lnTo>
                  <a:lnTo>
                    <a:pt x="1617" y="2526"/>
                  </a:lnTo>
                  <a:lnTo>
                    <a:pt x="1535" y="2534"/>
                  </a:lnTo>
                  <a:lnTo>
                    <a:pt x="1454" y="2542"/>
                  </a:lnTo>
                  <a:lnTo>
                    <a:pt x="1372" y="2548"/>
                  </a:lnTo>
                  <a:lnTo>
                    <a:pt x="1292" y="2555"/>
                  </a:lnTo>
                  <a:lnTo>
                    <a:pt x="1283" y="2555"/>
                  </a:lnTo>
                  <a:lnTo>
                    <a:pt x="1201" y="2548"/>
                  </a:lnTo>
                  <a:lnTo>
                    <a:pt x="1121" y="2542"/>
                  </a:lnTo>
                  <a:lnTo>
                    <a:pt x="1040" y="2534"/>
                  </a:lnTo>
                  <a:lnTo>
                    <a:pt x="958" y="2526"/>
                  </a:lnTo>
                  <a:lnTo>
                    <a:pt x="877" y="2515"/>
                  </a:lnTo>
                  <a:lnTo>
                    <a:pt x="795" y="2502"/>
                  </a:lnTo>
                  <a:lnTo>
                    <a:pt x="716" y="2485"/>
                  </a:lnTo>
                  <a:lnTo>
                    <a:pt x="637" y="2465"/>
                  </a:lnTo>
                  <a:lnTo>
                    <a:pt x="559" y="2441"/>
                  </a:lnTo>
                  <a:lnTo>
                    <a:pt x="484" y="2412"/>
                  </a:lnTo>
                  <a:lnTo>
                    <a:pt x="411" y="2378"/>
                  </a:lnTo>
                  <a:lnTo>
                    <a:pt x="369" y="2356"/>
                  </a:lnTo>
                  <a:lnTo>
                    <a:pt x="328" y="2334"/>
                  </a:lnTo>
                  <a:lnTo>
                    <a:pt x="288" y="2313"/>
                  </a:lnTo>
                  <a:lnTo>
                    <a:pt x="249" y="2291"/>
                  </a:lnTo>
                  <a:lnTo>
                    <a:pt x="212" y="2266"/>
                  </a:lnTo>
                  <a:lnTo>
                    <a:pt x="177" y="2239"/>
                  </a:lnTo>
                  <a:lnTo>
                    <a:pt x="144" y="2209"/>
                  </a:lnTo>
                  <a:lnTo>
                    <a:pt x="113" y="2176"/>
                  </a:lnTo>
                  <a:lnTo>
                    <a:pt x="85" y="2138"/>
                  </a:lnTo>
                  <a:lnTo>
                    <a:pt x="60" y="2097"/>
                  </a:lnTo>
                  <a:lnTo>
                    <a:pt x="40" y="2052"/>
                  </a:lnTo>
                  <a:lnTo>
                    <a:pt x="26" y="2007"/>
                  </a:lnTo>
                  <a:lnTo>
                    <a:pt x="15" y="1960"/>
                  </a:lnTo>
                  <a:lnTo>
                    <a:pt x="7" y="1912"/>
                  </a:lnTo>
                  <a:lnTo>
                    <a:pt x="3" y="1864"/>
                  </a:lnTo>
                  <a:lnTo>
                    <a:pt x="1" y="1815"/>
                  </a:lnTo>
                  <a:lnTo>
                    <a:pt x="0" y="1767"/>
                  </a:lnTo>
                  <a:lnTo>
                    <a:pt x="0" y="1718"/>
                  </a:lnTo>
                  <a:lnTo>
                    <a:pt x="0" y="1671"/>
                  </a:lnTo>
                  <a:lnTo>
                    <a:pt x="3" y="1564"/>
                  </a:lnTo>
                  <a:lnTo>
                    <a:pt x="14" y="1456"/>
                  </a:lnTo>
                  <a:lnTo>
                    <a:pt x="29" y="1351"/>
                  </a:lnTo>
                  <a:lnTo>
                    <a:pt x="52" y="1248"/>
                  </a:lnTo>
                  <a:lnTo>
                    <a:pt x="79" y="1145"/>
                  </a:lnTo>
                  <a:lnTo>
                    <a:pt x="111" y="1043"/>
                  </a:lnTo>
                  <a:lnTo>
                    <a:pt x="146" y="943"/>
                  </a:lnTo>
                  <a:lnTo>
                    <a:pt x="186" y="845"/>
                  </a:lnTo>
                  <a:lnTo>
                    <a:pt x="230" y="747"/>
                  </a:lnTo>
                  <a:lnTo>
                    <a:pt x="276" y="650"/>
                  </a:lnTo>
                  <a:lnTo>
                    <a:pt x="326" y="554"/>
                  </a:lnTo>
                  <a:lnTo>
                    <a:pt x="376" y="459"/>
                  </a:lnTo>
                  <a:lnTo>
                    <a:pt x="428" y="366"/>
                  </a:lnTo>
                  <a:lnTo>
                    <a:pt x="483" y="273"/>
                  </a:lnTo>
                  <a:lnTo>
                    <a:pt x="537" y="181"/>
                  </a:lnTo>
                  <a:lnTo>
                    <a:pt x="591" y="90"/>
                  </a:lnTo>
                  <a:lnTo>
                    <a:pt x="6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solidFill>
                  <a:srgbClr val="505050"/>
                </a:solidFill>
              </a:endParaRPr>
            </a:p>
          </p:txBody>
        </p:sp>
      </p:grpSp>
      <p:grpSp>
        <p:nvGrpSpPr>
          <p:cNvPr id="48" name="Group 47"/>
          <p:cNvGrpSpPr/>
          <p:nvPr/>
        </p:nvGrpSpPr>
        <p:grpSpPr>
          <a:xfrm>
            <a:off x="854165" y="3091782"/>
            <a:ext cx="482301" cy="798400"/>
            <a:chOff x="4173538" y="412750"/>
            <a:chExt cx="4086225" cy="6175376"/>
          </a:xfrm>
          <a:solidFill>
            <a:schemeClr val="accent1"/>
          </a:solidFill>
        </p:grpSpPr>
        <p:sp>
          <p:nvSpPr>
            <p:cNvPr id="49" name="Freeform 10"/>
            <p:cNvSpPr>
              <a:spLocks/>
            </p:cNvSpPr>
            <p:nvPr/>
          </p:nvSpPr>
          <p:spPr bwMode="auto">
            <a:xfrm>
              <a:off x="5016500" y="412750"/>
              <a:ext cx="2384425" cy="2384425"/>
            </a:xfrm>
            <a:custGeom>
              <a:avLst/>
              <a:gdLst>
                <a:gd name="T0" fmla="*/ 824 w 1502"/>
                <a:gd name="T1" fmla="*/ 3 h 1502"/>
                <a:gd name="T2" fmla="*/ 962 w 1502"/>
                <a:gd name="T3" fmla="*/ 30 h 1502"/>
                <a:gd name="T4" fmla="*/ 1090 w 1502"/>
                <a:gd name="T5" fmla="*/ 81 h 1502"/>
                <a:gd name="T6" fmla="*/ 1206 w 1502"/>
                <a:gd name="T7" fmla="*/ 153 h 1502"/>
                <a:gd name="T8" fmla="*/ 1306 w 1502"/>
                <a:gd name="T9" fmla="*/ 244 h 1502"/>
                <a:gd name="T10" fmla="*/ 1388 w 1502"/>
                <a:gd name="T11" fmla="*/ 352 h 1502"/>
                <a:gd name="T12" fmla="*/ 1450 w 1502"/>
                <a:gd name="T13" fmla="*/ 475 h 1502"/>
                <a:gd name="T14" fmla="*/ 1489 w 1502"/>
                <a:gd name="T15" fmla="*/ 608 h 1502"/>
                <a:gd name="T16" fmla="*/ 1502 w 1502"/>
                <a:gd name="T17" fmla="*/ 751 h 1502"/>
                <a:gd name="T18" fmla="*/ 1489 w 1502"/>
                <a:gd name="T19" fmla="*/ 894 h 1502"/>
                <a:gd name="T20" fmla="*/ 1450 w 1502"/>
                <a:gd name="T21" fmla="*/ 1027 h 1502"/>
                <a:gd name="T22" fmla="*/ 1388 w 1502"/>
                <a:gd name="T23" fmla="*/ 1149 h 1502"/>
                <a:gd name="T24" fmla="*/ 1306 w 1502"/>
                <a:gd name="T25" fmla="*/ 1257 h 1502"/>
                <a:gd name="T26" fmla="*/ 1206 w 1502"/>
                <a:gd name="T27" fmla="*/ 1348 h 1502"/>
                <a:gd name="T28" fmla="*/ 1090 w 1502"/>
                <a:gd name="T29" fmla="*/ 1421 h 1502"/>
                <a:gd name="T30" fmla="*/ 962 w 1502"/>
                <a:gd name="T31" fmla="*/ 1472 h 1502"/>
                <a:gd name="T32" fmla="*/ 824 w 1502"/>
                <a:gd name="T33" fmla="*/ 1498 h 1502"/>
                <a:gd name="T34" fmla="*/ 679 w 1502"/>
                <a:gd name="T35" fmla="*/ 1498 h 1502"/>
                <a:gd name="T36" fmla="*/ 540 w 1502"/>
                <a:gd name="T37" fmla="*/ 1472 h 1502"/>
                <a:gd name="T38" fmla="*/ 412 w 1502"/>
                <a:gd name="T39" fmla="*/ 1421 h 1502"/>
                <a:gd name="T40" fmla="*/ 297 w 1502"/>
                <a:gd name="T41" fmla="*/ 1348 h 1502"/>
                <a:gd name="T42" fmla="*/ 197 w 1502"/>
                <a:gd name="T43" fmla="*/ 1257 h 1502"/>
                <a:gd name="T44" fmla="*/ 114 w 1502"/>
                <a:gd name="T45" fmla="*/ 1149 h 1502"/>
                <a:gd name="T46" fmla="*/ 53 w 1502"/>
                <a:gd name="T47" fmla="*/ 1027 h 1502"/>
                <a:gd name="T48" fmla="*/ 14 w 1502"/>
                <a:gd name="T49" fmla="*/ 894 h 1502"/>
                <a:gd name="T50" fmla="*/ 0 w 1502"/>
                <a:gd name="T51" fmla="*/ 751 h 1502"/>
                <a:gd name="T52" fmla="*/ 14 w 1502"/>
                <a:gd name="T53" fmla="*/ 608 h 1502"/>
                <a:gd name="T54" fmla="*/ 53 w 1502"/>
                <a:gd name="T55" fmla="*/ 475 h 1502"/>
                <a:gd name="T56" fmla="*/ 114 w 1502"/>
                <a:gd name="T57" fmla="*/ 352 h 1502"/>
                <a:gd name="T58" fmla="*/ 197 w 1502"/>
                <a:gd name="T59" fmla="*/ 244 h 1502"/>
                <a:gd name="T60" fmla="*/ 297 w 1502"/>
                <a:gd name="T61" fmla="*/ 153 h 1502"/>
                <a:gd name="T62" fmla="*/ 412 w 1502"/>
                <a:gd name="T63" fmla="*/ 81 h 1502"/>
                <a:gd name="T64" fmla="*/ 540 w 1502"/>
                <a:gd name="T65" fmla="*/ 30 h 1502"/>
                <a:gd name="T66" fmla="*/ 679 w 1502"/>
                <a:gd name="T67" fmla="*/ 3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02" h="1502">
                  <a:moveTo>
                    <a:pt x="752" y="0"/>
                  </a:moveTo>
                  <a:lnTo>
                    <a:pt x="824" y="3"/>
                  </a:lnTo>
                  <a:lnTo>
                    <a:pt x="894" y="14"/>
                  </a:lnTo>
                  <a:lnTo>
                    <a:pt x="962" y="30"/>
                  </a:lnTo>
                  <a:lnTo>
                    <a:pt x="1028" y="53"/>
                  </a:lnTo>
                  <a:lnTo>
                    <a:pt x="1090" y="81"/>
                  </a:lnTo>
                  <a:lnTo>
                    <a:pt x="1149" y="114"/>
                  </a:lnTo>
                  <a:lnTo>
                    <a:pt x="1206" y="153"/>
                  </a:lnTo>
                  <a:lnTo>
                    <a:pt x="1258" y="197"/>
                  </a:lnTo>
                  <a:lnTo>
                    <a:pt x="1306" y="244"/>
                  </a:lnTo>
                  <a:lnTo>
                    <a:pt x="1349" y="297"/>
                  </a:lnTo>
                  <a:lnTo>
                    <a:pt x="1388" y="352"/>
                  </a:lnTo>
                  <a:lnTo>
                    <a:pt x="1422" y="411"/>
                  </a:lnTo>
                  <a:lnTo>
                    <a:pt x="1450" y="475"/>
                  </a:lnTo>
                  <a:lnTo>
                    <a:pt x="1473" y="540"/>
                  </a:lnTo>
                  <a:lnTo>
                    <a:pt x="1489" y="608"/>
                  </a:lnTo>
                  <a:lnTo>
                    <a:pt x="1499" y="678"/>
                  </a:lnTo>
                  <a:lnTo>
                    <a:pt x="1502" y="751"/>
                  </a:lnTo>
                  <a:lnTo>
                    <a:pt x="1499" y="823"/>
                  </a:lnTo>
                  <a:lnTo>
                    <a:pt x="1489" y="894"/>
                  </a:lnTo>
                  <a:lnTo>
                    <a:pt x="1473" y="961"/>
                  </a:lnTo>
                  <a:lnTo>
                    <a:pt x="1450" y="1027"/>
                  </a:lnTo>
                  <a:lnTo>
                    <a:pt x="1422" y="1090"/>
                  </a:lnTo>
                  <a:lnTo>
                    <a:pt x="1388" y="1149"/>
                  </a:lnTo>
                  <a:lnTo>
                    <a:pt x="1349" y="1206"/>
                  </a:lnTo>
                  <a:lnTo>
                    <a:pt x="1306" y="1257"/>
                  </a:lnTo>
                  <a:lnTo>
                    <a:pt x="1258" y="1306"/>
                  </a:lnTo>
                  <a:lnTo>
                    <a:pt x="1206" y="1348"/>
                  </a:lnTo>
                  <a:lnTo>
                    <a:pt x="1149" y="1387"/>
                  </a:lnTo>
                  <a:lnTo>
                    <a:pt x="1090" y="1421"/>
                  </a:lnTo>
                  <a:lnTo>
                    <a:pt x="1028" y="1450"/>
                  </a:lnTo>
                  <a:lnTo>
                    <a:pt x="962" y="1472"/>
                  </a:lnTo>
                  <a:lnTo>
                    <a:pt x="894" y="1489"/>
                  </a:lnTo>
                  <a:lnTo>
                    <a:pt x="824" y="1498"/>
                  </a:lnTo>
                  <a:lnTo>
                    <a:pt x="752" y="1502"/>
                  </a:lnTo>
                  <a:lnTo>
                    <a:pt x="679" y="1498"/>
                  </a:lnTo>
                  <a:lnTo>
                    <a:pt x="609" y="1489"/>
                  </a:lnTo>
                  <a:lnTo>
                    <a:pt x="540" y="1472"/>
                  </a:lnTo>
                  <a:lnTo>
                    <a:pt x="476" y="1450"/>
                  </a:lnTo>
                  <a:lnTo>
                    <a:pt x="412" y="1421"/>
                  </a:lnTo>
                  <a:lnTo>
                    <a:pt x="353" y="1387"/>
                  </a:lnTo>
                  <a:lnTo>
                    <a:pt x="297" y="1348"/>
                  </a:lnTo>
                  <a:lnTo>
                    <a:pt x="245" y="1306"/>
                  </a:lnTo>
                  <a:lnTo>
                    <a:pt x="197" y="1257"/>
                  </a:lnTo>
                  <a:lnTo>
                    <a:pt x="153" y="1206"/>
                  </a:lnTo>
                  <a:lnTo>
                    <a:pt x="114" y="1149"/>
                  </a:lnTo>
                  <a:lnTo>
                    <a:pt x="81" y="1090"/>
                  </a:lnTo>
                  <a:lnTo>
                    <a:pt x="53" y="1027"/>
                  </a:lnTo>
                  <a:lnTo>
                    <a:pt x="31" y="961"/>
                  </a:lnTo>
                  <a:lnTo>
                    <a:pt x="14" y="894"/>
                  </a:lnTo>
                  <a:lnTo>
                    <a:pt x="3" y="823"/>
                  </a:lnTo>
                  <a:lnTo>
                    <a:pt x="0" y="751"/>
                  </a:lnTo>
                  <a:lnTo>
                    <a:pt x="3" y="678"/>
                  </a:lnTo>
                  <a:lnTo>
                    <a:pt x="14" y="608"/>
                  </a:lnTo>
                  <a:lnTo>
                    <a:pt x="31" y="540"/>
                  </a:lnTo>
                  <a:lnTo>
                    <a:pt x="53" y="475"/>
                  </a:lnTo>
                  <a:lnTo>
                    <a:pt x="81" y="411"/>
                  </a:lnTo>
                  <a:lnTo>
                    <a:pt x="114" y="352"/>
                  </a:lnTo>
                  <a:lnTo>
                    <a:pt x="153" y="297"/>
                  </a:lnTo>
                  <a:lnTo>
                    <a:pt x="197" y="244"/>
                  </a:lnTo>
                  <a:lnTo>
                    <a:pt x="245" y="197"/>
                  </a:lnTo>
                  <a:lnTo>
                    <a:pt x="297" y="153"/>
                  </a:lnTo>
                  <a:lnTo>
                    <a:pt x="353" y="114"/>
                  </a:lnTo>
                  <a:lnTo>
                    <a:pt x="412" y="81"/>
                  </a:lnTo>
                  <a:lnTo>
                    <a:pt x="476" y="53"/>
                  </a:lnTo>
                  <a:lnTo>
                    <a:pt x="540" y="30"/>
                  </a:lnTo>
                  <a:lnTo>
                    <a:pt x="609" y="14"/>
                  </a:lnTo>
                  <a:lnTo>
                    <a:pt x="679" y="3"/>
                  </a:lnTo>
                  <a:lnTo>
                    <a:pt x="7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solidFill>
                  <a:srgbClr val="505050"/>
                </a:solidFill>
              </a:endParaRPr>
            </a:p>
          </p:txBody>
        </p:sp>
        <p:sp>
          <p:nvSpPr>
            <p:cNvPr id="50" name="Freeform 11"/>
            <p:cNvSpPr>
              <a:spLocks/>
            </p:cNvSpPr>
            <p:nvPr/>
          </p:nvSpPr>
          <p:spPr bwMode="auto">
            <a:xfrm>
              <a:off x="4173538" y="2532063"/>
              <a:ext cx="4086225" cy="4056063"/>
            </a:xfrm>
            <a:custGeom>
              <a:avLst/>
              <a:gdLst>
                <a:gd name="T0" fmla="*/ 719 w 2574"/>
                <a:gd name="T1" fmla="*/ 60 h 2555"/>
                <a:gd name="T2" fmla="*/ 840 w 2574"/>
                <a:gd name="T3" fmla="*/ 140 h 2555"/>
                <a:gd name="T4" fmla="*/ 962 w 2574"/>
                <a:gd name="T5" fmla="*/ 204 h 2555"/>
                <a:gd name="T6" fmla="*/ 1067 w 2574"/>
                <a:gd name="T7" fmla="*/ 253 h 2555"/>
                <a:gd name="T8" fmla="*/ 1141 w 2574"/>
                <a:gd name="T9" fmla="*/ 284 h 2555"/>
                <a:gd name="T10" fmla="*/ 1169 w 2574"/>
                <a:gd name="T11" fmla="*/ 294 h 2555"/>
                <a:gd name="T12" fmla="*/ 1437 w 2574"/>
                <a:gd name="T13" fmla="*/ 271 h 2555"/>
                <a:gd name="T14" fmla="*/ 1578 w 2574"/>
                <a:gd name="T15" fmla="*/ 226 h 2555"/>
                <a:gd name="T16" fmla="*/ 1696 w 2574"/>
                <a:gd name="T17" fmla="*/ 174 h 2555"/>
                <a:gd name="T18" fmla="*/ 1807 w 2574"/>
                <a:gd name="T19" fmla="*/ 103 h 2555"/>
                <a:gd name="T20" fmla="*/ 1929 w 2574"/>
                <a:gd name="T21" fmla="*/ 0 h 2555"/>
                <a:gd name="T22" fmla="*/ 2092 w 2574"/>
                <a:gd name="T23" fmla="*/ 273 h 2555"/>
                <a:gd name="T24" fmla="*/ 2249 w 2574"/>
                <a:gd name="T25" fmla="*/ 554 h 2555"/>
                <a:gd name="T26" fmla="*/ 2387 w 2574"/>
                <a:gd name="T27" fmla="*/ 845 h 2555"/>
                <a:gd name="T28" fmla="*/ 2496 w 2574"/>
                <a:gd name="T29" fmla="*/ 1145 h 2555"/>
                <a:gd name="T30" fmla="*/ 2561 w 2574"/>
                <a:gd name="T31" fmla="*/ 1456 h 2555"/>
                <a:gd name="T32" fmla="*/ 2574 w 2574"/>
                <a:gd name="T33" fmla="*/ 1718 h 2555"/>
                <a:gd name="T34" fmla="*/ 2571 w 2574"/>
                <a:gd name="T35" fmla="*/ 1864 h 2555"/>
                <a:gd name="T36" fmla="*/ 2549 w 2574"/>
                <a:gd name="T37" fmla="*/ 2007 h 2555"/>
                <a:gd name="T38" fmla="*/ 2489 w 2574"/>
                <a:gd name="T39" fmla="*/ 2138 h 2555"/>
                <a:gd name="T40" fmla="*/ 2398 w 2574"/>
                <a:gd name="T41" fmla="*/ 2239 h 2555"/>
                <a:gd name="T42" fmla="*/ 2286 w 2574"/>
                <a:gd name="T43" fmla="*/ 2313 h 2555"/>
                <a:gd name="T44" fmla="*/ 2163 w 2574"/>
                <a:gd name="T45" fmla="*/ 2378 h 2555"/>
                <a:gd name="T46" fmla="*/ 1938 w 2574"/>
                <a:gd name="T47" fmla="*/ 2465 h 2555"/>
                <a:gd name="T48" fmla="*/ 1698 w 2574"/>
                <a:gd name="T49" fmla="*/ 2515 h 2555"/>
                <a:gd name="T50" fmla="*/ 1454 w 2574"/>
                <a:gd name="T51" fmla="*/ 2542 h 2555"/>
                <a:gd name="T52" fmla="*/ 1283 w 2574"/>
                <a:gd name="T53" fmla="*/ 2555 h 2555"/>
                <a:gd name="T54" fmla="*/ 1040 w 2574"/>
                <a:gd name="T55" fmla="*/ 2534 h 2555"/>
                <a:gd name="T56" fmla="*/ 795 w 2574"/>
                <a:gd name="T57" fmla="*/ 2502 h 2555"/>
                <a:gd name="T58" fmla="*/ 559 w 2574"/>
                <a:gd name="T59" fmla="*/ 2441 h 2555"/>
                <a:gd name="T60" fmla="*/ 369 w 2574"/>
                <a:gd name="T61" fmla="*/ 2356 h 2555"/>
                <a:gd name="T62" fmla="*/ 249 w 2574"/>
                <a:gd name="T63" fmla="*/ 2291 h 2555"/>
                <a:gd name="T64" fmla="*/ 144 w 2574"/>
                <a:gd name="T65" fmla="*/ 2209 h 2555"/>
                <a:gd name="T66" fmla="*/ 60 w 2574"/>
                <a:gd name="T67" fmla="*/ 2097 h 2555"/>
                <a:gd name="T68" fmla="*/ 15 w 2574"/>
                <a:gd name="T69" fmla="*/ 1960 h 2555"/>
                <a:gd name="T70" fmla="*/ 1 w 2574"/>
                <a:gd name="T71" fmla="*/ 1815 h 2555"/>
                <a:gd name="T72" fmla="*/ 0 w 2574"/>
                <a:gd name="T73" fmla="*/ 1671 h 2555"/>
                <a:gd name="T74" fmla="*/ 29 w 2574"/>
                <a:gd name="T75" fmla="*/ 1351 h 2555"/>
                <a:gd name="T76" fmla="*/ 111 w 2574"/>
                <a:gd name="T77" fmla="*/ 1043 h 2555"/>
                <a:gd name="T78" fmla="*/ 230 w 2574"/>
                <a:gd name="T79" fmla="*/ 747 h 2555"/>
                <a:gd name="T80" fmla="*/ 376 w 2574"/>
                <a:gd name="T81" fmla="*/ 459 h 2555"/>
                <a:gd name="T82" fmla="*/ 537 w 2574"/>
                <a:gd name="T83" fmla="*/ 181 h 2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74" h="2555">
                  <a:moveTo>
                    <a:pt x="645" y="0"/>
                  </a:moveTo>
                  <a:lnTo>
                    <a:pt x="681" y="31"/>
                  </a:lnTo>
                  <a:lnTo>
                    <a:pt x="719" y="60"/>
                  </a:lnTo>
                  <a:lnTo>
                    <a:pt x="758" y="89"/>
                  </a:lnTo>
                  <a:lnTo>
                    <a:pt x="799" y="115"/>
                  </a:lnTo>
                  <a:lnTo>
                    <a:pt x="840" y="140"/>
                  </a:lnTo>
                  <a:lnTo>
                    <a:pt x="881" y="163"/>
                  </a:lnTo>
                  <a:lnTo>
                    <a:pt x="922" y="184"/>
                  </a:lnTo>
                  <a:lnTo>
                    <a:pt x="962" y="204"/>
                  </a:lnTo>
                  <a:lnTo>
                    <a:pt x="998" y="222"/>
                  </a:lnTo>
                  <a:lnTo>
                    <a:pt x="1034" y="239"/>
                  </a:lnTo>
                  <a:lnTo>
                    <a:pt x="1067" y="253"/>
                  </a:lnTo>
                  <a:lnTo>
                    <a:pt x="1096" y="266"/>
                  </a:lnTo>
                  <a:lnTo>
                    <a:pt x="1121" y="275"/>
                  </a:lnTo>
                  <a:lnTo>
                    <a:pt x="1141" y="284"/>
                  </a:lnTo>
                  <a:lnTo>
                    <a:pt x="1156" y="289"/>
                  </a:lnTo>
                  <a:lnTo>
                    <a:pt x="1166" y="293"/>
                  </a:lnTo>
                  <a:lnTo>
                    <a:pt x="1169" y="294"/>
                  </a:lnTo>
                  <a:lnTo>
                    <a:pt x="1283" y="508"/>
                  </a:lnTo>
                  <a:lnTo>
                    <a:pt x="1382" y="287"/>
                  </a:lnTo>
                  <a:lnTo>
                    <a:pt x="1437" y="271"/>
                  </a:lnTo>
                  <a:lnTo>
                    <a:pt x="1488" y="255"/>
                  </a:lnTo>
                  <a:lnTo>
                    <a:pt x="1535" y="240"/>
                  </a:lnTo>
                  <a:lnTo>
                    <a:pt x="1578" y="226"/>
                  </a:lnTo>
                  <a:lnTo>
                    <a:pt x="1619" y="209"/>
                  </a:lnTo>
                  <a:lnTo>
                    <a:pt x="1658" y="193"/>
                  </a:lnTo>
                  <a:lnTo>
                    <a:pt x="1696" y="174"/>
                  </a:lnTo>
                  <a:lnTo>
                    <a:pt x="1732" y="153"/>
                  </a:lnTo>
                  <a:lnTo>
                    <a:pt x="1769" y="129"/>
                  </a:lnTo>
                  <a:lnTo>
                    <a:pt x="1807" y="103"/>
                  </a:lnTo>
                  <a:lnTo>
                    <a:pt x="1846" y="73"/>
                  </a:lnTo>
                  <a:lnTo>
                    <a:pt x="1886" y="39"/>
                  </a:lnTo>
                  <a:lnTo>
                    <a:pt x="1929" y="0"/>
                  </a:lnTo>
                  <a:lnTo>
                    <a:pt x="1984" y="90"/>
                  </a:lnTo>
                  <a:lnTo>
                    <a:pt x="2038" y="181"/>
                  </a:lnTo>
                  <a:lnTo>
                    <a:pt x="2092" y="273"/>
                  </a:lnTo>
                  <a:lnTo>
                    <a:pt x="2145" y="366"/>
                  </a:lnTo>
                  <a:lnTo>
                    <a:pt x="2199" y="459"/>
                  </a:lnTo>
                  <a:lnTo>
                    <a:pt x="2249" y="554"/>
                  </a:lnTo>
                  <a:lnTo>
                    <a:pt x="2298" y="650"/>
                  </a:lnTo>
                  <a:lnTo>
                    <a:pt x="2344" y="747"/>
                  </a:lnTo>
                  <a:lnTo>
                    <a:pt x="2387" y="845"/>
                  </a:lnTo>
                  <a:lnTo>
                    <a:pt x="2427" y="943"/>
                  </a:lnTo>
                  <a:lnTo>
                    <a:pt x="2464" y="1043"/>
                  </a:lnTo>
                  <a:lnTo>
                    <a:pt x="2496" y="1145"/>
                  </a:lnTo>
                  <a:lnTo>
                    <a:pt x="2523" y="1248"/>
                  </a:lnTo>
                  <a:lnTo>
                    <a:pt x="2544" y="1351"/>
                  </a:lnTo>
                  <a:lnTo>
                    <a:pt x="2561" y="1456"/>
                  </a:lnTo>
                  <a:lnTo>
                    <a:pt x="2570" y="1564"/>
                  </a:lnTo>
                  <a:lnTo>
                    <a:pt x="2574" y="1671"/>
                  </a:lnTo>
                  <a:lnTo>
                    <a:pt x="2574" y="1718"/>
                  </a:lnTo>
                  <a:lnTo>
                    <a:pt x="2574" y="1767"/>
                  </a:lnTo>
                  <a:lnTo>
                    <a:pt x="2574" y="1815"/>
                  </a:lnTo>
                  <a:lnTo>
                    <a:pt x="2571" y="1864"/>
                  </a:lnTo>
                  <a:lnTo>
                    <a:pt x="2567" y="1912"/>
                  </a:lnTo>
                  <a:lnTo>
                    <a:pt x="2560" y="1960"/>
                  </a:lnTo>
                  <a:lnTo>
                    <a:pt x="2549" y="2007"/>
                  </a:lnTo>
                  <a:lnTo>
                    <a:pt x="2534" y="2052"/>
                  </a:lnTo>
                  <a:lnTo>
                    <a:pt x="2514" y="2097"/>
                  </a:lnTo>
                  <a:lnTo>
                    <a:pt x="2489" y="2138"/>
                  </a:lnTo>
                  <a:lnTo>
                    <a:pt x="2462" y="2176"/>
                  </a:lnTo>
                  <a:lnTo>
                    <a:pt x="2431" y="2209"/>
                  </a:lnTo>
                  <a:lnTo>
                    <a:pt x="2398" y="2239"/>
                  </a:lnTo>
                  <a:lnTo>
                    <a:pt x="2363" y="2266"/>
                  </a:lnTo>
                  <a:lnTo>
                    <a:pt x="2325" y="2291"/>
                  </a:lnTo>
                  <a:lnTo>
                    <a:pt x="2286" y="2313"/>
                  </a:lnTo>
                  <a:lnTo>
                    <a:pt x="2246" y="2334"/>
                  </a:lnTo>
                  <a:lnTo>
                    <a:pt x="2206" y="2356"/>
                  </a:lnTo>
                  <a:lnTo>
                    <a:pt x="2163" y="2378"/>
                  </a:lnTo>
                  <a:lnTo>
                    <a:pt x="2090" y="2412"/>
                  </a:lnTo>
                  <a:lnTo>
                    <a:pt x="2014" y="2441"/>
                  </a:lnTo>
                  <a:lnTo>
                    <a:pt x="1938" y="2465"/>
                  </a:lnTo>
                  <a:lnTo>
                    <a:pt x="1859" y="2485"/>
                  </a:lnTo>
                  <a:lnTo>
                    <a:pt x="1778" y="2502"/>
                  </a:lnTo>
                  <a:lnTo>
                    <a:pt x="1698" y="2515"/>
                  </a:lnTo>
                  <a:lnTo>
                    <a:pt x="1617" y="2526"/>
                  </a:lnTo>
                  <a:lnTo>
                    <a:pt x="1535" y="2534"/>
                  </a:lnTo>
                  <a:lnTo>
                    <a:pt x="1454" y="2542"/>
                  </a:lnTo>
                  <a:lnTo>
                    <a:pt x="1372" y="2548"/>
                  </a:lnTo>
                  <a:lnTo>
                    <a:pt x="1292" y="2555"/>
                  </a:lnTo>
                  <a:lnTo>
                    <a:pt x="1283" y="2555"/>
                  </a:lnTo>
                  <a:lnTo>
                    <a:pt x="1201" y="2548"/>
                  </a:lnTo>
                  <a:lnTo>
                    <a:pt x="1121" y="2542"/>
                  </a:lnTo>
                  <a:lnTo>
                    <a:pt x="1040" y="2534"/>
                  </a:lnTo>
                  <a:lnTo>
                    <a:pt x="958" y="2526"/>
                  </a:lnTo>
                  <a:lnTo>
                    <a:pt x="877" y="2515"/>
                  </a:lnTo>
                  <a:lnTo>
                    <a:pt x="795" y="2502"/>
                  </a:lnTo>
                  <a:lnTo>
                    <a:pt x="716" y="2485"/>
                  </a:lnTo>
                  <a:lnTo>
                    <a:pt x="637" y="2465"/>
                  </a:lnTo>
                  <a:lnTo>
                    <a:pt x="559" y="2441"/>
                  </a:lnTo>
                  <a:lnTo>
                    <a:pt x="484" y="2412"/>
                  </a:lnTo>
                  <a:lnTo>
                    <a:pt x="411" y="2378"/>
                  </a:lnTo>
                  <a:lnTo>
                    <a:pt x="369" y="2356"/>
                  </a:lnTo>
                  <a:lnTo>
                    <a:pt x="328" y="2334"/>
                  </a:lnTo>
                  <a:lnTo>
                    <a:pt x="288" y="2313"/>
                  </a:lnTo>
                  <a:lnTo>
                    <a:pt x="249" y="2291"/>
                  </a:lnTo>
                  <a:lnTo>
                    <a:pt x="212" y="2266"/>
                  </a:lnTo>
                  <a:lnTo>
                    <a:pt x="177" y="2239"/>
                  </a:lnTo>
                  <a:lnTo>
                    <a:pt x="144" y="2209"/>
                  </a:lnTo>
                  <a:lnTo>
                    <a:pt x="113" y="2176"/>
                  </a:lnTo>
                  <a:lnTo>
                    <a:pt x="85" y="2138"/>
                  </a:lnTo>
                  <a:lnTo>
                    <a:pt x="60" y="2097"/>
                  </a:lnTo>
                  <a:lnTo>
                    <a:pt x="40" y="2052"/>
                  </a:lnTo>
                  <a:lnTo>
                    <a:pt x="26" y="2007"/>
                  </a:lnTo>
                  <a:lnTo>
                    <a:pt x="15" y="1960"/>
                  </a:lnTo>
                  <a:lnTo>
                    <a:pt x="7" y="1912"/>
                  </a:lnTo>
                  <a:lnTo>
                    <a:pt x="3" y="1864"/>
                  </a:lnTo>
                  <a:lnTo>
                    <a:pt x="1" y="1815"/>
                  </a:lnTo>
                  <a:lnTo>
                    <a:pt x="0" y="1767"/>
                  </a:lnTo>
                  <a:lnTo>
                    <a:pt x="0" y="1718"/>
                  </a:lnTo>
                  <a:lnTo>
                    <a:pt x="0" y="1671"/>
                  </a:lnTo>
                  <a:lnTo>
                    <a:pt x="3" y="1564"/>
                  </a:lnTo>
                  <a:lnTo>
                    <a:pt x="14" y="1456"/>
                  </a:lnTo>
                  <a:lnTo>
                    <a:pt x="29" y="1351"/>
                  </a:lnTo>
                  <a:lnTo>
                    <a:pt x="52" y="1248"/>
                  </a:lnTo>
                  <a:lnTo>
                    <a:pt x="79" y="1145"/>
                  </a:lnTo>
                  <a:lnTo>
                    <a:pt x="111" y="1043"/>
                  </a:lnTo>
                  <a:lnTo>
                    <a:pt x="146" y="943"/>
                  </a:lnTo>
                  <a:lnTo>
                    <a:pt x="186" y="845"/>
                  </a:lnTo>
                  <a:lnTo>
                    <a:pt x="230" y="747"/>
                  </a:lnTo>
                  <a:lnTo>
                    <a:pt x="276" y="650"/>
                  </a:lnTo>
                  <a:lnTo>
                    <a:pt x="326" y="554"/>
                  </a:lnTo>
                  <a:lnTo>
                    <a:pt x="376" y="459"/>
                  </a:lnTo>
                  <a:lnTo>
                    <a:pt x="428" y="366"/>
                  </a:lnTo>
                  <a:lnTo>
                    <a:pt x="483" y="273"/>
                  </a:lnTo>
                  <a:lnTo>
                    <a:pt x="537" y="181"/>
                  </a:lnTo>
                  <a:lnTo>
                    <a:pt x="591" y="90"/>
                  </a:lnTo>
                  <a:lnTo>
                    <a:pt x="6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solidFill>
                  <a:srgbClr val="505050"/>
                </a:solidFill>
              </a:endParaRPr>
            </a:p>
          </p:txBody>
        </p:sp>
      </p:grpSp>
      <p:grpSp>
        <p:nvGrpSpPr>
          <p:cNvPr id="51" name="Group 50"/>
          <p:cNvGrpSpPr/>
          <p:nvPr/>
        </p:nvGrpSpPr>
        <p:grpSpPr>
          <a:xfrm>
            <a:off x="434890" y="3121276"/>
            <a:ext cx="482301" cy="798400"/>
            <a:chOff x="4173538" y="412750"/>
            <a:chExt cx="4086225" cy="6175376"/>
          </a:xfrm>
          <a:solidFill>
            <a:schemeClr val="accent1"/>
          </a:solidFill>
        </p:grpSpPr>
        <p:sp>
          <p:nvSpPr>
            <p:cNvPr id="52" name="Freeform 10"/>
            <p:cNvSpPr>
              <a:spLocks/>
            </p:cNvSpPr>
            <p:nvPr/>
          </p:nvSpPr>
          <p:spPr bwMode="auto">
            <a:xfrm>
              <a:off x="5016500" y="412750"/>
              <a:ext cx="2384425" cy="2384425"/>
            </a:xfrm>
            <a:custGeom>
              <a:avLst/>
              <a:gdLst>
                <a:gd name="T0" fmla="*/ 824 w 1502"/>
                <a:gd name="T1" fmla="*/ 3 h 1502"/>
                <a:gd name="T2" fmla="*/ 962 w 1502"/>
                <a:gd name="T3" fmla="*/ 30 h 1502"/>
                <a:gd name="T4" fmla="*/ 1090 w 1502"/>
                <a:gd name="T5" fmla="*/ 81 h 1502"/>
                <a:gd name="T6" fmla="*/ 1206 w 1502"/>
                <a:gd name="T7" fmla="*/ 153 h 1502"/>
                <a:gd name="T8" fmla="*/ 1306 w 1502"/>
                <a:gd name="T9" fmla="*/ 244 h 1502"/>
                <a:gd name="T10" fmla="*/ 1388 w 1502"/>
                <a:gd name="T11" fmla="*/ 352 h 1502"/>
                <a:gd name="T12" fmla="*/ 1450 w 1502"/>
                <a:gd name="T13" fmla="*/ 475 h 1502"/>
                <a:gd name="T14" fmla="*/ 1489 w 1502"/>
                <a:gd name="T15" fmla="*/ 608 h 1502"/>
                <a:gd name="T16" fmla="*/ 1502 w 1502"/>
                <a:gd name="T17" fmla="*/ 751 h 1502"/>
                <a:gd name="T18" fmla="*/ 1489 w 1502"/>
                <a:gd name="T19" fmla="*/ 894 h 1502"/>
                <a:gd name="T20" fmla="*/ 1450 w 1502"/>
                <a:gd name="T21" fmla="*/ 1027 h 1502"/>
                <a:gd name="T22" fmla="*/ 1388 w 1502"/>
                <a:gd name="T23" fmla="*/ 1149 h 1502"/>
                <a:gd name="T24" fmla="*/ 1306 w 1502"/>
                <a:gd name="T25" fmla="*/ 1257 h 1502"/>
                <a:gd name="T26" fmla="*/ 1206 w 1502"/>
                <a:gd name="T27" fmla="*/ 1348 h 1502"/>
                <a:gd name="T28" fmla="*/ 1090 w 1502"/>
                <a:gd name="T29" fmla="*/ 1421 h 1502"/>
                <a:gd name="T30" fmla="*/ 962 w 1502"/>
                <a:gd name="T31" fmla="*/ 1472 h 1502"/>
                <a:gd name="T32" fmla="*/ 824 w 1502"/>
                <a:gd name="T33" fmla="*/ 1498 h 1502"/>
                <a:gd name="T34" fmla="*/ 679 w 1502"/>
                <a:gd name="T35" fmla="*/ 1498 h 1502"/>
                <a:gd name="T36" fmla="*/ 540 w 1502"/>
                <a:gd name="T37" fmla="*/ 1472 h 1502"/>
                <a:gd name="T38" fmla="*/ 412 w 1502"/>
                <a:gd name="T39" fmla="*/ 1421 h 1502"/>
                <a:gd name="T40" fmla="*/ 297 w 1502"/>
                <a:gd name="T41" fmla="*/ 1348 h 1502"/>
                <a:gd name="T42" fmla="*/ 197 w 1502"/>
                <a:gd name="T43" fmla="*/ 1257 h 1502"/>
                <a:gd name="T44" fmla="*/ 114 w 1502"/>
                <a:gd name="T45" fmla="*/ 1149 h 1502"/>
                <a:gd name="T46" fmla="*/ 53 w 1502"/>
                <a:gd name="T47" fmla="*/ 1027 h 1502"/>
                <a:gd name="T48" fmla="*/ 14 w 1502"/>
                <a:gd name="T49" fmla="*/ 894 h 1502"/>
                <a:gd name="T50" fmla="*/ 0 w 1502"/>
                <a:gd name="T51" fmla="*/ 751 h 1502"/>
                <a:gd name="T52" fmla="*/ 14 w 1502"/>
                <a:gd name="T53" fmla="*/ 608 h 1502"/>
                <a:gd name="T54" fmla="*/ 53 w 1502"/>
                <a:gd name="T55" fmla="*/ 475 h 1502"/>
                <a:gd name="T56" fmla="*/ 114 w 1502"/>
                <a:gd name="T57" fmla="*/ 352 h 1502"/>
                <a:gd name="T58" fmla="*/ 197 w 1502"/>
                <a:gd name="T59" fmla="*/ 244 h 1502"/>
                <a:gd name="T60" fmla="*/ 297 w 1502"/>
                <a:gd name="T61" fmla="*/ 153 h 1502"/>
                <a:gd name="T62" fmla="*/ 412 w 1502"/>
                <a:gd name="T63" fmla="*/ 81 h 1502"/>
                <a:gd name="T64" fmla="*/ 540 w 1502"/>
                <a:gd name="T65" fmla="*/ 30 h 1502"/>
                <a:gd name="T66" fmla="*/ 679 w 1502"/>
                <a:gd name="T67" fmla="*/ 3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02" h="1502">
                  <a:moveTo>
                    <a:pt x="752" y="0"/>
                  </a:moveTo>
                  <a:lnTo>
                    <a:pt x="824" y="3"/>
                  </a:lnTo>
                  <a:lnTo>
                    <a:pt x="894" y="14"/>
                  </a:lnTo>
                  <a:lnTo>
                    <a:pt x="962" y="30"/>
                  </a:lnTo>
                  <a:lnTo>
                    <a:pt x="1028" y="53"/>
                  </a:lnTo>
                  <a:lnTo>
                    <a:pt x="1090" y="81"/>
                  </a:lnTo>
                  <a:lnTo>
                    <a:pt x="1149" y="114"/>
                  </a:lnTo>
                  <a:lnTo>
                    <a:pt x="1206" y="153"/>
                  </a:lnTo>
                  <a:lnTo>
                    <a:pt x="1258" y="197"/>
                  </a:lnTo>
                  <a:lnTo>
                    <a:pt x="1306" y="244"/>
                  </a:lnTo>
                  <a:lnTo>
                    <a:pt x="1349" y="297"/>
                  </a:lnTo>
                  <a:lnTo>
                    <a:pt x="1388" y="352"/>
                  </a:lnTo>
                  <a:lnTo>
                    <a:pt x="1422" y="411"/>
                  </a:lnTo>
                  <a:lnTo>
                    <a:pt x="1450" y="475"/>
                  </a:lnTo>
                  <a:lnTo>
                    <a:pt x="1473" y="540"/>
                  </a:lnTo>
                  <a:lnTo>
                    <a:pt x="1489" y="608"/>
                  </a:lnTo>
                  <a:lnTo>
                    <a:pt x="1499" y="678"/>
                  </a:lnTo>
                  <a:lnTo>
                    <a:pt x="1502" y="751"/>
                  </a:lnTo>
                  <a:lnTo>
                    <a:pt x="1499" y="823"/>
                  </a:lnTo>
                  <a:lnTo>
                    <a:pt x="1489" y="894"/>
                  </a:lnTo>
                  <a:lnTo>
                    <a:pt x="1473" y="961"/>
                  </a:lnTo>
                  <a:lnTo>
                    <a:pt x="1450" y="1027"/>
                  </a:lnTo>
                  <a:lnTo>
                    <a:pt x="1422" y="1090"/>
                  </a:lnTo>
                  <a:lnTo>
                    <a:pt x="1388" y="1149"/>
                  </a:lnTo>
                  <a:lnTo>
                    <a:pt x="1349" y="1206"/>
                  </a:lnTo>
                  <a:lnTo>
                    <a:pt x="1306" y="1257"/>
                  </a:lnTo>
                  <a:lnTo>
                    <a:pt x="1258" y="1306"/>
                  </a:lnTo>
                  <a:lnTo>
                    <a:pt x="1206" y="1348"/>
                  </a:lnTo>
                  <a:lnTo>
                    <a:pt x="1149" y="1387"/>
                  </a:lnTo>
                  <a:lnTo>
                    <a:pt x="1090" y="1421"/>
                  </a:lnTo>
                  <a:lnTo>
                    <a:pt x="1028" y="1450"/>
                  </a:lnTo>
                  <a:lnTo>
                    <a:pt x="962" y="1472"/>
                  </a:lnTo>
                  <a:lnTo>
                    <a:pt x="894" y="1489"/>
                  </a:lnTo>
                  <a:lnTo>
                    <a:pt x="824" y="1498"/>
                  </a:lnTo>
                  <a:lnTo>
                    <a:pt x="752" y="1502"/>
                  </a:lnTo>
                  <a:lnTo>
                    <a:pt x="679" y="1498"/>
                  </a:lnTo>
                  <a:lnTo>
                    <a:pt x="609" y="1489"/>
                  </a:lnTo>
                  <a:lnTo>
                    <a:pt x="540" y="1472"/>
                  </a:lnTo>
                  <a:lnTo>
                    <a:pt x="476" y="1450"/>
                  </a:lnTo>
                  <a:lnTo>
                    <a:pt x="412" y="1421"/>
                  </a:lnTo>
                  <a:lnTo>
                    <a:pt x="353" y="1387"/>
                  </a:lnTo>
                  <a:lnTo>
                    <a:pt x="297" y="1348"/>
                  </a:lnTo>
                  <a:lnTo>
                    <a:pt x="245" y="1306"/>
                  </a:lnTo>
                  <a:lnTo>
                    <a:pt x="197" y="1257"/>
                  </a:lnTo>
                  <a:lnTo>
                    <a:pt x="153" y="1206"/>
                  </a:lnTo>
                  <a:lnTo>
                    <a:pt x="114" y="1149"/>
                  </a:lnTo>
                  <a:lnTo>
                    <a:pt x="81" y="1090"/>
                  </a:lnTo>
                  <a:lnTo>
                    <a:pt x="53" y="1027"/>
                  </a:lnTo>
                  <a:lnTo>
                    <a:pt x="31" y="961"/>
                  </a:lnTo>
                  <a:lnTo>
                    <a:pt x="14" y="894"/>
                  </a:lnTo>
                  <a:lnTo>
                    <a:pt x="3" y="823"/>
                  </a:lnTo>
                  <a:lnTo>
                    <a:pt x="0" y="751"/>
                  </a:lnTo>
                  <a:lnTo>
                    <a:pt x="3" y="678"/>
                  </a:lnTo>
                  <a:lnTo>
                    <a:pt x="14" y="608"/>
                  </a:lnTo>
                  <a:lnTo>
                    <a:pt x="31" y="540"/>
                  </a:lnTo>
                  <a:lnTo>
                    <a:pt x="53" y="475"/>
                  </a:lnTo>
                  <a:lnTo>
                    <a:pt x="81" y="411"/>
                  </a:lnTo>
                  <a:lnTo>
                    <a:pt x="114" y="352"/>
                  </a:lnTo>
                  <a:lnTo>
                    <a:pt x="153" y="297"/>
                  </a:lnTo>
                  <a:lnTo>
                    <a:pt x="197" y="244"/>
                  </a:lnTo>
                  <a:lnTo>
                    <a:pt x="245" y="197"/>
                  </a:lnTo>
                  <a:lnTo>
                    <a:pt x="297" y="153"/>
                  </a:lnTo>
                  <a:lnTo>
                    <a:pt x="353" y="114"/>
                  </a:lnTo>
                  <a:lnTo>
                    <a:pt x="412" y="81"/>
                  </a:lnTo>
                  <a:lnTo>
                    <a:pt x="476" y="53"/>
                  </a:lnTo>
                  <a:lnTo>
                    <a:pt x="540" y="30"/>
                  </a:lnTo>
                  <a:lnTo>
                    <a:pt x="609" y="14"/>
                  </a:lnTo>
                  <a:lnTo>
                    <a:pt x="679" y="3"/>
                  </a:lnTo>
                  <a:lnTo>
                    <a:pt x="7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solidFill>
                  <a:srgbClr val="505050"/>
                </a:solidFill>
              </a:endParaRPr>
            </a:p>
          </p:txBody>
        </p:sp>
        <p:sp>
          <p:nvSpPr>
            <p:cNvPr id="53" name="Freeform 11"/>
            <p:cNvSpPr>
              <a:spLocks/>
            </p:cNvSpPr>
            <p:nvPr/>
          </p:nvSpPr>
          <p:spPr bwMode="auto">
            <a:xfrm>
              <a:off x="4173538" y="2532063"/>
              <a:ext cx="4086225" cy="4056063"/>
            </a:xfrm>
            <a:custGeom>
              <a:avLst/>
              <a:gdLst>
                <a:gd name="T0" fmla="*/ 719 w 2574"/>
                <a:gd name="T1" fmla="*/ 60 h 2555"/>
                <a:gd name="T2" fmla="*/ 840 w 2574"/>
                <a:gd name="T3" fmla="*/ 140 h 2555"/>
                <a:gd name="T4" fmla="*/ 962 w 2574"/>
                <a:gd name="T5" fmla="*/ 204 h 2555"/>
                <a:gd name="T6" fmla="*/ 1067 w 2574"/>
                <a:gd name="T7" fmla="*/ 253 h 2555"/>
                <a:gd name="T8" fmla="*/ 1141 w 2574"/>
                <a:gd name="T9" fmla="*/ 284 h 2555"/>
                <a:gd name="T10" fmla="*/ 1169 w 2574"/>
                <a:gd name="T11" fmla="*/ 294 h 2555"/>
                <a:gd name="T12" fmla="*/ 1437 w 2574"/>
                <a:gd name="T13" fmla="*/ 271 h 2555"/>
                <a:gd name="T14" fmla="*/ 1578 w 2574"/>
                <a:gd name="T15" fmla="*/ 226 h 2555"/>
                <a:gd name="T16" fmla="*/ 1696 w 2574"/>
                <a:gd name="T17" fmla="*/ 174 h 2555"/>
                <a:gd name="T18" fmla="*/ 1807 w 2574"/>
                <a:gd name="T19" fmla="*/ 103 h 2555"/>
                <a:gd name="T20" fmla="*/ 1929 w 2574"/>
                <a:gd name="T21" fmla="*/ 0 h 2555"/>
                <a:gd name="T22" fmla="*/ 2092 w 2574"/>
                <a:gd name="T23" fmla="*/ 273 h 2555"/>
                <a:gd name="T24" fmla="*/ 2249 w 2574"/>
                <a:gd name="T25" fmla="*/ 554 h 2555"/>
                <a:gd name="T26" fmla="*/ 2387 w 2574"/>
                <a:gd name="T27" fmla="*/ 845 h 2555"/>
                <a:gd name="T28" fmla="*/ 2496 w 2574"/>
                <a:gd name="T29" fmla="*/ 1145 h 2555"/>
                <a:gd name="T30" fmla="*/ 2561 w 2574"/>
                <a:gd name="T31" fmla="*/ 1456 h 2555"/>
                <a:gd name="T32" fmla="*/ 2574 w 2574"/>
                <a:gd name="T33" fmla="*/ 1718 h 2555"/>
                <a:gd name="T34" fmla="*/ 2571 w 2574"/>
                <a:gd name="T35" fmla="*/ 1864 h 2555"/>
                <a:gd name="T36" fmla="*/ 2549 w 2574"/>
                <a:gd name="T37" fmla="*/ 2007 h 2555"/>
                <a:gd name="T38" fmla="*/ 2489 w 2574"/>
                <a:gd name="T39" fmla="*/ 2138 h 2555"/>
                <a:gd name="T40" fmla="*/ 2398 w 2574"/>
                <a:gd name="T41" fmla="*/ 2239 h 2555"/>
                <a:gd name="T42" fmla="*/ 2286 w 2574"/>
                <a:gd name="T43" fmla="*/ 2313 h 2555"/>
                <a:gd name="T44" fmla="*/ 2163 w 2574"/>
                <a:gd name="T45" fmla="*/ 2378 h 2555"/>
                <a:gd name="T46" fmla="*/ 1938 w 2574"/>
                <a:gd name="T47" fmla="*/ 2465 h 2555"/>
                <a:gd name="T48" fmla="*/ 1698 w 2574"/>
                <a:gd name="T49" fmla="*/ 2515 h 2555"/>
                <a:gd name="T50" fmla="*/ 1454 w 2574"/>
                <a:gd name="T51" fmla="*/ 2542 h 2555"/>
                <a:gd name="T52" fmla="*/ 1283 w 2574"/>
                <a:gd name="T53" fmla="*/ 2555 h 2555"/>
                <a:gd name="T54" fmla="*/ 1040 w 2574"/>
                <a:gd name="T55" fmla="*/ 2534 h 2555"/>
                <a:gd name="T56" fmla="*/ 795 w 2574"/>
                <a:gd name="T57" fmla="*/ 2502 h 2555"/>
                <a:gd name="T58" fmla="*/ 559 w 2574"/>
                <a:gd name="T59" fmla="*/ 2441 h 2555"/>
                <a:gd name="T60" fmla="*/ 369 w 2574"/>
                <a:gd name="T61" fmla="*/ 2356 h 2555"/>
                <a:gd name="T62" fmla="*/ 249 w 2574"/>
                <a:gd name="T63" fmla="*/ 2291 h 2555"/>
                <a:gd name="T64" fmla="*/ 144 w 2574"/>
                <a:gd name="T65" fmla="*/ 2209 h 2555"/>
                <a:gd name="T66" fmla="*/ 60 w 2574"/>
                <a:gd name="T67" fmla="*/ 2097 h 2555"/>
                <a:gd name="T68" fmla="*/ 15 w 2574"/>
                <a:gd name="T69" fmla="*/ 1960 h 2555"/>
                <a:gd name="T70" fmla="*/ 1 w 2574"/>
                <a:gd name="T71" fmla="*/ 1815 h 2555"/>
                <a:gd name="T72" fmla="*/ 0 w 2574"/>
                <a:gd name="T73" fmla="*/ 1671 h 2555"/>
                <a:gd name="T74" fmla="*/ 29 w 2574"/>
                <a:gd name="T75" fmla="*/ 1351 h 2555"/>
                <a:gd name="T76" fmla="*/ 111 w 2574"/>
                <a:gd name="T77" fmla="*/ 1043 h 2555"/>
                <a:gd name="T78" fmla="*/ 230 w 2574"/>
                <a:gd name="T79" fmla="*/ 747 h 2555"/>
                <a:gd name="T80" fmla="*/ 376 w 2574"/>
                <a:gd name="T81" fmla="*/ 459 h 2555"/>
                <a:gd name="T82" fmla="*/ 537 w 2574"/>
                <a:gd name="T83" fmla="*/ 181 h 2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74" h="2555">
                  <a:moveTo>
                    <a:pt x="645" y="0"/>
                  </a:moveTo>
                  <a:lnTo>
                    <a:pt x="681" y="31"/>
                  </a:lnTo>
                  <a:lnTo>
                    <a:pt x="719" y="60"/>
                  </a:lnTo>
                  <a:lnTo>
                    <a:pt x="758" y="89"/>
                  </a:lnTo>
                  <a:lnTo>
                    <a:pt x="799" y="115"/>
                  </a:lnTo>
                  <a:lnTo>
                    <a:pt x="840" y="140"/>
                  </a:lnTo>
                  <a:lnTo>
                    <a:pt x="881" y="163"/>
                  </a:lnTo>
                  <a:lnTo>
                    <a:pt x="922" y="184"/>
                  </a:lnTo>
                  <a:lnTo>
                    <a:pt x="962" y="204"/>
                  </a:lnTo>
                  <a:lnTo>
                    <a:pt x="998" y="222"/>
                  </a:lnTo>
                  <a:lnTo>
                    <a:pt x="1034" y="239"/>
                  </a:lnTo>
                  <a:lnTo>
                    <a:pt x="1067" y="253"/>
                  </a:lnTo>
                  <a:lnTo>
                    <a:pt x="1096" y="266"/>
                  </a:lnTo>
                  <a:lnTo>
                    <a:pt x="1121" y="275"/>
                  </a:lnTo>
                  <a:lnTo>
                    <a:pt x="1141" y="284"/>
                  </a:lnTo>
                  <a:lnTo>
                    <a:pt x="1156" y="289"/>
                  </a:lnTo>
                  <a:lnTo>
                    <a:pt x="1166" y="293"/>
                  </a:lnTo>
                  <a:lnTo>
                    <a:pt x="1169" y="294"/>
                  </a:lnTo>
                  <a:lnTo>
                    <a:pt x="1283" y="508"/>
                  </a:lnTo>
                  <a:lnTo>
                    <a:pt x="1382" y="287"/>
                  </a:lnTo>
                  <a:lnTo>
                    <a:pt x="1437" y="271"/>
                  </a:lnTo>
                  <a:lnTo>
                    <a:pt x="1488" y="255"/>
                  </a:lnTo>
                  <a:lnTo>
                    <a:pt x="1535" y="240"/>
                  </a:lnTo>
                  <a:lnTo>
                    <a:pt x="1578" y="226"/>
                  </a:lnTo>
                  <a:lnTo>
                    <a:pt x="1619" y="209"/>
                  </a:lnTo>
                  <a:lnTo>
                    <a:pt x="1658" y="193"/>
                  </a:lnTo>
                  <a:lnTo>
                    <a:pt x="1696" y="174"/>
                  </a:lnTo>
                  <a:lnTo>
                    <a:pt x="1732" y="153"/>
                  </a:lnTo>
                  <a:lnTo>
                    <a:pt x="1769" y="129"/>
                  </a:lnTo>
                  <a:lnTo>
                    <a:pt x="1807" y="103"/>
                  </a:lnTo>
                  <a:lnTo>
                    <a:pt x="1846" y="73"/>
                  </a:lnTo>
                  <a:lnTo>
                    <a:pt x="1886" y="39"/>
                  </a:lnTo>
                  <a:lnTo>
                    <a:pt x="1929" y="0"/>
                  </a:lnTo>
                  <a:lnTo>
                    <a:pt x="1984" y="90"/>
                  </a:lnTo>
                  <a:lnTo>
                    <a:pt x="2038" y="181"/>
                  </a:lnTo>
                  <a:lnTo>
                    <a:pt x="2092" y="273"/>
                  </a:lnTo>
                  <a:lnTo>
                    <a:pt x="2145" y="366"/>
                  </a:lnTo>
                  <a:lnTo>
                    <a:pt x="2199" y="459"/>
                  </a:lnTo>
                  <a:lnTo>
                    <a:pt x="2249" y="554"/>
                  </a:lnTo>
                  <a:lnTo>
                    <a:pt x="2298" y="650"/>
                  </a:lnTo>
                  <a:lnTo>
                    <a:pt x="2344" y="747"/>
                  </a:lnTo>
                  <a:lnTo>
                    <a:pt x="2387" y="845"/>
                  </a:lnTo>
                  <a:lnTo>
                    <a:pt x="2427" y="943"/>
                  </a:lnTo>
                  <a:lnTo>
                    <a:pt x="2464" y="1043"/>
                  </a:lnTo>
                  <a:lnTo>
                    <a:pt x="2496" y="1145"/>
                  </a:lnTo>
                  <a:lnTo>
                    <a:pt x="2523" y="1248"/>
                  </a:lnTo>
                  <a:lnTo>
                    <a:pt x="2544" y="1351"/>
                  </a:lnTo>
                  <a:lnTo>
                    <a:pt x="2561" y="1456"/>
                  </a:lnTo>
                  <a:lnTo>
                    <a:pt x="2570" y="1564"/>
                  </a:lnTo>
                  <a:lnTo>
                    <a:pt x="2574" y="1671"/>
                  </a:lnTo>
                  <a:lnTo>
                    <a:pt x="2574" y="1718"/>
                  </a:lnTo>
                  <a:lnTo>
                    <a:pt x="2574" y="1767"/>
                  </a:lnTo>
                  <a:lnTo>
                    <a:pt x="2574" y="1815"/>
                  </a:lnTo>
                  <a:lnTo>
                    <a:pt x="2571" y="1864"/>
                  </a:lnTo>
                  <a:lnTo>
                    <a:pt x="2567" y="1912"/>
                  </a:lnTo>
                  <a:lnTo>
                    <a:pt x="2560" y="1960"/>
                  </a:lnTo>
                  <a:lnTo>
                    <a:pt x="2549" y="2007"/>
                  </a:lnTo>
                  <a:lnTo>
                    <a:pt x="2534" y="2052"/>
                  </a:lnTo>
                  <a:lnTo>
                    <a:pt x="2514" y="2097"/>
                  </a:lnTo>
                  <a:lnTo>
                    <a:pt x="2489" y="2138"/>
                  </a:lnTo>
                  <a:lnTo>
                    <a:pt x="2462" y="2176"/>
                  </a:lnTo>
                  <a:lnTo>
                    <a:pt x="2431" y="2209"/>
                  </a:lnTo>
                  <a:lnTo>
                    <a:pt x="2398" y="2239"/>
                  </a:lnTo>
                  <a:lnTo>
                    <a:pt x="2363" y="2266"/>
                  </a:lnTo>
                  <a:lnTo>
                    <a:pt x="2325" y="2291"/>
                  </a:lnTo>
                  <a:lnTo>
                    <a:pt x="2286" y="2313"/>
                  </a:lnTo>
                  <a:lnTo>
                    <a:pt x="2246" y="2334"/>
                  </a:lnTo>
                  <a:lnTo>
                    <a:pt x="2206" y="2356"/>
                  </a:lnTo>
                  <a:lnTo>
                    <a:pt x="2163" y="2378"/>
                  </a:lnTo>
                  <a:lnTo>
                    <a:pt x="2090" y="2412"/>
                  </a:lnTo>
                  <a:lnTo>
                    <a:pt x="2014" y="2441"/>
                  </a:lnTo>
                  <a:lnTo>
                    <a:pt x="1938" y="2465"/>
                  </a:lnTo>
                  <a:lnTo>
                    <a:pt x="1859" y="2485"/>
                  </a:lnTo>
                  <a:lnTo>
                    <a:pt x="1778" y="2502"/>
                  </a:lnTo>
                  <a:lnTo>
                    <a:pt x="1698" y="2515"/>
                  </a:lnTo>
                  <a:lnTo>
                    <a:pt x="1617" y="2526"/>
                  </a:lnTo>
                  <a:lnTo>
                    <a:pt x="1535" y="2534"/>
                  </a:lnTo>
                  <a:lnTo>
                    <a:pt x="1454" y="2542"/>
                  </a:lnTo>
                  <a:lnTo>
                    <a:pt x="1372" y="2548"/>
                  </a:lnTo>
                  <a:lnTo>
                    <a:pt x="1292" y="2555"/>
                  </a:lnTo>
                  <a:lnTo>
                    <a:pt x="1283" y="2555"/>
                  </a:lnTo>
                  <a:lnTo>
                    <a:pt x="1201" y="2548"/>
                  </a:lnTo>
                  <a:lnTo>
                    <a:pt x="1121" y="2542"/>
                  </a:lnTo>
                  <a:lnTo>
                    <a:pt x="1040" y="2534"/>
                  </a:lnTo>
                  <a:lnTo>
                    <a:pt x="958" y="2526"/>
                  </a:lnTo>
                  <a:lnTo>
                    <a:pt x="877" y="2515"/>
                  </a:lnTo>
                  <a:lnTo>
                    <a:pt x="795" y="2502"/>
                  </a:lnTo>
                  <a:lnTo>
                    <a:pt x="716" y="2485"/>
                  </a:lnTo>
                  <a:lnTo>
                    <a:pt x="637" y="2465"/>
                  </a:lnTo>
                  <a:lnTo>
                    <a:pt x="559" y="2441"/>
                  </a:lnTo>
                  <a:lnTo>
                    <a:pt x="484" y="2412"/>
                  </a:lnTo>
                  <a:lnTo>
                    <a:pt x="411" y="2378"/>
                  </a:lnTo>
                  <a:lnTo>
                    <a:pt x="369" y="2356"/>
                  </a:lnTo>
                  <a:lnTo>
                    <a:pt x="328" y="2334"/>
                  </a:lnTo>
                  <a:lnTo>
                    <a:pt x="288" y="2313"/>
                  </a:lnTo>
                  <a:lnTo>
                    <a:pt x="249" y="2291"/>
                  </a:lnTo>
                  <a:lnTo>
                    <a:pt x="212" y="2266"/>
                  </a:lnTo>
                  <a:lnTo>
                    <a:pt x="177" y="2239"/>
                  </a:lnTo>
                  <a:lnTo>
                    <a:pt x="144" y="2209"/>
                  </a:lnTo>
                  <a:lnTo>
                    <a:pt x="113" y="2176"/>
                  </a:lnTo>
                  <a:lnTo>
                    <a:pt x="85" y="2138"/>
                  </a:lnTo>
                  <a:lnTo>
                    <a:pt x="60" y="2097"/>
                  </a:lnTo>
                  <a:lnTo>
                    <a:pt x="40" y="2052"/>
                  </a:lnTo>
                  <a:lnTo>
                    <a:pt x="26" y="2007"/>
                  </a:lnTo>
                  <a:lnTo>
                    <a:pt x="15" y="1960"/>
                  </a:lnTo>
                  <a:lnTo>
                    <a:pt x="7" y="1912"/>
                  </a:lnTo>
                  <a:lnTo>
                    <a:pt x="3" y="1864"/>
                  </a:lnTo>
                  <a:lnTo>
                    <a:pt x="1" y="1815"/>
                  </a:lnTo>
                  <a:lnTo>
                    <a:pt x="0" y="1767"/>
                  </a:lnTo>
                  <a:lnTo>
                    <a:pt x="0" y="1718"/>
                  </a:lnTo>
                  <a:lnTo>
                    <a:pt x="0" y="1671"/>
                  </a:lnTo>
                  <a:lnTo>
                    <a:pt x="3" y="1564"/>
                  </a:lnTo>
                  <a:lnTo>
                    <a:pt x="14" y="1456"/>
                  </a:lnTo>
                  <a:lnTo>
                    <a:pt x="29" y="1351"/>
                  </a:lnTo>
                  <a:lnTo>
                    <a:pt x="52" y="1248"/>
                  </a:lnTo>
                  <a:lnTo>
                    <a:pt x="79" y="1145"/>
                  </a:lnTo>
                  <a:lnTo>
                    <a:pt x="111" y="1043"/>
                  </a:lnTo>
                  <a:lnTo>
                    <a:pt x="146" y="943"/>
                  </a:lnTo>
                  <a:lnTo>
                    <a:pt x="186" y="845"/>
                  </a:lnTo>
                  <a:lnTo>
                    <a:pt x="230" y="747"/>
                  </a:lnTo>
                  <a:lnTo>
                    <a:pt x="276" y="650"/>
                  </a:lnTo>
                  <a:lnTo>
                    <a:pt x="326" y="554"/>
                  </a:lnTo>
                  <a:lnTo>
                    <a:pt x="376" y="459"/>
                  </a:lnTo>
                  <a:lnTo>
                    <a:pt x="428" y="366"/>
                  </a:lnTo>
                  <a:lnTo>
                    <a:pt x="483" y="273"/>
                  </a:lnTo>
                  <a:lnTo>
                    <a:pt x="537" y="181"/>
                  </a:lnTo>
                  <a:lnTo>
                    <a:pt x="591" y="90"/>
                  </a:lnTo>
                  <a:lnTo>
                    <a:pt x="6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solidFill>
                  <a:srgbClr val="505050"/>
                </a:solidFill>
              </a:endParaRPr>
            </a:p>
          </p:txBody>
        </p:sp>
      </p:grpSp>
      <p:sp>
        <p:nvSpPr>
          <p:cNvPr id="6" name="Left-Right Arrow 5"/>
          <p:cNvSpPr/>
          <p:nvPr/>
        </p:nvSpPr>
        <p:spPr bwMode="auto">
          <a:xfrm>
            <a:off x="3022464" y="2882685"/>
            <a:ext cx="1991456" cy="1378886"/>
          </a:xfrm>
          <a:prstGeom prst="leftRightArrow">
            <a:avLst/>
          </a:prstGeom>
          <a:solidFill>
            <a:schemeClr val="accent6"/>
          </a:solidFill>
          <a:ln w="9525" algn="ctr">
            <a:noFill/>
            <a:miter lim="800000"/>
            <a:headEnd/>
            <a:tailEnd/>
          </a:ln>
        </p:spPr>
        <p:txBody>
          <a:bodyPr lIns="112019" tIns="0" rIns="0" bIns="56009" anchor="ctr"/>
          <a:lstStyle/>
          <a:p>
            <a:pPr algn="ctr" defTabSz="1118577"/>
            <a:r>
              <a:rPr lang="en-US" sz="1428" b="1" dirty="0" smtClean="0">
                <a:gradFill>
                  <a:gsLst>
                    <a:gs pos="0">
                      <a:srgbClr val="505050"/>
                    </a:gs>
                    <a:gs pos="100000">
                      <a:srgbClr val="505050"/>
                    </a:gs>
                  </a:gsLst>
                  <a:lin ang="5400000" scaled="0"/>
                </a:gradFill>
              </a:rPr>
              <a:t>Service model</a:t>
            </a:r>
            <a:endParaRPr lang="en-US" sz="1428" b="1" dirty="0">
              <a:gradFill>
                <a:gsLst>
                  <a:gs pos="0">
                    <a:srgbClr val="505050"/>
                  </a:gs>
                  <a:gs pos="100000">
                    <a:srgbClr val="505050"/>
                  </a:gs>
                </a:gsLst>
                <a:lin ang="5400000" scaled="0"/>
              </a:gradFill>
            </a:endParaRPr>
          </a:p>
        </p:txBody>
      </p:sp>
      <p:sp>
        <p:nvSpPr>
          <p:cNvPr id="10" name="TextBox 9"/>
          <p:cNvSpPr txBox="1"/>
          <p:nvPr/>
        </p:nvSpPr>
        <p:spPr>
          <a:xfrm>
            <a:off x="1305291" y="3933765"/>
            <a:ext cx="1904310" cy="464999"/>
          </a:xfrm>
          <a:prstGeom prst="rect">
            <a:avLst/>
          </a:prstGeom>
          <a:noFill/>
        </p:spPr>
        <p:txBody>
          <a:bodyPr wrap="square" lIns="182880" tIns="146304" rIns="182880" bIns="146304" rtlCol="0">
            <a:spAutoFit/>
          </a:bodyPr>
          <a:lstStyle/>
          <a:p>
            <a:pPr>
              <a:lnSpc>
                <a:spcPct val="90000"/>
              </a:lnSpc>
            </a:pPr>
            <a:r>
              <a:rPr lang="en-US" sz="1224" b="1" dirty="0">
                <a:gradFill>
                  <a:gsLst>
                    <a:gs pos="0">
                      <a:srgbClr val="FFFFFF"/>
                    </a:gs>
                    <a:gs pos="100000">
                      <a:srgbClr val="FFFFFF"/>
                    </a:gs>
                  </a:gsLst>
                  <a:lin ang="5400000" scaled="0"/>
                </a:gradFill>
              </a:rPr>
              <a:t>Windows Azure </a:t>
            </a:r>
            <a:r>
              <a:rPr lang="en-US" sz="1224" b="1" dirty="0" smtClean="0">
                <a:gradFill>
                  <a:gsLst>
                    <a:gs pos="0">
                      <a:srgbClr val="FFFFFF"/>
                    </a:gs>
                    <a:gs pos="100000">
                      <a:srgbClr val="FFFFFF"/>
                    </a:gs>
                  </a:gsLst>
                  <a:lin ang="5400000" scaled="0"/>
                </a:gradFill>
              </a:rPr>
              <a:t>Pack</a:t>
            </a:r>
            <a:endParaRPr lang="en-US" sz="1224" b="1" dirty="0">
              <a:gradFill>
                <a:gsLst>
                  <a:gs pos="0">
                    <a:srgbClr val="FFFFFF"/>
                  </a:gs>
                  <a:gs pos="100000">
                    <a:srgbClr val="FFFFFF"/>
                  </a:gs>
                </a:gsLst>
                <a:lin ang="5400000" scaled="0"/>
              </a:gradFill>
            </a:endParaRPr>
          </a:p>
        </p:txBody>
      </p:sp>
      <p:sp>
        <p:nvSpPr>
          <p:cNvPr id="14" name="TextBox 13"/>
          <p:cNvSpPr txBox="1"/>
          <p:nvPr/>
        </p:nvSpPr>
        <p:spPr>
          <a:xfrm>
            <a:off x="1454020" y="2765178"/>
            <a:ext cx="1579311" cy="747512"/>
          </a:xfrm>
          <a:prstGeom prst="rect">
            <a:avLst/>
          </a:prstGeom>
          <a:noFill/>
        </p:spPr>
        <p:txBody>
          <a:bodyPr wrap="square" lIns="182880" tIns="146304" rIns="182880" bIns="146304" rtlCol="0">
            <a:spAutoFit/>
          </a:bodyPr>
          <a:lstStyle/>
          <a:p>
            <a:pPr>
              <a:lnSpc>
                <a:spcPct val="90000"/>
              </a:lnSpc>
            </a:pPr>
            <a:r>
              <a:rPr lang="en-US" sz="1632" b="1" dirty="0">
                <a:gradFill>
                  <a:gsLst>
                    <a:gs pos="0">
                      <a:srgbClr val="FFFFFF"/>
                    </a:gs>
                    <a:gs pos="100000">
                      <a:srgbClr val="FFFFFF"/>
                    </a:gs>
                  </a:gsLst>
                  <a:lin ang="5400000" scaled="0"/>
                </a:gradFill>
              </a:rPr>
              <a:t>Self-service</a:t>
            </a:r>
          </a:p>
          <a:p>
            <a:pPr>
              <a:lnSpc>
                <a:spcPct val="90000"/>
              </a:lnSpc>
            </a:pPr>
            <a:endParaRPr lang="en-US" sz="1632" b="1" dirty="0">
              <a:gradFill>
                <a:gsLst>
                  <a:gs pos="0">
                    <a:srgbClr val="FFFFFF"/>
                  </a:gs>
                  <a:gs pos="100000">
                    <a:srgbClr val="FFFFFF"/>
                  </a:gs>
                </a:gsLst>
                <a:lin ang="5400000" scaled="0"/>
              </a:gradFill>
            </a:endParaRPr>
          </a:p>
        </p:txBody>
      </p:sp>
      <p:sp>
        <p:nvSpPr>
          <p:cNvPr id="17" name="Rectangle 16"/>
          <p:cNvSpPr/>
          <p:nvPr/>
        </p:nvSpPr>
        <p:spPr>
          <a:xfrm>
            <a:off x="5239280" y="3037963"/>
            <a:ext cx="1368452" cy="343492"/>
          </a:xfrm>
          <a:prstGeom prst="rect">
            <a:avLst/>
          </a:prstGeom>
        </p:spPr>
        <p:txBody>
          <a:bodyPr wrap="none">
            <a:spAutoFit/>
          </a:bodyPr>
          <a:lstStyle/>
          <a:p>
            <a:pPr defTabSz="1118577"/>
            <a:r>
              <a:rPr lang="en-US" sz="1632" b="1" dirty="0">
                <a:gradFill>
                  <a:gsLst>
                    <a:gs pos="0">
                      <a:srgbClr val="FFFFFF"/>
                    </a:gs>
                    <a:gs pos="100000">
                      <a:srgbClr val="FFFFFF"/>
                    </a:gs>
                  </a:gsLst>
                  <a:lin ang="5400000" scaled="0"/>
                </a:gradFill>
              </a:rPr>
              <a:t>Automation</a:t>
            </a:r>
          </a:p>
        </p:txBody>
      </p:sp>
    </p:spTree>
    <p:extLst>
      <p:ext uri="{BB962C8B-B14F-4D97-AF65-F5344CB8AC3E}">
        <p14:creationId xmlns:p14="http://schemas.microsoft.com/office/powerpoint/2010/main" val="85700189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5954"/>
                                        </p:tgtEl>
                                        <p:attrNameLst>
                                          <p:attrName>style.visibility</p:attrName>
                                        </p:attrNameLst>
                                      </p:cBhvr>
                                      <p:to>
                                        <p:strVal val="visible"/>
                                      </p:to>
                                    </p:set>
                                    <p:animEffect transition="in" filter="fade">
                                      <p:cBhvr>
                                        <p:cTn id="7" dur="500"/>
                                        <p:tgtEl>
                                          <p:spTgt spid="125954"/>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5955"/>
                                        </p:tgtEl>
                                        <p:attrNameLst>
                                          <p:attrName>style.visibility</p:attrName>
                                        </p:attrNameLst>
                                      </p:cBhvr>
                                      <p:to>
                                        <p:strVal val="visible"/>
                                      </p:to>
                                    </p:set>
                                    <p:animEffect transition="in" filter="fade">
                                      <p:cBhvr>
                                        <p:cTn id="15" dur="500"/>
                                        <p:tgtEl>
                                          <p:spTgt spid="12595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right)">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fade">
                                      <p:cBhvr>
                                        <p:cTn id="34" dur="500"/>
                                        <p:tgtEl>
                                          <p:spTgt spid="6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fade">
                                      <p:cBhvr>
                                        <p:cTn id="37" dur="500"/>
                                        <p:tgtEl>
                                          <p:spTgt spid="6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3"/>
                                        </p:tgtEl>
                                        <p:attrNameLst>
                                          <p:attrName>style.visibility</p:attrName>
                                        </p:attrNameLst>
                                      </p:cBhvr>
                                      <p:to>
                                        <p:strVal val="visible"/>
                                      </p:to>
                                    </p:set>
                                    <p:animEffect transition="in" filter="fade">
                                      <p:cBhvr>
                                        <p:cTn id="40" dur="500"/>
                                        <p:tgtEl>
                                          <p:spTgt spid="6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fade">
                                      <p:cBhvr>
                                        <p:cTn id="43" dur="500"/>
                                        <p:tgtEl>
                                          <p:spTgt spid="6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fade">
                                      <p:cBhvr>
                                        <p:cTn id="49" dur="500"/>
                                        <p:tgtEl>
                                          <p:spTgt spid="6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6"/>
                                        </p:tgtEl>
                                        <p:attrNameLst>
                                          <p:attrName>style.visibility</p:attrName>
                                        </p:attrNameLst>
                                      </p:cBhvr>
                                      <p:to>
                                        <p:strVal val="visible"/>
                                      </p:to>
                                    </p:set>
                                    <p:animEffect transition="in" filter="fade">
                                      <p:cBhvr>
                                        <p:cTn id="52" dur="500"/>
                                        <p:tgtEl>
                                          <p:spTgt spid="6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9"/>
                                        </p:tgtEl>
                                        <p:attrNameLst>
                                          <p:attrName>style.visibility</p:attrName>
                                        </p:attrNameLst>
                                      </p:cBhvr>
                                      <p:to>
                                        <p:strVal val="visible"/>
                                      </p:to>
                                    </p:set>
                                    <p:animEffect transition="in" filter="fade">
                                      <p:cBhvr>
                                        <p:cTn id="55" dur="500"/>
                                        <p:tgtEl>
                                          <p:spTgt spid="89"/>
                                        </p:tgtEl>
                                      </p:cBhvr>
                                    </p:animEffect>
                                  </p:childTnLst>
                                </p:cTn>
                              </p:par>
                              <p:par>
                                <p:cTn id="56" presetID="10" presetClass="entr" presetSubtype="0" fill="hold"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childTnLst>
                                </p:cTn>
                              </p:par>
                              <p:par>
                                <p:cTn id="59" presetID="10"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par>
                                <p:cTn id="62" presetID="10" presetClass="entr" presetSubtype="0"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cTn>
                              </p:par>
                              <p:par>
                                <p:cTn id="65" presetID="10" presetClass="entr" presetSubtype="0" fill="hold" nodeType="withEffect">
                                  <p:stCondLst>
                                    <p:cond delay="0"/>
                                  </p:stCondLst>
                                  <p:childTnLst>
                                    <p:set>
                                      <p:cBhvr>
                                        <p:cTn id="66" dur="1" fill="hold">
                                          <p:stCondLst>
                                            <p:cond delay="0"/>
                                          </p:stCondLst>
                                        </p:cTn>
                                        <p:tgtEl>
                                          <p:spTgt spid="88"/>
                                        </p:tgtEl>
                                        <p:attrNameLst>
                                          <p:attrName>style.visibility</p:attrName>
                                        </p:attrNameLst>
                                      </p:cBhvr>
                                      <p:to>
                                        <p:strVal val="visible"/>
                                      </p:to>
                                    </p:set>
                                    <p:animEffect transition="in" filter="fade">
                                      <p:cBhvr>
                                        <p:cTn id="67" dur="500"/>
                                        <p:tgtEl>
                                          <p:spTgt spid="88"/>
                                        </p:tgtEl>
                                      </p:cBhvr>
                                    </p:animEffect>
                                  </p:childTnLst>
                                </p:cTn>
                              </p:par>
                              <p:par>
                                <p:cTn id="68" presetID="10" presetClass="entr" presetSubtype="0" fill="hold" nodeType="with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500"/>
                                        <p:tgtEl>
                                          <p:spTgt spid="15"/>
                                        </p:tgtEl>
                                      </p:cBhvr>
                                    </p:animEffect>
                                  </p:childTnLst>
                                </p:cTn>
                              </p:par>
                              <p:par>
                                <p:cTn id="71" presetID="10" presetClass="entr" presetSubtype="0" fill="hold" nodeType="withEffect">
                                  <p:stCondLst>
                                    <p:cond delay="0"/>
                                  </p:stCondLst>
                                  <p:childTnLst>
                                    <p:set>
                                      <p:cBhvr>
                                        <p:cTn id="72" dur="1" fill="hold">
                                          <p:stCondLst>
                                            <p:cond delay="0"/>
                                          </p:stCondLst>
                                        </p:cTn>
                                        <p:tgtEl>
                                          <p:spTgt spid="67"/>
                                        </p:tgtEl>
                                        <p:attrNameLst>
                                          <p:attrName>style.visibility</p:attrName>
                                        </p:attrNameLst>
                                      </p:cBhvr>
                                      <p:to>
                                        <p:strVal val="visible"/>
                                      </p:to>
                                    </p:set>
                                    <p:animEffect transition="in" filter="fade">
                                      <p:cBhvr>
                                        <p:cTn id="73" dur="500"/>
                                        <p:tgtEl>
                                          <p:spTgt spid="67"/>
                                        </p:tgtEl>
                                      </p:cBhvr>
                                    </p:animEffect>
                                  </p:childTnLst>
                                </p:cTn>
                              </p:par>
                              <p:par>
                                <p:cTn id="74" presetID="10" presetClass="entr" presetSubtype="0" fill="hold" nodeType="withEffect">
                                  <p:stCondLst>
                                    <p:cond delay="0"/>
                                  </p:stCondLst>
                                  <p:childTnLst>
                                    <p:set>
                                      <p:cBhvr>
                                        <p:cTn id="75" dur="1" fill="hold">
                                          <p:stCondLst>
                                            <p:cond delay="0"/>
                                          </p:stCondLst>
                                        </p:cTn>
                                        <p:tgtEl>
                                          <p:spTgt spid="57"/>
                                        </p:tgtEl>
                                        <p:attrNameLst>
                                          <p:attrName>style.visibility</p:attrName>
                                        </p:attrNameLst>
                                      </p:cBhvr>
                                      <p:to>
                                        <p:strVal val="visible"/>
                                      </p:to>
                                    </p:set>
                                    <p:animEffect transition="in" filter="fade">
                                      <p:cBhvr>
                                        <p:cTn id="76" dur="500"/>
                                        <p:tgtEl>
                                          <p:spTgt spid="57"/>
                                        </p:tgtEl>
                                      </p:cBhvr>
                                    </p:animEffect>
                                  </p:childTnLst>
                                </p:cTn>
                              </p:par>
                              <p:par>
                                <p:cTn id="77" presetID="10" presetClass="entr" presetSubtype="0" fill="hold" nodeType="with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fade">
                                      <p:cBhvr>
                                        <p:cTn id="7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4" grpId="0" animBg="1"/>
      <p:bldP spid="125955" grpId="0" animBg="1"/>
      <p:bldP spid="8" grpId="0"/>
      <p:bldP spid="60" grpId="0"/>
      <p:bldP spid="61" grpId="0"/>
      <p:bldP spid="62" grpId="0"/>
      <p:bldP spid="63" grpId="0"/>
      <p:bldP spid="65" grpId="0"/>
      <p:bldP spid="66" grpId="0"/>
      <p:bldP spid="8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box"/>
          <p:cNvSpPr/>
          <p:nvPr/>
        </p:nvSpPr>
        <p:spPr bwMode="auto">
          <a:xfrm>
            <a:off x="3416579" y="1476622"/>
            <a:ext cx="2705638" cy="4951217"/>
          </a:xfrm>
          <a:prstGeom prst="rect">
            <a:avLst/>
          </a:prstGeom>
          <a:solidFill>
            <a:srgbClr val="EFEFE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9917" tIns="139917" rIns="93278" bIns="0" numCol="1" rtlCol="0" anchor="t" anchorCtr="0" compatLnSpc="1">
            <a:prstTxWarp prst="textNoShape">
              <a:avLst/>
            </a:prstTxWarp>
            <a:noAutofit/>
          </a:bodyPr>
          <a:lstStyle/>
          <a:p>
            <a:pPr>
              <a:lnSpc>
                <a:spcPct val="90000"/>
              </a:lnSpc>
            </a:pPr>
            <a:endParaRPr lang="en-US" spc="-71" dirty="0">
              <a:gradFill>
                <a:gsLst>
                  <a:gs pos="0">
                    <a:srgbClr val="505050"/>
                  </a:gs>
                  <a:gs pos="100000">
                    <a:srgbClr val="505050"/>
                  </a:gs>
                </a:gsLst>
                <a:lin ang="5400000" scaled="0"/>
              </a:gradFill>
            </a:endParaRPr>
          </a:p>
        </p:txBody>
      </p:sp>
      <p:sp>
        <p:nvSpPr>
          <p:cNvPr id="15" name="2 box"/>
          <p:cNvSpPr/>
          <p:nvPr/>
        </p:nvSpPr>
        <p:spPr bwMode="auto">
          <a:xfrm>
            <a:off x="6309951" y="1476622"/>
            <a:ext cx="2705638" cy="4951217"/>
          </a:xfrm>
          <a:prstGeom prst="rect">
            <a:avLst/>
          </a:prstGeom>
          <a:solidFill>
            <a:srgbClr val="EFEFE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9917" tIns="139917" rIns="93278" bIns="0" numCol="1" rtlCol="0" anchor="t" anchorCtr="0" compatLnSpc="1">
            <a:prstTxWarp prst="textNoShape">
              <a:avLst/>
            </a:prstTxWarp>
            <a:noAutofit/>
          </a:bodyPr>
          <a:lstStyle/>
          <a:p>
            <a:pPr>
              <a:lnSpc>
                <a:spcPct val="90000"/>
              </a:lnSpc>
            </a:pPr>
            <a:endParaRPr lang="en-US" spc="-51" dirty="0">
              <a:gradFill>
                <a:gsLst>
                  <a:gs pos="0">
                    <a:srgbClr val="505050"/>
                  </a:gs>
                  <a:gs pos="100000">
                    <a:srgbClr val="505050"/>
                  </a:gs>
                </a:gsLst>
                <a:lin ang="5400000" scaled="0"/>
              </a:gradFill>
            </a:endParaRPr>
          </a:p>
        </p:txBody>
      </p:sp>
      <p:sp>
        <p:nvSpPr>
          <p:cNvPr id="16" name="3 box"/>
          <p:cNvSpPr/>
          <p:nvPr/>
        </p:nvSpPr>
        <p:spPr bwMode="auto">
          <a:xfrm>
            <a:off x="9203323" y="1476622"/>
            <a:ext cx="2705638" cy="4951217"/>
          </a:xfrm>
          <a:prstGeom prst="rect">
            <a:avLst/>
          </a:prstGeom>
          <a:solidFill>
            <a:srgbClr val="EFEFE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9917" tIns="139917" rIns="93278" bIns="0" numCol="1" rtlCol="0" anchor="t" anchorCtr="0" compatLnSpc="1">
            <a:prstTxWarp prst="textNoShape">
              <a:avLst/>
            </a:prstTxWarp>
            <a:noAutofit/>
          </a:bodyPr>
          <a:lstStyle/>
          <a:p>
            <a:pPr>
              <a:lnSpc>
                <a:spcPct val="90000"/>
              </a:lnSpc>
            </a:pPr>
            <a:endParaRPr lang="en-US" spc="-51" dirty="0">
              <a:gradFill>
                <a:gsLst>
                  <a:gs pos="0">
                    <a:srgbClr val="505050"/>
                  </a:gs>
                  <a:gs pos="100000">
                    <a:srgbClr val="505050"/>
                  </a:gs>
                </a:gsLst>
                <a:lin ang="5400000" scaled="0"/>
              </a:gradFill>
            </a:endParaRPr>
          </a:p>
        </p:txBody>
      </p:sp>
      <p:grpSp>
        <p:nvGrpSpPr>
          <p:cNvPr id="10" name="1st text"/>
          <p:cNvGrpSpPr/>
          <p:nvPr/>
        </p:nvGrpSpPr>
        <p:grpSpPr>
          <a:xfrm>
            <a:off x="3416579" y="3895259"/>
            <a:ext cx="2658989" cy="4951217"/>
            <a:chOff x="3515080" y="3819227"/>
            <a:chExt cx="2606040" cy="4854575"/>
          </a:xfrm>
        </p:grpSpPr>
        <p:sp>
          <p:nvSpPr>
            <p:cNvPr id="35" name="Rectangle 34"/>
            <p:cNvSpPr/>
            <p:nvPr/>
          </p:nvSpPr>
          <p:spPr bwMode="auto">
            <a:xfrm>
              <a:off x="3515080" y="6190651"/>
              <a:ext cx="2606040" cy="248315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228600" rIns="91436" bIns="91440" numCol="1" rtlCol="0" anchor="t" anchorCtr="0" compatLnSpc="1">
              <a:prstTxWarp prst="textNoShape">
                <a:avLst/>
              </a:prstTxWarp>
              <a:noAutofit/>
            </a:bodyPr>
            <a:lstStyle/>
            <a:p>
              <a:pPr>
                <a:lnSpc>
                  <a:spcPct val="90000"/>
                </a:lnSpc>
                <a:spcBef>
                  <a:spcPts val="612"/>
                </a:spcBef>
                <a:defRPr/>
              </a:pPr>
              <a:r>
                <a:rPr lang="en-US" sz="1600" dirty="0">
                  <a:solidFill>
                    <a:schemeClr val="accent1"/>
                  </a:solidFill>
                </a:rPr>
                <a:t>New levels of performance on industry-standard </a:t>
              </a:r>
              <a:r>
                <a:rPr lang="en-US" sz="1600" dirty="0" smtClean="0">
                  <a:solidFill>
                    <a:schemeClr val="accent1"/>
                  </a:solidFill>
                </a:rPr>
                <a:t>hardware</a:t>
              </a:r>
              <a:endParaRPr lang="en-US" sz="1600" dirty="0">
                <a:solidFill>
                  <a:schemeClr val="accent1"/>
                </a:solidFill>
              </a:endParaRPr>
            </a:p>
          </p:txBody>
        </p:sp>
        <p:sp>
          <p:nvSpPr>
            <p:cNvPr id="40" name="Rectangle 39"/>
            <p:cNvSpPr/>
            <p:nvPr/>
          </p:nvSpPr>
          <p:spPr bwMode="auto">
            <a:xfrm>
              <a:off x="3515080" y="3819227"/>
              <a:ext cx="2606040" cy="96867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228600" rIns="91440" bIns="91440" numCol="1" rtlCol="0" anchor="t" anchorCtr="0" compatLnSpc="1">
              <a:prstTxWarp prst="textNoShape">
                <a:avLst/>
              </a:prstTxWarp>
              <a:spAutoFit/>
            </a:bodyPr>
            <a:lstStyle/>
            <a:p>
              <a:pPr>
                <a:lnSpc>
                  <a:spcPct val="90000"/>
                </a:lnSpc>
              </a:pPr>
              <a:r>
                <a:rPr lang="en-US" sz="1600" spc="-51" dirty="0" smtClean="0">
                  <a:gradFill>
                    <a:gsLst>
                      <a:gs pos="0">
                        <a:srgbClr val="505050"/>
                      </a:gs>
                      <a:gs pos="100000">
                        <a:srgbClr val="505050"/>
                      </a:gs>
                    </a:gsLst>
                    <a:lin ang="5400000" scaled="0"/>
                  </a:gradFill>
                </a:rPr>
                <a:t>Less expensive, enterprise-class virtualization, storage and networking capabilities</a:t>
              </a:r>
              <a:endParaRPr lang="en-US" sz="1600" spc="-51" dirty="0">
                <a:gradFill>
                  <a:gsLst>
                    <a:gs pos="0">
                      <a:srgbClr val="505050"/>
                    </a:gs>
                    <a:gs pos="100000">
                      <a:srgbClr val="505050"/>
                    </a:gs>
                  </a:gsLst>
                  <a:lin ang="5400000" scaled="0"/>
                </a:gradFill>
              </a:endParaRPr>
            </a:p>
          </p:txBody>
        </p:sp>
      </p:grpSp>
      <p:grpSp>
        <p:nvGrpSpPr>
          <p:cNvPr id="11" name="2nd text"/>
          <p:cNvGrpSpPr/>
          <p:nvPr/>
        </p:nvGrpSpPr>
        <p:grpSpPr>
          <a:xfrm>
            <a:off x="6309951" y="3895259"/>
            <a:ext cx="2658989" cy="4955314"/>
            <a:chOff x="6282517" y="3819227"/>
            <a:chExt cx="2606040" cy="4858592"/>
          </a:xfrm>
        </p:grpSpPr>
        <p:sp>
          <p:nvSpPr>
            <p:cNvPr id="36" name="Rectangle 35"/>
            <p:cNvSpPr/>
            <p:nvPr/>
          </p:nvSpPr>
          <p:spPr bwMode="auto">
            <a:xfrm>
              <a:off x="6282517" y="6190651"/>
              <a:ext cx="2606040" cy="248716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228600" rIns="91436" bIns="91440" numCol="1" rtlCol="0" anchor="t" anchorCtr="0" compatLnSpc="1">
              <a:prstTxWarp prst="textNoShape">
                <a:avLst/>
              </a:prstTxWarp>
              <a:noAutofit/>
            </a:bodyPr>
            <a:lstStyle/>
            <a:p>
              <a:pPr>
                <a:lnSpc>
                  <a:spcPct val="90000"/>
                </a:lnSpc>
                <a:spcBef>
                  <a:spcPts val="612"/>
                </a:spcBef>
                <a:defRPr/>
              </a:pPr>
              <a:r>
                <a:rPr lang="en-US" sz="1600" spc="-71" dirty="0" smtClean="0">
                  <a:solidFill>
                    <a:schemeClr val="accent1"/>
                  </a:solidFill>
                </a:rPr>
                <a:t>Simplified management and migration at scale and across premises</a:t>
              </a:r>
              <a:endParaRPr lang="en-US" sz="1600" spc="-71" dirty="0">
                <a:solidFill>
                  <a:schemeClr val="accent1"/>
                </a:solidFill>
              </a:endParaRPr>
            </a:p>
          </p:txBody>
        </p:sp>
        <p:sp>
          <p:nvSpPr>
            <p:cNvPr id="42" name="Rectangle 41"/>
            <p:cNvSpPr/>
            <p:nvPr/>
          </p:nvSpPr>
          <p:spPr bwMode="auto">
            <a:xfrm>
              <a:off x="6282517" y="3819227"/>
              <a:ext cx="2606040" cy="96867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228600" rIns="91440" bIns="91440" numCol="1" rtlCol="0" anchor="t" anchorCtr="0" compatLnSpc="1">
              <a:prstTxWarp prst="textNoShape">
                <a:avLst/>
              </a:prstTxWarp>
              <a:spAutoFit/>
            </a:bodyPr>
            <a:lstStyle/>
            <a:p>
              <a:pPr>
                <a:lnSpc>
                  <a:spcPct val="90000"/>
                </a:lnSpc>
              </a:pPr>
              <a:r>
                <a:rPr lang="en-US" sz="1600" spc="-51" dirty="0" smtClean="0">
                  <a:gradFill>
                    <a:gsLst>
                      <a:gs pos="0">
                        <a:srgbClr val="505050"/>
                      </a:gs>
                      <a:gs pos="100000">
                        <a:srgbClr val="505050"/>
                      </a:gs>
                    </a:gsLst>
                    <a:lin ang="5400000" scaled="0"/>
                  </a:gradFill>
                </a:rPr>
                <a:t>Reduced complexity of cloud infrastructure deployments</a:t>
              </a:r>
            </a:p>
          </p:txBody>
        </p:sp>
      </p:grpSp>
      <p:grpSp>
        <p:nvGrpSpPr>
          <p:cNvPr id="12" name="3rd text"/>
          <p:cNvGrpSpPr/>
          <p:nvPr/>
        </p:nvGrpSpPr>
        <p:grpSpPr>
          <a:xfrm>
            <a:off x="9195210" y="3895259"/>
            <a:ext cx="2667102" cy="4947204"/>
            <a:chOff x="9042002" y="3819227"/>
            <a:chExt cx="2613991" cy="4850640"/>
          </a:xfrm>
        </p:grpSpPr>
        <p:sp>
          <p:nvSpPr>
            <p:cNvPr id="37" name="Rectangle 36"/>
            <p:cNvSpPr/>
            <p:nvPr/>
          </p:nvSpPr>
          <p:spPr bwMode="auto">
            <a:xfrm>
              <a:off x="9042002" y="6182699"/>
              <a:ext cx="2606040" cy="248716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228600" rIns="91436" bIns="91440" numCol="1" rtlCol="0" anchor="t" anchorCtr="0" compatLnSpc="1">
              <a:prstTxWarp prst="textNoShape">
                <a:avLst/>
              </a:prstTxWarp>
              <a:noAutofit/>
            </a:bodyPr>
            <a:lstStyle/>
            <a:p>
              <a:pPr>
                <a:lnSpc>
                  <a:spcPct val="90000"/>
                </a:lnSpc>
                <a:spcBef>
                  <a:spcPts val="612"/>
                </a:spcBef>
                <a:defRPr/>
              </a:pPr>
              <a:r>
                <a:rPr lang="en-US" sz="1600" spc="-71" dirty="0" smtClean="0">
                  <a:solidFill>
                    <a:schemeClr val="accent1"/>
                  </a:solidFill>
                </a:rPr>
                <a:t>Comprehensive monitoring of physical, virtual and cloud infrastructure</a:t>
              </a:r>
              <a:endParaRPr lang="en-US" sz="1600" spc="-71" dirty="0">
                <a:solidFill>
                  <a:schemeClr val="accent1"/>
                </a:solidFill>
              </a:endParaRPr>
            </a:p>
          </p:txBody>
        </p:sp>
        <p:sp>
          <p:nvSpPr>
            <p:cNvPr id="41" name="Rectangle 40"/>
            <p:cNvSpPr/>
            <p:nvPr/>
          </p:nvSpPr>
          <p:spPr bwMode="auto">
            <a:xfrm>
              <a:off x="9049953" y="3819227"/>
              <a:ext cx="2606040" cy="96867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228600" rIns="91440" bIns="91440" numCol="1" rtlCol="0" anchor="t" anchorCtr="0" compatLnSpc="1">
              <a:prstTxWarp prst="textNoShape">
                <a:avLst/>
              </a:prstTxWarp>
              <a:spAutoFit/>
            </a:bodyPr>
            <a:lstStyle/>
            <a:p>
              <a:pPr>
                <a:lnSpc>
                  <a:spcPct val="90000"/>
                </a:lnSpc>
                <a:spcAft>
                  <a:spcPts val="340"/>
                </a:spcAft>
                <a:defRPr/>
              </a:pPr>
              <a:r>
                <a:rPr lang="en-US" sz="1600" spc="-51" dirty="0">
                  <a:gradFill>
                    <a:gsLst>
                      <a:gs pos="0">
                        <a:srgbClr val="505050"/>
                      </a:gs>
                      <a:gs pos="100000">
                        <a:srgbClr val="505050"/>
                      </a:gs>
                    </a:gsLst>
                    <a:lin ang="5400000" scaled="0"/>
                  </a:gradFill>
                </a:rPr>
                <a:t>Insight into physical, </a:t>
              </a:r>
              <a:r>
                <a:rPr lang="en-US" sz="1600" spc="-51" dirty="0" smtClean="0">
                  <a:gradFill>
                    <a:gsLst>
                      <a:gs pos="0">
                        <a:srgbClr val="505050"/>
                      </a:gs>
                      <a:gs pos="100000">
                        <a:srgbClr val="505050"/>
                      </a:gs>
                    </a:gsLst>
                    <a:lin ang="5400000" scaled="0"/>
                  </a:gradFill>
                </a:rPr>
                <a:t>virtual </a:t>
              </a:r>
              <a:r>
                <a:rPr lang="en-US" sz="1600" spc="-51" dirty="0">
                  <a:gradFill>
                    <a:gsLst>
                      <a:gs pos="0">
                        <a:srgbClr val="505050"/>
                      </a:gs>
                      <a:gs pos="100000">
                        <a:srgbClr val="505050"/>
                      </a:gs>
                    </a:gsLst>
                    <a:lin ang="5400000" scaled="0"/>
                  </a:gradFill>
                </a:rPr>
                <a:t>and cloud infrastructure </a:t>
              </a:r>
              <a:r>
                <a:rPr lang="en-US" sz="1600" spc="-51" dirty="0" smtClean="0">
                  <a:gradFill>
                    <a:gsLst>
                      <a:gs pos="0">
                        <a:srgbClr val="505050"/>
                      </a:gs>
                      <a:gs pos="100000">
                        <a:srgbClr val="505050"/>
                      </a:gs>
                    </a:gsLst>
                    <a:lin ang="5400000" scaled="0"/>
                  </a:gradFill>
                </a:rPr>
                <a:t>health, capacity and usage</a:t>
              </a:r>
              <a:endParaRPr lang="en-US" sz="1600" dirty="0"/>
            </a:p>
          </p:txBody>
        </p:sp>
      </p:grpSp>
      <p:sp>
        <p:nvSpPr>
          <p:cNvPr id="67" name="1 after"/>
          <p:cNvSpPr/>
          <p:nvPr/>
        </p:nvSpPr>
        <p:spPr bwMode="auto">
          <a:xfrm>
            <a:off x="3236918" y="4903750"/>
            <a:ext cx="2871782" cy="131028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39501" tIns="0" rIns="93278" bIns="93278" numCol="1" rtlCol="0" anchor="t" anchorCtr="0" compatLnSpc="1">
            <a:prstTxWarp prst="textNoShape">
              <a:avLst/>
            </a:prstTxWarp>
            <a:noAutofit/>
          </a:bodyPr>
          <a:lstStyle/>
          <a:p>
            <a:pPr fontAlgn="base">
              <a:lnSpc>
                <a:spcPct val="90000"/>
              </a:lnSpc>
              <a:spcBef>
                <a:spcPts val="600"/>
              </a:spcBef>
              <a:spcAft>
                <a:spcPct val="0"/>
              </a:spcAft>
              <a:defRPr/>
            </a:pPr>
            <a:r>
              <a:rPr lang="en-US" sz="1200" spc="-20" dirty="0" smtClean="0">
                <a:gradFill>
                  <a:gsLst>
                    <a:gs pos="0">
                      <a:srgbClr val="505050"/>
                    </a:gs>
                    <a:gs pos="100000">
                      <a:srgbClr val="505050"/>
                    </a:gs>
                  </a:gsLst>
                  <a:lin ang="5400000" scaled="0"/>
                </a:gradFill>
              </a:rPr>
              <a:t>Best-in-class performance </a:t>
            </a:r>
            <a:br>
              <a:rPr lang="en-US" sz="1200" spc="-20" dirty="0" smtClean="0">
                <a:gradFill>
                  <a:gsLst>
                    <a:gs pos="0">
                      <a:srgbClr val="505050"/>
                    </a:gs>
                    <a:gs pos="100000">
                      <a:srgbClr val="505050"/>
                    </a:gs>
                  </a:gsLst>
                  <a:lin ang="5400000" scaled="0"/>
                </a:gradFill>
              </a:rPr>
            </a:br>
            <a:r>
              <a:rPr lang="en-US" sz="1200" spc="-20" dirty="0" smtClean="0">
                <a:gradFill>
                  <a:gsLst>
                    <a:gs pos="0">
                      <a:srgbClr val="505050"/>
                    </a:gs>
                    <a:gs pos="100000">
                      <a:srgbClr val="505050"/>
                    </a:gs>
                  </a:gsLst>
                  <a:lin ang="5400000" scaled="0"/>
                </a:gradFill>
              </a:rPr>
              <a:t>for Microsoft workloads</a:t>
            </a:r>
            <a:endParaRPr lang="en-US" sz="1200" spc="-20" dirty="0">
              <a:gradFill>
                <a:gsLst>
                  <a:gs pos="0">
                    <a:srgbClr val="505050"/>
                  </a:gs>
                  <a:gs pos="100000">
                    <a:srgbClr val="505050"/>
                  </a:gs>
                </a:gsLst>
                <a:lin ang="5400000" scaled="0"/>
              </a:gradFill>
            </a:endParaRPr>
          </a:p>
          <a:p>
            <a:pPr fontAlgn="base">
              <a:lnSpc>
                <a:spcPct val="90000"/>
              </a:lnSpc>
              <a:spcBef>
                <a:spcPts val="600"/>
              </a:spcBef>
              <a:spcAft>
                <a:spcPct val="0"/>
              </a:spcAft>
              <a:defRPr/>
            </a:pPr>
            <a:r>
              <a:rPr lang="en-US" sz="1200" spc="-20" dirty="0" smtClean="0">
                <a:gradFill>
                  <a:gsLst>
                    <a:gs pos="0">
                      <a:srgbClr val="505050"/>
                    </a:gs>
                    <a:gs pos="100000">
                      <a:srgbClr val="505050"/>
                    </a:gs>
                  </a:gsLst>
                  <a:lin ang="5400000" scaled="0"/>
                </a:gradFill>
              </a:rPr>
              <a:t>High-performance, highly available storage on industry-standard hardware</a:t>
            </a:r>
            <a:endParaRPr lang="en-US" sz="1200" spc="-20" dirty="0">
              <a:gradFill>
                <a:gsLst>
                  <a:gs pos="0">
                    <a:srgbClr val="505050"/>
                  </a:gs>
                  <a:gs pos="100000">
                    <a:srgbClr val="505050"/>
                  </a:gs>
                </a:gsLst>
                <a:lin ang="5400000" scaled="0"/>
              </a:gradFill>
            </a:endParaRPr>
          </a:p>
          <a:p>
            <a:pPr fontAlgn="base">
              <a:lnSpc>
                <a:spcPct val="90000"/>
              </a:lnSpc>
              <a:spcBef>
                <a:spcPts val="600"/>
              </a:spcBef>
              <a:spcAft>
                <a:spcPct val="0"/>
              </a:spcAft>
              <a:defRPr/>
            </a:pPr>
            <a:r>
              <a:rPr lang="en-US" sz="1200" spc="-20" dirty="0" smtClean="0">
                <a:gradFill>
                  <a:gsLst>
                    <a:gs pos="0">
                      <a:srgbClr val="505050"/>
                    </a:gs>
                    <a:gs pos="100000">
                      <a:srgbClr val="505050"/>
                    </a:gs>
                  </a:gsLst>
                  <a:lin ang="5400000" scaled="0"/>
                </a:gradFill>
              </a:rPr>
              <a:t>Software-defined network infrastructure for multi-tenant hybrid clouds</a:t>
            </a:r>
            <a:endParaRPr lang="en-US" sz="1200" spc="-20" dirty="0">
              <a:gradFill>
                <a:gsLst>
                  <a:gs pos="0">
                    <a:srgbClr val="505050"/>
                  </a:gs>
                  <a:gs pos="100000">
                    <a:srgbClr val="505050"/>
                  </a:gs>
                </a:gsLst>
                <a:lin ang="5400000" scaled="0"/>
              </a:gradFill>
            </a:endParaRPr>
          </a:p>
        </p:txBody>
      </p:sp>
      <p:sp>
        <p:nvSpPr>
          <p:cNvPr id="68" name="2 after"/>
          <p:cNvSpPr/>
          <p:nvPr/>
        </p:nvSpPr>
        <p:spPr bwMode="auto">
          <a:xfrm>
            <a:off x="6301879" y="4903750"/>
            <a:ext cx="2713710" cy="140203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39501" tIns="0" rIns="93278" bIns="93278" numCol="1" rtlCol="0" anchor="t" anchorCtr="0" compatLnSpc="1">
            <a:prstTxWarp prst="textNoShape">
              <a:avLst/>
            </a:prstTxWarp>
            <a:noAutofit/>
          </a:bodyPr>
          <a:lstStyle/>
          <a:p>
            <a:pPr defTabSz="932384" fontAlgn="base">
              <a:lnSpc>
                <a:spcPct val="90000"/>
              </a:lnSpc>
              <a:spcBef>
                <a:spcPts val="306"/>
              </a:spcBef>
              <a:spcAft>
                <a:spcPct val="0"/>
              </a:spcAft>
              <a:defRPr/>
            </a:pPr>
            <a:r>
              <a:rPr lang="en-US" sz="1200" spc="-20" dirty="0" smtClean="0">
                <a:gradFill>
                  <a:gsLst>
                    <a:gs pos="0">
                      <a:srgbClr val="505050"/>
                    </a:gs>
                    <a:gs pos="100000">
                      <a:srgbClr val="505050"/>
                    </a:gs>
                  </a:gsLst>
                  <a:lin ang="5400000" scaled="0"/>
                </a:gradFill>
              </a:rPr>
              <a:t>Management of Windows Server storage and SDN</a:t>
            </a:r>
            <a:endParaRPr lang="en-US" sz="1200" spc="-20" dirty="0">
              <a:gradFill>
                <a:gsLst>
                  <a:gs pos="0">
                    <a:srgbClr val="505050"/>
                  </a:gs>
                  <a:gs pos="100000">
                    <a:srgbClr val="505050"/>
                  </a:gs>
                </a:gsLst>
                <a:lin ang="5400000" scaled="0"/>
              </a:gradFill>
            </a:endParaRPr>
          </a:p>
          <a:p>
            <a:pPr defTabSz="932384" fontAlgn="base">
              <a:lnSpc>
                <a:spcPct val="90000"/>
              </a:lnSpc>
              <a:spcBef>
                <a:spcPts val="600"/>
              </a:spcBef>
              <a:spcAft>
                <a:spcPct val="0"/>
              </a:spcAft>
              <a:defRPr/>
            </a:pPr>
            <a:r>
              <a:rPr lang="en-US" sz="1200" spc="-20" dirty="0" smtClean="0">
                <a:gradFill>
                  <a:gsLst>
                    <a:gs pos="0">
                      <a:srgbClr val="505050"/>
                    </a:gs>
                    <a:gs pos="100000">
                      <a:srgbClr val="505050"/>
                    </a:gs>
                  </a:gsLst>
                  <a:lin ang="5400000" scaled="0"/>
                </a:gradFill>
              </a:rPr>
              <a:t>Service </a:t>
            </a:r>
            <a:r>
              <a:rPr lang="en-US" sz="1200" spc="-20" dirty="0">
                <a:gradFill>
                  <a:gsLst>
                    <a:gs pos="0">
                      <a:srgbClr val="505050"/>
                    </a:gs>
                    <a:gs pos="100000">
                      <a:srgbClr val="505050"/>
                    </a:gs>
                  </a:gsLst>
                  <a:lin ang="5400000" scaled="0"/>
                </a:gradFill>
              </a:rPr>
              <a:t>templates &amp; </a:t>
            </a:r>
            <a:r>
              <a:rPr lang="en-US" sz="1200" spc="-20" dirty="0" err="1">
                <a:gradFill>
                  <a:gsLst>
                    <a:gs pos="0">
                      <a:srgbClr val="505050"/>
                    </a:gs>
                    <a:gs pos="100000">
                      <a:srgbClr val="505050"/>
                    </a:gs>
                  </a:gsLst>
                  <a:lin ang="5400000" scaled="0"/>
                </a:gradFill>
              </a:rPr>
              <a:t>runbooks</a:t>
            </a:r>
            <a:r>
              <a:rPr lang="en-US" sz="1200" spc="-20" dirty="0">
                <a:gradFill>
                  <a:gsLst>
                    <a:gs pos="0">
                      <a:srgbClr val="505050"/>
                    </a:gs>
                    <a:gs pos="100000">
                      <a:srgbClr val="505050"/>
                    </a:gs>
                  </a:gsLst>
                  <a:lin ang="5400000" scaled="0"/>
                </a:gradFill>
              </a:rPr>
              <a:t> </a:t>
            </a:r>
            <a:r>
              <a:rPr lang="en-US" sz="1200" spc="-20" dirty="0" smtClean="0">
                <a:gradFill>
                  <a:gsLst>
                    <a:gs pos="0">
                      <a:srgbClr val="505050"/>
                    </a:gs>
                    <a:gs pos="100000">
                      <a:srgbClr val="505050"/>
                    </a:gs>
                  </a:gsLst>
                  <a:lin ang="5400000" scaled="0"/>
                </a:gradFill>
              </a:rPr>
              <a:t>to deploy </a:t>
            </a:r>
            <a:r>
              <a:rPr lang="en-US" sz="1200" spc="-20" dirty="0">
                <a:gradFill>
                  <a:gsLst>
                    <a:gs pos="0">
                      <a:srgbClr val="505050"/>
                    </a:gs>
                    <a:gs pos="100000">
                      <a:srgbClr val="505050"/>
                    </a:gs>
                  </a:gsLst>
                  <a:lin ang="5400000" scaled="0"/>
                </a:gradFill>
              </a:rPr>
              <a:t>System Center components</a:t>
            </a:r>
          </a:p>
          <a:p>
            <a:pPr defTabSz="932563" fontAlgn="base">
              <a:lnSpc>
                <a:spcPct val="90000"/>
              </a:lnSpc>
              <a:spcBef>
                <a:spcPts val="600"/>
              </a:spcBef>
              <a:spcAft>
                <a:spcPct val="0"/>
              </a:spcAft>
              <a:defRPr/>
            </a:pPr>
            <a:r>
              <a:rPr lang="en-US" sz="1200" spc="-20" dirty="0" smtClean="0">
                <a:gradFill>
                  <a:gsLst>
                    <a:gs pos="0">
                      <a:srgbClr val="505050"/>
                    </a:gs>
                    <a:gs pos="100000">
                      <a:srgbClr val="505050"/>
                    </a:gs>
                  </a:gsLst>
                  <a:lin ang="5400000" scaled="0"/>
                </a:gradFill>
              </a:rPr>
              <a:t>Migration of workloads </a:t>
            </a:r>
            <a:r>
              <a:rPr lang="en-US" sz="1200" spc="-20" dirty="0">
                <a:gradFill>
                  <a:gsLst>
                    <a:gs pos="0">
                      <a:srgbClr val="505050"/>
                    </a:gs>
                    <a:gs pos="100000">
                      <a:srgbClr val="505050"/>
                    </a:gs>
                  </a:gsLst>
                  <a:lin ang="5400000" scaled="0"/>
                </a:gradFill>
              </a:rPr>
              <a:t/>
            </a:r>
            <a:br>
              <a:rPr lang="en-US" sz="1200" spc="-20" dirty="0">
                <a:gradFill>
                  <a:gsLst>
                    <a:gs pos="0">
                      <a:srgbClr val="505050"/>
                    </a:gs>
                    <a:gs pos="100000">
                      <a:srgbClr val="505050"/>
                    </a:gs>
                  </a:gsLst>
                  <a:lin ang="5400000" scaled="0"/>
                </a:gradFill>
              </a:rPr>
            </a:br>
            <a:r>
              <a:rPr lang="en-US" sz="1200" spc="-20" dirty="0">
                <a:gradFill>
                  <a:gsLst>
                    <a:gs pos="0">
                      <a:srgbClr val="505050"/>
                    </a:gs>
                    <a:gs pos="100000">
                      <a:srgbClr val="505050"/>
                    </a:gs>
                  </a:gsLst>
                  <a:lin ang="5400000" scaled="0"/>
                </a:gradFill>
              </a:rPr>
              <a:t>to Windows Azure </a:t>
            </a:r>
            <a:br>
              <a:rPr lang="en-US" sz="1200" spc="-20" dirty="0">
                <a:gradFill>
                  <a:gsLst>
                    <a:gs pos="0">
                      <a:srgbClr val="505050"/>
                    </a:gs>
                    <a:gs pos="100000">
                      <a:srgbClr val="505050"/>
                    </a:gs>
                  </a:gsLst>
                  <a:lin ang="5400000" scaled="0"/>
                </a:gradFill>
              </a:rPr>
            </a:br>
            <a:r>
              <a:rPr lang="en-US" sz="1200" spc="-20" dirty="0">
                <a:gradFill>
                  <a:gsLst>
                    <a:gs pos="0">
                      <a:srgbClr val="505050"/>
                    </a:gs>
                    <a:gs pos="100000">
                      <a:srgbClr val="505050"/>
                    </a:gs>
                  </a:gsLst>
                  <a:lin ang="5400000" scaled="0"/>
                </a:gradFill>
              </a:rPr>
              <a:t>Virtual </a:t>
            </a:r>
            <a:r>
              <a:rPr lang="en-US" sz="1200" spc="-20" dirty="0" smtClean="0">
                <a:gradFill>
                  <a:gsLst>
                    <a:gs pos="0">
                      <a:srgbClr val="505050"/>
                    </a:gs>
                    <a:gs pos="100000">
                      <a:srgbClr val="505050"/>
                    </a:gs>
                  </a:gsLst>
                  <a:lin ang="5400000" scaled="0"/>
                </a:gradFill>
              </a:rPr>
              <a:t>Machines</a:t>
            </a:r>
          </a:p>
        </p:txBody>
      </p:sp>
      <p:sp>
        <p:nvSpPr>
          <p:cNvPr id="69" name="3 after"/>
          <p:cNvSpPr/>
          <p:nvPr/>
        </p:nvSpPr>
        <p:spPr bwMode="auto">
          <a:xfrm>
            <a:off x="9203323" y="4903750"/>
            <a:ext cx="2658989" cy="1066753"/>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39501" tIns="0" rIns="93278" bIns="93278" numCol="1" rtlCol="0" anchor="t" anchorCtr="0" compatLnSpc="1">
            <a:prstTxWarp prst="textNoShape">
              <a:avLst/>
            </a:prstTxWarp>
            <a:noAutofit/>
          </a:bodyPr>
          <a:lstStyle/>
          <a:p>
            <a:pPr fontAlgn="base">
              <a:lnSpc>
                <a:spcPct val="90000"/>
              </a:lnSpc>
              <a:spcBef>
                <a:spcPts val="600"/>
              </a:spcBef>
              <a:spcAft>
                <a:spcPct val="0"/>
              </a:spcAft>
              <a:defRPr/>
            </a:pPr>
            <a:r>
              <a:rPr lang="en-US" sz="1200" spc="-20" dirty="0" smtClean="0">
                <a:gradFill>
                  <a:gsLst>
                    <a:gs pos="0">
                      <a:srgbClr val="505050"/>
                    </a:gs>
                    <a:gs pos="100000">
                      <a:srgbClr val="505050"/>
                    </a:gs>
                  </a:gsLst>
                  <a:lin ang="5400000" scaled="0"/>
                </a:gradFill>
              </a:rPr>
              <a:t>Windows/cross-platform infrastructure and network monitoring</a:t>
            </a:r>
            <a:endParaRPr lang="en-US" sz="1200" spc="-20" dirty="0">
              <a:gradFill>
                <a:gsLst>
                  <a:gs pos="0">
                    <a:srgbClr val="505050"/>
                  </a:gs>
                  <a:gs pos="100000">
                    <a:srgbClr val="505050"/>
                  </a:gs>
                </a:gsLst>
                <a:lin ang="5400000" scaled="0"/>
              </a:gradFill>
            </a:endParaRPr>
          </a:p>
          <a:p>
            <a:pPr fontAlgn="base">
              <a:lnSpc>
                <a:spcPct val="90000"/>
              </a:lnSpc>
              <a:spcBef>
                <a:spcPts val="600"/>
              </a:spcBef>
              <a:spcAft>
                <a:spcPct val="0"/>
              </a:spcAft>
              <a:defRPr/>
            </a:pPr>
            <a:r>
              <a:rPr lang="en-US" sz="1200" spc="-20" dirty="0" smtClean="0">
                <a:gradFill>
                  <a:gsLst>
                    <a:gs pos="0">
                      <a:srgbClr val="505050"/>
                    </a:gs>
                    <a:gs pos="100000">
                      <a:srgbClr val="505050"/>
                    </a:gs>
                  </a:gsLst>
                  <a:lin ang="5400000" scaled="0"/>
                </a:gradFill>
              </a:rPr>
              <a:t>Best practice workload configuration with System Center Advisor</a:t>
            </a:r>
          </a:p>
          <a:p>
            <a:pPr fontAlgn="base">
              <a:lnSpc>
                <a:spcPct val="90000"/>
              </a:lnSpc>
              <a:spcBef>
                <a:spcPts val="600"/>
              </a:spcBef>
              <a:spcAft>
                <a:spcPct val="0"/>
              </a:spcAft>
              <a:defRPr/>
            </a:pPr>
            <a:r>
              <a:rPr lang="en-US" sz="1200" spc="-20" dirty="0">
                <a:gradFill>
                  <a:gsLst>
                    <a:gs pos="0">
                      <a:srgbClr val="505050"/>
                    </a:gs>
                    <a:gs pos="100000">
                      <a:srgbClr val="505050"/>
                    </a:gs>
                  </a:gsLst>
                  <a:lin ang="5400000" scaled="0"/>
                </a:gradFill>
              </a:rPr>
              <a:t>C</a:t>
            </a:r>
            <a:r>
              <a:rPr lang="en-US" sz="1200" spc="-20" dirty="0" smtClean="0">
                <a:gradFill>
                  <a:gsLst>
                    <a:gs pos="0">
                      <a:srgbClr val="505050"/>
                    </a:gs>
                    <a:gs pos="100000">
                      <a:srgbClr val="505050"/>
                    </a:gs>
                  </a:gsLst>
                  <a:lin ang="5400000" scaled="0"/>
                </a:gradFill>
              </a:rPr>
              <a:t>apacity planning and usage analytics</a:t>
            </a:r>
            <a:endParaRPr lang="en-US" sz="1200" spc="-20" dirty="0">
              <a:gradFill>
                <a:gsLst>
                  <a:gs pos="0">
                    <a:srgbClr val="505050"/>
                  </a:gs>
                  <a:gs pos="100000">
                    <a:srgbClr val="505050"/>
                  </a:gs>
                </a:gsLst>
                <a:lin ang="5400000" scaled="0"/>
              </a:gradFill>
            </a:endParaRPr>
          </a:p>
        </p:txBody>
      </p:sp>
      <p:grpSp>
        <p:nvGrpSpPr>
          <p:cNvPr id="14" name="Group 13"/>
          <p:cNvGrpSpPr/>
          <p:nvPr/>
        </p:nvGrpSpPr>
        <p:grpSpPr>
          <a:xfrm>
            <a:off x="-5073525" y="2893178"/>
            <a:ext cx="16980209" cy="1002079"/>
            <a:chOff x="-4972496" y="7611796"/>
            <a:chExt cx="16642079" cy="982520"/>
          </a:xfrm>
        </p:grpSpPr>
        <p:sp>
          <p:nvSpPr>
            <p:cNvPr id="61" name="grey banner"/>
            <p:cNvSpPr txBox="1"/>
            <p:nvPr/>
          </p:nvSpPr>
          <p:spPr>
            <a:xfrm>
              <a:off x="3348543" y="7611797"/>
              <a:ext cx="8321040" cy="982519"/>
            </a:xfrm>
            <a:prstGeom prst="rect">
              <a:avLst/>
            </a:prstGeom>
            <a:solidFill>
              <a:schemeClr val="bg2"/>
            </a:solidFill>
          </p:spPr>
          <p:txBody>
            <a:bodyPr wrap="square" lIns="182880" tIns="182880" rIns="0" bIns="137160" rtlCol="0" anchor="ctr" anchorCtr="0">
              <a:noAutofit/>
            </a:bodyPr>
            <a:lstStyle/>
            <a:p>
              <a:pPr>
                <a:lnSpc>
                  <a:spcPct val="90000"/>
                </a:lnSpc>
              </a:pPr>
              <a:r>
                <a:rPr lang="en-US" sz="3600" spc="-51" dirty="0">
                  <a:gradFill>
                    <a:gsLst>
                      <a:gs pos="0">
                        <a:srgbClr val="EFEFEF"/>
                      </a:gs>
                      <a:gs pos="100000">
                        <a:srgbClr val="EFEFEF"/>
                      </a:gs>
                    </a:gsLst>
                    <a:lin ang="5400000" scaled="0"/>
                  </a:gradFill>
                  <a:latin typeface="Segoe UI Light"/>
                </a:rPr>
                <a:t>IT demands</a:t>
              </a:r>
            </a:p>
          </p:txBody>
        </p:sp>
        <p:sp>
          <p:nvSpPr>
            <p:cNvPr id="64" name="blue banner"/>
            <p:cNvSpPr txBox="1"/>
            <p:nvPr/>
          </p:nvSpPr>
          <p:spPr>
            <a:xfrm>
              <a:off x="-4972496" y="7611796"/>
              <a:ext cx="8321040" cy="982519"/>
            </a:xfrm>
            <a:prstGeom prst="rect">
              <a:avLst/>
            </a:prstGeom>
            <a:solidFill>
              <a:schemeClr val="accent1"/>
            </a:solidFill>
          </p:spPr>
          <p:txBody>
            <a:bodyPr wrap="square" lIns="182880" tIns="182880" rIns="0" bIns="137160" rtlCol="0" anchor="ctr" anchorCtr="0">
              <a:noAutofit/>
            </a:bodyPr>
            <a:lstStyle/>
            <a:p>
              <a:pPr>
                <a:lnSpc>
                  <a:spcPct val="90000"/>
                </a:lnSpc>
              </a:pPr>
              <a:r>
                <a:rPr lang="en-US" sz="3600" spc="-51" dirty="0">
                  <a:gradFill>
                    <a:gsLst>
                      <a:gs pos="0">
                        <a:srgbClr val="EFEFEF"/>
                      </a:gs>
                      <a:gs pos="100000">
                        <a:srgbClr val="EFEFEF"/>
                      </a:gs>
                    </a:gsLst>
                    <a:lin ang="5400000" scaled="0"/>
                  </a:gradFill>
                  <a:latin typeface="Segoe UI Light"/>
                </a:rPr>
                <a:t>Windows Server 2012 </a:t>
              </a:r>
              <a:r>
                <a:rPr lang="en-US" sz="3600" spc="-51" dirty="0" smtClean="0">
                  <a:gradFill>
                    <a:gsLst>
                      <a:gs pos="0">
                        <a:srgbClr val="EFEFEF"/>
                      </a:gs>
                      <a:gs pos="100000">
                        <a:srgbClr val="EFEFEF"/>
                      </a:gs>
                    </a:gsLst>
                    <a:lin ang="5400000" scaled="0"/>
                  </a:gradFill>
                  <a:latin typeface="Segoe UI Light"/>
                </a:rPr>
                <a:t>R2 and</a:t>
              </a:r>
            </a:p>
            <a:p>
              <a:pPr>
                <a:lnSpc>
                  <a:spcPct val="90000"/>
                </a:lnSpc>
              </a:pPr>
              <a:r>
                <a:rPr lang="en-US" sz="3600" spc="-51" dirty="0" smtClean="0">
                  <a:gradFill>
                    <a:gsLst>
                      <a:gs pos="0">
                        <a:srgbClr val="EFEFEF"/>
                      </a:gs>
                      <a:gs pos="100000">
                        <a:srgbClr val="EFEFEF"/>
                      </a:gs>
                    </a:gsLst>
                    <a:lin ang="5400000" scaled="0"/>
                  </a:gradFill>
                  <a:latin typeface="Segoe UI Light"/>
                </a:rPr>
                <a:t>System Center 2012 R2 together deliver</a:t>
              </a:r>
              <a:endParaRPr lang="en-US" sz="3600" spc="-51" dirty="0">
                <a:gradFill>
                  <a:gsLst>
                    <a:gs pos="0">
                      <a:srgbClr val="EFEFEF"/>
                    </a:gs>
                    <a:gs pos="100000">
                      <a:srgbClr val="EFEFEF"/>
                    </a:gs>
                  </a:gsLst>
                  <a:lin ang="5400000" scaled="0"/>
                </a:gradFill>
                <a:latin typeface="Segoe UI Light"/>
              </a:endParaRPr>
            </a:p>
          </p:txBody>
        </p:sp>
      </p:grpSp>
      <p:sp useBgFill="1">
        <p:nvSpPr>
          <p:cNvPr id="38" name="Rectangle 37"/>
          <p:cNvSpPr/>
          <p:nvPr/>
        </p:nvSpPr>
        <p:spPr bwMode="auto">
          <a:xfrm>
            <a:off x="4" y="1126895"/>
            <a:ext cx="3416576" cy="586763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74" tIns="46637" rIns="93274" bIns="46637" numCol="1" rtlCol="0" anchor="ctr" anchorCtr="0" compatLnSpc="1">
            <a:prstTxWarp prst="textNoShape">
              <a:avLst/>
            </a:prstTxWarp>
          </a:bodyPr>
          <a:lstStyle/>
          <a:p>
            <a:pPr algn="ctr" defTabSz="932472" fontAlgn="base">
              <a:lnSpc>
                <a:spcPct val="90000"/>
              </a:lnSpc>
              <a:spcBef>
                <a:spcPct val="0"/>
              </a:spcBef>
              <a:spcAft>
                <a:spcPct val="0"/>
              </a:spcAft>
            </a:pPr>
            <a:endParaRPr lang="en-US" spc="-51" dirty="0">
              <a:solidFill>
                <a:schemeClr val="tx1"/>
              </a:solidFill>
            </a:endParaRPr>
          </a:p>
        </p:txBody>
      </p:sp>
      <p:sp>
        <p:nvSpPr>
          <p:cNvPr id="4" name="Rectangle 3"/>
          <p:cNvSpPr/>
          <p:nvPr/>
        </p:nvSpPr>
        <p:spPr bwMode="auto">
          <a:xfrm>
            <a:off x="531279" y="4199100"/>
            <a:ext cx="2705639" cy="2228740"/>
          </a:xfrm>
          <a:prstGeom prst="rect">
            <a:avLst/>
          </a:prstGeom>
          <a:solidFill>
            <a:srgbClr val="000000">
              <a:alpha val="74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9917" tIns="139917" rIns="0" bIns="139917" numCol="1" rtlCol="0" anchor="b" anchorCtr="0" compatLnSpc="1">
            <a:prstTxWarp prst="textNoShape">
              <a:avLst/>
            </a:prstTxWarp>
            <a:spAutoFit/>
          </a:bodyPr>
          <a:lstStyle/>
          <a:p>
            <a:pPr defTabSz="932114" fontAlgn="base">
              <a:lnSpc>
                <a:spcPct val="90000"/>
              </a:lnSpc>
              <a:spcBef>
                <a:spcPct val="0"/>
              </a:spcBef>
              <a:spcAft>
                <a:spcPct val="0"/>
              </a:spcAft>
            </a:pPr>
            <a:r>
              <a:rPr lang="en-US" sz="2800" spc="-122" dirty="0" smtClean="0">
                <a:gradFill>
                  <a:gsLst>
                    <a:gs pos="0">
                      <a:srgbClr val="EFEFEF"/>
                    </a:gs>
                    <a:gs pos="100000">
                      <a:srgbClr val="EFEFEF"/>
                    </a:gs>
                  </a:gsLst>
                  <a:lin ang="5400000" scaled="0"/>
                </a:gradFill>
                <a:latin typeface="Segoe UI Light"/>
              </a:rPr>
              <a:t>Enterprise-class, </a:t>
            </a:r>
            <a:r>
              <a:rPr lang="en-US" sz="2800" spc="-122" dirty="0">
                <a:gradFill>
                  <a:gsLst>
                    <a:gs pos="0">
                      <a:srgbClr val="EFEFEF"/>
                    </a:gs>
                    <a:gs pos="100000">
                      <a:srgbClr val="EFEFEF"/>
                    </a:gs>
                  </a:gsLst>
                  <a:lin ang="5400000" scaled="0"/>
                </a:gradFill>
                <a:latin typeface="Segoe UI Light"/>
              </a:rPr>
              <a:t>multi-tenant  infrastructure </a:t>
            </a:r>
            <a:br>
              <a:rPr lang="en-US" sz="2800" spc="-122" dirty="0">
                <a:gradFill>
                  <a:gsLst>
                    <a:gs pos="0">
                      <a:srgbClr val="EFEFEF"/>
                    </a:gs>
                    <a:gs pos="100000">
                      <a:srgbClr val="EFEFEF"/>
                    </a:gs>
                  </a:gsLst>
                  <a:lin ang="5400000" scaled="0"/>
                </a:gradFill>
                <a:latin typeface="Segoe UI Light"/>
              </a:rPr>
            </a:br>
            <a:r>
              <a:rPr lang="en-US" sz="2800" spc="-122" dirty="0">
                <a:gradFill>
                  <a:gsLst>
                    <a:gs pos="0">
                      <a:srgbClr val="EFEFEF"/>
                    </a:gs>
                    <a:gs pos="100000">
                      <a:srgbClr val="EFEFEF"/>
                    </a:gs>
                  </a:gsLst>
                  <a:lin ang="5400000" scaled="0"/>
                </a:gradFill>
                <a:latin typeface="Segoe UI Light"/>
              </a:rPr>
              <a:t>for hybrid environments</a:t>
            </a:r>
          </a:p>
        </p:txBody>
      </p:sp>
      <p:sp useBgFill="1">
        <p:nvSpPr>
          <p:cNvPr id="94" name="Rectangle 93"/>
          <p:cNvSpPr/>
          <p:nvPr/>
        </p:nvSpPr>
        <p:spPr bwMode="auto">
          <a:xfrm>
            <a:off x="11892817" y="1126896"/>
            <a:ext cx="543658" cy="5867629"/>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74" tIns="46637" rIns="93274" bIns="46637" numCol="1" rtlCol="0" anchor="ctr" anchorCtr="0" compatLnSpc="1">
            <a:prstTxWarp prst="textNoShape">
              <a:avLst/>
            </a:prstTxWarp>
          </a:bodyPr>
          <a:lstStyle/>
          <a:p>
            <a:pPr algn="ctr" defTabSz="932472" fontAlgn="base">
              <a:lnSpc>
                <a:spcPct val="90000"/>
              </a:lnSpc>
              <a:spcBef>
                <a:spcPct val="0"/>
              </a:spcBef>
              <a:spcAft>
                <a:spcPct val="0"/>
              </a:spcAft>
            </a:pPr>
            <a:endParaRPr lang="en-US" sz="2000" spc="-51" dirty="0">
              <a:gradFill>
                <a:gsLst>
                  <a:gs pos="0">
                    <a:srgbClr val="EFEFEF"/>
                  </a:gs>
                  <a:gs pos="100000">
                    <a:srgbClr val="EFEFEF"/>
                  </a:gs>
                </a:gsLst>
                <a:lin ang="5400000" scaled="0"/>
              </a:gradFill>
            </a:endParaRPr>
          </a:p>
        </p:txBody>
      </p:sp>
      <p:sp>
        <p:nvSpPr>
          <p:cNvPr id="119" name="Title 2"/>
          <p:cNvSpPr txBox="1">
            <a:spLocks/>
          </p:cNvSpPr>
          <p:nvPr/>
        </p:nvSpPr>
        <p:spPr>
          <a:xfrm>
            <a:off x="261939" y="292082"/>
            <a:ext cx="11375536" cy="932563"/>
          </a:xfrm>
          <a:prstGeom prst="rect">
            <a:avLst/>
          </a:prstGeom>
        </p:spPr>
        <p:txBody>
          <a:bodyPr vert="horz" wrap="square" lIns="146304" tIns="91440" rIns="146304" bIns="91440" rtlCol="0" anchor="t">
            <a:spAutoFit/>
          </a:bodyPr>
          <a:lstStyle>
            <a:lvl1pPr algn="l" defTabSz="932372" rtl="0" eaLnBrk="1" latinLnBrk="0" hangingPunct="1">
              <a:lnSpc>
                <a:spcPct val="90000"/>
              </a:lnSpc>
              <a:spcBef>
                <a:spcPct val="0"/>
              </a:spcBef>
              <a:buNone/>
              <a:defRPr lang="en-US" sz="5398"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marL="0" marR="0" lvl="0" indent="0" algn="l" defTabSz="932372" rtl="0" eaLnBrk="1" fontAlgn="auto" latinLnBrk="0" hangingPunct="1">
              <a:lnSpc>
                <a:spcPct val="90000"/>
              </a:lnSpc>
              <a:spcBef>
                <a:spcPct val="0"/>
              </a:spcBef>
              <a:spcAft>
                <a:spcPts val="0"/>
              </a:spcAft>
              <a:buClrTx/>
              <a:buSzTx/>
              <a:buFontTx/>
              <a:buNone/>
              <a:tabLst/>
              <a:defRPr/>
            </a:pPr>
            <a:r>
              <a:rPr lang="en-US" sz="5400" dirty="0" smtClean="0">
                <a:solidFill>
                  <a:schemeClr val="tx1"/>
                </a:solidFill>
                <a:latin typeface="Segoe UI Light"/>
              </a:rPr>
              <a:t>Cloud and datacenter infrastructure</a:t>
            </a:r>
            <a:endParaRPr kumimoji="0" lang="en-US" sz="5400" b="0" i="0" u="none" strike="noStrike" kern="1200" cap="none" spc="-102" normalizeH="0" baseline="0" noProof="0" dirty="0">
              <a:ln w="3175">
                <a:noFill/>
              </a:ln>
              <a:solidFill>
                <a:schemeClr val="tx1"/>
              </a:solidFill>
              <a:effectLst/>
              <a:uLnTx/>
              <a:uFillTx/>
              <a:latin typeface="Segoe UI Light"/>
              <a:ea typeface="+mn-ea"/>
              <a:cs typeface="Arial" charset="0"/>
            </a:endParaRPr>
          </a:p>
        </p:txBody>
      </p:sp>
      <p:grpSp>
        <p:nvGrpSpPr>
          <p:cNvPr id="46" name="Group 4"/>
          <p:cNvGrpSpPr>
            <a:grpSpLocks noChangeAspect="1"/>
          </p:cNvGrpSpPr>
          <p:nvPr/>
        </p:nvGrpSpPr>
        <p:grpSpPr bwMode="auto">
          <a:xfrm>
            <a:off x="710479" y="1858220"/>
            <a:ext cx="2346621" cy="1867619"/>
            <a:chOff x="570" y="2105"/>
            <a:chExt cx="485" cy="386"/>
          </a:xfrm>
        </p:grpSpPr>
        <p:sp>
          <p:nvSpPr>
            <p:cNvPr id="49" name="AutoShape 3"/>
            <p:cNvSpPr>
              <a:spLocks noChangeAspect="1" noChangeArrowheads="1" noTextEdit="1"/>
            </p:cNvSpPr>
            <p:nvPr/>
          </p:nvSpPr>
          <p:spPr bwMode="auto">
            <a:xfrm>
              <a:off x="570" y="2105"/>
              <a:ext cx="485"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5"/>
            <p:cNvSpPr>
              <a:spLocks noEditPoints="1"/>
            </p:cNvSpPr>
            <p:nvPr/>
          </p:nvSpPr>
          <p:spPr bwMode="auto">
            <a:xfrm>
              <a:off x="570" y="2105"/>
              <a:ext cx="485" cy="386"/>
            </a:xfrm>
            <a:custGeom>
              <a:avLst/>
              <a:gdLst>
                <a:gd name="T0" fmla="*/ 134 w 1244"/>
                <a:gd name="T1" fmla="*/ 728 h 988"/>
                <a:gd name="T2" fmla="*/ 19 w 1244"/>
                <a:gd name="T3" fmla="*/ 746 h 988"/>
                <a:gd name="T4" fmla="*/ 944 w 1244"/>
                <a:gd name="T5" fmla="*/ 853 h 988"/>
                <a:gd name="T6" fmla="*/ 693 w 1244"/>
                <a:gd name="T7" fmla="*/ 863 h 988"/>
                <a:gd name="T8" fmla="*/ 358 w 1244"/>
                <a:gd name="T9" fmla="*/ 611 h 988"/>
                <a:gd name="T10" fmla="*/ 394 w 1244"/>
                <a:gd name="T11" fmla="*/ 603 h 988"/>
                <a:gd name="T12" fmla="*/ 280 w 1244"/>
                <a:gd name="T13" fmla="*/ 744 h 988"/>
                <a:gd name="T14" fmla="*/ 292 w 1244"/>
                <a:gd name="T15" fmla="*/ 610 h 988"/>
                <a:gd name="T16" fmla="*/ 350 w 1244"/>
                <a:gd name="T17" fmla="*/ 755 h 988"/>
                <a:gd name="T18" fmla="*/ 257 w 1244"/>
                <a:gd name="T19" fmla="*/ 583 h 988"/>
                <a:gd name="T20" fmla="*/ 404 w 1244"/>
                <a:gd name="T21" fmla="*/ 781 h 988"/>
                <a:gd name="T22" fmla="*/ 681 w 1244"/>
                <a:gd name="T23" fmla="*/ 759 h 988"/>
                <a:gd name="T24" fmla="*/ 457 w 1244"/>
                <a:gd name="T25" fmla="*/ 583 h 988"/>
                <a:gd name="T26" fmla="*/ 681 w 1244"/>
                <a:gd name="T27" fmla="*/ 498 h 988"/>
                <a:gd name="T28" fmla="*/ 457 w 1244"/>
                <a:gd name="T29" fmla="*/ 389 h 988"/>
                <a:gd name="T30" fmla="*/ 681 w 1244"/>
                <a:gd name="T31" fmla="*/ 265 h 988"/>
                <a:gd name="T32" fmla="*/ 457 w 1244"/>
                <a:gd name="T33" fmla="*/ 199 h 988"/>
                <a:gd name="T34" fmla="*/ 681 w 1244"/>
                <a:gd name="T35" fmla="*/ 26 h 988"/>
                <a:gd name="T36" fmla="*/ 138 w 1244"/>
                <a:gd name="T37" fmla="*/ 324 h 988"/>
                <a:gd name="T38" fmla="*/ 222 w 1244"/>
                <a:gd name="T39" fmla="*/ 383 h 988"/>
                <a:gd name="T40" fmla="*/ 135 w 1244"/>
                <a:gd name="T41" fmla="*/ 456 h 988"/>
                <a:gd name="T42" fmla="*/ 220 w 1244"/>
                <a:gd name="T43" fmla="*/ 533 h 988"/>
                <a:gd name="T44" fmla="*/ 132 w 1244"/>
                <a:gd name="T45" fmla="*/ 583 h 988"/>
                <a:gd name="T46" fmla="*/ 218 w 1244"/>
                <a:gd name="T47" fmla="*/ 686 h 988"/>
                <a:gd name="T48" fmla="*/ 129 w 1244"/>
                <a:gd name="T49" fmla="*/ 715 h 988"/>
                <a:gd name="T50" fmla="*/ 257 w 1244"/>
                <a:gd name="T51" fmla="*/ 583 h 988"/>
                <a:gd name="T52" fmla="*/ 404 w 1244"/>
                <a:gd name="T53" fmla="*/ 220 h 988"/>
                <a:gd name="T54" fmla="*/ 260 w 1244"/>
                <a:gd name="T55" fmla="*/ 373 h 988"/>
                <a:gd name="T56" fmla="*/ 259 w 1244"/>
                <a:gd name="T57" fmla="*/ 430 h 988"/>
                <a:gd name="T58" fmla="*/ 404 w 1244"/>
                <a:gd name="T59" fmla="*/ 518 h 988"/>
                <a:gd name="T60" fmla="*/ 259 w 1244"/>
                <a:gd name="T61" fmla="*/ 430 h 988"/>
                <a:gd name="T62" fmla="*/ 0 w 1244"/>
                <a:gd name="T63" fmla="*/ 763 h 988"/>
                <a:gd name="T64" fmla="*/ 114 w 1244"/>
                <a:gd name="T65" fmla="*/ 718 h 988"/>
                <a:gd name="T66" fmla="*/ 682 w 1244"/>
                <a:gd name="T67" fmla="*/ 0 h 988"/>
                <a:gd name="T68" fmla="*/ 1197 w 1244"/>
                <a:gd name="T69" fmla="*/ 710 h 988"/>
                <a:gd name="T70" fmla="*/ 1244 w 1244"/>
                <a:gd name="T71" fmla="*/ 775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44" h="988">
                  <a:moveTo>
                    <a:pt x="693" y="863"/>
                  </a:moveTo>
                  <a:cubicBezTo>
                    <a:pt x="693" y="863"/>
                    <a:pt x="190" y="744"/>
                    <a:pt x="134" y="728"/>
                  </a:cubicBezTo>
                  <a:cubicBezTo>
                    <a:pt x="130" y="727"/>
                    <a:pt x="125" y="726"/>
                    <a:pt x="121" y="725"/>
                  </a:cubicBezTo>
                  <a:cubicBezTo>
                    <a:pt x="87" y="732"/>
                    <a:pt x="54" y="739"/>
                    <a:pt x="19" y="746"/>
                  </a:cubicBezTo>
                  <a:cubicBezTo>
                    <a:pt x="67" y="763"/>
                    <a:pt x="524" y="920"/>
                    <a:pt x="612" y="949"/>
                  </a:cubicBezTo>
                  <a:cubicBezTo>
                    <a:pt x="679" y="930"/>
                    <a:pt x="826" y="887"/>
                    <a:pt x="944" y="853"/>
                  </a:cubicBezTo>
                  <a:cubicBezTo>
                    <a:pt x="694" y="863"/>
                    <a:pt x="694" y="863"/>
                    <a:pt x="694" y="863"/>
                  </a:cubicBezTo>
                  <a:cubicBezTo>
                    <a:pt x="694" y="863"/>
                    <a:pt x="693" y="863"/>
                    <a:pt x="693" y="863"/>
                  </a:cubicBezTo>
                  <a:close/>
                  <a:moveTo>
                    <a:pt x="358" y="757"/>
                  </a:moveTo>
                  <a:cubicBezTo>
                    <a:pt x="358" y="611"/>
                    <a:pt x="358" y="611"/>
                    <a:pt x="358" y="611"/>
                  </a:cubicBezTo>
                  <a:cubicBezTo>
                    <a:pt x="394" y="611"/>
                    <a:pt x="394" y="611"/>
                    <a:pt x="394" y="611"/>
                  </a:cubicBezTo>
                  <a:cubicBezTo>
                    <a:pt x="394" y="603"/>
                    <a:pt x="394" y="603"/>
                    <a:pt x="394" y="603"/>
                  </a:cubicBezTo>
                  <a:cubicBezTo>
                    <a:pt x="282" y="602"/>
                    <a:pt x="282" y="602"/>
                    <a:pt x="282" y="602"/>
                  </a:cubicBezTo>
                  <a:cubicBezTo>
                    <a:pt x="280" y="744"/>
                    <a:pt x="280" y="744"/>
                    <a:pt x="280" y="744"/>
                  </a:cubicBezTo>
                  <a:cubicBezTo>
                    <a:pt x="290" y="743"/>
                    <a:pt x="290" y="743"/>
                    <a:pt x="290" y="743"/>
                  </a:cubicBezTo>
                  <a:cubicBezTo>
                    <a:pt x="292" y="610"/>
                    <a:pt x="292" y="610"/>
                    <a:pt x="292" y="610"/>
                  </a:cubicBezTo>
                  <a:cubicBezTo>
                    <a:pt x="350" y="611"/>
                    <a:pt x="350" y="611"/>
                    <a:pt x="350" y="611"/>
                  </a:cubicBezTo>
                  <a:cubicBezTo>
                    <a:pt x="350" y="755"/>
                    <a:pt x="350" y="755"/>
                    <a:pt x="350" y="755"/>
                  </a:cubicBezTo>
                  <a:lnTo>
                    <a:pt x="358" y="757"/>
                  </a:lnTo>
                  <a:close/>
                  <a:moveTo>
                    <a:pt x="257" y="583"/>
                  </a:moveTo>
                  <a:cubicBezTo>
                    <a:pt x="404" y="583"/>
                    <a:pt x="404" y="583"/>
                    <a:pt x="404" y="583"/>
                  </a:cubicBezTo>
                  <a:cubicBezTo>
                    <a:pt x="404" y="781"/>
                    <a:pt x="404" y="781"/>
                    <a:pt x="404" y="781"/>
                  </a:cubicBezTo>
                  <a:cubicBezTo>
                    <a:pt x="531" y="810"/>
                    <a:pt x="681" y="845"/>
                    <a:pt x="681" y="845"/>
                  </a:cubicBezTo>
                  <a:cubicBezTo>
                    <a:pt x="681" y="759"/>
                    <a:pt x="681" y="759"/>
                    <a:pt x="681" y="759"/>
                  </a:cubicBezTo>
                  <a:cubicBezTo>
                    <a:pt x="457" y="722"/>
                    <a:pt x="457" y="722"/>
                    <a:pt x="457" y="722"/>
                  </a:cubicBezTo>
                  <a:cubicBezTo>
                    <a:pt x="457" y="583"/>
                    <a:pt x="457" y="583"/>
                    <a:pt x="457" y="583"/>
                  </a:cubicBezTo>
                  <a:cubicBezTo>
                    <a:pt x="681" y="585"/>
                    <a:pt x="681" y="585"/>
                    <a:pt x="681" y="585"/>
                  </a:cubicBezTo>
                  <a:cubicBezTo>
                    <a:pt x="681" y="498"/>
                    <a:pt x="681" y="498"/>
                    <a:pt x="681" y="498"/>
                  </a:cubicBezTo>
                  <a:cubicBezTo>
                    <a:pt x="677" y="498"/>
                    <a:pt x="457" y="513"/>
                    <a:pt x="457" y="513"/>
                  </a:cubicBezTo>
                  <a:cubicBezTo>
                    <a:pt x="457" y="389"/>
                    <a:pt x="457" y="389"/>
                    <a:pt x="457" y="389"/>
                  </a:cubicBezTo>
                  <a:cubicBezTo>
                    <a:pt x="457" y="389"/>
                    <a:pt x="681" y="344"/>
                    <a:pt x="681" y="344"/>
                  </a:cubicBezTo>
                  <a:cubicBezTo>
                    <a:pt x="681" y="265"/>
                    <a:pt x="681" y="265"/>
                    <a:pt x="681" y="265"/>
                  </a:cubicBezTo>
                  <a:cubicBezTo>
                    <a:pt x="457" y="322"/>
                    <a:pt x="457" y="322"/>
                    <a:pt x="457" y="322"/>
                  </a:cubicBezTo>
                  <a:cubicBezTo>
                    <a:pt x="457" y="199"/>
                    <a:pt x="457" y="199"/>
                    <a:pt x="457" y="199"/>
                  </a:cubicBezTo>
                  <a:cubicBezTo>
                    <a:pt x="681" y="113"/>
                    <a:pt x="681" y="113"/>
                    <a:pt x="681" y="113"/>
                  </a:cubicBezTo>
                  <a:cubicBezTo>
                    <a:pt x="681" y="26"/>
                    <a:pt x="681" y="26"/>
                    <a:pt x="681" y="26"/>
                  </a:cubicBezTo>
                  <a:cubicBezTo>
                    <a:pt x="139" y="277"/>
                    <a:pt x="139" y="277"/>
                    <a:pt x="139" y="277"/>
                  </a:cubicBezTo>
                  <a:cubicBezTo>
                    <a:pt x="139" y="278"/>
                    <a:pt x="138" y="296"/>
                    <a:pt x="138" y="324"/>
                  </a:cubicBezTo>
                  <a:cubicBezTo>
                    <a:pt x="223" y="291"/>
                    <a:pt x="223" y="291"/>
                    <a:pt x="223" y="291"/>
                  </a:cubicBezTo>
                  <a:cubicBezTo>
                    <a:pt x="222" y="383"/>
                    <a:pt x="222" y="383"/>
                    <a:pt x="222" y="383"/>
                  </a:cubicBezTo>
                  <a:cubicBezTo>
                    <a:pt x="136" y="406"/>
                    <a:pt x="136" y="406"/>
                    <a:pt x="136" y="406"/>
                  </a:cubicBezTo>
                  <a:cubicBezTo>
                    <a:pt x="136" y="419"/>
                    <a:pt x="135" y="441"/>
                    <a:pt x="135" y="456"/>
                  </a:cubicBezTo>
                  <a:cubicBezTo>
                    <a:pt x="222" y="438"/>
                    <a:pt x="222" y="438"/>
                    <a:pt x="222" y="438"/>
                  </a:cubicBezTo>
                  <a:cubicBezTo>
                    <a:pt x="220" y="533"/>
                    <a:pt x="220" y="533"/>
                    <a:pt x="220" y="533"/>
                  </a:cubicBezTo>
                  <a:cubicBezTo>
                    <a:pt x="133" y="540"/>
                    <a:pt x="133" y="540"/>
                    <a:pt x="133" y="540"/>
                  </a:cubicBezTo>
                  <a:cubicBezTo>
                    <a:pt x="133" y="557"/>
                    <a:pt x="133" y="566"/>
                    <a:pt x="132" y="583"/>
                  </a:cubicBezTo>
                  <a:cubicBezTo>
                    <a:pt x="220" y="583"/>
                    <a:pt x="220" y="583"/>
                    <a:pt x="220" y="583"/>
                  </a:cubicBezTo>
                  <a:cubicBezTo>
                    <a:pt x="218" y="686"/>
                    <a:pt x="218" y="686"/>
                    <a:pt x="218" y="686"/>
                  </a:cubicBezTo>
                  <a:cubicBezTo>
                    <a:pt x="130" y="673"/>
                    <a:pt x="130" y="673"/>
                    <a:pt x="130" y="673"/>
                  </a:cubicBezTo>
                  <a:cubicBezTo>
                    <a:pt x="130" y="695"/>
                    <a:pt x="130" y="711"/>
                    <a:pt x="129" y="715"/>
                  </a:cubicBezTo>
                  <a:cubicBezTo>
                    <a:pt x="143" y="719"/>
                    <a:pt x="192" y="731"/>
                    <a:pt x="255" y="746"/>
                  </a:cubicBezTo>
                  <a:lnTo>
                    <a:pt x="257" y="583"/>
                  </a:lnTo>
                  <a:close/>
                  <a:moveTo>
                    <a:pt x="261" y="276"/>
                  </a:moveTo>
                  <a:cubicBezTo>
                    <a:pt x="404" y="220"/>
                    <a:pt x="404" y="220"/>
                    <a:pt x="404" y="220"/>
                  </a:cubicBezTo>
                  <a:cubicBezTo>
                    <a:pt x="404" y="336"/>
                    <a:pt x="404" y="336"/>
                    <a:pt x="404" y="336"/>
                  </a:cubicBezTo>
                  <a:cubicBezTo>
                    <a:pt x="260" y="373"/>
                    <a:pt x="260" y="373"/>
                    <a:pt x="260" y="373"/>
                  </a:cubicBezTo>
                  <a:lnTo>
                    <a:pt x="261" y="276"/>
                  </a:lnTo>
                  <a:close/>
                  <a:moveTo>
                    <a:pt x="259" y="430"/>
                  </a:moveTo>
                  <a:cubicBezTo>
                    <a:pt x="404" y="400"/>
                    <a:pt x="404" y="400"/>
                    <a:pt x="404" y="400"/>
                  </a:cubicBezTo>
                  <a:cubicBezTo>
                    <a:pt x="404" y="518"/>
                    <a:pt x="404" y="518"/>
                    <a:pt x="404" y="518"/>
                  </a:cubicBezTo>
                  <a:cubicBezTo>
                    <a:pt x="258" y="529"/>
                    <a:pt x="258" y="529"/>
                    <a:pt x="258" y="529"/>
                  </a:cubicBezTo>
                  <a:lnTo>
                    <a:pt x="259" y="430"/>
                  </a:lnTo>
                  <a:close/>
                  <a:moveTo>
                    <a:pt x="615" y="988"/>
                  </a:moveTo>
                  <a:cubicBezTo>
                    <a:pt x="403" y="912"/>
                    <a:pt x="204" y="839"/>
                    <a:pt x="0" y="763"/>
                  </a:cubicBezTo>
                  <a:cubicBezTo>
                    <a:pt x="1" y="755"/>
                    <a:pt x="1" y="748"/>
                    <a:pt x="1" y="740"/>
                  </a:cubicBezTo>
                  <a:cubicBezTo>
                    <a:pt x="40" y="732"/>
                    <a:pt x="76" y="725"/>
                    <a:pt x="114" y="718"/>
                  </a:cubicBezTo>
                  <a:cubicBezTo>
                    <a:pt x="115" y="708"/>
                    <a:pt x="123" y="273"/>
                    <a:pt x="124" y="266"/>
                  </a:cubicBezTo>
                  <a:cubicBezTo>
                    <a:pt x="682" y="0"/>
                    <a:pt x="682" y="0"/>
                    <a:pt x="682" y="0"/>
                  </a:cubicBezTo>
                  <a:cubicBezTo>
                    <a:pt x="1190" y="247"/>
                    <a:pt x="1190" y="247"/>
                    <a:pt x="1190" y="247"/>
                  </a:cubicBezTo>
                  <a:cubicBezTo>
                    <a:pt x="1193" y="327"/>
                    <a:pt x="1196" y="681"/>
                    <a:pt x="1197" y="710"/>
                  </a:cubicBezTo>
                  <a:cubicBezTo>
                    <a:pt x="1210" y="713"/>
                    <a:pt x="1223" y="716"/>
                    <a:pt x="1237" y="719"/>
                  </a:cubicBezTo>
                  <a:cubicBezTo>
                    <a:pt x="1239" y="738"/>
                    <a:pt x="1242" y="756"/>
                    <a:pt x="1244" y="775"/>
                  </a:cubicBezTo>
                  <a:cubicBezTo>
                    <a:pt x="989" y="861"/>
                    <a:pt x="830" y="917"/>
                    <a:pt x="615" y="98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8" name="Freeform 651"/>
          <p:cNvSpPr>
            <a:spLocks noChangeAspect="1" noEditPoints="1"/>
          </p:cNvSpPr>
          <p:nvPr/>
        </p:nvSpPr>
        <p:spPr bwMode="auto">
          <a:xfrm>
            <a:off x="3677973" y="4982593"/>
            <a:ext cx="256108" cy="538456"/>
          </a:xfrm>
          <a:custGeom>
            <a:avLst/>
            <a:gdLst>
              <a:gd name="T0" fmla="*/ 190 w 190"/>
              <a:gd name="T1" fmla="*/ 96 h 400"/>
              <a:gd name="T2" fmla="*/ 179 w 190"/>
              <a:gd name="T3" fmla="*/ 79 h 400"/>
              <a:gd name="T4" fmla="*/ 185 w 190"/>
              <a:gd name="T5" fmla="*/ 66 h 400"/>
              <a:gd name="T6" fmla="*/ 166 w 190"/>
              <a:gd name="T7" fmla="*/ 48 h 400"/>
              <a:gd name="T8" fmla="*/ 168 w 190"/>
              <a:gd name="T9" fmla="*/ 41 h 400"/>
              <a:gd name="T10" fmla="*/ 150 w 190"/>
              <a:gd name="T11" fmla="*/ 23 h 400"/>
              <a:gd name="T12" fmla="*/ 143 w 190"/>
              <a:gd name="T13" fmla="*/ 24 h 400"/>
              <a:gd name="T14" fmla="*/ 125 w 190"/>
              <a:gd name="T15" fmla="*/ 6 h 400"/>
              <a:gd name="T16" fmla="*/ 112 w 190"/>
              <a:gd name="T17" fmla="*/ 11 h 400"/>
              <a:gd name="T18" fmla="*/ 95 w 190"/>
              <a:gd name="T19" fmla="*/ 0 h 400"/>
              <a:gd name="T20" fmla="*/ 78 w 190"/>
              <a:gd name="T21" fmla="*/ 11 h 400"/>
              <a:gd name="T22" fmla="*/ 65 w 190"/>
              <a:gd name="T23" fmla="*/ 6 h 400"/>
              <a:gd name="T24" fmla="*/ 47 w 190"/>
              <a:gd name="T25" fmla="*/ 24 h 400"/>
              <a:gd name="T26" fmla="*/ 40 w 190"/>
              <a:gd name="T27" fmla="*/ 23 h 400"/>
              <a:gd name="T28" fmla="*/ 22 w 190"/>
              <a:gd name="T29" fmla="*/ 41 h 400"/>
              <a:gd name="T30" fmla="*/ 24 w 190"/>
              <a:gd name="T31" fmla="*/ 48 h 400"/>
              <a:gd name="T32" fmla="*/ 5 w 190"/>
              <a:gd name="T33" fmla="*/ 66 h 400"/>
              <a:gd name="T34" fmla="*/ 11 w 190"/>
              <a:gd name="T35" fmla="*/ 79 h 400"/>
              <a:gd name="T36" fmla="*/ 0 w 190"/>
              <a:gd name="T37" fmla="*/ 96 h 400"/>
              <a:gd name="T38" fmla="*/ 0 w 190"/>
              <a:gd name="T39" fmla="*/ 96 h 400"/>
              <a:gd name="T40" fmla="*/ 0 w 190"/>
              <a:gd name="T41" fmla="*/ 96 h 400"/>
              <a:gd name="T42" fmla="*/ 0 w 190"/>
              <a:gd name="T43" fmla="*/ 96 h 400"/>
              <a:gd name="T44" fmla="*/ 0 w 190"/>
              <a:gd name="T45" fmla="*/ 96 h 400"/>
              <a:gd name="T46" fmla="*/ 11 w 190"/>
              <a:gd name="T47" fmla="*/ 112 h 400"/>
              <a:gd name="T48" fmla="*/ 5 w 190"/>
              <a:gd name="T49" fmla="*/ 125 h 400"/>
              <a:gd name="T50" fmla="*/ 24 w 190"/>
              <a:gd name="T51" fmla="*/ 143 h 400"/>
              <a:gd name="T52" fmla="*/ 22 w 190"/>
              <a:gd name="T53" fmla="*/ 150 h 400"/>
              <a:gd name="T54" fmla="*/ 40 w 190"/>
              <a:gd name="T55" fmla="*/ 168 h 400"/>
              <a:gd name="T56" fmla="*/ 47 w 190"/>
              <a:gd name="T57" fmla="*/ 167 h 400"/>
              <a:gd name="T58" fmla="*/ 60 w 190"/>
              <a:gd name="T59" fmla="*/ 184 h 400"/>
              <a:gd name="T60" fmla="*/ 14 w 190"/>
              <a:gd name="T61" fmla="*/ 389 h 400"/>
              <a:gd name="T62" fmla="*/ 45 w 190"/>
              <a:gd name="T63" fmla="*/ 368 h 400"/>
              <a:gd name="T64" fmla="*/ 65 w 190"/>
              <a:gd name="T65" fmla="*/ 400 h 400"/>
              <a:gd name="T66" fmla="*/ 95 w 190"/>
              <a:gd name="T67" fmla="*/ 266 h 400"/>
              <a:gd name="T68" fmla="*/ 125 w 190"/>
              <a:gd name="T69" fmla="*/ 400 h 400"/>
              <a:gd name="T70" fmla="*/ 145 w 190"/>
              <a:gd name="T71" fmla="*/ 368 h 400"/>
              <a:gd name="T72" fmla="*/ 176 w 190"/>
              <a:gd name="T73" fmla="*/ 389 h 400"/>
              <a:gd name="T74" fmla="*/ 130 w 190"/>
              <a:gd name="T75" fmla="*/ 184 h 400"/>
              <a:gd name="T76" fmla="*/ 143 w 190"/>
              <a:gd name="T77" fmla="*/ 167 h 400"/>
              <a:gd name="T78" fmla="*/ 150 w 190"/>
              <a:gd name="T79" fmla="*/ 168 h 400"/>
              <a:gd name="T80" fmla="*/ 168 w 190"/>
              <a:gd name="T81" fmla="*/ 150 h 400"/>
              <a:gd name="T82" fmla="*/ 166 w 190"/>
              <a:gd name="T83" fmla="*/ 143 h 400"/>
              <a:gd name="T84" fmla="*/ 185 w 190"/>
              <a:gd name="T85" fmla="*/ 125 h 400"/>
              <a:gd name="T86" fmla="*/ 179 w 190"/>
              <a:gd name="T87" fmla="*/ 112 h 400"/>
              <a:gd name="T88" fmla="*/ 190 w 190"/>
              <a:gd name="T89" fmla="*/ 96 h 400"/>
              <a:gd name="T90" fmla="*/ 95 w 190"/>
              <a:gd name="T91" fmla="*/ 155 h 400"/>
              <a:gd name="T92" fmla="*/ 36 w 190"/>
              <a:gd name="T93" fmla="*/ 96 h 400"/>
              <a:gd name="T94" fmla="*/ 95 w 190"/>
              <a:gd name="T95" fmla="*/ 36 h 400"/>
              <a:gd name="T96" fmla="*/ 154 w 190"/>
              <a:gd name="T97" fmla="*/ 96 h 400"/>
              <a:gd name="T98" fmla="*/ 95 w 190"/>
              <a:gd name="T99" fmla="*/ 155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0" h="400">
                <a:moveTo>
                  <a:pt x="190" y="96"/>
                </a:moveTo>
                <a:cubicBezTo>
                  <a:pt x="190" y="88"/>
                  <a:pt x="186" y="82"/>
                  <a:pt x="179" y="79"/>
                </a:cubicBezTo>
                <a:cubicBezTo>
                  <a:pt x="183" y="75"/>
                  <a:pt x="185" y="71"/>
                  <a:pt x="185" y="66"/>
                </a:cubicBezTo>
                <a:cubicBezTo>
                  <a:pt x="185" y="56"/>
                  <a:pt x="176" y="48"/>
                  <a:pt x="166" y="48"/>
                </a:cubicBezTo>
                <a:cubicBezTo>
                  <a:pt x="167" y="46"/>
                  <a:pt x="168" y="43"/>
                  <a:pt x="168" y="41"/>
                </a:cubicBezTo>
                <a:cubicBezTo>
                  <a:pt x="168" y="31"/>
                  <a:pt x="160" y="23"/>
                  <a:pt x="150" y="23"/>
                </a:cubicBezTo>
                <a:cubicBezTo>
                  <a:pt x="147" y="23"/>
                  <a:pt x="145" y="23"/>
                  <a:pt x="143" y="24"/>
                </a:cubicBezTo>
                <a:cubicBezTo>
                  <a:pt x="143" y="14"/>
                  <a:pt x="135" y="6"/>
                  <a:pt x="125" y="6"/>
                </a:cubicBezTo>
                <a:cubicBezTo>
                  <a:pt x="120" y="6"/>
                  <a:pt x="115" y="8"/>
                  <a:pt x="112" y="11"/>
                </a:cubicBezTo>
                <a:cubicBezTo>
                  <a:pt x="109" y="5"/>
                  <a:pt x="103" y="0"/>
                  <a:pt x="95" y="0"/>
                </a:cubicBezTo>
                <a:cubicBezTo>
                  <a:pt x="87" y="0"/>
                  <a:pt x="81" y="5"/>
                  <a:pt x="78" y="11"/>
                </a:cubicBezTo>
                <a:cubicBezTo>
                  <a:pt x="75" y="8"/>
                  <a:pt x="70" y="6"/>
                  <a:pt x="65" y="6"/>
                </a:cubicBezTo>
                <a:cubicBezTo>
                  <a:pt x="55" y="6"/>
                  <a:pt x="47" y="14"/>
                  <a:pt x="47" y="24"/>
                </a:cubicBezTo>
                <a:cubicBezTo>
                  <a:pt x="45" y="23"/>
                  <a:pt x="43" y="23"/>
                  <a:pt x="40" y="23"/>
                </a:cubicBezTo>
                <a:cubicBezTo>
                  <a:pt x="30" y="23"/>
                  <a:pt x="22" y="31"/>
                  <a:pt x="22" y="41"/>
                </a:cubicBezTo>
                <a:cubicBezTo>
                  <a:pt x="22" y="43"/>
                  <a:pt x="23" y="46"/>
                  <a:pt x="24" y="48"/>
                </a:cubicBezTo>
                <a:cubicBezTo>
                  <a:pt x="14" y="48"/>
                  <a:pt x="5" y="56"/>
                  <a:pt x="5" y="66"/>
                </a:cubicBezTo>
                <a:cubicBezTo>
                  <a:pt x="5" y="71"/>
                  <a:pt x="7" y="75"/>
                  <a:pt x="11" y="79"/>
                </a:cubicBezTo>
                <a:cubicBezTo>
                  <a:pt x="4" y="82"/>
                  <a:pt x="0" y="88"/>
                  <a:pt x="0" y="96"/>
                </a:cubicBezTo>
                <a:cubicBezTo>
                  <a:pt x="0" y="96"/>
                  <a:pt x="0" y="96"/>
                  <a:pt x="0" y="96"/>
                </a:cubicBezTo>
                <a:cubicBezTo>
                  <a:pt x="0" y="96"/>
                  <a:pt x="0" y="96"/>
                  <a:pt x="0" y="96"/>
                </a:cubicBezTo>
                <a:cubicBezTo>
                  <a:pt x="0" y="96"/>
                  <a:pt x="0" y="96"/>
                  <a:pt x="0" y="96"/>
                </a:cubicBezTo>
                <a:cubicBezTo>
                  <a:pt x="0" y="96"/>
                  <a:pt x="0" y="96"/>
                  <a:pt x="0" y="96"/>
                </a:cubicBezTo>
                <a:cubicBezTo>
                  <a:pt x="0" y="103"/>
                  <a:pt x="4" y="110"/>
                  <a:pt x="11" y="112"/>
                </a:cubicBezTo>
                <a:cubicBezTo>
                  <a:pt x="7" y="116"/>
                  <a:pt x="5" y="120"/>
                  <a:pt x="5" y="125"/>
                </a:cubicBezTo>
                <a:cubicBezTo>
                  <a:pt x="5" y="135"/>
                  <a:pt x="14" y="143"/>
                  <a:pt x="24" y="143"/>
                </a:cubicBezTo>
                <a:cubicBezTo>
                  <a:pt x="23" y="145"/>
                  <a:pt x="22" y="148"/>
                  <a:pt x="22" y="150"/>
                </a:cubicBezTo>
                <a:cubicBezTo>
                  <a:pt x="22" y="160"/>
                  <a:pt x="30" y="168"/>
                  <a:pt x="40" y="168"/>
                </a:cubicBezTo>
                <a:cubicBezTo>
                  <a:pt x="43" y="168"/>
                  <a:pt x="45" y="168"/>
                  <a:pt x="47" y="167"/>
                </a:cubicBezTo>
                <a:cubicBezTo>
                  <a:pt x="47" y="175"/>
                  <a:pt x="53" y="182"/>
                  <a:pt x="60" y="184"/>
                </a:cubicBezTo>
                <a:cubicBezTo>
                  <a:pt x="14" y="389"/>
                  <a:pt x="14" y="389"/>
                  <a:pt x="14" y="389"/>
                </a:cubicBezTo>
                <a:cubicBezTo>
                  <a:pt x="45" y="368"/>
                  <a:pt x="45" y="368"/>
                  <a:pt x="45" y="368"/>
                </a:cubicBezTo>
                <a:cubicBezTo>
                  <a:pt x="65" y="400"/>
                  <a:pt x="65" y="400"/>
                  <a:pt x="65" y="400"/>
                </a:cubicBezTo>
                <a:cubicBezTo>
                  <a:pt x="95" y="266"/>
                  <a:pt x="95" y="266"/>
                  <a:pt x="95" y="266"/>
                </a:cubicBezTo>
                <a:cubicBezTo>
                  <a:pt x="125" y="400"/>
                  <a:pt x="125" y="400"/>
                  <a:pt x="125" y="400"/>
                </a:cubicBezTo>
                <a:cubicBezTo>
                  <a:pt x="145" y="368"/>
                  <a:pt x="145" y="368"/>
                  <a:pt x="145" y="368"/>
                </a:cubicBezTo>
                <a:cubicBezTo>
                  <a:pt x="176" y="389"/>
                  <a:pt x="176" y="389"/>
                  <a:pt x="176" y="389"/>
                </a:cubicBezTo>
                <a:cubicBezTo>
                  <a:pt x="130" y="184"/>
                  <a:pt x="130" y="184"/>
                  <a:pt x="130" y="184"/>
                </a:cubicBezTo>
                <a:cubicBezTo>
                  <a:pt x="137" y="182"/>
                  <a:pt x="143" y="175"/>
                  <a:pt x="143" y="167"/>
                </a:cubicBezTo>
                <a:cubicBezTo>
                  <a:pt x="145" y="168"/>
                  <a:pt x="147" y="168"/>
                  <a:pt x="150" y="168"/>
                </a:cubicBezTo>
                <a:cubicBezTo>
                  <a:pt x="160" y="168"/>
                  <a:pt x="168" y="160"/>
                  <a:pt x="168" y="150"/>
                </a:cubicBezTo>
                <a:cubicBezTo>
                  <a:pt x="168" y="148"/>
                  <a:pt x="167" y="145"/>
                  <a:pt x="166" y="143"/>
                </a:cubicBezTo>
                <a:cubicBezTo>
                  <a:pt x="176" y="143"/>
                  <a:pt x="185" y="135"/>
                  <a:pt x="185" y="125"/>
                </a:cubicBezTo>
                <a:cubicBezTo>
                  <a:pt x="185" y="120"/>
                  <a:pt x="183" y="116"/>
                  <a:pt x="179" y="112"/>
                </a:cubicBezTo>
                <a:cubicBezTo>
                  <a:pt x="186" y="110"/>
                  <a:pt x="190" y="103"/>
                  <a:pt x="190" y="96"/>
                </a:cubicBezTo>
                <a:close/>
                <a:moveTo>
                  <a:pt x="95" y="155"/>
                </a:moveTo>
                <a:cubicBezTo>
                  <a:pt x="62" y="155"/>
                  <a:pt x="36" y="128"/>
                  <a:pt x="36" y="96"/>
                </a:cubicBezTo>
                <a:cubicBezTo>
                  <a:pt x="36" y="63"/>
                  <a:pt x="62" y="36"/>
                  <a:pt x="95" y="36"/>
                </a:cubicBezTo>
                <a:cubicBezTo>
                  <a:pt x="128" y="36"/>
                  <a:pt x="154" y="63"/>
                  <a:pt x="154" y="96"/>
                </a:cubicBezTo>
                <a:cubicBezTo>
                  <a:pt x="154" y="128"/>
                  <a:pt x="128" y="155"/>
                  <a:pt x="95" y="155"/>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grpSp>
        <p:nvGrpSpPr>
          <p:cNvPr id="30" name="Group 53"/>
          <p:cNvGrpSpPr>
            <a:grpSpLocks noChangeAspect="1"/>
          </p:cNvGrpSpPr>
          <p:nvPr/>
        </p:nvGrpSpPr>
        <p:grpSpPr bwMode="auto">
          <a:xfrm>
            <a:off x="9517075" y="4991314"/>
            <a:ext cx="355338" cy="342285"/>
            <a:chOff x="5693" y="2737"/>
            <a:chExt cx="980" cy="944"/>
          </a:xfrm>
          <a:solidFill>
            <a:schemeClr val="accent1"/>
          </a:solidFill>
        </p:grpSpPr>
        <p:sp>
          <p:nvSpPr>
            <p:cNvPr id="31" name="Freeform 54"/>
            <p:cNvSpPr>
              <a:spLocks noEditPoints="1"/>
            </p:cNvSpPr>
            <p:nvPr/>
          </p:nvSpPr>
          <p:spPr bwMode="auto">
            <a:xfrm>
              <a:off x="5917" y="2737"/>
              <a:ext cx="756" cy="720"/>
            </a:xfrm>
            <a:custGeom>
              <a:avLst/>
              <a:gdLst>
                <a:gd name="T0" fmla="*/ 153 w 320"/>
                <a:gd name="T1" fmla="*/ 305 h 305"/>
                <a:gd name="T2" fmla="*/ 45 w 320"/>
                <a:gd name="T3" fmla="*/ 260 h 305"/>
                <a:gd name="T4" fmla="*/ 0 w 320"/>
                <a:gd name="T5" fmla="*/ 152 h 305"/>
                <a:gd name="T6" fmla="*/ 45 w 320"/>
                <a:gd name="T7" fmla="*/ 45 h 305"/>
                <a:gd name="T8" fmla="*/ 153 w 320"/>
                <a:gd name="T9" fmla="*/ 0 h 305"/>
                <a:gd name="T10" fmla="*/ 260 w 320"/>
                <a:gd name="T11" fmla="*/ 45 h 305"/>
                <a:gd name="T12" fmla="*/ 260 w 320"/>
                <a:gd name="T13" fmla="*/ 260 h 305"/>
                <a:gd name="T14" fmla="*/ 153 w 320"/>
                <a:gd name="T15" fmla="*/ 305 h 305"/>
                <a:gd name="T16" fmla="*/ 153 w 320"/>
                <a:gd name="T17" fmla="*/ 26 h 305"/>
                <a:gd name="T18" fmla="*/ 63 w 320"/>
                <a:gd name="T19" fmla="*/ 63 h 305"/>
                <a:gd name="T20" fmla="*/ 63 w 320"/>
                <a:gd name="T21" fmla="*/ 242 h 305"/>
                <a:gd name="T22" fmla="*/ 153 w 320"/>
                <a:gd name="T23" fmla="*/ 279 h 305"/>
                <a:gd name="T24" fmla="*/ 242 w 320"/>
                <a:gd name="T25" fmla="*/ 242 h 305"/>
                <a:gd name="T26" fmla="*/ 279 w 320"/>
                <a:gd name="T27" fmla="*/ 152 h 305"/>
                <a:gd name="T28" fmla="*/ 242 w 320"/>
                <a:gd name="T29" fmla="*/ 63 h 305"/>
                <a:gd name="T30" fmla="*/ 153 w 320"/>
                <a:gd name="T31" fmla="*/ 2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0" h="305">
                  <a:moveTo>
                    <a:pt x="153" y="305"/>
                  </a:moveTo>
                  <a:cubicBezTo>
                    <a:pt x="112" y="305"/>
                    <a:pt x="74" y="289"/>
                    <a:pt x="45" y="260"/>
                  </a:cubicBezTo>
                  <a:cubicBezTo>
                    <a:pt x="16" y="231"/>
                    <a:pt x="0" y="193"/>
                    <a:pt x="0" y="152"/>
                  </a:cubicBezTo>
                  <a:cubicBezTo>
                    <a:pt x="0" y="112"/>
                    <a:pt x="16" y="73"/>
                    <a:pt x="45" y="45"/>
                  </a:cubicBezTo>
                  <a:cubicBezTo>
                    <a:pt x="74" y="16"/>
                    <a:pt x="112" y="0"/>
                    <a:pt x="153" y="0"/>
                  </a:cubicBezTo>
                  <a:cubicBezTo>
                    <a:pt x="193" y="0"/>
                    <a:pt x="232" y="16"/>
                    <a:pt x="260" y="45"/>
                  </a:cubicBezTo>
                  <a:cubicBezTo>
                    <a:pt x="320" y="104"/>
                    <a:pt x="320" y="201"/>
                    <a:pt x="260" y="260"/>
                  </a:cubicBezTo>
                  <a:cubicBezTo>
                    <a:pt x="232" y="289"/>
                    <a:pt x="193" y="305"/>
                    <a:pt x="153" y="305"/>
                  </a:cubicBezTo>
                  <a:close/>
                  <a:moveTo>
                    <a:pt x="153" y="26"/>
                  </a:moveTo>
                  <a:cubicBezTo>
                    <a:pt x="119" y="26"/>
                    <a:pt x="87" y="39"/>
                    <a:pt x="63" y="63"/>
                  </a:cubicBezTo>
                  <a:cubicBezTo>
                    <a:pt x="14" y="112"/>
                    <a:pt x="14" y="192"/>
                    <a:pt x="63" y="242"/>
                  </a:cubicBezTo>
                  <a:cubicBezTo>
                    <a:pt x="87" y="265"/>
                    <a:pt x="119" y="279"/>
                    <a:pt x="153" y="279"/>
                  </a:cubicBezTo>
                  <a:cubicBezTo>
                    <a:pt x="186" y="279"/>
                    <a:pt x="218" y="265"/>
                    <a:pt x="242" y="242"/>
                  </a:cubicBezTo>
                  <a:cubicBezTo>
                    <a:pt x="266" y="218"/>
                    <a:pt x="279" y="186"/>
                    <a:pt x="279" y="152"/>
                  </a:cubicBezTo>
                  <a:cubicBezTo>
                    <a:pt x="279" y="119"/>
                    <a:pt x="266" y="87"/>
                    <a:pt x="242" y="63"/>
                  </a:cubicBezTo>
                  <a:cubicBezTo>
                    <a:pt x="218" y="39"/>
                    <a:pt x="186" y="26"/>
                    <a:pt x="153"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sp>
          <p:nvSpPr>
            <p:cNvPr id="32" name="Freeform 55"/>
            <p:cNvSpPr>
              <a:spLocks/>
            </p:cNvSpPr>
            <p:nvPr/>
          </p:nvSpPr>
          <p:spPr bwMode="auto">
            <a:xfrm>
              <a:off x="5693" y="3344"/>
              <a:ext cx="337" cy="337"/>
            </a:xfrm>
            <a:custGeom>
              <a:avLst/>
              <a:gdLst>
                <a:gd name="T0" fmla="*/ 73 w 337"/>
                <a:gd name="T1" fmla="*/ 337 h 337"/>
                <a:gd name="T2" fmla="*/ 0 w 337"/>
                <a:gd name="T3" fmla="*/ 264 h 337"/>
                <a:gd name="T4" fmla="*/ 264 w 337"/>
                <a:gd name="T5" fmla="*/ 0 h 337"/>
                <a:gd name="T6" fmla="*/ 337 w 337"/>
                <a:gd name="T7" fmla="*/ 73 h 337"/>
                <a:gd name="T8" fmla="*/ 73 w 337"/>
                <a:gd name="T9" fmla="*/ 337 h 337"/>
              </a:gdLst>
              <a:ahLst/>
              <a:cxnLst>
                <a:cxn ang="0">
                  <a:pos x="T0" y="T1"/>
                </a:cxn>
                <a:cxn ang="0">
                  <a:pos x="T2" y="T3"/>
                </a:cxn>
                <a:cxn ang="0">
                  <a:pos x="T4" y="T5"/>
                </a:cxn>
                <a:cxn ang="0">
                  <a:pos x="T6" y="T7"/>
                </a:cxn>
                <a:cxn ang="0">
                  <a:pos x="T8" y="T9"/>
                </a:cxn>
              </a:cxnLst>
              <a:rect l="0" t="0" r="r" b="b"/>
              <a:pathLst>
                <a:path w="337" h="337">
                  <a:moveTo>
                    <a:pt x="73" y="337"/>
                  </a:moveTo>
                  <a:lnTo>
                    <a:pt x="0" y="264"/>
                  </a:lnTo>
                  <a:lnTo>
                    <a:pt x="264" y="0"/>
                  </a:lnTo>
                  <a:lnTo>
                    <a:pt x="337" y="73"/>
                  </a:lnTo>
                  <a:lnTo>
                    <a:pt x="73"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grpSp>
      <p:sp>
        <p:nvSpPr>
          <p:cNvPr id="33" name="Freeform 79"/>
          <p:cNvSpPr>
            <a:spLocks noEditPoints="1"/>
          </p:cNvSpPr>
          <p:nvPr/>
        </p:nvSpPr>
        <p:spPr bwMode="black">
          <a:xfrm>
            <a:off x="6610600" y="4995638"/>
            <a:ext cx="303767" cy="441488"/>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00187B"/>
          </a:solidFill>
          <a:ln>
            <a:noFill/>
          </a:ln>
        </p:spPr>
        <p:txBody>
          <a:bodyPr vert="horz" wrap="square" lIns="0" tIns="41153" rIns="82305" bIns="41153"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useBgFill="1">
        <p:nvSpPr>
          <p:cNvPr id="34" name="Rectangle 33"/>
          <p:cNvSpPr/>
          <p:nvPr/>
        </p:nvSpPr>
        <p:spPr bwMode="auto">
          <a:xfrm>
            <a:off x="0" y="6427839"/>
            <a:ext cx="12436475" cy="56668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74" tIns="46637" rIns="93274" bIns="46637" numCol="1" rtlCol="0" anchor="ctr" anchorCtr="0" compatLnSpc="1">
            <a:prstTxWarp prst="textNoShape">
              <a:avLst/>
            </a:prstTxWarp>
          </a:bodyPr>
          <a:lstStyle/>
          <a:p>
            <a:pPr algn="ctr" defTabSz="932472" fontAlgn="base">
              <a:lnSpc>
                <a:spcPct val="90000"/>
              </a:lnSpc>
              <a:spcBef>
                <a:spcPct val="0"/>
              </a:spcBef>
              <a:spcAft>
                <a:spcPct val="0"/>
              </a:spcAft>
            </a:pPr>
            <a:endParaRPr lang="en-US" sz="2000" spc="-51" dirty="0">
              <a:gradFill>
                <a:gsLst>
                  <a:gs pos="0">
                    <a:srgbClr val="EFEFEF"/>
                  </a:gs>
                  <a:gs pos="100000">
                    <a:srgbClr val="EFEFEF"/>
                  </a:gs>
                </a:gsLst>
                <a:lin ang="5400000" scaled="0"/>
              </a:gradFill>
            </a:endParaRPr>
          </a:p>
        </p:txBody>
      </p:sp>
    </p:spTree>
    <p:extLst>
      <p:ext uri="{BB962C8B-B14F-4D97-AF65-F5344CB8AC3E}">
        <p14:creationId xmlns:p14="http://schemas.microsoft.com/office/powerpoint/2010/main" val="2004738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4"/>
                                        </p:tgtEl>
                                        <p:attrNameLst>
                                          <p:attrName>style.visibility</p:attrName>
                                        </p:attrNameLst>
                                      </p:cBhvr>
                                      <p:to>
                                        <p:strVal val="visible"/>
                                      </p:to>
                                    </p:set>
                                  </p:childTnLst>
                                </p:cTn>
                              </p:par>
                              <p:par>
                                <p:cTn id="9" presetID="2" presetClass="entr" presetSubtype="4" decel="10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ppt_x"/>
                                          </p:val>
                                        </p:tav>
                                        <p:tav tm="100000">
                                          <p:val>
                                            <p:strVal val="#ppt_x"/>
                                          </p:val>
                                        </p:tav>
                                      </p:tavLst>
                                    </p:anim>
                                    <p:anim calcmode="lin" valueType="num">
                                      <p:cBhvr additive="base">
                                        <p:cTn id="12" dur="75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2" presetClass="entr" presetSubtype="8" decel="10000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1000" fill="hold"/>
                                        <p:tgtEl>
                                          <p:spTgt spid="16"/>
                                        </p:tgtEl>
                                        <p:attrNameLst>
                                          <p:attrName>ppt_x</p:attrName>
                                        </p:attrNameLst>
                                      </p:cBhvr>
                                      <p:tavLst>
                                        <p:tav tm="0">
                                          <p:val>
                                            <p:strVal val="0-#ppt_w/2"/>
                                          </p:val>
                                        </p:tav>
                                        <p:tav tm="100000">
                                          <p:val>
                                            <p:strVal val="#ppt_x"/>
                                          </p:val>
                                        </p:tav>
                                      </p:tavLst>
                                    </p:anim>
                                    <p:anim calcmode="lin" valueType="num">
                                      <p:cBhvr additive="base">
                                        <p:cTn id="17" dur="1000" fill="hold"/>
                                        <p:tgtEl>
                                          <p:spTgt spid="16"/>
                                        </p:tgtEl>
                                        <p:attrNameLst>
                                          <p:attrName>ppt_y</p:attrName>
                                        </p:attrNameLst>
                                      </p:cBhvr>
                                      <p:tavLst>
                                        <p:tav tm="0">
                                          <p:val>
                                            <p:strVal val="#ppt_y"/>
                                          </p:val>
                                        </p:tav>
                                        <p:tav tm="100000">
                                          <p:val>
                                            <p:strVal val="#ppt_y"/>
                                          </p:val>
                                        </p:tav>
                                      </p:tavLst>
                                    </p:anim>
                                  </p:childTnLst>
                                </p:cTn>
                              </p:par>
                              <p:par>
                                <p:cTn id="18" presetID="2" presetClass="entr" presetSubtype="8" decel="100000" fill="hold" grpId="0" nodeType="withEffect">
                                  <p:stCondLst>
                                    <p:cond delay="20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1000" fill="hold"/>
                                        <p:tgtEl>
                                          <p:spTgt spid="15"/>
                                        </p:tgtEl>
                                        <p:attrNameLst>
                                          <p:attrName>ppt_x</p:attrName>
                                        </p:attrNameLst>
                                      </p:cBhvr>
                                      <p:tavLst>
                                        <p:tav tm="0">
                                          <p:val>
                                            <p:strVal val="0-#ppt_w/2"/>
                                          </p:val>
                                        </p:tav>
                                        <p:tav tm="100000">
                                          <p:val>
                                            <p:strVal val="#ppt_x"/>
                                          </p:val>
                                        </p:tav>
                                      </p:tavLst>
                                    </p:anim>
                                    <p:anim calcmode="lin" valueType="num">
                                      <p:cBhvr additive="base">
                                        <p:cTn id="21" dur="1000" fill="hold"/>
                                        <p:tgtEl>
                                          <p:spTgt spid="15"/>
                                        </p:tgtEl>
                                        <p:attrNameLst>
                                          <p:attrName>ppt_y</p:attrName>
                                        </p:attrNameLst>
                                      </p:cBhvr>
                                      <p:tavLst>
                                        <p:tav tm="0">
                                          <p:val>
                                            <p:strVal val="#ppt_y"/>
                                          </p:val>
                                        </p:tav>
                                        <p:tav tm="100000">
                                          <p:val>
                                            <p:strVal val="#ppt_y"/>
                                          </p:val>
                                        </p:tav>
                                      </p:tavLst>
                                    </p:anim>
                                  </p:childTnLst>
                                </p:cTn>
                              </p:par>
                              <p:par>
                                <p:cTn id="22" presetID="2" presetClass="entr" presetSubtype="8" decel="100000" fill="hold" grpId="0" nodeType="withEffect">
                                  <p:stCondLst>
                                    <p:cond delay="40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1000" fill="hold"/>
                                        <p:tgtEl>
                                          <p:spTgt spid="3"/>
                                        </p:tgtEl>
                                        <p:attrNameLst>
                                          <p:attrName>ppt_x</p:attrName>
                                        </p:attrNameLst>
                                      </p:cBhvr>
                                      <p:tavLst>
                                        <p:tav tm="0">
                                          <p:val>
                                            <p:strVal val="0-#ppt_w/2"/>
                                          </p:val>
                                        </p:tav>
                                        <p:tav tm="100000">
                                          <p:val>
                                            <p:strVal val="#ppt_x"/>
                                          </p:val>
                                        </p:tav>
                                      </p:tavLst>
                                    </p:anim>
                                    <p:anim calcmode="lin" valueType="num">
                                      <p:cBhvr additive="base">
                                        <p:cTn id="25" dur="1000" fill="hold"/>
                                        <p:tgtEl>
                                          <p:spTgt spid="3"/>
                                        </p:tgtEl>
                                        <p:attrNameLst>
                                          <p:attrName>ppt_y</p:attrName>
                                        </p:attrNameLst>
                                      </p:cBhvr>
                                      <p:tavLst>
                                        <p:tav tm="0">
                                          <p:val>
                                            <p:strVal val="#ppt_y"/>
                                          </p:val>
                                        </p:tav>
                                        <p:tav tm="100000">
                                          <p:val>
                                            <p:strVal val="#ppt_y"/>
                                          </p:val>
                                        </p:tav>
                                      </p:tavLst>
                                    </p:anim>
                                  </p:childTnLst>
                                </p:cTn>
                              </p:par>
                              <p:par>
                                <p:cTn id="26" presetID="2" presetClass="entr" presetSubtype="8" decel="100000" fill="hold" nodeType="withEffect">
                                  <p:stCondLst>
                                    <p:cond delay="100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900" fill="hold"/>
                                        <p:tgtEl>
                                          <p:spTgt spid="14"/>
                                        </p:tgtEl>
                                        <p:attrNameLst>
                                          <p:attrName>ppt_x</p:attrName>
                                        </p:attrNameLst>
                                      </p:cBhvr>
                                      <p:tavLst>
                                        <p:tav tm="0">
                                          <p:val>
                                            <p:strVal val="0-#ppt_w/2"/>
                                          </p:val>
                                        </p:tav>
                                        <p:tav tm="100000">
                                          <p:val>
                                            <p:strVal val="#ppt_x"/>
                                          </p:val>
                                        </p:tav>
                                      </p:tavLst>
                                    </p:anim>
                                    <p:anim calcmode="lin" valueType="num">
                                      <p:cBhvr additive="base">
                                        <p:cTn id="29" dur="900" fill="hold"/>
                                        <p:tgtEl>
                                          <p:spTgt spid="14"/>
                                        </p:tgtEl>
                                        <p:attrNameLst>
                                          <p:attrName>ppt_y</p:attrName>
                                        </p:attrNameLst>
                                      </p:cBhvr>
                                      <p:tavLst>
                                        <p:tav tm="0">
                                          <p:val>
                                            <p:strVal val="#ppt_y"/>
                                          </p:val>
                                        </p:tav>
                                        <p:tav tm="100000">
                                          <p:val>
                                            <p:strVal val="#ppt_y"/>
                                          </p:val>
                                        </p:tav>
                                      </p:tavLst>
                                    </p:anim>
                                  </p:childTnLst>
                                </p:cTn>
                              </p:par>
                              <p:par>
                                <p:cTn id="30" presetID="2" presetClass="entr" presetSubtype="4" decel="100000" fill="hold" nodeType="withEffect">
                                  <p:stCondLst>
                                    <p:cond delay="100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1000" fill="hold"/>
                                        <p:tgtEl>
                                          <p:spTgt spid="10"/>
                                        </p:tgtEl>
                                        <p:attrNameLst>
                                          <p:attrName>ppt_x</p:attrName>
                                        </p:attrNameLst>
                                      </p:cBhvr>
                                      <p:tavLst>
                                        <p:tav tm="0">
                                          <p:val>
                                            <p:strVal val="#ppt_x"/>
                                          </p:val>
                                        </p:tav>
                                        <p:tav tm="100000">
                                          <p:val>
                                            <p:strVal val="#ppt_x"/>
                                          </p:val>
                                        </p:tav>
                                      </p:tavLst>
                                    </p:anim>
                                    <p:anim calcmode="lin" valueType="num">
                                      <p:cBhvr additive="base">
                                        <p:cTn id="33" dur="1000" fill="hold"/>
                                        <p:tgtEl>
                                          <p:spTgt spid="10"/>
                                        </p:tgtEl>
                                        <p:attrNameLst>
                                          <p:attrName>ppt_y</p:attrName>
                                        </p:attrNameLst>
                                      </p:cBhvr>
                                      <p:tavLst>
                                        <p:tav tm="0">
                                          <p:val>
                                            <p:strVal val="1+#ppt_h/2"/>
                                          </p:val>
                                        </p:tav>
                                        <p:tav tm="100000">
                                          <p:val>
                                            <p:strVal val="#ppt_y"/>
                                          </p:val>
                                        </p:tav>
                                      </p:tavLst>
                                    </p:anim>
                                  </p:childTnLst>
                                </p:cTn>
                              </p:par>
                              <p:par>
                                <p:cTn id="34" presetID="2" presetClass="entr" presetSubtype="4" decel="100000" fill="hold" nodeType="withEffect">
                                  <p:stCondLst>
                                    <p:cond delay="110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1000" fill="hold"/>
                                        <p:tgtEl>
                                          <p:spTgt spid="11"/>
                                        </p:tgtEl>
                                        <p:attrNameLst>
                                          <p:attrName>ppt_x</p:attrName>
                                        </p:attrNameLst>
                                      </p:cBhvr>
                                      <p:tavLst>
                                        <p:tav tm="0">
                                          <p:val>
                                            <p:strVal val="#ppt_x"/>
                                          </p:val>
                                        </p:tav>
                                        <p:tav tm="100000">
                                          <p:val>
                                            <p:strVal val="#ppt_x"/>
                                          </p:val>
                                        </p:tav>
                                      </p:tavLst>
                                    </p:anim>
                                    <p:anim calcmode="lin" valueType="num">
                                      <p:cBhvr additive="base">
                                        <p:cTn id="37" dur="1000" fill="hold"/>
                                        <p:tgtEl>
                                          <p:spTgt spid="11"/>
                                        </p:tgtEl>
                                        <p:attrNameLst>
                                          <p:attrName>ppt_y</p:attrName>
                                        </p:attrNameLst>
                                      </p:cBhvr>
                                      <p:tavLst>
                                        <p:tav tm="0">
                                          <p:val>
                                            <p:strVal val="1+#ppt_h/2"/>
                                          </p:val>
                                        </p:tav>
                                        <p:tav tm="100000">
                                          <p:val>
                                            <p:strVal val="#ppt_y"/>
                                          </p:val>
                                        </p:tav>
                                      </p:tavLst>
                                    </p:anim>
                                  </p:childTnLst>
                                </p:cTn>
                              </p:par>
                              <p:par>
                                <p:cTn id="38" presetID="2" presetClass="entr" presetSubtype="4" decel="100000" fill="hold" nodeType="withEffect">
                                  <p:stCondLst>
                                    <p:cond delay="120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1000" fill="hold"/>
                                        <p:tgtEl>
                                          <p:spTgt spid="12"/>
                                        </p:tgtEl>
                                        <p:attrNameLst>
                                          <p:attrName>ppt_x</p:attrName>
                                        </p:attrNameLst>
                                      </p:cBhvr>
                                      <p:tavLst>
                                        <p:tav tm="0">
                                          <p:val>
                                            <p:strVal val="#ppt_x"/>
                                          </p:val>
                                        </p:tav>
                                        <p:tav tm="100000">
                                          <p:val>
                                            <p:strVal val="#ppt_x"/>
                                          </p:val>
                                        </p:tav>
                                      </p:tavLst>
                                    </p:anim>
                                    <p:anim calcmode="lin" valueType="num">
                                      <p:cBhvr additive="base">
                                        <p:cTn id="4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63" presetClass="path" presetSubtype="0" decel="100000" fill="hold" nodeType="clickEffect">
                                  <p:stCondLst>
                                    <p:cond delay="0"/>
                                  </p:stCondLst>
                                  <p:childTnLst>
                                    <p:animMotion origin="layout" path="M 6.25E-7 4.81481E-6 L 0.6832 4.81481E-6 " pathEditMode="relative" rAng="0" ptsTypes="AA">
                                      <p:cBhvr>
                                        <p:cTn id="45" dur="900" fill="hold"/>
                                        <p:tgtEl>
                                          <p:spTgt spid="14"/>
                                        </p:tgtEl>
                                        <p:attrNameLst>
                                          <p:attrName>ppt_x</p:attrName>
                                          <p:attrName>ppt_y</p:attrName>
                                        </p:attrNameLst>
                                      </p:cBhvr>
                                      <p:rCtr x="34154" y="0"/>
                                    </p:animMotion>
                                  </p:childTnLst>
                                </p:cTn>
                              </p:par>
                              <p:par>
                                <p:cTn id="46" presetID="64" presetClass="path" presetSubtype="0" decel="100000" fill="hold" nodeType="withEffect">
                                  <p:stCondLst>
                                    <p:cond delay="250"/>
                                  </p:stCondLst>
                                  <p:childTnLst>
                                    <p:animMotion origin="layout" path="M -2.29167E-6 -2.59259E-6 L -2.29167E-6 -0.34629 " pathEditMode="relative" rAng="0" ptsTypes="AA">
                                      <p:cBhvr>
                                        <p:cTn id="47" dur="650" fill="hold"/>
                                        <p:tgtEl>
                                          <p:spTgt spid="10"/>
                                        </p:tgtEl>
                                        <p:attrNameLst>
                                          <p:attrName>ppt_x</p:attrName>
                                          <p:attrName>ppt_y</p:attrName>
                                        </p:attrNameLst>
                                      </p:cBhvr>
                                      <p:rCtr x="0" y="-17315"/>
                                    </p:animMotion>
                                  </p:childTnLst>
                                </p:cTn>
                              </p:par>
                              <p:par>
                                <p:cTn id="48" presetID="2" presetClass="entr" presetSubtype="4" decel="100000" fill="hold" grpId="0" nodeType="withEffect">
                                  <p:stCondLst>
                                    <p:cond delay="500"/>
                                  </p:stCondLst>
                                  <p:childTnLst>
                                    <p:set>
                                      <p:cBhvr>
                                        <p:cTn id="49" dur="1" fill="hold">
                                          <p:stCondLst>
                                            <p:cond delay="0"/>
                                          </p:stCondLst>
                                        </p:cTn>
                                        <p:tgtEl>
                                          <p:spTgt spid="67"/>
                                        </p:tgtEl>
                                        <p:attrNameLst>
                                          <p:attrName>style.visibility</p:attrName>
                                        </p:attrNameLst>
                                      </p:cBhvr>
                                      <p:to>
                                        <p:strVal val="visible"/>
                                      </p:to>
                                    </p:set>
                                    <p:anim calcmode="lin" valueType="num">
                                      <p:cBhvr additive="base">
                                        <p:cTn id="50" dur="650" fill="hold"/>
                                        <p:tgtEl>
                                          <p:spTgt spid="67"/>
                                        </p:tgtEl>
                                        <p:attrNameLst>
                                          <p:attrName>ppt_x</p:attrName>
                                        </p:attrNameLst>
                                      </p:cBhvr>
                                      <p:tavLst>
                                        <p:tav tm="0">
                                          <p:val>
                                            <p:strVal val="#ppt_x"/>
                                          </p:val>
                                        </p:tav>
                                        <p:tav tm="100000">
                                          <p:val>
                                            <p:strVal val="#ppt_x"/>
                                          </p:val>
                                        </p:tav>
                                      </p:tavLst>
                                    </p:anim>
                                    <p:anim calcmode="lin" valueType="num">
                                      <p:cBhvr additive="base">
                                        <p:cTn id="51" dur="650" fill="hold"/>
                                        <p:tgtEl>
                                          <p:spTgt spid="67"/>
                                        </p:tgtEl>
                                        <p:attrNameLst>
                                          <p:attrName>ppt_y</p:attrName>
                                        </p:attrNameLst>
                                      </p:cBhvr>
                                      <p:tavLst>
                                        <p:tav tm="0">
                                          <p:val>
                                            <p:strVal val="1+#ppt_h/2"/>
                                          </p:val>
                                        </p:tav>
                                        <p:tav tm="100000">
                                          <p:val>
                                            <p:strVal val="#ppt_y"/>
                                          </p:val>
                                        </p:tav>
                                      </p:tavLst>
                                    </p:anim>
                                  </p:childTnLst>
                                </p:cTn>
                              </p:par>
                              <p:par>
                                <p:cTn id="52" presetID="2" presetClass="entr" presetSubtype="4" decel="100000" fill="hold" grpId="0" nodeType="withEffect">
                                  <p:stCondLst>
                                    <p:cond delay="500"/>
                                  </p:stCondLst>
                                  <p:childTnLst>
                                    <p:set>
                                      <p:cBhvr>
                                        <p:cTn id="53" dur="1" fill="hold">
                                          <p:stCondLst>
                                            <p:cond delay="0"/>
                                          </p:stCondLst>
                                        </p:cTn>
                                        <p:tgtEl>
                                          <p:spTgt spid="28"/>
                                        </p:tgtEl>
                                        <p:attrNameLst>
                                          <p:attrName>style.visibility</p:attrName>
                                        </p:attrNameLst>
                                      </p:cBhvr>
                                      <p:to>
                                        <p:strVal val="visible"/>
                                      </p:to>
                                    </p:set>
                                    <p:anim calcmode="lin" valueType="num">
                                      <p:cBhvr additive="base">
                                        <p:cTn id="54" dur="500" fill="hold"/>
                                        <p:tgtEl>
                                          <p:spTgt spid="28"/>
                                        </p:tgtEl>
                                        <p:attrNameLst>
                                          <p:attrName>ppt_x</p:attrName>
                                        </p:attrNameLst>
                                      </p:cBhvr>
                                      <p:tavLst>
                                        <p:tav tm="0">
                                          <p:val>
                                            <p:strVal val="#ppt_x"/>
                                          </p:val>
                                        </p:tav>
                                        <p:tav tm="100000">
                                          <p:val>
                                            <p:strVal val="#ppt_x"/>
                                          </p:val>
                                        </p:tav>
                                      </p:tavLst>
                                    </p:anim>
                                    <p:anim calcmode="lin" valueType="num">
                                      <p:cBhvr additive="base">
                                        <p:cTn id="5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64" presetClass="path" presetSubtype="0" decel="100000" fill="hold" nodeType="clickEffect">
                                  <p:stCondLst>
                                    <p:cond delay="0"/>
                                  </p:stCondLst>
                                  <p:childTnLst>
                                    <p:animMotion origin="layout" path="M 4.58333E-6 -1.11111E-6 L 4.58333E-6 -0.34606 " pathEditMode="relative" rAng="0" ptsTypes="AA">
                                      <p:cBhvr>
                                        <p:cTn id="59" dur="650" fill="hold"/>
                                        <p:tgtEl>
                                          <p:spTgt spid="11"/>
                                        </p:tgtEl>
                                        <p:attrNameLst>
                                          <p:attrName>ppt_x</p:attrName>
                                          <p:attrName>ppt_y</p:attrName>
                                        </p:attrNameLst>
                                      </p:cBhvr>
                                      <p:rCtr x="0" y="-17315"/>
                                    </p:animMotion>
                                  </p:childTnLst>
                                </p:cTn>
                              </p:par>
                              <p:par>
                                <p:cTn id="60" presetID="2" presetClass="entr" presetSubtype="4" decel="100000" fill="hold" grpId="0" nodeType="withEffect">
                                  <p:stCondLst>
                                    <p:cond delay="250"/>
                                  </p:stCondLst>
                                  <p:childTnLst>
                                    <p:set>
                                      <p:cBhvr>
                                        <p:cTn id="61" dur="1" fill="hold">
                                          <p:stCondLst>
                                            <p:cond delay="0"/>
                                          </p:stCondLst>
                                        </p:cTn>
                                        <p:tgtEl>
                                          <p:spTgt spid="68"/>
                                        </p:tgtEl>
                                        <p:attrNameLst>
                                          <p:attrName>style.visibility</p:attrName>
                                        </p:attrNameLst>
                                      </p:cBhvr>
                                      <p:to>
                                        <p:strVal val="visible"/>
                                      </p:to>
                                    </p:set>
                                    <p:anim calcmode="lin" valueType="num">
                                      <p:cBhvr additive="base">
                                        <p:cTn id="62" dur="650" fill="hold"/>
                                        <p:tgtEl>
                                          <p:spTgt spid="68"/>
                                        </p:tgtEl>
                                        <p:attrNameLst>
                                          <p:attrName>ppt_x</p:attrName>
                                        </p:attrNameLst>
                                      </p:cBhvr>
                                      <p:tavLst>
                                        <p:tav tm="0">
                                          <p:val>
                                            <p:strVal val="#ppt_x"/>
                                          </p:val>
                                        </p:tav>
                                        <p:tav tm="100000">
                                          <p:val>
                                            <p:strVal val="#ppt_x"/>
                                          </p:val>
                                        </p:tav>
                                      </p:tavLst>
                                    </p:anim>
                                    <p:anim calcmode="lin" valueType="num">
                                      <p:cBhvr additive="base">
                                        <p:cTn id="63" dur="650" fill="hold"/>
                                        <p:tgtEl>
                                          <p:spTgt spid="68"/>
                                        </p:tgtEl>
                                        <p:attrNameLst>
                                          <p:attrName>ppt_y</p:attrName>
                                        </p:attrNameLst>
                                      </p:cBhvr>
                                      <p:tavLst>
                                        <p:tav tm="0">
                                          <p:val>
                                            <p:strVal val="1+#ppt_h/2"/>
                                          </p:val>
                                        </p:tav>
                                        <p:tav tm="100000">
                                          <p:val>
                                            <p:strVal val="#ppt_y"/>
                                          </p:val>
                                        </p:tav>
                                      </p:tavLst>
                                    </p:anim>
                                  </p:childTnLst>
                                </p:cTn>
                              </p:par>
                              <p:par>
                                <p:cTn id="64" presetID="2" presetClass="entr" presetSubtype="4" decel="100000" fill="hold" grpId="0" nodeType="withEffect">
                                  <p:stCondLst>
                                    <p:cond delay="250"/>
                                  </p:stCondLst>
                                  <p:childTnLst>
                                    <p:set>
                                      <p:cBhvr>
                                        <p:cTn id="65" dur="1" fill="hold">
                                          <p:stCondLst>
                                            <p:cond delay="0"/>
                                          </p:stCondLst>
                                        </p:cTn>
                                        <p:tgtEl>
                                          <p:spTgt spid="33"/>
                                        </p:tgtEl>
                                        <p:attrNameLst>
                                          <p:attrName>style.visibility</p:attrName>
                                        </p:attrNameLst>
                                      </p:cBhvr>
                                      <p:to>
                                        <p:strVal val="visible"/>
                                      </p:to>
                                    </p:set>
                                    <p:anim calcmode="lin" valueType="num">
                                      <p:cBhvr additive="base">
                                        <p:cTn id="66" dur="650" fill="hold"/>
                                        <p:tgtEl>
                                          <p:spTgt spid="33"/>
                                        </p:tgtEl>
                                        <p:attrNameLst>
                                          <p:attrName>ppt_x</p:attrName>
                                        </p:attrNameLst>
                                      </p:cBhvr>
                                      <p:tavLst>
                                        <p:tav tm="0">
                                          <p:val>
                                            <p:strVal val="#ppt_x"/>
                                          </p:val>
                                        </p:tav>
                                        <p:tav tm="100000">
                                          <p:val>
                                            <p:strVal val="#ppt_x"/>
                                          </p:val>
                                        </p:tav>
                                      </p:tavLst>
                                    </p:anim>
                                    <p:anim calcmode="lin" valueType="num">
                                      <p:cBhvr additive="base">
                                        <p:cTn id="67" dur="6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64" presetClass="path" presetSubtype="0" decel="100000" fill="hold" nodeType="clickEffect">
                                  <p:stCondLst>
                                    <p:cond delay="0"/>
                                  </p:stCondLst>
                                  <p:childTnLst>
                                    <p:animMotion origin="layout" path="M 1.45833E-6 -1.11111E-6 L 1.45833E-6 -0.34606 " pathEditMode="relative" rAng="0" ptsTypes="AA">
                                      <p:cBhvr>
                                        <p:cTn id="71" dur="650" fill="hold"/>
                                        <p:tgtEl>
                                          <p:spTgt spid="12"/>
                                        </p:tgtEl>
                                        <p:attrNameLst>
                                          <p:attrName>ppt_x</p:attrName>
                                          <p:attrName>ppt_y</p:attrName>
                                        </p:attrNameLst>
                                      </p:cBhvr>
                                      <p:rCtr x="0" y="-17315"/>
                                    </p:animMotion>
                                  </p:childTnLst>
                                </p:cTn>
                              </p:par>
                              <p:par>
                                <p:cTn id="72" presetID="2" presetClass="entr" presetSubtype="4" decel="100000" fill="hold" grpId="0" nodeType="withEffect">
                                  <p:stCondLst>
                                    <p:cond delay="250"/>
                                  </p:stCondLst>
                                  <p:childTnLst>
                                    <p:set>
                                      <p:cBhvr>
                                        <p:cTn id="73" dur="1" fill="hold">
                                          <p:stCondLst>
                                            <p:cond delay="0"/>
                                          </p:stCondLst>
                                        </p:cTn>
                                        <p:tgtEl>
                                          <p:spTgt spid="69"/>
                                        </p:tgtEl>
                                        <p:attrNameLst>
                                          <p:attrName>style.visibility</p:attrName>
                                        </p:attrNameLst>
                                      </p:cBhvr>
                                      <p:to>
                                        <p:strVal val="visible"/>
                                      </p:to>
                                    </p:set>
                                    <p:anim calcmode="lin" valueType="num">
                                      <p:cBhvr additive="base">
                                        <p:cTn id="74" dur="650" fill="hold"/>
                                        <p:tgtEl>
                                          <p:spTgt spid="69"/>
                                        </p:tgtEl>
                                        <p:attrNameLst>
                                          <p:attrName>ppt_x</p:attrName>
                                        </p:attrNameLst>
                                      </p:cBhvr>
                                      <p:tavLst>
                                        <p:tav tm="0">
                                          <p:val>
                                            <p:strVal val="#ppt_x"/>
                                          </p:val>
                                        </p:tav>
                                        <p:tav tm="100000">
                                          <p:val>
                                            <p:strVal val="#ppt_x"/>
                                          </p:val>
                                        </p:tav>
                                      </p:tavLst>
                                    </p:anim>
                                    <p:anim calcmode="lin" valueType="num">
                                      <p:cBhvr additive="base">
                                        <p:cTn id="75" dur="650" fill="hold"/>
                                        <p:tgtEl>
                                          <p:spTgt spid="69"/>
                                        </p:tgtEl>
                                        <p:attrNameLst>
                                          <p:attrName>ppt_y</p:attrName>
                                        </p:attrNameLst>
                                      </p:cBhvr>
                                      <p:tavLst>
                                        <p:tav tm="0">
                                          <p:val>
                                            <p:strVal val="1+#ppt_h/2"/>
                                          </p:val>
                                        </p:tav>
                                        <p:tav tm="100000">
                                          <p:val>
                                            <p:strVal val="#ppt_y"/>
                                          </p:val>
                                        </p:tav>
                                      </p:tavLst>
                                    </p:anim>
                                  </p:childTnLst>
                                </p:cTn>
                              </p:par>
                              <p:par>
                                <p:cTn id="76" presetID="2" presetClass="entr" presetSubtype="4" decel="100000" fill="hold" nodeType="withEffect">
                                  <p:stCondLst>
                                    <p:cond delay="250"/>
                                  </p:stCondLst>
                                  <p:childTnLst>
                                    <p:set>
                                      <p:cBhvr>
                                        <p:cTn id="77" dur="1" fill="hold">
                                          <p:stCondLst>
                                            <p:cond delay="0"/>
                                          </p:stCondLst>
                                        </p:cTn>
                                        <p:tgtEl>
                                          <p:spTgt spid="30"/>
                                        </p:tgtEl>
                                        <p:attrNameLst>
                                          <p:attrName>style.visibility</p:attrName>
                                        </p:attrNameLst>
                                      </p:cBhvr>
                                      <p:to>
                                        <p:strVal val="visible"/>
                                      </p:to>
                                    </p:set>
                                    <p:anim calcmode="lin" valueType="num">
                                      <p:cBhvr additive="base">
                                        <p:cTn id="78" dur="500" fill="hold"/>
                                        <p:tgtEl>
                                          <p:spTgt spid="30"/>
                                        </p:tgtEl>
                                        <p:attrNameLst>
                                          <p:attrName>ppt_x</p:attrName>
                                        </p:attrNameLst>
                                      </p:cBhvr>
                                      <p:tavLst>
                                        <p:tav tm="0">
                                          <p:val>
                                            <p:strVal val="#ppt_x"/>
                                          </p:val>
                                        </p:tav>
                                        <p:tav tm="100000">
                                          <p:val>
                                            <p:strVal val="#ppt_x"/>
                                          </p:val>
                                        </p:tav>
                                      </p:tavLst>
                                    </p:anim>
                                    <p:anim calcmode="lin" valueType="num">
                                      <p:cBhvr additive="base">
                                        <p:cTn id="7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6" grpId="0" animBg="1"/>
      <p:bldP spid="67" grpId="0"/>
      <p:bldP spid="68" grpId="0"/>
      <p:bldP spid="69" grpId="0"/>
      <p:bldP spid="38" grpId="0" animBg="1"/>
      <p:bldP spid="4" grpId="0" animBg="1"/>
      <p:bldP spid="94" grpId="0" animBg="1"/>
      <p:bldP spid="28" grpId="0" animBg="1"/>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ectangle 24"/>
          <p:cNvSpPr>
            <a:spLocks noGrp="1" noChangeArrowheads="1"/>
          </p:cNvSpPr>
          <p:nvPr>
            <p:ph type="title"/>
          </p:nvPr>
        </p:nvSpPr>
        <p:spPr>
          <a:xfrm>
            <a:off x="274639" y="140291"/>
            <a:ext cx="11889564" cy="917575"/>
          </a:xfrm>
        </p:spPr>
        <p:txBody>
          <a:bodyPr/>
          <a:lstStyle/>
          <a:p>
            <a:r>
              <a:rPr lang="en-US" sz="3200" b="1" dirty="0" smtClean="0"/>
              <a:t>Enterprise Cloud Operating Environment – Windows 2012 R2</a:t>
            </a:r>
            <a:endParaRPr lang="en-US" sz="3200" b="1" dirty="0"/>
          </a:p>
        </p:txBody>
      </p:sp>
      <p:graphicFrame>
        <p:nvGraphicFramePr>
          <p:cNvPr id="476" name="Group 84"/>
          <p:cNvGraphicFramePr>
            <a:graphicFrameLocks noGrp="1"/>
          </p:cNvGraphicFramePr>
          <p:nvPr>
            <p:extLst>
              <p:ext uri="{D42A27DB-BD31-4B8C-83A1-F6EECF244321}">
                <p14:modId xmlns:p14="http://schemas.microsoft.com/office/powerpoint/2010/main" val="3787164892"/>
              </p:ext>
            </p:extLst>
          </p:nvPr>
        </p:nvGraphicFramePr>
        <p:xfrm>
          <a:off x="395895" y="1690289"/>
          <a:ext cx="11460454" cy="4381877"/>
        </p:xfrm>
        <a:graphic>
          <a:graphicData uri="http://schemas.openxmlformats.org/drawingml/2006/table">
            <a:tbl>
              <a:tblPr/>
              <a:tblGrid>
                <a:gridCol w="1203031"/>
                <a:gridCol w="3913517"/>
                <a:gridCol w="2008296"/>
                <a:gridCol w="2500724"/>
                <a:gridCol w="1834886"/>
              </a:tblGrid>
              <a:tr h="330210">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gradFill>
                            <a:gsLst>
                              <a:gs pos="0">
                                <a:schemeClr val="bg1"/>
                              </a:gs>
                              <a:gs pos="100000">
                                <a:schemeClr val="bg1"/>
                              </a:gs>
                            </a:gsLst>
                            <a:lin ang="5400000" scaled="0"/>
                          </a:gradFill>
                          <a:effectLst/>
                          <a:latin typeface="Segoe UI" pitchFamily="34" charset="0"/>
                          <a:cs typeface="Arial" pitchFamily="34" charset="0"/>
                        </a:rPr>
                        <a:t>System</a:t>
                      </a:r>
                    </a:p>
                  </a:txBody>
                  <a:tcPr marL="121569" marR="121569" marT="45589" marB="45589"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gradFill>
                            <a:gsLst>
                              <a:gs pos="0">
                                <a:schemeClr val="bg1"/>
                              </a:gs>
                              <a:gs pos="100000">
                                <a:schemeClr val="bg1"/>
                              </a:gs>
                            </a:gsLst>
                            <a:lin ang="5400000" scaled="0"/>
                          </a:gradFill>
                          <a:effectLst/>
                          <a:latin typeface="Segoe UI" pitchFamily="34" charset="0"/>
                          <a:cs typeface="Arial" pitchFamily="34" charset="0"/>
                        </a:rPr>
                        <a:t>Resource</a:t>
                      </a:r>
                    </a:p>
                  </a:txBody>
                  <a:tcPr marL="121569" marR="121569" marT="45589" marB="45589" anchor="ctr" horzOverflow="overflow">
                    <a:lnL>
                      <a:noFill/>
                    </a:lnL>
                    <a:lnR>
                      <a:noFill/>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gradFill>
                            <a:gsLst>
                              <a:gs pos="0">
                                <a:schemeClr val="bg1"/>
                              </a:gs>
                              <a:gs pos="100000">
                                <a:schemeClr val="bg1"/>
                              </a:gs>
                            </a:gsLst>
                            <a:lin ang="5400000" scaled="0"/>
                          </a:gradFill>
                          <a:effectLst/>
                          <a:latin typeface="Segoe UI" pitchFamily="34" charset="0"/>
                          <a:cs typeface="Arial" pitchFamily="34" charset="0"/>
                        </a:rPr>
                        <a:t>Maximum number</a:t>
                      </a:r>
                    </a:p>
                  </a:txBody>
                  <a:tcPr marL="121569" marR="121569" marT="45589" marB="45589" anchor="ctr" horzOverflow="overflow">
                    <a:lnL>
                      <a:noFill/>
                    </a:lnL>
                    <a:lnR>
                      <a:noFill/>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gradFill>
                            <a:gsLst>
                              <a:gs pos="0">
                                <a:schemeClr val="bg1"/>
                              </a:gs>
                              <a:gs pos="100000">
                                <a:schemeClr val="bg1"/>
                              </a:gs>
                            </a:gsLst>
                            <a:lin ang="5400000" scaled="0"/>
                          </a:gradFill>
                          <a:effectLst/>
                          <a:latin typeface="Segoe UI" pitchFamily="34" charset="0"/>
                          <a:cs typeface="Arial" pitchFamily="34" charset="0"/>
                        </a:rPr>
                        <a:t>Improvement factor</a:t>
                      </a:r>
                    </a:p>
                  </a:txBody>
                  <a:tcPr marL="121569" marR="121569" marT="45589" marB="45589"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569935">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gradFill>
                            <a:gsLst>
                              <a:gs pos="0">
                                <a:schemeClr val="bg1"/>
                              </a:gs>
                              <a:gs pos="100000">
                                <a:schemeClr val="bg1"/>
                              </a:gs>
                            </a:gsLst>
                            <a:lin ang="5400000" scaled="0"/>
                          </a:gradFill>
                          <a:effectLst/>
                          <a:latin typeface="Segoe UI" pitchFamily="34" charset="0"/>
                          <a:cs typeface="Arial" pitchFamily="34" charset="0"/>
                        </a:rPr>
                        <a:t>Windows 2008 R2</a:t>
                      </a:r>
                    </a:p>
                  </a:txBody>
                  <a:tcPr marL="121569" marR="121569" marT="45589" marB="45589"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gradFill>
                            <a:gsLst>
                              <a:gs pos="0">
                                <a:schemeClr val="bg1"/>
                              </a:gs>
                              <a:gs pos="100000">
                                <a:schemeClr val="bg1"/>
                              </a:gs>
                            </a:gsLst>
                            <a:lin ang="5400000" scaled="0"/>
                          </a:gradFill>
                          <a:effectLst/>
                          <a:latin typeface="Segoe UI" pitchFamily="34" charset="0"/>
                          <a:cs typeface="Arial" pitchFamily="34" charset="0"/>
                        </a:rPr>
                        <a:t>Windows Server 2012 R2 </a:t>
                      </a:r>
                      <a:endParaRPr kumimoji="0" lang="en-US" sz="1600" b="0" i="0" u="none" strike="noStrike" cap="none" normalizeH="0" baseline="30000" dirty="0" smtClean="0">
                        <a:ln>
                          <a:noFill/>
                        </a:ln>
                        <a:gradFill>
                          <a:gsLst>
                            <a:gs pos="0">
                              <a:schemeClr val="bg1"/>
                            </a:gs>
                            <a:gs pos="100000">
                              <a:schemeClr val="bg1"/>
                            </a:gs>
                          </a:gsLst>
                          <a:lin ang="5400000" scaled="0"/>
                        </a:gradFill>
                        <a:effectLst/>
                        <a:latin typeface="Segoe UI" pitchFamily="34" charset="0"/>
                        <a:cs typeface="Arial" pitchFamily="34" charset="0"/>
                      </a:endParaRPr>
                    </a:p>
                  </a:txBody>
                  <a:tcPr marL="121569" marR="121569" marT="45589" marB="45589" anchor="ctr" horzOverflow="overflow">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vMerge="1">
                  <a:txBody>
                    <a:bodyPr/>
                    <a:lstStyle/>
                    <a:p>
                      <a:endParaRPr lang="en-US"/>
                    </a:p>
                  </a:txBody>
                  <a:tcPr/>
                </a:tc>
              </a:tr>
              <a:tr h="378389">
                <a:tc row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gradFill>
                            <a:gsLst>
                              <a:gs pos="1250">
                                <a:schemeClr val="tx1"/>
                              </a:gs>
                              <a:gs pos="100000">
                                <a:schemeClr val="tx1"/>
                              </a:gs>
                            </a:gsLst>
                            <a:lin ang="5400000" scaled="0"/>
                          </a:gradFill>
                          <a:effectLst/>
                          <a:latin typeface="Segoe UI" pitchFamily="34" charset="0"/>
                          <a:cs typeface="Arial" pitchFamily="34" charset="0"/>
                        </a:rPr>
                        <a:t>Host</a:t>
                      </a:r>
                    </a:p>
                  </a:txBody>
                  <a:tcPr marL="121569" marR="121569" marT="45589" marB="4558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gradFill>
                            <a:gsLst>
                              <a:gs pos="1250">
                                <a:schemeClr val="tx1"/>
                              </a:gs>
                              <a:gs pos="100000">
                                <a:schemeClr val="tx1"/>
                              </a:gs>
                            </a:gsLst>
                            <a:lin ang="5400000" scaled="0"/>
                          </a:gradFill>
                          <a:effectLst/>
                          <a:latin typeface="Segoe UI" pitchFamily="34" charset="0"/>
                          <a:cs typeface="Arial" pitchFamily="34" charset="0"/>
                        </a:rPr>
                        <a:t>Logical processors on hardware</a:t>
                      </a:r>
                    </a:p>
                  </a:txBody>
                  <a:tcPr marL="121569" marR="121569" marT="45589" marB="4558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gradFill>
                            <a:gsLst>
                              <a:gs pos="1250">
                                <a:schemeClr val="tx1"/>
                              </a:gs>
                              <a:gs pos="100000">
                                <a:schemeClr val="tx1"/>
                              </a:gs>
                            </a:gsLst>
                            <a:lin ang="5400000" scaled="0"/>
                          </a:gradFill>
                          <a:effectLst/>
                          <a:latin typeface="Segoe UI" pitchFamily="34" charset="0"/>
                          <a:cs typeface="Arial" pitchFamily="34" charset="0"/>
                        </a:rPr>
                        <a:t>64</a:t>
                      </a:r>
                    </a:p>
                  </a:txBody>
                  <a:tcPr marL="121569" marR="121569" marT="45589" marB="4558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gradFill>
                            <a:gsLst>
                              <a:gs pos="1250">
                                <a:schemeClr val="tx1"/>
                              </a:gs>
                              <a:gs pos="100000">
                                <a:schemeClr val="tx1"/>
                              </a:gs>
                            </a:gsLst>
                            <a:lin ang="5400000" scaled="0"/>
                          </a:gradFill>
                          <a:effectLst/>
                          <a:latin typeface="Segoe UI" pitchFamily="34" charset="0"/>
                          <a:cs typeface="Arial" pitchFamily="34" charset="0"/>
                        </a:rPr>
                        <a:t>320</a:t>
                      </a:r>
                    </a:p>
                  </a:txBody>
                  <a:tcPr marL="121569" marR="121569" marT="45589" marB="4558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gradFill>
                            <a:gsLst>
                              <a:gs pos="1250">
                                <a:schemeClr val="tx1"/>
                              </a:gs>
                              <a:gs pos="100000">
                                <a:schemeClr val="tx1"/>
                              </a:gs>
                            </a:gsLst>
                            <a:lin ang="5400000" scaled="0"/>
                          </a:gradFill>
                          <a:effectLst/>
                          <a:latin typeface="Segoe UI" pitchFamily="34" charset="0"/>
                          <a:cs typeface="Arial" pitchFamily="34" charset="0"/>
                        </a:rPr>
                        <a:t>5×</a:t>
                      </a:r>
                    </a:p>
                  </a:txBody>
                  <a:tcPr marL="121569" marR="121569" marT="45589" marB="4558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AEA"/>
                    </a:solidFill>
                  </a:tcPr>
                </a:tc>
              </a:tr>
              <a:tr h="330210">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gradFill>
                            <a:gsLst>
                              <a:gs pos="1250">
                                <a:schemeClr val="tx1"/>
                              </a:gs>
                              <a:gs pos="100000">
                                <a:schemeClr val="tx1"/>
                              </a:gs>
                            </a:gsLst>
                            <a:lin ang="5400000" scaled="0"/>
                          </a:gradFill>
                          <a:effectLst/>
                          <a:latin typeface="Segoe UI" pitchFamily="34" charset="0"/>
                          <a:cs typeface="Arial" pitchFamily="34" charset="0"/>
                        </a:rPr>
                        <a:t>Physical memory </a:t>
                      </a:r>
                    </a:p>
                  </a:txBody>
                  <a:tcPr marL="121569" marR="121569" marT="45589" marB="4558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gradFill>
                            <a:gsLst>
                              <a:gs pos="1250">
                                <a:schemeClr val="tx1"/>
                              </a:gs>
                              <a:gs pos="100000">
                                <a:schemeClr val="tx1"/>
                              </a:gs>
                            </a:gsLst>
                            <a:lin ang="5400000" scaled="0"/>
                          </a:gradFill>
                          <a:effectLst/>
                          <a:latin typeface="Segoe UI" pitchFamily="34" charset="0"/>
                          <a:cs typeface="Arial" pitchFamily="34" charset="0"/>
                        </a:rPr>
                        <a:t>1 TB</a:t>
                      </a:r>
                    </a:p>
                  </a:txBody>
                  <a:tcPr marL="121569" marR="121569" marT="45589" marB="4558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gradFill>
                            <a:gsLst>
                              <a:gs pos="1250">
                                <a:schemeClr val="tx1"/>
                              </a:gs>
                              <a:gs pos="100000">
                                <a:schemeClr val="tx1"/>
                              </a:gs>
                            </a:gsLst>
                            <a:lin ang="5400000" scaled="0"/>
                          </a:gradFill>
                          <a:effectLst/>
                          <a:latin typeface="Segoe UI" pitchFamily="34" charset="0"/>
                          <a:cs typeface="Arial" pitchFamily="34" charset="0"/>
                        </a:rPr>
                        <a:t>4 TB</a:t>
                      </a:r>
                    </a:p>
                  </a:txBody>
                  <a:tcPr marL="121569" marR="121569" marT="45589" marB="4558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gradFill>
                            <a:gsLst>
                              <a:gs pos="1250">
                                <a:schemeClr val="tx1"/>
                              </a:gs>
                              <a:gs pos="100000">
                                <a:schemeClr val="tx1"/>
                              </a:gs>
                            </a:gsLst>
                            <a:lin ang="5400000" scaled="0"/>
                          </a:gradFill>
                          <a:effectLst/>
                          <a:latin typeface="Segoe UI" pitchFamily="34" charset="0"/>
                          <a:cs typeface="Arial" pitchFamily="34" charset="0"/>
                        </a:rPr>
                        <a:t>4×</a:t>
                      </a:r>
                    </a:p>
                  </a:txBody>
                  <a:tcPr marL="121569" marR="121569" marT="45589" marB="4558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AEA"/>
                    </a:solidFill>
                  </a:tcPr>
                </a:tc>
              </a:tr>
              <a:tr h="365461">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gradFill>
                            <a:gsLst>
                              <a:gs pos="1250">
                                <a:schemeClr val="tx1"/>
                              </a:gs>
                              <a:gs pos="100000">
                                <a:schemeClr val="tx1"/>
                              </a:gs>
                            </a:gsLst>
                            <a:lin ang="5400000" scaled="0"/>
                          </a:gradFill>
                          <a:effectLst/>
                          <a:latin typeface="Segoe UI" pitchFamily="34" charset="0"/>
                          <a:cs typeface="Arial" pitchFamily="34" charset="0"/>
                        </a:rPr>
                        <a:t>Virtual processors per host</a:t>
                      </a:r>
                    </a:p>
                  </a:txBody>
                  <a:tcPr marL="121569" marR="121569" marT="45589" marB="4558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gradFill>
                            <a:gsLst>
                              <a:gs pos="1250">
                                <a:schemeClr val="tx1"/>
                              </a:gs>
                              <a:gs pos="100000">
                                <a:schemeClr val="tx1"/>
                              </a:gs>
                            </a:gsLst>
                            <a:lin ang="5400000" scaled="0"/>
                          </a:gradFill>
                          <a:effectLst/>
                          <a:latin typeface="Segoe UI" pitchFamily="34" charset="0"/>
                          <a:cs typeface="Arial" pitchFamily="34" charset="0"/>
                        </a:rPr>
                        <a:t>512</a:t>
                      </a:r>
                    </a:p>
                  </a:txBody>
                  <a:tcPr marL="121569" marR="121569" marT="45589" marB="4558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gradFill>
                            <a:gsLst>
                              <a:gs pos="1250">
                                <a:schemeClr val="tx1"/>
                              </a:gs>
                              <a:gs pos="100000">
                                <a:schemeClr val="tx1"/>
                              </a:gs>
                            </a:gsLst>
                            <a:lin ang="5400000" scaled="0"/>
                          </a:gradFill>
                          <a:effectLst/>
                          <a:latin typeface="Segoe UI" pitchFamily="34" charset="0"/>
                          <a:cs typeface="Arial" pitchFamily="34" charset="0"/>
                        </a:rPr>
                        <a:t>2,048</a:t>
                      </a:r>
                    </a:p>
                  </a:txBody>
                  <a:tcPr marL="121569" marR="121569" marT="45589" marB="4558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gradFill>
                            <a:gsLst>
                              <a:gs pos="1250">
                                <a:schemeClr val="tx1"/>
                              </a:gs>
                              <a:gs pos="100000">
                                <a:schemeClr val="tx1"/>
                              </a:gs>
                            </a:gsLst>
                            <a:lin ang="5400000" scaled="0"/>
                          </a:gradFill>
                          <a:effectLst/>
                          <a:latin typeface="Segoe UI" pitchFamily="34" charset="0"/>
                          <a:cs typeface="Arial" pitchFamily="34" charset="0"/>
                        </a:rPr>
                        <a:t>4×</a:t>
                      </a:r>
                    </a:p>
                  </a:txBody>
                  <a:tcPr marL="121569" marR="121569" marT="45589" marB="4558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AEA"/>
                    </a:solidFill>
                  </a:tcPr>
                </a:tc>
              </a:tr>
              <a:tr h="370163">
                <a:tc row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gradFill>
                            <a:gsLst>
                              <a:gs pos="1250">
                                <a:schemeClr val="tx1"/>
                              </a:gs>
                              <a:gs pos="100000">
                                <a:schemeClr val="tx1"/>
                              </a:gs>
                            </a:gsLst>
                            <a:lin ang="5400000" scaled="0"/>
                          </a:gradFill>
                          <a:effectLst/>
                          <a:latin typeface="Segoe UI" pitchFamily="34" charset="0"/>
                          <a:cs typeface="Arial" pitchFamily="34" charset="0"/>
                        </a:rPr>
                        <a:t>Virtual machine</a:t>
                      </a:r>
                    </a:p>
                  </a:txBody>
                  <a:tcPr marL="121569" marR="121569" marT="45589" marB="4558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F7F7F">
                        <a:alpha val="25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gradFill>
                            <a:gsLst>
                              <a:gs pos="1250">
                                <a:schemeClr val="tx1"/>
                              </a:gs>
                              <a:gs pos="100000">
                                <a:schemeClr val="tx1"/>
                              </a:gs>
                            </a:gsLst>
                            <a:lin ang="5400000" scaled="0"/>
                          </a:gradFill>
                          <a:effectLst/>
                          <a:latin typeface="Segoe UI" pitchFamily="34" charset="0"/>
                          <a:cs typeface="Arial" pitchFamily="34" charset="0"/>
                        </a:rPr>
                        <a:t>Virtual processors per virtual machine</a:t>
                      </a:r>
                    </a:p>
                  </a:txBody>
                  <a:tcPr marL="121569" marR="121569" marT="45589" marB="4558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F7F7F">
                        <a:alpha val="25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gradFill>
                            <a:gsLst>
                              <a:gs pos="1250">
                                <a:schemeClr val="tx1"/>
                              </a:gs>
                              <a:gs pos="100000">
                                <a:schemeClr val="tx1"/>
                              </a:gs>
                            </a:gsLst>
                            <a:lin ang="5400000" scaled="0"/>
                          </a:gradFill>
                          <a:effectLst/>
                          <a:latin typeface="Segoe UI" pitchFamily="34" charset="0"/>
                          <a:cs typeface="Arial" pitchFamily="34" charset="0"/>
                        </a:rPr>
                        <a:t>4</a:t>
                      </a:r>
                    </a:p>
                  </a:txBody>
                  <a:tcPr marL="121569" marR="121569" marT="45589" marB="4558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F7F7F">
                        <a:alpha val="25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gradFill>
                            <a:gsLst>
                              <a:gs pos="1250">
                                <a:schemeClr val="tx1"/>
                              </a:gs>
                              <a:gs pos="100000">
                                <a:schemeClr val="tx1"/>
                              </a:gs>
                            </a:gsLst>
                            <a:lin ang="5400000" scaled="0"/>
                          </a:gradFill>
                          <a:effectLst/>
                          <a:latin typeface="Segoe UI" pitchFamily="34" charset="0"/>
                          <a:cs typeface="Arial" pitchFamily="34" charset="0"/>
                        </a:rPr>
                        <a:t>64</a:t>
                      </a:r>
                    </a:p>
                  </a:txBody>
                  <a:tcPr marL="121569" marR="121569" marT="45589" marB="4558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F7F7F">
                        <a:alpha val="25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gradFill>
                            <a:gsLst>
                              <a:gs pos="1250">
                                <a:schemeClr val="tx1"/>
                              </a:gs>
                              <a:gs pos="100000">
                                <a:schemeClr val="tx1"/>
                              </a:gs>
                            </a:gsLst>
                            <a:lin ang="5400000" scaled="0"/>
                          </a:gradFill>
                          <a:effectLst/>
                          <a:latin typeface="Segoe UI" pitchFamily="34" charset="0"/>
                          <a:cs typeface="Arial" pitchFamily="34" charset="0"/>
                        </a:rPr>
                        <a:t>16×</a:t>
                      </a:r>
                    </a:p>
                  </a:txBody>
                  <a:tcPr marL="121569" marR="121569" marT="45589" marB="4558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F7F7F">
                        <a:alpha val="25000"/>
                      </a:srgbClr>
                    </a:solidFill>
                  </a:tcPr>
                </a:tc>
              </a:tr>
              <a:tr h="457123">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gradFill>
                            <a:gsLst>
                              <a:gs pos="1250">
                                <a:schemeClr val="tx1"/>
                              </a:gs>
                              <a:gs pos="100000">
                                <a:schemeClr val="tx1"/>
                              </a:gs>
                            </a:gsLst>
                            <a:lin ang="5400000" scaled="0"/>
                          </a:gradFill>
                          <a:effectLst/>
                          <a:latin typeface="Segoe UI" pitchFamily="34" charset="0"/>
                          <a:cs typeface="Arial" pitchFamily="34" charset="0"/>
                        </a:rPr>
                        <a:t>Memory per virtual machine</a:t>
                      </a:r>
                    </a:p>
                  </a:txBody>
                  <a:tcPr marL="121569" marR="121569" marT="45589" marB="4558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F7F7F">
                        <a:alpha val="25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gradFill>
                            <a:gsLst>
                              <a:gs pos="1250">
                                <a:schemeClr val="tx1"/>
                              </a:gs>
                              <a:gs pos="100000">
                                <a:schemeClr val="tx1"/>
                              </a:gs>
                            </a:gsLst>
                            <a:lin ang="5400000" scaled="0"/>
                          </a:gradFill>
                          <a:effectLst/>
                          <a:latin typeface="Segoe UI" pitchFamily="34" charset="0"/>
                          <a:cs typeface="Arial" pitchFamily="34" charset="0"/>
                        </a:rPr>
                        <a:t>64 GB</a:t>
                      </a:r>
                    </a:p>
                  </a:txBody>
                  <a:tcPr marL="121569" marR="121569" marT="45589" marB="4558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F7F7F">
                        <a:alpha val="25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gradFill>
                            <a:gsLst>
                              <a:gs pos="1250">
                                <a:schemeClr val="tx1"/>
                              </a:gs>
                              <a:gs pos="100000">
                                <a:schemeClr val="tx1"/>
                              </a:gs>
                            </a:gsLst>
                            <a:lin ang="5400000" scaled="0"/>
                          </a:gradFill>
                          <a:effectLst/>
                          <a:latin typeface="Segoe UI" pitchFamily="34" charset="0"/>
                          <a:cs typeface="Arial" pitchFamily="34" charset="0"/>
                        </a:rPr>
                        <a:t>1 TB</a:t>
                      </a:r>
                    </a:p>
                  </a:txBody>
                  <a:tcPr marL="121569" marR="121569" marT="45589" marB="4558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F7F7F">
                        <a:alpha val="25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gradFill>
                            <a:gsLst>
                              <a:gs pos="1250">
                                <a:schemeClr val="tx1"/>
                              </a:gs>
                              <a:gs pos="100000">
                                <a:schemeClr val="tx1"/>
                              </a:gs>
                            </a:gsLst>
                            <a:lin ang="5400000" scaled="0"/>
                          </a:gradFill>
                          <a:effectLst/>
                          <a:latin typeface="Segoe UI" pitchFamily="34" charset="0"/>
                          <a:cs typeface="Arial" pitchFamily="34" charset="0"/>
                        </a:rPr>
                        <a:t>16×</a:t>
                      </a:r>
                    </a:p>
                  </a:txBody>
                  <a:tcPr marL="121569" marR="121569" marT="45589" marB="4558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F7F7F">
                        <a:alpha val="25000"/>
                      </a:srgbClr>
                    </a:solidFill>
                  </a:tcPr>
                </a:tc>
              </a:tr>
              <a:tr h="457123">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gradFill>
                            <a:gsLst>
                              <a:gs pos="1250">
                                <a:schemeClr val="tx1"/>
                              </a:gs>
                              <a:gs pos="100000">
                                <a:schemeClr val="tx1"/>
                              </a:gs>
                            </a:gsLst>
                            <a:lin ang="5400000" scaled="0"/>
                          </a:gradFill>
                          <a:effectLst/>
                          <a:latin typeface="Segoe UI" pitchFamily="34" charset="0"/>
                          <a:cs typeface="Arial" pitchFamily="34" charset="0"/>
                        </a:rPr>
                        <a:t>Virtual disk capacity</a:t>
                      </a:r>
                    </a:p>
                  </a:txBody>
                  <a:tcPr marL="121569" marR="121569" marT="45589" marB="4558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F7F7F">
                        <a:alpha val="25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gradFill>
                            <a:gsLst>
                              <a:gs pos="1250">
                                <a:schemeClr val="tx1"/>
                              </a:gs>
                              <a:gs pos="100000">
                                <a:schemeClr val="tx1"/>
                              </a:gs>
                            </a:gsLst>
                            <a:lin ang="5400000" scaled="0"/>
                          </a:gradFill>
                          <a:effectLst/>
                          <a:latin typeface="Segoe UI" pitchFamily="34" charset="0"/>
                          <a:cs typeface="Arial" pitchFamily="34" charset="0"/>
                        </a:rPr>
                        <a:t>2 TB</a:t>
                      </a:r>
                    </a:p>
                  </a:txBody>
                  <a:tcPr marL="121569" marR="121569" marT="45589" marB="4558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F7F7F">
                        <a:alpha val="25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gradFill>
                            <a:gsLst>
                              <a:gs pos="1250">
                                <a:schemeClr val="tx1"/>
                              </a:gs>
                              <a:gs pos="100000">
                                <a:schemeClr val="tx1"/>
                              </a:gs>
                            </a:gsLst>
                            <a:lin ang="5400000" scaled="0"/>
                          </a:gradFill>
                          <a:effectLst/>
                          <a:latin typeface="Segoe UI" pitchFamily="34" charset="0"/>
                          <a:cs typeface="Arial" pitchFamily="34" charset="0"/>
                        </a:rPr>
                        <a:t>64 TB</a:t>
                      </a:r>
                    </a:p>
                  </a:txBody>
                  <a:tcPr marL="121569" marR="121569" marT="45589" marB="4558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F7F7F">
                        <a:alpha val="25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gradFill>
                            <a:gsLst>
                              <a:gs pos="1250">
                                <a:schemeClr val="tx1"/>
                              </a:gs>
                              <a:gs pos="100000">
                                <a:schemeClr val="tx1"/>
                              </a:gs>
                            </a:gsLst>
                            <a:lin ang="5400000" scaled="0"/>
                          </a:gradFill>
                          <a:effectLst/>
                          <a:latin typeface="Segoe UI" pitchFamily="34" charset="0"/>
                          <a:cs typeface="Arial" pitchFamily="34" charset="0"/>
                        </a:rPr>
                        <a:t>32x</a:t>
                      </a:r>
                    </a:p>
                  </a:txBody>
                  <a:tcPr marL="121569" marR="121569" marT="45589" marB="4558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F7F7F">
                        <a:alpha val="25000"/>
                      </a:srgbClr>
                    </a:solidFill>
                  </a:tcPr>
                </a:tc>
              </a:tr>
              <a:tr h="413643">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gradFill>
                            <a:gsLst>
                              <a:gs pos="1250">
                                <a:schemeClr val="tx1"/>
                              </a:gs>
                              <a:gs pos="100000">
                                <a:schemeClr val="tx1"/>
                              </a:gs>
                            </a:gsLst>
                            <a:lin ang="5400000" scaled="0"/>
                          </a:gradFill>
                          <a:effectLst/>
                          <a:latin typeface="Segoe UI" pitchFamily="34" charset="0"/>
                          <a:cs typeface="Arial" pitchFamily="34" charset="0"/>
                        </a:rPr>
                        <a:t>Active virtual machines</a:t>
                      </a:r>
                    </a:p>
                  </a:txBody>
                  <a:tcPr marL="121569" marR="121569" marT="45589" marB="4558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F7F7F">
                        <a:alpha val="25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gradFill>
                            <a:gsLst>
                              <a:gs pos="1250">
                                <a:schemeClr val="tx1"/>
                              </a:gs>
                              <a:gs pos="100000">
                                <a:schemeClr val="tx1"/>
                              </a:gs>
                            </a:gsLst>
                            <a:lin ang="5400000" scaled="0"/>
                          </a:gradFill>
                          <a:effectLst/>
                          <a:latin typeface="Segoe UI" pitchFamily="34" charset="0"/>
                          <a:cs typeface="Arial" pitchFamily="34" charset="0"/>
                        </a:rPr>
                        <a:t>384</a:t>
                      </a:r>
                    </a:p>
                  </a:txBody>
                  <a:tcPr marL="121569" marR="121569" marT="45589" marB="4558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F7F7F">
                        <a:alpha val="25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gradFill>
                            <a:gsLst>
                              <a:gs pos="1250">
                                <a:schemeClr val="tx1"/>
                              </a:gs>
                              <a:gs pos="100000">
                                <a:schemeClr val="tx1"/>
                              </a:gs>
                            </a:gsLst>
                            <a:lin ang="5400000" scaled="0"/>
                          </a:gradFill>
                          <a:effectLst/>
                          <a:latin typeface="Segoe UI" pitchFamily="34" charset="0"/>
                          <a:cs typeface="Arial" pitchFamily="34" charset="0"/>
                        </a:rPr>
                        <a:t>1,024</a:t>
                      </a:r>
                    </a:p>
                  </a:txBody>
                  <a:tcPr marL="121569" marR="121569" marT="45589" marB="4558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F7F7F">
                        <a:alpha val="25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gradFill>
                            <a:gsLst>
                              <a:gs pos="1250">
                                <a:schemeClr val="tx1"/>
                              </a:gs>
                              <a:gs pos="100000">
                                <a:schemeClr val="tx1"/>
                              </a:gs>
                            </a:gsLst>
                            <a:lin ang="5400000" scaled="0"/>
                          </a:gradFill>
                          <a:effectLst/>
                          <a:latin typeface="Segoe UI" pitchFamily="34" charset="0"/>
                          <a:cs typeface="Arial" pitchFamily="34" charset="0"/>
                        </a:rPr>
                        <a:t>2.7×</a:t>
                      </a:r>
                    </a:p>
                  </a:txBody>
                  <a:tcPr marL="121569" marR="121569" marT="45589" marB="4558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F7F7F">
                        <a:alpha val="25000"/>
                      </a:srgbClr>
                    </a:solidFill>
                  </a:tcPr>
                </a:tc>
              </a:tr>
              <a:tr h="356063">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gradFill>
                            <a:gsLst>
                              <a:gs pos="1250">
                                <a:schemeClr val="tx1"/>
                              </a:gs>
                              <a:gs pos="100000">
                                <a:schemeClr val="tx1"/>
                              </a:gs>
                            </a:gsLst>
                            <a:lin ang="5400000" scaled="0"/>
                          </a:gradFill>
                          <a:effectLst/>
                          <a:latin typeface="Segoe UI" pitchFamily="34" charset="0"/>
                          <a:cs typeface="Arial" pitchFamily="34" charset="0"/>
                        </a:rPr>
                        <a:t>Cluster</a:t>
                      </a:r>
                    </a:p>
                  </a:txBody>
                  <a:tcPr marL="121569" marR="121569" marT="45589" marB="4558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gradFill>
                            <a:gsLst>
                              <a:gs pos="1250">
                                <a:schemeClr val="tx1"/>
                              </a:gs>
                              <a:gs pos="100000">
                                <a:schemeClr val="tx1"/>
                              </a:gs>
                            </a:gsLst>
                            <a:lin ang="5400000" scaled="0"/>
                          </a:gradFill>
                          <a:effectLst/>
                          <a:latin typeface="Segoe UI" pitchFamily="34" charset="0"/>
                          <a:cs typeface="Arial" pitchFamily="34" charset="0"/>
                        </a:rPr>
                        <a:t>Nodes</a:t>
                      </a:r>
                    </a:p>
                  </a:txBody>
                  <a:tcPr marL="121569" marR="121569" marT="45589" marB="4558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gradFill>
                            <a:gsLst>
                              <a:gs pos="1250">
                                <a:schemeClr val="tx1"/>
                              </a:gs>
                              <a:gs pos="100000">
                                <a:schemeClr val="tx1"/>
                              </a:gs>
                            </a:gsLst>
                            <a:lin ang="5400000" scaled="0"/>
                          </a:gradFill>
                          <a:effectLst/>
                          <a:latin typeface="Segoe UI" pitchFamily="34" charset="0"/>
                          <a:cs typeface="Arial" pitchFamily="34" charset="0"/>
                        </a:rPr>
                        <a:t>16</a:t>
                      </a:r>
                    </a:p>
                  </a:txBody>
                  <a:tcPr marL="121569" marR="121569" marT="45589" marB="4558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gradFill>
                            <a:gsLst>
                              <a:gs pos="1250">
                                <a:schemeClr val="tx1"/>
                              </a:gs>
                              <a:gs pos="100000">
                                <a:schemeClr val="tx1"/>
                              </a:gs>
                            </a:gsLst>
                            <a:lin ang="5400000" scaled="0"/>
                          </a:gradFill>
                          <a:effectLst/>
                          <a:latin typeface="Segoe UI" pitchFamily="34" charset="0"/>
                          <a:cs typeface="Arial" pitchFamily="34" charset="0"/>
                        </a:rPr>
                        <a:t>64</a:t>
                      </a:r>
                    </a:p>
                  </a:txBody>
                  <a:tcPr marL="121569" marR="121569" marT="45589" marB="4558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gradFill>
                            <a:gsLst>
                              <a:gs pos="1250">
                                <a:schemeClr val="tx1"/>
                              </a:gs>
                              <a:gs pos="100000">
                                <a:schemeClr val="tx1"/>
                              </a:gs>
                            </a:gsLst>
                            <a:lin ang="5400000" scaled="0"/>
                          </a:gradFill>
                          <a:effectLst/>
                          <a:latin typeface="Segoe UI" pitchFamily="34" charset="0"/>
                          <a:cs typeface="Arial" pitchFamily="34" charset="0"/>
                        </a:rPr>
                        <a:t>4×</a:t>
                      </a:r>
                    </a:p>
                  </a:txBody>
                  <a:tcPr marL="121569" marR="121569" marT="45589" marB="4558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AEA"/>
                    </a:solidFill>
                  </a:tcPr>
                </a:tc>
              </a:tr>
              <a:tr h="330210">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gradFill>
                            <a:gsLst>
                              <a:gs pos="1250">
                                <a:schemeClr val="tx1"/>
                              </a:gs>
                              <a:gs pos="100000">
                                <a:schemeClr val="tx1"/>
                              </a:gs>
                            </a:gsLst>
                            <a:lin ang="5400000" scaled="0"/>
                          </a:gradFill>
                          <a:effectLst/>
                          <a:latin typeface="Segoe UI" pitchFamily="34" charset="0"/>
                          <a:cs typeface="Arial" pitchFamily="34" charset="0"/>
                        </a:rPr>
                        <a:t>Virtual machines</a:t>
                      </a:r>
                    </a:p>
                  </a:txBody>
                  <a:tcPr marL="121569" marR="121569" marT="45589" marB="4558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gradFill>
                            <a:gsLst>
                              <a:gs pos="1250">
                                <a:schemeClr val="tx1"/>
                              </a:gs>
                              <a:gs pos="100000">
                                <a:schemeClr val="tx1"/>
                              </a:gs>
                            </a:gsLst>
                            <a:lin ang="5400000" scaled="0"/>
                          </a:gradFill>
                          <a:effectLst/>
                          <a:latin typeface="Segoe UI" pitchFamily="34" charset="0"/>
                          <a:cs typeface="Arial" pitchFamily="34" charset="0"/>
                        </a:rPr>
                        <a:t>1,000</a:t>
                      </a:r>
                    </a:p>
                  </a:txBody>
                  <a:tcPr marL="121569" marR="121569" marT="45589" marB="4558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gradFill>
                            <a:gsLst>
                              <a:gs pos="1250">
                                <a:schemeClr val="tx1"/>
                              </a:gs>
                              <a:gs pos="100000">
                                <a:schemeClr val="tx1"/>
                              </a:gs>
                            </a:gsLst>
                            <a:lin ang="5400000" scaled="0"/>
                          </a:gradFill>
                          <a:effectLst/>
                          <a:latin typeface="Segoe UI" pitchFamily="34" charset="0"/>
                          <a:cs typeface="Arial" pitchFamily="34" charset="0"/>
                        </a:rPr>
                        <a:t>8,000</a:t>
                      </a:r>
                    </a:p>
                  </a:txBody>
                  <a:tcPr marL="121569" marR="121569" marT="45589" marB="4558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gradFill>
                            <a:gsLst>
                              <a:gs pos="1250">
                                <a:schemeClr val="tx1"/>
                              </a:gs>
                              <a:gs pos="100000">
                                <a:schemeClr val="tx1"/>
                              </a:gs>
                            </a:gsLst>
                            <a:lin ang="5400000" scaled="0"/>
                          </a:gradFill>
                          <a:effectLst/>
                          <a:latin typeface="Segoe UI" pitchFamily="34" charset="0"/>
                          <a:cs typeface="Arial" pitchFamily="34" charset="0"/>
                        </a:rPr>
                        <a:t>8×</a:t>
                      </a:r>
                    </a:p>
                  </a:txBody>
                  <a:tcPr marL="121569" marR="121569" marT="45589" marB="4558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AEA"/>
                    </a:solidFill>
                  </a:tcPr>
                </a:tc>
              </a:tr>
            </a:tbl>
          </a:graphicData>
        </a:graphic>
      </p:graphicFrame>
      <p:sp>
        <p:nvSpPr>
          <p:cNvPr id="6" name="Rectangle 13"/>
          <p:cNvSpPr>
            <a:spLocks noChangeArrowheads="1"/>
          </p:cNvSpPr>
          <p:nvPr/>
        </p:nvSpPr>
        <p:spPr bwMode="auto">
          <a:xfrm>
            <a:off x="402431" y="6090834"/>
            <a:ext cx="11449050" cy="770019"/>
          </a:xfrm>
          <a:prstGeom prst="rect">
            <a:avLst/>
          </a:prstGeom>
          <a:solidFill>
            <a:schemeClr val="accent2"/>
          </a:solidFill>
          <a:ln w="9525">
            <a:noFill/>
            <a:miter lim="800000"/>
            <a:headEnd/>
            <a:tailEnd/>
          </a:ln>
        </p:spPr>
        <p:txBody>
          <a:bodyPr lIns="186521" rIns="186521" anchor="ctr"/>
          <a:lstStyle/>
          <a:p>
            <a:pPr defTabSz="932597"/>
            <a:r>
              <a:rPr lang="en-US" sz="2000" dirty="0">
                <a:gradFill>
                  <a:gsLst>
                    <a:gs pos="1250">
                      <a:schemeClr val="bg1"/>
                    </a:gs>
                    <a:gs pos="100000">
                      <a:schemeClr val="bg1"/>
                    </a:gs>
                  </a:gsLst>
                  <a:lin ang="5400000" scaled="0"/>
                </a:gradFill>
              </a:rPr>
              <a:t>Manage Windows Server 2012 R2 </a:t>
            </a:r>
            <a:r>
              <a:rPr lang="en-US" sz="2000" dirty="0" smtClean="0">
                <a:gradFill>
                  <a:gsLst>
                    <a:gs pos="1250">
                      <a:schemeClr val="bg1"/>
                    </a:gs>
                    <a:gs pos="100000">
                      <a:schemeClr val="bg1"/>
                    </a:gs>
                  </a:gsLst>
                  <a:lin ang="5400000" scaled="0"/>
                </a:gradFill>
              </a:rPr>
              <a:t>virtualization scale </a:t>
            </a:r>
            <a:r>
              <a:rPr lang="en-US" sz="2000" dirty="0">
                <a:gradFill>
                  <a:gsLst>
                    <a:gs pos="1250">
                      <a:schemeClr val="bg1"/>
                    </a:gs>
                    <a:gs pos="100000">
                      <a:schemeClr val="bg1"/>
                    </a:gs>
                  </a:gsLst>
                  <a:lin ang="5400000" scaled="0"/>
                </a:gradFill>
              </a:rPr>
              <a:t>with System Center 2012 </a:t>
            </a:r>
            <a:r>
              <a:rPr lang="en-US" sz="2000" dirty="0" smtClean="0">
                <a:gradFill>
                  <a:gsLst>
                    <a:gs pos="1250">
                      <a:schemeClr val="bg1"/>
                    </a:gs>
                    <a:gs pos="100000">
                      <a:schemeClr val="bg1"/>
                    </a:gs>
                  </a:gsLst>
                  <a:lin ang="5400000" scaled="0"/>
                </a:gradFill>
              </a:rPr>
              <a:t>R2 Virtual Machine Manager (VMM). Each VMM server manages </a:t>
            </a:r>
            <a:r>
              <a:rPr lang="en-US" sz="2000" dirty="0" err="1" smtClean="0">
                <a:gradFill>
                  <a:gsLst>
                    <a:gs pos="1250">
                      <a:schemeClr val="bg1"/>
                    </a:gs>
                    <a:gs pos="100000">
                      <a:schemeClr val="bg1"/>
                    </a:gs>
                  </a:gsLst>
                  <a:lin ang="5400000" scaled="0"/>
                </a:gradFill>
              </a:rPr>
              <a:t>upto</a:t>
            </a:r>
            <a:r>
              <a:rPr lang="en-US" sz="2000" dirty="0" smtClean="0">
                <a:gradFill>
                  <a:gsLst>
                    <a:gs pos="1250">
                      <a:schemeClr val="bg1"/>
                    </a:gs>
                    <a:gs pos="100000">
                      <a:schemeClr val="bg1"/>
                    </a:gs>
                  </a:gsLst>
                  <a:lin ang="5400000" scaled="0"/>
                </a:gradFill>
              </a:rPr>
              <a:t> 1000 hosts and 25000 VMs. </a:t>
            </a:r>
            <a:endParaRPr lang="en-US" sz="2000" dirty="0">
              <a:gradFill>
                <a:gsLst>
                  <a:gs pos="1250">
                    <a:schemeClr val="bg1"/>
                  </a:gs>
                  <a:gs pos="100000">
                    <a:schemeClr val="bg1"/>
                  </a:gs>
                </a:gsLst>
                <a:lin ang="5400000" scaled="0"/>
              </a:gradFill>
            </a:endParaRPr>
          </a:p>
        </p:txBody>
      </p:sp>
    </p:spTree>
    <p:custDataLst>
      <p:tags r:id="rId1"/>
    </p:custDataLst>
    <p:extLst>
      <p:ext uri="{BB962C8B-B14F-4D97-AF65-F5344CB8AC3E}">
        <p14:creationId xmlns:p14="http://schemas.microsoft.com/office/powerpoint/2010/main" val="332237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3"/>
          <p:cNvSpPr>
            <a:spLocks noGrp="1"/>
          </p:cNvSpPr>
          <p:nvPr>
            <p:ph type="title"/>
          </p:nvPr>
        </p:nvSpPr>
        <p:spPr>
          <a:xfrm>
            <a:off x="274638" y="307976"/>
            <a:ext cx="11375535" cy="1356140"/>
          </a:xfrm>
        </p:spPr>
        <p:txBody>
          <a:bodyPr/>
          <a:lstStyle/>
          <a:p>
            <a:r>
              <a:rPr lang="en-US" sz="3200" b="1" dirty="0" smtClean="0"/>
              <a:t>System Center 2012 R2:</a:t>
            </a:r>
            <a:br>
              <a:rPr lang="en-US" sz="3200" b="1" dirty="0" smtClean="0"/>
            </a:br>
            <a:r>
              <a:rPr lang="en-US" sz="3200" b="1" dirty="0" smtClean="0"/>
              <a:t>Unified Management Interface Across Clouds</a:t>
            </a:r>
          </a:p>
        </p:txBody>
      </p:sp>
      <p:sp>
        <p:nvSpPr>
          <p:cNvPr id="2" name="TextBox 1" hidden="1"/>
          <p:cNvSpPr txBox="1"/>
          <p:nvPr/>
        </p:nvSpPr>
        <p:spPr>
          <a:xfrm>
            <a:off x="1852402" y="2208066"/>
            <a:ext cx="8726898" cy="2464393"/>
          </a:xfrm>
          <a:prstGeom prst="rect">
            <a:avLst/>
          </a:prstGeom>
          <a:noFill/>
        </p:spPr>
        <p:txBody>
          <a:bodyPr wrap="square" lIns="0" tIns="0" rIns="0" bIns="0" rtlCol="0">
            <a:spAutoFit/>
          </a:bodyPr>
          <a:lstStyle/>
          <a:p>
            <a:r>
              <a:rPr lang="en-US" sz="2040" dirty="0">
                <a:gradFill>
                  <a:gsLst>
                    <a:gs pos="0">
                      <a:srgbClr val="505050"/>
                    </a:gs>
                    <a:gs pos="100000">
                      <a:srgbClr val="505050"/>
                    </a:gs>
                  </a:gsLst>
                  <a:lin ang="5400000" scaled="0"/>
                </a:gradFill>
                <a:latin typeface="Segoe UI"/>
              </a:rPr>
              <a:t>“Microsoft is doing a great job providing packaged solutions for companies looking for a private cloud solution that may migrate to the public cloud. Because you can manage both public and private cloud environments from the same System Center console, it’s easier for companies to not think of public versus private cloud but to move applications back and forth between the two as the business demands. Microsoft makes the public </a:t>
            </a:r>
            <a:br>
              <a:rPr lang="en-US" sz="2040" dirty="0">
                <a:gradFill>
                  <a:gsLst>
                    <a:gs pos="0">
                      <a:srgbClr val="505050"/>
                    </a:gs>
                    <a:gs pos="100000">
                      <a:srgbClr val="505050"/>
                    </a:gs>
                  </a:gsLst>
                  <a:lin ang="5400000" scaled="0"/>
                </a:gradFill>
                <a:latin typeface="Segoe UI"/>
              </a:rPr>
            </a:br>
            <a:r>
              <a:rPr lang="en-US" sz="2040" dirty="0">
                <a:gradFill>
                  <a:gsLst>
                    <a:gs pos="0">
                      <a:srgbClr val="505050"/>
                    </a:gs>
                    <a:gs pos="100000">
                      <a:srgbClr val="505050"/>
                    </a:gs>
                  </a:gsLst>
                  <a:lin ang="5400000" scaled="0"/>
                </a:gradFill>
                <a:latin typeface="Segoe UI"/>
              </a:rPr>
              <a:t>and private cloud transition seamless.” </a:t>
            </a:r>
            <a:r>
              <a:rPr lang="en-US" sz="2040" dirty="0">
                <a:gradFill>
                  <a:gsLst>
                    <a:gs pos="2917">
                      <a:srgbClr val="505050"/>
                    </a:gs>
                    <a:gs pos="30000">
                      <a:srgbClr val="505050"/>
                    </a:gs>
                  </a:gsLst>
                  <a:lin ang="5400000" scaled="0"/>
                </a:gradFill>
                <a:latin typeface="Segoe UI Light"/>
              </a:rPr>
              <a:t/>
            </a:r>
            <a:br>
              <a:rPr lang="en-US" sz="2040" dirty="0">
                <a:gradFill>
                  <a:gsLst>
                    <a:gs pos="2917">
                      <a:srgbClr val="505050"/>
                    </a:gs>
                    <a:gs pos="30000">
                      <a:srgbClr val="505050"/>
                    </a:gs>
                  </a:gsLst>
                  <a:lin ang="5400000" scaled="0"/>
                </a:gradFill>
                <a:latin typeface="Segoe UI Light"/>
              </a:rPr>
            </a:br>
            <a:r>
              <a:rPr lang="en-US" sz="1734" dirty="0">
                <a:gradFill>
                  <a:gsLst>
                    <a:gs pos="2917">
                      <a:srgbClr val="505050"/>
                    </a:gs>
                    <a:gs pos="30000">
                      <a:srgbClr val="505050"/>
                    </a:gs>
                  </a:gsLst>
                  <a:lin ang="5400000" scaled="0"/>
                </a:gradFill>
              </a:rPr>
              <a:t>- </a:t>
            </a:r>
            <a:r>
              <a:rPr lang="en-US" sz="1428" dirty="0">
                <a:gradFill>
                  <a:gsLst>
                    <a:gs pos="2917">
                      <a:srgbClr val="505050"/>
                    </a:gs>
                    <a:gs pos="30000">
                      <a:srgbClr val="505050"/>
                    </a:gs>
                  </a:gsLst>
                  <a:lin ang="5400000" scaled="0"/>
                </a:gradFill>
              </a:rPr>
              <a:t>Alan Bourassa, Chief Information Officer, </a:t>
            </a:r>
            <a:r>
              <a:rPr lang="en-US" sz="1428" dirty="0" err="1">
                <a:gradFill>
                  <a:gsLst>
                    <a:gs pos="2917">
                      <a:srgbClr val="505050"/>
                    </a:gs>
                    <a:gs pos="30000">
                      <a:srgbClr val="505050"/>
                    </a:gs>
                  </a:gsLst>
                  <a:lin ang="5400000" scaled="0"/>
                </a:gradFill>
              </a:rPr>
              <a:t>EmpireCLS</a:t>
            </a:r>
            <a:r>
              <a:rPr lang="en-US" sz="1428" dirty="0">
                <a:gradFill>
                  <a:gsLst>
                    <a:gs pos="2917">
                      <a:srgbClr val="505050"/>
                    </a:gs>
                    <a:gs pos="30000">
                      <a:srgbClr val="505050"/>
                    </a:gs>
                  </a:gsLst>
                  <a:lin ang="5400000" scaled="0"/>
                </a:gradFill>
              </a:rPr>
              <a:t> Worldwide Chauffeured Services</a:t>
            </a:r>
            <a:endParaRPr lang="en-US" sz="1428" spc="-51" dirty="0">
              <a:gradFill>
                <a:gsLst>
                  <a:gs pos="2917">
                    <a:srgbClr val="505050"/>
                  </a:gs>
                  <a:gs pos="30000">
                    <a:srgbClr val="505050"/>
                  </a:gs>
                </a:gsLst>
                <a:lin ang="5400000" scaled="0"/>
              </a:gradFill>
            </a:endParaRPr>
          </a:p>
        </p:txBody>
      </p:sp>
      <p:sp>
        <p:nvSpPr>
          <p:cNvPr id="3" name="Rectangle 2"/>
          <p:cNvSpPr/>
          <p:nvPr/>
        </p:nvSpPr>
        <p:spPr bwMode="auto">
          <a:xfrm>
            <a:off x="6469993" y="1968500"/>
            <a:ext cx="5501345" cy="1041400"/>
          </a:xfrm>
          <a:prstGeom prst="rect">
            <a:avLst/>
          </a:prstGeom>
          <a:solidFill>
            <a:schemeClr val="tx1">
              <a:lumMod val="20000"/>
              <a:lumOff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46304" tIns="91440" rIns="146304" bIns="91440" numCol="1" rtlCol="0" anchor="t" anchorCtr="0" compatLnSpc="1">
            <a:prstTxWarp prst="textNoShape">
              <a:avLst/>
            </a:prstTxWarp>
          </a:bodyPr>
          <a:lstStyle/>
          <a:p>
            <a:r>
              <a:rPr lang="en-US" sz="2000" dirty="0">
                <a:gradFill>
                  <a:gsLst>
                    <a:gs pos="1250">
                      <a:srgbClr val="505050"/>
                    </a:gs>
                    <a:gs pos="100000">
                      <a:srgbClr val="505050"/>
                    </a:gs>
                  </a:gsLst>
                  <a:lin ang="5400000" scaled="0"/>
                </a:gradFill>
              </a:rPr>
              <a:t>Flexible delegation with single </a:t>
            </a:r>
            <a:r>
              <a:rPr lang="en-US" sz="2000" dirty="0" smtClean="0">
                <a:gradFill>
                  <a:gsLst>
                    <a:gs pos="1250">
                      <a:srgbClr val="505050"/>
                    </a:gs>
                    <a:gs pos="100000">
                      <a:srgbClr val="505050"/>
                    </a:gs>
                  </a:gsLst>
                  <a:lin ang="5400000" scaled="0"/>
                </a:gradFill>
              </a:rPr>
              <a:t>sign-on</a:t>
            </a:r>
            <a:endParaRPr lang="en-US" sz="2000" dirty="0">
              <a:gradFill>
                <a:gsLst>
                  <a:gs pos="1250">
                    <a:srgbClr val="505050"/>
                  </a:gs>
                  <a:gs pos="100000">
                    <a:srgbClr val="505050"/>
                  </a:gs>
                </a:gsLst>
                <a:lin ang="5400000" scaled="0"/>
              </a:gradFill>
            </a:endParaRPr>
          </a:p>
        </p:txBody>
      </p:sp>
      <p:sp>
        <p:nvSpPr>
          <p:cNvPr id="16" name="Rectangle 15"/>
          <p:cNvSpPr/>
          <p:nvPr/>
        </p:nvSpPr>
        <p:spPr bwMode="auto">
          <a:xfrm>
            <a:off x="6469993" y="3066143"/>
            <a:ext cx="5501345" cy="1233714"/>
          </a:xfrm>
          <a:prstGeom prst="rect">
            <a:avLst/>
          </a:prstGeom>
          <a:solidFill>
            <a:schemeClr val="tx1">
              <a:lumMod val="20000"/>
              <a:lumOff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46304" tIns="91440" rIns="146304" bIns="91440" numCol="1" rtlCol="0" anchor="t" anchorCtr="0" compatLnSpc="1">
            <a:prstTxWarp prst="textNoShape">
              <a:avLst/>
            </a:prstTxWarp>
          </a:bodyPr>
          <a:lstStyle/>
          <a:p>
            <a:r>
              <a:rPr lang="en-US" sz="2000" dirty="0">
                <a:gradFill>
                  <a:gsLst>
                    <a:gs pos="1250">
                      <a:srgbClr val="505050"/>
                    </a:gs>
                    <a:gs pos="100000">
                      <a:srgbClr val="505050"/>
                    </a:gs>
                  </a:gsLst>
                  <a:lin ang="5400000" scaled="0"/>
                </a:gradFill>
              </a:rPr>
              <a:t>Self-service visibility for application services across on-premises, service provider, and Windows Azure</a:t>
            </a:r>
          </a:p>
        </p:txBody>
      </p:sp>
      <p:sp>
        <p:nvSpPr>
          <p:cNvPr id="17" name="Rectangle 16"/>
          <p:cNvSpPr/>
          <p:nvPr/>
        </p:nvSpPr>
        <p:spPr bwMode="auto">
          <a:xfrm>
            <a:off x="6469993" y="4356100"/>
            <a:ext cx="5501345" cy="1198562"/>
          </a:xfrm>
          <a:prstGeom prst="rect">
            <a:avLst/>
          </a:prstGeom>
          <a:solidFill>
            <a:schemeClr val="bg2">
              <a:lumMod val="20000"/>
              <a:lumOff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46304" tIns="91440" rIns="146304" bIns="91440" numCol="1" rtlCol="0" anchor="t" anchorCtr="0" compatLnSpc="1">
            <a:prstTxWarp prst="textNoShape">
              <a:avLst/>
            </a:prstTxWarp>
          </a:bodyPr>
          <a:lstStyle/>
          <a:p>
            <a:pPr>
              <a:defRPr/>
            </a:pPr>
            <a:r>
              <a:rPr lang="en-US" sz="2000" dirty="0">
                <a:gradFill>
                  <a:gsLst>
                    <a:gs pos="1250">
                      <a:srgbClr val="505050"/>
                    </a:gs>
                    <a:gs pos="100000">
                      <a:srgbClr val="505050"/>
                    </a:gs>
                  </a:gsLst>
                  <a:lin ang="5400000" scaled="0"/>
                </a:gradFill>
              </a:rPr>
              <a:t>Easy VM and workload portability from </a:t>
            </a:r>
            <a:r>
              <a:rPr lang="en-US" sz="2000" dirty="0" smtClean="0">
                <a:gradFill>
                  <a:gsLst>
                    <a:gs pos="1250">
                      <a:srgbClr val="505050"/>
                    </a:gs>
                    <a:gs pos="100000">
                      <a:srgbClr val="505050"/>
                    </a:gs>
                  </a:gsLst>
                  <a:lin ang="5400000" scaled="0"/>
                </a:gradFill>
              </a:rPr>
              <a:t/>
            </a:r>
            <a:br>
              <a:rPr lang="en-US" sz="2000" dirty="0" smtClean="0">
                <a:gradFill>
                  <a:gsLst>
                    <a:gs pos="1250">
                      <a:srgbClr val="505050"/>
                    </a:gs>
                    <a:gs pos="100000">
                      <a:srgbClr val="505050"/>
                    </a:gs>
                  </a:gsLst>
                  <a:lin ang="5400000" scaled="0"/>
                </a:gradFill>
              </a:rPr>
            </a:br>
            <a:r>
              <a:rPr lang="en-US" sz="2000" dirty="0" smtClean="0">
                <a:gradFill>
                  <a:gsLst>
                    <a:gs pos="1250">
                      <a:srgbClr val="505050"/>
                    </a:gs>
                    <a:gs pos="100000">
                      <a:srgbClr val="505050"/>
                    </a:gs>
                  </a:gsLst>
                  <a:lin ang="5400000" scaled="0"/>
                </a:gradFill>
              </a:rPr>
              <a:t>on-premises </a:t>
            </a:r>
            <a:r>
              <a:rPr lang="en-US" sz="2000" dirty="0">
                <a:gradFill>
                  <a:gsLst>
                    <a:gs pos="1250">
                      <a:srgbClr val="505050"/>
                    </a:gs>
                    <a:gs pos="100000">
                      <a:srgbClr val="505050"/>
                    </a:gs>
                  </a:gsLst>
                  <a:lin ang="5400000" scaled="0"/>
                </a:gradFill>
              </a:rPr>
              <a:t>to Windows Azure </a:t>
            </a:r>
            <a:r>
              <a:rPr lang="en-US" sz="2000" dirty="0" smtClean="0">
                <a:gradFill>
                  <a:gsLst>
                    <a:gs pos="1250">
                      <a:srgbClr val="505050"/>
                    </a:gs>
                    <a:gs pos="100000">
                      <a:srgbClr val="505050"/>
                    </a:gs>
                  </a:gsLst>
                  <a:lin ang="5400000" scaled="0"/>
                </a:gradFill>
              </a:rPr>
              <a:t/>
            </a:r>
            <a:br>
              <a:rPr lang="en-US" sz="2000" dirty="0" smtClean="0">
                <a:gradFill>
                  <a:gsLst>
                    <a:gs pos="1250">
                      <a:srgbClr val="505050"/>
                    </a:gs>
                    <a:gs pos="100000">
                      <a:srgbClr val="505050"/>
                    </a:gs>
                  </a:gsLst>
                  <a:lin ang="5400000" scaled="0"/>
                </a:gradFill>
              </a:rPr>
            </a:br>
            <a:r>
              <a:rPr lang="en-US" sz="2000" dirty="0" smtClean="0">
                <a:gradFill>
                  <a:gsLst>
                    <a:gs pos="1250">
                      <a:srgbClr val="505050"/>
                    </a:gs>
                    <a:gs pos="100000">
                      <a:srgbClr val="505050"/>
                    </a:gs>
                  </a:gsLst>
                  <a:lin ang="5400000" scaled="0"/>
                </a:gradFill>
              </a:rPr>
              <a:t>(</a:t>
            </a:r>
            <a:r>
              <a:rPr lang="en-US" sz="2000" dirty="0">
                <a:gradFill>
                  <a:gsLst>
                    <a:gs pos="1250">
                      <a:srgbClr val="505050"/>
                    </a:gs>
                    <a:gs pos="100000">
                      <a:srgbClr val="505050"/>
                    </a:gs>
                  </a:gsLst>
                  <a:lin ang="5400000" scaled="0"/>
                </a:gradFill>
              </a:rPr>
              <a:t>including SharePoint </a:t>
            </a:r>
            <a:r>
              <a:rPr lang="en-US" sz="2000" dirty="0" smtClean="0">
                <a:gradFill>
                  <a:gsLst>
                    <a:gs pos="1250">
                      <a:srgbClr val="505050"/>
                    </a:gs>
                    <a:gs pos="100000">
                      <a:srgbClr val="505050"/>
                    </a:gs>
                  </a:gsLst>
                  <a:lin ang="5400000" scaled="0"/>
                </a:gradFill>
              </a:rPr>
              <a:t>and </a:t>
            </a:r>
            <a:r>
              <a:rPr lang="en-US" sz="2000" dirty="0">
                <a:gradFill>
                  <a:gsLst>
                    <a:gs pos="1250">
                      <a:srgbClr val="505050"/>
                    </a:gs>
                    <a:gs pos="100000">
                      <a:srgbClr val="505050"/>
                    </a:gs>
                  </a:gsLst>
                  <a:lin ang="5400000" scaled="0"/>
                </a:gradFill>
              </a:rPr>
              <a:t>SQL</a:t>
            </a:r>
            <a:r>
              <a:rPr lang="en-US" sz="2000" dirty="0" smtClean="0">
                <a:gradFill>
                  <a:gsLst>
                    <a:gs pos="1250">
                      <a:srgbClr val="505050"/>
                    </a:gs>
                    <a:gs pos="100000">
                      <a:srgbClr val="505050"/>
                    </a:gs>
                  </a:gsLst>
                  <a:lin ang="5400000" scaled="0"/>
                </a:gradFill>
              </a:rPr>
              <a:t>)</a:t>
            </a:r>
            <a:endParaRPr lang="en-US" sz="2000" dirty="0">
              <a:gradFill>
                <a:gsLst>
                  <a:gs pos="1250">
                    <a:srgbClr val="505050"/>
                  </a:gs>
                  <a:gs pos="100000">
                    <a:srgbClr val="505050"/>
                  </a:gs>
                </a:gsLst>
                <a:lin ang="5400000" scaled="0"/>
              </a:gradFill>
            </a:endParaRPr>
          </a:p>
        </p:txBody>
      </p:sp>
      <p:pic>
        <p:nvPicPr>
          <p:cNvPr id="21" name="Picture 1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8106" y="1972692"/>
            <a:ext cx="6080071" cy="3580901"/>
          </a:xfrm>
          <a:prstGeom prst="rect">
            <a:avLst/>
          </a:prstGeom>
          <a:noFill/>
          <a:ln>
            <a:solidFill>
              <a:schemeClr val="accent1"/>
            </a:solidFill>
          </a:ln>
        </p:spPr>
      </p:pic>
      <p:sp>
        <p:nvSpPr>
          <p:cNvPr id="22" name="TextBox 4"/>
          <p:cNvSpPr txBox="1"/>
          <p:nvPr/>
        </p:nvSpPr>
        <p:spPr>
          <a:xfrm>
            <a:off x="1286082" y="2941711"/>
            <a:ext cx="5086268" cy="1192140"/>
          </a:xfrm>
          <a:prstGeom prst="rect">
            <a:avLst/>
          </a:prstGeom>
          <a:noFill/>
          <a:ln w="12700">
            <a:solidFill>
              <a:schemeClr val="accent1"/>
            </a:solidFill>
            <a:miter lim="800000"/>
          </a:ln>
          <a:effectLst/>
        </p:spPr>
        <p:txBody>
          <a:bodyPr lIns="0" tIns="65282" rIns="0" bIns="60606">
            <a:normAutofit/>
          </a:bodyPr>
          <a:lstStyle>
            <a:defPPr>
              <a:defRPr lang="en-US"/>
            </a:defPPr>
            <a:lvl1pPr defTabSz="1097418" fontAlgn="base">
              <a:lnSpc>
                <a:spcPct val="90000"/>
              </a:lnSpc>
              <a:spcBef>
                <a:spcPct val="20000"/>
              </a:spcBef>
              <a:spcAft>
                <a:spcPct val="0"/>
              </a:spcAft>
              <a:buClr>
                <a:srgbClr val="F69F1E"/>
              </a:buClr>
              <a:buSzPct val="90000"/>
              <a:defRPr sz="1400">
                <a:solidFill>
                  <a:schemeClr val="accent1">
                    <a:alpha val="99000"/>
                  </a:schemeClr>
                </a:solidFill>
              </a:defRPr>
            </a:lvl1pPr>
          </a:lstStyle>
          <a:p>
            <a:pPr algn="ctr">
              <a:defRPr/>
            </a:pPr>
            <a:endParaRPr lang="en-US" sz="918" dirty="0">
              <a:solidFill>
                <a:srgbClr val="4F81BD">
                  <a:alpha val="99000"/>
                </a:srgbClr>
              </a:solidFill>
              <a:latin typeface="Segoe UI"/>
            </a:endParaRPr>
          </a:p>
        </p:txBody>
      </p:sp>
      <p:sp>
        <p:nvSpPr>
          <p:cNvPr id="23" name="TextBox 4"/>
          <p:cNvSpPr txBox="1"/>
          <p:nvPr/>
        </p:nvSpPr>
        <p:spPr>
          <a:xfrm>
            <a:off x="5165920" y="2224144"/>
            <a:ext cx="1206430" cy="147705"/>
          </a:xfrm>
          <a:prstGeom prst="rect">
            <a:avLst/>
          </a:prstGeom>
          <a:noFill/>
          <a:ln w="12700">
            <a:solidFill>
              <a:schemeClr val="accent1"/>
            </a:solidFill>
            <a:miter lim="800000"/>
          </a:ln>
          <a:effectLst/>
        </p:spPr>
        <p:txBody>
          <a:bodyPr lIns="0" tIns="65282" rIns="0" bIns="60606">
            <a:normAutofit fontScale="25000" lnSpcReduction="20000"/>
          </a:bodyPr>
          <a:lstStyle>
            <a:defPPr>
              <a:defRPr lang="en-US"/>
            </a:defPPr>
            <a:lvl1pPr algn="ctr" defTabSz="1097418">
              <a:lnSpc>
                <a:spcPct val="90000"/>
              </a:lnSpc>
              <a:spcBef>
                <a:spcPct val="20000"/>
              </a:spcBef>
              <a:buClr>
                <a:srgbClr val="F69F1E"/>
              </a:buClr>
              <a:buSzPct val="90000"/>
              <a:defRPr sz="900">
                <a:solidFill>
                  <a:srgbClr val="4F81BD">
                    <a:alpha val="99000"/>
                  </a:srgbClr>
                </a:solidFill>
                <a:latin typeface="Calibri"/>
              </a:defRPr>
            </a:lvl1pPr>
          </a:lstStyle>
          <a:p>
            <a:endParaRPr lang="en-US" sz="918" dirty="0"/>
          </a:p>
        </p:txBody>
      </p:sp>
      <p:sp>
        <p:nvSpPr>
          <p:cNvPr id="25" name="TextBox 4"/>
          <p:cNvSpPr txBox="1"/>
          <p:nvPr/>
        </p:nvSpPr>
        <p:spPr>
          <a:xfrm>
            <a:off x="1286082" y="4847307"/>
            <a:ext cx="2310269" cy="689046"/>
          </a:xfrm>
          <a:prstGeom prst="rect">
            <a:avLst/>
          </a:prstGeom>
          <a:noFill/>
          <a:ln w="12700">
            <a:solidFill>
              <a:schemeClr val="accent1"/>
            </a:solidFill>
            <a:miter lim="800000"/>
          </a:ln>
          <a:effectLst/>
        </p:spPr>
        <p:txBody>
          <a:bodyPr lIns="0" tIns="65282" rIns="0" bIns="60606">
            <a:normAutofit/>
          </a:bodyPr>
          <a:lstStyle>
            <a:defPPr>
              <a:defRPr lang="en-US"/>
            </a:defPPr>
            <a:lvl1pPr defTabSz="1097418" fontAlgn="base">
              <a:lnSpc>
                <a:spcPct val="90000"/>
              </a:lnSpc>
              <a:spcBef>
                <a:spcPct val="20000"/>
              </a:spcBef>
              <a:spcAft>
                <a:spcPct val="0"/>
              </a:spcAft>
              <a:buClr>
                <a:srgbClr val="F69F1E"/>
              </a:buClr>
              <a:buSzPct val="90000"/>
              <a:defRPr sz="1400">
                <a:solidFill>
                  <a:schemeClr val="accent1">
                    <a:alpha val="99000"/>
                  </a:schemeClr>
                </a:solidFill>
              </a:defRPr>
            </a:lvl1pPr>
          </a:lstStyle>
          <a:p>
            <a:pPr algn="ctr">
              <a:defRPr/>
            </a:pPr>
            <a:endParaRPr lang="en-US" sz="918" dirty="0">
              <a:solidFill>
                <a:srgbClr val="4F81BD">
                  <a:alpha val="99000"/>
                </a:srgbClr>
              </a:solidFill>
              <a:latin typeface="Segoe UI"/>
            </a:endParaRPr>
          </a:p>
        </p:txBody>
      </p:sp>
      <p:sp>
        <p:nvSpPr>
          <p:cNvPr id="26" name="TextBox 4"/>
          <p:cNvSpPr txBox="1"/>
          <p:nvPr/>
        </p:nvSpPr>
        <p:spPr>
          <a:xfrm>
            <a:off x="1286082" y="4136571"/>
            <a:ext cx="5086268" cy="710736"/>
          </a:xfrm>
          <a:prstGeom prst="rect">
            <a:avLst/>
          </a:prstGeom>
          <a:noFill/>
          <a:ln w="12700">
            <a:solidFill>
              <a:schemeClr val="accent1"/>
            </a:solidFill>
            <a:miter lim="800000"/>
          </a:ln>
          <a:effectLst/>
        </p:spPr>
        <p:txBody>
          <a:bodyPr lIns="0" tIns="65282" rIns="0" bIns="60606">
            <a:normAutofit/>
          </a:bodyPr>
          <a:lstStyle>
            <a:defPPr>
              <a:defRPr lang="en-US"/>
            </a:defPPr>
            <a:lvl1pPr defTabSz="1097418" fontAlgn="base">
              <a:lnSpc>
                <a:spcPct val="90000"/>
              </a:lnSpc>
              <a:spcBef>
                <a:spcPct val="20000"/>
              </a:spcBef>
              <a:spcAft>
                <a:spcPct val="0"/>
              </a:spcAft>
              <a:buClr>
                <a:srgbClr val="F69F1E"/>
              </a:buClr>
              <a:buSzPct val="90000"/>
              <a:defRPr sz="1400">
                <a:solidFill>
                  <a:schemeClr val="accent1">
                    <a:alpha val="99000"/>
                  </a:schemeClr>
                </a:solidFill>
              </a:defRPr>
            </a:lvl1pPr>
          </a:lstStyle>
          <a:p>
            <a:pPr algn="ctr">
              <a:defRPr/>
            </a:pPr>
            <a:endParaRPr lang="en-US" sz="918" dirty="0">
              <a:solidFill>
                <a:srgbClr val="4F81BD">
                  <a:alpha val="99000"/>
                </a:srgbClr>
              </a:solidFill>
              <a:latin typeface="Segoe UI"/>
            </a:endParaRPr>
          </a:p>
        </p:txBody>
      </p:sp>
    </p:spTree>
    <p:extLst>
      <p:ext uri="{BB962C8B-B14F-4D97-AF65-F5344CB8AC3E}">
        <p14:creationId xmlns:p14="http://schemas.microsoft.com/office/powerpoint/2010/main" val="24108202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6" grpId="0" animBg="1"/>
      <p:bldP spid="17" grpId="0" animBg="1"/>
      <p:bldP spid="22" grpId="0" animBg="1"/>
      <p:bldP spid="23" grpId="0" animBg="1"/>
      <p:bldP spid="25"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783700"/>
            <a:ext cx="11887200" cy="3457357"/>
          </a:xfrm>
        </p:spPr>
        <p:txBody>
          <a:bodyPr/>
          <a:lstStyle/>
          <a:p>
            <a:r>
              <a:rPr lang="en-US" dirty="0" smtClean="0"/>
              <a:t>Live Migration</a:t>
            </a:r>
          </a:p>
          <a:p>
            <a:r>
              <a:rPr lang="en-US" dirty="0" smtClean="0"/>
              <a:t>Storage </a:t>
            </a:r>
            <a:r>
              <a:rPr lang="en-US" dirty="0" err="1" smtClean="0"/>
              <a:t>Tiering</a:t>
            </a:r>
            <a:endParaRPr lang="en-US" dirty="0" smtClean="0"/>
          </a:p>
          <a:p>
            <a:r>
              <a:rPr lang="en-US" dirty="0" smtClean="0"/>
              <a:t>SDN</a:t>
            </a:r>
          </a:p>
          <a:p>
            <a:r>
              <a:rPr lang="en-US" dirty="0" smtClean="0"/>
              <a:t>Central Management</a:t>
            </a:r>
          </a:p>
          <a:p>
            <a:r>
              <a:rPr lang="en-US" dirty="0" smtClean="0"/>
              <a:t>Multi-cloud</a:t>
            </a:r>
            <a:endParaRPr lang="en-US" dirty="0"/>
          </a:p>
        </p:txBody>
      </p:sp>
      <p:sp>
        <p:nvSpPr>
          <p:cNvPr id="3" name="Title 2"/>
          <p:cNvSpPr>
            <a:spLocks noGrp="1"/>
          </p:cNvSpPr>
          <p:nvPr>
            <p:ph type="title"/>
          </p:nvPr>
        </p:nvSpPr>
        <p:spPr/>
        <p:txBody>
          <a:bodyPr/>
          <a:lstStyle/>
          <a:p>
            <a:pPr algn="ctr"/>
            <a:r>
              <a:rPr lang="en-US" sz="4400" b="1" dirty="0" smtClean="0"/>
              <a:t>Windows 2012 R2 / System Center 2012 R2 Enterprise Cloud Features</a:t>
            </a:r>
            <a:endParaRPr lang="en-US" sz="4400" b="1" dirty="0"/>
          </a:p>
        </p:txBody>
      </p:sp>
    </p:spTree>
    <p:extLst>
      <p:ext uri="{BB962C8B-B14F-4D97-AF65-F5344CB8AC3E}">
        <p14:creationId xmlns:p14="http://schemas.microsoft.com/office/powerpoint/2010/main" val="246831192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Title 2"/>
          <p:cNvSpPr txBox="1">
            <a:spLocks/>
          </p:cNvSpPr>
          <p:nvPr/>
        </p:nvSpPr>
        <p:spPr>
          <a:xfrm>
            <a:off x="261939" y="292082"/>
            <a:ext cx="9844324" cy="932563"/>
          </a:xfrm>
          <a:prstGeom prst="rect">
            <a:avLst/>
          </a:prstGeom>
        </p:spPr>
        <p:txBody>
          <a:bodyPr vert="horz" wrap="square" lIns="146304" tIns="91440" rIns="146304" bIns="91440" rtlCol="0" anchor="t">
            <a:spAutoFit/>
          </a:bodyPr>
          <a:lstStyle>
            <a:lvl1pPr algn="l" defTabSz="932372" rtl="0" eaLnBrk="1" latinLnBrk="0" hangingPunct="1">
              <a:lnSpc>
                <a:spcPct val="90000"/>
              </a:lnSpc>
              <a:spcBef>
                <a:spcPct val="0"/>
              </a:spcBef>
              <a:buNone/>
              <a:defRPr lang="en-US" sz="5398"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marL="0" marR="0" lvl="0" indent="0" algn="l" defTabSz="932372" rtl="0" eaLnBrk="1" fontAlgn="auto" latinLnBrk="0" hangingPunct="1">
              <a:lnSpc>
                <a:spcPct val="90000"/>
              </a:lnSpc>
              <a:spcBef>
                <a:spcPct val="0"/>
              </a:spcBef>
              <a:spcAft>
                <a:spcPts val="0"/>
              </a:spcAft>
              <a:buClrTx/>
              <a:buSzTx/>
              <a:buFontTx/>
              <a:buNone/>
              <a:tabLst/>
              <a:defRPr/>
            </a:pPr>
            <a:r>
              <a:rPr lang="en-US" sz="5400" dirty="0" smtClean="0">
                <a:solidFill>
                  <a:schemeClr val="tx1"/>
                </a:solidFill>
                <a:latin typeface="Segoe UI Light"/>
              </a:rPr>
              <a:t>High-performance live migration</a:t>
            </a:r>
            <a:endParaRPr kumimoji="0" lang="en-US" sz="5400" b="0" i="0" u="none" strike="noStrike" kern="1200" cap="none" spc="-102" normalizeH="0" baseline="0" noProof="0" dirty="0">
              <a:ln w="3175">
                <a:noFill/>
              </a:ln>
              <a:solidFill>
                <a:schemeClr val="tx1"/>
              </a:solidFill>
              <a:effectLst/>
              <a:uLnTx/>
              <a:uFillTx/>
              <a:latin typeface="Segoe UI Light"/>
            </a:endParaRPr>
          </a:p>
        </p:txBody>
      </p:sp>
      <p:sp>
        <p:nvSpPr>
          <p:cNvPr id="11" name="Rectangle 10"/>
          <p:cNvSpPr/>
          <p:nvPr/>
        </p:nvSpPr>
        <p:spPr>
          <a:xfrm>
            <a:off x="394570" y="1712302"/>
            <a:ext cx="5013069" cy="464184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40" tIns="146271" rIns="91420" bIns="182840" numCol="1" rtlCol="0" anchor="t" anchorCtr="0" compatLnSpc="1">
            <a:prstTxWarp prst="textNoShape">
              <a:avLst/>
            </a:prstTxWarp>
          </a:bodyPr>
          <a:lstStyle/>
          <a:p>
            <a:pPr fontAlgn="base">
              <a:spcBef>
                <a:spcPts val="1200"/>
              </a:spcBef>
              <a:spcAft>
                <a:spcPct val="0"/>
              </a:spcAft>
              <a:defRPr/>
            </a:pPr>
            <a:r>
              <a:rPr lang="en-US" sz="2000" dirty="0" smtClean="0">
                <a:gradFill>
                  <a:gsLst>
                    <a:gs pos="62500">
                      <a:schemeClr val="tx1"/>
                    </a:gs>
                    <a:gs pos="40000">
                      <a:schemeClr val="tx1"/>
                    </a:gs>
                  </a:gsLst>
                  <a:lin ang="5400000" scaled="0"/>
                </a:gradFill>
                <a:latin typeface="Segoe UI Semibold" panose="020B0702040204020203" pitchFamily="34" charset="0"/>
              </a:rPr>
              <a:t>Accelerate live </a:t>
            </a:r>
            <a:r>
              <a:rPr lang="en-US" sz="2000" dirty="0">
                <a:gradFill>
                  <a:gsLst>
                    <a:gs pos="62500">
                      <a:schemeClr val="tx1"/>
                    </a:gs>
                    <a:gs pos="40000">
                      <a:schemeClr val="tx1"/>
                    </a:gs>
                  </a:gsLst>
                  <a:lin ang="5400000" scaled="0"/>
                </a:gradFill>
                <a:latin typeface="Segoe UI Semibold" panose="020B0702040204020203" pitchFamily="34" charset="0"/>
              </a:rPr>
              <a:t>m</a:t>
            </a:r>
            <a:r>
              <a:rPr lang="en-US" sz="2000" dirty="0" smtClean="0">
                <a:gradFill>
                  <a:gsLst>
                    <a:gs pos="62500">
                      <a:schemeClr val="tx1"/>
                    </a:gs>
                    <a:gs pos="40000">
                      <a:schemeClr val="tx1"/>
                    </a:gs>
                  </a:gsLst>
                  <a:lin ang="5400000" scaled="0"/>
                </a:gradFill>
                <a:latin typeface="Segoe UI Semibold" panose="020B0702040204020203" pitchFamily="34" charset="0"/>
              </a:rPr>
              <a:t>igration performance with compression or RDMA-capable network adapters</a:t>
            </a:r>
          </a:p>
          <a:p>
            <a:pPr fontAlgn="base">
              <a:spcBef>
                <a:spcPts val="1200"/>
              </a:spcBef>
              <a:spcAft>
                <a:spcPct val="0"/>
              </a:spcAft>
              <a:defRPr/>
            </a:pPr>
            <a:r>
              <a:rPr lang="en-US" dirty="0" smtClean="0">
                <a:gradFill>
                  <a:gsLst>
                    <a:gs pos="62500">
                      <a:srgbClr val="505050"/>
                    </a:gs>
                    <a:gs pos="40000">
                      <a:srgbClr val="505050"/>
                    </a:gs>
                  </a:gsLst>
                  <a:lin ang="5400000" scaled="0"/>
                </a:gradFill>
              </a:rPr>
              <a:t>For &lt;10GBit network connectivity, live migration compression delivers superior performance – 2x acceleration for most workloads</a:t>
            </a:r>
          </a:p>
          <a:p>
            <a:pPr fontAlgn="base">
              <a:spcBef>
                <a:spcPts val="1200"/>
              </a:spcBef>
              <a:spcAft>
                <a:spcPct val="0"/>
              </a:spcAft>
              <a:defRPr/>
            </a:pPr>
            <a:r>
              <a:rPr lang="en-US" dirty="0" smtClean="0">
                <a:gradFill>
                  <a:gsLst>
                    <a:gs pos="62500">
                      <a:srgbClr val="505050"/>
                    </a:gs>
                    <a:gs pos="40000">
                      <a:srgbClr val="505050"/>
                    </a:gs>
                  </a:gsLst>
                  <a:lin ang="5400000" scaled="0"/>
                </a:gradFill>
              </a:rPr>
              <a:t>For &gt;10GBit networks, Remote </a:t>
            </a:r>
            <a:r>
              <a:rPr lang="en-US" dirty="0">
                <a:gradFill>
                  <a:gsLst>
                    <a:gs pos="62500">
                      <a:srgbClr val="505050"/>
                    </a:gs>
                    <a:gs pos="40000">
                      <a:srgbClr val="505050"/>
                    </a:gs>
                  </a:gsLst>
                  <a:lin ang="5400000" scaled="0"/>
                </a:gradFill>
              </a:rPr>
              <a:t>d</a:t>
            </a:r>
            <a:r>
              <a:rPr lang="en-US" dirty="0" smtClean="0">
                <a:gradFill>
                  <a:gsLst>
                    <a:gs pos="62500">
                      <a:srgbClr val="505050"/>
                    </a:gs>
                    <a:gs pos="40000">
                      <a:srgbClr val="505050"/>
                    </a:gs>
                  </a:gsLst>
                  <a:lin ang="5400000" scaled="0"/>
                </a:gradFill>
              </a:rPr>
              <a:t>irect </a:t>
            </a:r>
            <a:r>
              <a:rPr lang="en-US" dirty="0">
                <a:gradFill>
                  <a:gsLst>
                    <a:gs pos="62500">
                      <a:srgbClr val="505050"/>
                    </a:gs>
                    <a:gs pos="40000">
                      <a:srgbClr val="505050"/>
                    </a:gs>
                  </a:gsLst>
                  <a:lin ang="5400000" scaled="0"/>
                </a:gradFill>
              </a:rPr>
              <a:t>m</a:t>
            </a:r>
            <a:r>
              <a:rPr lang="en-US" dirty="0" smtClean="0">
                <a:gradFill>
                  <a:gsLst>
                    <a:gs pos="62500">
                      <a:srgbClr val="505050"/>
                    </a:gs>
                    <a:gs pos="40000">
                      <a:srgbClr val="505050"/>
                    </a:gs>
                  </a:gsLst>
                  <a:lin ang="5400000" scaled="0"/>
                </a:gradFill>
              </a:rPr>
              <a:t>emory </a:t>
            </a:r>
            <a:r>
              <a:rPr lang="en-US" dirty="0">
                <a:gradFill>
                  <a:gsLst>
                    <a:gs pos="62500">
                      <a:srgbClr val="505050"/>
                    </a:gs>
                    <a:gs pos="40000">
                      <a:srgbClr val="505050"/>
                    </a:gs>
                  </a:gsLst>
                  <a:lin ang="5400000" scaled="0"/>
                </a:gradFill>
              </a:rPr>
              <a:t>a</a:t>
            </a:r>
            <a:r>
              <a:rPr lang="en-US" dirty="0" smtClean="0">
                <a:gradFill>
                  <a:gsLst>
                    <a:gs pos="62500">
                      <a:srgbClr val="505050"/>
                    </a:gs>
                    <a:gs pos="40000">
                      <a:srgbClr val="505050"/>
                    </a:gs>
                  </a:gsLst>
                  <a:lin ang="5400000" scaled="0"/>
                </a:gradFill>
              </a:rPr>
              <a:t>ccess (RDMA) offload delivers the highest performance with low CPU </a:t>
            </a:r>
            <a:r>
              <a:rPr lang="en-US" dirty="0">
                <a:gradFill>
                  <a:gsLst>
                    <a:gs pos="62500">
                      <a:srgbClr val="505050"/>
                    </a:gs>
                    <a:gs pos="40000">
                      <a:srgbClr val="505050"/>
                    </a:gs>
                  </a:gsLst>
                  <a:lin ang="5400000" scaled="0"/>
                </a:gradFill>
              </a:rPr>
              <a:t>utilization </a:t>
            </a:r>
            <a:r>
              <a:rPr lang="en-US" dirty="0" smtClean="0">
                <a:gradFill>
                  <a:gsLst>
                    <a:gs pos="62500">
                      <a:srgbClr val="505050"/>
                    </a:gs>
                    <a:gs pos="40000">
                      <a:srgbClr val="505050"/>
                    </a:gs>
                  </a:gsLst>
                  <a:lin ang="5400000" scaled="0"/>
                </a:gradFill>
              </a:rPr>
              <a:t>and transfer speeds of up </a:t>
            </a:r>
            <a:r>
              <a:rPr lang="en-US" dirty="0">
                <a:gradFill>
                  <a:gsLst>
                    <a:gs pos="62500">
                      <a:srgbClr val="505050"/>
                    </a:gs>
                    <a:gs pos="40000">
                      <a:srgbClr val="505050"/>
                    </a:gs>
                  </a:gsLst>
                  <a:lin ang="5400000" scaled="0"/>
                </a:gradFill>
              </a:rPr>
              <a:t>to </a:t>
            </a:r>
            <a:r>
              <a:rPr lang="en-US" dirty="0" smtClean="0">
                <a:gradFill>
                  <a:gsLst>
                    <a:gs pos="62500">
                      <a:srgbClr val="505050"/>
                    </a:gs>
                    <a:gs pos="40000">
                      <a:srgbClr val="505050"/>
                    </a:gs>
                  </a:gsLst>
                  <a:lin ang="5400000" scaled="0"/>
                </a:gradFill>
              </a:rPr>
              <a:t>56Gb/s</a:t>
            </a:r>
            <a:endParaRPr lang="en-US" dirty="0">
              <a:gradFill>
                <a:gsLst>
                  <a:gs pos="62500">
                    <a:srgbClr val="505050"/>
                  </a:gs>
                  <a:gs pos="40000">
                    <a:srgbClr val="505050"/>
                  </a:gs>
                </a:gsLst>
                <a:lin ang="5400000" scaled="0"/>
              </a:gradFill>
            </a:endParaRPr>
          </a:p>
          <a:p>
            <a:pPr fontAlgn="base">
              <a:spcBef>
                <a:spcPts val="1200"/>
              </a:spcBef>
              <a:spcAft>
                <a:spcPct val="0"/>
              </a:spcAft>
              <a:defRPr/>
            </a:pPr>
            <a:r>
              <a:rPr lang="en-US" dirty="0">
                <a:gradFill>
                  <a:gsLst>
                    <a:gs pos="62500">
                      <a:srgbClr val="505050"/>
                    </a:gs>
                    <a:gs pos="40000">
                      <a:srgbClr val="505050"/>
                    </a:gs>
                  </a:gsLst>
                  <a:lin ang="5400000" scaled="0"/>
                </a:gradFill>
              </a:rPr>
              <a:t>Windows Server 2012 R2 supports </a:t>
            </a:r>
            <a:r>
              <a:rPr lang="en-US" dirty="0" err="1">
                <a:gradFill>
                  <a:gsLst>
                    <a:gs pos="62500">
                      <a:srgbClr val="505050"/>
                    </a:gs>
                    <a:gs pos="40000">
                      <a:srgbClr val="505050"/>
                    </a:gs>
                  </a:gsLst>
                  <a:lin ang="5400000" scaled="0"/>
                </a:gradFill>
              </a:rPr>
              <a:t>RoCE</a:t>
            </a:r>
            <a:r>
              <a:rPr lang="en-US" dirty="0">
                <a:gradFill>
                  <a:gsLst>
                    <a:gs pos="62500">
                      <a:srgbClr val="505050"/>
                    </a:gs>
                    <a:gs pos="40000">
                      <a:srgbClr val="505050"/>
                    </a:gs>
                  </a:gsLst>
                  <a:lin ang="5400000" scaled="0"/>
                </a:gradFill>
              </a:rPr>
              <a:t>, </a:t>
            </a:r>
            <a:r>
              <a:rPr lang="en-US" dirty="0" err="1">
                <a:gradFill>
                  <a:gsLst>
                    <a:gs pos="62500">
                      <a:srgbClr val="505050"/>
                    </a:gs>
                    <a:gs pos="40000">
                      <a:srgbClr val="505050"/>
                    </a:gs>
                  </a:gsLst>
                  <a:lin ang="5400000" scaled="0"/>
                </a:gradFill>
              </a:rPr>
              <a:t>iWARP</a:t>
            </a:r>
            <a:r>
              <a:rPr lang="en-US" dirty="0">
                <a:gradFill>
                  <a:gsLst>
                    <a:gs pos="62500">
                      <a:srgbClr val="505050"/>
                    </a:gs>
                    <a:gs pos="40000">
                      <a:srgbClr val="505050"/>
                    </a:gs>
                  </a:gsLst>
                  <a:lin ang="5400000" scaled="0"/>
                </a:gradFill>
              </a:rPr>
              <a:t> </a:t>
            </a:r>
            <a:r>
              <a:rPr lang="en-US" dirty="0" smtClean="0">
                <a:gradFill>
                  <a:gsLst>
                    <a:gs pos="62500">
                      <a:srgbClr val="505050"/>
                    </a:gs>
                    <a:gs pos="40000">
                      <a:srgbClr val="505050"/>
                    </a:gs>
                  </a:gsLst>
                  <a:lin ang="5400000" scaled="0"/>
                </a:gradFill>
              </a:rPr>
              <a:t>and </a:t>
            </a:r>
            <a:r>
              <a:rPr lang="en-US" dirty="0" err="1">
                <a:gradFill>
                  <a:gsLst>
                    <a:gs pos="62500">
                      <a:srgbClr val="505050"/>
                    </a:gs>
                    <a:gs pos="40000">
                      <a:srgbClr val="505050"/>
                    </a:gs>
                  </a:gsLst>
                  <a:lin ang="5400000" scaled="0"/>
                </a:gradFill>
              </a:rPr>
              <a:t>Infiniband</a:t>
            </a:r>
            <a:r>
              <a:rPr lang="en-US" dirty="0">
                <a:gradFill>
                  <a:gsLst>
                    <a:gs pos="62500">
                      <a:srgbClr val="505050"/>
                    </a:gs>
                    <a:gs pos="40000">
                      <a:srgbClr val="505050"/>
                    </a:gs>
                  </a:gsLst>
                  <a:lin ang="5400000" scaled="0"/>
                </a:gradFill>
              </a:rPr>
              <a:t> RDMA </a:t>
            </a:r>
            <a:r>
              <a:rPr lang="en-US" dirty="0" smtClean="0">
                <a:gradFill>
                  <a:gsLst>
                    <a:gs pos="62500">
                      <a:srgbClr val="505050"/>
                    </a:gs>
                    <a:gs pos="40000">
                      <a:srgbClr val="505050"/>
                    </a:gs>
                  </a:gsLst>
                  <a:lin ang="5400000" scaled="0"/>
                </a:gradFill>
              </a:rPr>
              <a:t>solutions</a:t>
            </a:r>
            <a:endParaRPr lang="en-US" dirty="0">
              <a:gradFill>
                <a:gsLst>
                  <a:gs pos="62500">
                    <a:srgbClr val="505050"/>
                  </a:gs>
                  <a:gs pos="40000">
                    <a:srgbClr val="505050"/>
                  </a:gs>
                </a:gsLst>
                <a:lin ang="5400000" scaled="0"/>
              </a:gradFill>
            </a:endParaRPr>
          </a:p>
        </p:txBody>
      </p:sp>
      <p:sp>
        <p:nvSpPr>
          <p:cNvPr id="33" name="Rectangle 32"/>
          <p:cNvSpPr/>
          <p:nvPr/>
        </p:nvSpPr>
        <p:spPr bwMode="auto">
          <a:xfrm>
            <a:off x="5449240" y="1746699"/>
            <a:ext cx="1518246" cy="438943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548420" tIns="146246" rIns="182806" bIns="146246" anchor="t" anchorCtr="0"/>
          <a:lstStyle/>
          <a:p>
            <a:pPr>
              <a:lnSpc>
                <a:spcPct val="90000"/>
              </a:lnSpc>
            </a:pPr>
            <a:endParaRPr lang="en-US" sz="1999" spc="-30" dirty="0">
              <a:gradFill>
                <a:gsLst>
                  <a:gs pos="4583">
                    <a:srgbClr val="EFEFEF"/>
                  </a:gs>
                  <a:gs pos="12500">
                    <a:srgbClr val="EFEFEF"/>
                  </a:gs>
                </a:gsLst>
                <a:lin ang="5400000" scaled="0"/>
              </a:gradFill>
            </a:endParaRPr>
          </a:p>
        </p:txBody>
      </p:sp>
      <p:sp>
        <p:nvSpPr>
          <p:cNvPr id="17" name="Rectangle 16"/>
          <p:cNvSpPr/>
          <p:nvPr/>
        </p:nvSpPr>
        <p:spPr bwMode="auto">
          <a:xfrm>
            <a:off x="5545423" y="4198822"/>
            <a:ext cx="1325880" cy="1325880"/>
          </a:xfrm>
          <a:prstGeom prst="rect">
            <a:avLst/>
          </a:prstGeom>
          <a:noFill/>
          <a:ln w="41275" cap="sq">
            <a:solidFill>
              <a:schemeClr val="accent2"/>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5" name="Rectangle 24"/>
          <p:cNvSpPr/>
          <p:nvPr/>
        </p:nvSpPr>
        <p:spPr bwMode="auto">
          <a:xfrm>
            <a:off x="10643592" y="1746699"/>
            <a:ext cx="1518246" cy="438943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548420" tIns="146246" rIns="182806" bIns="146246" anchor="t" anchorCtr="0"/>
          <a:lstStyle/>
          <a:p>
            <a:pPr>
              <a:lnSpc>
                <a:spcPct val="90000"/>
              </a:lnSpc>
            </a:pPr>
            <a:endParaRPr lang="en-US" sz="1999" spc="-30" dirty="0">
              <a:gradFill>
                <a:gsLst>
                  <a:gs pos="4583">
                    <a:srgbClr val="EFEFEF"/>
                  </a:gs>
                  <a:gs pos="12500">
                    <a:srgbClr val="EFEFEF"/>
                  </a:gs>
                </a:gsLst>
                <a:lin ang="5400000" scaled="0"/>
              </a:gradFill>
            </a:endParaRPr>
          </a:p>
        </p:txBody>
      </p:sp>
      <p:grpSp>
        <p:nvGrpSpPr>
          <p:cNvPr id="8" name="Group 7"/>
          <p:cNvGrpSpPr/>
          <p:nvPr/>
        </p:nvGrpSpPr>
        <p:grpSpPr>
          <a:xfrm>
            <a:off x="7040732" y="1746699"/>
            <a:ext cx="3518534" cy="1987340"/>
            <a:chOff x="7154313" y="2377071"/>
            <a:chExt cx="3518534" cy="1987340"/>
          </a:xfrm>
        </p:grpSpPr>
        <p:sp>
          <p:nvSpPr>
            <p:cNvPr id="14" name="Rectangle 13"/>
            <p:cNvSpPr/>
            <p:nvPr/>
          </p:nvSpPr>
          <p:spPr bwMode="auto">
            <a:xfrm>
              <a:off x="7154313" y="2377071"/>
              <a:ext cx="3518534" cy="198734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548420" tIns="146246" rIns="182806" bIns="146246" anchor="t" anchorCtr="0"/>
            <a:lstStyle/>
            <a:p>
              <a:pPr>
                <a:lnSpc>
                  <a:spcPct val="90000"/>
                </a:lnSpc>
              </a:pPr>
              <a:endParaRPr lang="en-US" sz="1999" spc="-30" dirty="0">
                <a:gradFill>
                  <a:gsLst>
                    <a:gs pos="4583">
                      <a:srgbClr val="EFEFEF"/>
                    </a:gs>
                    <a:gs pos="12500">
                      <a:srgbClr val="EFEFEF"/>
                    </a:gs>
                  </a:gsLst>
                  <a:lin ang="5400000" scaled="0"/>
                </a:gradFill>
              </a:endParaRPr>
            </a:p>
          </p:txBody>
        </p:sp>
        <p:pic>
          <p:nvPicPr>
            <p:cNvPr id="13" name="Picture 12"/>
            <p:cNvPicPr>
              <a:picLocks noChangeAspect="1"/>
            </p:cNvPicPr>
            <p:nvPr/>
          </p:nvPicPr>
          <p:blipFill>
            <a:blip r:embed="rId3" cstate="print"/>
            <a:srcRect/>
            <a:stretch>
              <a:fillRect/>
            </a:stretch>
          </p:blipFill>
          <p:spPr bwMode="auto">
            <a:xfrm>
              <a:off x="9243513" y="2607389"/>
              <a:ext cx="846791" cy="637927"/>
            </a:xfrm>
            <a:prstGeom prst="rect">
              <a:avLst/>
            </a:prstGeom>
            <a:noFill/>
            <a:ln w="9525">
              <a:noFill/>
              <a:miter lim="800000"/>
              <a:headEnd/>
              <a:tailEnd/>
            </a:ln>
          </p:spPr>
        </p:pic>
        <p:grpSp>
          <p:nvGrpSpPr>
            <p:cNvPr id="2" name="Group 1"/>
            <p:cNvGrpSpPr/>
            <p:nvPr/>
          </p:nvGrpSpPr>
          <p:grpSpPr>
            <a:xfrm>
              <a:off x="7369763" y="2505821"/>
              <a:ext cx="1418334" cy="809551"/>
              <a:chOff x="3763636" y="4466563"/>
              <a:chExt cx="1418334" cy="809551"/>
            </a:xfrm>
          </p:grpSpPr>
          <p:pic>
            <p:nvPicPr>
              <p:cNvPr id="15" name="Picture 14"/>
              <p:cNvPicPr>
                <a:picLocks noChangeAspect="1"/>
              </p:cNvPicPr>
              <p:nvPr/>
            </p:nvPicPr>
            <p:blipFill>
              <a:blip r:embed="rId4" cstate="email"/>
              <a:srcRect/>
              <a:stretch>
                <a:fillRect/>
              </a:stretch>
            </p:blipFill>
            <p:spPr bwMode="auto">
              <a:xfrm>
                <a:off x="3763636" y="4466563"/>
                <a:ext cx="726977" cy="809551"/>
              </a:xfrm>
              <a:prstGeom prst="rect">
                <a:avLst/>
              </a:prstGeom>
              <a:noFill/>
              <a:ln w="9525">
                <a:noFill/>
                <a:miter lim="800000"/>
                <a:headEnd/>
                <a:tailEnd/>
              </a:ln>
            </p:spPr>
          </p:pic>
          <p:pic>
            <p:nvPicPr>
              <p:cNvPr id="16" name="Picture 15"/>
              <p:cNvPicPr>
                <a:picLocks noChangeAspect="1"/>
              </p:cNvPicPr>
              <p:nvPr/>
            </p:nvPicPr>
            <p:blipFill>
              <a:blip r:embed="rId4" cstate="email"/>
              <a:srcRect/>
              <a:stretch>
                <a:fillRect/>
              </a:stretch>
            </p:blipFill>
            <p:spPr bwMode="auto">
              <a:xfrm>
                <a:off x="4454992" y="4466563"/>
                <a:ext cx="726978" cy="809551"/>
              </a:xfrm>
              <a:prstGeom prst="rect">
                <a:avLst/>
              </a:prstGeom>
              <a:noFill/>
              <a:ln w="9525">
                <a:noFill/>
                <a:miter lim="800000"/>
                <a:headEnd/>
                <a:tailEnd/>
              </a:ln>
            </p:spPr>
          </p:pic>
        </p:grpSp>
        <p:sp>
          <p:nvSpPr>
            <p:cNvPr id="3" name="Up Arrow 2"/>
            <p:cNvSpPr/>
            <p:nvPr/>
          </p:nvSpPr>
          <p:spPr bwMode="auto">
            <a:xfrm rot="10800000">
              <a:off x="8486037" y="2852650"/>
              <a:ext cx="328614" cy="663428"/>
            </a:xfrm>
            <a:prstGeom prst="upArrow">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9" name="Up Arrow 18"/>
            <p:cNvSpPr/>
            <p:nvPr/>
          </p:nvSpPr>
          <p:spPr bwMode="auto">
            <a:xfrm rot="10800000">
              <a:off x="10055537" y="2852650"/>
              <a:ext cx="328614" cy="663428"/>
            </a:xfrm>
            <a:prstGeom prst="upArrow">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smtClean="0">
                  <a:gradFill>
                    <a:gsLst>
                      <a:gs pos="0">
                        <a:srgbClr val="FFFFFF"/>
                      </a:gs>
                      <a:gs pos="100000">
                        <a:srgbClr val="FFFFFF"/>
                      </a:gs>
                    </a:gsLst>
                    <a:lin ang="5400000" scaled="0"/>
                  </a:gradFill>
                </a:rPr>
                <a:t> </a:t>
              </a:r>
              <a:endParaRPr lang="en-US" sz="2000" dirty="0">
                <a:gradFill>
                  <a:gsLst>
                    <a:gs pos="0">
                      <a:srgbClr val="FFFFFF"/>
                    </a:gs>
                    <a:gs pos="100000">
                      <a:srgbClr val="FFFFFF"/>
                    </a:gs>
                  </a:gsLst>
                  <a:lin ang="5400000" scaled="0"/>
                </a:gradFill>
              </a:endParaRPr>
            </a:p>
          </p:txBody>
        </p:sp>
        <p:sp>
          <p:nvSpPr>
            <p:cNvPr id="20" name="TextBox 19"/>
            <p:cNvSpPr txBox="1">
              <a:spLocks noChangeArrowheads="1"/>
            </p:cNvSpPr>
            <p:nvPr/>
          </p:nvSpPr>
          <p:spPr bwMode="auto">
            <a:xfrm>
              <a:off x="7566484" y="3244127"/>
              <a:ext cx="1024893" cy="286306"/>
            </a:xfrm>
            <a:prstGeom prst="rect">
              <a:avLst/>
            </a:prstGeom>
            <a:noFill/>
            <a:ln w="9525">
              <a:noFill/>
              <a:miter lim="800000"/>
              <a:headEnd/>
              <a:tailEnd/>
            </a:ln>
          </p:spPr>
          <p:txBody>
            <a:bodyPr>
              <a:spAutoFit/>
            </a:bodyPr>
            <a:lstStyle/>
            <a:p>
              <a:pPr algn="ctr"/>
              <a:r>
                <a:rPr lang="en-US" sz="1224" b="1" dirty="0">
                  <a:gradFill>
                    <a:gsLst>
                      <a:gs pos="0">
                        <a:srgbClr val="EFEFEF"/>
                      </a:gs>
                      <a:gs pos="100000">
                        <a:srgbClr val="EFEFEF"/>
                      </a:gs>
                    </a:gsLst>
                    <a:lin ang="5400000" scaled="0"/>
                  </a:gradFill>
                  <a:ea typeface="Segoe UI" pitchFamily="34" charset="0"/>
                </a:rPr>
                <a:t>Compute</a:t>
              </a:r>
            </a:p>
          </p:txBody>
        </p:sp>
        <p:sp>
          <p:nvSpPr>
            <p:cNvPr id="21" name="TextBox 20"/>
            <p:cNvSpPr txBox="1">
              <a:spLocks noChangeArrowheads="1"/>
            </p:cNvSpPr>
            <p:nvPr/>
          </p:nvSpPr>
          <p:spPr bwMode="auto">
            <a:xfrm>
              <a:off x="9192511" y="3244127"/>
              <a:ext cx="948794" cy="286306"/>
            </a:xfrm>
            <a:prstGeom prst="rect">
              <a:avLst/>
            </a:prstGeom>
            <a:noFill/>
            <a:ln w="9525">
              <a:noFill/>
              <a:miter lim="800000"/>
              <a:headEnd/>
              <a:tailEnd/>
            </a:ln>
          </p:spPr>
          <p:txBody>
            <a:bodyPr>
              <a:spAutoFit/>
            </a:bodyPr>
            <a:lstStyle/>
            <a:p>
              <a:pPr algn="ctr"/>
              <a:r>
                <a:rPr lang="en-US" sz="1224" b="1" dirty="0">
                  <a:gradFill>
                    <a:gsLst>
                      <a:gs pos="0">
                        <a:srgbClr val="EFEFEF"/>
                      </a:gs>
                      <a:gs pos="100000">
                        <a:srgbClr val="EFEFEF"/>
                      </a:gs>
                    </a:gsLst>
                    <a:lin ang="5400000" scaled="0"/>
                  </a:gradFill>
                  <a:ea typeface="Segoe UI" pitchFamily="34" charset="0"/>
                </a:rPr>
                <a:t>Network</a:t>
              </a:r>
            </a:p>
          </p:txBody>
        </p:sp>
      </p:grpSp>
      <p:pic>
        <p:nvPicPr>
          <p:cNvPr id="29" name="Picture 28"/>
          <p:cNvPicPr>
            <a:picLocks noChangeAspect="1"/>
          </p:cNvPicPr>
          <p:nvPr/>
        </p:nvPicPr>
        <p:blipFill>
          <a:blip r:embed="rId3" cstate="print"/>
          <a:srcRect/>
          <a:stretch>
            <a:fillRect/>
          </a:stretch>
        </p:blipFill>
        <p:spPr bwMode="auto">
          <a:xfrm>
            <a:off x="10947893" y="4316393"/>
            <a:ext cx="846791" cy="637927"/>
          </a:xfrm>
          <a:prstGeom prst="rect">
            <a:avLst/>
          </a:prstGeom>
          <a:noFill/>
          <a:ln w="9525">
            <a:noFill/>
            <a:miter lim="800000"/>
            <a:headEnd/>
            <a:tailEnd/>
          </a:ln>
        </p:spPr>
      </p:pic>
      <p:sp>
        <p:nvSpPr>
          <p:cNvPr id="30" name="TextBox 29"/>
          <p:cNvSpPr txBox="1">
            <a:spLocks noChangeArrowheads="1"/>
          </p:cNvSpPr>
          <p:nvPr/>
        </p:nvSpPr>
        <p:spPr bwMode="auto">
          <a:xfrm>
            <a:off x="10900073" y="4914956"/>
            <a:ext cx="948794" cy="469103"/>
          </a:xfrm>
          <a:prstGeom prst="rect">
            <a:avLst/>
          </a:prstGeom>
          <a:noFill/>
          <a:ln w="9525">
            <a:noFill/>
            <a:miter lim="800000"/>
            <a:headEnd/>
            <a:tailEnd/>
          </a:ln>
        </p:spPr>
        <p:txBody>
          <a:bodyPr>
            <a:spAutoFit/>
          </a:bodyPr>
          <a:lstStyle/>
          <a:p>
            <a:pPr algn="ctr"/>
            <a:r>
              <a:rPr lang="en-US" sz="1224" b="1" smtClean="0">
                <a:gradFill>
                  <a:gsLst>
                    <a:gs pos="0">
                      <a:srgbClr val="EFEFEF"/>
                    </a:gs>
                    <a:gs pos="100000">
                      <a:srgbClr val="EFEFEF"/>
                    </a:gs>
                  </a:gsLst>
                  <a:lin ang="5400000" scaled="0"/>
                </a:gradFill>
                <a:ea typeface="Segoe UI" pitchFamily="34" charset="0"/>
              </a:rPr>
              <a:t>Network</a:t>
            </a:r>
          </a:p>
          <a:p>
            <a:pPr algn="ctr"/>
            <a:r>
              <a:rPr lang="en-US" sz="1224" b="1" smtClean="0">
                <a:gradFill>
                  <a:gsLst>
                    <a:gs pos="0">
                      <a:srgbClr val="EFEFEF"/>
                    </a:gs>
                    <a:gs pos="100000">
                      <a:srgbClr val="EFEFEF"/>
                    </a:gs>
                  </a:gsLst>
                  <a:lin ang="5400000" scaled="0"/>
                </a:gradFill>
                <a:ea typeface="Segoe UI" pitchFamily="34" charset="0"/>
              </a:rPr>
              <a:t>adapter</a:t>
            </a:r>
            <a:endParaRPr lang="en-US" sz="1224" b="1" dirty="0">
              <a:gradFill>
                <a:gsLst>
                  <a:gs pos="0">
                    <a:srgbClr val="EFEFEF"/>
                  </a:gs>
                  <a:gs pos="100000">
                    <a:srgbClr val="EFEFEF"/>
                  </a:gs>
                </a:gsLst>
                <a:lin ang="5400000" scaled="0"/>
              </a:gradFill>
              <a:ea typeface="Segoe UI" pitchFamily="34" charset="0"/>
            </a:endParaRPr>
          </a:p>
        </p:txBody>
      </p:sp>
      <p:sp>
        <p:nvSpPr>
          <p:cNvPr id="31" name="TextBox 30"/>
          <p:cNvSpPr txBox="1">
            <a:spLocks noChangeArrowheads="1"/>
          </p:cNvSpPr>
          <p:nvPr/>
        </p:nvSpPr>
        <p:spPr bwMode="auto">
          <a:xfrm>
            <a:off x="10900073" y="3457918"/>
            <a:ext cx="948794" cy="469103"/>
          </a:xfrm>
          <a:prstGeom prst="rect">
            <a:avLst/>
          </a:prstGeom>
          <a:noFill/>
          <a:ln w="9525">
            <a:noFill/>
            <a:miter lim="800000"/>
            <a:headEnd/>
            <a:tailEnd/>
          </a:ln>
        </p:spPr>
        <p:txBody>
          <a:bodyPr>
            <a:spAutoFit/>
          </a:bodyPr>
          <a:lstStyle/>
          <a:p>
            <a:pPr algn="ctr"/>
            <a:r>
              <a:rPr lang="en-US" sz="1224" b="1" smtClean="0">
                <a:gradFill>
                  <a:gsLst>
                    <a:gs pos="0">
                      <a:srgbClr val="EFEFEF"/>
                    </a:gs>
                    <a:gs pos="100000">
                      <a:srgbClr val="EFEFEF"/>
                    </a:gs>
                  </a:gsLst>
                  <a:lin ang="5400000" scaled="0"/>
                </a:gradFill>
                <a:ea typeface="Segoe UI" pitchFamily="34" charset="0"/>
              </a:rPr>
              <a:t>Virtual</a:t>
            </a:r>
            <a:br>
              <a:rPr lang="en-US" sz="1224" b="1" smtClean="0">
                <a:gradFill>
                  <a:gsLst>
                    <a:gs pos="0">
                      <a:srgbClr val="EFEFEF"/>
                    </a:gs>
                    <a:gs pos="100000">
                      <a:srgbClr val="EFEFEF"/>
                    </a:gs>
                  </a:gsLst>
                  <a:lin ang="5400000" scaled="0"/>
                </a:gradFill>
                <a:ea typeface="Segoe UI" pitchFamily="34" charset="0"/>
              </a:rPr>
            </a:br>
            <a:r>
              <a:rPr lang="en-US" sz="1224" b="1" smtClean="0">
                <a:gradFill>
                  <a:gsLst>
                    <a:gs pos="0">
                      <a:srgbClr val="EFEFEF"/>
                    </a:gs>
                    <a:gs pos="100000">
                      <a:srgbClr val="EFEFEF"/>
                    </a:gs>
                  </a:gsLst>
                  <a:lin ang="5400000" scaled="0"/>
                </a:gradFill>
                <a:ea typeface="Segoe UI" pitchFamily="34" charset="0"/>
              </a:rPr>
              <a:t>machine</a:t>
            </a:r>
            <a:endParaRPr lang="en-US" sz="1224" b="1" dirty="0">
              <a:gradFill>
                <a:gsLst>
                  <a:gs pos="0">
                    <a:srgbClr val="EFEFEF"/>
                  </a:gs>
                  <a:gs pos="100000">
                    <a:srgbClr val="EFEFEF"/>
                  </a:gs>
                </a:gsLst>
                <a:lin ang="5400000" scaled="0"/>
              </a:gradFill>
              <a:ea typeface="Segoe UI" pitchFamily="34" charset="0"/>
            </a:endParaRPr>
          </a:p>
        </p:txBody>
      </p:sp>
      <p:sp>
        <p:nvSpPr>
          <p:cNvPr id="32" name="TextBox 31"/>
          <p:cNvSpPr txBox="1">
            <a:spLocks noChangeArrowheads="1"/>
          </p:cNvSpPr>
          <p:nvPr/>
        </p:nvSpPr>
        <p:spPr bwMode="auto">
          <a:xfrm>
            <a:off x="10643592" y="5564739"/>
            <a:ext cx="1518245" cy="523220"/>
          </a:xfrm>
          <a:prstGeom prst="rect">
            <a:avLst/>
          </a:prstGeom>
          <a:noFill/>
          <a:ln w="9525">
            <a:noFill/>
            <a:miter lim="800000"/>
            <a:headEnd/>
            <a:tailEnd/>
          </a:ln>
        </p:spPr>
        <p:txBody>
          <a:bodyPr wrap="square">
            <a:spAutoFit/>
          </a:bodyPr>
          <a:lstStyle/>
          <a:p>
            <a:pPr algn="ctr"/>
            <a:r>
              <a:rPr lang="en-US" sz="1400" b="1" smtClean="0">
                <a:gradFill>
                  <a:gsLst>
                    <a:gs pos="0">
                      <a:srgbClr val="EFEFEF"/>
                    </a:gs>
                    <a:gs pos="100000">
                      <a:srgbClr val="EFEFEF"/>
                    </a:gs>
                  </a:gsLst>
                  <a:lin ang="5400000" scaled="0"/>
                </a:gradFill>
                <a:ea typeface="Segoe UI" pitchFamily="34" charset="0"/>
              </a:rPr>
              <a:t>Server running</a:t>
            </a:r>
            <a:br>
              <a:rPr lang="en-US" sz="1400" b="1" smtClean="0">
                <a:gradFill>
                  <a:gsLst>
                    <a:gs pos="0">
                      <a:srgbClr val="EFEFEF"/>
                    </a:gs>
                    <a:gs pos="100000">
                      <a:srgbClr val="EFEFEF"/>
                    </a:gs>
                  </a:gsLst>
                  <a:lin ang="5400000" scaled="0"/>
                </a:gradFill>
                <a:ea typeface="Segoe UI" pitchFamily="34" charset="0"/>
              </a:rPr>
            </a:br>
            <a:r>
              <a:rPr lang="en-US" sz="1400" b="1" smtClean="0">
                <a:gradFill>
                  <a:gsLst>
                    <a:gs pos="0">
                      <a:srgbClr val="EFEFEF"/>
                    </a:gs>
                    <a:gs pos="100000">
                      <a:srgbClr val="EFEFEF"/>
                    </a:gs>
                  </a:gsLst>
                  <a:lin ang="5400000" scaled="0"/>
                </a:gradFill>
                <a:ea typeface="Segoe UI" pitchFamily="34" charset="0"/>
              </a:rPr>
              <a:t>Hyper-V</a:t>
            </a:r>
            <a:endParaRPr lang="en-US" sz="1400" b="1" dirty="0">
              <a:gradFill>
                <a:gsLst>
                  <a:gs pos="0">
                    <a:srgbClr val="EFEFEF"/>
                  </a:gs>
                  <a:gs pos="100000">
                    <a:srgbClr val="EFEFEF"/>
                  </a:gs>
                </a:gsLst>
                <a:lin ang="5400000" scaled="0"/>
              </a:gradFill>
              <a:ea typeface="Segoe UI" pitchFamily="34" charset="0"/>
            </a:endParaRPr>
          </a:p>
        </p:txBody>
      </p:sp>
      <p:pic>
        <p:nvPicPr>
          <p:cNvPr id="35" name="Picture 34"/>
          <p:cNvPicPr>
            <a:picLocks noChangeAspect="1"/>
          </p:cNvPicPr>
          <p:nvPr/>
        </p:nvPicPr>
        <p:blipFill>
          <a:blip r:embed="rId3" cstate="print"/>
          <a:srcRect/>
          <a:stretch>
            <a:fillRect/>
          </a:stretch>
        </p:blipFill>
        <p:spPr bwMode="auto">
          <a:xfrm>
            <a:off x="5753541" y="4316393"/>
            <a:ext cx="846791" cy="637927"/>
          </a:xfrm>
          <a:prstGeom prst="rect">
            <a:avLst/>
          </a:prstGeom>
          <a:noFill/>
          <a:ln w="9525">
            <a:noFill/>
            <a:miter lim="800000"/>
            <a:headEnd/>
            <a:tailEnd/>
          </a:ln>
        </p:spPr>
      </p:pic>
      <p:sp>
        <p:nvSpPr>
          <p:cNvPr id="36" name="TextBox 35"/>
          <p:cNvSpPr txBox="1">
            <a:spLocks noChangeArrowheads="1"/>
          </p:cNvSpPr>
          <p:nvPr/>
        </p:nvSpPr>
        <p:spPr bwMode="auto">
          <a:xfrm>
            <a:off x="5705721" y="4914956"/>
            <a:ext cx="948794" cy="469103"/>
          </a:xfrm>
          <a:prstGeom prst="rect">
            <a:avLst/>
          </a:prstGeom>
          <a:noFill/>
          <a:ln w="9525">
            <a:noFill/>
            <a:miter lim="800000"/>
            <a:headEnd/>
            <a:tailEnd/>
          </a:ln>
        </p:spPr>
        <p:txBody>
          <a:bodyPr>
            <a:spAutoFit/>
          </a:bodyPr>
          <a:lstStyle/>
          <a:p>
            <a:pPr algn="ctr"/>
            <a:r>
              <a:rPr lang="en-US" sz="1224" b="1" smtClean="0">
                <a:gradFill>
                  <a:gsLst>
                    <a:gs pos="0">
                      <a:srgbClr val="EFEFEF"/>
                    </a:gs>
                    <a:gs pos="100000">
                      <a:srgbClr val="EFEFEF"/>
                    </a:gs>
                  </a:gsLst>
                  <a:lin ang="5400000" scaled="0"/>
                </a:gradFill>
                <a:ea typeface="Segoe UI" pitchFamily="34" charset="0"/>
              </a:rPr>
              <a:t>Network</a:t>
            </a:r>
          </a:p>
          <a:p>
            <a:pPr algn="ctr"/>
            <a:r>
              <a:rPr lang="en-US" sz="1224" b="1" smtClean="0">
                <a:gradFill>
                  <a:gsLst>
                    <a:gs pos="0">
                      <a:srgbClr val="EFEFEF"/>
                    </a:gs>
                    <a:gs pos="100000">
                      <a:srgbClr val="EFEFEF"/>
                    </a:gs>
                  </a:gsLst>
                  <a:lin ang="5400000" scaled="0"/>
                </a:gradFill>
                <a:ea typeface="Segoe UI" pitchFamily="34" charset="0"/>
              </a:rPr>
              <a:t>adapter</a:t>
            </a:r>
            <a:endParaRPr lang="en-US" sz="1224" b="1" dirty="0">
              <a:gradFill>
                <a:gsLst>
                  <a:gs pos="0">
                    <a:srgbClr val="EFEFEF"/>
                  </a:gs>
                  <a:gs pos="100000">
                    <a:srgbClr val="EFEFEF"/>
                  </a:gs>
                </a:gsLst>
                <a:lin ang="5400000" scaled="0"/>
              </a:gradFill>
              <a:ea typeface="Segoe UI" pitchFamily="34" charset="0"/>
            </a:endParaRPr>
          </a:p>
        </p:txBody>
      </p:sp>
      <p:sp>
        <p:nvSpPr>
          <p:cNvPr id="37" name="TextBox 36"/>
          <p:cNvSpPr txBox="1">
            <a:spLocks noChangeArrowheads="1"/>
          </p:cNvSpPr>
          <p:nvPr/>
        </p:nvSpPr>
        <p:spPr bwMode="auto">
          <a:xfrm>
            <a:off x="5705721" y="3457918"/>
            <a:ext cx="948794" cy="469103"/>
          </a:xfrm>
          <a:prstGeom prst="rect">
            <a:avLst/>
          </a:prstGeom>
          <a:noFill/>
          <a:ln w="9525">
            <a:noFill/>
            <a:miter lim="800000"/>
            <a:headEnd/>
            <a:tailEnd/>
          </a:ln>
        </p:spPr>
        <p:txBody>
          <a:bodyPr>
            <a:spAutoFit/>
          </a:bodyPr>
          <a:lstStyle/>
          <a:p>
            <a:pPr algn="ctr"/>
            <a:r>
              <a:rPr lang="en-US" sz="1224" b="1" smtClean="0">
                <a:gradFill>
                  <a:gsLst>
                    <a:gs pos="0">
                      <a:srgbClr val="EFEFEF"/>
                    </a:gs>
                    <a:gs pos="100000">
                      <a:srgbClr val="EFEFEF"/>
                    </a:gs>
                  </a:gsLst>
                  <a:lin ang="5400000" scaled="0"/>
                </a:gradFill>
                <a:ea typeface="Segoe UI" pitchFamily="34" charset="0"/>
              </a:rPr>
              <a:t>Virtual</a:t>
            </a:r>
            <a:br>
              <a:rPr lang="en-US" sz="1224" b="1" smtClean="0">
                <a:gradFill>
                  <a:gsLst>
                    <a:gs pos="0">
                      <a:srgbClr val="EFEFEF"/>
                    </a:gs>
                    <a:gs pos="100000">
                      <a:srgbClr val="EFEFEF"/>
                    </a:gs>
                  </a:gsLst>
                  <a:lin ang="5400000" scaled="0"/>
                </a:gradFill>
                <a:ea typeface="Segoe UI" pitchFamily="34" charset="0"/>
              </a:rPr>
            </a:br>
            <a:r>
              <a:rPr lang="en-US" sz="1224" b="1" smtClean="0">
                <a:gradFill>
                  <a:gsLst>
                    <a:gs pos="0">
                      <a:srgbClr val="EFEFEF"/>
                    </a:gs>
                    <a:gs pos="100000">
                      <a:srgbClr val="EFEFEF"/>
                    </a:gs>
                  </a:gsLst>
                  <a:lin ang="5400000" scaled="0"/>
                </a:gradFill>
                <a:ea typeface="Segoe UI" pitchFamily="34" charset="0"/>
              </a:rPr>
              <a:t>machine</a:t>
            </a:r>
            <a:endParaRPr lang="en-US" sz="1224" b="1" dirty="0">
              <a:gradFill>
                <a:gsLst>
                  <a:gs pos="0">
                    <a:srgbClr val="EFEFEF"/>
                  </a:gs>
                  <a:gs pos="100000">
                    <a:srgbClr val="EFEFEF"/>
                  </a:gs>
                </a:gsLst>
                <a:lin ang="5400000" scaled="0"/>
              </a:gradFill>
              <a:ea typeface="Segoe UI" pitchFamily="34" charset="0"/>
            </a:endParaRPr>
          </a:p>
        </p:txBody>
      </p:sp>
      <p:sp>
        <p:nvSpPr>
          <p:cNvPr id="38" name="TextBox 37"/>
          <p:cNvSpPr txBox="1">
            <a:spLocks noChangeArrowheads="1"/>
          </p:cNvSpPr>
          <p:nvPr/>
        </p:nvSpPr>
        <p:spPr bwMode="auto">
          <a:xfrm>
            <a:off x="5449240" y="5564739"/>
            <a:ext cx="1518245" cy="523220"/>
          </a:xfrm>
          <a:prstGeom prst="rect">
            <a:avLst/>
          </a:prstGeom>
          <a:noFill/>
          <a:ln w="9525">
            <a:noFill/>
            <a:miter lim="800000"/>
            <a:headEnd/>
            <a:tailEnd/>
          </a:ln>
        </p:spPr>
        <p:txBody>
          <a:bodyPr wrap="square">
            <a:spAutoFit/>
          </a:bodyPr>
          <a:lstStyle/>
          <a:p>
            <a:pPr algn="ctr"/>
            <a:r>
              <a:rPr lang="en-US" sz="1400" b="1" smtClean="0">
                <a:gradFill>
                  <a:gsLst>
                    <a:gs pos="0">
                      <a:srgbClr val="EFEFEF"/>
                    </a:gs>
                    <a:gs pos="100000">
                      <a:srgbClr val="EFEFEF"/>
                    </a:gs>
                  </a:gsLst>
                  <a:lin ang="5400000" scaled="0"/>
                </a:gradFill>
                <a:ea typeface="Segoe UI" pitchFamily="34" charset="0"/>
              </a:rPr>
              <a:t>Server running</a:t>
            </a:r>
            <a:br>
              <a:rPr lang="en-US" sz="1400" b="1" smtClean="0">
                <a:gradFill>
                  <a:gsLst>
                    <a:gs pos="0">
                      <a:srgbClr val="EFEFEF"/>
                    </a:gs>
                    <a:gs pos="100000">
                      <a:srgbClr val="EFEFEF"/>
                    </a:gs>
                  </a:gsLst>
                  <a:lin ang="5400000" scaled="0"/>
                </a:gradFill>
                <a:ea typeface="Segoe UI" pitchFamily="34" charset="0"/>
              </a:rPr>
            </a:br>
            <a:r>
              <a:rPr lang="en-US" sz="1400" b="1" smtClean="0">
                <a:gradFill>
                  <a:gsLst>
                    <a:gs pos="0">
                      <a:srgbClr val="EFEFEF"/>
                    </a:gs>
                    <a:gs pos="100000">
                      <a:srgbClr val="EFEFEF"/>
                    </a:gs>
                  </a:gsLst>
                  <a:lin ang="5400000" scaled="0"/>
                </a:gradFill>
                <a:ea typeface="Segoe UI" pitchFamily="34" charset="0"/>
              </a:rPr>
              <a:t>Hyper-V</a:t>
            </a:r>
            <a:endParaRPr lang="en-US" sz="1400" b="1" dirty="0">
              <a:gradFill>
                <a:gsLst>
                  <a:gs pos="0">
                    <a:srgbClr val="EFEFEF"/>
                  </a:gs>
                  <a:gs pos="100000">
                    <a:srgbClr val="EFEFEF"/>
                  </a:gs>
                </a:gsLst>
                <a:lin ang="5400000" scaled="0"/>
              </a:gradFill>
              <a:ea typeface="Segoe UI" pitchFamily="34" charset="0"/>
            </a:endParaRPr>
          </a:p>
        </p:txBody>
      </p:sp>
      <p:sp>
        <p:nvSpPr>
          <p:cNvPr id="40" name="Rectangle 39"/>
          <p:cNvSpPr/>
          <p:nvPr/>
        </p:nvSpPr>
        <p:spPr bwMode="auto">
          <a:xfrm>
            <a:off x="10708348" y="4198822"/>
            <a:ext cx="1325880" cy="1325880"/>
          </a:xfrm>
          <a:prstGeom prst="rect">
            <a:avLst/>
          </a:prstGeom>
          <a:noFill/>
          <a:ln w="41275" cap="sq">
            <a:solidFill>
              <a:schemeClr val="accent2"/>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41" name="Rectangle 40"/>
          <p:cNvSpPr/>
          <p:nvPr/>
        </p:nvSpPr>
        <p:spPr bwMode="auto">
          <a:xfrm>
            <a:off x="5545423" y="1864093"/>
            <a:ext cx="1325880" cy="2194085"/>
          </a:xfrm>
          <a:prstGeom prst="rect">
            <a:avLst/>
          </a:prstGeom>
          <a:noFill/>
          <a:ln w="41275" cap="sq">
            <a:solidFill>
              <a:schemeClr val="accent3"/>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42" name="Rectangle 41"/>
          <p:cNvSpPr/>
          <p:nvPr/>
        </p:nvSpPr>
        <p:spPr bwMode="auto">
          <a:xfrm>
            <a:off x="10708348" y="1864093"/>
            <a:ext cx="1325880" cy="2194085"/>
          </a:xfrm>
          <a:prstGeom prst="rect">
            <a:avLst/>
          </a:prstGeom>
          <a:noFill/>
          <a:ln w="41275" cap="sq">
            <a:solidFill>
              <a:schemeClr val="accent3"/>
            </a:solid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8" name="Rectangle 17"/>
          <p:cNvSpPr/>
          <p:nvPr/>
        </p:nvSpPr>
        <p:spPr bwMode="auto">
          <a:xfrm>
            <a:off x="6871303" y="4402605"/>
            <a:ext cx="3837045" cy="425056"/>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44" name="Rectangle 43"/>
          <p:cNvSpPr/>
          <p:nvPr/>
        </p:nvSpPr>
        <p:spPr bwMode="auto">
          <a:xfrm>
            <a:off x="6871303" y="4889628"/>
            <a:ext cx="3837045" cy="425056"/>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2" name="TextBox 21"/>
          <p:cNvSpPr txBox="1"/>
          <p:nvPr/>
        </p:nvSpPr>
        <p:spPr>
          <a:xfrm>
            <a:off x="7836203" y="4843623"/>
            <a:ext cx="1938672" cy="517065"/>
          </a:xfrm>
          <a:prstGeom prst="rect">
            <a:avLst/>
          </a:prstGeom>
          <a:noFill/>
        </p:spPr>
        <p:txBody>
          <a:bodyPr wrap="none" lIns="182880" tIns="146304" rIns="182880" bIns="146304" rtlCol="0">
            <a:spAutoFit/>
          </a:bodyPr>
          <a:lstStyle/>
          <a:p>
            <a:pPr algn="ctr">
              <a:lnSpc>
                <a:spcPct val="90000"/>
              </a:lnSpc>
            </a:pPr>
            <a:r>
              <a:rPr lang="en-US" sz="1600" smtClean="0">
                <a:gradFill>
                  <a:gsLst>
                    <a:gs pos="2917">
                      <a:schemeClr val="tx1"/>
                    </a:gs>
                    <a:gs pos="30000">
                      <a:schemeClr val="tx1"/>
                    </a:gs>
                  </a:gsLst>
                  <a:lin ang="5400000" scaled="0"/>
                </a:gradFill>
              </a:rPr>
              <a:t>20GB Connection</a:t>
            </a:r>
            <a:endParaRPr lang="en-US" sz="1600" dirty="0" smtClean="0">
              <a:gradFill>
                <a:gsLst>
                  <a:gs pos="2917">
                    <a:schemeClr val="tx1"/>
                  </a:gs>
                  <a:gs pos="30000">
                    <a:schemeClr val="tx1"/>
                  </a:gs>
                </a:gsLst>
                <a:lin ang="5400000" scaled="0"/>
              </a:gradFill>
            </a:endParaRPr>
          </a:p>
        </p:txBody>
      </p:sp>
      <p:sp>
        <p:nvSpPr>
          <p:cNvPr id="46" name="TextBox 45"/>
          <p:cNvSpPr txBox="1"/>
          <p:nvPr/>
        </p:nvSpPr>
        <p:spPr>
          <a:xfrm>
            <a:off x="7519706" y="4356600"/>
            <a:ext cx="2571666" cy="517065"/>
          </a:xfrm>
          <a:prstGeom prst="rect">
            <a:avLst/>
          </a:prstGeom>
          <a:noFill/>
        </p:spPr>
        <p:txBody>
          <a:bodyPr wrap="none" lIns="182880" tIns="146304" rIns="182880" bIns="146304" rtlCol="0">
            <a:spAutoFit/>
          </a:bodyPr>
          <a:lstStyle/>
          <a:p>
            <a:pPr algn="ctr">
              <a:lnSpc>
                <a:spcPct val="90000"/>
              </a:lnSpc>
            </a:pPr>
            <a:r>
              <a:rPr lang="en-US" sz="1600" smtClean="0">
                <a:gradFill>
                  <a:gsLst>
                    <a:gs pos="2917">
                      <a:schemeClr val="tx1"/>
                    </a:gs>
                    <a:gs pos="30000">
                      <a:schemeClr val="tx1"/>
                    </a:gs>
                  </a:gsLst>
                  <a:lin ang="5400000" scaled="0"/>
                </a:gradFill>
              </a:rPr>
              <a:t>Fast network connection</a:t>
            </a:r>
            <a:endParaRPr lang="en-US" sz="1600" dirty="0" smtClean="0">
              <a:gradFill>
                <a:gsLst>
                  <a:gs pos="2917">
                    <a:schemeClr val="tx1"/>
                  </a:gs>
                  <a:gs pos="30000">
                    <a:schemeClr val="tx1"/>
                  </a:gs>
                </a:gsLst>
                <a:lin ang="5400000" scaled="0"/>
              </a:gradFill>
            </a:endParaRPr>
          </a:p>
        </p:txBody>
      </p:sp>
      <p:sp>
        <p:nvSpPr>
          <p:cNvPr id="47" name="TextBox 46"/>
          <p:cNvSpPr txBox="1"/>
          <p:nvPr/>
        </p:nvSpPr>
        <p:spPr>
          <a:xfrm>
            <a:off x="7142488" y="5300038"/>
            <a:ext cx="3326102" cy="461665"/>
          </a:xfrm>
          <a:prstGeom prst="rect">
            <a:avLst/>
          </a:prstGeom>
          <a:noFill/>
        </p:spPr>
        <p:txBody>
          <a:bodyPr wrap="none" lIns="182880" tIns="146304" rIns="182880" bIns="146304" rtlCol="0">
            <a:spAutoFit/>
          </a:bodyPr>
          <a:lstStyle/>
          <a:p>
            <a:pPr algn="ctr">
              <a:lnSpc>
                <a:spcPct val="90000"/>
              </a:lnSpc>
            </a:pPr>
            <a:r>
              <a:rPr lang="en-US" sz="1200" smtClean="0">
                <a:gradFill>
                  <a:gsLst>
                    <a:gs pos="2917">
                      <a:schemeClr val="tx1"/>
                    </a:gs>
                    <a:gs pos="30000">
                      <a:schemeClr val="tx1"/>
                    </a:gs>
                  </a:gsLst>
                  <a:lin ang="5400000" scaled="0"/>
                </a:gradFill>
              </a:rPr>
              <a:t>GbE (Gigabit Ethernet) network connectivity</a:t>
            </a:r>
            <a:endParaRPr lang="en-US" sz="1200" dirty="0" smtClean="0">
              <a:gradFill>
                <a:gsLst>
                  <a:gs pos="2917">
                    <a:schemeClr val="tx1"/>
                  </a:gs>
                  <a:gs pos="30000">
                    <a:schemeClr val="tx1"/>
                  </a:gs>
                </a:gsLst>
                <a:lin ang="5400000" scaled="0"/>
              </a:gradFill>
            </a:endParaRPr>
          </a:p>
        </p:txBody>
      </p:sp>
      <p:sp>
        <p:nvSpPr>
          <p:cNvPr id="23" name="Rectangle 22"/>
          <p:cNvSpPr/>
          <p:nvPr/>
        </p:nvSpPr>
        <p:spPr bwMode="auto">
          <a:xfrm>
            <a:off x="7051811" y="3810989"/>
            <a:ext cx="3528927" cy="2015360"/>
          </a:xfrm>
          <a:prstGeom prst="rect">
            <a:avLst/>
          </a:prstGeom>
          <a:noFill/>
          <a:ln w="44450">
            <a:solidFill>
              <a:schemeClr val="accent3"/>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6" name="Right Arrow 25"/>
          <p:cNvSpPr/>
          <p:nvPr/>
        </p:nvSpPr>
        <p:spPr bwMode="auto">
          <a:xfrm>
            <a:off x="7745191" y="3984094"/>
            <a:ext cx="571007" cy="309338"/>
          </a:xfrm>
          <a:prstGeom prst="rightArrow">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50" name="Right Arrow 49"/>
          <p:cNvSpPr/>
          <p:nvPr/>
        </p:nvSpPr>
        <p:spPr bwMode="auto">
          <a:xfrm>
            <a:off x="8507923" y="3984094"/>
            <a:ext cx="571007" cy="309338"/>
          </a:xfrm>
          <a:prstGeom prst="rightArrow">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51" name="Right Arrow 50"/>
          <p:cNvSpPr/>
          <p:nvPr/>
        </p:nvSpPr>
        <p:spPr bwMode="auto">
          <a:xfrm>
            <a:off x="9270655" y="3984094"/>
            <a:ext cx="571007" cy="309338"/>
          </a:xfrm>
          <a:prstGeom prst="rightArrow">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53" name="TextBox 52"/>
          <p:cNvSpPr txBox="1"/>
          <p:nvPr/>
        </p:nvSpPr>
        <p:spPr>
          <a:xfrm>
            <a:off x="7183198" y="2989608"/>
            <a:ext cx="3266151" cy="738664"/>
          </a:xfrm>
          <a:prstGeom prst="rect">
            <a:avLst/>
          </a:prstGeom>
          <a:noFill/>
        </p:spPr>
        <p:txBody>
          <a:bodyPr wrap="none" lIns="182880" tIns="146304" rIns="182880" bIns="146304" rtlCol="0">
            <a:spAutoFit/>
          </a:bodyPr>
          <a:lstStyle/>
          <a:p>
            <a:pPr algn="ctr">
              <a:lnSpc>
                <a:spcPct val="90000"/>
              </a:lnSpc>
            </a:pPr>
            <a:r>
              <a:rPr lang="en-US" sz="1600" smtClean="0">
                <a:gradFill>
                  <a:gsLst>
                    <a:gs pos="2917">
                      <a:schemeClr val="bg1"/>
                    </a:gs>
                    <a:gs pos="30000">
                      <a:schemeClr val="bg1"/>
                    </a:gs>
                  </a:gsLst>
                  <a:lin ang="5400000" scaled="0"/>
                </a:gradFill>
              </a:rPr>
              <a:t>RDMA delivers low latency CPU </a:t>
            </a:r>
            <a:br>
              <a:rPr lang="en-US" sz="1600" smtClean="0">
                <a:gradFill>
                  <a:gsLst>
                    <a:gs pos="2917">
                      <a:schemeClr val="bg1"/>
                    </a:gs>
                    <a:gs pos="30000">
                      <a:schemeClr val="bg1"/>
                    </a:gs>
                  </a:gsLst>
                  <a:lin ang="5400000" scaled="0"/>
                </a:gradFill>
              </a:rPr>
            </a:br>
            <a:r>
              <a:rPr lang="en-US" sz="1600" smtClean="0">
                <a:gradFill>
                  <a:gsLst>
                    <a:gs pos="2917">
                      <a:schemeClr val="bg1"/>
                    </a:gs>
                    <a:gs pos="30000">
                      <a:schemeClr val="bg1"/>
                    </a:gs>
                  </a:gsLst>
                  <a:lin ang="5400000" scaled="0"/>
                </a:gradFill>
              </a:rPr>
              <a:t>and network utilization.</a:t>
            </a:r>
            <a:endParaRPr lang="en-US" sz="1600" dirty="0" smtClean="0">
              <a:gradFill>
                <a:gsLst>
                  <a:gs pos="2917">
                    <a:schemeClr val="bg1"/>
                  </a:gs>
                  <a:gs pos="30000">
                    <a:schemeClr val="bg1"/>
                  </a:gs>
                </a:gsLst>
                <a:lin ang="5400000" scaled="0"/>
              </a:gradFill>
            </a:endParaRPr>
          </a:p>
        </p:txBody>
      </p:sp>
      <p:sp>
        <p:nvSpPr>
          <p:cNvPr id="58" name="Freeform 5"/>
          <p:cNvSpPr>
            <a:spLocks noEditPoints="1"/>
          </p:cNvSpPr>
          <p:nvPr/>
        </p:nvSpPr>
        <p:spPr bwMode="auto">
          <a:xfrm>
            <a:off x="5819180" y="2061327"/>
            <a:ext cx="791756" cy="1319950"/>
          </a:xfrm>
          <a:custGeom>
            <a:avLst/>
            <a:gdLst>
              <a:gd name="T0" fmla="*/ 625 w 625"/>
              <a:gd name="T1" fmla="*/ 132 h 1044"/>
              <a:gd name="T2" fmla="*/ 393 w 625"/>
              <a:gd name="T3" fmla="*/ 0 h 1044"/>
              <a:gd name="T4" fmla="*/ 383 w 625"/>
              <a:gd name="T5" fmla="*/ 0 h 1044"/>
              <a:gd name="T6" fmla="*/ 5 w 625"/>
              <a:gd name="T7" fmla="*/ 218 h 1044"/>
              <a:gd name="T8" fmla="*/ 5 w 625"/>
              <a:gd name="T9" fmla="*/ 220 h 1044"/>
              <a:gd name="T10" fmla="*/ 0 w 625"/>
              <a:gd name="T11" fmla="*/ 223 h 1044"/>
              <a:gd name="T12" fmla="*/ 0 w 625"/>
              <a:gd name="T13" fmla="*/ 893 h 1044"/>
              <a:gd name="T14" fmla="*/ 5 w 625"/>
              <a:gd name="T15" fmla="*/ 902 h 1044"/>
              <a:gd name="T16" fmla="*/ 237 w 625"/>
              <a:gd name="T17" fmla="*/ 1044 h 1044"/>
              <a:gd name="T18" fmla="*/ 252 w 625"/>
              <a:gd name="T19" fmla="*/ 1035 h 1044"/>
              <a:gd name="T20" fmla="*/ 252 w 625"/>
              <a:gd name="T21" fmla="*/ 1034 h 1044"/>
              <a:gd name="T22" fmla="*/ 624 w 625"/>
              <a:gd name="T23" fmla="*/ 811 h 1044"/>
              <a:gd name="T24" fmla="*/ 624 w 625"/>
              <a:gd name="T25" fmla="*/ 150 h 1044"/>
              <a:gd name="T26" fmla="*/ 625 w 625"/>
              <a:gd name="T27" fmla="*/ 150 h 1044"/>
              <a:gd name="T28" fmla="*/ 625 w 625"/>
              <a:gd name="T29" fmla="*/ 132 h 1044"/>
              <a:gd name="T30" fmla="*/ 388 w 625"/>
              <a:gd name="T31" fmla="*/ 21 h 1044"/>
              <a:gd name="T32" fmla="*/ 600 w 625"/>
              <a:gd name="T33" fmla="*/ 141 h 1044"/>
              <a:gd name="T34" fmla="*/ 244 w 625"/>
              <a:gd name="T35" fmla="*/ 340 h 1044"/>
              <a:gd name="T36" fmla="*/ 165 w 625"/>
              <a:gd name="T37" fmla="*/ 298 h 1044"/>
              <a:gd name="T38" fmla="*/ 34 w 625"/>
              <a:gd name="T39" fmla="*/ 225 h 1044"/>
              <a:gd name="T40" fmla="*/ 388 w 625"/>
              <a:gd name="T41" fmla="*/ 21 h 1044"/>
              <a:gd name="T42" fmla="*/ 156 w 625"/>
              <a:gd name="T43" fmla="*/ 315 h 1044"/>
              <a:gd name="T44" fmla="*/ 230 w 625"/>
              <a:gd name="T45" fmla="*/ 357 h 1044"/>
              <a:gd name="T46" fmla="*/ 231 w 625"/>
              <a:gd name="T47" fmla="*/ 541 h 1044"/>
              <a:gd name="T48" fmla="*/ 20 w 625"/>
              <a:gd name="T49" fmla="*/ 423 h 1044"/>
              <a:gd name="T50" fmla="*/ 20 w 625"/>
              <a:gd name="T51" fmla="*/ 244 h 1044"/>
              <a:gd name="T52" fmla="*/ 156 w 625"/>
              <a:gd name="T53" fmla="*/ 315 h 1044"/>
              <a:gd name="T54" fmla="*/ 20 w 625"/>
              <a:gd name="T55" fmla="*/ 446 h 1044"/>
              <a:gd name="T56" fmla="*/ 231 w 625"/>
              <a:gd name="T57" fmla="*/ 563 h 1044"/>
              <a:gd name="T58" fmla="*/ 231 w 625"/>
              <a:gd name="T59" fmla="*/ 593 h 1044"/>
              <a:gd name="T60" fmla="*/ 20 w 625"/>
              <a:gd name="T61" fmla="*/ 475 h 1044"/>
              <a:gd name="T62" fmla="*/ 20 w 625"/>
              <a:gd name="T63" fmla="*/ 446 h 1044"/>
              <a:gd name="T64" fmla="*/ 20 w 625"/>
              <a:gd name="T65" fmla="*/ 498 h 1044"/>
              <a:gd name="T66" fmla="*/ 231 w 625"/>
              <a:gd name="T67" fmla="*/ 616 h 1044"/>
              <a:gd name="T68" fmla="*/ 231 w 625"/>
              <a:gd name="T69" fmla="*/ 637 h 1044"/>
              <a:gd name="T70" fmla="*/ 20 w 625"/>
              <a:gd name="T71" fmla="*/ 519 h 1044"/>
              <a:gd name="T72" fmla="*/ 20 w 625"/>
              <a:gd name="T73" fmla="*/ 498 h 1044"/>
              <a:gd name="T74" fmla="*/ 20 w 625"/>
              <a:gd name="T75" fmla="*/ 887 h 1044"/>
              <a:gd name="T76" fmla="*/ 20 w 625"/>
              <a:gd name="T77" fmla="*/ 542 h 1044"/>
              <a:gd name="T78" fmla="*/ 231 w 625"/>
              <a:gd name="T79" fmla="*/ 660 h 1044"/>
              <a:gd name="T80" fmla="*/ 232 w 625"/>
              <a:gd name="T81" fmla="*/ 1017 h 1044"/>
              <a:gd name="T82" fmla="*/ 20 w 625"/>
              <a:gd name="T83" fmla="*/ 887 h 1044"/>
              <a:gd name="T84" fmla="*/ 160 w 625"/>
              <a:gd name="T85" fmla="*/ 746 h 1044"/>
              <a:gd name="T86" fmla="*/ 110 w 625"/>
              <a:gd name="T87" fmla="*/ 770 h 1044"/>
              <a:gd name="T88" fmla="*/ 84 w 625"/>
              <a:gd name="T89" fmla="*/ 712 h 1044"/>
              <a:gd name="T90" fmla="*/ 134 w 625"/>
              <a:gd name="T91" fmla="*/ 688 h 1044"/>
              <a:gd name="T92" fmla="*/ 160 w 625"/>
              <a:gd name="T93" fmla="*/ 746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25" h="1044">
                <a:moveTo>
                  <a:pt x="625" y="132"/>
                </a:moveTo>
                <a:cubicBezTo>
                  <a:pt x="393" y="0"/>
                  <a:pt x="393" y="0"/>
                  <a:pt x="393" y="0"/>
                </a:cubicBezTo>
                <a:cubicBezTo>
                  <a:pt x="383" y="0"/>
                  <a:pt x="383" y="0"/>
                  <a:pt x="383" y="0"/>
                </a:cubicBezTo>
                <a:cubicBezTo>
                  <a:pt x="5" y="218"/>
                  <a:pt x="5" y="218"/>
                  <a:pt x="5" y="218"/>
                </a:cubicBezTo>
                <a:cubicBezTo>
                  <a:pt x="5" y="220"/>
                  <a:pt x="5" y="220"/>
                  <a:pt x="5" y="220"/>
                </a:cubicBezTo>
                <a:cubicBezTo>
                  <a:pt x="0" y="223"/>
                  <a:pt x="0" y="223"/>
                  <a:pt x="0" y="223"/>
                </a:cubicBezTo>
                <a:cubicBezTo>
                  <a:pt x="0" y="893"/>
                  <a:pt x="0" y="893"/>
                  <a:pt x="0" y="893"/>
                </a:cubicBezTo>
                <a:cubicBezTo>
                  <a:pt x="5" y="902"/>
                  <a:pt x="5" y="902"/>
                  <a:pt x="5" y="902"/>
                </a:cubicBezTo>
                <a:cubicBezTo>
                  <a:pt x="237" y="1044"/>
                  <a:pt x="237" y="1044"/>
                  <a:pt x="237" y="1044"/>
                </a:cubicBezTo>
                <a:cubicBezTo>
                  <a:pt x="252" y="1035"/>
                  <a:pt x="252" y="1035"/>
                  <a:pt x="252" y="1035"/>
                </a:cubicBezTo>
                <a:cubicBezTo>
                  <a:pt x="252" y="1034"/>
                  <a:pt x="252" y="1034"/>
                  <a:pt x="252" y="1034"/>
                </a:cubicBezTo>
                <a:cubicBezTo>
                  <a:pt x="624" y="811"/>
                  <a:pt x="624" y="811"/>
                  <a:pt x="624" y="811"/>
                </a:cubicBezTo>
                <a:cubicBezTo>
                  <a:pt x="624" y="150"/>
                  <a:pt x="624" y="150"/>
                  <a:pt x="624" y="150"/>
                </a:cubicBezTo>
                <a:cubicBezTo>
                  <a:pt x="625" y="150"/>
                  <a:pt x="625" y="150"/>
                  <a:pt x="625" y="150"/>
                </a:cubicBezTo>
                <a:lnTo>
                  <a:pt x="625" y="132"/>
                </a:lnTo>
                <a:close/>
                <a:moveTo>
                  <a:pt x="388" y="21"/>
                </a:moveTo>
                <a:cubicBezTo>
                  <a:pt x="600" y="141"/>
                  <a:pt x="600" y="141"/>
                  <a:pt x="600" y="141"/>
                </a:cubicBezTo>
                <a:cubicBezTo>
                  <a:pt x="244" y="340"/>
                  <a:pt x="244" y="340"/>
                  <a:pt x="244" y="340"/>
                </a:cubicBezTo>
                <a:cubicBezTo>
                  <a:pt x="165" y="298"/>
                  <a:pt x="165" y="298"/>
                  <a:pt x="165" y="298"/>
                </a:cubicBezTo>
                <a:cubicBezTo>
                  <a:pt x="34" y="225"/>
                  <a:pt x="34" y="225"/>
                  <a:pt x="34" y="225"/>
                </a:cubicBezTo>
                <a:lnTo>
                  <a:pt x="388" y="21"/>
                </a:lnTo>
                <a:close/>
                <a:moveTo>
                  <a:pt x="156" y="315"/>
                </a:moveTo>
                <a:cubicBezTo>
                  <a:pt x="230" y="357"/>
                  <a:pt x="230" y="357"/>
                  <a:pt x="230" y="357"/>
                </a:cubicBezTo>
                <a:cubicBezTo>
                  <a:pt x="231" y="541"/>
                  <a:pt x="231" y="541"/>
                  <a:pt x="231" y="541"/>
                </a:cubicBezTo>
                <a:cubicBezTo>
                  <a:pt x="20" y="423"/>
                  <a:pt x="20" y="423"/>
                  <a:pt x="20" y="423"/>
                </a:cubicBezTo>
                <a:cubicBezTo>
                  <a:pt x="20" y="244"/>
                  <a:pt x="20" y="244"/>
                  <a:pt x="20" y="244"/>
                </a:cubicBezTo>
                <a:lnTo>
                  <a:pt x="156" y="315"/>
                </a:lnTo>
                <a:close/>
                <a:moveTo>
                  <a:pt x="20" y="446"/>
                </a:moveTo>
                <a:cubicBezTo>
                  <a:pt x="231" y="563"/>
                  <a:pt x="231" y="563"/>
                  <a:pt x="231" y="563"/>
                </a:cubicBezTo>
                <a:cubicBezTo>
                  <a:pt x="231" y="593"/>
                  <a:pt x="231" y="593"/>
                  <a:pt x="231" y="593"/>
                </a:cubicBezTo>
                <a:cubicBezTo>
                  <a:pt x="20" y="475"/>
                  <a:pt x="20" y="475"/>
                  <a:pt x="20" y="475"/>
                </a:cubicBezTo>
                <a:lnTo>
                  <a:pt x="20" y="446"/>
                </a:lnTo>
                <a:close/>
                <a:moveTo>
                  <a:pt x="20" y="498"/>
                </a:moveTo>
                <a:cubicBezTo>
                  <a:pt x="231" y="616"/>
                  <a:pt x="231" y="616"/>
                  <a:pt x="231" y="616"/>
                </a:cubicBezTo>
                <a:cubicBezTo>
                  <a:pt x="231" y="637"/>
                  <a:pt x="231" y="637"/>
                  <a:pt x="231" y="637"/>
                </a:cubicBezTo>
                <a:cubicBezTo>
                  <a:pt x="20" y="519"/>
                  <a:pt x="20" y="519"/>
                  <a:pt x="20" y="519"/>
                </a:cubicBezTo>
                <a:lnTo>
                  <a:pt x="20" y="498"/>
                </a:lnTo>
                <a:close/>
                <a:moveTo>
                  <a:pt x="20" y="887"/>
                </a:moveTo>
                <a:cubicBezTo>
                  <a:pt x="20" y="542"/>
                  <a:pt x="20" y="542"/>
                  <a:pt x="20" y="542"/>
                </a:cubicBezTo>
                <a:cubicBezTo>
                  <a:pt x="231" y="660"/>
                  <a:pt x="231" y="660"/>
                  <a:pt x="231" y="660"/>
                </a:cubicBezTo>
                <a:cubicBezTo>
                  <a:pt x="232" y="1017"/>
                  <a:pt x="232" y="1017"/>
                  <a:pt x="232" y="1017"/>
                </a:cubicBezTo>
                <a:lnTo>
                  <a:pt x="20" y="887"/>
                </a:lnTo>
                <a:close/>
                <a:moveTo>
                  <a:pt x="160" y="746"/>
                </a:moveTo>
                <a:cubicBezTo>
                  <a:pt x="154" y="769"/>
                  <a:pt x="132" y="779"/>
                  <a:pt x="110" y="770"/>
                </a:cubicBezTo>
                <a:cubicBezTo>
                  <a:pt x="89" y="760"/>
                  <a:pt x="77" y="734"/>
                  <a:pt x="84" y="712"/>
                </a:cubicBezTo>
                <a:cubicBezTo>
                  <a:pt x="90" y="689"/>
                  <a:pt x="112" y="679"/>
                  <a:pt x="134" y="688"/>
                </a:cubicBezTo>
                <a:cubicBezTo>
                  <a:pt x="155" y="698"/>
                  <a:pt x="167" y="724"/>
                  <a:pt x="160" y="74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
          <p:cNvSpPr>
            <a:spLocks noEditPoints="1"/>
          </p:cNvSpPr>
          <p:nvPr/>
        </p:nvSpPr>
        <p:spPr bwMode="auto">
          <a:xfrm>
            <a:off x="10971437" y="2061327"/>
            <a:ext cx="791756" cy="1319950"/>
          </a:xfrm>
          <a:custGeom>
            <a:avLst/>
            <a:gdLst>
              <a:gd name="T0" fmla="*/ 625 w 625"/>
              <a:gd name="T1" fmla="*/ 132 h 1044"/>
              <a:gd name="T2" fmla="*/ 393 w 625"/>
              <a:gd name="T3" fmla="*/ 0 h 1044"/>
              <a:gd name="T4" fmla="*/ 383 w 625"/>
              <a:gd name="T5" fmla="*/ 0 h 1044"/>
              <a:gd name="T6" fmla="*/ 5 w 625"/>
              <a:gd name="T7" fmla="*/ 218 h 1044"/>
              <a:gd name="T8" fmla="*/ 5 w 625"/>
              <a:gd name="T9" fmla="*/ 220 h 1044"/>
              <a:gd name="T10" fmla="*/ 0 w 625"/>
              <a:gd name="T11" fmla="*/ 223 h 1044"/>
              <a:gd name="T12" fmla="*/ 0 w 625"/>
              <a:gd name="T13" fmla="*/ 893 h 1044"/>
              <a:gd name="T14" fmla="*/ 5 w 625"/>
              <a:gd name="T15" fmla="*/ 902 h 1044"/>
              <a:gd name="T16" fmla="*/ 237 w 625"/>
              <a:gd name="T17" fmla="*/ 1044 h 1044"/>
              <a:gd name="T18" fmla="*/ 252 w 625"/>
              <a:gd name="T19" fmla="*/ 1035 h 1044"/>
              <a:gd name="T20" fmla="*/ 252 w 625"/>
              <a:gd name="T21" fmla="*/ 1034 h 1044"/>
              <a:gd name="T22" fmla="*/ 624 w 625"/>
              <a:gd name="T23" fmla="*/ 811 h 1044"/>
              <a:gd name="T24" fmla="*/ 624 w 625"/>
              <a:gd name="T25" fmla="*/ 150 h 1044"/>
              <a:gd name="T26" fmla="*/ 625 w 625"/>
              <a:gd name="T27" fmla="*/ 150 h 1044"/>
              <a:gd name="T28" fmla="*/ 625 w 625"/>
              <a:gd name="T29" fmla="*/ 132 h 1044"/>
              <a:gd name="T30" fmla="*/ 388 w 625"/>
              <a:gd name="T31" fmla="*/ 21 h 1044"/>
              <a:gd name="T32" fmla="*/ 600 w 625"/>
              <a:gd name="T33" fmla="*/ 141 h 1044"/>
              <a:gd name="T34" fmla="*/ 244 w 625"/>
              <a:gd name="T35" fmla="*/ 340 h 1044"/>
              <a:gd name="T36" fmla="*/ 165 w 625"/>
              <a:gd name="T37" fmla="*/ 298 h 1044"/>
              <a:gd name="T38" fmla="*/ 34 w 625"/>
              <a:gd name="T39" fmla="*/ 225 h 1044"/>
              <a:gd name="T40" fmla="*/ 388 w 625"/>
              <a:gd name="T41" fmla="*/ 21 h 1044"/>
              <a:gd name="T42" fmla="*/ 156 w 625"/>
              <a:gd name="T43" fmla="*/ 315 h 1044"/>
              <a:gd name="T44" fmla="*/ 230 w 625"/>
              <a:gd name="T45" fmla="*/ 357 h 1044"/>
              <a:gd name="T46" fmla="*/ 231 w 625"/>
              <a:gd name="T47" fmla="*/ 541 h 1044"/>
              <a:gd name="T48" fmla="*/ 20 w 625"/>
              <a:gd name="T49" fmla="*/ 423 h 1044"/>
              <a:gd name="T50" fmla="*/ 20 w 625"/>
              <a:gd name="T51" fmla="*/ 244 h 1044"/>
              <a:gd name="T52" fmla="*/ 156 w 625"/>
              <a:gd name="T53" fmla="*/ 315 h 1044"/>
              <a:gd name="T54" fmla="*/ 20 w 625"/>
              <a:gd name="T55" fmla="*/ 446 h 1044"/>
              <a:gd name="T56" fmla="*/ 231 w 625"/>
              <a:gd name="T57" fmla="*/ 563 h 1044"/>
              <a:gd name="T58" fmla="*/ 231 w 625"/>
              <a:gd name="T59" fmla="*/ 593 h 1044"/>
              <a:gd name="T60" fmla="*/ 20 w 625"/>
              <a:gd name="T61" fmla="*/ 475 h 1044"/>
              <a:gd name="T62" fmla="*/ 20 w 625"/>
              <a:gd name="T63" fmla="*/ 446 h 1044"/>
              <a:gd name="T64" fmla="*/ 20 w 625"/>
              <a:gd name="T65" fmla="*/ 498 h 1044"/>
              <a:gd name="T66" fmla="*/ 231 w 625"/>
              <a:gd name="T67" fmla="*/ 616 h 1044"/>
              <a:gd name="T68" fmla="*/ 231 w 625"/>
              <a:gd name="T69" fmla="*/ 637 h 1044"/>
              <a:gd name="T70" fmla="*/ 20 w 625"/>
              <a:gd name="T71" fmla="*/ 519 h 1044"/>
              <a:gd name="T72" fmla="*/ 20 w 625"/>
              <a:gd name="T73" fmla="*/ 498 h 1044"/>
              <a:gd name="T74" fmla="*/ 20 w 625"/>
              <a:gd name="T75" fmla="*/ 887 h 1044"/>
              <a:gd name="T76" fmla="*/ 20 w 625"/>
              <a:gd name="T77" fmla="*/ 542 h 1044"/>
              <a:gd name="T78" fmla="*/ 231 w 625"/>
              <a:gd name="T79" fmla="*/ 660 h 1044"/>
              <a:gd name="T80" fmla="*/ 232 w 625"/>
              <a:gd name="T81" fmla="*/ 1017 h 1044"/>
              <a:gd name="T82" fmla="*/ 20 w 625"/>
              <a:gd name="T83" fmla="*/ 887 h 1044"/>
              <a:gd name="T84" fmla="*/ 160 w 625"/>
              <a:gd name="T85" fmla="*/ 746 h 1044"/>
              <a:gd name="T86" fmla="*/ 110 w 625"/>
              <a:gd name="T87" fmla="*/ 770 h 1044"/>
              <a:gd name="T88" fmla="*/ 84 w 625"/>
              <a:gd name="T89" fmla="*/ 712 h 1044"/>
              <a:gd name="T90" fmla="*/ 134 w 625"/>
              <a:gd name="T91" fmla="*/ 688 h 1044"/>
              <a:gd name="T92" fmla="*/ 160 w 625"/>
              <a:gd name="T93" fmla="*/ 746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25" h="1044">
                <a:moveTo>
                  <a:pt x="625" y="132"/>
                </a:moveTo>
                <a:cubicBezTo>
                  <a:pt x="393" y="0"/>
                  <a:pt x="393" y="0"/>
                  <a:pt x="393" y="0"/>
                </a:cubicBezTo>
                <a:cubicBezTo>
                  <a:pt x="383" y="0"/>
                  <a:pt x="383" y="0"/>
                  <a:pt x="383" y="0"/>
                </a:cubicBezTo>
                <a:cubicBezTo>
                  <a:pt x="5" y="218"/>
                  <a:pt x="5" y="218"/>
                  <a:pt x="5" y="218"/>
                </a:cubicBezTo>
                <a:cubicBezTo>
                  <a:pt x="5" y="220"/>
                  <a:pt x="5" y="220"/>
                  <a:pt x="5" y="220"/>
                </a:cubicBezTo>
                <a:cubicBezTo>
                  <a:pt x="0" y="223"/>
                  <a:pt x="0" y="223"/>
                  <a:pt x="0" y="223"/>
                </a:cubicBezTo>
                <a:cubicBezTo>
                  <a:pt x="0" y="893"/>
                  <a:pt x="0" y="893"/>
                  <a:pt x="0" y="893"/>
                </a:cubicBezTo>
                <a:cubicBezTo>
                  <a:pt x="5" y="902"/>
                  <a:pt x="5" y="902"/>
                  <a:pt x="5" y="902"/>
                </a:cubicBezTo>
                <a:cubicBezTo>
                  <a:pt x="237" y="1044"/>
                  <a:pt x="237" y="1044"/>
                  <a:pt x="237" y="1044"/>
                </a:cubicBezTo>
                <a:cubicBezTo>
                  <a:pt x="252" y="1035"/>
                  <a:pt x="252" y="1035"/>
                  <a:pt x="252" y="1035"/>
                </a:cubicBezTo>
                <a:cubicBezTo>
                  <a:pt x="252" y="1034"/>
                  <a:pt x="252" y="1034"/>
                  <a:pt x="252" y="1034"/>
                </a:cubicBezTo>
                <a:cubicBezTo>
                  <a:pt x="624" y="811"/>
                  <a:pt x="624" y="811"/>
                  <a:pt x="624" y="811"/>
                </a:cubicBezTo>
                <a:cubicBezTo>
                  <a:pt x="624" y="150"/>
                  <a:pt x="624" y="150"/>
                  <a:pt x="624" y="150"/>
                </a:cubicBezTo>
                <a:cubicBezTo>
                  <a:pt x="625" y="150"/>
                  <a:pt x="625" y="150"/>
                  <a:pt x="625" y="150"/>
                </a:cubicBezTo>
                <a:lnTo>
                  <a:pt x="625" y="132"/>
                </a:lnTo>
                <a:close/>
                <a:moveTo>
                  <a:pt x="388" y="21"/>
                </a:moveTo>
                <a:cubicBezTo>
                  <a:pt x="600" y="141"/>
                  <a:pt x="600" y="141"/>
                  <a:pt x="600" y="141"/>
                </a:cubicBezTo>
                <a:cubicBezTo>
                  <a:pt x="244" y="340"/>
                  <a:pt x="244" y="340"/>
                  <a:pt x="244" y="340"/>
                </a:cubicBezTo>
                <a:cubicBezTo>
                  <a:pt x="165" y="298"/>
                  <a:pt x="165" y="298"/>
                  <a:pt x="165" y="298"/>
                </a:cubicBezTo>
                <a:cubicBezTo>
                  <a:pt x="34" y="225"/>
                  <a:pt x="34" y="225"/>
                  <a:pt x="34" y="225"/>
                </a:cubicBezTo>
                <a:lnTo>
                  <a:pt x="388" y="21"/>
                </a:lnTo>
                <a:close/>
                <a:moveTo>
                  <a:pt x="156" y="315"/>
                </a:moveTo>
                <a:cubicBezTo>
                  <a:pt x="230" y="357"/>
                  <a:pt x="230" y="357"/>
                  <a:pt x="230" y="357"/>
                </a:cubicBezTo>
                <a:cubicBezTo>
                  <a:pt x="231" y="541"/>
                  <a:pt x="231" y="541"/>
                  <a:pt x="231" y="541"/>
                </a:cubicBezTo>
                <a:cubicBezTo>
                  <a:pt x="20" y="423"/>
                  <a:pt x="20" y="423"/>
                  <a:pt x="20" y="423"/>
                </a:cubicBezTo>
                <a:cubicBezTo>
                  <a:pt x="20" y="244"/>
                  <a:pt x="20" y="244"/>
                  <a:pt x="20" y="244"/>
                </a:cubicBezTo>
                <a:lnTo>
                  <a:pt x="156" y="315"/>
                </a:lnTo>
                <a:close/>
                <a:moveTo>
                  <a:pt x="20" y="446"/>
                </a:moveTo>
                <a:cubicBezTo>
                  <a:pt x="231" y="563"/>
                  <a:pt x="231" y="563"/>
                  <a:pt x="231" y="563"/>
                </a:cubicBezTo>
                <a:cubicBezTo>
                  <a:pt x="231" y="593"/>
                  <a:pt x="231" y="593"/>
                  <a:pt x="231" y="593"/>
                </a:cubicBezTo>
                <a:cubicBezTo>
                  <a:pt x="20" y="475"/>
                  <a:pt x="20" y="475"/>
                  <a:pt x="20" y="475"/>
                </a:cubicBezTo>
                <a:lnTo>
                  <a:pt x="20" y="446"/>
                </a:lnTo>
                <a:close/>
                <a:moveTo>
                  <a:pt x="20" y="498"/>
                </a:moveTo>
                <a:cubicBezTo>
                  <a:pt x="231" y="616"/>
                  <a:pt x="231" y="616"/>
                  <a:pt x="231" y="616"/>
                </a:cubicBezTo>
                <a:cubicBezTo>
                  <a:pt x="231" y="637"/>
                  <a:pt x="231" y="637"/>
                  <a:pt x="231" y="637"/>
                </a:cubicBezTo>
                <a:cubicBezTo>
                  <a:pt x="20" y="519"/>
                  <a:pt x="20" y="519"/>
                  <a:pt x="20" y="519"/>
                </a:cubicBezTo>
                <a:lnTo>
                  <a:pt x="20" y="498"/>
                </a:lnTo>
                <a:close/>
                <a:moveTo>
                  <a:pt x="20" y="887"/>
                </a:moveTo>
                <a:cubicBezTo>
                  <a:pt x="20" y="542"/>
                  <a:pt x="20" y="542"/>
                  <a:pt x="20" y="542"/>
                </a:cubicBezTo>
                <a:cubicBezTo>
                  <a:pt x="231" y="660"/>
                  <a:pt x="231" y="660"/>
                  <a:pt x="231" y="660"/>
                </a:cubicBezTo>
                <a:cubicBezTo>
                  <a:pt x="232" y="1017"/>
                  <a:pt x="232" y="1017"/>
                  <a:pt x="232" y="1017"/>
                </a:cubicBezTo>
                <a:lnTo>
                  <a:pt x="20" y="887"/>
                </a:lnTo>
                <a:close/>
                <a:moveTo>
                  <a:pt x="160" y="746"/>
                </a:moveTo>
                <a:cubicBezTo>
                  <a:pt x="154" y="769"/>
                  <a:pt x="132" y="779"/>
                  <a:pt x="110" y="770"/>
                </a:cubicBezTo>
                <a:cubicBezTo>
                  <a:pt x="89" y="760"/>
                  <a:pt x="77" y="734"/>
                  <a:pt x="84" y="712"/>
                </a:cubicBezTo>
                <a:cubicBezTo>
                  <a:pt x="90" y="689"/>
                  <a:pt x="112" y="679"/>
                  <a:pt x="134" y="688"/>
                </a:cubicBezTo>
                <a:cubicBezTo>
                  <a:pt x="155" y="698"/>
                  <a:pt x="167" y="724"/>
                  <a:pt x="160" y="74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TextBox 42"/>
          <p:cNvSpPr txBox="1"/>
          <p:nvPr/>
        </p:nvSpPr>
        <p:spPr>
          <a:xfrm>
            <a:off x="7687527" y="6348141"/>
            <a:ext cx="2254697" cy="193899"/>
          </a:xfrm>
          <a:prstGeom prst="rect">
            <a:avLst/>
          </a:prstGeom>
          <a:noFill/>
        </p:spPr>
        <p:txBody>
          <a:bodyPr wrap="square" lIns="0" tIns="0" rIns="0" bIns="0" rtlCol="0">
            <a:spAutoFit/>
          </a:bodyPr>
          <a:lstStyle/>
          <a:p>
            <a:pPr>
              <a:lnSpc>
                <a:spcPct val="90000"/>
              </a:lnSpc>
              <a:spcBef>
                <a:spcPct val="50000"/>
              </a:spcBef>
              <a:buClr>
                <a:schemeClr val="accent2"/>
              </a:buClr>
            </a:pPr>
            <a:r>
              <a:rPr lang="en-US" sz="1400" dirty="0">
                <a:solidFill>
                  <a:schemeClr val="tx2"/>
                </a:solidFill>
                <a:latin typeface="+mj-lt"/>
              </a:rPr>
              <a:t>L</a:t>
            </a:r>
            <a:r>
              <a:rPr lang="en-US" sz="1400" dirty="0" smtClean="0">
                <a:solidFill>
                  <a:schemeClr val="tx2"/>
                </a:solidFill>
                <a:latin typeface="+mj-lt"/>
              </a:rPr>
              <a:t>ive migration with RDMA</a:t>
            </a:r>
            <a:endParaRPr lang="en-US" sz="1400" dirty="0">
              <a:solidFill>
                <a:schemeClr val="tx2"/>
              </a:solidFill>
              <a:latin typeface="+mj-lt"/>
            </a:endParaRPr>
          </a:p>
        </p:txBody>
      </p:sp>
    </p:spTree>
    <p:extLst>
      <p:ext uri="{BB962C8B-B14F-4D97-AF65-F5344CB8AC3E}">
        <p14:creationId xmlns:p14="http://schemas.microsoft.com/office/powerpoint/2010/main" val="41862109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bwMode="auto">
          <a:xfrm>
            <a:off x="6177468" y="2149199"/>
            <a:ext cx="5241112" cy="4247148"/>
          </a:xfrm>
          <a:prstGeom prst="rect">
            <a:avLst/>
          </a:prstGeom>
          <a:noFill/>
          <a:ln w="38100" cap="sq">
            <a:solidFill>
              <a:schemeClr val="accent1"/>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521" tIns="149217" rIns="186521" bIns="365760" numCol="1" spcCol="0" rtlCol="0" fromWordArt="0" anchor="b" anchorCtr="0" forceAA="0" compatLnSpc="1">
            <a:prstTxWarp prst="textNoShape">
              <a:avLst/>
            </a:prstTxWarp>
            <a:noAutofit/>
          </a:bodyPr>
          <a:lstStyle/>
          <a:p>
            <a:pPr defTabSz="932290" fontAlgn="base">
              <a:lnSpc>
                <a:spcPct val="90000"/>
              </a:lnSpc>
              <a:spcBef>
                <a:spcPct val="0"/>
              </a:spcBef>
              <a:spcAft>
                <a:spcPct val="0"/>
              </a:spcAft>
            </a:pPr>
            <a:endParaRPr lang="en-US" sz="1632" dirty="0">
              <a:gradFill>
                <a:gsLst>
                  <a:gs pos="66372">
                    <a:schemeClr val="tx1"/>
                  </a:gs>
                  <a:gs pos="45000">
                    <a:schemeClr val="tx1"/>
                  </a:gs>
                </a:gsLst>
                <a:lin ang="5400000" scaled="0"/>
              </a:gradFill>
            </a:endParaRPr>
          </a:p>
        </p:txBody>
      </p:sp>
      <p:grpSp>
        <p:nvGrpSpPr>
          <p:cNvPr id="6" name="Group 5"/>
          <p:cNvGrpSpPr/>
          <p:nvPr/>
        </p:nvGrpSpPr>
        <p:grpSpPr>
          <a:xfrm>
            <a:off x="7624384" y="4976122"/>
            <a:ext cx="2226960" cy="1171185"/>
            <a:chOff x="8013033" y="5001244"/>
            <a:chExt cx="2226960" cy="1171185"/>
          </a:xfrm>
        </p:grpSpPr>
        <p:grpSp>
          <p:nvGrpSpPr>
            <p:cNvPr id="23" name="Group 22"/>
            <p:cNvGrpSpPr/>
            <p:nvPr/>
          </p:nvGrpSpPr>
          <p:grpSpPr>
            <a:xfrm>
              <a:off x="8320613" y="5515577"/>
              <a:ext cx="1611800" cy="656852"/>
              <a:chOff x="6038895" y="5525170"/>
              <a:chExt cx="1204246" cy="490763"/>
            </a:xfrm>
          </p:grpSpPr>
          <p:sp>
            <p:nvSpPr>
              <p:cNvPr id="49" name="Freeform 79"/>
              <p:cNvSpPr>
                <a:spLocks noEditPoints="1"/>
              </p:cNvSpPr>
              <p:nvPr/>
            </p:nvSpPr>
            <p:spPr bwMode="black">
              <a:xfrm>
                <a:off x="6459506" y="5525170"/>
                <a:ext cx="363024" cy="490763"/>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chemeClr val="accent1">
                  <a:lumMod val="20000"/>
                  <a:lumOff val="80000"/>
                </a:schemeClr>
              </a:solidFill>
              <a:ln>
                <a:noFill/>
              </a:ln>
            </p:spPr>
            <p:txBody>
              <a:bodyPr vert="horz" wrap="square" lIns="0" tIns="41972" rIns="83943" bIns="41972" numCol="1" anchor="t" anchorCtr="0" compatLnSpc="1">
                <a:prstTxWarp prst="textNoShape">
                  <a:avLst/>
                </a:prstTxWarp>
              </a:bodyPr>
              <a:lstStyle/>
              <a:p>
                <a:pPr algn="ctr" defTabSz="1243245"/>
                <a:endParaRPr lang="en-US" sz="1632">
                  <a:gradFill>
                    <a:gsLst>
                      <a:gs pos="0">
                        <a:srgbClr val="FFFFFF"/>
                      </a:gs>
                      <a:gs pos="100000">
                        <a:srgbClr val="FFFFFF"/>
                      </a:gs>
                    </a:gsLst>
                    <a:lin ang="5400000" scaled="0"/>
                  </a:gradFill>
                </a:endParaRPr>
              </a:p>
            </p:txBody>
          </p:sp>
          <p:sp>
            <p:nvSpPr>
              <p:cNvPr id="50" name="Freeform 79"/>
              <p:cNvSpPr>
                <a:spLocks noEditPoints="1"/>
              </p:cNvSpPr>
              <p:nvPr/>
            </p:nvSpPr>
            <p:spPr bwMode="black">
              <a:xfrm>
                <a:off x="6880117" y="5525170"/>
                <a:ext cx="363024" cy="490763"/>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chemeClr val="accent1">
                  <a:lumMod val="20000"/>
                  <a:lumOff val="80000"/>
                </a:schemeClr>
              </a:solidFill>
              <a:ln>
                <a:noFill/>
              </a:ln>
            </p:spPr>
            <p:txBody>
              <a:bodyPr vert="horz" wrap="square" lIns="0" tIns="41972" rIns="83943" bIns="41972" numCol="1" anchor="t" anchorCtr="0" compatLnSpc="1">
                <a:prstTxWarp prst="textNoShape">
                  <a:avLst/>
                </a:prstTxWarp>
              </a:bodyPr>
              <a:lstStyle/>
              <a:p>
                <a:pPr algn="ctr" defTabSz="1243245"/>
                <a:endParaRPr lang="en-US" sz="1632">
                  <a:gradFill>
                    <a:gsLst>
                      <a:gs pos="0">
                        <a:srgbClr val="FFFFFF"/>
                      </a:gs>
                      <a:gs pos="100000">
                        <a:srgbClr val="FFFFFF"/>
                      </a:gs>
                    </a:gsLst>
                    <a:lin ang="5400000" scaled="0"/>
                  </a:gradFill>
                </a:endParaRPr>
              </a:p>
            </p:txBody>
          </p:sp>
          <p:sp>
            <p:nvSpPr>
              <p:cNvPr id="51" name="Freeform 79"/>
              <p:cNvSpPr>
                <a:spLocks noEditPoints="1"/>
              </p:cNvSpPr>
              <p:nvPr/>
            </p:nvSpPr>
            <p:spPr bwMode="black">
              <a:xfrm>
                <a:off x="6038895" y="5525170"/>
                <a:ext cx="363024" cy="490763"/>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chemeClr val="accent1">
                  <a:lumMod val="20000"/>
                  <a:lumOff val="80000"/>
                </a:schemeClr>
              </a:solidFill>
              <a:ln>
                <a:noFill/>
              </a:ln>
            </p:spPr>
            <p:txBody>
              <a:bodyPr vert="horz" wrap="square" lIns="0" tIns="41972" rIns="83943" bIns="41972" numCol="1" anchor="t" anchorCtr="0" compatLnSpc="1">
                <a:prstTxWarp prst="textNoShape">
                  <a:avLst/>
                </a:prstTxWarp>
              </a:bodyPr>
              <a:lstStyle/>
              <a:p>
                <a:pPr algn="ctr" defTabSz="1243245"/>
                <a:endParaRPr lang="en-US" sz="1632">
                  <a:gradFill>
                    <a:gsLst>
                      <a:gs pos="0">
                        <a:srgbClr val="FFFFFF"/>
                      </a:gs>
                      <a:gs pos="100000">
                        <a:srgbClr val="FFFFFF"/>
                      </a:gs>
                    </a:gsLst>
                    <a:lin ang="5400000" scaled="0"/>
                  </a:gradFill>
                </a:endParaRPr>
              </a:p>
            </p:txBody>
          </p:sp>
        </p:grpSp>
        <p:sp>
          <p:nvSpPr>
            <p:cNvPr id="24" name="TextBox 23"/>
            <p:cNvSpPr txBox="1"/>
            <p:nvPr/>
          </p:nvSpPr>
          <p:spPr>
            <a:xfrm>
              <a:off x="8013033" y="5001244"/>
              <a:ext cx="2226960" cy="522948"/>
            </a:xfrm>
            <a:prstGeom prst="rect">
              <a:avLst/>
            </a:prstGeom>
            <a:noFill/>
          </p:spPr>
          <p:txBody>
            <a:bodyPr wrap="square" lIns="186521" tIns="149217" rIns="186521" bIns="149217" rtlCol="0">
              <a:spAutoFit/>
            </a:bodyPr>
            <a:lstStyle/>
            <a:p>
              <a:pPr algn="ctr">
                <a:lnSpc>
                  <a:spcPct val="90000"/>
                </a:lnSpc>
              </a:pPr>
              <a:r>
                <a:rPr lang="en-US" sz="1600" b="1" dirty="0" smtClean="0">
                  <a:solidFill>
                    <a:schemeClr val="accent1">
                      <a:lumMod val="20000"/>
                      <a:lumOff val="80000"/>
                    </a:schemeClr>
                  </a:solidFill>
                </a:rPr>
                <a:t>Hard Disk Drives</a:t>
              </a:r>
              <a:endParaRPr lang="en-US" sz="1600" b="1" dirty="0">
                <a:solidFill>
                  <a:schemeClr val="accent1">
                    <a:lumMod val="20000"/>
                    <a:lumOff val="80000"/>
                  </a:schemeClr>
                </a:solidFill>
              </a:endParaRPr>
            </a:p>
          </p:txBody>
        </p:sp>
      </p:grpSp>
      <p:sp>
        <p:nvSpPr>
          <p:cNvPr id="31" name="TextBox 30"/>
          <p:cNvSpPr txBox="1"/>
          <p:nvPr/>
        </p:nvSpPr>
        <p:spPr>
          <a:xfrm>
            <a:off x="6307118" y="3745090"/>
            <a:ext cx="1685006" cy="522948"/>
          </a:xfrm>
          <a:prstGeom prst="rect">
            <a:avLst/>
          </a:prstGeom>
          <a:noFill/>
        </p:spPr>
        <p:txBody>
          <a:bodyPr wrap="square" lIns="186521" tIns="149217" rIns="186521" bIns="149217" rtlCol="0">
            <a:spAutoFit/>
          </a:bodyPr>
          <a:lstStyle/>
          <a:p>
            <a:pPr algn="ctr">
              <a:lnSpc>
                <a:spcPct val="90000"/>
              </a:lnSpc>
            </a:pPr>
            <a:r>
              <a:rPr lang="en-US" sz="1600" b="1" dirty="0">
                <a:solidFill>
                  <a:schemeClr val="accent4"/>
                </a:solidFill>
              </a:rPr>
              <a:t>Hot data</a:t>
            </a:r>
          </a:p>
        </p:txBody>
      </p:sp>
      <p:sp>
        <p:nvSpPr>
          <p:cNvPr id="33" name="TextBox 32"/>
          <p:cNvSpPr txBox="1"/>
          <p:nvPr/>
        </p:nvSpPr>
        <p:spPr>
          <a:xfrm>
            <a:off x="9499528" y="4580744"/>
            <a:ext cx="1685006" cy="522948"/>
          </a:xfrm>
          <a:prstGeom prst="rect">
            <a:avLst/>
          </a:prstGeom>
          <a:noFill/>
        </p:spPr>
        <p:txBody>
          <a:bodyPr wrap="square" lIns="186521" tIns="149217" rIns="186521" bIns="149217" rtlCol="0">
            <a:spAutoFit/>
          </a:bodyPr>
          <a:lstStyle/>
          <a:p>
            <a:pPr algn="ctr">
              <a:lnSpc>
                <a:spcPct val="90000"/>
              </a:lnSpc>
            </a:pPr>
            <a:r>
              <a:rPr lang="en-US" sz="1600" b="1" dirty="0">
                <a:solidFill>
                  <a:schemeClr val="accent1">
                    <a:lumMod val="20000"/>
                    <a:lumOff val="80000"/>
                  </a:schemeClr>
                </a:solidFill>
              </a:rPr>
              <a:t>Cold data</a:t>
            </a:r>
          </a:p>
        </p:txBody>
      </p:sp>
      <p:grpSp>
        <p:nvGrpSpPr>
          <p:cNvPr id="7" name="Group 6"/>
          <p:cNvGrpSpPr/>
          <p:nvPr/>
        </p:nvGrpSpPr>
        <p:grpSpPr>
          <a:xfrm>
            <a:off x="7503470" y="2552914"/>
            <a:ext cx="2516916" cy="1010912"/>
            <a:chOff x="7868654" y="2761904"/>
            <a:chExt cx="2516916" cy="1010912"/>
          </a:xfrm>
          <a:solidFill>
            <a:schemeClr val="accent4"/>
          </a:solidFill>
        </p:grpSpPr>
        <p:sp>
          <p:nvSpPr>
            <p:cNvPr id="26" name="TextBox 25"/>
            <p:cNvSpPr txBox="1"/>
            <p:nvPr/>
          </p:nvSpPr>
          <p:spPr>
            <a:xfrm>
              <a:off x="7868654" y="2761904"/>
              <a:ext cx="2516916" cy="522948"/>
            </a:xfrm>
            <a:prstGeom prst="rect">
              <a:avLst/>
            </a:prstGeom>
            <a:noFill/>
          </p:spPr>
          <p:txBody>
            <a:bodyPr wrap="square" lIns="186521" tIns="149217" rIns="186521" bIns="149217" rtlCol="0">
              <a:spAutoFit/>
            </a:bodyPr>
            <a:lstStyle/>
            <a:p>
              <a:pPr algn="ctr">
                <a:lnSpc>
                  <a:spcPct val="90000"/>
                </a:lnSpc>
              </a:pPr>
              <a:r>
                <a:rPr lang="en-US" sz="1600" b="1" dirty="0" smtClean="0">
                  <a:solidFill>
                    <a:schemeClr val="accent4"/>
                  </a:solidFill>
                </a:rPr>
                <a:t>Solid State Drives</a:t>
              </a:r>
              <a:endParaRPr lang="en-US" sz="1600" b="1" dirty="0">
                <a:solidFill>
                  <a:schemeClr val="accent4"/>
                </a:solidFill>
              </a:endParaRPr>
            </a:p>
          </p:txBody>
        </p:sp>
        <p:grpSp>
          <p:nvGrpSpPr>
            <p:cNvPr id="27" name="Group 26"/>
            <p:cNvGrpSpPr/>
            <p:nvPr/>
          </p:nvGrpSpPr>
          <p:grpSpPr>
            <a:xfrm>
              <a:off x="8286656" y="3382871"/>
              <a:ext cx="1680912" cy="389945"/>
              <a:chOff x="3075589" y="5616340"/>
              <a:chExt cx="1329496" cy="308422"/>
            </a:xfrm>
            <a:grpFill/>
          </p:grpSpPr>
          <p:sp>
            <p:nvSpPr>
              <p:cNvPr id="28" name="Freeform 5"/>
              <p:cNvSpPr>
                <a:spLocks noChangeAspect="1" noEditPoints="1"/>
              </p:cNvSpPr>
              <p:nvPr/>
            </p:nvSpPr>
            <p:spPr bwMode="auto">
              <a:xfrm>
                <a:off x="3075589" y="5616340"/>
                <a:ext cx="399344" cy="308422"/>
              </a:xfrm>
              <a:custGeom>
                <a:avLst/>
                <a:gdLst>
                  <a:gd name="T0" fmla="*/ 1 w 187"/>
                  <a:gd name="T1" fmla="*/ 102 h 143"/>
                  <a:gd name="T2" fmla="*/ 6 w 187"/>
                  <a:gd name="T3" fmla="*/ 84 h 143"/>
                  <a:gd name="T4" fmla="*/ 21 w 187"/>
                  <a:gd name="T5" fmla="*/ 32 h 143"/>
                  <a:gd name="T6" fmla="*/ 29 w 187"/>
                  <a:gd name="T7" fmla="*/ 1 h 143"/>
                  <a:gd name="T8" fmla="*/ 31 w 187"/>
                  <a:gd name="T9" fmla="*/ 0 h 143"/>
                  <a:gd name="T10" fmla="*/ 36 w 187"/>
                  <a:gd name="T11" fmla="*/ 0 h 143"/>
                  <a:gd name="T12" fmla="*/ 86 w 187"/>
                  <a:gd name="T13" fmla="*/ 0 h 143"/>
                  <a:gd name="T14" fmla="*/ 114 w 187"/>
                  <a:gd name="T15" fmla="*/ 0 h 143"/>
                  <a:gd name="T16" fmla="*/ 156 w 187"/>
                  <a:gd name="T17" fmla="*/ 0 h 143"/>
                  <a:gd name="T18" fmla="*/ 157 w 187"/>
                  <a:gd name="T19" fmla="*/ 0 h 143"/>
                  <a:gd name="T20" fmla="*/ 158 w 187"/>
                  <a:gd name="T21" fmla="*/ 1 h 143"/>
                  <a:gd name="T22" fmla="*/ 163 w 187"/>
                  <a:gd name="T23" fmla="*/ 20 h 143"/>
                  <a:gd name="T24" fmla="*/ 178 w 187"/>
                  <a:gd name="T25" fmla="*/ 72 h 143"/>
                  <a:gd name="T26" fmla="*/ 186 w 187"/>
                  <a:gd name="T27" fmla="*/ 102 h 143"/>
                  <a:gd name="T28" fmla="*/ 184 w 187"/>
                  <a:gd name="T29" fmla="*/ 105 h 143"/>
                  <a:gd name="T30" fmla="*/ 163 w 187"/>
                  <a:gd name="T31" fmla="*/ 105 h 143"/>
                  <a:gd name="T32" fmla="*/ 109 w 187"/>
                  <a:gd name="T33" fmla="*/ 105 h 143"/>
                  <a:gd name="T34" fmla="*/ 88 w 187"/>
                  <a:gd name="T35" fmla="*/ 105 h 143"/>
                  <a:gd name="T36" fmla="*/ 38 w 187"/>
                  <a:gd name="T37" fmla="*/ 105 h 143"/>
                  <a:gd name="T38" fmla="*/ 3 w 187"/>
                  <a:gd name="T39" fmla="*/ 105 h 143"/>
                  <a:gd name="T40" fmla="*/ 1 w 187"/>
                  <a:gd name="T41" fmla="*/ 102 h 143"/>
                  <a:gd name="T42" fmla="*/ 186 w 187"/>
                  <a:gd name="T43" fmla="*/ 112 h 143"/>
                  <a:gd name="T44" fmla="*/ 186 w 187"/>
                  <a:gd name="T45" fmla="*/ 141 h 143"/>
                  <a:gd name="T46" fmla="*/ 186 w 187"/>
                  <a:gd name="T47" fmla="*/ 142 h 143"/>
                  <a:gd name="T48" fmla="*/ 184 w 187"/>
                  <a:gd name="T49" fmla="*/ 143 h 143"/>
                  <a:gd name="T50" fmla="*/ 172 w 187"/>
                  <a:gd name="T51" fmla="*/ 143 h 143"/>
                  <a:gd name="T52" fmla="*/ 128 w 187"/>
                  <a:gd name="T53" fmla="*/ 143 h 143"/>
                  <a:gd name="T54" fmla="*/ 72 w 187"/>
                  <a:gd name="T55" fmla="*/ 143 h 143"/>
                  <a:gd name="T56" fmla="*/ 24 w 187"/>
                  <a:gd name="T57" fmla="*/ 143 h 143"/>
                  <a:gd name="T58" fmla="*/ 3 w 187"/>
                  <a:gd name="T59" fmla="*/ 143 h 143"/>
                  <a:gd name="T60" fmla="*/ 1 w 187"/>
                  <a:gd name="T61" fmla="*/ 141 h 143"/>
                  <a:gd name="T62" fmla="*/ 1 w 187"/>
                  <a:gd name="T63" fmla="*/ 112 h 143"/>
                  <a:gd name="T64" fmla="*/ 3 w 187"/>
                  <a:gd name="T65" fmla="*/ 110 h 143"/>
                  <a:gd name="T66" fmla="*/ 15 w 187"/>
                  <a:gd name="T67" fmla="*/ 110 h 143"/>
                  <a:gd name="T68" fmla="*/ 59 w 187"/>
                  <a:gd name="T69" fmla="*/ 110 h 143"/>
                  <a:gd name="T70" fmla="*/ 115 w 187"/>
                  <a:gd name="T71" fmla="*/ 110 h 143"/>
                  <a:gd name="T72" fmla="*/ 164 w 187"/>
                  <a:gd name="T73" fmla="*/ 110 h 143"/>
                  <a:gd name="T74" fmla="*/ 184 w 187"/>
                  <a:gd name="T75" fmla="*/ 110 h 143"/>
                  <a:gd name="T76" fmla="*/ 186 w 187"/>
                  <a:gd name="T77" fmla="*/ 112 h 143"/>
                  <a:gd name="T78" fmla="*/ 25 w 187"/>
                  <a:gd name="T79" fmla="*/ 126 h 143"/>
                  <a:gd name="T80" fmla="*/ 19 w 187"/>
                  <a:gd name="T81" fmla="*/ 120 h 143"/>
                  <a:gd name="T82" fmla="*/ 13 w 187"/>
                  <a:gd name="T83" fmla="*/ 126 h 143"/>
                  <a:gd name="T84" fmla="*/ 19 w 187"/>
                  <a:gd name="T85" fmla="*/ 132 h 143"/>
                  <a:gd name="T86" fmla="*/ 25 w 187"/>
                  <a:gd name="T87" fmla="*/ 126 h 143"/>
                  <a:gd name="T88" fmla="*/ 152 w 187"/>
                  <a:gd name="T89" fmla="*/ 126 h 143"/>
                  <a:gd name="T90" fmla="*/ 149 w 187"/>
                  <a:gd name="T91" fmla="*/ 123 h 143"/>
                  <a:gd name="T92" fmla="*/ 38 w 187"/>
                  <a:gd name="T93" fmla="*/ 123 h 143"/>
                  <a:gd name="T94" fmla="*/ 35 w 187"/>
                  <a:gd name="T95" fmla="*/ 126 h 143"/>
                  <a:gd name="T96" fmla="*/ 38 w 187"/>
                  <a:gd name="T97" fmla="*/ 129 h 143"/>
                  <a:gd name="T98" fmla="*/ 149 w 187"/>
                  <a:gd name="T99" fmla="*/ 129 h 143"/>
                  <a:gd name="T100" fmla="*/ 152 w 187"/>
                  <a:gd name="T101" fmla="*/ 126 h 143"/>
                  <a:gd name="T102" fmla="*/ 174 w 187"/>
                  <a:gd name="T103" fmla="*/ 126 h 143"/>
                  <a:gd name="T104" fmla="*/ 168 w 187"/>
                  <a:gd name="T105" fmla="*/ 120 h 143"/>
                  <a:gd name="T106" fmla="*/ 162 w 187"/>
                  <a:gd name="T107" fmla="*/ 126 h 143"/>
                  <a:gd name="T108" fmla="*/ 168 w 187"/>
                  <a:gd name="T109" fmla="*/ 132 h 143"/>
                  <a:gd name="T110" fmla="*/ 174 w 187"/>
                  <a:gd name="T111" fmla="*/ 12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7" h="143">
                    <a:moveTo>
                      <a:pt x="1" y="102"/>
                    </a:moveTo>
                    <a:cubicBezTo>
                      <a:pt x="3" y="96"/>
                      <a:pt x="5" y="90"/>
                      <a:pt x="6" y="84"/>
                    </a:cubicBezTo>
                    <a:cubicBezTo>
                      <a:pt x="11" y="66"/>
                      <a:pt x="16" y="49"/>
                      <a:pt x="21" y="32"/>
                    </a:cubicBezTo>
                    <a:cubicBezTo>
                      <a:pt x="24" y="22"/>
                      <a:pt x="26" y="12"/>
                      <a:pt x="29" y="1"/>
                    </a:cubicBezTo>
                    <a:cubicBezTo>
                      <a:pt x="30" y="0"/>
                      <a:pt x="31" y="0"/>
                      <a:pt x="31" y="0"/>
                    </a:cubicBezTo>
                    <a:cubicBezTo>
                      <a:pt x="33" y="0"/>
                      <a:pt x="34" y="0"/>
                      <a:pt x="36" y="0"/>
                    </a:cubicBezTo>
                    <a:cubicBezTo>
                      <a:pt x="53" y="0"/>
                      <a:pt x="70" y="0"/>
                      <a:pt x="86" y="0"/>
                    </a:cubicBezTo>
                    <a:cubicBezTo>
                      <a:pt x="95" y="0"/>
                      <a:pt x="105" y="0"/>
                      <a:pt x="114" y="0"/>
                    </a:cubicBezTo>
                    <a:cubicBezTo>
                      <a:pt x="128" y="0"/>
                      <a:pt x="142" y="0"/>
                      <a:pt x="156" y="0"/>
                    </a:cubicBezTo>
                    <a:cubicBezTo>
                      <a:pt x="157" y="0"/>
                      <a:pt x="157" y="0"/>
                      <a:pt x="157" y="0"/>
                    </a:cubicBezTo>
                    <a:cubicBezTo>
                      <a:pt x="158" y="0"/>
                      <a:pt x="158" y="1"/>
                      <a:pt x="158" y="1"/>
                    </a:cubicBezTo>
                    <a:cubicBezTo>
                      <a:pt x="159" y="8"/>
                      <a:pt x="161" y="14"/>
                      <a:pt x="163" y="20"/>
                    </a:cubicBezTo>
                    <a:cubicBezTo>
                      <a:pt x="168" y="38"/>
                      <a:pt x="173" y="55"/>
                      <a:pt x="178" y="72"/>
                    </a:cubicBezTo>
                    <a:cubicBezTo>
                      <a:pt x="181" y="83"/>
                      <a:pt x="183" y="92"/>
                      <a:pt x="186" y="102"/>
                    </a:cubicBezTo>
                    <a:cubicBezTo>
                      <a:pt x="187" y="104"/>
                      <a:pt x="185" y="105"/>
                      <a:pt x="184" y="105"/>
                    </a:cubicBezTo>
                    <a:cubicBezTo>
                      <a:pt x="177" y="105"/>
                      <a:pt x="170" y="105"/>
                      <a:pt x="163" y="105"/>
                    </a:cubicBezTo>
                    <a:cubicBezTo>
                      <a:pt x="145" y="105"/>
                      <a:pt x="126" y="105"/>
                      <a:pt x="109" y="105"/>
                    </a:cubicBezTo>
                    <a:cubicBezTo>
                      <a:pt x="101" y="105"/>
                      <a:pt x="95" y="105"/>
                      <a:pt x="88" y="105"/>
                    </a:cubicBezTo>
                    <a:cubicBezTo>
                      <a:pt x="71" y="105"/>
                      <a:pt x="54" y="105"/>
                      <a:pt x="38" y="105"/>
                    </a:cubicBezTo>
                    <a:cubicBezTo>
                      <a:pt x="26" y="105"/>
                      <a:pt x="14" y="105"/>
                      <a:pt x="3" y="105"/>
                    </a:cubicBezTo>
                    <a:cubicBezTo>
                      <a:pt x="2" y="105"/>
                      <a:pt x="0" y="104"/>
                      <a:pt x="1" y="102"/>
                    </a:cubicBezTo>
                    <a:close/>
                    <a:moveTo>
                      <a:pt x="186" y="112"/>
                    </a:moveTo>
                    <a:cubicBezTo>
                      <a:pt x="186" y="122"/>
                      <a:pt x="186" y="131"/>
                      <a:pt x="186" y="141"/>
                    </a:cubicBezTo>
                    <a:cubicBezTo>
                      <a:pt x="186" y="141"/>
                      <a:pt x="186" y="142"/>
                      <a:pt x="186" y="142"/>
                    </a:cubicBezTo>
                    <a:cubicBezTo>
                      <a:pt x="185" y="143"/>
                      <a:pt x="185" y="143"/>
                      <a:pt x="184" y="143"/>
                    </a:cubicBezTo>
                    <a:cubicBezTo>
                      <a:pt x="180" y="143"/>
                      <a:pt x="176" y="143"/>
                      <a:pt x="172" y="143"/>
                    </a:cubicBezTo>
                    <a:cubicBezTo>
                      <a:pt x="158" y="143"/>
                      <a:pt x="143" y="143"/>
                      <a:pt x="128" y="143"/>
                    </a:cubicBezTo>
                    <a:cubicBezTo>
                      <a:pt x="109" y="143"/>
                      <a:pt x="91" y="143"/>
                      <a:pt x="72" y="143"/>
                    </a:cubicBezTo>
                    <a:cubicBezTo>
                      <a:pt x="56" y="143"/>
                      <a:pt x="40" y="143"/>
                      <a:pt x="24" y="143"/>
                    </a:cubicBezTo>
                    <a:cubicBezTo>
                      <a:pt x="17" y="143"/>
                      <a:pt x="10" y="143"/>
                      <a:pt x="3" y="143"/>
                    </a:cubicBezTo>
                    <a:cubicBezTo>
                      <a:pt x="2" y="143"/>
                      <a:pt x="1" y="142"/>
                      <a:pt x="1" y="141"/>
                    </a:cubicBezTo>
                    <a:cubicBezTo>
                      <a:pt x="1" y="131"/>
                      <a:pt x="1" y="122"/>
                      <a:pt x="1" y="112"/>
                    </a:cubicBezTo>
                    <a:cubicBezTo>
                      <a:pt x="1" y="110"/>
                      <a:pt x="2" y="110"/>
                      <a:pt x="3" y="110"/>
                    </a:cubicBezTo>
                    <a:cubicBezTo>
                      <a:pt x="7" y="110"/>
                      <a:pt x="11" y="110"/>
                      <a:pt x="15" y="110"/>
                    </a:cubicBezTo>
                    <a:cubicBezTo>
                      <a:pt x="30" y="110"/>
                      <a:pt x="44" y="110"/>
                      <a:pt x="59" y="110"/>
                    </a:cubicBezTo>
                    <a:cubicBezTo>
                      <a:pt x="78" y="110"/>
                      <a:pt x="96" y="110"/>
                      <a:pt x="115" y="110"/>
                    </a:cubicBezTo>
                    <a:cubicBezTo>
                      <a:pt x="131" y="110"/>
                      <a:pt x="147" y="110"/>
                      <a:pt x="164" y="110"/>
                    </a:cubicBezTo>
                    <a:cubicBezTo>
                      <a:pt x="170" y="110"/>
                      <a:pt x="177" y="110"/>
                      <a:pt x="184" y="110"/>
                    </a:cubicBezTo>
                    <a:cubicBezTo>
                      <a:pt x="185" y="110"/>
                      <a:pt x="186" y="110"/>
                      <a:pt x="186" y="112"/>
                    </a:cubicBezTo>
                    <a:close/>
                    <a:moveTo>
                      <a:pt x="25" y="126"/>
                    </a:moveTo>
                    <a:cubicBezTo>
                      <a:pt x="25" y="123"/>
                      <a:pt x="22" y="120"/>
                      <a:pt x="19" y="120"/>
                    </a:cubicBezTo>
                    <a:cubicBezTo>
                      <a:pt x="16" y="120"/>
                      <a:pt x="13" y="123"/>
                      <a:pt x="13" y="126"/>
                    </a:cubicBezTo>
                    <a:cubicBezTo>
                      <a:pt x="13" y="130"/>
                      <a:pt x="16" y="132"/>
                      <a:pt x="19" y="132"/>
                    </a:cubicBezTo>
                    <a:cubicBezTo>
                      <a:pt x="22" y="132"/>
                      <a:pt x="25" y="130"/>
                      <a:pt x="25" y="126"/>
                    </a:cubicBezTo>
                    <a:close/>
                    <a:moveTo>
                      <a:pt x="152" y="126"/>
                    </a:moveTo>
                    <a:cubicBezTo>
                      <a:pt x="152" y="125"/>
                      <a:pt x="151" y="123"/>
                      <a:pt x="149" y="123"/>
                    </a:cubicBezTo>
                    <a:cubicBezTo>
                      <a:pt x="38" y="123"/>
                      <a:pt x="38" y="123"/>
                      <a:pt x="38" y="123"/>
                    </a:cubicBezTo>
                    <a:cubicBezTo>
                      <a:pt x="37" y="123"/>
                      <a:pt x="35" y="125"/>
                      <a:pt x="35" y="126"/>
                    </a:cubicBezTo>
                    <a:cubicBezTo>
                      <a:pt x="35" y="128"/>
                      <a:pt x="37" y="129"/>
                      <a:pt x="38" y="129"/>
                    </a:cubicBezTo>
                    <a:cubicBezTo>
                      <a:pt x="149" y="129"/>
                      <a:pt x="149" y="129"/>
                      <a:pt x="149" y="129"/>
                    </a:cubicBezTo>
                    <a:cubicBezTo>
                      <a:pt x="151" y="129"/>
                      <a:pt x="152" y="128"/>
                      <a:pt x="152" y="126"/>
                    </a:cubicBezTo>
                    <a:close/>
                    <a:moveTo>
                      <a:pt x="174" y="126"/>
                    </a:moveTo>
                    <a:cubicBezTo>
                      <a:pt x="174" y="123"/>
                      <a:pt x="172" y="120"/>
                      <a:pt x="168" y="120"/>
                    </a:cubicBezTo>
                    <a:cubicBezTo>
                      <a:pt x="165" y="120"/>
                      <a:pt x="162" y="123"/>
                      <a:pt x="162" y="126"/>
                    </a:cubicBezTo>
                    <a:cubicBezTo>
                      <a:pt x="162" y="130"/>
                      <a:pt x="165" y="132"/>
                      <a:pt x="168" y="132"/>
                    </a:cubicBezTo>
                    <a:cubicBezTo>
                      <a:pt x="172" y="132"/>
                      <a:pt x="174" y="130"/>
                      <a:pt x="174" y="126"/>
                    </a:cubicBezTo>
                    <a:close/>
                  </a:path>
                </a:pathLst>
              </a:custGeom>
              <a:grpFill/>
              <a:ln>
                <a:noFill/>
              </a:ln>
            </p:spPr>
            <p:txBody>
              <a:bodyPr vert="horz" wrap="square" lIns="93260" tIns="46630" rIns="93260" bIns="46630" numCol="1" anchor="t" anchorCtr="0" compatLnSpc="1">
                <a:prstTxWarp prst="textNoShape">
                  <a:avLst/>
                </a:prstTxWarp>
              </a:bodyPr>
              <a:lstStyle/>
              <a:p>
                <a:endParaRPr lang="en-US" sz="1836"/>
              </a:p>
            </p:txBody>
          </p:sp>
          <p:sp>
            <p:nvSpPr>
              <p:cNvPr id="29" name="Freeform 5"/>
              <p:cNvSpPr>
                <a:spLocks noChangeAspect="1" noEditPoints="1"/>
              </p:cNvSpPr>
              <p:nvPr/>
            </p:nvSpPr>
            <p:spPr bwMode="auto">
              <a:xfrm>
                <a:off x="3540665" y="5616340"/>
                <a:ext cx="399344" cy="308422"/>
              </a:xfrm>
              <a:custGeom>
                <a:avLst/>
                <a:gdLst>
                  <a:gd name="T0" fmla="*/ 1 w 187"/>
                  <a:gd name="T1" fmla="*/ 102 h 143"/>
                  <a:gd name="T2" fmla="*/ 6 w 187"/>
                  <a:gd name="T3" fmla="*/ 84 h 143"/>
                  <a:gd name="T4" fmla="*/ 21 w 187"/>
                  <a:gd name="T5" fmla="*/ 32 h 143"/>
                  <a:gd name="T6" fmla="*/ 29 w 187"/>
                  <a:gd name="T7" fmla="*/ 1 h 143"/>
                  <a:gd name="T8" fmla="*/ 31 w 187"/>
                  <a:gd name="T9" fmla="*/ 0 h 143"/>
                  <a:gd name="T10" fmla="*/ 36 w 187"/>
                  <a:gd name="T11" fmla="*/ 0 h 143"/>
                  <a:gd name="T12" fmla="*/ 86 w 187"/>
                  <a:gd name="T13" fmla="*/ 0 h 143"/>
                  <a:gd name="T14" fmla="*/ 114 w 187"/>
                  <a:gd name="T15" fmla="*/ 0 h 143"/>
                  <a:gd name="T16" fmla="*/ 156 w 187"/>
                  <a:gd name="T17" fmla="*/ 0 h 143"/>
                  <a:gd name="T18" fmla="*/ 157 w 187"/>
                  <a:gd name="T19" fmla="*/ 0 h 143"/>
                  <a:gd name="T20" fmla="*/ 158 w 187"/>
                  <a:gd name="T21" fmla="*/ 1 h 143"/>
                  <a:gd name="T22" fmla="*/ 163 w 187"/>
                  <a:gd name="T23" fmla="*/ 20 h 143"/>
                  <a:gd name="T24" fmla="*/ 178 w 187"/>
                  <a:gd name="T25" fmla="*/ 72 h 143"/>
                  <a:gd name="T26" fmla="*/ 186 w 187"/>
                  <a:gd name="T27" fmla="*/ 102 h 143"/>
                  <a:gd name="T28" fmla="*/ 184 w 187"/>
                  <a:gd name="T29" fmla="*/ 105 h 143"/>
                  <a:gd name="T30" fmla="*/ 163 w 187"/>
                  <a:gd name="T31" fmla="*/ 105 h 143"/>
                  <a:gd name="T32" fmla="*/ 109 w 187"/>
                  <a:gd name="T33" fmla="*/ 105 h 143"/>
                  <a:gd name="T34" fmla="*/ 88 w 187"/>
                  <a:gd name="T35" fmla="*/ 105 h 143"/>
                  <a:gd name="T36" fmla="*/ 38 w 187"/>
                  <a:gd name="T37" fmla="*/ 105 h 143"/>
                  <a:gd name="T38" fmla="*/ 3 w 187"/>
                  <a:gd name="T39" fmla="*/ 105 h 143"/>
                  <a:gd name="T40" fmla="*/ 1 w 187"/>
                  <a:gd name="T41" fmla="*/ 102 h 143"/>
                  <a:gd name="T42" fmla="*/ 186 w 187"/>
                  <a:gd name="T43" fmla="*/ 112 h 143"/>
                  <a:gd name="T44" fmla="*/ 186 w 187"/>
                  <a:gd name="T45" fmla="*/ 141 h 143"/>
                  <a:gd name="T46" fmla="*/ 186 w 187"/>
                  <a:gd name="T47" fmla="*/ 142 h 143"/>
                  <a:gd name="T48" fmla="*/ 184 w 187"/>
                  <a:gd name="T49" fmla="*/ 143 h 143"/>
                  <a:gd name="T50" fmla="*/ 172 w 187"/>
                  <a:gd name="T51" fmla="*/ 143 h 143"/>
                  <a:gd name="T52" fmla="*/ 128 w 187"/>
                  <a:gd name="T53" fmla="*/ 143 h 143"/>
                  <a:gd name="T54" fmla="*/ 72 w 187"/>
                  <a:gd name="T55" fmla="*/ 143 h 143"/>
                  <a:gd name="T56" fmla="*/ 24 w 187"/>
                  <a:gd name="T57" fmla="*/ 143 h 143"/>
                  <a:gd name="T58" fmla="*/ 3 w 187"/>
                  <a:gd name="T59" fmla="*/ 143 h 143"/>
                  <a:gd name="T60" fmla="*/ 1 w 187"/>
                  <a:gd name="T61" fmla="*/ 141 h 143"/>
                  <a:gd name="T62" fmla="*/ 1 w 187"/>
                  <a:gd name="T63" fmla="*/ 112 h 143"/>
                  <a:gd name="T64" fmla="*/ 3 w 187"/>
                  <a:gd name="T65" fmla="*/ 110 h 143"/>
                  <a:gd name="T66" fmla="*/ 15 w 187"/>
                  <a:gd name="T67" fmla="*/ 110 h 143"/>
                  <a:gd name="T68" fmla="*/ 59 w 187"/>
                  <a:gd name="T69" fmla="*/ 110 h 143"/>
                  <a:gd name="T70" fmla="*/ 115 w 187"/>
                  <a:gd name="T71" fmla="*/ 110 h 143"/>
                  <a:gd name="T72" fmla="*/ 164 w 187"/>
                  <a:gd name="T73" fmla="*/ 110 h 143"/>
                  <a:gd name="T74" fmla="*/ 184 w 187"/>
                  <a:gd name="T75" fmla="*/ 110 h 143"/>
                  <a:gd name="T76" fmla="*/ 186 w 187"/>
                  <a:gd name="T77" fmla="*/ 112 h 143"/>
                  <a:gd name="T78" fmla="*/ 25 w 187"/>
                  <a:gd name="T79" fmla="*/ 126 h 143"/>
                  <a:gd name="T80" fmla="*/ 19 w 187"/>
                  <a:gd name="T81" fmla="*/ 120 h 143"/>
                  <a:gd name="T82" fmla="*/ 13 w 187"/>
                  <a:gd name="T83" fmla="*/ 126 h 143"/>
                  <a:gd name="T84" fmla="*/ 19 w 187"/>
                  <a:gd name="T85" fmla="*/ 132 h 143"/>
                  <a:gd name="T86" fmla="*/ 25 w 187"/>
                  <a:gd name="T87" fmla="*/ 126 h 143"/>
                  <a:gd name="T88" fmla="*/ 152 w 187"/>
                  <a:gd name="T89" fmla="*/ 126 h 143"/>
                  <a:gd name="T90" fmla="*/ 149 w 187"/>
                  <a:gd name="T91" fmla="*/ 123 h 143"/>
                  <a:gd name="T92" fmla="*/ 38 w 187"/>
                  <a:gd name="T93" fmla="*/ 123 h 143"/>
                  <a:gd name="T94" fmla="*/ 35 w 187"/>
                  <a:gd name="T95" fmla="*/ 126 h 143"/>
                  <a:gd name="T96" fmla="*/ 38 w 187"/>
                  <a:gd name="T97" fmla="*/ 129 h 143"/>
                  <a:gd name="T98" fmla="*/ 149 w 187"/>
                  <a:gd name="T99" fmla="*/ 129 h 143"/>
                  <a:gd name="T100" fmla="*/ 152 w 187"/>
                  <a:gd name="T101" fmla="*/ 126 h 143"/>
                  <a:gd name="T102" fmla="*/ 174 w 187"/>
                  <a:gd name="T103" fmla="*/ 126 h 143"/>
                  <a:gd name="T104" fmla="*/ 168 w 187"/>
                  <a:gd name="T105" fmla="*/ 120 h 143"/>
                  <a:gd name="T106" fmla="*/ 162 w 187"/>
                  <a:gd name="T107" fmla="*/ 126 h 143"/>
                  <a:gd name="T108" fmla="*/ 168 w 187"/>
                  <a:gd name="T109" fmla="*/ 132 h 143"/>
                  <a:gd name="T110" fmla="*/ 174 w 187"/>
                  <a:gd name="T111" fmla="*/ 12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7" h="143">
                    <a:moveTo>
                      <a:pt x="1" y="102"/>
                    </a:moveTo>
                    <a:cubicBezTo>
                      <a:pt x="3" y="96"/>
                      <a:pt x="5" y="90"/>
                      <a:pt x="6" y="84"/>
                    </a:cubicBezTo>
                    <a:cubicBezTo>
                      <a:pt x="11" y="66"/>
                      <a:pt x="16" y="49"/>
                      <a:pt x="21" y="32"/>
                    </a:cubicBezTo>
                    <a:cubicBezTo>
                      <a:pt x="24" y="22"/>
                      <a:pt x="26" y="12"/>
                      <a:pt x="29" y="1"/>
                    </a:cubicBezTo>
                    <a:cubicBezTo>
                      <a:pt x="30" y="0"/>
                      <a:pt x="31" y="0"/>
                      <a:pt x="31" y="0"/>
                    </a:cubicBezTo>
                    <a:cubicBezTo>
                      <a:pt x="33" y="0"/>
                      <a:pt x="34" y="0"/>
                      <a:pt x="36" y="0"/>
                    </a:cubicBezTo>
                    <a:cubicBezTo>
                      <a:pt x="53" y="0"/>
                      <a:pt x="70" y="0"/>
                      <a:pt x="86" y="0"/>
                    </a:cubicBezTo>
                    <a:cubicBezTo>
                      <a:pt x="95" y="0"/>
                      <a:pt x="105" y="0"/>
                      <a:pt x="114" y="0"/>
                    </a:cubicBezTo>
                    <a:cubicBezTo>
                      <a:pt x="128" y="0"/>
                      <a:pt x="142" y="0"/>
                      <a:pt x="156" y="0"/>
                    </a:cubicBezTo>
                    <a:cubicBezTo>
                      <a:pt x="157" y="0"/>
                      <a:pt x="157" y="0"/>
                      <a:pt x="157" y="0"/>
                    </a:cubicBezTo>
                    <a:cubicBezTo>
                      <a:pt x="158" y="0"/>
                      <a:pt x="158" y="1"/>
                      <a:pt x="158" y="1"/>
                    </a:cubicBezTo>
                    <a:cubicBezTo>
                      <a:pt x="159" y="8"/>
                      <a:pt x="161" y="14"/>
                      <a:pt x="163" y="20"/>
                    </a:cubicBezTo>
                    <a:cubicBezTo>
                      <a:pt x="168" y="38"/>
                      <a:pt x="173" y="55"/>
                      <a:pt x="178" y="72"/>
                    </a:cubicBezTo>
                    <a:cubicBezTo>
                      <a:pt x="181" y="83"/>
                      <a:pt x="183" y="92"/>
                      <a:pt x="186" y="102"/>
                    </a:cubicBezTo>
                    <a:cubicBezTo>
                      <a:pt x="187" y="104"/>
                      <a:pt x="185" y="105"/>
                      <a:pt x="184" y="105"/>
                    </a:cubicBezTo>
                    <a:cubicBezTo>
                      <a:pt x="177" y="105"/>
                      <a:pt x="170" y="105"/>
                      <a:pt x="163" y="105"/>
                    </a:cubicBezTo>
                    <a:cubicBezTo>
                      <a:pt x="145" y="105"/>
                      <a:pt x="126" y="105"/>
                      <a:pt x="109" y="105"/>
                    </a:cubicBezTo>
                    <a:cubicBezTo>
                      <a:pt x="101" y="105"/>
                      <a:pt x="95" y="105"/>
                      <a:pt x="88" y="105"/>
                    </a:cubicBezTo>
                    <a:cubicBezTo>
                      <a:pt x="71" y="105"/>
                      <a:pt x="54" y="105"/>
                      <a:pt x="38" y="105"/>
                    </a:cubicBezTo>
                    <a:cubicBezTo>
                      <a:pt x="26" y="105"/>
                      <a:pt x="14" y="105"/>
                      <a:pt x="3" y="105"/>
                    </a:cubicBezTo>
                    <a:cubicBezTo>
                      <a:pt x="2" y="105"/>
                      <a:pt x="0" y="104"/>
                      <a:pt x="1" y="102"/>
                    </a:cubicBezTo>
                    <a:close/>
                    <a:moveTo>
                      <a:pt x="186" y="112"/>
                    </a:moveTo>
                    <a:cubicBezTo>
                      <a:pt x="186" y="122"/>
                      <a:pt x="186" y="131"/>
                      <a:pt x="186" y="141"/>
                    </a:cubicBezTo>
                    <a:cubicBezTo>
                      <a:pt x="186" y="141"/>
                      <a:pt x="186" y="142"/>
                      <a:pt x="186" y="142"/>
                    </a:cubicBezTo>
                    <a:cubicBezTo>
                      <a:pt x="185" y="143"/>
                      <a:pt x="185" y="143"/>
                      <a:pt x="184" y="143"/>
                    </a:cubicBezTo>
                    <a:cubicBezTo>
                      <a:pt x="180" y="143"/>
                      <a:pt x="176" y="143"/>
                      <a:pt x="172" y="143"/>
                    </a:cubicBezTo>
                    <a:cubicBezTo>
                      <a:pt x="158" y="143"/>
                      <a:pt x="143" y="143"/>
                      <a:pt x="128" y="143"/>
                    </a:cubicBezTo>
                    <a:cubicBezTo>
                      <a:pt x="109" y="143"/>
                      <a:pt x="91" y="143"/>
                      <a:pt x="72" y="143"/>
                    </a:cubicBezTo>
                    <a:cubicBezTo>
                      <a:pt x="56" y="143"/>
                      <a:pt x="40" y="143"/>
                      <a:pt x="24" y="143"/>
                    </a:cubicBezTo>
                    <a:cubicBezTo>
                      <a:pt x="17" y="143"/>
                      <a:pt x="10" y="143"/>
                      <a:pt x="3" y="143"/>
                    </a:cubicBezTo>
                    <a:cubicBezTo>
                      <a:pt x="2" y="143"/>
                      <a:pt x="1" y="142"/>
                      <a:pt x="1" y="141"/>
                    </a:cubicBezTo>
                    <a:cubicBezTo>
                      <a:pt x="1" y="131"/>
                      <a:pt x="1" y="122"/>
                      <a:pt x="1" y="112"/>
                    </a:cubicBezTo>
                    <a:cubicBezTo>
                      <a:pt x="1" y="110"/>
                      <a:pt x="2" y="110"/>
                      <a:pt x="3" y="110"/>
                    </a:cubicBezTo>
                    <a:cubicBezTo>
                      <a:pt x="7" y="110"/>
                      <a:pt x="11" y="110"/>
                      <a:pt x="15" y="110"/>
                    </a:cubicBezTo>
                    <a:cubicBezTo>
                      <a:pt x="30" y="110"/>
                      <a:pt x="44" y="110"/>
                      <a:pt x="59" y="110"/>
                    </a:cubicBezTo>
                    <a:cubicBezTo>
                      <a:pt x="78" y="110"/>
                      <a:pt x="96" y="110"/>
                      <a:pt x="115" y="110"/>
                    </a:cubicBezTo>
                    <a:cubicBezTo>
                      <a:pt x="131" y="110"/>
                      <a:pt x="147" y="110"/>
                      <a:pt x="164" y="110"/>
                    </a:cubicBezTo>
                    <a:cubicBezTo>
                      <a:pt x="170" y="110"/>
                      <a:pt x="177" y="110"/>
                      <a:pt x="184" y="110"/>
                    </a:cubicBezTo>
                    <a:cubicBezTo>
                      <a:pt x="185" y="110"/>
                      <a:pt x="186" y="110"/>
                      <a:pt x="186" y="112"/>
                    </a:cubicBezTo>
                    <a:close/>
                    <a:moveTo>
                      <a:pt x="25" y="126"/>
                    </a:moveTo>
                    <a:cubicBezTo>
                      <a:pt x="25" y="123"/>
                      <a:pt x="22" y="120"/>
                      <a:pt x="19" y="120"/>
                    </a:cubicBezTo>
                    <a:cubicBezTo>
                      <a:pt x="16" y="120"/>
                      <a:pt x="13" y="123"/>
                      <a:pt x="13" y="126"/>
                    </a:cubicBezTo>
                    <a:cubicBezTo>
                      <a:pt x="13" y="130"/>
                      <a:pt x="16" y="132"/>
                      <a:pt x="19" y="132"/>
                    </a:cubicBezTo>
                    <a:cubicBezTo>
                      <a:pt x="22" y="132"/>
                      <a:pt x="25" y="130"/>
                      <a:pt x="25" y="126"/>
                    </a:cubicBezTo>
                    <a:close/>
                    <a:moveTo>
                      <a:pt x="152" y="126"/>
                    </a:moveTo>
                    <a:cubicBezTo>
                      <a:pt x="152" y="125"/>
                      <a:pt x="151" y="123"/>
                      <a:pt x="149" y="123"/>
                    </a:cubicBezTo>
                    <a:cubicBezTo>
                      <a:pt x="38" y="123"/>
                      <a:pt x="38" y="123"/>
                      <a:pt x="38" y="123"/>
                    </a:cubicBezTo>
                    <a:cubicBezTo>
                      <a:pt x="37" y="123"/>
                      <a:pt x="35" y="125"/>
                      <a:pt x="35" y="126"/>
                    </a:cubicBezTo>
                    <a:cubicBezTo>
                      <a:pt x="35" y="128"/>
                      <a:pt x="37" y="129"/>
                      <a:pt x="38" y="129"/>
                    </a:cubicBezTo>
                    <a:cubicBezTo>
                      <a:pt x="149" y="129"/>
                      <a:pt x="149" y="129"/>
                      <a:pt x="149" y="129"/>
                    </a:cubicBezTo>
                    <a:cubicBezTo>
                      <a:pt x="151" y="129"/>
                      <a:pt x="152" y="128"/>
                      <a:pt x="152" y="126"/>
                    </a:cubicBezTo>
                    <a:close/>
                    <a:moveTo>
                      <a:pt x="174" y="126"/>
                    </a:moveTo>
                    <a:cubicBezTo>
                      <a:pt x="174" y="123"/>
                      <a:pt x="172" y="120"/>
                      <a:pt x="168" y="120"/>
                    </a:cubicBezTo>
                    <a:cubicBezTo>
                      <a:pt x="165" y="120"/>
                      <a:pt x="162" y="123"/>
                      <a:pt x="162" y="126"/>
                    </a:cubicBezTo>
                    <a:cubicBezTo>
                      <a:pt x="162" y="130"/>
                      <a:pt x="165" y="132"/>
                      <a:pt x="168" y="132"/>
                    </a:cubicBezTo>
                    <a:cubicBezTo>
                      <a:pt x="172" y="132"/>
                      <a:pt x="174" y="130"/>
                      <a:pt x="174" y="126"/>
                    </a:cubicBezTo>
                    <a:close/>
                  </a:path>
                </a:pathLst>
              </a:custGeom>
              <a:grpFill/>
              <a:ln>
                <a:noFill/>
              </a:ln>
            </p:spPr>
            <p:txBody>
              <a:bodyPr vert="horz" wrap="square" lIns="93260" tIns="46630" rIns="93260" bIns="46630" numCol="1" anchor="t" anchorCtr="0" compatLnSpc="1">
                <a:prstTxWarp prst="textNoShape">
                  <a:avLst/>
                </a:prstTxWarp>
              </a:bodyPr>
              <a:lstStyle/>
              <a:p>
                <a:endParaRPr lang="en-US" sz="1836"/>
              </a:p>
            </p:txBody>
          </p:sp>
          <p:sp>
            <p:nvSpPr>
              <p:cNvPr id="30" name="Freeform 5"/>
              <p:cNvSpPr>
                <a:spLocks noChangeAspect="1" noEditPoints="1"/>
              </p:cNvSpPr>
              <p:nvPr/>
            </p:nvSpPr>
            <p:spPr bwMode="auto">
              <a:xfrm>
                <a:off x="4005741" y="5616340"/>
                <a:ext cx="399344" cy="308422"/>
              </a:xfrm>
              <a:custGeom>
                <a:avLst/>
                <a:gdLst>
                  <a:gd name="T0" fmla="*/ 1 w 187"/>
                  <a:gd name="T1" fmla="*/ 102 h 143"/>
                  <a:gd name="T2" fmla="*/ 6 w 187"/>
                  <a:gd name="T3" fmla="*/ 84 h 143"/>
                  <a:gd name="T4" fmla="*/ 21 w 187"/>
                  <a:gd name="T5" fmla="*/ 32 h 143"/>
                  <a:gd name="T6" fmla="*/ 29 w 187"/>
                  <a:gd name="T7" fmla="*/ 1 h 143"/>
                  <a:gd name="T8" fmla="*/ 31 w 187"/>
                  <a:gd name="T9" fmla="*/ 0 h 143"/>
                  <a:gd name="T10" fmla="*/ 36 w 187"/>
                  <a:gd name="T11" fmla="*/ 0 h 143"/>
                  <a:gd name="T12" fmla="*/ 86 w 187"/>
                  <a:gd name="T13" fmla="*/ 0 h 143"/>
                  <a:gd name="T14" fmla="*/ 114 w 187"/>
                  <a:gd name="T15" fmla="*/ 0 h 143"/>
                  <a:gd name="T16" fmla="*/ 156 w 187"/>
                  <a:gd name="T17" fmla="*/ 0 h 143"/>
                  <a:gd name="T18" fmla="*/ 157 w 187"/>
                  <a:gd name="T19" fmla="*/ 0 h 143"/>
                  <a:gd name="T20" fmla="*/ 158 w 187"/>
                  <a:gd name="T21" fmla="*/ 1 h 143"/>
                  <a:gd name="T22" fmla="*/ 163 w 187"/>
                  <a:gd name="T23" fmla="*/ 20 h 143"/>
                  <a:gd name="T24" fmla="*/ 178 w 187"/>
                  <a:gd name="T25" fmla="*/ 72 h 143"/>
                  <a:gd name="T26" fmla="*/ 186 w 187"/>
                  <a:gd name="T27" fmla="*/ 102 h 143"/>
                  <a:gd name="T28" fmla="*/ 184 w 187"/>
                  <a:gd name="T29" fmla="*/ 105 h 143"/>
                  <a:gd name="T30" fmla="*/ 163 w 187"/>
                  <a:gd name="T31" fmla="*/ 105 h 143"/>
                  <a:gd name="T32" fmla="*/ 109 w 187"/>
                  <a:gd name="T33" fmla="*/ 105 h 143"/>
                  <a:gd name="T34" fmla="*/ 88 w 187"/>
                  <a:gd name="T35" fmla="*/ 105 h 143"/>
                  <a:gd name="T36" fmla="*/ 38 w 187"/>
                  <a:gd name="T37" fmla="*/ 105 h 143"/>
                  <a:gd name="T38" fmla="*/ 3 w 187"/>
                  <a:gd name="T39" fmla="*/ 105 h 143"/>
                  <a:gd name="T40" fmla="*/ 1 w 187"/>
                  <a:gd name="T41" fmla="*/ 102 h 143"/>
                  <a:gd name="T42" fmla="*/ 186 w 187"/>
                  <a:gd name="T43" fmla="*/ 112 h 143"/>
                  <a:gd name="T44" fmla="*/ 186 w 187"/>
                  <a:gd name="T45" fmla="*/ 141 h 143"/>
                  <a:gd name="T46" fmla="*/ 186 w 187"/>
                  <a:gd name="T47" fmla="*/ 142 h 143"/>
                  <a:gd name="T48" fmla="*/ 184 w 187"/>
                  <a:gd name="T49" fmla="*/ 143 h 143"/>
                  <a:gd name="T50" fmla="*/ 172 w 187"/>
                  <a:gd name="T51" fmla="*/ 143 h 143"/>
                  <a:gd name="T52" fmla="*/ 128 w 187"/>
                  <a:gd name="T53" fmla="*/ 143 h 143"/>
                  <a:gd name="T54" fmla="*/ 72 w 187"/>
                  <a:gd name="T55" fmla="*/ 143 h 143"/>
                  <a:gd name="T56" fmla="*/ 24 w 187"/>
                  <a:gd name="T57" fmla="*/ 143 h 143"/>
                  <a:gd name="T58" fmla="*/ 3 w 187"/>
                  <a:gd name="T59" fmla="*/ 143 h 143"/>
                  <a:gd name="T60" fmla="*/ 1 w 187"/>
                  <a:gd name="T61" fmla="*/ 141 h 143"/>
                  <a:gd name="T62" fmla="*/ 1 w 187"/>
                  <a:gd name="T63" fmla="*/ 112 h 143"/>
                  <a:gd name="T64" fmla="*/ 3 w 187"/>
                  <a:gd name="T65" fmla="*/ 110 h 143"/>
                  <a:gd name="T66" fmla="*/ 15 w 187"/>
                  <a:gd name="T67" fmla="*/ 110 h 143"/>
                  <a:gd name="T68" fmla="*/ 59 w 187"/>
                  <a:gd name="T69" fmla="*/ 110 h 143"/>
                  <a:gd name="T70" fmla="*/ 115 w 187"/>
                  <a:gd name="T71" fmla="*/ 110 h 143"/>
                  <a:gd name="T72" fmla="*/ 164 w 187"/>
                  <a:gd name="T73" fmla="*/ 110 h 143"/>
                  <a:gd name="T74" fmla="*/ 184 w 187"/>
                  <a:gd name="T75" fmla="*/ 110 h 143"/>
                  <a:gd name="T76" fmla="*/ 186 w 187"/>
                  <a:gd name="T77" fmla="*/ 112 h 143"/>
                  <a:gd name="T78" fmla="*/ 25 w 187"/>
                  <a:gd name="T79" fmla="*/ 126 h 143"/>
                  <a:gd name="T80" fmla="*/ 19 w 187"/>
                  <a:gd name="T81" fmla="*/ 120 h 143"/>
                  <a:gd name="T82" fmla="*/ 13 w 187"/>
                  <a:gd name="T83" fmla="*/ 126 h 143"/>
                  <a:gd name="T84" fmla="*/ 19 w 187"/>
                  <a:gd name="T85" fmla="*/ 132 h 143"/>
                  <a:gd name="T86" fmla="*/ 25 w 187"/>
                  <a:gd name="T87" fmla="*/ 126 h 143"/>
                  <a:gd name="T88" fmla="*/ 152 w 187"/>
                  <a:gd name="T89" fmla="*/ 126 h 143"/>
                  <a:gd name="T90" fmla="*/ 149 w 187"/>
                  <a:gd name="T91" fmla="*/ 123 h 143"/>
                  <a:gd name="T92" fmla="*/ 38 w 187"/>
                  <a:gd name="T93" fmla="*/ 123 h 143"/>
                  <a:gd name="T94" fmla="*/ 35 w 187"/>
                  <a:gd name="T95" fmla="*/ 126 h 143"/>
                  <a:gd name="T96" fmla="*/ 38 w 187"/>
                  <a:gd name="T97" fmla="*/ 129 h 143"/>
                  <a:gd name="T98" fmla="*/ 149 w 187"/>
                  <a:gd name="T99" fmla="*/ 129 h 143"/>
                  <a:gd name="T100" fmla="*/ 152 w 187"/>
                  <a:gd name="T101" fmla="*/ 126 h 143"/>
                  <a:gd name="T102" fmla="*/ 174 w 187"/>
                  <a:gd name="T103" fmla="*/ 126 h 143"/>
                  <a:gd name="T104" fmla="*/ 168 w 187"/>
                  <a:gd name="T105" fmla="*/ 120 h 143"/>
                  <a:gd name="T106" fmla="*/ 162 w 187"/>
                  <a:gd name="T107" fmla="*/ 126 h 143"/>
                  <a:gd name="T108" fmla="*/ 168 w 187"/>
                  <a:gd name="T109" fmla="*/ 132 h 143"/>
                  <a:gd name="T110" fmla="*/ 174 w 187"/>
                  <a:gd name="T111" fmla="*/ 12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7" h="143">
                    <a:moveTo>
                      <a:pt x="1" y="102"/>
                    </a:moveTo>
                    <a:cubicBezTo>
                      <a:pt x="3" y="96"/>
                      <a:pt x="5" y="90"/>
                      <a:pt x="6" y="84"/>
                    </a:cubicBezTo>
                    <a:cubicBezTo>
                      <a:pt x="11" y="66"/>
                      <a:pt x="16" y="49"/>
                      <a:pt x="21" y="32"/>
                    </a:cubicBezTo>
                    <a:cubicBezTo>
                      <a:pt x="24" y="22"/>
                      <a:pt x="26" y="12"/>
                      <a:pt x="29" y="1"/>
                    </a:cubicBezTo>
                    <a:cubicBezTo>
                      <a:pt x="30" y="0"/>
                      <a:pt x="31" y="0"/>
                      <a:pt x="31" y="0"/>
                    </a:cubicBezTo>
                    <a:cubicBezTo>
                      <a:pt x="33" y="0"/>
                      <a:pt x="34" y="0"/>
                      <a:pt x="36" y="0"/>
                    </a:cubicBezTo>
                    <a:cubicBezTo>
                      <a:pt x="53" y="0"/>
                      <a:pt x="70" y="0"/>
                      <a:pt x="86" y="0"/>
                    </a:cubicBezTo>
                    <a:cubicBezTo>
                      <a:pt x="95" y="0"/>
                      <a:pt x="105" y="0"/>
                      <a:pt x="114" y="0"/>
                    </a:cubicBezTo>
                    <a:cubicBezTo>
                      <a:pt x="128" y="0"/>
                      <a:pt x="142" y="0"/>
                      <a:pt x="156" y="0"/>
                    </a:cubicBezTo>
                    <a:cubicBezTo>
                      <a:pt x="157" y="0"/>
                      <a:pt x="157" y="0"/>
                      <a:pt x="157" y="0"/>
                    </a:cubicBezTo>
                    <a:cubicBezTo>
                      <a:pt x="158" y="0"/>
                      <a:pt x="158" y="1"/>
                      <a:pt x="158" y="1"/>
                    </a:cubicBezTo>
                    <a:cubicBezTo>
                      <a:pt x="159" y="8"/>
                      <a:pt x="161" y="14"/>
                      <a:pt x="163" y="20"/>
                    </a:cubicBezTo>
                    <a:cubicBezTo>
                      <a:pt x="168" y="38"/>
                      <a:pt x="173" y="55"/>
                      <a:pt x="178" y="72"/>
                    </a:cubicBezTo>
                    <a:cubicBezTo>
                      <a:pt x="181" y="83"/>
                      <a:pt x="183" y="92"/>
                      <a:pt x="186" y="102"/>
                    </a:cubicBezTo>
                    <a:cubicBezTo>
                      <a:pt x="187" y="104"/>
                      <a:pt x="185" y="105"/>
                      <a:pt x="184" y="105"/>
                    </a:cubicBezTo>
                    <a:cubicBezTo>
                      <a:pt x="177" y="105"/>
                      <a:pt x="170" y="105"/>
                      <a:pt x="163" y="105"/>
                    </a:cubicBezTo>
                    <a:cubicBezTo>
                      <a:pt x="145" y="105"/>
                      <a:pt x="126" y="105"/>
                      <a:pt x="109" y="105"/>
                    </a:cubicBezTo>
                    <a:cubicBezTo>
                      <a:pt x="101" y="105"/>
                      <a:pt x="95" y="105"/>
                      <a:pt x="88" y="105"/>
                    </a:cubicBezTo>
                    <a:cubicBezTo>
                      <a:pt x="71" y="105"/>
                      <a:pt x="54" y="105"/>
                      <a:pt x="38" y="105"/>
                    </a:cubicBezTo>
                    <a:cubicBezTo>
                      <a:pt x="26" y="105"/>
                      <a:pt x="14" y="105"/>
                      <a:pt x="3" y="105"/>
                    </a:cubicBezTo>
                    <a:cubicBezTo>
                      <a:pt x="2" y="105"/>
                      <a:pt x="0" y="104"/>
                      <a:pt x="1" y="102"/>
                    </a:cubicBezTo>
                    <a:close/>
                    <a:moveTo>
                      <a:pt x="186" y="112"/>
                    </a:moveTo>
                    <a:cubicBezTo>
                      <a:pt x="186" y="122"/>
                      <a:pt x="186" y="131"/>
                      <a:pt x="186" y="141"/>
                    </a:cubicBezTo>
                    <a:cubicBezTo>
                      <a:pt x="186" y="141"/>
                      <a:pt x="186" y="142"/>
                      <a:pt x="186" y="142"/>
                    </a:cubicBezTo>
                    <a:cubicBezTo>
                      <a:pt x="185" y="143"/>
                      <a:pt x="185" y="143"/>
                      <a:pt x="184" y="143"/>
                    </a:cubicBezTo>
                    <a:cubicBezTo>
                      <a:pt x="180" y="143"/>
                      <a:pt x="176" y="143"/>
                      <a:pt x="172" y="143"/>
                    </a:cubicBezTo>
                    <a:cubicBezTo>
                      <a:pt x="158" y="143"/>
                      <a:pt x="143" y="143"/>
                      <a:pt x="128" y="143"/>
                    </a:cubicBezTo>
                    <a:cubicBezTo>
                      <a:pt x="109" y="143"/>
                      <a:pt x="91" y="143"/>
                      <a:pt x="72" y="143"/>
                    </a:cubicBezTo>
                    <a:cubicBezTo>
                      <a:pt x="56" y="143"/>
                      <a:pt x="40" y="143"/>
                      <a:pt x="24" y="143"/>
                    </a:cubicBezTo>
                    <a:cubicBezTo>
                      <a:pt x="17" y="143"/>
                      <a:pt x="10" y="143"/>
                      <a:pt x="3" y="143"/>
                    </a:cubicBezTo>
                    <a:cubicBezTo>
                      <a:pt x="2" y="143"/>
                      <a:pt x="1" y="142"/>
                      <a:pt x="1" y="141"/>
                    </a:cubicBezTo>
                    <a:cubicBezTo>
                      <a:pt x="1" y="131"/>
                      <a:pt x="1" y="122"/>
                      <a:pt x="1" y="112"/>
                    </a:cubicBezTo>
                    <a:cubicBezTo>
                      <a:pt x="1" y="110"/>
                      <a:pt x="2" y="110"/>
                      <a:pt x="3" y="110"/>
                    </a:cubicBezTo>
                    <a:cubicBezTo>
                      <a:pt x="7" y="110"/>
                      <a:pt x="11" y="110"/>
                      <a:pt x="15" y="110"/>
                    </a:cubicBezTo>
                    <a:cubicBezTo>
                      <a:pt x="30" y="110"/>
                      <a:pt x="44" y="110"/>
                      <a:pt x="59" y="110"/>
                    </a:cubicBezTo>
                    <a:cubicBezTo>
                      <a:pt x="78" y="110"/>
                      <a:pt x="96" y="110"/>
                      <a:pt x="115" y="110"/>
                    </a:cubicBezTo>
                    <a:cubicBezTo>
                      <a:pt x="131" y="110"/>
                      <a:pt x="147" y="110"/>
                      <a:pt x="164" y="110"/>
                    </a:cubicBezTo>
                    <a:cubicBezTo>
                      <a:pt x="170" y="110"/>
                      <a:pt x="177" y="110"/>
                      <a:pt x="184" y="110"/>
                    </a:cubicBezTo>
                    <a:cubicBezTo>
                      <a:pt x="185" y="110"/>
                      <a:pt x="186" y="110"/>
                      <a:pt x="186" y="112"/>
                    </a:cubicBezTo>
                    <a:close/>
                    <a:moveTo>
                      <a:pt x="25" y="126"/>
                    </a:moveTo>
                    <a:cubicBezTo>
                      <a:pt x="25" y="123"/>
                      <a:pt x="22" y="120"/>
                      <a:pt x="19" y="120"/>
                    </a:cubicBezTo>
                    <a:cubicBezTo>
                      <a:pt x="16" y="120"/>
                      <a:pt x="13" y="123"/>
                      <a:pt x="13" y="126"/>
                    </a:cubicBezTo>
                    <a:cubicBezTo>
                      <a:pt x="13" y="130"/>
                      <a:pt x="16" y="132"/>
                      <a:pt x="19" y="132"/>
                    </a:cubicBezTo>
                    <a:cubicBezTo>
                      <a:pt x="22" y="132"/>
                      <a:pt x="25" y="130"/>
                      <a:pt x="25" y="126"/>
                    </a:cubicBezTo>
                    <a:close/>
                    <a:moveTo>
                      <a:pt x="152" y="126"/>
                    </a:moveTo>
                    <a:cubicBezTo>
                      <a:pt x="152" y="125"/>
                      <a:pt x="151" y="123"/>
                      <a:pt x="149" y="123"/>
                    </a:cubicBezTo>
                    <a:cubicBezTo>
                      <a:pt x="38" y="123"/>
                      <a:pt x="38" y="123"/>
                      <a:pt x="38" y="123"/>
                    </a:cubicBezTo>
                    <a:cubicBezTo>
                      <a:pt x="37" y="123"/>
                      <a:pt x="35" y="125"/>
                      <a:pt x="35" y="126"/>
                    </a:cubicBezTo>
                    <a:cubicBezTo>
                      <a:pt x="35" y="128"/>
                      <a:pt x="37" y="129"/>
                      <a:pt x="38" y="129"/>
                    </a:cubicBezTo>
                    <a:cubicBezTo>
                      <a:pt x="149" y="129"/>
                      <a:pt x="149" y="129"/>
                      <a:pt x="149" y="129"/>
                    </a:cubicBezTo>
                    <a:cubicBezTo>
                      <a:pt x="151" y="129"/>
                      <a:pt x="152" y="128"/>
                      <a:pt x="152" y="126"/>
                    </a:cubicBezTo>
                    <a:close/>
                    <a:moveTo>
                      <a:pt x="174" y="126"/>
                    </a:moveTo>
                    <a:cubicBezTo>
                      <a:pt x="174" y="123"/>
                      <a:pt x="172" y="120"/>
                      <a:pt x="168" y="120"/>
                    </a:cubicBezTo>
                    <a:cubicBezTo>
                      <a:pt x="165" y="120"/>
                      <a:pt x="162" y="123"/>
                      <a:pt x="162" y="126"/>
                    </a:cubicBezTo>
                    <a:cubicBezTo>
                      <a:pt x="162" y="130"/>
                      <a:pt x="165" y="132"/>
                      <a:pt x="168" y="132"/>
                    </a:cubicBezTo>
                    <a:cubicBezTo>
                      <a:pt x="172" y="132"/>
                      <a:pt x="174" y="130"/>
                      <a:pt x="174" y="126"/>
                    </a:cubicBezTo>
                    <a:close/>
                  </a:path>
                </a:pathLst>
              </a:custGeom>
              <a:grpFill/>
              <a:ln>
                <a:noFill/>
              </a:ln>
            </p:spPr>
            <p:txBody>
              <a:bodyPr vert="horz" wrap="square" lIns="93260" tIns="46630" rIns="93260" bIns="46630" numCol="1" anchor="t" anchorCtr="0" compatLnSpc="1">
                <a:prstTxWarp prst="textNoShape">
                  <a:avLst/>
                </a:prstTxWarp>
              </a:bodyPr>
              <a:lstStyle/>
              <a:p>
                <a:endParaRPr lang="en-US" sz="1836"/>
              </a:p>
            </p:txBody>
          </p:sp>
        </p:grpSp>
      </p:grpSp>
      <p:sp>
        <p:nvSpPr>
          <p:cNvPr id="3" name="Rectangle 2"/>
          <p:cNvSpPr/>
          <p:nvPr/>
        </p:nvSpPr>
        <p:spPr>
          <a:xfrm>
            <a:off x="7503470" y="1942098"/>
            <a:ext cx="2516916" cy="424732"/>
          </a:xfrm>
          <a:prstGeom prst="rect">
            <a:avLst/>
          </a:prstGeom>
          <a:solidFill>
            <a:schemeClr val="bg1"/>
          </a:solidFill>
          <a:ln w="38100">
            <a:solidFill>
              <a:schemeClr val="accent1"/>
            </a:solidFill>
            <a:prstDash val="sysDot"/>
          </a:ln>
        </p:spPr>
        <p:txBody>
          <a:bodyPr wrap="square">
            <a:spAutoFit/>
          </a:bodyPr>
          <a:lstStyle/>
          <a:p>
            <a:pPr algn="ctr">
              <a:lnSpc>
                <a:spcPct val="90000"/>
              </a:lnSpc>
            </a:pPr>
            <a:r>
              <a:rPr lang="en-US" sz="2400" spc="-51" dirty="0" smtClean="0">
                <a:gradFill>
                  <a:gsLst>
                    <a:gs pos="2917">
                      <a:schemeClr val="tx1"/>
                    </a:gs>
                    <a:gs pos="30000">
                      <a:schemeClr val="tx1"/>
                    </a:gs>
                  </a:gsLst>
                  <a:lin ang="5400000" scaled="0"/>
                </a:gradFill>
              </a:rPr>
              <a:t>Storage Spaces</a:t>
            </a:r>
            <a:endParaRPr lang="en-US" sz="2400" spc="-51" dirty="0">
              <a:gradFill>
                <a:gsLst>
                  <a:gs pos="2917">
                    <a:schemeClr val="tx1"/>
                  </a:gs>
                  <a:gs pos="30000">
                    <a:schemeClr val="tx1"/>
                  </a:gs>
                </a:gsLst>
                <a:lin ang="5400000" scaled="0"/>
              </a:gradFill>
            </a:endParaRPr>
          </a:p>
        </p:txBody>
      </p:sp>
      <p:grpSp>
        <p:nvGrpSpPr>
          <p:cNvPr id="8" name="Group 7"/>
          <p:cNvGrpSpPr/>
          <p:nvPr/>
        </p:nvGrpSpPr>
        <p:grpSpPr>
          <a:xfrm>
            <a:off x="7850615" y="3655374"/>
            <a:ext cx="1685006" cy="1363818"/>
            <a:chOff x="8426811" y="3792172"/>
            <a:chExt cx="1685006" cy="1363818"/>
          </a:xfrm>
        </p:grpSpPr>
        <p:grpSp>
          <p:nvGrpSpPr>
            <p:cNvPr id="32" name="Group 31"/>
            <p:cNvGrpSpPr/>
            <p:nvPr/>
          </p:nvGrpSpPr>
          <p:grpSpPr>
            <a:xfrm rot="3223520">
              <a:off x="8587405" y="3824053"/>
              <a:ext cx="1363818" cy="1300055"/>
              <a:chOff x="4986342" y="4965222"/>
              <a:chExt cx="1237408" cy="1043792"/>
            </a:xfrm>
          </p:grpSpPr>
          <p:sp>
            <p:nvSpPr>
              <p:cNvPr id="47" name="Freeform 15"/>
              <p:cNvSpPr>
                <a:spLocks/>
              </p:cNvSpPr>
              <p:nvPr/>
            </p:nvSpPr>
            <p:spPr bwMode="auto">
              <a:xfrm>
                <a:off x="5037229" y="4965222"/>
                <a:ext cx="1186521" cy="610637"/>
              </a:xfrm>
              <a:custGeom>
                <a:avLst/>
                <a:gdLst/>
                <a:ahLst/>
                <a:cxnLst>
                  <a:cxn ang="0">
                    <a:pos x="245" y="839"/>
                  </a:cxn>
                  <a:cxn ang="0">
                    <a:pos x="1075" y="175"/>
                  </a:cxn>
                  <a:cxn ang="0">
                    <a:pos x="1898" y="856"/>
                  </a:cxn>
                  <a:cxn ang="0">
                    <a:pos x="1790" y="834"/>
                  </a:cxn>
                  <a:cxn ang="0">
                    <a:pos x="2020" y="1156"/>
                  </a:cxn>
                  <a:cxn ang="0">
                    <a:pos x="2248" y="835"/>
                  </a:cxn>
                  <a:cxn ang="0">
                    <a:pos x="2143" y="857"/>
                  </a:cxn>
                  <a:cxn ang="0">
                    <a:pos x="1074" y="3"/>
                  </a:cxn>
                  <a:cxn ang="0">
                    <a:pos x="0" y="859"/>
                  </a:cxn>
                  <a:cxn ang="0">
                    <a:pos x="139" y="708"/>
                  </a:cxn>
                  <a:cxn ang="0">
                    <a:pos x="245" y="839"/>
                  </a:cxn>
                </a:cxnLst>
                <a:rect l="0" t="0" r="r" b="b"/>
                <a:pathLst>
                  <a:path w="2248" h="1156">
                    <a:moveTo>
                      <a:pt x="245" y="839"/>
                    </a:moveTo>
                    <a:cubicBezTo>
                      <a:pt x="245" y="839"/>
                      <a:pt x="269" y="175"/>
                      <a:pt x="1075" y="175"/>
                    </a:cubicBezTo>
                    <a:cubicBezTo>
                      <a:pt x="1833" y="175"/>
                      <a:pt x="1898" y="856"/>
                      <a:pt x="1898" y="856"/>
                    </a:cubicBezTo>
                    <a:cubicBezTo>
                      <a:pt x="1790" y="834"/>
                      <a:pt x="1790" y="834"/>
                      <a:pt x="1790" y="834"/>
                    </a:cubicBezTo>
                    <a:cubicBezTo>
                      <a:pt x="2020" y="1156"/>
                      <a:pt x="2020" y="1156"/>
                      <a:pt x="2020" y="1156"/>
                    </a:cubicBezTo>
                    <a:cubicBezTo>
                      <a:pt x="2248" y="835"/>
                      <a:pt x="2248" y="835"/>
                      <a:pt x="2248" y="835"/>
                    </a:cubicBezTo>
                    <a:cubicBezTo>
                      <a:pt x="2143" y="857"/>
                      <a:pt x="2143" y="857"/>
                      <a:pt x="2143" y="857"/>
                    </a:cubicBezTo>
                    <a:cubicBezTo>
                      <a:pt x="2143" y="857"/>
                      <a:pt x="2026" y="7"/>
                      <a:pt x="1074" y="3"/>
                    </a:cubicBezTo>
                    <a:cubicBezTo>
                      <a:pt x="124" y="0"/>
                      <a:pt x="0" y="859"/>
                      <a:pt x="0" y="859"/>
                    </a:cubicBezTo>
                    <a:cubicBezTo>
                      <a:pt x="139" y="708"/>
                      <a:pt x="139" y="708"/>
                      <a:pt x="139" y="708"/>
                    </a:cubicBezTo>
                    <a:lnTo>
                      <a:pt x="245" y="839"/>
                    </a:lnTo>
                    <a:close/>
                  </a:path>
                </a:pathLst>
              </a:custGeom>
              <a:solidFill>
                <a:schemeClr val="accent1">
                  <a:lumMod val="20000"/>
                  <a:lumOff val="80000"/>
                </a:schemeClr>
              </a:solidFill>
              <a:ln w="9525">
                <a:noFill/>
                <a:round/>
                <a:headEnd/>
                <a:tailEnd/>
              </a:ln>
            </p:spPr>
            <p:txBody>
              <a:bodyPr vert="horz" wrap="square" lIns="93260" tIns="46630" rIns="93260" bIns="46630" numCol="1" anchor="t" anchorCtr="0" compatLnSpc="1">
                <a:prstTxWarp prst="textNoShape">
                  <a:avLst/>
                </a:prstTxWarp>
              </a:bodyPr>
              <a:lstStyle/>
              <a:p>
                <a:endParaRPr lang="en-US" sz="1836"/>
              </a:p>
            </p:txBody>
          </p:sp>
          <p:sp>
            <p:nvSpPr>
              <p:cNvPr id="48" name="Freeform 16"/>
              <p:cNvSpPr>
                <a:spLocks/>
              </p:cNvSpPr>
              <p:nvPr/>
            </p:nvSpPr>
            <p:spPr bwMode="auto">
              <a:xfrm>
                <a:off x="4986342" y="5397136"/>
                <a:ext cx="1186521" cy="611878"/>
              </a:xfrm>
              <a:custGeom>
                <a:avLst/>
                <a:gdLst/>
                <a:ahLst/>
                <a:cxnLst>
                  <a:cxn ang="0">
                    <a:pos x="2248" y="302"/>
                  </a:cxn>
                  <a:cxn ang="0">
                    <a:pos x="1179" y="1156"/>
                  </a:cxn>
                  <a:cxn ang="0">
                    <a:pos x="104" y="300"/>
                  </a:cxn>
                  <a:cxn ang="0">
                    <a:pos x="0" y="322"/>
                  </a:cxn>
                  <a:cxn ang="0">
                    <a:pos x="227" y="0"/>
                  </a:cxn>
                  <a:cxn ang="0">
                    <a:pos x="454" y="322"/>
                  </a:cxn>
                  <a:cxn ang="0">
                    <a:pos x="349" y="300"/>
                  </a:cxn>
                  <a:cxn ang="0">
                    <a:pos x="1179" y="975"/>
                  </a:cxn>
                  <a:cxn ang="0">
                    <a:pos x="2003" y="320"/>
                  </a:cxn>
                  <a:cxn ang="0">
                    <a:pos x="2114" y="450"/>
                  </a:cxn>
                  <a:cxn ang="0">
                    <a:pos x="2248" y="302"/>
                  </a:cxn>
                </a:cxnLst>
                <a:rect l="0" t="0" r="r" b="b"/>
                <a:pathLst>
                  <a:path w="2248" h="1159">
                    <a:moveTo>
                      <a:pt x="2248" y="302"/>
                    </a:moveTo>
                    <a:cubicBezTo>
                      <a:pt x="2248" y="302"/>
                      <a:pt x="2131" y="1152"/>
                      <a:pt x="1179" y="1156"/>
                    </a:cubicBezTo>
                    <a:cubicBezTo>
                      <a:pt x="228" y="1159"/>
                      <a:pt x="104" y="300"/>
                      <a:pt x="104" y="300"/>
                    </a:cubicBezTo>
                    <a:cubicBezTo>
                      <a:pt x="0" y="322"/>
                      <a:pt x="0" y="322"/>
                      <a:pt x="0" y="322"/>
                    </a:cubicBezTo>
                    <a:cubicBezTo>
                      <a:pt x="227" y="0"/>
                      <a:pt x="227" y="0"/>
                      <a:pt x="227" y="0"/>
                    </a:cubicBezTo>
                    <a:cubicBezTo>
                      <a:pt x="454" y="322"/>
                      <a:pt x="454" y="322"/>
                      <a:pt x="454" y="322"/>
                    </a:cubicBezTo>
                    <a:cubicBezTo>
                      <a:pt x="349" y="300"/>
                      <a:pt x="349" y="300"/>
                      <a:pt x="349" y="300"/>
                    </a:cubicBezTo>
                    <a:cubicBezTo>
                      <a:pt x="349" y="300"/>
                      <a:pt x="374" y="975"/>
                      <a:pt x="1179" y="975"/>
                    </a:cubicBezTo>
                    <a:cubicBezTo>
                      <a:pt x="1938" y="975"/>
                      <a:pt x="2003" y="320"/>
                      <a:pt x="2003" y="320"/>
                    </a:cubicBezTo>
                    <a:cubicBezTo>
                      <a:pt x="2114" y="450"/>
                      <a:pt x="2114" y="450"/>
                      <a:pt x="2114" y="450"/>
                    </a:cubicBezTo>
                    <a:lnTo>
                      <a:pt x="2248" y="302"/>
                    </a:lnTo>
                    <a:close/>
                  </a:path>
                </a:pathLst>
              </a:custGeom>
              <a:solidFill>
                <a:schemeClr val="accent4"/>
              </a:solidFill>
              <a:ln w="9525">
                <a:noFill/>
                <a:round/>
                <a:headEnd/>
                <a:tailEnd/>
              </a:ln>
            </p:spPr>
            <p:txBody>
              <a:bodyPr vert="horz" wrap="square" lIns="93260" tIns="46630" rIns="93260" bIns="46630" numCol="1" anchor="t" anchorCtr="0" compatLnSpc="1">
                <a:prstTxWarp prst="textNoShape">
                  <a:avLst/>
                </a:prstTxWarp>
              </a:bodyPr>
              <a:lstStyle/>
              <a:p>
                <a:endParaRPr lang="en-US" sz="1836"/>
              </a:p>
            </p:txBody>
          </p:sp>
        </p:grpSp>
        <p:sp>
          <p:nvSpPr>
            <p:cNvPr id="93" name="TextBox 92"/>
            <p:cNvSpPr txBox="1"/>
            <p:nvPr/>
          </p:nvSpPr>
          <p:spPr>
            <a:xfrm>
              <a:off x="8426811" y="4101807"/>
              <a:ext cx="1685006" cy="744547"/>
            </a:xfrm>
            <a:prstGeom prst="rect">
              <a:avLst/>
            </a:prstGeom>
            <a:noFill/>
          </p:spPr>
          <p:txBody>
            <a:bodyPr wrap="square" lIns="186521" tIns="149217" rIns="186521" bIns="149217" rtlCol="0">
              <a:spAutoFit/>
            </a:bodyPr>
            <a:lstStyle/>
            <a:p>
              <a:pPr algn="ctr">
                <a:lnSpc>
                  <a:spcPct val="90000"/>
                </a:lnSpc>
              </a:pPr>
              <a:r>
                <a:rPr lang="en-US" sz="1600" b="1" dirty="0" smtClean="0">
                  <a:gradFill>
                    <a:gsLst>
                      <a:gs pos="2917">
                        <a:schemeClr val="tx1"/>
                      </a:gs>
                      <a:gs pos="30000">
                        <a:schemeClr val="tx1"/>
                      </a:gs>
                    </a:gsLst>
                    <a:lin ang="5400000" scaled="0"/>
                  </a:gradFill>
                </a:rPr>
                <a:t>Storage </a:t>
              </a:r>
              <a:r>
                <a:rPr lang="en-US" sz="1600" b="1" dirty="0" err="1" smtClean="0">
                  <a:gradFill>
                    <a:gsLst>
                      <a:gs pos="2917">
                        <a:schemeClr val="tx1"/>
                      </a:gs>
                      <a:gs pos="30000">
                        <a:schemeClr val="tx1"/>
                      </a:gs>
                    </a:gsLst>
                    <a:lin ang="5400000" scaled="0"/>
                  </a:gradFill>
                </a:rPr>
                <a:t>tiering</a:t>
              </a:r>
              <a:endParaRPr lang="en-US" sz="1600" b="1" dirty="0">
                <a:gradFill>
                  <a:gsLst>
                    <a:gs pos="2917">
                      <a:schemeClr val="tx1"/>
                    </a:gs>
                    <a:gs pos="30000">
                      <a:schemeClr val="tx1"/>
                    </a:gs>
                  </a:gsLst>
                  <a:lin ang="5400000" scaled="0"/>
                </a:gradFill>
              </a:endParaRPr>
            </a:p>
          </p:txBody>
        </p:sp>
      </p:grpSp>
      <p:sp>
        <p:nvSpPr>
          <p:cNvPr id="34" name="Freeform 22"/>
          <p:cNvSpPr>
            <a:spLocks noChangeAspect="1" noEditPoints="1"/>
          </p:cNvSpPr>
          <p:nvPr/>
        </p:nvSpPr>
        <p:spPr bwMode="auto">
          <a:xfrm>
            <a:off x="6881965" y="1190550"/>
            <a:ext cx="3301695" cy="492833"/>
          </a:xfrm>
          <a:custGeom>
            <a:avLst/>
            <a:gdLst>
              <a:gd name="T0" fmla="*/ 383 w 6029"/>
              <a:gd name="T1" fmla="*/ 425 h 864"/>
              <a:gd name="T2" fmla="*/ 864 w 6029"/>
              <a:gd name="T3" fmla="*/ 864 h 864"/>
              <a:gd name="T4" fmla="*/ 368 w 6029"/>
              <a:gd name="T5" fmla="*/ 69 h 864"/>
              <a:gd name="T6" fmla="*/ 368 w 6029"/>
              <a:gd name="T7" fmla="*/ 440 h 864"/>
              <a:gd name="T8" fmla="*/ 368 w 6029"/>
              <a:gd name="T9" fmla="*/ 440 h 864"/>
              <a:gd name="T10" fmla="*/ 1836 w 6029"/>
              <a:gd name="T11" fmla="*/ 200 h 864"/>
              <a:gd name="T12" fmla="*/ 1914 w 6029"/>
              <a:gd name="T13" fmla="*/ 200 h 864"/>
              <a:gd name="T14" fmla="*/ 1614 w 6029"/>
              <a:gd name="T15" fmla="*/ 607 h 864"/>
              <a:gd name="T16" fmla="*/ 1310 w 6029"/>
              <a:gd name="T17" fmla="*/ 606 h 864"/>
              <a:gd name="T18" fmla="*/ 1345 w 6029"/>
              <a:gd name="T19" fmla="*/ 692 h 864"/>
              <a:gd name="T20" fmla="*/ 1650 w 6029"/>
              <a:gd name="T21" fmla="*/ 692 h 864"/>
              <a:gd name="T22" fmla="*/ 1846 w 6029"/>
              <a:gd name="T23" fmla="*/ 321 h 864"/>
              <a:gd name="T24" fmla="*/ 2302 w 6029"/>
              <a:gd name="T25" fmla="*/ 465 h 864"/>
              <a:gd name="T26" fmla="*/ 2053 w 6029"/>
              <a:gd name="T27" fmla="*/ 383 h 864"/>
              <a:gd name="T28" fmla="*/ 2053 w 6029"/>
              <a:gd name="T29" fmla="*/ 692 h 864"/>
              <a:gd name="T30" fmla="*/ 2242 w 6029"/>
              <a:gd name="T31" fmla="*/ 480 h 864"/>
              <a:gd name="T32" fmla="*/ 2710 w 6029"/>
              <a:gd name="T33" fmla="*/ 143 h 864"/>
              <a:gd name="T34" fmla="*/ 2539 w 6029"/>
              <a:gd name="T35" fmla="*/ 312 h 864"/>
              <a:gd name="T36" fmla="*/ 2522 w 6029"/>
              <a:gd name="T37" fmla="*/ 701 h 864"/>
              <a:gd name="T38" fmla="*/ 2710 w 6029"/>
              <a:gd name="T39" fmla="*/ 692 h 864"/>
              <a:gd name="T40" fmla="*/ 2459 w 6029"/>
              <a:gd name="T41" fmla="*/ 613 h 864"/>
              <a:gd name="T42" fmla="*/ 2621 w 6029"/>
              <a:gd name="T43" fmla="*/ 393 h 864"/>
              <a:gd name="T44" fmla="*/ 3104 w 6029"/>
              <a:gd name="T45" fmla="*/ 364 h 864"/>
              <a:gd name="T46" fmla="*/ 2835 w 6029"/>
              <a:gd name="T47" fmla="*/ 648 h 864"/>
              <a:gd name="T48" fmla="*/ 3104 w 6029"/>
              <a:gd name="T49" fmla="*/ 364 h 864"/>
              <a:gd name="T50" fmla="*/ 2847 w 6029"/>
              <a:gd name="T51" fmla="*/ 509 h 864"/>
              <a:gd name="T52" fmla="*/ 3090 w 6029"/>
              <a:gd name="T53" fmla="*/ 507 h 864"/>
              <a:gd name="T54" fmla="*/ 3547 w 6029"/>
              <a:gd name="T55" fmla="*/ 620 h 864"/>
              <a:gd name="T56" fmla="*/ 3316 w 6029"/>
              <a:gd name="T57" fmla="*/ 620 h 864"/>
              <a:gd name="T58" fmla="*/ 3343 w 6029"/>
              <a:gd name="T59" fmla="*/ 692 h 864"/>
              <a:gd name="T60" fmla="*/ 3578 w 6029"/>
              <a:gd name="T61" fmla="*/ 692 h 864"/>
              <a:gd name="T62" fmla="*/ 3845 w 6029"/>
              <a:gd name="T63" fmla="*/ 484 h 864"/>
              <a:gd name="T64" fmla="*/ 3840 w 6029"/>
              <a:gd name="T65" fmla="*/ 363 h 864"/>
              <a:gd name="T66" fmla="*/ 3751 w 6029"/>
              <a:gd name="T67" fmla="*/ 343 h 864"/>
              <a:gd name="T68" fmla="*/ 3866 w 6029"/>
              <a:gd name="T69" fmla="*/ 564 h 864"/>
              <a:gd name="T70" fmla="*/ 3713 w 6029"/>
              <a:gd name="T71" fmla="*/ 678 h 864"/>
              <a:gd name="T72" fmla="*/ 3920 w 6029"/>
              <a:gd name="T73" fmla="*/ 531 h 864"/>
              <a:gd name="T74" fmla="*/ 4213 w 6029"/>
              <a:gd name="T75" fmla="*/ 339 h 864"/>
              <a:gd name="T76" fmla="*/ 4408 w 6029"/>
              <a:gd name="T77" fmla="*/ 251 h 864"/>
              <a:gd name="T78" fmla="*/ 4142 w 6029"/>
              <a:gd name="T79" fmla="*/ 303 h 864"/>
              <a:gd name="T80" fmla="*/ 4366 w 6029"/>
              <a:gd name="T81" fmla="*/ 568 h 864"/>
              <a:gd name="T82" fmla="*/ 4141 w 6029"/>
              <a:gd name="T83" fmla="*/ 671 h 864"/>
              <a:gd name="T84" fmla="*/ 4430 w 6029"/>
              <a:gd name="T85" fmla="*/ 561 h 864"/>
              <a:gd name="T86" fmla="*/ 4648 w 6029"/>
              <a:gd name="T87" fmla="*/ 312 h 864"/>
              <a:gd name="T88" fmla="*/ 4522 w 6029"/>
              <a:gd name="T89" fmla="*/ 649 h 864"/>
              <a:gd name="T90" fmla="*/ 4660 w 6029"/>
              <a:gd name="T91" fmla="*/ 650 h 864"/>
              <a:gd name="T92" fmla="*/ 4801 w 6029"/>
              <a:gd name="T93" fmla="*/ 490 h 864"/>
              <a:gd name="T94" fmla="*/ 4715 w 6029"/>
              <a:gd name="T95" fmla="*/ 391 h 864"/>
              <a:gd name="T96" fmla="*/ 5025 w 6029"/>
              <a:gd name="T97" fmla="*/ 315 h 864"/>
              <a:gd name="T98" fmla="*/ 4927 w 6029"/>
              <a:gd name="T99" fmla="*/ 321 h 864"/>
              <a:gd name="T100" fmla="*/ 4927 w 6029"/>
              <a:gd name="T101" fmla="*/ 503 h 864"/>
              <a:gd name="T102" fmla="*/ 5061 w 6029"/>
              <a:gd name="T103" fmla="*/ 320 h 864"/>
              <a:gd name="T104" fmla="*/ 5153 w 6029"/>
              <a:gd name="T105" fmla="*/ 321 h 864"/>
              <a:gd name="T106" fmla="*/ 5434 w 6029"/>
              <a:gd name="T107" fmla="*/ 321 h 864"/>
              <a:gd name="T108" fmla="*/ 5616 w 6029"/>
              <a:gd name="T109" fmla="*/ 312 h 864"/>
              <a:gd name="T110" fmla="*/ 5490 w 6029"/>
              <a:gd name="T111" fmla="*/ 649 h 864"/>
              <a:gd name="T112" fmla="*/ 5628 w 6029"/>
              <a:gd name="T113" fmla="*/ 650 h 864"/>
              <a:gd name="T114" fmla="*/ 5769 w 6029"/>
              <a:gd name="T115" fmla="*/ 490 h 864"/>
              <a:gd name="T116" fmla="*/ 5683 w 6029"/>
              <a:gd name="T117" fmla="*/ 391 h 864"/>
              <a:gd name="T118" fmla="*/ 5993 w 6029"/>
              <a:gd name="T119" fmla="*/ 315 h 864"/>
              <a:gd name="T120" fmla="*/ 5895 w 6029"/>
              <a:gd name="T121" fmla="*/ 321 h 864"/>
              <a:gd name="T122" fmla="*/ 5895 w 6029"/>
              <a:gd name="T123" fmla="*/ 503 h 864"/>
              <a:gd name="T124" fmla="*/ 6029 w 6029"/>
              <a:gd name="T125" fmla="*/ 32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29" h="864">
                <a:moveTo>
                  <a:pt x="383" y="67"/>
                </a:moveTo>
                <a:cubicBezTo>
                  <a:pt x="864" y="0"/>
                  <a:pt x="864" y="0"/>
                  <a:pt x="864" y="0"/>
                </a:cubicBezTo>
                <a:cubicBezTo>
                  <a:pt x="864" y="425"/>
                  <a:pt x="864" y="425"/>
                  <a:pt x="864" y="425"/>
                </a:cubicBezTo>
                <a:cubicBezTo>
                  <a:pt x="383" y="425"/>
                  <a:pt x="383" y="425"/>
                  <a:pt x="383" y="425"/>
                </a:cubicBezTo>
                <a:lnTo>
                  <a:pt x="383" y="67"/>
                </a:lnTo>
                <a:close/>
                <a:moveTo>
                  <a:pt x="383" y="440"/>
                </a:moveTo>
                <a:cubicBezTo>
                  <a:pt x="383" y="797"/>
                  <a:pt x="383" y="797"/>
                  <a:pt x="383" y="797"/>
                </a:cubicBezTo>
                <a:cubicBezTo>
                  <a:pt x="864" y="864"/>
                  <a:pt x="864" y="864"/>
                  <a:pt x="864" y="864"/>
                </a:cubicBezTo>
                <a:cubicBezTo>
                  <a:pt x="864" y="440"/>
                  <a:pt x="864" y="440"/>
                  <a:pt x="864" y="440"/>
                </a:cubicBezTo>
                <a:lnTo>
                  <a:pt x="383" y="440"/>
                </a:lnTo>
                <a:close/>
                <a:moveTo>
                  <a:pt x="368" y="425"/>
                </a:moveTo>
                <a:cubicBezTo>
                  <a:pt x="368" y="69"/>
                  <a:pt x="368" y="69"/>
                  <a:pt x="368" y="69"/>
                </a:cubicBezTo>
                <a:cubicBezTo>
                  <a:pt x="0" y="121"/>
                  <a:pt x="0" y="121"/>
                  <a:pt x="0" y="121"/>
                </a:cubicBezTo>
                <a:cubicBezTo>
                  <a:pt x="0" y="425"/>
                  <a:pt x="0" y="425"/>
                  <a:pt x="0" y="425"/>
                </a:cubicBezTo>
                <a:lnTo>
                  <a:pt x="368" y="425"/>
                </a:lnTo>
                <a:close/>
                <a:moveTo>
                  <a:pt x="368" y="440"/>
                </a:moveTo>
                <a:cubicBezTo>
                  <a:pt x="0" y="440"/>
                  <a:pt x="0" y="440"/>
                  <a:pt x="0" y="440"/>
                </a:cubicBezTo>
                <a:cubicBezTo>
                  <a:pt x="0" y="744"/>
                  <a:pt x="0" y="744"/>
                  <a:pt x="0" y="744"/>
                </a:cubicBezTo>
                <a:cubicBezTo>
                  <a:pt x="368" y="795"/>
                  <a:pt x="368" y="795"/>
                  <a:pt x="368" y="795"/>
                </a:cubicBezTo>
                <a:lnTo>
                  <a:pt x="368" y="440"/>
                </a:lnTo>
                <a:close/>
                <a:moveTo>
                  <a:pt x="1902" y="173"/>
                </a:moveTo>
                <a:cubicBezTo>
                  <a:pt x="1895" y="165"/>
                  <a:pt x="1886" y="161"/>
                  <a:pt x="1874" y="161"/>
                </a:cubicBezTo>
                <a:cubicBezTo>
                  <a:pt x="1863" y="161"/>
                  <a:pt x="1854" y="165"/>
                  <a:pt x="1847" y="173"/>
                </a:cubicBezTo>
                <a:cubicBezTo>
                  <a:pt x="1839" y="180"/>
                  <a:pt x="1836" y="189"/>
                  <a:pt x="1836" y="200"/>
                </a:cubicBezTo>
                <a:cubicBezTo>
                  <a:pt x="1836" y="211"/>
                  <a:pt x="1840" y="221"/>
                  <a:pt x="1847" y="228"/>
                </a:cubicBezTo>
                <a:cubicBezTo>
                  <a:pt x="1854" y="235"/>
                  <a:pt x="1864" y="238"/>
                  <a:pt x="1874" y="238"/>
                </a:cubicBezTo>
                <a:cubicBezTo>
                  <a:pt x="1885" y="238"/>
                  <a:pt x="1894" y="235"/>
                  <a:pt x="1902" y="227"/>
                </a:cubicBezTo>
                <a:cubicBezTo>
                  <a:pt x="1910" y="220"/>
                  <a:pt x="1914" y="211"/>
                  <a:pt x="1914" y="200"/>
                </a:cubicBezTo>
                <a:cubicBezTo>
                  <a:pt x="1914" y="189"/>
                  <a:pt x="1910" y="180"/>
                  <a:pt x="1902" y="173"/>
                </a:cubicBezTo>
                <a:close/>
                <a:moveTo>
                  <a:pt x="1731" y="173"/>
                </a:moveTo>
                <a:cubicBezTo>
                  <a:pt x="1615" y="607"/>
                  <a:pt x="1615" y="607"/>
                  <a:pt x="1615" y="607"/>
                </a:cubicBezTo>
                <a:cubicBezTo>
                  <a:pt x="1614" y="607"/>
                  <a:pt x="1614" y="607"/>
                  <a:pt x="1614" y="607"/>
                </a:cubicBezTo>
                <a:cubicBezTo>
                  <a:pt x="1495" y="173"/>
                  <a:pt x="1495" y="173"/>
                  <a:pt x="1495" y="173"/>
                </a:cubicBezTo>
                <a:cubicBezTo>
                  <a:pt x="1436" y="173"/>
                  <a:pt x="1436" y="173"/>
                  <a:pt x="1436" y="173"/>
                </a:cubicBezTo>
                <a:cubicBezTo>
                  <a:pt x="1311" y="606"/>
                  <a:pt x="1311" y="606"/>
                  <a:pt x="1311" y="606"/>
                </a:cubicBezTo>
                <a:cubicBezTo>
                  <a:pt x="1310" y="606"/>
                  <a:pt x="1310" y="606"/>
                  <a:pt x="1310" y="606"/>
                </a:cubicBezTo>
                <a:cubicBezTo>
                  <a:pt x="1190" y="173"/>
                  <a:pt x="1190" y="173"/>
                  <a:pt x="1190" y="173"/>
                </a:cubicBezTo>
                <a:cubicBezTo>
                  <a:pt x="1123" y="173"/>
                  <a:pt x="1123" y="173"/>
                  <a:pt x="1123" y="173"/>
                </a:cubicBezTo>
                <a:cubicBezTo>
                  <a:pt x="1275" y="692"/>
                  <a:pt x="1275" y="692"/>
                  <a:pt x="1275" y="692"/>
                </a:cubicBezTo>
                <a:cubicBezTo>
                  <a:pt x="1345" y="692"/>
                  <a:pt x="1345" y="692"/>
                  <a:pt x="1345" y="692"/>
                </a:cubicBezTo>
                <a:cubicBezTo>
                  <a:pt x="1461" y="281"/>
                  <a:pt x="1461" y="281"/>
                  <a:pt x="1461" y="281"/>
                </a:cubicBezTo>
                <a:cubicBezTo>
                  <a:pt x="1463" y="281"/>
                  <a:pt x="1463" y="281"/>
                  <a:pt x="1463" y="281"/>
                </a:cubicBezTo>
                <a:cubicBezTo>
                  <a:pt x="1579" y="692"/>
                  <a:pt x="1579" y="692"/>
                  <a:pt x="1579" y="692"/>
                </a:cubicBezTo>
                <a:cubicBezTo>
                  <a:pt x="1650" y="692"/>
                  <a:pt x="1650" y="692"/>
                  <a:pt x="1650" y="692"/>
                </a:cubicBezTo>
                <a:cubicBezTo>
                  <a:pt x="1796" y="173"/>
                  <a:pt x="1796" y="173"/>
                  <a:pt x="1796" y="173"/>
                </a:cubicBezTo>
                <a:lnTo>
                  <a:pt x="1731" y="173"/>
                </a:lnTo>
                <a:close/>
                <a:moveTo>
                  <a:pt x="1905" y="321"/>
                </a:moveTo>
                <a:cubicBezTo>
                  <a:pt x="1846" y="321"/>
                  <a:pt x="1846" y="321"/>
                  <a:pt x="1846" y="321"/>
                </a:cubicBezTo>
                <a:cubicBezTo>
                  <a:pt x="1846" y="692"/>
                  <a:pt x="1846" y="692"/>
                  <a:pt x="1846" y="692"/>
                </a:cubicBezTo>
                <a:cubicBezTo>
                  <a:pt x="1905" y="692"/>
                  <a:pt x="1905" y="692"/>
                  <a:pt x="1905" y="692"/>
                </a:cubicBezTo>
                <a:lnTo>
                  <a:pt x="1905" y="321"/>
                </a:lnTo>
                <a:close/>
                <a:moveTo>
                  <a:pt x="2302" y="465"/>
                </a:moveTo>
                <a:cubicBezTo>
                  <a:pt x="2302" y="416"/>
                  <a:pt x="2291" y="378"/>
                  <a:pt x="2269" y="352"/>
                </a:cubicBezTo>
                <a:cubicBezTo>
                  <a:pt x="2248" y="325"/>
                  <a:pt x="2217" y="312"/>
                  <a:pt x="2176" y="312"/>
                </a:cubicBezTo>
                <a:cubicBezTo>
                  <a:pt x="2123" y="312"/>
                  <a:pt x="2082" y="336"/>
                  <a:pt x="2055" y="383"/>
                </a:cubicBezTo>
                <a:cubicBezTo>
                  <a:pt x="2053" y="383"/>
                  <a:pt x="2053" y="383"/>
                  <a:pt x="2053" y="383"/>
                </a:cubicBezTo>
                <a:cubicBezTo>
                  <a:pt x="2053" y="321"/>
                  <a:pt x="2053" y="321"/>
                  <a:pt x="2053" y="321"/>
                </a:cubicBezTo>
                <a:cubicBezTo>
                  <a:pt x="1994" y="321"/>
                  <a:pt x="1994" y="321"/>
                  <a:pt x="1994" y="321"/>
                </a:cubicBezTo>
                <a:cubicBezTo>
                  <a:pt x="1994" y="692"/>
                  <a:pt x="1994" y="692"/>
                  <a:pt x="1994" y="692"/>
                </a:cubicBezTo>
                <a:cubicBezTo>
                  <a:pt x="2053" y="692"/>
                  <a:pt x="2053" y="692"/>
                  <a:pt x="2053" y="692"/>
                </a:cubicBezTo>
                <a:cubicBezTo>
                  <a:pt x="2053" y="480"/>
                  <a:pt x="2053" y="480"/>
                  <a:pt x="2053" y="480"/>
                </a:cubicBezTo>
                <a:cubicBezTo>
                  <a:pt x="2053" y="446"/>
                  <a:pt x="2063" y="418"/>
                  <a:pt x="2083" y="396"/>
                </a:cubicBezTo>
                <a:cubicBezTo>
                  <a:pt x="2102" y="374"/>
                  <a:pt x="2127" y="363"/>
                  <a:pt x="2156" y="363"/>
                </a:cubicBezTo>
                <a:cubicBezTo>
                  <a:pt x="2213" y="363"/>
                  <a:pt x="2242" y="402"/>
                  <a:pt x="2242" y="480"/>
                </a:cubicBezTo>
                <a:cubicBezTo>
                  <a:pt x="2242" y="692"/>
                  <a:pt x="2242" y="692"/>
                  <a:pt x="2242" y="692"/>
                </a:cubicBezTo>
                <a:cubicBezTo>
                  <a:pt x="2302" y="692"/>
                  <a:pt x="2302" y="692"/>
                  <a:pt x="2302" y="692"/>
                </a:cubicBezTo>
                <a:lnTo>
                  <a:pt x="2302" y="465"/>
                </a:lnTo>
                <a:close/>
                <a:moveTo>
                  <a:pt x="2710" y="143"/>
                </a:moveTo>
                <a:cubicBezTo>
                  <a:pt x="2651" y="143"/>
                  <a:pt x="2651" y="143"/>
                  <a:pt x="2651" y="143"/>
                </a:cubicBezTo>
                <a:cubicBezTo>
                  <a:pt x="2651" y="372"/>
                  <a:pt x="2651" y="372"/>
                  <a:pt x="2651" y="372"/>
                </a:cubicBezTo>
                <a:cubicBezTo>
                  <a:pt x="2650" y="372"/>
                  <a:pt x="2650" y="372"/>
                  <a:pt x="2650" y="372"/>
                </a:cubicBezTo>
                <a:cubicBezTo>
                  <a:pt x="2626" y="332"/>
                  <a:pt x="2589" y="312"/>
                  <a:pt x="2539" y="312"/>
                </a:cubicBezTo>
                <a:cubicBezTo>
                  <a:pt x="2487" y="312"/>
                  <a:pt x="2446" y="331"/>
                  <a:pt x="2415" y="368"/>
                </a:cubicBezTo>
                <a:cubicBezTo>
                  <a:pt x="2384" y="405"/>
                  <a:pt x="2369" y="454"/>
                  <a:pt x="2369" y="515"/>
                </a:cubicBezTo>
                <a:cubicBezTo>
                  <a:pt x="2369" y="572"/>
                  <a:pt x="2383" y="617"/>
                  <a:pt x="2410" y="650"/>
                </a:cubicBezTo>
                <a:cubicBezTo>
                  <a:pt x="2438" y="684"/>
                  <a:pt x="2475" y="701"/>
                  <a:pt x="2522" y="701"/>
                </a:cubicBezTo>
                <a:cubicBezTo>
                  <a:pt x="2580" y="701"/>
                  <a:pt x="2622" y="677"/>
                  <a:pt x="2650" y="629"/>
                </a:cubicBezTo>
                <a:cubicBezTo>
                  <a:pt x="2651" y="629"/>
                  <a:pt x="2651" y="629"/>
                  <a:pt x="2651" y="629"/>
                </a:cubicBezTo>
                <a:cubicBezTo>
                  <a:pt x="2651" y="692"/>
                  <a:pt x="2651" y="692"/>
                  <a:pt x="2651" y="692"/>
                </a:cubicBezTo>
                <a:cubicBezTo>
                  <a:pt x="2710" y="692"/>
                  <a:pt x="2710" y="692"/>
                  <a:pt x="2710" y="692"/>
                </a:cubicBezTo>
                <a:lnTo>
                  <a:pt x="2710" y="143"/>
                </a:lnTo>
                <a:close/>
                <a:moveTo>
                  <a:pt x="2620" y="615"/>
                </a:moveTo>
                <a:cubicBezTo>
                  <a:pt x="2599" y="638"/>
                  <a:pt x="2572" y="650"/>
                  <a:pt x="2539" y="650"/>
                </a:cubicBezTo>
                <a:cubicBezTo>
                  <a:pt x="2506" y="650"/>
                  <a:pt x="2479" y="638"/>
                  <a:pt x="2459" y="613"/>
                </a:cubicBezTo>
                <a:cubicBezTo>
                  <a:pt x="2440" y="588"/>
                  <a:pt x="2430" y="555"/>
                  <a:pt x="2430" y="512"/>
                </a:cubicBezTo>
                <a:cubicBezTo>
                  <a:pt x="2430" y="465"/>
                  <a:pt x="2440" y="429"/>
                  <a:pt x="2461" y="402"/>
                </a:cubicBezTo>
                <a:cubicBezTo>
                  <a:pt x="2482" y="376"/>
                  <a:pt x="2510" y="363"/>
                  <a:pt x="2546" y="363"/>
                </a:cubicBezTo>
                <a:cubicBezTo>
                  <a:pt x="2575" y="363"/>
                  <a:pt x="2600" y="373"/>
                  <a:pt x="2621" y="393"/>
                </a:cubicBezTo>
                <a:cubicBezTo>
                  <a:pt x="2641" y="413"/>
                  <a:pt x="2651" y="439"/>
                  <a:pt x="2651" y="469"/>
                </a:cubicBezTo>
                <a:cubicBezTo>
                  <a:pt x="2651" y="524"/>
                  <a:pt x="2651" y="524"/>
                  <a:pt x="2651" y="524"/>
                </a:cubicBezTo>
                <a:cubicBezTo>
                  <a:pt x="2651" y="561"/>
                  <a:pt x="2641" y="591"/>
                  <a:pt x="2620" y="615"/>
                </a:cubicBezTo>
                <a:close/>
                <a:moveTo>
                  <a:pt x="3104" y="364"/>
                </a:moveTo>
                <a:cubicBezTo>
                  <a:pt x="3073" y="329"/>
                  <a:pt x="3030" y="312"/>
                  <a:pt x="2975" y="312"/>
                </a:cubicBezTo>
                <a:cubicBezTo>
                  <a:pt x="2916" y="312"/>
                  <a:pt x="2870" y="330"/>
                  <a:pt x="2836" y="365"/>
                </a:cubicBezTo>
                <a:cubicBezTo>
                  <a:pt x="2803" y="401"/>
                  <a:pt x="2786" y="449"/>
                  <a:pt x="2786" y="511"/>
                </a:cubicBezTo>
                <a:cubicBezTo>
                  <a:pt x="2786" y="568"/>
                  <a:pt x="2802" y="614"/>
                  <a:pt x="2835" y="648"/>
                </a:cubicBezTo>
                <a:cubicBezTo>
                  <a:pt x="2868" y="683"/>
                  <a:pt x="2912" y="701"/>
                  <a:pt x="2966" y="701"/>
                </a:cubicBezTo>
                <a:cubicBezTo>
                  <a:pt x="3022" y="701"/>
                  <a:pt x="3067" y="683"/>
                  <a:pt x="3101" y="647"/>
                </a:cubicBezTo>
                <a:cubicBezTo>
                  <a:pt x="3134" y="611"/>
                  <a:pt x="3151" y="564"/>
                  <a:pt x="3151" y="505"/>
                </a:cubicBezTo>
                <a:cubicBezTo>
                  <a:pt x="3151" y="445"/>
                  <a:pt x="3135" y="398"/>
                  <a:pt x="3104" y="364"/>
                </a:cubicBezTo>
                <a:close/>
                <a:moveTo>
                  <a:pt x="3059" y="613"/>
                </a:moveTo>
                <a:cubicBezTo>
                  <a:pt x="3039" y="638"/>
                  <a:pt x="3009" y="650"/>
                  <a:pt x="2971" y="650"/>
                </a:cubicBezTo>
                <a:cubicBezTo>
                  <a:pt x="2933" y="650"/>
                  <a:pt x="2903" y="638"/>
                  <a:pt x="2880" y="613"/>
                </a:cubicBezTo>
                <a:cubicBezTo>
                  <a:pt x="2858" y="588"/>
                  <a:pt x="2847" y="553"/>
                  <a:pt x="2847" y="509"/>
                </a:cubicBezTo>
                <a:cubicBezTo>
                  <a:pt x="2847" y="462"/>
                  <a:pt x="2858" y="426"/>
                  <a:pt x="2880" y="401"/>
                </a:cubicBezTo>
                <a:cubicBezTo>
                  <a:pt x="2902" y="375"/>
                  <a:pt x="2933" y="363"/>
                  <a:pt x="2971" y="363"/>
                </a:cubicBezTo>
                <a:cubicBezTo>
                  <a:pt x="3009" y="363"/>
                  <a:pt x="3038" y="375"/>
                  <a:pt x="3059" y="400"/>
                </a:cubicBezTo>
                <a:cubicBezTo>
                  <a:pt x="3080" y="425"/>
                  <a:pt x="3090" y="461"/>
                  <a:pt x="3090" y="507"/>
                </a:cubicBezTo>
                <a:cubicBezTo>
                  <a:pt x="3090" y="553"/>
                  <a:pt x="3080" y="589"/>
                  <a:pt x="3059" y="613"/>
                </a:cubicBezTo>
                <a:close/>
                <a:moveTo>
                  <a:pt x="3631" y="321"/>
                </a:moveTo>
                <a:cubicBezTo>
                  <a:pt x="3550" y="620"/>
                  <a:pt x="3550" y="620"/>
                  <a:pt x="3550" y="620"/>
                </a:cubicBezTo>
                <a:cubicBezTo>
                  <a:pt x="3547" y="620"/>
                  <a:pt x="3547" y="620"/>
                  <a:pt x="3547" y="620"/>
                </a:cubicBezTo>
                <a:cubicBezTo>
                  <a:pt x="3464" y="321"/>
                  <a:pt x="3464" y="321"/>
                  <a:pt x="3464" y="321"/>
                </a:cubicBezTo>
                <a:cubicBezTo>
                  <a:pt x="3410" y="321"/>
                  <a:pt x="3410" y="321"/>
                  <a:pt x="3410" y="321"/>
                </a:cubicBezTo>
                <a:cubicBezTo>
                  <a:pt x="3319" y="620"/>
                  <a:pt x="3319" y="620"/>
                  <a:pt x="3319" y="620"/>
                </a:cubicBezTo>
                <a:cubicBezTo>
                  <a:pt x="3316" y="620"/>
                  <a:pt x="3316" y="620"/>
                  <a:pt x="3316" y="620"/>
                </a:cubicBezTo>
                <a:cubicBezTo>
                  <a:pt x="3234" y="321"/>
                  <a:pt x="3234" y="321"/>
                  <a:pt x="3234" y="321"/>
                </a:cubicBezTo>
                <a:cubicBezTo>
                  <a:pt x="3172" y="321"/>
                  <a:pt x="3172" y="321"/>
                  <a:pt x="3172" y="321"/>
                </a:cubicBezTo>
                <a:cubicBezTo>
                  <a:pt x="3284" y="692"/>
                  <a:pt x="3284" y="692"/>
                  <a:pt x="3284" y="692"/>
                </a:cubicBezTo>
                <a:cubicBezTo>
                  <a:pt x="3343" y="692"/>
                  <a:pt x="3343" y="692"/>
                  <a:pt x="3343" y="692"/>
                </a:cubicBezTo>
                <a:cubicBezTo>
                  <a:pt x="3433" y="404"/>
                  <a:pt x="3433" y="404"/>
                  <a:pt x="3433" y="404"/>
                </a:cubicBezTo>
                <a:cubicBezTo>
                  <a:pt x="3434" y="404"/>
                  <a:pt x="3434" y="404"/>
                  <a:pt x="3434" y="404"/>
                </a:cubicBezTo>
                <a:cubicBezTo>
                  <a:pt x="3517" y="692"/>
                  <a:pt x="3517" y="692"/>
                  <a:pt x="3517" y="692"/>
                </a:cubicBezTo>
                <a:cubicBezTo>
                  <a:pt x="3578" y="692"/>
                  <a:pt x="3578" y="692"/>
                  <a:pt x="3578" y="692"/>
                </a:cubicBezTo>
                <a:cubicBezTo>
                  <a:pt x="3690" y="321"/>
                  <a:pt x="3690" y="321"/>
                  <a:pt x="3690" y="321"/>
                </a:cubicBezTo>
                <a:lnTo>
                  <a:pt x="3631" y="321"/>
                </a:lnTo>
                <a:close/>
                <a:moveTo>
                  <a:pt x="3920" y="531"/>
                </a:moveTo>
                <a:cubicBezTo>
                  <a:pt x="3905" y="514"/>
                  <a:pt x="3881" y="499"/>
                  <a:pt x="3845" y="484"/>
                </a:cubicBezTo>
                <a:cubicBezTo>
                  <a:pt x="3817" y="472"/>
                  <a:pt x="3798" y="461"/>
                  <a:pt x="3789" y="452"/>
                </a:cubicBezTo>
                <a:cubicBezTo>
                  <a:pt x="3779" y="443"/>
                  <a:pt x="3775" y="431"/>
                  <a:pt x="3775" y="414"/>
                </a:cubicBezTo>
                <a:cubicBezTo>
                  <a:pt x="3775" y="399"/>
                  <a:pt x="3781" y="387"/>
                  <a:pt x="3793" y="377"/>
                </a:cubicBezTo>
                <a:cubicBezTo>
                  <a:pt x="3805" y="368"/>
                  <a:pt x="3820" y="363"/>
                  <a:pt x="3840" y="363"/>
                </a:cubicBezTo>
                <a:cubicBezTo>
                  <a:pt x="3872" y="363"/>
                  <a:pt x="3900" y="372"/>
                  <a:pt x="3924" y="389"/>
                </a:cubicBezTo>
                <a:cubicBezTo>
                  <a:pt x="3924" y="329"/>
                  <a:pt x="3924" y="329"/>
                  <a:pt x="3924" y="329"/>
                </a:cubicBezTo>
                <a:cubicBezTo>
                  <a:pt x="3900" y="318"/>
                  <a:pt x="3874" y="312"/>
                  <a:pt x="3845" y="312"/>
                </a:cubicBezTo>
                <a:cubicBezTo>
                  <a:pt x="3807" y="312"/>
                  <a:pt x="3776" y="322"/>
                  <a:pt x="3751" y="343"/>
                </a:cubicBezTo>
                <a:cubicBezTo>
                  <a:pt x="3726" y="363"/>
                  <a:pt x="3714" y="389"/>
                  <a:pt x="3714" y="420"/>
                </a:cubicBezTo>
                <a:cubicBezTo>
                  <a:pt x="3714" y="446"/>
                  <a:pt x="3721" y="467"/>
                  <a:pt x="3734" y="483"/>
                </a:cubicBezTo>
                <a:cubicBezTo>
                  <a:pt x="3748" y="499"/>
                  <a:pt x="3771" y="514"/>
                  <a:pt x="3804" y="528"/>
                </a:cubicBezTo>
                <a:cubicBezTo>
                  <a:pt x="3836" y="543"/>
                  <a:pt x="3857" y="555"/>
                  <a:pt x="3866" y="564"/>
                </a:cubicBezTo>
                <a:cubicBezTo>
                  <a:pt x="3876" y="573"/>
                  <a:pt x="3880" y="584"/>
                  <a:pt x="3880" y="598"/>
                </a:cubicBezTo>
                <a:cubicBezTo>
                  <a:pt x="3880" y="633"/>
                  <a:pt x="3857" y="650"/>
                  <a:pt x="3810" y="650"/>
                </a:cubicBezTo>
                <a:cubicBezTo>
                  <a:pt x="3775" y="650"/>
                  <a:pt x="3743" y="638"/>
                  <a:pt x="3713" y="615"/>
                </a:cubicBezTo>
                <a:cubicBezTo>
                  <a:pt x="3713" y="678"/>
                  <a:pt x="3713" y="678"/>
                  <a:pt x="3713" y="678"/>
                </a:cubicBezTo>
                <a:cubicBezTo>
                  <a:pt x="3740" y="693"/>
                  <a:pt x="3770" y="701"/>
                  <a:pt x="3805" y="701"/>
                </a:cubicBezTo>
                <a:cubicBezTo>
                  <a:pt x="3846" y="701"/>
                  <a:pt x="3879" y="691"/>
                  <a:pt x="3904" y="671"/>
                </a:cubicBezTo>
                <a:cubicBezTo>
                  <a:pt x="3929" y="651"/>
                  <a:pt x="3941" y="625"/>
                  <a:pt x="3941" y="592"/>
                </a:cubicBezTo>
                <a:cubicBezTo>
                  <a:pt x="3941" y="568"/>
                  <a:pt x="3934" y="547"/>
                  <a:pt x="3920" y="531"/>
                </a:cubicBezTo>
                <a:close/>
                <a:moveTo>
                  <a:pt x="4403" y="483"/>
                </a:moveTo>
                <a:cubicBezTo>
                  <a:pt x="4384" y="460"/>
                  <a:pt x="4352" y="436"/>
                  <a:pt x="4306" y="410"/>
                </a:cubicBezTo>
                <a:cubicBezTo>
                  <a:pt x="4276" y="393"/>
                  <a:pt x="4254" y="379"/>
                  <a:pt x="4241" y="369"/>
                </a:cubicBezTo>
                <a:cubicBezTo>
                  <a:pt x="4228" y="359"/>
                  <a:pt x="4219" y="349"/>
                  <a:pt x="4213" y="339"/>
                </a:cubicBezTo>
                <a:cubicBezTo>
                  <a:pt x="4208" y="328"/>
                  <a:pt x="4205" y="314"/>
                  <a:pt x="4205" y="297"/>
                </a:cubicBezTo>
                <a:cubicBezTo>
                  <a:pt x="4205" y="274"/>
                  <a:pt x="4214" y="255"/>
                  <a:pt x="4233" y="240"/>
                </a:cubicBezTo>
                <a:cubicBezTo>
                  <a:pt x="4251" y="226"/>
                  <a:pt x="4274" y="219"/>
                  <a:pt x="4303" y="219"/>
                </a:cubicBezTo>
                <a:cubicBezTo>
                  <a:pt x="4346" y="219"/>
                  <a:pt x="4381" y="229"/>
                  <a:pt x="4408" y="251"/>
                </a:cubicBezTo>
                <a:cubicBezTo>
                  <a:pt x="4408" y="183"/>
                  <a:pt x="4408" y="183"/>
                  <a:pt x="4408" y="183"/>
                </a:cubicBezTo>
                <a:cubicBezTo>
                  <a:pt x="4387" y="170"/>
                  <a:pt x="4353" y="164"/>
                  <a:pt x="4306" y="164"/>
                </a:cubicBezTo>
                <a:cubicBezTo>
                  <a:pt x="4258" y="164"/>
                  <a:pt x="4218" y="177"/>
                  <a:pt x="4188" y="203"/>
                </a:cubicBezTo>
                <a:cubicBezTo>
                  <a:pt x="4157" y="228"/>
                  <a:pt x="4142" y="262"/>
                  <a:pt x="4142" y="303"/>
                </a:cubicBezTo>
                <a:cubicBezTo>
                  <a:pt x="4142" y="334"/>
                  <a:pt x="4150" y="360"/>
                  <a:pt x="4167" y="382"/>
                </a:cubicBezTo>
                <a:cubicBezTo>
                  <a:pt x="4184" y="404"/>
                  <a:pt x="4214" y="427"/>
                  <a:pt x="4257" y="451"/>
                </a:cubicBezTo>
                <a:cubicBezTo>
                  <a:pt x="4301" y="476"/>
                  <a:pt x="4330" y="496"/>
                  <a:pt x="4345" y="512"/>
                </a:cubicBezTo>
                <a:cubicBezTo>
                  <a:pt x="4359" y="528"/>
                  <a:pt x="4366" y="546"/>
                  <a:pt x="4366" y="568"/>
                </a:cubicBezTo>
                <a:cubicBezTo>
                  <a:pt x="4366" y="620"/>
                  <a:pt x="4333" y="646"/>
                  <a:pt x="4266" y="646"/>
                </a:cubicBezTo>
                <a:cubicBezTo>
                  <a:pt x="4245" y="646"/>
                  <a:pt x="4223" y="641"/>
                  <a:pt x="4199" y="632"/>
                </a:cubicBezTo>
                <a:cubicBezTo>
                  <a:pt x="4175" y="623"/>
                  <a:pt x="4156" y="612"/>
                  <a:pt x="4141" y="599"/>
                </a:cubicBezTo>
                <a:cubicBezTo>
                  <a:pt x="4141" y="671"/>
                  <a:pt x="4141" y="671"/>
                  <a:pt x="4141" y="671"/>
                </a:cubicBezTo>
                <a:cubicBezTo>
                  <a:pt x="4151" y="678"/>
                  <a:pt x="4168" y="685"/>
                  <a:pt x="4192" y="691"/>
                </a:cubicBezTo>
                <a:cubicBezTo>
                  <a:pt x="4217" y="697"/>
                  <a:pt x="4239" y="701"/>
                  <a:pt x="4258" y="701"/>
                </a:cubicBezTo>
                <a:cubicBezTo>
                  <a:pt x="4311" y="701"/>
                  <a:pt x="4353" y="688"/>
                  <a:pt x="4384" y="663"/>
                </a:cubicBezTo>
                <a:cubicBezTo>
                  <a:pt x="4415" y="639"/>
                  <a:pt x="4430" y="604"/>
                  <a:pt x="4430" y="561"/>
                </a:cubicBezTo>
                <a:cubicBezTo>
                  <a:pt x="4430" y="531"/>
                  <a:pt x="4421" y="505"/>
                  <a:pt x="4403" y="483"/>
                </a:cubicBezTo>
                <a:close/>
                <a:moveTo>
                  <a:pt x="4801" y="490"/>
                </a:moveTo>
                <a:cubicBezTo>
                  <a:pt x="4801" y="434"/>
                  <a:pt x="4787" y="390"/>
                  <a:pt x="4760" y="359"/>
                </a:cubicBezTo>
                <a:cubicBezTo>
                  <a:pt x="4733" y="328"/>
                  <a:pt x="4696" y="312"/>
                  <a:pt x="4648" y="312"/>
                </a:cubicBezTo>
                <a:cubicBezTo>
                  <a:pt x="4616" y="312"/>
                  <a:pt x="4587" y="320"/>
                  <a:pt x="4561" y="337"/>
                </a:cubicBezTo>
                <a:cubicBezTo>
                  <a:pt x="4535" y="354"/>
                  <a:pt x="4514" y="377"/>
                  <a:pt x="4500" y="407"/>
                </a:cubicBezTo>
                <a:cubicBezTo>
                  <a:pt x="4485" y="438"/>
                  <a:pt x="4477" y="471"/>
                  <a:pt x="4477" y="508"/>
                </a:cubicBezTo>
                <a:cubicBezTo>
                  <a:pt x="4477" y="568"/>
                  <a:pt x="4492" y="615"/>
                  <a:pt x="4522" y="649"/>
                </a:cubicBezTo>
                <a:cubicBezTo>
                  <a:pt x="4552" y="684"/>
                  <a:pt x="4593" y="701"/>
                  <a:pt x="4646" y="701"/>
                </a:cubicBezTo>
                <a:cubicBezTo>
                  <a:pt x="4699" y="701"/>
                  <a:pt x="4742" y="689"/>
                  <a:pt x="4774" y="665"/>
                </a:cubicBezTo>
                <a:cubicBezTo>
                  <a:pt x="4774" y="610"/>
                  <a:pt x="4774" y="610"/>
                  <a:pt x="4774" y="610"/>
                </a:cubicBezTo>
                <a:cubicBezTo>
                  <a:pt x="4740" y="637"/>
                  <a:pt x="4702" y="650"/>
                  <a:pt x="4660" y="650"/>
                </a:cubicBezTo>
                <a:cubicBezTo>
                  <a:pt x="4622" y="650"/>
                  <a:pt x="4593" y="639"/>
                  <a:pt x="4572" y="617"/>
                </a:cubicBezTo>
                <a:cubicBezTo>
                  <a:pt x="4551" y="595"/>
                  <a:pt x="4540" y="563"/>
                  <a:pt x="4539" y="521"/>
                </a:cubicBezTo>
                <a:cubicBezTo>
                  <a:pt x="4801" y="521"/>
                  <a:pt x="4801" y="521"/>
                  <a:pt x="4801" y="521"/>
                </a:cubicBezTo>
                <a:lnTo>
                  <a:pt x="4801" y="490"/>
                </a:lnTo>
                <a:close/>
                <a:moveTo>
                  <a:pt x="4540" y="471"/>
                </a:moveTo>
                <a:cubicBezTo>
                  <a:pt x="4545" y="438"/>
                  <a:pt x="4557" y="412"/>
                  <a:pt x="4577" y="392"/>
                </a:cubicBezTo>
                <a:cubicBezTo>
                  <a:pt x="4596" y="373"/>
                  <a:pt x="4620" y="363"/>
                  <a:pt x="4647" y="363"/>
                </a:cubicBezTo>
                <a:cubicBezTo>
                  <a:pt x="4676" y="363"/>
                  <a:pt x="4699" y="372"/>
                  <a:pt x="4715" y="391"/>
                </a:cubicBezTo>
                <a:cubicBezTo>
                  <a:pt x="4731" y="410"/>
                  <a:pt x="4739" y="437"/>
                  <a:pt x="4740" y="471"/>
                </a:cubicBezTo>
                <a:lnTo>
                  <a:pt x="4540" y="471"/>
                </a:lnTo>
                <a:close/>
                <a:moveTo>
                  <a:pt x="5061" y="320"/>
                </a:moveTo>
                <a:cubicBezTo>
                  <a:pt x="5052" y="316"/>
                  <a:pt x="5041" y="315"/>
                  <a:pt x="5025" y="315"/>
                </a:cubicBezTo>
                <a:cubicBezTo>
                  <a:pt x="5003" y="315"/>
                  <a:pt x="4983" y="322"/>
                  <a:pt x="4966" y="337"/>
                </a:cubicBezTo>
                <a:cubicBezTo>
                  <a:pt x="4949" y="352"/>
                  <a:pt x="4936" y="372"/>
                  <a:pt x="4928" y="397"/>
                </a:cubicBezTo>
                <a:cubicBezTo>
                  <a:pt x="4927" y="397"/>
                  <a:pt x="4927" y="397"/>
                  <a:pt x="4927" y="397"/>
                </a:cubicBezTo>
                <a:cubicBezTo>
                  <a:pt x="4927" y="321"/>
                  <a:pt x="4927" y="321"/>
                  <a:pt x="4927" y="321"/>
                </a:cubicBezTo>
                <a:cubicBezTo>
                  <a:pt x="4867" y="321"/>
                  <a:pt x="4867" y="321"/>
                  <a:pt x="4867" y="321"/>
                </a:cubicBezTo>
                <a:cubicBezTo>
                  <a:pt x="4867" y="692"/>
                  <a:pt x="4867" y="692"/>
                  <a:pt x="4867" y="692"/>
                </a:cubicBezTo>
                <a:cubicBezTo>
                  <a:pt x="4927" y="692"/>
                  <a:pt x="4927" y="692"/>
                  <a:pt x="4927" y="692"/>
                </a:cubicBezTo>
                <a:cubicBezTo>
                  <a:pt x="4927" y="503"/>
                  <a:pt x="4927" y="503"/>
                  <a:pt x="4927" y="503"/>
                </a:cubicBezTo>
                <a:cubicBezTo>
                  <a:pt x="4927" y="463"/>
                  <a:pt x="4935" y="431"/>
                  <a:pt x="4951" y="406"/>
                </a:cubicBezTo>
                <a:cubicBezTo>
                  <a:pt x="4968" y="382"/>
                  <a:pt x="4989" y="369"/>
                  <a:pt x="5015" y="369"/>
                </a:cubicBezTo>
                <a:cubicBezTo>
                  <a:pt x="5035" y="369"/>
                  <a:pt x="5050" y="373"/>
                  <a:pt x="5061" y="381"/>
                </a:cubicBezTo>
                <a:lnTo>
                  <a:pt x="5061" y="320"/>
                </a:lnTo>
                <a:close/>
                <a:moveTo>
                  <a:pt x="5372" y="321"/>
                </a:moveTo>
                <a:cubicBezTo>
                  <a:pt x="5261" y="624"/>
                  <a:pt x="5261" y="624"/>
                  <a:pt x="5261" y="624"/>
                </a:cubicBezTo>
                <a:cubicBezTo>
                  <a:pt x="5259" y="624"/>
                  <a:pt x="5259" y="624"/>
                  <a:pt x="5259" y="624"/>
                </a:cubicBezTo>
                <a:cubicBezTo>
                  <a:pt x="5153" y="321"/>
                  <a:pt x="5153" y="321"/>
                  <a:pt x="5153" y="321"/>
                </a:cubicBezTo>
                <a:cubicBezTo>
                  <a:pt x="5088" y="321"/>
                  <a:pt x="5088" y="321"/>
                  <a:pt x="5088" y="321"/>
                </a:cubicBezTo>
                <a:cubicBezTo>
                  <a:pt x="5228" y="692"/>
                  <a:pt x="5228" y="692"/>
                  <a:pt x="5228" y="692"/>
                </a:cubicBezTo>
                <a:cubicBezTo>
                  <a:pt x="5286" y="692"/>
                  <a:pt x="5286" y="692"/>
                  <a:pt x="5286" y="692"/>
                </a:cubicBezTo>
                <a:cubicBezTo>
                  <a:pt x="5434" y="321"/>
                  <a:pt x="5434" y="321"/>
                  <a:pt x="5434" y="321"/>
                </a:cubicBezTo>
                <a:lnTo>
                  <a:pt x="5372" y="321"/>
                </a:lnTo>
                <a:close/>
                <a:moveTo>
                  <a:pt x="5769" y="490"/>
                </a:moveTo>
                <a:cubicBezTo>
                  <a:pt x="5769" y="434"/>
                  <a:pt x="5755" y="390"/>
                  <a:pt x="5728" y="359"/>
                </a:cubicBezTo>
                <a:cubicBezTo>
                  <a:pt x="5702" y="328"/>
                  <a:pt x="5664" y="312"/>
                  <a:pt x="5616" y="312"/>
                </a:cubicBezTo>
                <a:cubicBezTo>
                  <a:pt x="5584" y="312"/>
                  <a:pt x="5555" y="320"/>
                  <a:pt x="5529" y="337"/>
                </a:cubicBezTo>
                <a:cubicBezTo>
                  <a:pt x="5503" y="354"/>
                  <a:pt x="5483" y="377"/>
                  <a:pt x="5468" y="407"/>
                </a:cubicBezTo>
                <a:cubicBezTo>
                  <a:pt x="5453" y="438"/>
                  <a:pt x="5446" y="471"/>
                  <a:pt x="5446" y="508"/>
                </a:cubicBezTo>
                <a:cubicBezTo>
                  <a:pt x="5446" y="568"/>
                  <a:pt x="5460" y="615"/>
                  <a:pt x="5490" y="649"/>
                </a:cubicBezTo>
                <a:cubicBezTo>
                  <a:pt x="5520" y="684"/>
                  <a:pt x="5561" y="701"/>
                  <a:pt x="5614" y="701"/>
                </a:cubicBezTo>
                <a:cubicBezTo>
                  <a:pt x="5667" y="701"/>
                  <a:pt x="5710" y="689"/>
                  <a:pt x="5743" y="665"/>
                </a:cubicBezTo>
                <a:cubicBezTo>
                  <a:pt x="5743" y="610"/>
                  <a:pt x="5743" y="610"/>
                  <a:pt x="5743" y="610"/>
                </a:cubicBezTo>
                <a:cubicBezTo>
                  <a:pt x="5708" y="637"/>
                  <a:pt x="5670" y="650"/>
                  <a:pt x="5628" y="650"/>
                </a:cubicBezTo>
                <a:cubicBezTo>
                  <a:pt x="5591" y="650"/>
                  <a:pt x="5561" y="639"/>
                  <a:pt x="5540" y="617"/>
                </a:cubicBezTo>
                <a:cubicBezTo>
                  <a:pt x="5519" y="595"/>
                  <a:pt x="5508" y="563"/>
                  <a:pt x="5507" y="521"/>
                </a:cubicBezTo>
                <a:cubicBezTo>
                  <a:pt x="5769" y="521"/>
                  <a:pt x="5769" y="521"/>
                  <a:pt x="5769" y="521"/>
                </a:cubicBezTo>
                <a:lnTo>
                  <a:pt x="5769" y="490"/>
                </a:lnTo>
                <a:close/>
                <a:moveTo>
                  <a:pt x="5508" y="471"/>
                </a:moveTo>
                <a:cubicBezTo>
                  <a:pt x="5513" y="438"/>
                  <a:pt x="5525" y="412"/>
                  <a:pt x="5545" y="392"/>
                </a:cubicBezTo>
                <a:cubicBezTo>
                  <a:pt x="5564" y="373"/>
                  <a:pt x="5588" y="363"/>
                  <a:pt x="5615" y="363"/>
                </a:cubicBezTo>
                <a:cubicBezTo>
                  <a:pt x="5645" y="363"/>
                  <a:pt x="5667" y="372"/>
                  <a:pt x="5683" y="391"/>
                </a:cubicBezTo>
                <a:cubicBezTo>
                  <a:pt x="5699" y="410"/>
                  <a:pt x="5707" y="437"/>
                  <a:pt x="5708" y="471"/>
                </a:cubicBezTo>
                <a:lnTo>
                  <a:pt x="5508" y="471"/>
                </a:lnTo>
                <a:close/>
                <a:moveTo>
                  <a:pt x="6029" y="320"/>
                </a:moveTo>
                <a:cubicBezTo>
                  <a:pt x="6021" y="316"/>
                  <a:pt x="6009" y="315"/>
                  <a:pt x="5993" y="315"/>
                </a:cubicBezTo>
                <a:cubicBezTo>
                  <a:pt x="5971" y="315"/>
                  <a:pt x="5952" y="322"/>
                  <a:pt x="5934" y="337"/>
                </a:cubicBezTo>
                <a:cubicBezTo>
                  <a:pt x="5917" y="352"/>
                  <a:pt x="5905" y="372"/>
                  <a:pt x="5896" y="397"/>
                </a:cubicBezTo>
                <a:cubicBezTo>
                  <a:pt x="5895" y="397"/>
                  <a:pt x="5895" y="397"/>
                  <a:pt x="5895" y="397"/>
                </a:cubicBezTo>
                <a:cubicBezTo>
                  <a:pt x="5895" y="321"/>
                  <a:pt x="5895" y="321"/>
                  <a:pt x="5895" y="321"/>
                </a:cubicBezTo>
                <a:cubicBezTo>
                  <a:pt x="5836" y="321"/>
                  <a:pt x="5836" y="321"/>
                  <a:pt x="5836" y="321"/>
                </a:cubicBezTo>
                <a:cubicBezTo>
                  <a:pt x="5836" y="692"/>
                  <a:pt x="5836" y="692"/>
                  <a:pt x="5836" y="692"/>
                </a:cubicBezTo>
                <a:cubicBezTo>
                  <a:pt x="5895" y="692"/>
                  <a:pt x="5895" y="692"/>
                  <a:pt x="5895" y="692"/>
                </a:cubicBezTo>
                <a:cubicBezTo>
                  <a:pt x="5895" y="503"/>
                  <a:pt x="5895" y="503"/>
                  <a:pt x="5895" y="503"/>
                </a:cubicBezTo>
                <a:cubicBezTo>
                  <a:pt x="5895" y="463"/>
                  <a:pt x="5903" y="431"/>
                  <a:pt x="5920" y="406"/>
                </a:cubicBezTo>
                <a:cubicBezTo>
                  <a:pt x="5936" y="382"/>
                  <a:pt x="5957" y="369"/>
                  <a:pt x="5984" y="369"/>
                </a:cubicBezTo>
                <a:cubicBezTo>
                  <a:pt x="6003" y="369"/>
                  <a:pt x="6018" y="373"/>
                  <a:pt x="6029" y="381"/>
                </a:cubicBezTo>
                <a:lnTo>
                  <a:pt x="6029" y="320"/>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5" name="Rectangle 34"/>
          <p:cNvSpPr/>
          <p:nvPr/>
        </p:nvSpPr>
        <p:spPr>
          <a:xfrm>
            <a:off x="789140" y="2004594"/>
            <a:ext cx="4533900" cy="394527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40" tIns="146271" rIns="0" bIns="182840" numCol="1" rtlCol="0" anchor="t" anchorCtr="0" compatLnSpc="1">
            <a:prstTxWarp prst="textNoShape">
              <a:avLst/>
            </a:prstTxWarp>
          </a:bodyPr>
          <a:lstStyle/>
          <a:p>
            <a:pPr marL="0" lvl="1" defTabSz="471688">
              <a:lnSpc>
                <a:spcPct val="90000"/>
              </a:lnSpc>
              <a:spcBef>
                <a:spcPts val="1200"/>
              </a:spcBef>
              <a:spcAft>
                <a:spcPts val="600"/>
              </a:spcAft>
            </a:pPr>
            <a:r>
              <a:rPr lang="en-US" sz="2000" b="1" dirty="0" smtClean="0">
                <a:solidFill>
                  <a:schemeClr val="bg2">
                    <a:lumMod val="75000"/>
                  </a:schemeClr>
                </a:solidFill>
                <a:cs typeface="Segoe UI" pitchFamily="34" charset="0"/>
              </a:rPr>
              <a:t>Inbox </a:t>
            </a:r>
            <a:r>
              <a:rPr lang="en-US" sz="2000" b="1" dirty="0">
                <a:solidFill>
                  <a:schemeClr val="bg2">
                    <a:lumMod val="75000"/>
                  </a:schemeClr>
                </a:solidFill>
                <a:cs typeface="Segoe UI" pitchFamily="34" charset="0"/>
              </a:rPr>
              <a:t>storage virtualization solution with automatic </a:t>
            </a:r>
            <a:r>
              <a:rPr lang="en-US" sz="2000" b="1" dirty="0" smtClean="0">
                <a:solidFill>
                  <a:schemeClr val="bg2">
                    <a:lumMod val="75000"/>
                  </a:schemeClr>
                </a:solidFill>
                <a:cs typeface="Segoe UI" pitchFamily="34" charset="0"/>
              </a:rPr>
              <a:t>tiering</a:t>
            </a:r>
          </a:p>
          <a:p>
            <a:pPr marL="0" lvl="1" defTabSz="471688">
              <a:lnSpc>
                <a:spcPct val="90000"/>
              </a:lnSpc>
              <a:spcBef>
                <a:spcPts val="1200"/>
              </a:spcBef>
              <a:spcAft>
                <a:spcPts val="600"/>
              </a:spcAft>
            </a:pPr>
            <a:r>
              <a:rPr lang="en-US" sz="2000" dirty="0" smtClean="0">
                <a:solidFill>
                  <a:schemeClr val="bg2">
                    <a:lumMod val="75000"/>
                  </a:schemeClr>
                </a:solidFill>
                <a:cs typeface="Segoe UI Semibold" panose="020B0702040204020203" pitchFamily="34" charset="0"/>
              </a:rPr>
              <a:t>Improved </a:t>
            </a:r>
            <a:r>
              <a:rPr lang="en-US" sz="2000" dirty="0">
                <a:solidFill>
                  <a:schemeClr val="bg2">
                    <a:lumMod val="75000"/>
                  </a:schemeClr>
                </a:solidFill>
                <a:cs typeface="Segoe UI Semibold" panose="020B0702040204020203" pitchFamily="34" charset="0"/>
              </a:rPr>
              <a:t>storage </a:t>
            </a:r>
            <a:r>
              <a:rPr lang="en-US" sz="2000" dirty="0" smtClean="0">
                <a:solidFill>
                  <a:schemeClr val="bg2">
                    <a:lumMod val="75000"/>
                  </a:schemeClr>
                </a:solidFill>
                <a:cs typeface="Segoe UI Semibold" panose="020B0702040204020203" pitchFamily="34" charset="0"/>
              </a:rPr>
              <a:t>cost-performance </a:t>
            </a:r>
            <a:r>
              <a:rPr lang="en-US" sz="2000" dirty="0">
                <a:solidFill>
                  <a:schemeClr val="bg2">
                    <a:lumMod val="75000"/>
                  </a:schemeClr>
                </a:solidFill>
                <a:cs typeface="Segoe UI Semibold" panose="020B0702040204020203" pitchFamily="34" charset="0"/>
              </a:rPr>
              <a:t>with </a:t>
            </a:r>
            <a:br>
              <a:rPr lang="en-US" sz="2000" dirty="0">
                <a:solidFill>
                  <a:schemeClr val="bg2">
                    <a:lumMod val="75000"/>
                  </a:schemeClr>
                </a:solidFill>
                <a:cs typeface="Segoe UI Semibold" panose="020B0702040204020203" pitchFamily="34" charset="0"/>
              </a:rPr>
            </a:br>
            <a:r>
              <a:rPr lang="en-US" sz="2000" dirty="0">
                <a:solidFill>
                  <a:schemeClr val="bg2">
                    <a:lumMod val="75000"/>
                  </a:schemeClr>
                </a:solidFill>
                <a:cs typeface="Segoe UI Semibold" panose="020B0702040204020203" pitchFamily="34" charset="0"/>
              </a:rPr>
              <a:t>industry-standard </a:t>
            </a:r>
            <a:r>
              <a:rPr lang="en-US" sz="2000" dirty="0" smtClean="0">
                <a:solidFill>
                  <a:schemeClr val="bg2">
                    <a:lumMod val="75000"/>
                  </a:schemeClr>
                </a:solidFill>
                <a:cs typeface="Segoe UI Semibold" panose="020B0702040204020203" pitchFamily="34" charset="0"/>
              </a:rPr>
              <a:t>hardware</a:t>
            </a:r>
          </a:p>
          <a:p>
            <a:pPr marL="0" lvl="1" defTabSz="471688">
              <a:lnSpc>
                <a:spcPct val="90000"/>
              </a:lnSpc>
              <a:spcBef>
                <a:spcPts val="1200"/>
              </a:spcBef>
              <a:spcAft>
                <a:spcPts val="600"/>
              </a:spcAft>
            </a:pPr>
            <a:r>
              <a:rPr lang="en-US" sz="2000" dirty="0" smtClean="0">
                <a:solidFill>
                  <a:schemeClr val="bg2">
                    <a:lumMod val="75000"/>
                  </a:schemeClr>
                </a:solidFill>
              </a:rPr>
              <a:t>Use </a:t>
            </a:r>
            <a:r>
              <a:rPr lang="en-US" sz="2000" dirty="0">
                <a:solidFill>
                  <a:schemeClr val="bg2">
                    <a:lumMod val="75000"/>
                  </a:schemeClr>
                </a:solidFill>
              </a:rPr>
              <a:t>solid-state drives (SSD) </a:t>
            </a:r>
            <a:r>
              <a:rPr lang="en-US" sz="2000" dirty="0" smtClean="0">
                <a:solidFill>
                  <a:schemeClr val="bg2">
                    <a:lumMod val="75000"/>
                  </a:schemeClr>
                </a:solidFill>
              </a:rPr>
              <a:t>and </a:t>
            </a:r>
            <a:r>
              <a:rPr lang="en-US" sz="2000" dirty="0">
                <a:solidFill>
                  <a:schemeClr val="bg2">
                    <a:lumMod val="75000"/>
                  </a:schemeClr>
                </a:solidFill>
              </a:rPr>
              <a:t>hard-disk drives (HDD) </a:t>
            </a:r>
            <a:r>
              <a:rPr lang="en-US" sz="2000" dirty="0" smtClean="0">
                <a:solidFill>
                  <a:schemeClr val="bg2">
                    <a:lumMod val="75000"/>
                  </a:schemeClr>
                </a:solidFill>
              </a:rPr>
              <a:t>in </a:t>
            </a:r>
            <a:r>
              <a:rPr lang="en-US" sz="2000" dirty="0">
                <a:solidFill>
                  <a:schemeClr val="bg2">
                    <a:lumMod val="75000"/>
                  </a:schemeClr>
                </a:solidFill>
              </a:rPr>
              <a:t>tiered storage </a:t>
            </a:r>
            <a:r>
              <a:rPr lang="en-US" sz="2000" dirty="0" smtClean="0">
                <a:solidFill>
                  <a:schemeClr val="bg2">
                    <a:lumMod val="75000"/>
                  </a:schemeClr>
                </a:solidFill>
              </a:rPr>
              <a:t>space</a:t>
            </a:r>
          </a:p>
          <a:p>
            <a:pPr marL="0" lvl="1" defTabSz="471688">
              <a:lnSpc>
                <a:spcPct val="90000"/>
              </a:lnSpc>
              <a:spcBef>
                <a:spcPts val="1200"/>
              </a:spcBef>
              <a:spcAft>
                <a:spcPts val="600"/>
              </a:spcAft>
            </a:pPr>
            <a:r>
              <a:rPr lang="en-US" sz="2000" dirty="0" smtClean="0">
                <a:solidFill>
                  <a:schemeClr val="bg2">
                    <a:lumMod val="75000"/>
                  </a:schemeClr>
                </a:solidFill>
              </a:rPr>
              <a:t>Can </a:t>
            </a:r>
            <a:r>
              <a:rPr lang="en-US" sz="2000" dirty="0">
                <a:solidFill>
                  <a:schemeClr val="bg2">
                    <a:lumMod val="75000"/>
                  </a:schemeClr>
                </a:solidFill>
              </a:rPr>
              <a:t>“pin” high priority files </a:t>
            </a:r>
            <a:br>
              <a:rPr lang="en-US" sz="2000" dirty="0">
                <a:solidFill>
                  <a:schemeClr val="bg2">
                    <a:lumMod val="75000"/>
                  </a:schemeClr>
                </a:solidFill>
              </a:rPr>
            </a:br>
            <a:r>
              <a:rPr lang="en-US" sz="2000" dirty="0">
                <a:solidFill>
                  <a:schemeClr val="bg2">
                    <a:lumMod val="75000"/>
                  </a:schemeClr>
                </a:solidFill>
              </a:rPr>
              <a:t>to the SSD </a:t>
            </a:r>
            <a:r>
              <a:rPr lang="en-US" sz="2000" dirty="0" smtClean="0">
                <a:solidFill>
                  <a:schemeClr val="bg2">
                    <a:lumMod val="75000"/>
                  </a:schemeClr>
                </a:solidFill>
              </a:rPr>
              <a:t>tier</a:t>
            </a:r>
            <a:endParaRPr lang="en-US" sz="2400" dirty="0">
              <a:solidFill>
                <a:schemeClr val="bg2">
                  <a:lumMod val="75000"/>
                </a:schemeClr>
              </a:solidFill>
            </a:endParaRPr>
          </a:p>
        </p:txBody>
      </p:sp>
      <p:sp>
        <p:nvSpPr>
          <p:cNvPr id="36" name="Title 2"/>
          <p:cNvSpPr txBox="1">
            <a:spLocks/>
          </p:cNvSpPr>
          <p:nvPr/>
        </p:nvSpPr>
        <p:spPr>
          <a:xfrm>
            <a:off x="261939" y="292082"/>
            <a:ext cx="11375536" cy="932563"/>
          </a:xfrm>
          <a:prstGeom prst="rect">
            <a:avLst/>
          </a:prstGeom>
        </p:spPr>
        <p:txBody>
          <a:bodyPr vert="horz" wrap="square" lIns="146304" tIns="91440" rIns="146304" bIns="91440" rtlCol="0" anchor="t">
            <a:spAutoFit/>
          </a:bodyPr>
          <a:lstStyle>
            <a:lvl1pPr algn="l" defTabSz="932372" rtl="0" eaLnBrk="1" latinLnBrk="0" hangingPunct="1">
              <a:lnSpc>
                <a:spcPct val="90000"/>
              </a:lnSpc>
              <a:spcBef>
                <a:spcPct val="0"/>
              </a:spcBef>
              <a:buNone/>
              <a:defRPr lang="en-US" sz="5398"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marL="0" marR="0" lvl="0" indent="0" algn="l" defTabSz="932372"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02" normalizeH="0" baseline="0" noProof="0" dirty="0" smtClean="0">
                <a:ln w="3175">
                  <a:noFill/>
                </a:ln>
                <a:solidFill>
                  <a:schemeClr val="tx1"/>
                </a:solidFill>
                <a:effectLst/>
                <a:uLnTx/>
                <a:uFillTx/>
                <a:latin typeface="Segoe UI Light"/>
                <a:ea typeface="+mn-ea"/>
                <a:cs typeface="Arial" charset="0"/>
              </a:rPr>
              <a:t>Storage tiering</a:t>
            </a:r>
            <a:endParaRPr kumimoji="0" lang="en-US" sz="4400" b="0" i="0" u="none" strike="noStrike" kern="1200" cap="none" spc="-102" normalizeH="0" baseline="0" noProof="0" dirty="0">
              <a:ln w="3175">
                <a:noFill/>
              </a:ln>
              <a:solidFill>
                <a:schemeClr val="tx1"/>
              </a:solidFill>
              <a:effectLst/>
              <a:uLnTx/>
              <a:uFillTx/>
              <a:latin typeface="Segoe UI Light"/>
              <a:ea typeface="+mn-ea"/>
              <a:cs typeface="Arial" charset="0"/>
            </a:endParaRPr>
          </a:p>
        </p:txBody>
      </p:sp>
    </p:spTree>
    <p:extLst>
      <p:ext uri="{BB962C8B-B14F-4D97-AF65-F5344CB8AC3E}">
        <p14:creationId xmlns:p14="http://schemas.microsoft.com/office/powerpoint/2010/main" val="140222010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p:cNvSpPr/>
          <p:nvPr/>
        </p:nvSpPr>
        <p:spPr>
          <a:xfrm>
            <a:off x="457200" y="1211263"/>
            <a:ext cx="5505450" cy="472774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40" tIns="146271" rIns="0" bIns="182840" numCol="1" rtlCol="0" anchor="t" anchorCtr="0" compatLnSpc="1">
            <a:prstTxWarp prst="textNoShape">
              <a:avLst/>
            </a:prstTxWarp>
          </a:bodyPr>
          <a:lstStyle/>
          <a:p>
            <a:pPr marL="0" lvl="1" defTabSz="471688">
              <a:lnSpc>
                <a:spcPct val="90000"/>
              </a:lnSpc>
              <a:spcBef>
                <a:spcPts val="612"/>
              </a:spcBef>
              <a:spcAft>
                <a:spcPts val="612"/>
              </a:spcAft>
              <a:buClr>
                <a:srgbClr val="EFEFEF"/>
              </a:buClr>
            </a:pPr>
            <a:r>
              <a:rPr lang="en-US" sz="2400" dirty="0">
                <a:gradFill>
                  <a:gsLst>
                    <a:gs pos="62500">
                      <a:srgbClr val="505050"/>
                    </a:gs>
                    <a:gs pos="40000">
                      <a:srgbClr val="505050"/>
                    </a:gs>
                  </a:gsLst>
                  <a:lin ang="5400000" scaled="0"/>
                </a:gradFill>
                <a:latin typeface="Segoe UI Semibold" panose="020B0702040204020203" pitchFamily="34" charset="0"/>
              </a:rPr>
              <a:t>Features</a:t>
            </a:r>
          </a:p>
          <a:p>
            <a:pPr marL="285750" lvl="1" indent="-285750" defTabSz="932288" fontAlgn="base">
              <a:lnSpc>
                <a:spcPct val="90000"/>
              </a:lnSpc>
              <a:spcBef>
                <a:spcPts val="300"/>
              </a:spcBef>
              <a:spcAft>
                <a:spcPct val="0"/>
              </a:spcAft>
              <a:buFont typeface="Arial" pitchFamily="34" charset="0"/>
              <a:buChar char="•"/>
            </a:pPr>
            <a:r>
              <a:rPr lang="en-US" dirty="0">
                <a:gradFill>
                  <a:gsLst>
                    <a:gs pos="62500">
                      <a:srgbClr val="505050"/>
                    </a:gs>
                    <a:gs pos="40000">
                      <a:srgbClr val="505050"/>
                    </a:gs>
                  </a:gsLst>
                  <a:lin ang="5400000" scaled="0"/>
                </a:gradFill>
              </a:rPr>
              <a:t>In-box </a:t>
            </a:r>
            <a:r>
              <a:rPr lang="en-US" dirty="0" smtClean="0">
                <a:gradFill>
                  <a:gsLst>
                    <a:gs pos="62500">
                      <a:srgbClr val="505050"/>
                    </a:gs>
                    <a:gs pos="40000">
                      <a:srgbClr val="505050"/>
                    </a:gs>
                  </a:gsLst>
                  <a:lin ang="5400000" scaled="0"/>
                </a:gradFill>
              </a:rPr>
              <a:t>multi-tenant </a:t>
            </a:r>
            <a:r>
              <a:rPr lang="en-US" dirty="0">
                <a:gradFill>
                  <a:gsLst>
                    <a:gs pos="62500">
                      <a:srgbClr val="505050"/>
                    </a:gs>
                    <a:gs pos="40000">
                      <a:srgbClr val="505050"/>
                    </a:gs>
                  </a:gsLst>
                  <a:lin ang="5400000" scaled="0"/>
                </a:gradFill>
              </a:rPr>
              <a:t>edge gateway for seamless connectivity between physical &amp; virtual </a:t>
            </a:r>
            <a:r>
              <a:rPr lang="en-US" dirty="0" smtClean="0">
                <a:gradFill>
                  <a:gsLst>
                    <a:gs pos="62500">
                      <a:srgbClr val="505050"/>
                    </a:gs>
                    <a:gs pos="40000">
                      <a:srgbClr val="505050"/>
                    </a:gs>
                  </a:gsLst>
                  <a:lin ang="5400000" scaled="0"/>
                </a:gradFill>
              </a:rPr>
              <a:t>networks</a:t>
            </a:r>
            <a:endParaRPr lang="en-US" dirty="0">
              <a:gradFill>
                <a:gsLst>
                  <a:gs pos="62500">
                    <a:srgbClr val="505050"/>
                  </a:gs>
                  <a:gs pos="40000">
                    <a:srgbClr val="505050"/>
                  </a:gs>
                </a:gsLst>
                <a:lin ang="5400000" scaled="0"/>
              </a:gradFill>
            </a:endParaRPr>
          </a:p>
          <a:p>
            <a:pPr marL="285750" lvl="1" indent="-285750" defTabSz="932288" fontAlgn="base">
              <a:lnSpc>
                <a:spcPct val="90000"/>
              </a:lnSpc>
              <a:spcBef>
                <a:spcPts val="300"/>
              </a:spcBef>
              <a:spcAft>
                <a:spcPct val="0"/>
              </a:spcAft>
              <a:buFont typeface="Arial" pitchFamily="34" charset="0"/>
              <a:buChar char="•"/>
            </a:pPr>
            <a:r>
              <a:rPr lang="en-US" dirty="0">
                <a:gradFill>
                  <a:gsLst>
                    <a:gs pos="62500">
                      <a:srgbClr val="505050"/>
                    </a:gs>
                    <a:gs pos="40000">
                      <a:srgbClr val="505050"/>
                    </a:gs>
                  </a:gsLst>
                  <a:lin ang="5400000" scaled="0"/>
                </a:gradFill>
              </a:rPr>
              <a:t>Isolated virtual networks running on </a:t>
            </a:r>
            <a:br>
              <a:rPr lang="en-US" dirty="0">
                <a:gradFill>
                  <a:gsLst>
                    <a:gs pos="62500">
                      <a:srgbClr val="505050"/>
                    </a:gs>
                    <a:gs pos="40000">
                      <a:srgbClr val="505050"/>
                    </a:gs>
                  </a:gsLst>
                  <a:lin ang="5400000" scaled="0"/>
                </a:gradFill>
              </a:rPr>
            </a:br>
            <a:r>
              <a:rPr lang="en-US" dirty="0" smtClean="0">
                <a:gradFill>
                  <a:gsLst>
                    <a:gs pos="62500">
                      <a:srgbClr val="505050"/>
                    </a:gs>
                    <a:gs pos="40000">
                      <a:srgbClr val="505050"/>
                    </a:gs>
                  </a:gsLst>
                  <a:lin ang="5400000" scaled="0"/>
                </a:gradFill>
              </a:rPr>
              <a:t>shared </a:t>
            </a:r>
            <a:r>
              <a:rPr lang="en-US" dirty="0">
                <a:gradFill>
                  <a:gsLst>
                    <a:gs pos="62500">
                      <a:srgbClr val="505050"/>
                    </a:gs>
                    <a:gs pos="40000">
                      <a:srgbClr val="505050"/>
                    </a:gs>
                  </a:gsLst>
                  <a:lin ang="5400000" scaled="0"/>
                </a:gradFill>
              </a:rPr>
              <a:t>network </a:t>
            </a:r>
            <a:r>
              <a:rPr lang="en-US" dirty="0" smtClean="0">
                <a:gradFill>
                  <a:gsLst>
                    <a:gs pos="62500">
                      <a:srgbClr val="505050"/>
                    </a:gs>
                    <a:gs pos="40000">
                      <a:srgbClr val="505050"/>
                    </a:gs>
                  </a:gsLst>
                  <a:lin ang="5400000" scaled="0"/>
                </a:gradFill>
              </a:rPr>
              <a:t>infrastructure</a:t>
            </a:r>
            <a:endParaRPr lang="en-US" dirty="0">
              <a:gradFill>
                <a:gsLst>
                  <a:gs pos="62500">
                    <a:srgbClr val="505050"/>
                  </a:gs>
                  <a:gs pos="40000">
                    <a:srgbClr val="505050"/>
                  </a:gs>
                </a:gsLst>
                <a:lin ang="5400000" scaled="0"/>
              </a:gradFill>
            </a:endParaRPr>
          </a:p>
          <a:p>
            <a:pPr marL="285750" indent="-285750" defTabSz="932288" fontAlgn="base">
              <a:lnSpc>
                <a:spcPct val="90000"/>
              </a:lnSpc>
              <a:spcBef>
                <a:spcPts val="300"/>
              </a:spcBef>
              <a:spcAft>
                <a:spcPct val="0"/>
              </a:spcAft>
              <a:buFont typeface="Arial" pitchFamily="34" charset="0"/>
              <a:buChar char="•"/>
            </a:pPr>
            <a:r>
              <a:rPr lang="en-US" dirty="0">
                <a:gradFill>
                  <a:gsLst>
                    <a:gs pos="62500">
                      <a:srgbClr val="505050"/>
                    </a:gs>
                    <a:gs pos="40000">
                      <a:srgbClr val="505050"/>
                    </a:gs>
                  </a:gsLst>
                  <a:lin ang="5400000" scaled="0"/>
                </a:gradFill>
              </a:rPr>
              <a:t>Standards-based automated </a:t>
            </a:r>
            <a:r>
              <a:rPr lang="en-US" dirty="0" smtClean="0">
                <a:gradFill>
                  <a:gsLst>
                    <a:gs pos="62500">
                      <a:srgbClr val="505050"/>
                    </a:gs>
                    <a:gs pos="40000">
                      <a:srgbClr val="505050"/>
                    </a:gs>
                  </a:gsLst>
                  <a:lin ang="5400000" scaled="0"/>
                </a:gradFill>
              </a:rPr>
              <a:t>network </a:t>
            </a:r>
            <a:r>
              <a:rPr lang="en-US" dirty="0">
                <a:gradFill>
                  <a:gsLst>
                    <a:gs pos="62500">
                      <a:srgbClr val="505050"/>
                    </a:gs>
                    <a:gs pos="40000">
                      <a:srgbClr val="505050"/>
                    </a:gs>
                  </a:gsLst>
                  <a:lin ang="5400000" scaled="0"/>
                </a:gradFill>
              </a:rPr>
              <a:t/>
            </a:r>
            <a:br>
              <a:rPr lang="en-US" dirty="0">
                <a:gradFill>
                  <a:gsLst>
                    <a:gs pos="62500">
                      <a:srgbClr val="505050"/>
                    </a:gs>
                    <a:gs pos="40000">
                      <a:srgbClr val="505050"/>
                    </a:gs>
                  </a:gsLst>
                  <a:lin ang="5400000" scaled="0"/>
                </a:gradFill>
              </a:rPr>
            </a:br>
            <a:r>
              <a:rPr lang="en-US" dirty="0">
                <a:gradFill>
                  <a:gsLst>
                    <a:gs pos="62500">
                      <a:srgbClr val="505050"/>
                    </a:gs>
                    <a:gs pos="40000">
                      <a:srgbClr val="505050"/>
                    </a:gs>
                  </a:gsLst>
                  <a:lin ang="5400000" scaled="0"/>
                </a:gradFill>
              </a:rPr>
              <a:t>switch </a:t>
            </a:r>
            <a:r>
              <a:rPr lang="en-US" dirty="0" smtClean="0">
                <a:gradFill>
                  <a:gsLst>
                    <a:gs pos="62500">
                      <a:srgbClr val="505050"/>
                    </a:gs>
                    <a:gs pos="40000">
                      <a:srgbClr val="505050"/>
                    </a:gs>
                  </a:gsLst>
                  <a:lin ang="5400000" scaled="0"/>
                </a:gradFill>
              </a:rPr>
              <a:t>configuration</a:t>
            </a:r>
            <a:endParaRPr lang="en-US" dirty="0">
              <a:gradFill>
                <a:gsLst>
                  <a:gs pos="62500">
                    <a:srgbClr val="505050"/>
                  </a:gs>
                  <a:gs pos="40000">
                    <a:srgbClr val="505050"/>
                  </a:gs>
                </a:gsLst>
                <a:lin ang="5400000" scaled="0"/>
              </a:gradFill>
            </a:endParaRPr>
          </a:p>
          <a:p>
            <a:pPr marL="285750" indent="-285750" defTabSz="932288" fontAlgn="base">
              <a:lnSpc>
                <a:spcPct val="90000"/>
              </a:lnSpc>
              <a:spcBef>
                <a:spcPts val="300"/>
              </a:spcBef>
              <a:spcAft>
                <a:spcPct val="0"/>
              </a:spcAft>
              <a:buFont typeface="Arial" pitchFamily="34" charset="0"/>
              <a:buChar char="•"/>
            </a:pPr>
            <a:r>
              <a:rPr lang="en-US" dirty="0">
                <a:gradFill>
                  <a:gsLst>
                    <a:gs pos="62500">
                      <a:srgbClr val="505050"/>
                    </a:gs>
                    <a:gs pos="40000">
                      <a:srgbClr val="505050"/>
                    </a:gs>
                  </a:gsLst>
                  <a:lin ang="5400000" scaled="0"/>
                </a:gradFill>
              </a:rPr>
              <a:t>Partner ecosystem </a:t>
            </a:r>
            <a:r>
              <a:rPr lang="en-US" dirty="0" smtClean="0">
                <a:gradFill>
                  <a:gsLst>
                    <a:gs pos="62500">
                      <a:srgbClr val="505050"/>
                    </a:gs>
                    <a:gs pos="40000">
                      <a:srgbClr val="505050"/>
                    </a:gs>
                  </a:gsLst>
                  <a:lin ang="5400000" scaled="0"/>
                </a:gradFill>
              </a:rPr>
              <a:t>support</a:t>
            </a:r>
          </a:p>
          <a:p>
            <a:pPr marL="0" lvl="1" defTabSz="471688">
              <a:lnSpc>
                <a:spcPct val="90000"/>
              </a:lnSpc>
              <a:spcBef>
                <a:spcPts val="612"/>
              </a:spcBef>
              <a:spcAft>
                <a:spcPts val="612"/>
              </a:spcAft>
              <a:buClr>
                <a:srgbClr val="EFEFEF"/>
              </a:buClr>
            </a:pPr>
            <a:r>
              <a:rPr lang="en-US" sz="2400" dirty="0">
                <a:gradFill>
                  <a:gsLst>
                    <a:gs pos="62500">
                      <a:srgbClr val="505050"/>
                    </a:gs>
                    <a:gs pos="40000">
                      <a:srgbClr val="505050"/>
                    </a:gs>
                  </a:gsLst>
                  <a:lin ang="5400000" scaled="0"/>
                </a:gradFill>
                <a:latin typeface="Segoe UI Semibold" panose="020B0702040204020203" pitchFamily="34" charset="0"/>
              </a:rPr>
              <a:t>Benefits</a:t>
            </a:r>
          </a:p>
          <a:p>
            <a:pPr marL="285750" lvl="1" indent="-285750" defTabSz="932288" fontAlgn="base">
              <a:lnSpc>
                <a:spcPct val="90000"/>
              </a:lnSpc>
              <a:spcBef>
                <a:spcPts val="300"/>
              </a:spcBef>
              <a:spcAft>
                <a:spcPct val="0"/>
              </a:spcAft>
              <a:buFont typeface="Arial" pitchFamily="34" charset="0"/>
              <a:buChar char="•"/>
            </a:pPr>
            <a:r>
              <a:rPr lang="en-US" dirty="0">
                <a:gradFill>
                  <a:gsLst>
                    <a:gs pos="62500">
                      <a:srgbClr val="505050"/>
                    </a:gs>
                    <a:gs pos="40000">
                      <a:srgbClr val="505050"/>
                    </a:gs>
                  </a:gsLst>
                  <a:lin ang="5400000" scaled="0"/>
                </a:gradFill>
              </a:rPr>
              <a:t>Open, extensible </a:t>
            </a:r>
            <a:r>
              <a:rPr lang="en-US" dirty="0" smtClean="0">
                <a:gradFill>
                  <a:gsLst>
                    <a:gs pos="62500">
                      <a:srgbClr val="505050"/>
                    </a:gs>
                    <a:gs pos="40000">
                      <a:srgbClr val="505050"/>
                    </a:gs>
                  </a:gsLst>
                  <a:lin ang="5400000" scaled="0"/>
                </a:gradFill>
              </a:rPr>
              <a:t>and </a:t>
            </a:r>
            <a:r>
              <a:rPr lang="en-US" dirty="0">
                <a:gradFill>
                  <a:gsLst>
                    <a:gs pos="62500">
                      <a:srgbClr val="505050"/>
                    </a:gs>
                    <a:gs pos="40000">
                      <a:srgbClr val="505050"/>
                    </a:gs>
                  </a:gsLst>
                  <a:lin ang="5400000" scaled="0"/>
                </a:gradFill>
              </a:rPr>
              <a:t>standards-based </a:t>
            </a:r>
            <a:r>
              <a:rPr lang="en-US" dirty="0" smtClean="0">
                <a:gradFill>
                  <a:gsLst>
                    <a:gs pos="62500">
                      <a:srgbClr val="505050"/>
                    </a:gs>
                    <a:gs pos="40000">
                      <a:srgbClr val="505050"/>
                    </a:gs>
                  </a:gsLst>
                  <a:lin ang="5400000" scaled="0"/>
                </a:gradFill>
              </a:rPr>
              <a:t>solution</a:t>
            </a:r>
            <a:endParaRPr lang="en-US" dirty="0">
              <a:gradFill>
                <a:gsLst>
                  <a:gs pos="62500">
                    <a:srgbClr val="505050"/>
                  </a:gs>
                  <a:gs pos="40000">
                    <a:srgbClr val="505050"/>
                  </a:gs>
                </a:gsLst>
                <a:lin ang="5400000" scaled="0"/>
              </a:gradFill>
            </a:endParaRPr>
          </a:p>
          <a:p>
            <a:pPr marL="285750" lvl="1" indent="-285750" defTabSz="932288" fontAlgn="base">
              <a:lnSpc>
                <a:spcPct val="90000"/>
              </a:lnSpc>
              <a:spcBef>
                <a:spcPts val="300"/>
              </a:spcBef>
              <a:spcAft>
                <a:spcPct val="0"/>
              </a:spcAft>
              <a:buFont typeface="Arial" pitchFamily="34" charset="0"/>
              <a:buChar char="•"/>
            </a:pPr>
            <a:r>
              <a:rPr lang="en-US" dirty="0">
                <a:gradFill>
                  <a:gsLst>
                    <a:gs pos="62500">
                      <a:srgbClr val="505050"/>
                    </a:gs>
                    <a:gs pos="40000">
                      <a:srgbClr val="505050"/>
                    </a:gs>
                  </a:gsLst>
                  <a:lin ang="5400000" scaled="0"/>
                </a:gradFill>
              </a:rPr>
              <a:t>Delivers flexibility, automation and </a:t>
            </a:r>
            <a:r>
              <a:rPr lang="en-US" dirty="0" smtClean="0">
                <a:gradFill>
                  <a:gsLst>
                    <a:gs pos="62500">
                      <a:srgbClr val="505050"/>
                    </a:gs>
                    <a:gs pos="40000">
                      <a:srgbClr val="505050"/>
                    </a:gs>
                  </a:gsLst>
                  <a:lin ang="5400000" scaled="0"/>
                </a:gradFill>
              </a:rPr>
              <a:t>control</a:t>
            </a:r>
            <a:endParaRPr lang="en-US" dirty="0">
              <a:gradFill>
                <a:gsLst>
                  <a:gs pos="62500">
                    <a:srgbClr val="505050"/>
                  </a:gs>
                  <a:gs pos="40000">
                    <a:srgbClr val="505050"/>
                  </a:gs>
                </a:gsLst>
                <a:lin ang="5400000" scaled="0"/>
              </a:gradFill>
            </a:endParaRPr>
          </a:p>
          <a:p>
            <a:pPr marL="285750" lvl="1" indent="-285750" defTabSz="932288" fontAlgn="base">
              <a:lnSpc>
                <a:spcPct val="90000"/>
              </a:lnSpc>
              <a:spcBef>
                <a:spcPts val="300"/>
              </a:spcBef>
              <a:spcAft>
                <a:spcPct val="0"/>
              </a:spcAft>
              <a:buFont typeface="Arial" pitchFamily="34" charset="0"/>
              <a:buChar char="•"/>
            </a:pPr>
            <a:r>
              <a:rPr lang="en-US" dirty="0">
                <a:gradFill>
                  <a:gsLst>
                    <a:gs pos="62500">
                      <a:srgbClr val="505050"/>
                    </a:gs>
                    <a:gs pos="40000">
                      <a:srgbClr val="505050"/>
                    </a:gs>
                  </a:gsLst>
                  <a:lin ang="5400000" scaled="0"/>
                </a:gradFill>
              </a:rPr>
              <a:t>Seamlessly bridges on-premises and off-premises networks, physical and </a:t>
            </a:r>
            <a:r>
              <a:rPr lang="en-US" dirty="0" smtClean="0">
                <a:gradFill>
                  <a:gsLst>
                    <a:gs pos="62500">
                      <a:srgbClr val="505050"/>
                    </a:gs>
                    <a:gs pos="40000">
                      <a:srgbClr val="505050"/>
                    </a:gs>
                  </a:gsLst>
                  <a:lin ang="5400000" scaled="0"/>
                </a:gradFill>
              </a:rPr>
              <a:t>virtual</a:t>
            </a:r>
            <a:endParaRPr lang="en-US" dirty="0">
              <a:gradFill>
                <a:gsLst>
                  <a:gs pos="62500">
                    <a:srgbClr val="505050"/>
                  </a:gs>
                  <a:gs pos="40000">
                    <a:srgbClr val="505050"/>
                  </a:gs>
                </a:gsLst>
                <a:lin ang="5400000" scaled="0"/>
              </a:gradFill>
            </a:endParaRPr>
          </a:p>
          <a:p>
            <a:pPr marL="285750" lvl="1" indent="-285750" defTabSz="932288" fontAlgn="base">
              <a:lnSpc>
                <a:spcPct val="90000"/>
              </a:lnSpc>
              <a:spcBef>
                <a:spcPts val="300"/>
              </a:spcBef>
              <a:spcAft>
                <a:spcPct val="0"/>
              </a:spcAft>
              <a:buFont typeface="Arial" pitchFamily="34" charset="0"/>
              <a:buChar char="•"/>
            </a:pPr>
            <a:r>
              <a:rPr lang="en-US" dirty="0">
                <a:gradFill>
                  <a:gsLst>
                    <a:gs pos="62500">
                      <a:srgbClr val="505050"/>
                    </a:gs>
                    <a:gs pos="40000">
                      <a:srgbClr val="505050"/>
                    </a:gs>
                  </a:gsLst>
                  <a:lin ang="5400000" scaled="0"/>
                </a:gradFill>
              </a:rPr>
              <a:t>Simplifies BYOIP scenarios and customer onboarding to service provider </a:t>
            </a:r>
            <a:r>
              <a:rPr lang="en-US" dirty="0" smtClean="0">
                <a:gradFill>
                  <a:gsLst>
                    <a:gs pos="62500">
                      <a:srgbClr val="505050"/>
                    </a:gs>
                    <a:gs pos="40000">
                      <a:srgbClr val="505050"/>
                    </a:gs>
                  </a:gsLst>
                  <a:lin ang="5400000" scaled="0"/>
                </a:gradFill>
              </a:rPr>
              <a:t>clouds</a:t>
            </a:r>
            <a:endParaRPr lang="en-US" dirty="0">
              <a:gradFill>
                <a:gsLst>
                  <a:gs pos="62500">
                    <a:srgbClr val="505050"/>
                  </a:gs>
                  <a:gs pos="40000">
                    <a:srgbClr val="505050"/>
                  </a:gs>
                </a:gsLst>
                <a:lin ang="5400000" scaled="0"/>
              </a:gradFill>
            </a:endParaRPr>
          </a:p>
          <a:p>
            <a:pPr marL="285750" lvl="1" indent="-285750" defTabSz="932288" fontAlgn="base">
              <a:lnSpc>
                <a:spcPct val="90000"/>
              </a:lnSpc>
              <a:spcAft>
                <a:spcPct val="0"/>
              </a:spcAft>
              <a:buFont typeface="Arial" pitchFamily="34" charset="0"/>
              <a:buChar char="•"/>
            </a:pPr>
            <a:endParaRPr lang="en-US" sz="1600" dirty="0">
              <a:gradFill>
                <a:gsLst>
                  <a:gs pos="62500">
                    <a:schemeClr val="tx1"/>
                  </a:gs>
                  <a:gs pos="40000">
                    <a:schemeClr val="tx1"/>
                  </a:gs>
                </a:gsLst>
                <a:lin ang="5400000" scaled="0"/>
              </a:gradFill>
              <a:latin typeface="Segoe UI" pitchFamily="34" charset="0"/>
              <a:ea typeface="Segoe UI" pitchFamily="34" charset="0"/>
              <a:cs typeface="Segoe UI" pitchFamily="34" charset="0"/>
            </a:endParaRPr>
          </a:p>
          <a:p>
            <a:pPr marL="285750" lvl="1" indent="-285750" defTabSz="932288" fontAlgn="base">
              <a:lnSpc>
                <a:spcPct val="90000"/>
              </a:lnSpc>
              <a:spcAft>
                <a:spcPct val="0"/>
              </a:spcAft>
              <a:buFont typeface="Arial" pitchFamily="34" charset="0"/>
              <a:buChar char="•"/>
            </a:pPr>
            <a:endParaRPr lang="en-US" sz="1100" dirty="0">
              <a:cs typeface="Segoe UI" pitchFamily="34" charset="0"/>
            </a:endParaRPr>
          </a:p>
          <a:p>
            <a:pPr marL="285750" indent="-285750" defTabSz="932288" fontAlgn="base">
              <a:lnSpc>
                <a:spcPct val="90000"/>
              </a:lnSpc>
              <a:spcBef>
                <a:spcPts val="300"/>
              </a:spcBef>
              <a:spcAft>
                <a:spcPct val="0"/>
              </a:spcAft>
              <a:buFont typeface="Arial" pitchFamily="34" charset="0"/>
              <a:buChar char="•"/>
            </a:pPr>
            <a:endParaRPr lang="en-US" dirty="0">
              <a:gradFill>
                <a:gsLst>
                  <a:gs pos="62500">
                    <a:srgbClr val="505050"/>
                  </a:gs>
                  <a:gs pos="40000">
                    <a:srgbClr val="505050"/>
                  </a:gs>
                </a:gsLst>
                <a:lin ang="5400000" scaled="0"/>
              </a:gradFill>
            </a:endParaRPr>
          </a:p>
          <a:p>
            <a:pPr defTabSz="932288" fontAlgn="base">
              <a:lnSpc>
                <a:spcPct val="90000"/>
              </a:lnSpc>
              <a:spcBef>
                <a:spcPts val="1200"/>
              </a:spcBef>
              <a:spcAft>
                <a:spcPct val="0"/>
              </a:spcAft>
            </a:pPr>
            <a:r>
              <a:rPr lang="en-US" sz="2000" dirty="0" smtClean="0">
                <a:gradFill>
                  <a:gsLst>
                    <a:gs pos="62500">
                      <a:srgbClr val="505050"/>
                    </a:gs>
                    <a:gs pos="40000">
                      <a:srgbClr val="505050"/>
                    </a:gs>
                  </a:gsLst>
                  <a:lin ang="5400000" scaled="0"/>
                </a:gradFill>
              </a:rPr>
              <a:t> </a:t>
            </a:r>
            <a:endParaRPr lang="en-US" sz="2000" dirty="0">
              <a:gradFill>
                <a:gsLst>
                  <a:gs pos="62500">
                    <a:srgbClr val="505050"/>
                  </a:gs>
                  <a:gs pos="40000">
                    <a:srgbClr val="505050"/>
                  </a:gs>
                </a:gsLst>
                <a:lin ang="5400000" scaled="0"/>
              </a:gradFill>
            </a:endParaRPr>
          </a:p>
        </p:txBody>
      </p:sp>
      <p:sp>
        <p:nvSpPr>
          <p:cNvPr id="242" name="Freeform 10"/>
          <p:cNvSpPr>
            <a:spLocks noChangeAspect="1"/>
          </p:cNvSpPr>
          <p:nvPr/>
        </p:nvSpPr>
        <p:spPr bwMode="auto">
          <a:xfrm>
            <a:off x="7253696" y="4763118"/>
            <a:ext cx="3221788" cy="1946239"/>
          </a:xfrm>
          <a:custGeom>
            <a:avLst/>
            <a:gdLst>
              <a:gd name="T0" fmla="*/ 290 w 341"/>
              <a:gd name="T1" fmla="*/ 208 h 210"/>
              <a:gd name="T2" fmla="*/ 341 w 341"/>
              <a:gd name="T3" fmla="*/ 139 h 210"/>
              <a:gd name="T4" fmla="*/ 275 w 341"/>
              <a:gd name="T5" fmla="*/ 75 h 210"/>
              <a:gd name="T6" fmla="*/ 205 w 341"/>
              <a:gd name="T7" fmla="*/ 0 h 210"/>
              <a:gd name="T8" fmla="*/ 142 w 341"/>
              <a:gd name="T9" fmla="*/ 37 h 210"/>
              <a:gd name="T10" fmla="*/ 75 w 341"/>
              <a:gd name="T11" fmla="*/ 37 h 210"/>
              <a:gd name="T12" fmla="*/ 39 w 341"/>
              <a:gd name="T13" fmla="*/ 103 h 210"/>
              <a:gd name="T14" fmla="*/ 0 w 341"/>
              <a:gd name="T15" fmla="*/ 157 h 210"/>
              <a:gd name="T16" fmla="*/ 34 w 341"/>
              <a:gd name="T17" fmla="*/ 208 h 210"/>
              <a:gd name="T18" fmla="*/ 290 w 341"/>
              <a:gd name="T19" fmla="*/ 208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1" h="210">
                <a:moveTo>
                  <a:pt x="290" y="208"/>
                </a:moveTo>
                <a:cubicBezTo>
                  <a:pt x="290" y="208"/>
                  <a:pt x="341" y="210"/>
                  <a:pt x="341" y="139"/>
                </a:cubicBezTo>
                <a:cubicBezTo>
                  <a:pt x="341" y="70"/>
                  <a:pt x="275" y="75"/>
                  <a:pt x="275" y="75"/>
                </a:cubicBezTo>
                <a:cubicBezTo>
                  <a:pt x="285" y="43"/>
                  <a:pt x="247" y="0"/>
                  <a:pt x="205" y="0"/>
                </a:cubicBezTo>
                <a:cubicBezTo>
                  <a:pt x="155" y="0"/>
                  <a:pt x="142" y="37"/>
                  <a:pt x="142" y="37"/>
                </a:cubicBezTo>
                <a:cubicBezTo>
                  <a:pt x="142" y="37"/>
                  <a:pt x="113" y="20"/>
                  <a:pt x="75" y="37"/>
                </a:cubicBezTo>
                <a:cubicBezTo>
                  <a:pt x="36" y="53"/>
                  <a:pt x="39" y="103"/>
                  <a:pt x="39" y="103"/>
                </a:cubicBezTo>
                <a:cubicBezTo>
                  <a:pt x="39" y="103"/>
                  <a:pt x="0" y="113"/>
                  <a:pt x="0" y="157"/>
                </a:cubicBezTo>
                <a:cubicBezTo>
                  <a:pt x="1" y="202"/>
                  <a:pt x="34" y="208"/>
                  <a:pt x="34" y="208"/>
                </a:cubicBezTo>
                <a:cubicBezTo>
                  <a:pt x="34" y="208"/>
                  <a:pt x="34" y="208"/>
                  <a:pt x="290" y="208"/>
                </a:cubicBezTo>
                <a:close/>
              </a:path>
            </a:pathLst>
          </a:custGeom>
          <a:noFill/>
          <a:ln w="12700">
            <a:solidFill>
              <a:schemeClr val="tx1"/>
            </a:solidFill>
          </a:ln>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36" name="TextBox 235"/>
          <p:cNvSpPr txBox="1"/>
          <p:nvPr/>
        </p:nvSpPr>
        <p:spPr>
          <a:xfrm>
            <a:off x="5609428" y="5046794"/>
            <a:ext cx="2362307" cy="618631"/>
          </a:xfrm>
          <a:prstGeom prst="rect">
            <a:avLst/>
          </a:prstGeom>
          <a:noFill/>
        </p:spPr>
        <p:txBody>
          <a:bodyPr wrap="square" lIns="182880" tIns="146304" rIns="182880" bIns="146304" rtlCol="0">
            <a:spAutoFit/>
          </a:bodyPr>
          <a:lstStyle/>
          <a:p>
            <a:r>
              <a:rPr lang="en-US" sz="1050" b="1" u="sng" dirty="0">
                <a:gradFill>
                  <a:gsLst>
                    <a:gs pos="37168">
                      <a:srgbClr val="00188F"/>
                    </a:gs>
                    <a:gs pos="65000">
                      <a:srgbClr val="00188F"/>
                    </a:gs>
                  </a:gsLst>
                  <a:lin ang="5400000" scaled="0"/>
                </a:gradFill>
                <a:hlinkClick r:id="rId3"/>
              </a:rPr>
              <a:t>http://contosoweb.red.com</a:t>
            </a:r>
            <a:endParaRPr lang="en-US" sz="1050" b="1" u="sng" dirty="0">
              <a:gradFill>
                <a:gsLst>
                  <a:gs pos="37168">
                    <a:srgbClr val="00188F"/>
                  </a:gs>
                  <a:gs pos="65000">
                    <a:srgbClr val="00188F"/>
                  </a:gs>
                </a:gsLst>
                <a:lin ang="5400000" scaled="0"/>
              </a:gradFill>
            </a:endParaRPr>
          </a:p>
          <a:p>
            <a:r>
              <a:rPr lang="en-US" sz="1050" b="1" u="sng" dirty="0">
                <a:gradFill>
                  <a:gsLst>
                    <a:gs pos="37168">
                      <a:srgbClr val="00188F"/>
                    </a:gs>
                    <a:gs pos="65000">
                      <a:srgbClr val="00188F"/>
                    </a:gs>
                  </a:gsLst>
                  <a:lin ang="5400000" scaled="0"/>
                </a:gradFill>
              </a:rPr>
              <a:t>14.1.1.100</a:t>
            </a:r>
          </a:p>
        </p:txBody>
      </p:sp>
      <p:sp>
        <p:nvSpPr>
          <p:cNvPr id="237" name="TextBox 236"/>
          <p:cNvSpPr txBox="1"/>
          <p:nvPr/>
        </p:nvSpPr>
        <p:spPr>
          <a:xfrm>
            <a:off x="10188636" y="5046794"/>
            <a:ext cx="2377095" cy="634020"/>
          </a:xfrm>
          <a:prstGeom prst="rect">
            <a:avLst/>
          </a:prstGeom>
          <a:noFill/>
        </p:spPr>
        <p:txBody>
          <a:bodyPr wrap="square" lIns="182880" tIns="146304" rIns="182880" bIns="146304" rtlCol="0">
            <a:spAutoFit/>
          </a:bodyPr>
          <a:lstStyle/>
          <a:p>
            <a:r>
              <a:rPr lang="en-US" sz="1050" b="1" u="sng" dirty="0">
                <a:gradFill>
                  <a:gsLst>
                    <a:gs pos="37168">
                      <a:srgbClr val="00188F"/>
                    </a:gs>
                    <a:gs pos="65000">
                      <a:srgbClr val="00188F"/>
                    </a:gs>
                  </a:gsLst>
                  <a:lin ang="5400000" scaled="0"/>
                </a:gradFill>
                <a:hlinkClick r:id="rId4"/>
              </a:rPr>
              <a:t>http://contosoweb.blue.com</a:t>
            </a:r>
            <a:endParaRPr lang="en-US" sz="1050" b="1" u="sng" dirty="0">
              <a:gradFill>
                <a:gsLst>
                  <a:gs pos="37168">
                    <a:srgbClr val="00188F"/>
                  </a:gs>
                  <a:gs pos="65000">
                    <a:srgbClr val="00188F"/>
                  </a:gs>
                </a:gsLst>
                <a:lin ang="5400000" scaled="0"/>
              </a:gradFill>
            </a:endParaRPr>
          </a:p>
          <a:p>
            <a:r>
              <a:rPr lang="en-US" sz="1050" b="1" u="sng" dirty="0">
                <a:gradFill>
                  <a:gsLst>
                    <a:gs pos="37168">
                      <a:srgbClr val="00188F"/>
                    </a:gs>
                    <a:gs pos="65000">
                      <a:srgbClr val="00188F"/>
                    </a:gs>
                  </a:gsLst>
                  <a:lin ang="5400000" scaled="0"/>
                </a:gradFill>
              </a:rPr>
              <a:t>14.1.1.100</a:t>
            </a:r>
            <a:endParaRPr lang="en-US" sz="1050" b="1" dirty="0">
              <a:gradFill>
                <a:gsLst>
                  <a:gs pos="37168">
                    <a:srgbClr val="00188F"/>
                  </a:gs>
                  <a:gs pos="65000">
                    <a:srgbClr val="00188F"/>
                  </a:gs>
                </a:gsLst>
                <a:lin ang="5400000" scaled="0"/>
              </a:gradFill>
            </a:endParaRPr>
          </a:p>
        </p:txBody>
      </p:sp>
      <p:sp>
        <p:nvSpPr>
          <p:cNvPr id="88" name="TextBox 87"/>
          <p:cNvSpPr txBox="1"/>
          <p:nvPr/>
        </p:nvSpPr>
        <p:spPr>
          <a:xfrm>
            <a:off x="8502784" y="5571730"/>
            <a:ext cx="769334" cy="193899"/>
          </a:xfrm>
          <a:prstGeom prst="rect">
            <a:avLst/>
          </a:prstGeom>
          <a:noFill/>
        </p:spPr>
        <p:txBody>
          <a:bodyPr wrap="square" lIns="0" tIns="0" rIns="0" bIns="0" rtlCol="0">
            <a:spAutoFit/>
          </a:bodyPr>
          <a:lstStyle/>
          <a:p>
            <a:pPr algn="ctr" defTabSz="914099" fontAlgn="base">
              <a:lnSpc>
                <a:spcPct val="90000"/>
              </a:lnSpc>
              <a:spcBef>
                <a:spcPct val="0"/>
              </a:spcBef>
              <a:spcAft>
                <a:spcPct val="0"/>
              </a:spcAft>
            </a:pPr>
            <a:r>
              <a:rPr lang="en-US" sz="1400" b="1" dirty="0">
                <a:gradFill>
                  <a:gsLst>
                    <a:gs pos="66372">
                      <a:srgbClr val="505050"/>
                    </a:gs>
                    <a:gs pos="45000">
                      <a:srgbClr val="505050"/>
                    </a:gs>
                  </a:gsLst>
                  <a:lin ang="5400000" scaled="0"/>
                </a:gradFill>
              </a:rPr>
              <a:t>NVGRE</a:t>
            </a:r>
          </a:p>
        </p:txBody>
      </p:sp>
      <p:sp>
        <p:nvSpPr>
          <p:cNvPr id="233" name="TextBox 232"/>
          <p:cNvSpPr txBox="1"/>
          <p:nvPr/>
        </p:nvSpPr>
        <p:spPr>
          <a:xfrm>
            <a:off x="7703606" y="6287671"/>
            <a:ext cx="2463296" cy="517065"/>
          </a:xfrm>
          <a:prstGeom prst="rect">
            <a:avLst/>
          </a:prstGeom>
          <a:noFill/>
        </p:spPr>
        <p:txBody>
          <a:bodyPr wrap="square" lIns="182880" tIns="146304" rIns="182880" bIns="146304" rtlCol="0">
            <a:spAutoFit/>
          </a:bodyPr>
          <a:lstStyle/>
          <a:p>
            <a:pPr algn="ctr" defTabSz="914099" fontAlgn="base">
              <a:lnSpc>
                <a:spcPct val="90000"/>
              </a:lnSpc>
              <a:spcBef>
                <a:spcPct val="0"/>
              </a:spcBef>
              <a:spcAft>
                <a:spcPct val="0"/>
              </a:spcAft>
            </a:pPr>
            <a:r>
              <a:rPr lang="en-US" sz="1600" dirty="0">
                <a:gradFill>
                  <a:gsLst>
                    <a:gs pos="66372">
                      <a:srgbClr val="505050"/>
                    </a:gs>
                    <a:gs pos="45000">
                      <a:srgbClr val="505050"/>
                    </a:gs>
                  </a:gsLst>
                  <a:lin ang="5400000" scaled="0"/>
                </a:gradFill>
              </a:rPr>
              <a:t>Service provider cloud</a:t>
            </a:r>
          </a:p>
        </p:txBody>
      </p:sp>
      <p:cxnSp>
        <p:nvCxnSpPr>
          <p:cNvPr id="4" name="Straight Connector 3"/>
          <p:cNvCxnSpPr/>
          <p:nvPr/>
        </p:nvCxnSpPr>
        <p:spPr>
          <a:xfrm flipV="1">
            <a:off x="8286944" y="5229425"/>
            <a:ext cx="440022" cy="517768"/>
          </a:xfrm>
          <a:prstGeom prst="line">
            <a:avLst/>
          </a:prstGeom>
          <a:ln w="38100">
            <a:solidFill>
              <a:srgbClr val="BA141A"/>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flipH="1" flipV="1">
            <a:off x="9002217" y="5229425"/>
            <a:ext cx="544914" cy="528950"/>
          </a:xfrm>
          <a:prstGeom prst="line">
            <a:avLst/>
          </a:prstGeom>
          <a:ln w="38100">
            <a:solidFill>
              <a:srgbClr val="0072C4"/>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3" name="TextBox 112"/>
          <p:cNvSpPr txBox="1"/>
          <p:nvPr/>
        </p:nvSpPr>
        <p:spPr>
          <a:xfrm>
            <a:off x="7529881" y="4297512"/>
            <a:ext cx="2669421" cy="193899"/>
          </a:xfrm>
          <a:prstGeom prst="rect">
            <a:avLst/>
          </a:prstGeom>
          <a:noFill/>
        </p:spPr>
        <p:txBody>
          <a:bodyPr wrap="square" lIns="0" tIns="0" rIns="0" bIns="0" rtlCol="0">
            <a:spAutoFit/>
          </a:bodyPr>
          <a:lstStyle>
            <a:defPPr>
              <a:defRPr lang="en-US"/>
            </a:defPPr>
            <a:lvl1pPr algn="ctr" defTabSz="914099" fontAlgn="base">
              <a:lnSpc>
                <a:spcPct val="90000"/>
              </a:lnSpc>
              <a:spcBef>
                <a:spcPct val="0"/>
              </a:spcBef>
              <a:spcAft>
                <a:spcPct val="0"/>
              </a:spcAft>
              <a:defRPr sz="1400" b="1">
                <a:gradFill>
                  <a:gsLst>
                    <a:gs pos="66372">
                      <a:schemeClr val="tx1"/>
                    </a:gs>
                    <a:gs pos="45000">
                      <a:schemeClr val="tx1"/>
                    </a:gs>
                  </a:gsLst>
                  <a:lin ang="5400000" scaled="0"/>
                </a:gradFill>
              </a:defRPr>
            </a:lvl1pPr>
          </a:lstStyle>
          <a:p>
            <a:r>
              <a:rPr lang="en-US" dirty="0">
                <a:gradFill>
                  <a:gsLst>
                    <a:gs pos="66372">
                      <a:srgbClr val="505050"/>
                    </a:gs>
                    <a:gs pos="45000">
                      <a:srgbClr val="505050"/>
                    </a:gs>
                  </a:gsLst>
                  <a:lin ang="5400000" scaled="0"/>
                </a:gradFill>
              </a:rPr>
              <a:t>  </a:t>
            </a:r>
            <a:r>
              <a:rPr lang="en-US" dirty="0" smtClean="0">
                <a:gradFill>
                  <a:gsLst>
                    <a:gs pos="66372">
                      <a:srgbClr val="505050"/>
                    </a:gs>
                    <a:gs pos="45000">
                      <a:srgbClr val="505050"/>
                    </a:gs>
                  </a:gsLst>
                  <a:lin ang="5400000" scaled="0"/>
                </a:gradFill>
              </a:rPr>
              <a:t>Multi-tenant </a:t>
            </a:r>
            <a:r>
              <a:rPr lang="en-US" dirty="0">
                <a:gradFill>
                  <a:gsLst>
                    <a:gs pos="66372">
                      <a:srgbClr val="505050"/>
                    </a:gs>
                    <a:gs pos="45000">
                      <a:srgbClr val="505050"/>
                    </a:gs>
                  </a:gsLst>
                  <a:lin ang="5400000" scaled="0"/>
                </a:gradFill>
              </a:rPr>
              <a:t>VPN gateway</a:t>
            </a:r>
          </a:p>
        </p:txBody>
      </p:sp>
      <p:cxnSp>
        <p:nvCxnSpPr>
          <p:cNvPr id="243" name="Straight Connector 242"/>
          <p:cNvCxnSpPr/>
          <p:nvPr/>
        </p:nvCxnSpPr>
        <p:spPr>
          <a:xfrm flipH="1" flipV="1">
            <a:off x="8859880" y="4567573"/>
            <a:ext cx="4711" cy="748698"/>
          </a:xfrm>
          <a:prstGeom prst="line">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bwMode="auto">
          <a:xfrm>
            <a:off x="8475970" y="2935277"/>
            <a:ext cx="777240" cy="1267619"/>
          </a:xfrm>
          <a:prstGeom prst="rect">
            <a:avLst/>
          </a:prstGeom>
          <a:noFill/>
          <a:ln w="19050">
            <a:solidFill>
              <a:schemeClr val="bg2"/>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FFFFFF"/>
                  </a:gs>
                  <a:gs pos="10417">
                    <a:srgbClr val="FFFFFF"/>
                  </a:gs>
                </a:gsLst>
                <a:lin ang="5400000" scaled="0"/>
              </a:gradFill>
            </a:endParaRPr>
          </a:p>
        </p:txBody>
      </p:sp>
      <p:sp>
        <p:nvSpPr>
          <p:cNvPr id="115" name="TextBox 114"/>
          <p:cNvSpPr txBox="1"/>
          <p:nvPr/>
        </p:nvSpPr>
        <p:spPr>
          <a:xfrm>
            <a:off x="9452339" y="3589320"/>
            <a:ext cx="1597153" cy="627864"/>
          </a:xfrm>
          <a:prstGeom prst="rect">
            <a:avLst/>
          </a:prstGeom>
          <a:noFill/>
        </p:spPr>
        <p:txBody>
          <a:bodyPr wrap="square" lIns="182880" tIns="146304" rIns="182880" bIns="146304" rtlCol="0">
            <a:spAutoFit/>
          </a:bodyPr>
          <a:lstStyle>
            <a:defPPr>
              <a:defRPr lang="en-US"/>
            </a:defPPr>
            <a:lvl1pPr algn="ctr" defTabSz="914099" fontAlgn="base">
              <a:lnSpc>
                <a:spcPct val="90000"/>
              </a:lnSpc>
              <a:spcBef>
                <a:spcPct val="0"/>
              </a:spcBef>
              <a:spcAft>
                <a:spcPct val="0"/>
              </a:spcAft>
              <a:defRPr sz="1400" b="1">
                <a:gradFill>
                  <a:gsLst>
                    <a:gs pos="66372">
                      <a:schemeClr val="tx1"/>
                    </a:gs>
                    <a:gs pos="45000">
                      <a:schemeClr val="tx1"/>
                    </a:gs>
                  </a:gsLst>
                  <a:lin ang="5400000" scaled="0"/>
                </a:gradFill>
              </a:defRPr>
            </a:lvl1pPr>
          </a:lstStyle>
          <a:p>
            <a:r>
              <a:rPr lang="en-US" sz="1200" dirty="0">
                <a:gradFill>
                  <a:gsLst>
                    <a:gs pos="66372">
                      <a:srgbClr val="505050"/>
                    </a:gs>
                    <a:gs pos="45000">
                      <a:srgbClr val="505050"/>
                    </a:gs>
                  </a:gsLst>
                  <a:lin ang="5400000" scaled="0"/>
                </a:gradFill>
              </a:rPr>
              <a:t>Site-to-site connectivity </a:t>
            </a:r>
          </a:p>
        </p:txBody>
      </p:sp>
      <p:grpSp>
        <p:nvGrpSpPr>
          <p:cNvPr id="23" name="Group 22"/>
          <p:cNvGrpSpPr/>
          <p:nvPr/>
        </p:nvGrpSpPr>
        <p:grpSpPr>
          <a:xfrm>
            <a:off x="9219349" y="1104191"/>
            <a:ext cx="2112214" cy="1562824"/>
            <a:chOff x="8084154" y="1188361"/>
            <a:chExt cx="2112214" cy="1562824"/>
          </a:xfrm>
        </p:grpSpPr>
        <p:grpSp>
          <p:nvGrpSpPr>
            <p:cNvPr id="20" name="Group 19"/>
            <p:cNvGrpSpPr/>
            <p:nvPr/>
          </p:nvGrpSpPr>
          <p:grpSpPr>
            <a:xfrm>
              <a:off x="8084154" y="1584367"/>
              <a:ext cx="2112214" cy="1166818"/>
              <a:chOff x="8084154" y="1336545"/>
              <a:chExt cx="2112214" cy="1166818"/>
            </a:xfrm>
          </p:grpSpPr>
          <p:sp>
            <p:nvSpPr>
              <p:cNvPr id="226" name="Freeform 128"/>
              <p:cNvSpPr>
                <a:spLocks noChangeAspect="1"/>
              </p:cNvSpPr>
              <p:nvPr/>
            </p:nvSpPr>
            <p:spPr bwMode="white">
              <a:xfrm>
                <a:off x="8084154" y="1336545"/>
                <a:ext cx="2112214" cy="1166818"/>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noFill/>
              <a:ln w="38100">
                <a:solidFill>
                  <a:srgbClr val="BA141A"/>
                </a:solidFill>
              </a:ln>
              <a:extLst/>
            </p:spPr>
            <p:txBody>
              <a:bodyPr vert="horz" wrap="square" lIns="91440" tIns="0" rIns="91440" bIns="91440" numCol="1" anchor="b" anchorCtr="0" compatLnSpc="1">
                <a:prstTxWarp prst="textNoShape">
                  <a:avLst/>
                </a:prstTxWarp>
              </a:bodyPr>
              <a:lstStyle/>
              <a:p>
                <a:pPr algn="ctr" fontAlgn="base">
                  <a:lnSpc>
                    <a:spcPct val="90000"/>
                  </a:lnSpc>
                  <a:spcBef>
                    <a:spcPct val="0"/>
                  </a:spcBef>
                  <a:spcAft>
                    <a:spcPct val="0"/>
                  </a:spcAft>
                </a:pPr>
                <a:r>
                  <a:rPr lang="en-US" sz="1600" spc="-50" dirty="0">
                    <a:gradFill>
                      <a:gsLst>
                        <a:gs pos="23894">
                          <a:srgbClr val="BA141A"/>
                        </a:gs>
                        <a:gs pos="100000">
                          <a:srgbClr val="BA141A"/>
                        </a:gs>
                      </a:gsLst>
                      <a:lin ang="5400000" scaled="0"/>
                    </a:gradFill>
                  </a:rPr>
                  <a:t>Red company</a:t>
                </a:r>
              </a:p>
            </p:txBody>
          </p:sp>
          <p:grpSp>
            <p:nvGrpSpPr>
              <p:cNvPr id="18" name="Group 17"/>
              <p:cNvGrpSpPr/>
              <p:nvPr/>
            </p:nvGrpSpPr>
            <p:grpSpPr>
              <a:xfrm>
                <a:off x="8624461" y="1728331"/>
                <a:ext cx="1182706" cy="407502"/>
                <a:chOff x="8639701" y="1720711"/>
                <a:chExt cx="1182706" cy="407502"/>
              </a:xfrm>
            </p:grpSpPr>
            <p:sp>
              <p:nvSpPr>
                <p:cNvPr id="227" name="Freeform 89"/>
                <p:cNvSpPr>
                  <a:spLocks noEditPoints="1"/>
                </p:cNvSpPr>
                <p:nvPr/>
              </p:nvSpPr>
              <p:spPr bwMode="black">
                <a:xfrm>
                  <a:off x="9193656" y="1723527"/>
                  <a:ext cx="628751" cy="404686"/>
                </a:xfrm>
                <a:custGeom>
                  <a:avLst/>
                  <a:gdLst>
                    <a:gd name="T0" fmla="*/ 350 w 3153"/>
                    <a:gd name="T1" fmla="*/ 935 h 2031"/>
                    <a:gd name="T2" fmla="*/ 788 w 3153"/>
                    <a:gd name="T3" fmla="*/ 0 h 2031"/>
                    <a:gd name="T4" fmla="*/ 2918 w 3153"/>
                    <a:gd name="T5" fmla="*/ 1882 h 2031"/>
                    <a:gd name="T6" fmla="*/ 2403 w 3153"/>
                    <a:gd name="T7" fmla="*/ 1493 h 2031"/>
                    <a:gd name="T8" fmla="*/ 2244 w 3153"/>
                    <a:gd name="T9" fmla="*/ 1424 h 2031"/>
                    <a:gd name="T10" fmla="*/ 2391 w 3153"/>
                    <a:gd name="T11" fmla="*/ 1458 h 2031"/>
                    <a:gd name="T12" fmla="*/ 1437 w 3153"/>
                    <a:gd name="T13" fmla="*/ 1486 h 2031"/>
                    <a:gd name="T14" fmla="*/ 1460 w 3153"/>
                    <a:gd name="T15" fmla="*/ 1427 h 2031"/>
                    <a:gd name="T16" fmla="*/ 1588 w 3153"/>
                    <a:gd name="T17" fmla="*/ 1440 h 2031"/>
                    <a:gd name="T18" fmla="*/ 1563 w 3153"/>
                    <a:gd name="T19" fmla="*/ 1636 h 2031"/>
                    <a:gd name="T20" fmla="*/ 1421 w 3153"/>
                    <a:gd name="T21" fmla="*/ 1612 h 2031"/>
                    <a:gd name="T22" fmla="*/ 1170 w 3153"/>
                    <a:gd name="T23" fmla="*/ 1604 h 2031"/>
                    <a:gd name="T24" fmla="*/ 1340 w 3153"/>
                    <a:gd name="T25" fmla="*/ 1589 h 2031"/>
                    <a:gd name="T26" fmla="*/ 1175 w 3153"/>
                    <a:gd name="T27" fmla="*/ 1631 h 2031"/>
                    <a:gd name="T28" fmla="*/ 1228 w 3153"/>
                    <a:gd name="T29" fmla="*/ 1433 h 2031"/>
                    <a:gd name="T30" fmla="*/ 1366 w 3153"/>
                    <a:gd name="T31" fmla="*/ 1441 h 2031"/>
                    <a:gd name="T32" fmla="*/ 916 w 3153"/>
                    <a:gd name="T33" fmla="*/ 1607 h 2031"/>
                    <a:gd name="T34" fmla="*/ 1099 w 3153"/>
                    <a:gd name="T35" fmla="*/ 1564 h 2031"/>
                    <a:gd name="T36" fmla="*/ 911 w 3153"/>
                    <a:gd name="T37" fmla="*/ 1624 h 2031"/>
                    <a:gd name="T38" fmla="*/ 832 w 3153"/>
                    <a:gd name="T39" fmla="*/ 1503 h 2031"/>
                    <a:gd name="T40" fmla="*/ 922 w 3153"/>
                    <a:gd name="T41" fmla="*/ 1437 h 2031"/>
                    <a:gd name="T42" fmla="*/ 999 w 3153"/>
                    <a:gd name="T43" fmla="*/ 1440 h 2031"/>
                    <a:gd name="T44" fmla="*/ 1143 w 3153"/>
                    <a:gd name="T45" fmla="*/ 1436 h 2031"/>
                    <a:gd name="T46" fmla="*/ 1113 w 3153"/>
                    <a:gd name="T47" fmla="*/ 1496 h 2031"/>
                    <a:gd name="T48" fmla="*/ 692 w 3153"/>
                    <a:gd name="T49" fmla="*/ 1804 h 2031"/>
                    <a:gd name="T50" fmla="*/ 574 w 3153"/>
                    <a:gd name="T51" fmla="*/ 1739 h 2031"/>
                    <a:gd name="T52" fmla="*/ 656 w 3153"/>
                    <a:gd name="T53" fmla="*/ 1687 h 2031"/>
                    <a:gd name="T54" fmla="*/ 823 w 3153"/>
                    <a:gd name="T55" fmla="*/ 1619 h 2031"/>
                    <a:gd name="T56" fmla="*/ 669 w 3153"/>
                    <a:gd name="T57" fmla="*/ 1638 h 2031"/>
                    <a:gd name="T58" fmla="*/ 713 w 3153"/>
                    <a:gd name="T59" fmla="*/ 1551 h 2031"/>
                    <a:gd name="T60" fmla="*/ 828 w 3153"/>
                    <a:gd name="T61" fmla="*/ 1613 h 2031"/>
                    <a:gd name="T62" fmla="*/ 1570 w 3153"/>
                    <a:gd name="T63" fmla="*/ 1798 h 2031"/>
                    <a:gd name="T64" fmla="*/ 850 w 3153"/>
                    <a:gd name="T65" fmla="*/ 1803 h 2031"/>
                    <a:gd name="T66" fmla="*/ 882 w 3153"/>
                    <a:gd name="T67" fmla="*/ 1698 h 2031"/>
                    <a:gd name="T68" fmla="*/ 1563 w 3153"/>
                    <a:gd name="T69" fmla="*/ 1687 h 2031"/>
                    <a:gd name="T70" fmla="*/ 1670 w 3153"/>
                    <a:gd name="T71" fmla="*/ 1489 h 2031"/>
                    <a:gd name="T72" fmla="*/ 1693 w 3153"/>
                    <a:gd name="T73" fmla="*/ 1424 h 2031"/>
                    <a:gd name="T74" fmla="*/ 1793 w 3153"/>
                    <a:gd name="T75" fmla="*/ 1500 h 2031"/>
                    <a:gd name="T76" fmla="*/ 1675 w 3153"/>
                    <a:gd name="T77" fmla="*/ 1612 h 2031"/>
                    <a:gd name="T78" fmla="*/ 1843 w 3153"/>
                    <a:gd name="T79" fmla="*/ 1621 h 2031"/>
                    <a:gd name="T80" fmla="*/ 1804 w 3153"/>
                    <a:gd name="T81" fmla="*/ 1637 h 2031"/>
                    <a:gd name="T82" fmla="*/ 1866 w 3153"/>
                    <a:gd name="T83" fmla="*/ 1793 h 2031"/>
                    <a:gd name="T84" fmla="*/ 1690 w 3153"/>
                    <a:gd name="T85" fmla="*/ 1778 h 2031"/>
                    <a:gd name="T86" fmla="*/ 1686 w 3153"/>
                    <a:gd name="T87" fmla="*/ 1702 h 2031"/>
                    <a:gd name="T88" fmla="*/ 1724 w 3153"/>
                    <a:gd name="T89" fmla="*/ 1685 h 2031"/>
                    <a:gd name="T90" fmla="*/ 1843 w 3153"/>
                    <a:gd name="T91" fmla="*/ 1691 h 2031"/>
                    <a:gd name="T92" fmla="*/ 2009 w 3153"/>
                    <a:gd name="T93" fmla="*/ 1439 h 2031"/>
                    <a:gd name="T94" fmla="*/ 2140 w 3153"/>
                    <a:gd name="T95" fmla="*/ 1428 h 2031"/>
                    <a:gd name="T96" fmla="*/ 2161 w 3153"/>
                    <a:gd name="T97" fmla="*/ 1499 h 2031"/>
                    <a:gd name="T98" fmla="*/ 2064 w 3153"/>
                    <a:gd name="T99" fmla="*/ 1588 h 2031"/>
                    <a:gd name="T100" fmla="*/ 2218 w 3153"/>
                    <a:gd name="T101" fmla="*/ 1565 h 2031"/>
                    <a:gd name="T102" fmla="*/ 2225 w 3153"/>
                    <a:gd name="T103" fmla="*/ 1634 h 2031"/>
                    <a:gd name="T104" fmla="*/ 2319 w 3153"/>
                    <a:gd name="T105" fmla="*/ 1790 h 2031"/>
                    <a:gd name="T106" fmla="*/ 2131 w 3153"/>
                    <a:gd name="T107" fmla="*/ 1770 h 2031"/>
                    <a:gd name="T108" fmla="*/ 2145 w 3153"/>
                    <a:gd name="T109" fmla="*/ 1683 h 2031"/>
                    <a:gd name="T110" fmla="*/ 2340 w 3153"/>
                    <a:gd name="T111" fmla="*/ 1624 h 2031"/>
                    <a:gd name="T112" fmla="*/ 2463 w 3153"/>
                    <a:gd name="T113" fmla="*/ 1564 h 2031"/>
                    <a:gd name="T114" fmla="*/ 2434 w 3153"/>
                    <a:gd name="T115" fmla="*/ 1636 h 2031"/>
                    <a:gd name="T116" fmla="*/ 2415 w 3153"/>
                    <a:gd name="T117" fmla="*/ 1769 h 2031"/>
                    <a:gd name="T118" fmla="*/ 2500 w 3153"/>
                    <a:gd name="T119" fmla="*/ 1683 h 2031"/>
                    <a:gd name="T120" fmla="*/ 2605 w 3153"/>
                    <a:gd name="T121" fmla="*/ 1791 h 2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53" h="2031">
                      <a:moveTo>
                        <a:pt x="448" y="830"/>
                      </a:moveTo>
                      <a:cubicBezTo>
                        <a:pt x="368" y="755"/>
                        <a:pt x="368" y="615"/>
                        <a:pt x="448" y="539"/>
                      </a:cubicBezTo>
                      <a:cubicBezTo>
                        <a:pt x="393" y="549"/>
                        <a:pt x="339" y="610"/>
                        <a:pt x="339" y="685"/>
                      </a:cubicBezTo>
                      <a:cubicBezTo>
                        <a:pt x="339" y="759"/>
                        <a:pt x="393" y="820"/>
                        <a:pt x="448" y="830"/>
                      </a:cubicBezTo>
                      <a:close/>
                      <a:moveTo>
                        <a:pt x="2814" y="685"/>
                      </a:moveTo>
                      <a:cubicBezTo>
                        <a:pt x="2815" y="610"/>
                        <a:pt x="2761" y="549"/>
                        <a:pt x="2706" y="539"/>
                      </a:cubicBezTo>
                      <a:cubicBezTo>
                        <a:pt x="2786" y="615"/>
                        <a:pt x="2786" y="755"/>
                        <a:pt x="2706" y="830"/>
                      </a:cubicBezTo>
                      <a:cubicBezTo>
                        <a:pt x="2761" y="820"/>
                        <a:pt x="2815" y="759"/>
                        <a:pt x="2814" y="685"/>
                      </a:cubicBezTo>
                      <a:close/>
                      <a:moveTo>
                        <a:pt x="2804" y="935"/>
                      </a:moveTo>
                      <a:cubicBezTo>
                        <a:pt x="2886" y="904"/>
                        <a:pt x="2970" y="808"/>
                        <a:pt x="2969" y="685"/>
                      </a:cubicBezTo>
                      <a:cubicBezTo>
                        <a:pt x="2970" y="561"/>
                        <a:pt x="2886" y="465"/>
                        <a:pt x="2804" y="434"/>
                      </a:cubicBezTo>
                      <a:cubicBezTo>
                        <a:pt x="2871" y="501"/>
                        <a:pt x="2915" y="591"/>
                        <a:pt x="2914" y="685"/>
                      </a:cubicBezTo>
                      <a:cubicBezTo>
                        <a:pt x="2915" y="778"/>
                        <a:pt x="2871" y="868"/>
                        <a:pt x="2804" y="935"/>
                      </a:cubicBezTo>
                      <a:close/>
                      <a:moveTo>
                        <a:pt x="350" y="935"/>
                      </a:moveTo>
                      <a:cubicBezTo>
                        <a:pt x="282" y="868"/>
                        <a:pt x="239" y="778"/>
                        <a:pt x="239" y="685"/>
                      </a:cubicBezTo>
                      <a:cubicBezTo>
                        <a:pt x="239" y="591"/>
                        <a:pt x="282" y="501"/>
                        <a:pt x="350" y="434"/>
                      </a:cubicBezTo>
                      <a:cubicBezTo>
                        <a:pt x="267" y="465"/>
                        <a:pt x="183" y="561"/>
                        <a:pt x="184" y="685"/>
                      </a:cubicBezTo>
                      <a:cubicBezTo>
                        <a:pt x="183" y="808"/>
                        <a:pt x="267" y="904"/>
                        <a:pt x="350" y="935"/>
                      </a:cubicBezTo>
                      <a:close/>
                      <a:moveTo>
                        <a:pt x="2877" y="1804"/>
                      </a:moveTo>
                      <a:cubicBezTo>
                        <a:pt x="2844" y="1765"/>
                        <a:pt x="2811" y="1726"/>
                        <a:pt x="2778" y="1687"/>
                      </a:cubicBezTo>
                      <a:cubicBezTo>
                        <a:pt x="2705" y="1601"/>
                        <a:pt x="2633" y="1516"/>
                        <a:pt x="2560" y="1430"/>
                      </a:cubicBezTo>
                      <a:cubicBezTo>
                        <a:pt x="2557" y="1426"/>
                        <a:pt x="2553" y="1421"/>
                        <a:pt x="2549" y="1417"/>
                      </a:cubicBezTo>
                      <a:cubicBezTo>
                        <a:pt x="2534" y="1399"/>
                        <a:pt x="2511" y="1389"/>
                        <a:pt x="2489" y="1381"/>
                      </a:cubicBezTo>
                      <a:cubicBezTo>
                        <a:pt x="2466" y="1373"/>
                        <a:pt x="2441" y="1368"/>
                        <a:pt x="2416" y="1367"/>
                      </a:cubicBezTo>
                      <a:cubicBezTo>
                        <a:pt x="2503" y="1344"/>
                        <a:pt x="2567" y="1266"/>
                        <a:pt x="2567" y="1172"/>
                      </a:cubicBezTo>
                      <a:cubicBezTo>
                        <a:pt x="2567" y="202"/>
                        <a:pt x="2567" y="202"/>
                        <a:pt x="2567" y="202"/>
                      </a:cubicBezTo>
                      <a:cubicBezTo>
                        <a:pt x="2567" y="90"/>
                        <a:pt x="2476" y="0"/>
                        <a:pt x="2365" y="0"/>
                      </a:cubicBezTo>
                      <a:cubicBezTo>
                        <a:pt x="788" y="0"/>
                        <a:pt x="788" y="0"/>
                        <a:pt x="788" y="0"/>
                      </a:cubicBezTo>
                      <a:cubicBezTo>
                        <a:pt x="677" y="0"/>
                        <a:pt x="586" y="90"/>
                        <a:pt x="586" y="202"/>
                      </a:cubicBezTo>
                      <a:cubicBezTo>
                        <a:pt x="586" y="1172"/>
                        <a:pt x="586" y="1172"/>
                        <a:pt x="586" y="1172"/>
                      </a:cubicBezTo>
                      <a:cubicBezTo>
                        <a:pt x="586" y="1266"/>
                        <a:pt x="651" y="1345"/>
                        <a:pt x="738" y="1368"/>
                      </a:cubicBezTo>
                      <a:cubicBezTo>
                        <a:pt x="689" y="1370"/>
                        <a:pt x="633" y="1388"/>
                        <a:pt x="600" y="1426"/>
                      </a:cubicBezTo>
                      <a:cubicBezTo>
                        <a:pt x="575" y="1457"/>
                        <a:pt x="549" y="1487"/>
                        <a:pt x="524" y="1518"/>
                      </a:cubicBezTo>
                      <a:cubicBezTo>
                        <a:pt x="446" y="1610"/>
                        <a:pt x="368" y="1703"/>
                        <a:pt x="290" y="1796"/>
                      </a:cubicBezTo>
                      <a:cubicBezTo>
                        <a:pt x="271" y="1819"/>
                        <a:pt x="235" y="1852"/>
                        <a:pt x="235" y="1884"/>
                      </a:cubicBezTo>
                      <a:cubicBezTo>
                        <a:pt x="235" y="1971"/>
                        <a:pt x="235" y="1971"/>
                        <a:pt x="235" y="1971"/>
                      </a:cubicBezTo>
                      <a:cubicBezTo>
                        <a:pt x="236" y="1982"/>
                        <a:pt x="238" y="1993"/>
                        <a:pt x="244" y="2002"/>
                      </a:cubicBezTo>
                      <a:cubicBezTo>
                        <a:pt x="264" y="2030"/>
                        <a:pt x="304" y="2031"/>
                        <a:pt x="336" y="2031"/>
                      </a:cubicBezTo>
                      <a:cubicBezTo>
                        <a:pt x="380" y="2031"/>
                        <a:pt x="2688" y="2031"/>
                        <a:pt x="2758" y="2031"/>
                      </a:cubicBezTo>
                      <a:cubicBezTo>
                        <a:pt x="2792" y="2031"/>
                        <a:pt x="2831" y="2027"/>
                        <a:pt x="2865" y="2020"/>
                      </a:cubicBezTo>
                      <a:cubicBezTo>
                        <a:pt x="2888" y="2016"/>
                        <a:pt x="2915" y="2003"/>
                        <a:pt x="2918" y="1976"/>
                      </a:cubicBezTo>
                      <a:cubicBezTo>
                        <a:pt x="2918" y="1882"/>
                        <a:pt x="2918" y="1882"/>
                        <a:pt x="2918" y="1882"/>
                      </a:cubicBezTo>
                      <a:cubicBezTo>
                        <a:pt x="2921" y="1861"/>
                        <a:pt x="2909" y="1841"/>
                        <a:pt x="2896" y="1826"/>
                      </a:cubicBezTo>
                      <a:cubicBezTo>
                        <a:pt x="2889" y="1818"/>
                        <a:pt x="2883" y="1811"/>
                        <a:pt x="2877" y="1804"/>
                      </a:cubicBezTo>
                      <a:close/>
                      <a:moveTo>
                        <a:pt x="705" y="1159"/>
                      </a:moveTo>
                      <a:cubicBezTo>
                        <a:pt x="705" y="215"/>
                        <a:pt x="705" y="215"/>
                        <a:pt x="705" y="215"/>
                      </a:cubicBezTo>
                      <a:cubicBezTo>
                        <a:pt x="705" y="157"/>
                        <a:pt x="752" y="111"/>
                        <a:pt x="809" y="111"/>
                      </a:cubicBezTo>
                      <a:cubicBezTo>
                        <a:pt x="2344" y="111"/>
                        <a:pt x="2344" y="111"/>
                        <a:pt x="2344" y="111"/>
                      </a:cubicBezTo>
                      <a:cubicBezTo>
                        <a:pt x="2401" y="111"/>
                        <a:pt x="2448" y="157"/>
                        <a:pt x="2448" y="215"/>
                      </a:cubicBezTo>
                      <a:cubicBezTo>
                        <a:pt x="2448" y="1159"/>
                        <a:pt x="2448" y="1159"/>
                        <a:pt x="2448" y="1159"/>
                      </a:cubicBezTo>
                      <a:cubicBezTo>
                        <a:pt x="2448" y="1216"/>
                        <a:pt x="2401" y="1263"/>
                        <a:pt x="2344" y="1263"/>
                      </a:cubicBezTo>
                      <a:cubicBezTo>
                        <a:pt x="809" y="1263"/>
                        <a:pt x="809" y="1263"/>
                        <a:pt x="809" y="1263"/>
                      </a:cubicBezTo>
                      <a:cubicBezTo>
                        <a:pt x="752" y="1263"/>
                        <a:pt x="705" y="1216"/>
                        <a:pt x="705" y="1159"/>
                      </a:cubicBezTo>
                      <a:close/>
                      <a:moveTo>
                        <a:pt x="2407" y="1487"/>
                      </a:moveTo>
                      <a:cubicBezTo>
                        <a:pt x="2407" y="1489"/>
                        <a:pt x="2406" y="1491"/>
                        <a:pt x="2404" y="1493"/>
                      </a:cubicBezTo>
                      <a:cubicBezTo>
                        <a:pt x="2404" y="1493"/>
                        <a:pt x="2403" y="1493"/>
                        <a:pt x="2403" y="1493"/>
                      </a:cubicBezTo>
                      <a:cubicBezTo>
                        <a:pt x="2403" y="1493"/>
                        <a:pt x="2403" y="1493"/>
                        <a:pt x="2403" y="1493"/>
                      </a:cubicBezTo>
                      <a:cubicBezTo>
                        <a:pt x="2403" y="1494"/>
                        <a:pt x="2403" y="1494"/>
                        <a:pt x="2402" y="1494"/>
                      </a:cubicBezTo>
                      <a:cubicBezTo>
                        <a:pt x="2402" y="1494"/>
                        <a:pt x="2402" y="1494"/>
                        <a:pt x="2401" y="1495"/>
                      </a:cubicBezTo>
                      <a:cubicBezTo>
                        <a:pt x="2401" y="1495"/>
                        <a:pt x="2400" y="1495"/>
                        <a:pt x="2400" y="1496"/>
                      </a:cubicBezTo>
                      <a:cubicBezTo>
                        <a:pt x="2399" y="1496"/>
                        <a:pt x="2399" y="1496"/>
                        <a:pt x="2398" y="1496"/>
                      </a:cubicBezTo>
                      <a:cubicBezTo>
                        <a:pt x="2388" y="1501"/>
                        <a:pt x="2374" y="1500"/>
                        <a:pt x="2362" y="1500"/>
                      </a:cubicBezTo>
                      <a:cubicBezTo>
                        <a:pt x="2304" y="1500"/>
                        <a:pt x="2304" y="1500"/>
                        <a:pt x="2304" y="1500"/>
                      </a:cubicBezTo>
                      <a:cubicBezTo>
                        <a:pt x="2293" y="1500"/>
                        <a:pt x="2281" y="1498"/>
                        <a:pt x="2271" y="1493"/>
                      </a:cubicBezTo>
                      <a:cubicBezTo>
                        <a:pt x="2267" y="1491"/>
                        <a:pt x="2263" y="1489"/>
                        <a:pt x="2260" y="1487"/>
                      </a:cubicBezTo>
                      <a:cubicBezTo>
                        <a:pt x="2257" y="1484"/>
                        <a:pt x="2254" y="1482"/>
                        <a:pt x="2252" y="1479"/>
                      </a:cubicBezTo>
                      <a:cubicBezTo>
                        <a:pt x="2250" y="1474"/>
                        <a:pt x="2250" y="1474"/>
                        <a:pt x="2250" y="1474"/>
                      </a:cubicBezTo>
                      <a:cubicBezTo>
                        <a:pt x="2244" y="1463"/>
                        <a:pt x="2236" y="1453"/>
                        <a:pt x="2231" y="1441"/>
                      </a:cubicBezTo>
                      <a:cubicBezTo>
                        <a:pt x="2227" y="1433"/>
                        <a:pt x="2231" y="1429"/>
                        <a:pt x="2238" y="1426"/>
                      </a:cubicBezTo>
                      <a:cubicBezTo>
                        <a:pt x="2240" y="1425"/>
                        <a:pt x="2242" y="1424"/>
                        <a:pt x="2244" y="1424"/>
                      </a:cubicBezTo>
                      <a:cubicBezTo>
                        <a:pt x="2248" y="1423"/>
                        <a:pt x="2253" y="1422"/>
                        <a:pt x="2258" y="1422"/>
                      </a:cubicBezTo>
                      <a:cubicBezTo>
                        <a:pt x="2266" y="1422"/>
                        <a:pt x="2266" y="1422"/>
                        <a:pt x="2266" y="1422"/>
                      </a:cubicBezTo>
                      <a:cubicBezTo>
                        <a:pt x="2266" y="1422"/>
                        <a:pt x="2266" y="1422"/>
                        <a:pt x="2266" y="1422"/>
                      </a:cubicBezTo>
                      <a:cubicBezTo>
                        <a:pt x="2282" y="1422"/>
                        <a:pt x="2297" y="1422"/>
                        <a:pt x="2312" y="1422"/>
                      </a:cubicBezTo>
                      <a:cubicBezTo>
                        <a:pt x="2313" y="1422"/>
                        <a:pt x="2313" y="1422"/>
                        <a:pt x="2313" y="1422"/>
                      </a:cubicBezTo>
                      <a:cubicBezTo>
                        <a:pt x="2328" y="1422"/>
                        <a:pt x="2328" y="1422"/>
                        <a:pt x="2328" y="1422"/>
                      </a:cubicBezTo>
                      <a:cubicBezTo>
                        <a:pt x="2333" y="1422"/>
                        <a:pt x="2339" y="1422"/>
                        <a:pt x="2344" y="1423"/>
                      </a:cubicBezTo>
                      <a:cubicBezTo>
                        <a:pt x="2347" y="1424"/>
                        <a:pt x="2351" y="1425"/>
                        <a:pt x="2354" y="1426"/>
                      </a:cubicBezTo>
                      <a:cubicBezTo>
                        <a:pt x="2355" y="1426"/>
                        <a:pt x="2355" y="1426"/>
                        <a:pt x="2356" y="1426"/>
                      </a:cubicBezTo>
                      <a:cubicBezTo>
                        <a:pt x="2356" y="1427"/>
                        <a:pt x="2356" y="1427"/>
                        <a:pt x="2357" y="1427"/>
                      </a:cubicBezTo>
                      <a:cubicBezTo>
                        <a:pt x="2357" y="1427"/>
                        <a:pt x="2358" y="1427"/>
                        <a:pt x="2358" y="1427"/>
                      </a:cubicBezTo>
                      <a:cubicBezTo>
                        <a:pt x="2363" y="1429"/>
                        <a:pt x="2367" y="1431"/>
                        <a:pt x="2371" y="1433"/>
                      </a:cubicBezTo>
                      <a:cubicBezTo>
                        <a:pt x="2374" y="1436"/>
                        <a:pt x="2377" y="1438"/>
                        <a:pt x="2379" y="1441"/>
                      </a:cubicBezTo>
                      <a:cubicBezTo>
                        <a:pt x="2391" y="1458"/>
                        <a:pt x="2391" y="1458"/>
                        <a:pt x="2391" y="1458"/>
                      </a:cubicBezTo>
                      <a:cubicBezTo>
                        <a:pt x="2394" y="1463"/>
                        <a:pt x="2401" y="1471"/>
                        <a:pt x="2404" y="1478"/>
                      </a:cubicBezTo>
                      <a:cubicBezTo>
                        <a:pt x="2404" y="1478"/>
                        <a:pt x="2404" y="1478"/>
                        <a:pt x="2404" y="1478"/>
                      </a:cubicBezTo>
                      <a:cubicBezTo>
                        <a:pt x="2406" y="1481"/>
                        <a:pt x="2407" y="1484"/>
                        <a:pt x="2407" y="1487"/>
                      </a:cubicBezTo>
                      <a:close/>
                      <a:moveTo>
                        <a:pt x="1589" y="1480"/>
                      </a:moveTo>
                      <a:cubicBezTo>
                        <a:pt x="1589" y="1483"/>
                        <a:pt x="1588" y="1485"/>
                        <a:pt x="1587" y="1487"/>
                      </a:cubicBezTo>
                      <a:cubicBezTo>
                        <a:pt x="1576" y="1507"/>
                        <a:pt x="1525" y="1502"/>
                        <a:pt x="1507" y="1502"/>
                      </a:cubicBezTo>
                      <a:cubicBezTo>
                        <a:pt x="1496" y="1502"/>
                        <a:pt x="1485" y="1502"/>
                        <a:pt x="1474" y="1502"/>
                      </a:cubicBezTo>
                      <a:cubicBezTo>
                        <a:pt x="1464" y="1502"/>
                        <a:pt x="1451" y="1500"/>
                        <a:pt x="1442" y="1493"/>
                      </a:cubicBezTo>
                      <a:cubicBezTo>
                        <a:pt x="1442" y="1493"/>
                        <a:pt x="1441" y="1492"/>
                        <a:pt x="1441" y="1492"/>
                      </a:cubicBezTo>
                      <a:cubicBezTo>
                        <a:pt x="1441" y="1492"/>
                        <a:pt x="1440" y="1491"/>
                        <a:pt x="1440" y="1491"/>
                      </a:cubicBezTo>
                      <a:cubicBezTo>
                        <a:pt x="1439" y="1490"/>
                        <a:pt x="1439" y="1490"/>
                        <a:pt x="1439" y="1489"/>
                      </a:cubicBezTo>
                      <a:cubicBezTo>
                        <a:pt x="1439" y="1489"/>
                        <a:pt x="1439" y="1489"/>
                        <a:pt x="1438" y="1489"/>
                      </a:cubicBezTo>
                      <a:cubicBezTo>
                        <a:pt x="1438" y="1489"/>
                        <a:pt x="1438" y="1489"/>
                        <a:pt x="1438" y="1489"/>
                      </a:cubicBezTo>
                      <a:cubicBezTo>
                        <a:pt x="1438" y="1488"/>
                        <a:pt x="1437" y="1487"/>
                        <a:pt x="1437" y="1486"/>
                      </a:cubicBezTo>
                      <a:cubicBezTo>
                        <a:pt x="1436" y="1484"/>
                        <a:pt x="1436" y="1483"/>
                        <a:pt x="1436" y="1481"/>
                      </a:cubicBezTo>
                      <a:cubicBezTo>
                        <a:pt x="1436" y="1479"/>
                        <a:pt x="1436" y="1479"/>
                        <a:pt x="1436" y="1479"/>
                      </a:cubicBezTo>
                      <a:cubicBezTo>
                        <a:pt x="1437" y="1477"/>
                        <a:pt x="1437" y="1474"/>
                        <a:pt x="1437" y="1472"/>
                      </a:cubicBezTo>
                      <a:cubicBezTo>
                        <a:pt x="1437" y="1471"/>
                        <a:pt x="1437" y="1471"/>
                        <a:pt x="1437" y="1471"/>
                      </a:cubicBezTo>
                      <a:cubicBezTo>
                        <a:pt x="1438" y="1463"/>
                        <a:pt x="1438" y="1454"/>
                        <a:pt x="1440" y="1446"/>
                      </a:cubicBezTo>
                      <a:cubicBezTo>
                        <a:pt x="1440" y="1443"/>
                        <a:pt x="1440" y="1443"/>
                        <a:pt x="1440" y="1443"/>
                      </a:cubicBezTo>
                      <a:cubicBezTo>
                        <a:pt x="1441" y="1441"/>
                        <a:pt x="1442" y="1438"/>
                        <a:pt x="1444" y="1436"/>
                      </a:cubicBezTo>
                      <a:cubicBezTo>
                        <a:pt x="1446" y="1434"/>
                        <a:pt x="1448" y="1433"/>
                        <a:pt x="1450" y="1431"/>
                      </a:cubicBezTo>
                      <a:cubicBezTo>
                        <a:pt x="1450" y="1431"/>
                        <a:pt x="1450" y="1431"/>
                        <a:pt x="1450" y="1431"/>
                      </a:cubicBezTo>
                      <a:cubicBezTo>
                        <a:pt x="1451" y="1431"/>
                        <a:pt x="1451" y="1430"/>
                        <a:pt x="1452" y="1430"/>
                      </a:cubicBezTo>
                      <a:cubicBezTo>
                        <a:pt x="1452" y="1430"/>
                        <a:pt x="1453" y="1430"/>
                        <a:pt x="1453" y="1429"/>
                      </a:cubicBezTo>
                      <a:cubicBezTo>
                        <a:pt x="1453" y="1429"/>
                        <a:pt x="1454" y="1429"/>
                        <a:pt x="1454" y="1429"/>
                      </a:cubicBezTo>
                      <a:cubicBezTo>
                        <a:pt x="1455" y="1428"/>
                        <a:pt x="1457" y="1428"/>
                        <a:pt x="1458" y="1427"/>
                      </a:cubicBezTo>
                      <a:cubicBezTo>
                        <a:pt x="1459" y="1427"/>
                        <a:pt x="1459" y="1427"/>
                        <a:pt x="1460" y="1427"/>
                      </a:cubicBezTo>
                      <a:cubicBezTo>
                        <a:pt x="1461" y="1426"/>
                        <a:pt x="1463" y="1426"/>
                        <a:pt x="1464" y="1426"/>
                      </a:cubicBezTo>
                      <a:cubicBezTo>
                        <a:pt x="1465" y="1426"/>
                        <a:pt x="1465" y="1425"/>
                        <a:pt x="1466" y="1425"/>
                      </a:cubicBezTo>
                      <a:cubicBezTo>
                        <a:pt x="1466" y="1425"/>
                        <a:pt x="1466" y="1425"/>
                        <a:pt x="1466" y="1425"/>
                      </a:cubicBezTo>
                      <a:cubicBezTo>
                        <a:pt x="1467" y="1425"/>
                        <a:pt x="1468" y="1425"/>
                        <a:pt x="1468" y="1425"/>
                      </a:cubicBezTo>
                      <a:cubicBezTo>
                        <a:pt x="1472" y="1424"/>
                        <a:pt x="1476" y="1424"/>
                        <a:pt x="1480" y="1424"/>
                      </a:cubicBezTo>
                      <a:cubicBezTo>
                        <a:pt x="1483" y="1424"/>
                        <a:pt x="1483" y="1424"/>
                        <a:pt x="1483" y="1424"/>
                      </a:cubicBezTo>
                      <a:cubicBezTo>
                        <a:pt x="1487" y="1424"/>
                        <a:pt x="1492" y="1424"/>
                        <a:pt x="1496" y="1424"/>
                      </a:cubicBezTo>
                      <a:cubicBezTo>
                        <a:pt x="1550" y="1424"/>
                        <a:pt x="1550" y="1424"/>
                        <a:pt x="1550" y="1424"/>
                      </a:cubicBezTo>
                      <a:cubicBezTo>
                        <a:pt x="1551" y="1424"/>
                        <a:pt x="1552" y="1424"/>
                        <a:pt x="1554" y="1424"/>
                      </a:cubicBezTo>
                      <a:cubicBezTo>
                        <a:pt x="1554" y="1424"/>
                        <a:pt x="1555" y="1424"/>
                        <a:pt x="1555" y="1424"/>
                      </a:cubicBezTo>
                      <a:cubicBezTo>
                        <a:pt x="1556" y="1424"/>
                        <a:pt x="1558" y="1424"/>
                        <a:pt x="1559" y="1424"/>
                      </a:cubicBezTo>
                      <a:cubicBezTo>
                        <a:pt x="1570" y="1425"/>
                        <a:pt x="1582" y="1428"/>
                        <a:pt x="1586" y="1438"/>
                      </a:cubicBezTo>
                      <a:cubicBezTo>
                        <a:pt x="1587" y="1438"/>
                        <a:pt x="1587" y="1439"/>
                        <a:pt x="1587" y="1440"/>
                      </a:cubicBezTo>
                      <a:cubicBezTo>
                        <a:pt x="1588" y="1440"/>
                        <a:pt x="1588" y="1440"/>
                        <a:pt x="1588" y="1440"/>
                      </a:cubicBezTo>
                      <a:cubicBezTo>
                        <a:pt x="1591" y="1452"/>
                        <a:pt x="1588" y="1466"/>
                        <a:pt x="1589" y="1478"/>
                      </a:cubicBezTo>
                      <a:lnTo>
                        <a:pt x="1589" y="1480"/>
                      </a:lnTo>
                      <a:close/>
                      <a:moveTo>
                        <a:pt x="1511" y="1543"/>
                      </a:moveTo>
                      <a:cubicBezTo>
                        <a:pt x="1531" y="1543"/>
                        <a:pt x="1577" y="1537"/>
                        <a:pt x="1588" y="1559"/>
                      </a:cubicBezTo>
                      <a:cubicBezTo>
                        <a:pt x="1589" y="1561"/>
                        <a:pt x="1590" y="1563"/>
                        <a:pt x="1590" y="1566"/>
                      </a:cubicBezTo>
                      <a:cubicBezTo>
                        <a:pt x="1590" y="1589"/>
                        <a:pt x="1590" y="1589"/>
                        <a:pt x="1590" y="1589"/>
                      </a:cubicBezTo>
                      <a:cubicBezTo>
                        <a:pt x="1590" y="1595"/>
                        <a:pt x="1590" y="1602"/>
                        <a:pt x="1590" y="1609"/>
                      </a:cubicBezTo>
                      <a:cubicBezTo>
                        <a:pt x="1590" y="1609"/>
                        <a:pt x="1590" y="1609"/>
                        <a:pt x="1590" y="1609"/>
                      </a:cubicBezTo>
                      <a:cubicBezTo>
                        <a:pt x="1590" y="1612"/>
                        <a:pt x="1590" y="1612"/>
                        <a:pt x="1590" y="1612"/>
                      </a:cubicBezTo>
                      <a:cubicBezTo>
                        <a:pt x="1590" y="1615"/>
                        <a:pt x="1589" y="1619"/>
                        <a:pt x="1587" y="1622"/>
                      </a:cubicBezTo>
                      <a:cubicBezTo>
                        <a:pt x="1587" y="1622"/>
                        <a:pt x="1586" y="1623"/>
                        <a:pt x="1586" y="1623"/>
                      </a:cubicBezTo>
                      <a:cubicBezTo>
                        <a:pt x="1585" y="1624"/>
                        <a:pt x="1584" y="1625"/>
                        <a:pt x="1583" y="1626"/>
                      </a:cubicBezTo>
                      <a:cubicBezTo>
                        <a:pt x="1583" y="1626"/>
                        <a:pt x="1583" y="1626"/>
                        <a:pt x="1583" y="1626"/>
                      </a:cubicBezTo>
                      <a:cubicBezTo>
                        <a:pt x="1578" y="1631"/>
                        <a:pt x="1571" y="1634"/>
                        <a:pt x="1563" y="1636"/>
                      </a:cubicBezTo>
                      <a:cubicBezTo>
                        <a:pt x="1563" y="1636"/>
                        <a:pt x="1563" y="1636"/>
                        <a:pt x="1563" y="1636"/>
                      </a:cubicBezTo>
                      <a:cubicBezTo>
                        <a:pt x="1563" y="1636"/>
                        <a:pt x="1563" y="1636"/>
                        <a:pt x="1563" y="1636"/>
                      </a:cubicBezTo>
                      <a:cubicBezTo>
                        <a:pt x="1560" y="1637"/>
                        <a:pt x="1558" y="1637"/>
                        <a:pt x="1556" y="1637"/>
                      </a:cubicBezTo>
                      <a:cubicBezTo>
                        <a:pt x="1555" y="1637"/>
                        <a:pt x="1554" y="1637"/>
                        <a:pt x="1554" y="1638"/>
                      </a:cubicBezTo>
                      <a:cubicBezTo>
                        <a:pt x="1551" y="1638"/>
                        <a:pt x="1548" y="1638"/>
                        <a:pt x="1546" y="1638"/>
                      </a:cubicBezTo>
                      <a:cubicBezTo>
                        <a:pt x="1546" y="1638"/>
                        <a:pt x="1546" y="1638"/>
                        <a:pt x="1546" y="1638"/>
                      </a:cubicBezTo>
                      <a:cubicBezTo>
                        <a:pt x="1463" y="1638"/>
                        <a:pt x="1463" y="1638"/>
                        <a:pt x="1463" y="1638"/>
                      </a:cubicBezTo>
                      <a:cubicBezTo>
                        <a:pt x="1453" y="1638"/>
                        <a:pt x="1441" y="1636"/>
                        <a:pt x="1432" y="1631"/>
                      </a:cubicBezTo>
                      <a:cubicBezTo>
                        <a:pt x="1432" y="1631"/>
                        <a:pt x="1432" y="1631"/>
                        <a:pt x="1432" y="1631"/>
                      </a:cubicBezTo>
                      <a:cubicBezTo>
                        <a:pt x="1432" y="1631"/>
                        <a:pt x="1432" y="1630"/>
                        <a:pt x="1432" y="1630"/>
                      </a:cubicBezTo>
                      <a:cubicBezTo>
                        <a:pt x="1431" y="1629"/>
                        <a:pt x="1429" y="1628"/>
                        <a:pt x="1427" y="1627"/>
                      </a:cubicBezTo>
                      <a:cubicBezTo>
                        <a:pt x="1426" y="1626"/>
                        <a:pt x="1425" y="1624"/>
                        <a:pt x="1424" y="1623"/>
                      </a:cubicBezTo>
                      <a:cubicBezTo>
                        <a:pt x="1424" y="1623"/>
                        <a:pt x="1424" y="1623"/>
                        <a:pt x="1424" y="1622"/>
                      </a:cubicBezTo>
                      <a:cubicBezTo>
                        <a:pt x="1422" y="1619"/>
                        <a:pt x="1421" y="1616"/>
                        <a:pt x="1421" y="1612"/>
                      </a:cubicBezTo>
                      <a:cubicBezTo>
                        <a:pt x="1422" y="1606"/>
                        <a:pt x="1422" y="1606"/>
                        <a:pt x="1422" y="1606"/>
                      </a:cubicBezTo>
                      <a:cubicBezTo>
                        <a:pt x="1422" y="1606"/>
                        <a:pt x="1422" y="1606"/>
                        <a:pt x="1422" y="1606"/>
                      </a:cubicBezTo>
                      <a:cubicBezTo>
                        <a:pt x="1424" y="1593"/>
                        <a:pt x="1425" y="1580"/>
                        <a:pt x="1427" y="1567"/>
                      </a:cubicBezTo>
                      <a:cubicBezTo>
                        <a:pt x="1427" y="1566"/>
                        <a:pt x="1427" y="1566"/>
                        <a:pt x="1427" y="1566"/>
                      </a:cubicBezTo>
                      <a:cubicBezTo>
                        <a:pt x="1427" y="1566"/>
                        <a:pt x="1427" y="1566"/>
                        <a:pt x="1427" y="1565"/>
                      </a:cubicBezTo>
                      <a:cubicBezTo>
                        <a:pt x="1432" y="1536"/>
                        <a:pt x="1490" y="1543"/>
                        <a:pt x="1511" y="1543"/>
                      </a:cubicBezTo>
                      <a:close/>
                      <a:moveTo>
                        <a:pt x="1175" y="1631"/>
                      </a:moveTo>
                      <a:cubicBezTo>
                        <a:pt x="1173" y="1630"/>
                        <a:pt x="1172" y="1629"/>
                        <a:pt x="1170" y="1627"/>
                      </a:cubicBezTo>
                      <a:cubicBezTo>
                        <a:pt x="1169" y="1626"/>
                        <a:pt x="1169" y="1625"/>
                        <a:pt x="1168" y="1624"/>
                      </a:cubicBezTo>
                      <a:cubicBezTo>
                        <a:pt x="1168" y="1623"/>
                        <a:pt x="1168" y="1623"/>
                        <a:pt x="1168" y="1623"/>
                      </a:cubicBezTo>
                      <a:cubicBezTo>
                        <a:pt x="1166" y="1620"/>
                        <a:pt x="1166" y="1616"/>
                        <a:pt x="1167" y="1613"/>
                      </a:cubicBezTo>
                      <a:cubicBezTo>
                        <a:pt x="1169" y="1607"/>
                        <a:pt x="1169" y="1607"/>
                        <a:pt x="1169" y="1607"/>
                      </a:cubicBezTo>
                      <a:cubicBezTo>
                        <a:pt x="1169" y="1607"/>
                        <a:pt x="1169" y="1607"/>
                        <a:pt x="1169" y="1607"/>
                      </a:cubicBezTo>
                      <a:cubicBezTo>
                        <a:pt x="1169" y="1606"/>
                        <a:pt x="1169" y="1605"/>
                        <a:pt x="1170" y="1604"/>
                      </a:cubicBezTo>
                      <a:cubicBezTo>
                        <a:pt x="1181" y="1567"/>
                        <a:pt x="1181" y="1567"/>
                        <a:pt x="1181" y="1567"/>
                      </a:cubicBezTo>
                      <a:cubicBezTo>
                        <a:pt x="1181" y="1566"/>
                        <a:pt x="1181" y="1566"/>
                        <a:pt x="1182" y="1565"/>
                      </a:cubicBezTo>
                      <a:cubicBezTo>
                        <a:pt x="1193" y="1537"/>
                        <a:pt x="1244" y="1543"/>
                        <a:pt x="1268" y="1543"/>
                      </a:cubicBezTo>
                      <a:cubicBezTo>
                        <a:pt x="1278" y="1543"/>
                        <a:pt x="1297" y="1542"/>
                        <a:pt x="1314" y="1543"/>
                      </a:cubicBezTo>
                      <a:cubicBezTo>
                        <a:pt x="1317" y="1544"/>
                        <a:pt x="1320" y="1544"/>
                        <a:pt x="1323" y="1545"/>
                      </a:cubicBezTo>
                      <a:cubicBezTo>
                        <a:pt x="1323" y="1545"/>
                        <a:pt x="1323" y="1545"/>
                        <a:pt x="1324" y="1545"/>
                      </a:cubicBezTo>
                      <a:cubicBezTo>
                        <a:pt x="1332" y="1547"/>
                        <a:pt x="1339" y="1551"/>
                        <a:pt x="1342" y="1556"/>
                      </a:cubicBezTo>
                      <a:cubicBezTo>
                        <a:pt x="1342" y="1557"/>
                        <a:pt x="1342" y="1557"/>
                        <a:pt x="1343" y="1557"/>
                      </a:cubicBezTo>
                      <a:cubicBezTo>
                        <a:pt x="1343" y="1558"/>
                        <a:pt x="1343" y="1558"/>
                        <a:pt x="1343" y="1558"/>
                      </a:cubicBezTo>
                      <a:cubicBezTo>
                        <a:pt x="1343" y="1558"/>
                        <a:pt x="1343" y="1559"/>
                        <a:pt x="1343" y="1559"/>
                      </a:cubicBezTo>
                      <a:cubicBezTo>
                        <a:pt x="1344" y="1561"/>
                        <a:pt x="1345" y="1564"/>
                        <a:pt x="1344" y="1567"/>
                      </a:cubicBezTo>
                      <a:cubicBezTo>
                        <a:pt x="1344" y="1569"/>
                        <a:pt x="1344" y="1569"/>
                        <a:pt x="1344" y="1569"/>
                      </a:cubicBezTo>
                      <a:cubicBezTo>
                        <a:pt x="1344" y="1569"/>
                        <a:pt x="1344" y="1569"/>
                        <a:pt x="1344" y="1569"/>
                      </a:cubicBezTo>
                      <a:cubicBezTo>
                        <a:pt x="1343" y="1576"/>
                        <a:pt x="1341" y="1583"/>
                        <a:pt x="1340" y="1589"/>
                      </a:cubicBezTo>
                      <a:cubicBezTo>
                        <a:pt x="1336" y="1612"/>
                        <a:pt x="1336" y="1612"/>
                        <a:pt x="1336" y="1612"/>
                      </a:cubicBezTo>
                      <a:cubicBezTo>
                        <a:pt x="1336" y="1616"/>
                        <a:pt x="1334" y="1619"/>
                        <a:pt x="1331" y="1622"/>
                      </a:cubicBezTo>
                      <a:cubicBezTo>
                        <a:pt x="1331" y="1623"/>
                        <a:pt x="1330" y="1623"/>
                        <a:pt x="1330" y="1623"/>
                      </a:cubicBezTo>
                      <a:cubicBezTo>
                        <a:pt x="1330" y="1624"/>
                        <a:pt x="1329" y="1624"/>
                        <a:pt x="1329" y="1624"/>
                      </a:cubicBezTo>
                      <a:cubicBezTo>
                        <a:pt x="1328" y="1625"/>
                        <a:pt x="1327" y="1626"/>
                        <a:pt x="1326" y="1627"/>
                      </a:cubicBezTo>
                      <a:cubicBezTo>
                        <a:pt x="1320" y="1632"/>
                        <a:pt x="1312" y="1635"/>
                        <a:pt x="1305" y="1636"/>
                      </a:cubicBezTo>
                      <a:cubicBezTo>
                        <a:pt x="1305" y="1637"/>
                        <a:pt x="1305" y="1637"/>
                        <a:pt x="1305" y="1637"/>
                      </a:cubicBezTo>
                      <a:cubicBezTo>
                        <a:pt x="1304" y="1637"/>
                        <a:pt x="1304" y="1637"/>
                        <a:pt x="1304" y="1637"/>
                      </a:cubicBezTo>
                      <a:cubicBezTo>
                        <a:pt x="1302" y="1637"/>
                        <a:pt x="1300" y="1638"/>
                        <a:pt x="1297" y="1638"/>
                      </a:cubicBezTo>
                      <a:cubicBezTo>
                        <a:pt x="1297" y="1638"/>
                        <a:pt x="1296" y="1638"/>
                        <a:pt x="1295" y="1638"/>
                      </a:cubicBezTo>
                      <a:cubicBezTo>
                        <a:pt x="1292" y="1638"/>
                        <a:pt x="1290" y="1639"/>
                        <a:pt x="1287" y="1639"/>
                      </a:cubicBezTo>
                      <a:cubicBezTo>
                        <a:pt x="1287" y="1639"/>
                        <a:pt x="1287" y="1639"/>
                        <a:pt x="1287" y="1639"/>
                      </a:cubicBezTo>
                      <a:cubicBezTo>
                        <a:pt x="1204" y="1639"/>
                        <a:pt x="1204" y="1639"/>
                        <a:pt x="1204" y="1639"/>
                      </a:cubicBezTo>
                      <a:cubicBezTo>
                        <a:pt x="1194" y="1639"/>
                        <a:pt x="1183" y="1637"/>
                        <a:pt x="1175" y="1631"/>
                      </a:cubicBezTo>
                      <a:cubicBezTo>
                        <a:pt x="1175" y="1631"/>
                        <a:pt x="1175" y="1631"/>
                        <a:pt x="1175" y="1631"/>
                      </a:cubicBezTo>
                      <a:close/>
                      <a:moveTo>
                        <a:pt x="1278" y="1502"/>
                      </a:moveTo>
                      <a:cubicBezTo>
                        <a:pt x="1266" y="1502"/>
                        <a:pt x="1253" y="1502"/>
                        <a:pt x="1241" y="1502"/>
                      </a:cubicBezTo>
                      <a:cubicBezTo>
                        <a:pt x="1230" y="1502"/>
                        <a:pt x="1213" y="1500"/>
                        <a:pt x="1207" y="1489"/>
                      </a:cubicBezTo>
                      <a:cubicBezTo>
                        <a:pt x="1207" y="1488"/>
                        <a:pt x="1207" y="1487"/>
                        <a:pt x="1207" y="1486"/>
                      </a:cubicBezTo>
                      <a:cubicBezTo>
                        <a:pt x="1206" y="1486"/>
                        <a:pt x="1206" y="1485"/>
                        <a:pt x="1206" y="1484"/>
                      </a:cubicBezTo>
                      <a:cubicBezTo>
                        <a:pt x="1206" y="1483"/>
                        <a:pt x="1207" y="1482"/>
                        <a:pt x="1207" y="1481"/>
                      </a:cubicBezTo>
                      <a:cubicBezTo>
                        <a:pt x="1207" y="1481"/>
                        <a:pt x="1207" y="1481"/>
                        <a:pt x="1207" y="1481"/>
                      </a:cubicBezTo>
                      <a:cubicBezTo>
                        <a:pt x="1207" y="1481"/>
                        <a:pt x="1207" y="1481"/>
                        <a:pt x="1207" y="1481"/>
                      </a:cubicBezTo>
                      <a:cubicBezTo>
                        <a:pt x="1207" y="1478"/>
                        <a:pt x="1209" y="1474"/>
                        <a:pt x="1210" y="1472"/>
                      </a:cubicBezTo>
                      <a:cubicBezTo>
                        <a:pt x="1212" y="1463"/>
                        <a:pt x="1214" y="1453"/>
                        <a:pt x="1218" y="1445"/>
                      </a:cubicBezTo>
                      <a:cubicBezTo>
                        <a:pt x="1218" y="1444"/>
                        <a:pt x="1218" y="1444"/>
                        <a:pt x="1218" y="1444"/>
                      </a:cubicBezTo>
                      <a:cubicBezTo>
                        <a:pt x="1219" y="1441"/>
                        <a:pt x="1221" y="1438"/>
                        <a:pt x="1223" y="1436"/>
                      </a:cubicBezTo>
                      <a:cubicBezTo>
                        <a:pt x="1225" y="1435"/>
                        <a:pt x="1226" y="1434"/>
                        <a:pt x="1228" y="1433"/>
                      </a:cubicBezTo>
                      <a:cubicBezTo>
                        <a:pt x="1233" y="1429"/>
                        <a:pt x="1239" y="1427"/>
                        <a:pt x="1245" y="1426"/>
                      </a:cubicBezTo>
                      <a:cubicBezTo>
                        <a:pt x="1246" y="1426"/>
                        <a:pt x="1246" y="1426"/>
                        <a:pt x="1247" y="1426"/>
                      </a:cubicBezTo>
                      <a:cubicBezTo>
                        <a:pt x="1251" y="1425"/>
                        <a:pt x="1257" y="1424"/>
                        <a:pt x="1262" y="1424"/>
                      </a:cubicBezTo>
                      <a:cubicBezTo>
                        <a:pt x="1269" y="1424"/>
                        <a:pt x="1269" y="1424"/>
                        <a:pt x="1269" y="1424"/>
                      </a:cubicBezTo>
                      <a:cubicBezTo>
                        <a:pt x="1271" y="1424"/>
                        <a:pt x="1274" y="1424"/>
                        <a:pt x="1276" y="1424"/>
                      </a:cubicBezTo>
                      <a:cubicBezTo>
                        <a:pt x="1291" y="1424"/>
                        <a:pt x="1307" y="1424"/>
                        <a:pt x="1322" y="1424"/>
                      </a:cubicBezTo>
                      <a:cubicBezTo>
                        <a:pt x="1324" y="1424"/>
                        <a:pt x="1326" y="1424"/>
                        <a:pt x="1329" y="1424"/>
                      </a:cubicBezTo>
                      <a:cubicBezTo>
                        <a:pt x="1331" y="1424"/>
                        <a:pt x="1331" y="1424"/>
                        <a:pt x="1331" y="1424"/>
                      </a:cubicBezTo>
                      <a:cubicBezTo>
                        <a:pt x="1332" y="1424"/>
                        <a:pt x="1332" y="1424"/>
                        <a:pt x="1333" y="1424"/>
                      </a:cubicBezTo>
                      <a:cubicBezTo>
                        <a:pt x="1335" y="1424"/>
                        <a:pt x="1337" y="1424"/>
                        <a:pt x="1339" y="1425"/>
                      </a:cubicBezTo>
                      <a:cubicBezTo>
                        <a:pt x="1339" y="1425"/>
                        <a:pt x="1339" y="1425"/>
                        <a:pt x="1339" y="1425"/>
                      </a:cubicBezTo>
                      <a:cubicBezTo>
                        <a:pt x="1351" y="1426"/>
                        <a:pt x="1364" y="1429"/>
                        <a:pt x="1366" y="1439"/>
                      </a:cubicBezTo>
                      <a:cubicBezTo>
                        <a:pt x="1366" y="1439"/>
                        <a:pt x="1366" y="1440"/>
                        <a:pt x="1366" y="1440"/>
                      </a:cubicBezTo>
                      <a:cubicBezTo>
                        <a:pt x="1366" y="1440"/>
                        <a:pt x="1366" y="1440"/>
                        <a:pt x="1366" y="1441"/>
                      </a:cubicBezTo>
                      <a:cubicBezTo>
                        <a:pt x="1367" y="1452"/>
                        <a:pt x="1362" y="1467"/>
                        <a:pt x="1360" y="1478"/>
                      </a:cubicBezTo>
                      <a:cubicBezTo>
                        <a:pt x="1360" y="1478"/>
                        <a:pt x="1360" y="1478"/>
                        <a:pt x="1360" y="1478"/>
                      </a:cubicBezTo>
                      <a:cubicBezTo>
                        <a:pt x="1359" y="1481"/>
                        <a:pt x="1359" y="1481"/>
                        <a:pt x="1359" y="1481"/>
                      </a:cubicBezTo>
                      <a:cubicBezTo>
                        <a:pt x="1359" y="1483"/>
                        <a:pt x="1358" y="1485"/>
                        <a:pt x="1356" y="1487"/>
                      </a:cubicBezTo>
                      <a:cubicBezTo>
                        <a:pt x="1356" y="1488"/>
                        <a:pt x="1355" y="1488"/>
                        <a:pt x="1355" y="1489"/>
                      </a:cubicBezTo>
                      <a:cubicBezTo>
                        <a:pt x="1355" y="1489"/>
                        <a:pt x="1355" y="1489"/>
                        <a:pt x="1355" y="1489"/>
                      </a:cubicBezTo>
                      <a:cubicBezTo>
                        <a:pt x="1355" y="1489"/>
                        <a:pt x="1355" y="1489"/>
                        <a:pt x="1354" y="1489"/>
                      </a:cubicBezTo>
                      <a:cubicBezTo>
                        <a:pt x="1339" y="1507"/>
                        <a:pt x="1298" y="1502"/>
                        <a:pt x="1278" y="1502"/>
                      </a:cubicBezTo>
                      <a:close/>
                      <a:moveTo>
                        <a:pt x="911" y="1620"/>
                      </a:moveTo>
                      <a:cubicBezTo>
                        <a:pt x="911" y="1619"/>
                        <a:pt x="911" y="1618"/>
                        <a:pt x="911" y="1618"/>
                      </a:cubicBezTo>
                      <a:cubicBezTo>
                        <a:pt x="912" y="1616"/>
                        <a:pt x="912" y="1615"/>
                        <a:pt x="913" y="1614"/>
                      </a:cubicBezTo>
                      <a:cubicBezTo>
                        <a:pt x="913" y="1614"/>
                        <a:pt x="913" y="1614"/>
                        <a:pt x="913" y="1613"/>
                      </a:cubicBezTo>
                      <a:cubicBezTo>
                        <a:pt x="913" y="1612"/>
                        <a:pt x="913" y="1612"/>
                        <a:pt x="913" y="1612"/>
                      </a:cubicBezTo>
                      <a:cubicBezTo>
                        <a:pt x="914" y="1611"/>
                        <a:pt x="915" y="1609"/>
                        <a:pt x="916" y="1607"/>
                      </a:cubicBezTo>
                      <a:cubicBezTo>
                        <a:pt x="922" y="1594"/>
                        <a:pt x="928" y="1582"/>
                        <a:pt x="935" y="1569"/>
                      </a:cubicBezTo>
                      <a:cubicBezTo>
                        <a:pt x="935" y="1569"/>
                        <a:pt x="935" y="1569"/>
                        <a:pt x="935" y="1569"/>
                      </a:cubicBezTo>
                      <a:cubicBezTo>
                        <a:pt x="935" y="1568"/>
                        <a:pt x="935" y="1568"/>
                        <a:pt x="935" y="1568"/>
                      </a:cubicBezTo>
                      <a:cubicBezTo>
                        <a:pt x="936" y="1567"/>
                        <a:pt x="936" y="1566"/>
                        <a:pt x="937" y="1566"/>
                      </a:cubicBezTo>
                      <a:cubicBezTo>
                        <a:pt x="937" y="1565"/>
                        <a:pt x="938" y="1564"/>
                        <a:pt x="938" y="1563"/>
                      </a:cubicBezTo>
                      <a:cubicBezTo>
                        <a:pt x="938" y="1563"/>
                        <a:pt x="938" y="1563"/>
                        <a:pt x="939" y="1563"/>
                      </a:cubicBezTo>
                      <a:cubicBezTo>
                        <a:pt x="956" y="1539"/>
                        <a:pt x="997" y="1544"/>
                        <a:pt x="1023" y="1544"/>
                      </a:cubicBezTo>
                      <a:cubicBezTo>
                        <a:pt x="1023" y="1544"/>
                        <a:pt x="1023" y="1544"/>
                        <a:pt x="1023" y="1544"/>
                      </a:cubicBezTo>
                      <a:cubicBezTo>
                        <a:pt x="1030" y="1544"/>
                        <a:pt x="1049" y="1542"/>
                        <a:pt x="1066" y="1544"/>
                      </a:cubicBezTo>
                      <a:cubicBezTo>
                        <a:pt x="1071" y="1544"/>
                        <a:pt x="1077" y="1544"/>
                        <a:pt x="1081" y="1545"/>
                      </a:cubicBezTo>
                      <a:cubicBezTo>
                        <a:pt x="1084" y="1546"/>
                        <a:pt x="1087" y="1547"/>
                        <a:pt x="1089" y="1548"/>
                      </a:cubicBezTo>
                      <a:cubicBezTo>
                        <a:pt x="1095" y="1551"/>
                        <a:pt x="1099" y="1556"/>
                        <a:pt x="1099" y="1562"/>
                      </a:cubicBezTo>
                      <a:cubicBezTo>
                        <a:pt x="1099" y="1562"/>
                        <a:pt x="1099" y="1562"/>
                        <a:pt x="1099" y="1562"/>
                      </a:cubicBezTo>
                      <a:cubicBezTo>
                        <a:pt x="1099" y="1563"/>
                        <a:pt x="1099" y="1563"/>
                        <a:pt x="1099" y="1564"/>
                      </a:cubicBezTo>
                      <a:cubicBezTo>
                        <a:pt x="1099" y="1565"/>
                        <a:pt x="1099" y="1566"/>
                        <a:pt x="1099" y="1567"/>
                      </a:cubicBezTo>
                      <a:cubicBezTo>
                        <a:pt x="1082" y="1613"/>
                        <a:pt x="1082" y="1613"/>
                        <a:pt x="1082" y="1613"/>
                      </a:cubicBezTo>
                      <a:cubicBezTo>
                        <a:pt x="1081" y="1617"/>
                        <a:pt x="1078" y="1620"/>
                        <a:pt x="1075" y="1623"/>
                      </a:cubicBezTo>
                      <a:cubicBezTo>
                        <a:pt x="1071" y="1626"/>
                        <a:pt x="1067" y="1629"/>
                        <a:pt x="1062" y="1631"/>
                      </a:cubicBezTo>
                      <a:cubicBezTo>
                        <a:pt x="1062" y="1632"/>
                        <a:pt x="1061" y="1632"/>
                        <a:pt x="1061" y="1632"/>
                      </a:cubicBezTo>
                      <a:cubicBezTo>
                        <a:pt x="1054" y="1635"/>
                        <a:pt x="1047" y="1637"/>
                        <a:pt x="1039" y="1639"/>
                      </a:cubicBezTo>
                      <a:cubicBezTo>
                        <a:pt x="1038" y="1639"/>
                        <a:pt x="1038" y="1639"/>
                        <a:pt x="1038" y="1639"/>
                      </a:cubicBezTo>
                      <a:cubicBezTo>
                        <a:pt x="1036" y="1639"/>
                        <a:pt x="1035" y="1639"/>
                        <a:pt x="1034" y="1639"/>
                      </a:cubicBezTo>
                      <a:cubicBezTo>
                        <a:pt x="1020" y="1640"/>
                        <a:pt x="1005" y="1639"/>
                        <a:pt x="990" y="1639"/>
                      </a:cubicBezTo>
                      <a:cubicBezTo>
                        <a:pt x="975" y="1639"/>
                        <a:pt x="960" y="1640"/>
                        <a:pt x="945" y="1640"/>
                      </a:cubicBezTo>
                      <a:cubicBezTo>
                        <a:pt x="935" y="1640"/>
                        <a:pt x="920" y="1638"/>
                        <a:pt x="914" y="1628"/>
                      </a:cubicBezTo>
                      <a:cubicBezTo>
                        <a:pt x="913" y="1628"/>
                        <a:pt x="913" y="1628"/>
                        <a:pt x="913" y="1627"/>
                      </a:cubicBezTo>
                      <a:cubicBezTo>
                        <a:pt x="913" y="1627"/>
                        <a:pt x="912" y="1626"/>
                        <a:pt x="912" y="1626"/>
                      </a:cubicBezTo>
                      <a:cubicBezTo>
                        <a:pt x="912" y="1625"/>
                        <a:pt x="912" y="1624"/>
                        <a:pt x="911" y="1624"/>
                      </a:cubicBezTo>
                      <a:cubicBezTo>
                        <a:pt x="911" y="1624"/>
                        <a:pt x="911" y="1624"/>
                        <a:pt x="911" y="1624"/>
                      </a:cubicBezTo>
                      <a:cubicBezTo>
                        <a:pt x="911" y="1623"/>
                        <a:pt x="911" y="1623"/>
                        <a:pt x="911" y="1623"/>
                      </a:cubicBezTo>
                      <a:cubicBezTo>
                        <a:pt x="911" y="1622"/>
                        <a:pt x="911" y="1621"/>
                        <a:pt x="911" y="1620"/>
                      </a:cubicBezTo>
                      <a:close/>
                      <a:moveTo>
                        <a:pt x="910" y="1465"/>
                      </a:moveTo>
                      <a:cubicBezTo>
                        <a:pt x="910" y="1465"/>
                        <a:pt x="910" y="1465"/>
                        <a:pt x="910" y="1465"/>
                      </a:cubicBezTo>
                      <a:cubicBezTo>
                        <a:pt x="900" y="1482"/>
                        <a:pt x="900" y="1482"/>
                        <a:pt x="900" y="1482"/>
                      </a:cubicBezTo>
                      <a:cubicBezTo>
                        <a:pt x="899" y="1485"/>
                        <a:pt x="896" y="1488"/>
                        <a:pt x="893" y="1490"/>
                      </a:cubicBezTo>
                      <a:cubicBezTo>
                        <a:pt x="889" y="1493"/>
                        <a:pt x="885" y="1495"/>
                        <a:pt x="880" y="1497"/>
                      </a:cubicBezTo>
                      <a:cubicBezTo>
                        <a:pt x="879" y="1497"/>
                        <a:pt x="878" y="1498"/>
                        <a:pt x="876" y="1498"/>
                      </a:cubicBezTo>
                      <a:cubicBezTo>
                        <a:pt x="876" y="1499"/>
                        <a:pt x="875" y="1499"/>
                        <a:pt x="874" y="1499"/>
                      </a:cubicBezTo>
                      <a:cubicBezTo>
                        <a:pt x="874" y="1499"/>
                        <a:pt x="874" y="1499"/>
                        <a:pt x="874" y="1499"/>
                      </a:cubicBezTo>
                      <a:cubicBezTo>
                        <a:pt x="871" y="1500"/>
                        <a:pt x="868" y="1501"/>
                        <a:pt x="865" y="1502"/>
                      </a:cubicBezTo>
                      <a:cubicBezTo>
                        <a:pt x="859" y="1503"/>
                        <a:pt x="854" y="1503"/>
                        <a:pt x="848" y="1503"/>
                      </a:cubicBezTo>
                      <a:cubicBezTo>
                        <a:pt x="832" y="1503"/>
                        <a:pt x="832" y="1503"/>
                        <a:pt x="832" y="1503"/>
                      </a:cubicBezTo>
                      <a:cubicBezTo>
                        <a:pt x="832" y="1503"/>
                        <a:pt x="832" y="1503"/>
                        <a:pt x="832" y="1503"/>
                      </a:cubicBezTo>
                      <a:cubicBezTo>
                        <a:pt x="812" y="1503"/>
                        <a:pt x="793" y="1504"/>
                        <a:pt x="774" y="1504"/>
                      </a:cubicBezTo>
                      <a:cubicBezTo>
                        <a:pt x="765" y="1504"/>
                        <a:pt x="747" y="1502"/>
                        <a:pt x="745" y="1491"/>
                      </a:cubicBezTo>
                      <a:cubicBezTo>
                        <a:pt x="745" y="1489"/>
                        <a:pt x="745" y="1488"/>
                        <a:pt x="746" y="1486"/>
                      </a:cubicBezTo>
                      <a:cubicBezTo>
                        <a:pt x="747" y="1482"/>
                        <a:pt x="751" y="1478"/>
                        <a:pt x="753" y="1475"/>
                      </a:cubicBezTo>
                      <a:cubicBezTo>
                        <a:pt x="760" y="1464"/>
                        <a:pt x="766" y="1452"/>
                        <a:pt x="775" y="1443"/>
                      </a:cubicBezTo>
                      <a:cubicBezTo>
                        <a:pt x="775" y="1442"/>
                        <a:pt x="776" y="1442"/>
                        <a:pt x="776" y="1441"/>
                      </a:cubicBezTo>
                      <a:cubicBezTo>
                        <a:pt x="776" y="1441"/>
                        <a:pt x="777" y="1441"/>
                        <a:pt x="777" y="1441"/>
                      </a:cubicBezTo>
                      <a:cubicBezTo>
                        <a:pt x="799" y="1419"/>
                        <a:pt x="845" y="1425"/>
                        <a:pt x="873" y="1425"/>
                      </a:cubicBezTo>
                      <a:cubicBezTo>
                        <a:pt x="886" y="1425"/>
                        <a:pt x="901" y="1423"/>
                        <a:pt x="913" y="1428"/>
                      </a:cubicBezTo>
                      <a:cubicBezTo>
                        <a:pt x="913" y="1428"/>
                        <a:pt x="913" y="1428"/>
                        <a:pt x="913" y="1428"/>
                      </a:cubicBezTo>
                      <a:cubicBezTo>
                        <a:pt x="915" y="1429"/>
                        <a:pt x="916" y="1430"/>
                        <a:pt x="917" y="1430"/>
                      </a:cubicBezTo>
                      <a:cubicBezTo>
                        <a:pt x="917" y="1430"/>
                        <a:pt x="917" y="1431"/>
                        <a:pt x="918" y="1431"/>
                      </a:cubicBezTo>
                      <a:cubicBezTo>
                        <a:pt x="920" y="1432"/>
                        <a:pt x="922" y="1435"/>
                        <a:pt x="922" y="1437"/>
                      </a:cubicBezTo>
                      <a:cubicBezTo>
                        <a:pt x="923" y="1439"/>
                        <a:pt x="923" y="1442"/>
                        <a:pt x="921" y="1444"/>
                      </a:cubicBezTo>
                      <a:cubicBezTo>
                        <a:pt x="920" y="1446"/>
                        <a:pt x="920" y="1446"/>
                        <a:pt x="920" y="1446"/>
                      </a:cubicBezTo>
                      <a:cubicBezTo>
                        <a:pt x="918" y="1452"/>
                        <a:pt x="913" y="1460"/>
                        <a:pt x="910" y="1465"/>
                      </a:cubicBezTo>
                      <a:close/>
                      <a:moveTo>
                        <a:pt x="1095" y="1502"/>
                      </a:moveTo>
                      <a:cubicBezTo>
                        <a:pt x="1093" y="1502"/>
                        <a:pt x="1091" y="1502"/>
                        <a:pt x="1089" y="1502"/>
                      </a:cubicBezTo>
                      <a:cubicBezTo>
                        <a:pt x="1089" y="1502"/>
                        <a:pt x="1089" y="1503"/>
                        <a:pt x="1088" y="1503"/>
                      </a:cubicBezTo>
                      <a:cubicBezTo>
                        <a:pt x="1077" y="1504"/>
                        <a:pt x="1066" y="1503"/>
                        <a:pt x="1054" y="1503"/>
                      </a:cubicBezTo>
                      <a:cubicBezTo>
                        <a:pt x="1007" y="1503"/>
                        <a:pt x="1007" y="1503"/>
                        <a:pt x="1007" y="1503"/>
                      </a:cubicBezTo>
                      <a:cubicBezTo>
                        <a:pt x="997" y="1503"/>
                        <a:pt x="980" y="1501"/>
                        <a:pt x="976" y="1490"/>
                      </a:cubicBezTo>
                      <a:cubicBezTo>
                        <a:pt x="976" y="1489"/>
                        <a:pt x="976" y="1488"/>
                        <a:pt x="976" y="1487"/>
                      </a:cubicBezTo>
                      <a:cubicBezTo>
                        <a:pt x="976" y="1486"/>
                        <a:pt x="976" y="1486"/>
                        <a:pt x="976" y="1485"/>
                      </a:cubicBezTo>
                      <a:cubicBezTo>
                        <a:pt x="977" y="1481"/>
                        <a:pt x="980" y="1477"/>
                        <a:pt x="982" y="1473"/>
                      </a:cubicBezTo>
                      <a:cubicBezTo>
                        <a:pt x="986" y="1463"/>
                        <a:pt x="990" y="1449"/>
                        <a:pt x="998" y="1441"/>
                      </a:cubicBezTo>
                      <a:cubicBezTo>
                        <a:pt x="998" y="1440"/>
                        <a:pt x="999" y="1440"/>
                        <a:pt x="999" y="1440"/>
                      </a:cubicBezTo>
                      <a:cubicBezTo>
                        <a:pt x="1000" y="1439"/>
                        <a:pt x="1000" y="1439"/>
                        <a:pt x="1000" y="1438"/>
                      </a:cubicBezTo>
                      <a:cubicBezTo>
                        <a:pt x="1001" y="1438"/>
                        <a:pt x="1001" y="1438"/>
                        <a:pt x="1001" y="1438"/>
                      </a:cubicBezTo>
                      <a:cubicBezTo>
                        <a:pt x="1002" y="1437"/>
                        <a:pt x="1002" y="1437"/>
                        <a:pt x="1002" y="1437"/>
                      </a:cubicBezTo>
                      <a:cubicBezTo>
                        <a:pt x="1003" y="1436"/>
                        <a:pt x="1003" y="1436"/>
                        <a:pt x="1003" y="1436"/>
                      </a:cubicBezTo>
                      <a:cubicBezTo>
                        <a:pt x="1010" y="1431"/>
                        <a:pt x="1018" y="1428"/>
                        <a:pt x="1027" y="1427"/>
                      </a:cubicBezTo>
                      <a:cubicBezTo>
                        <a:pt x="1027" y="1427"/>
                        <a:pt x="1027" y="1426"/>
                        <a:pt x="1028" y="1426"/>
                      </a:cubicBezTo>
                      <a:cubicBezTo>
                        <a:pt x="1033" y="1425"/>
                        <a:pt x="1038" y="1425"/>
                        <a:pt x="1043" y="1425"/>
                      </a:cubicBezTo>
                      <a:cubicBezTo>
                        <a:pt x="1072" y="1425"/>
                        <a:pt x="1072" y="1425"/>
                        <a:pt x="1072" y="1425"/>
                      </a:cubicBezTo>
                      <a:cubicBezTo>
                        <a:pt x="1081" y="1425"/>
                        <a:pt x="1090" y="1425"/>
                        <a:pt x="1099" y="1425"/>
                      </a:cubicBezTo>
                      <a:cubicBezTo>
                        <a:pt x="1112" y="1425"/>
                        <a:pt x="1130" y="1423"/>
                        <a:pt x="1140" y="1432"/>
                      </a:cubicBezTo>
                      <a:cubicBezTo>
                        <a:pt x="1140" y="1433"/>
                        <a:pt x="1141" y="1433"/>
                        <a:pt x="1141" y="1434"/>
                      </a:cubicBezTo>
                      <a:cubicBezTo>
                        <a:pt x="1142" y="1434"/>
                        <a:pt x="1142" y="1434"/>
                        <a:pt x="1142" y="1434"/>
                      </a:cubicBezTo>
                      <a:cubicBezTo>
                        <a:pt x="1142" y="1434"/>
                        <a:pt x="1142" y="1435"/>
                        <a:pt x="1142" y="1435"/>
                      </a:cubicBezTo>
                      <a:cubicBezTo>
                        <a:pt x="1143" y="1435"/>
                        <a:pt x="1143" y="1436"/>
                        <a:pt x="1143" y="1436"/>
                      </a:cubicBezTo>
                      <a:cubicBezTo>
                        <a:pt x="1144" y="1438"/>
                        <a:pt x="1144" y="1440"/>
                        <a:pt x="1144" y="1442"/>
                      </a:cubicBezTo>
                      <a:cubicBezTo>
                        <a:pt x="1143" y="1452"/>
                        <a:pt x="1135" y="1467"/>
                        <a:pt x="1133" y="1473"/>
                      </a:cubicBezTo>
                      <a:cubicBezTo>
                        <a:pt x="1133" y="1474"/>
                        <a:pt x="1133" y="1474"/>
                        <a:pt x="1133" y="1474"/>
                      </a:cubicBezTo>
                      <a:cubicBezTo>
                        <a:pt x="1132" y="1476"/>
                        <a:pt x="1131" y="1478"/>
                        <a:pt x="1130" y="1480"/>
                      </a:cubicBezTo>
                      <a:cubicBezTo>
                        <a:pt x="1130" y="1481"/>
                        <a:pt x="1130" y="1481"/>
                        <a:pt x="1130" y="1481"/>
                      </a:cubicBezTo>
                      <a:cubicBezTo>
                        <a:pt x="1130" y="1482"/>
                        <a:pt x="1129" y="1483"/>
                        <a:pt x="1129" y="1483"/>
                      </a:cubicBezTo>
                      <a:cubicBezTo>
                        <a:pt x="1129" y="1484"/>
                        <a:pt x="1128" y="1484"/>
                        <a:pt x="1128" y="1485"/>
                      </a:cubicBezTo>
                      <a:cubicBezTo>
                        <a:pt x="1128" y="1485"/>
                        <a:pt x="1127" y="1486"/>
                        <a:pt x="1127" y="1487"/>
                      </a:cubicBezTo>
                      <a:cubicBezTo>
                        <a:pt x="1126" y="1487"/>
                        <a:pt x="1126" y="1487"/>
                        <a:pt x="1126" y="1488"/>
                      </a:cubicBezTo>
                      <a:cubicBezTo>
                        <a:pt x="1125" y="1488"/>
                        <a:pt x="1125" y="1488"/>
                        <a:pt x="1125" y="1488"/>
                      </a:cubicBezTo>
                      <a:cubicBezTo>
                        <a:pt x="1124" y="1489"/>
                        <a:pt x="1124" y="1489"/>
                        <a:pt x="1124" y="1490"/>
                      </a:cubicBezTo>
                      <a:cubicBezTo>
                        <a:pt x="1122" y="1491"/>
                        <a:pt x="1121" y="1492"/>
                        <a:pt x="1119" y="1493"/>
                      </a:cubicBezTo>
                      <a:cubicBezTo>
                        <a:pt x="1117" y="1494"/>
                        <a:pt x="1115" y="1495"/>
                        <a:pt x="1114" y="1496"/>
                      </a:cubicBezTo>
                      <a:cubicBezTo>
                        <a:pt x="1113" y="1496"/>
                        <a:pt x="1113" y="1496"/>
                        <a:pt x="1113" y="1496"/>
                      </a:cubicBezTo>
                      <a:cubicBezTo>
                        <a:pt x="1112" y="1497"/>
                        <a:pt x="1112" y="1497"/>
                        <a:pt x="1112" y="1497"/>
                      </a:cubicBezTo>
                      <a:cubicBezTo>
                        <a:pt x="1106" y="1499"/>
                        <a:pt x="1100" y="1501"/>
                        <a:pt x="1095" y="1502"/>
                      </a:cubicBezTo>
                      <a:close/>
                      <a:moveTo>
                        <a:pt x="773" y="1710"/>
                      </a:moveTo>
                      <a:cubicBezTo>
                        <a:pt x="773" y="1710"/>
                        <a:pt x="773" y="1710"/>
                        <a:pt x="773" y="1710"/>
                      </a:cubicBezTo>
                      <a:cubicBezTo>
                        <a:pt x="771" y="1721"/>
                        <a:pt x="762" y="1732"/>
                        <a:pt x="756" y="1742"/>
                      </a:cubicBezTo>
                      <a:cubicBezTo>
                        <a:pt x="756" y="1742"/>
                        <a:pt x="756" y="1742"/>
                        <a:pt x="756" y="1742"/>
                      </a:cubicBezTo>
                      <a:cubicBezTo>
                        <a:pt x="750" y="1753"/>
                        <a:pt x="744" y="1767"/>
                        <a:pt x="736" y="1777"/>
                      </a:cubicBezTo>
                      <a:cubicBezTo>
                        <a:pt x="735" y="1778"/>
                        <a:pt x="735" y="1779"/>
                        <a:pt x="734" y="1781"/>
                      </a:cubicBezTo>
                      <a:cubicBezTo>
                        <a:pt x="734" y="1781"/>
                        <a:pt x="733" y="1781"/>
                        <a:pt x="733" y="1781"/>
                      </a:cubicBezTo>
                      <a:cubicBezTo>
                        <a:pt x="732" y="1782"/>
                        <a:pt x="731" y="1783"/>
                        <a:pt x="730" y="1784"/>
                      </a:cubicBezTo>
                      <a:cubicBezTo>
                        <a:pt x="729" y="1785"/>
                        <a:pt x="729" y="1785"/>
                        <a:pt x="728" y="1786"/>
                      </a:cubicBezTo>
                      <a:cubicBezTo>
                        <a:pt x="728" y="1786"/>
                        <a:pt x="728" y="1786"/>
                        <a:pt x="728" y="1786"/>
                      </a:cubicBezTo>
                      <a:cubicBezTo>
                        <a:pt x="719" y="1794"/>
                        <a:pt x="708" y="1799"/>
                        <a:pt x="696" y="1802"/>
                      </a:cubicBezTo>
                      <a:cubicBezTo>
                        <a:pt x="695" y="1803"/>
                        <a:pt x="693" y="1803"/>
                        <a:pt x="692" y="1804"/>
                      </a:cubicBezTo>
                      <a:cubicBezTo>
                        <a:pt x="685" y="1805"/>
                        <a:pt x="678" y="1806"/>
                        <a:pt x="671" y="1806"/>
                      </a:cubicBezTo>
                      <a:cubicBezTo>
                        <a:pt x="665" y="1806"/>
                        <a:pt x="665" y="1806"/>
                        <a:pt x="665" y="1806"/>
                      </a:cubicBezTo>
                      <a:cubicBezTo>
                        <a:pt x="665" y="1806"/>
                        <a:pt x="665" y="1806"/>
                        <a:pt x="665" y="1806"/>
                      </a:cubicBezTo>
                      <a:cubicBezTo>
                        <a:pt x="636" y="1806"/>
                        <a:pt x="607" y="1807"/>
                        <a:pt x="578" y="1807"/>
                      </a:cubicBezTo>
                      <a:cubicBezTo>
                        <a:pt x="575" y="1807"/>
                        <a:pt x="573" y="1806"/>
                        <a:pt x="571" y="1806"/>
                      </a:cubicBezTo>
                      <a:cubicBezTo>
                        <a:pt x="567" y="1806"/>
                        <a:pt x="563" y="1805"/>
                        <a:pt x="560" y="1804"/>
                      </a:cubicBezTo>
                      <a:cubicBezTo>
                        <a:pt x="555" y="1802"/>
                        <a:pt x="551" y="1800"/>
                        <a:pt x="549" y="1797"/>
                      </a:cubicBezTo>
                      <a:cubicBezTo>
                        <a:pt x="546" y="1794"/>
                        <a:pt x="545" y="1790"/>
                        <a:pt x="545" y="1786"/>
                      </a:cubicBezTo>
                      <a:cubicBezTo>
                        <a:pt x="545" y="1783"/>
                        <a:pt x="546" y="1780"/>
                        <a:pt x="548" y="1777"/>
                      </a:cubicBezTo>
                      <a:cubicBezTo>
                        <a:pt x="548" y="1776"/>
                        <a:pt x="549" y="1776"/>
                        <a:pt x="549" y="1776"/>
                      </a:cubicBezTo>
                      <a:cubicBezTo>
                        <a:pt x="549" y="1775"/>
                        <a:pt x="549" y="1774"/>
                        <a:pt x="550" y="1774"/>
                      </a:cubicBezTo>
                      <a:cubicBezTo>
                        <a:pt x="551" y="1772"/>
                        <a:pt x="551" y="1772"/>
                        <a:pt x="551" y="1772"/>
                      </a:cubicBezTo>
                      <a:cubicBezTo>
                        <a:pt x="551" y="1772"/>
                        <a:pt x="551" y="1772"/>
                        <a:pt x="551" y="1772"/>
                      </a:cubicBezTo>
                      <a:cubicBezTo>
                        <a:pt x="558" y="1761"/>
                        <a:pt x="566" y="1750"/>
                        <a:pt x="574" y="1739"/>
                      </a:cubicBezTo>
                      <a:cubicBezTo>
                        <a:pt x="579" y="1730"/>
                        <a:pt x="585" y="1720"/>
                        <a:pt x="592" y="1713"/>
                      </a:cubicBezTo>
                      <a:cubicBezTo>
                        <a:pt x="593" y="1712"/>
                        <a:pt x="593" y="1711"/>
                        <a:pt x="594" y="1710"/>
                      </a:cubicBezTo>
                      <a:cubicBezTo>
                        <a:pt x="594" y="1710"/>
                        <a:pt x="595" y="1710"/>
                        <a:pt x="595" y="1710"/>
                      </a:cubicBezTo>
                      <a:cubicBezTo>
                        <a:pt x="596" y="1708"/>
                        <a:pt x="598" y="1707"/>
                        <a:pt x="600" y="1705"/>
                      </a:cubicBezTo>
                      <a:cubicBezTo>
                        <a:pt x="600" y="1705"/>
                        <a:pt x="600" y="1705"/>
                        <a:pt x="600" y="1705"/>
                      </a:cubicBezTo>
                      <a:cubicBezTo>
                        <a:pt x="600" y="1705"/>
                        <a:pt x="600" y="1705"/>
                        <a:pt x="600" y="1705"/>
                      </a:cubicBezTo>
                      <a:cubicBezTo>
                        <a:pt x="610" y="1697"/>
                        <a:pt x="622" y="1692"/>
                        <a:pt x="635" y="1690"/>
                      </a:cubicBezTo>
                      <a:cubicBezTo>
                        <a:pt x="635" y="1690"/>
                        <a:pt x="635" y="1690"/>
                        <a:pt x="635" y="1690"/>
                      </a:cubicBezTo>
                      <a:cubicBezTo>
                        <a:pt x="636" y="1690"/>
                        <a:pt x="636" y="1690"/>
                        <a:pt x="636" y="1690"/>
                      </a:cubicBezTo>
                      <a:cubicBezTo>
                        <a:pt x="638" y="1689"/>
                        <a:pt x="640" y="1689"/>
                        <a:pt x="643" y="1688"/>
                      </a:cubicBezTo>
                      <a:cubicBezTo>
                        <a:pt x="644" y="1688"/>
                        <a:pt x="646" y="1688"/>
                        <a:pt x="647" y="1688"/>
                      </a:cubicBezTo>
                      <a:cubicBezTo>
                        <a:pt x="649" y="1688"/>
                        <a:pt x="650" y="1688"/>
                        <a:pt x="652" y="1688"/>
                      </a:cubicBezTo>
                      <a:cubicBezTo>
                        <a:pt x="653" y="1687"/>
                        <a:pt x="654" y="1687"/>
                        <a:pt x="655" y="1687"/>
                      </a:cubicBezTo>
                      <a:cubicBezTo>
                        <a:pt x="656" y="1687"/>
                        <a:pt x="656" y="1687"/>
                        <a:pt x="656" y="1687"/>
                      </a:cubicBezTo>
                      <a:cubicBezTo>
                        <a:pt x="656" y="1687"/>
                        <a:pt x="656" y="1687"/>
                        <a:pt x="656" y="1687"/>
                      </a:cubicBezTo>
                      <a:cubicBezTo>
                        <a:pt x="683" y="1687"/>
                        <a:pt x="709" y="1687"/>
                        <a:pt x="736" y="1687"/>
                      </a:cubicBezTo>
                      <a:cubicBezTo>
                        <a:pt x="736" y="1687"/>
                        <a:pt x="736" y="1687"/>
                        <a:pt x="736" y="1687"/>
                      </a:cubicBezTo>
                      <a:cubicBezTo>
                        <a:pt x="740" y="1687"/>
                        <a:pt x="740" y="1687"/>
                        <a:pt x="740" y="1687"/>
                      </a:cubicBezTo>
                      <a:cubicBezTo>
                        <a:pt x="747" y="1687"/>
                        <a:pt x="753" y="1688"/>
                        <a:pt x="757" y="1689"/>
                      </a:cubicBezTo>
                      <a:cubicBezTo>
                        <a:pt x="759" y="1690"/>
                        <a:pt x="760" y="1690"/>
                        <a:pt x="761" y="1691"/>
                      </a:cubicBezTo>
                      <a:cubicBezTo>
                        <a:pt x="761" y="1691"/>
                        <a:pt x="762" y="1691"/>
                        <a:pt x="763" y="1691"/>
                      </a:cubicBezTo>
                      <a:cubicBezTo>
                        <a:pt x="763" y="1692"/>
                        <a:pt x="763" y="1692"/>
                        <a:pt x="764" y="1692"/>
                      </a:cubicBezTo>
                      <a:cubicBezTo>
                        <a:pt x="771" y="1695"/>
                        <a:pt x="775" y="1701"/>
                        <a:pt x="773" y="1710"/>
                      </a:cubicBezTo>
                      <a:close/>
                      <a:moveTo>
                        <a:pt x="828" y="1613"/>
                      </a:moveTo>
                      <a:cubicBezTo>
                        <a:pt x="827" y="1614"/>
                        <a:pt x="827" y="1614"/>
                        <a:pt x="827" y="1614"/>
                      </a:cubicBezTo>
                      <a:cubicBezTo>
                        <a:pt x="827" y="1614"/>
                        <a:pt x="827" y="1614"/>
                        <a:pt x="827" y="1614"/>
                      </a:cubicBezTo>
                      <a:cubicBezTo>
                        <a:pt x="826" y="1616"/>
                        <a:pt x="825" y="1617"/>
                        <a:pt x="824" y="1619"/>
                      </a:cubicBezTo>
                      <a:cubicBezTo>
                        <a:pt x="824" y="1619"/>
                        <a:pt x="824" y="1619"/>
                        <a:pt x="823" y="1619"/>
                      </a:cubicBezTo>
                      <a:cubicBezTo>
                        <a:pt x="817" y="1627"/>
                        <a:pt x="807" y="1632"/>
                        <a:pt x="797" y="1635"/>
                      </a:cubicBezTo>
                      <a:cubicBezTo>
                        <a:pt x="797" y="1635"/>
                        <a:pt x="797" y="1635"/>
                        <a:pt x="797" y="1635"/>
                      </a:cubicBezTo>
                      <a:cubicBezTo>
                        <a:pt x="795" y="1636"/>
                        <a:pt x="794" y="1636"/>
                        <a:pt x="792" y="1636"/>
                      </a:cubicBezTo>
                      <a:cubicBezTo>
                        <a:pt x="791" y="1637"/>
                        <a:pt x="790" y="1637"/>
                        <a:pt x="789" y="1637"/>
                      </a:cubicBezTo>
                      <a:cubicBezTo>
                        <a:pt x="788" y="1637"/>
                        <a:pt x="788" y="1638"/>
                        <a:pt x="787" y="1638"/>
                      </a:cubicBezTo>
                      <a:cubicBezTo>
                        <a:pt x="781" y="1639"/>
                        <a:pt x="774" y="1640"/>
                        <a:pt x="768" y="1640"/>
                      </a:cubicBezTo>
                      <a:cubicBezTo>
                        <a:pt x="767" y="1640"/>
                        <a:pt x="767" y="1640"/>
                        <a:pt x="767" y="1640"/>
                      </a:cubicBezTo>
                      <a:cubicBezTo>
                        <a:pt x="756" y="1641"/>
                        <a:pt x="745" y="1640"/>
                        <a:pt x="735" y="1640"/>
                      </a:cubicBezTo>
                      <a:cubicBezTo>
                        <a:pt x="718" y="1640"/>
                        <a:pt x="702" y="1640"/>
                        <a:pt x="685" y="1640"/>
                      </a:cubicBezTo>
                      <a:cubicBezTo>
                        <a:pt x="683" y="1640"/>
                        <a:pt x="680" y="1640"/>
                        <a:pt x="677" y="1640"/>
                      </a:cubicBezTo>
                      <a:cubicBezTo>
                        <a:pt x="677" y="1640"/>
                        <a:pt x="677" y="1640"/>
                        <a:pt x="676" y="1640"/>
                      </a:cubicBezTo>
                      <a:cubicBezTo>
                        <a:pt x="674" y="1639"/>
                        <a:pt x="672" y="1639"/>
                        <a:pt x="669" y="1638"/>
                      </a:cubicBezTo>
                      <a:cubicBezTo>
                        <a:pt x="669" y="1638"/>
                        <a:pt x="669" y="1638"/>
                        <a:pt x="669" y="1638"/>
                      </a:cubicBezTo>
                      <a:cubicBezTo>
                        <a:pt x="669" y="1638"/>
                        <a:pt x="669" y="1638"/>
                        <a:pt x="669" y="1638"/>
                      </a:cubicBezTo>
                      <a:cubicBezTo>
                        <a:pt x="662" y="1636"/>
                        <a:pt x="655" y="1632"/>
                        <a:pt x="655" y="1624"/>
                      </a:cubicBezTo>
                      <a:cubicBezTo>
                        <a:pt x="655" y="1623"/>
                        <a:pt x="655" y="1621"/>
                        <a:pt x="656" y="1620"/>
                      </a:cubicBezTo>
                      <a:cubicBezTo>
                        <a:pt x="656" y="1619"/>
                        <a:pt x="656" y="1619"/>
                        <a:pt x="656" y="1618"/>
                      </a:cubicBezTo>
                      <a:cubicBezTo>
                        <a:pt x="657" y="1617"/>
                        <a:pt x="657" y="1616"/>
                        <a:pt x="658" y="1614"/>
                      </a:cubicBezTo>
                      <a:cubicBezTo>
                        <a:pt x="658" y="1614"/>
                        <a:pt x="658" y="1614"/>
                        <a:pt x="658" y="1614"/>
                      </a:cubicBezTo>
                      <a:cubicBezTo>
                        <a:pt x="659" y="1613"/>
                        <a:pt x="659" y="1613"/>
                        <a:pt x="659" y="1613"/>
                      </a:cubicBezTo>
                      <a:cubicBezTo>
                        <a:pt x="660" y="1612"/>
                        <a:pt x="661" y="1610"/>
                        <a:pt x="662" y="1609"/>
                      </a:cubicBezTo>
                      <a:cubicBezTo>
                        <a:pt x="670" y="1597"/>
                        <a:pt x="678" y="1585"/>
                        <a:pt x="686" y="1572"/>
                      </a:cubicBezTo>
                      <a:cubicBezTo>
                        <a:pt x="687" y="1572"/>
                        <a:pt x="687" y="1572"/>
                        <a:pt x="687" y="1572"/>
                      </a:cubicBezTo>
                      <a:cubicBezTo>
                        <a:pt x="689" y="1568"/>
                        <a:pt x="689" y="1568"/>
                        <a:pt x="689" y="1568"/>
                      </a:cubicBezTo>
                      <a:cubicBezTo>
                        <a:pt x="692" y="1565"/>
                        <a:pt x="695" y="1562"/>
                        <a:pt x="699" y="1559"/>
                      </a:cubicBezTo>
                      <a:cubicBezTo>
                        <a:pt x="702" y="1557"/>
                        <a:pt x="705" y="1555"/>
                        <a:pt x="708" y="1554"/>
                      </a:cubicBezTo>
                      <a:cubicBezTo>
                        <a:pt x="709" y="1553"/>
                        <a:pt x="710" y="1553"/>
                        <a:pt x="711" y="1552"/>
                      </a:cubicBezTo>
                      <a:cubicBezTo>
                        <a:pt x="712" y="1552"/>
                        <a:pt x="712" y="1552"/>
                        <a:pt x="713" y="1551"/>
                      </a:cubicBezTo>
                      <a:cubicBezTo>
                        <a:pt x="713" y="1551"/>
                        <a:pt x="714" y="1551"/>
                        <a:pt x="714" y="1551"/>
                      </a:cubicBezTo>
                      <a:cubicBezTo>
                        <a:pt x="715" y="1551"/>
                        <a:pt x="715" y="1551"/>
                        <a:pt x="716" y="1550"/>
                      </a:cubicBezTo>
                      <a:cubicBezTo>
                        <a:pt x="720" y="1549"/>
                        <a:pt x="725" y="1547"/>
                        <a:pt x="730" y="1546"/>
                      </a:cubicBezTo>
                      <a:cubicBezTo>
                        <a:pt x="735" y="1545"/>
                        <a:pt x="741" y="1544"/>
                        <a:pt x="747" y="1544"/>
                      </a:cubicBezTo>
                      <a:cubicBezTo>
                        <a:pt x="763" y="1544"/>
                        <a:pt x="763" y="1544"/>
                        <a:pt x="763" y="1544"/>
                      </a:cubicBezTo>
                      <a:cubicBezTo>
                        <a:pt x="767" y="1544"/>
                        <a:pt x="770" y="1544"/>
                        <a:pt x="774" y="1544"/>
                      </a:cubicBezTo>
                      <a:cubicBezTo>
                        <a:pt x="789" y="1544"/>
                        <a:pt x="803" y="1544"/>
                        <a:pt x="818" y="1544"/>
                      </a:cubicBezTo>
                      <a:cubicBezTo>
                        <a:pt x="818" y="1544"/>
                        <a:pt x="818" y="1544"/>
                        <a:pt x="818" y="1544"/>
                      </a:cubicBezTo>
                      <a:cubicBezTo>
                        <a:pt x="824" y="1544"/>
                        <a:pt x="824" y="1544"/>
                        <a:pt x="824" y="1544"/>
                      </a:cubicBezTo>
                      <a:cubicBezTo>
                        <a:pt x="830" y="1544"/>
                        <a:pt x="835" y="1545"/>
                        <a:pt x="839" y="1546"/>
                      </a:cubicBezTo>
                      <a:cubicBezTo>
                        <a:pt x="843" y="1547"/>
                        <a:pt x="845" y="1548"/>
                        <a:pt x="847" y="1549"/>
                      </a:cubicBezTo>
                      <a:cubicBezTo>
                        <a:pt x="854" y="1553"/>
                        <a:pt x="858" y="1559"/>
                        <a:pt x="853" y="1568"/>
                      </a:cubicBezTo>
                      <a:cubicBezTo>
                        <a:pt x="848" y="1579"/>
                        <a:pt x="841" y="1590"/>
                        <a:pt x="835" y="1600"/>
                      </a:cubicBezTo>
                      <a:cubicBezTo>
                        <a:pt x="828" y="1613"/>
                        <a:pt x="828" y="1613"/>
                        <a:pt x="828" y="1613"/>
                      </a:cubicBezTo>
                      <a:cubicBezTo>
                        <a:pt x="828" y="1613"/>
                        <a:pt x="828" y="1613"/>
                        <a:pt x="828" y="1613"/>
                      </a:cubicBezTo>
                      <a:close/>
                      <a:moveTo>
                        <a:pt x="1592" y="1771"/>
                      </a:moveTo>
                      <a:cubicBezTo>
                        <a:pt x="1592" y="1773"/>
                        <a:pt x="1592" y="1775"/>
                        <a:pt x="1591" y="1777"/>
                      </a:cubicBezTo>
                      <a:cubicBezTo>
                        <a:pt x="1591" y="1778"/>
                        <a:pt x="1591" y="1778"/>
                        <a:pt x="1591" y="1778"/>
                      </a:cubicBezTo>
                      <a:cubicBezTo>
                        <a:pt x="1590" y="1780"/>
                        <a:pt x="1590" y="1782"/>
                        <a:pt x="1589" y="1783"/>
                      </a:cubicBezTo>
                      <a:cubicBezTo>
                        <a:pt x="1589" y="1783"/>
                        <a:pt x="1589" y="1783"/>
                        <a:pt x="1589" y="1784"/>
                      </a:cubicBezTo>
                      <a:cubicBezTo>
                        <a:pt x="1588" y="1784"/>
                        <a:pt x="1588" y="1784"/>
                        <a:pt x="1588" y="1784"/>
                      </a:cubicBezTo>
                      <a:cubicBezTo>
                        <a:pt x="1587" y="1786"/>
                        <a:pt x="1586" y="1788"/>
                        <a:pt x="1584" y="1789"/>
                      </a:cubicBezTo>
                      <a:cubicBezTo>
                        <a:pt x="1584" y="1789"/>
                        <a:pt x="1584" y="1789"/>
                        <a:pt x="1584" y="1789"/>
                      </a:cubicBezTo>
                      <a:cubicBezTo>
                        <a:pt x="1582" y="1791"/>
                        <a:pt x="1581" y="1792"/>
                        <a:pt x="1579" y="1794"/>
                      </a:cubicBezTo>
                      <a:cubicBezTo>
                        <a:pt x="1578" y="1794"/>
                        <a:pt x="1578" y="1794"/>
                        <a:pt x="1578" y="1794"/>
                      </a:cubicBezTo>
                      <a:cubicBezTo>
                        <a:pt x="1578" y="1794"/>
                        <a:pt x="1577" y="1795"/>
                        <a:pt x="1577" y="1795"/>
                      </a:cubicBezTo>
                      <a:cubicBezTo>
                        <a:pt x="1575" y="1796"/>
                        <a:pt x="1573" y="1797"/>
                        <a:pt x="1571" y="1798"/>
                      </a:cubicBezTo>
                      <a:cubicBezTo>
                        <a:pt x="1571" y="1798"/>
                        <a:pt x="1571" y="1798"/>
                        <a:pt x="1570" y="1798"/>
                      </a:cubicBezTo>
                      <a:cubicBezTo>
                        <a:pt x="1569" y="1799"/>
                        <a:pt x="1567" y="1800"/>
                        <a:pt x="1566" y="1800"/>
                      </a:cubicBezTo>
                      <a:cubicBezTo>
                        <a:pt x="1565" y="1800"/>
                        <a:pt x="1564" y="1801"/>
                        <a:pt x="1563" y="1801"/>
                      </a:cubicBezTo>
                      <a:cubicBezTo>
                        <a:pt x="1563" y="1801"/>
                        <a:pt x="1563" y="1801"/>
                        <a:pt x="1562" y="1801"/>
                      </a:cubicBezTo>
                      <a:cubicBezTo>
                        <a:pt x="1562" y="1801"/>
                        <a:pt x="1561" y="1801"/>
                        <a:pt x="1561" y="1802"/>
                      </a:cubicBezTo>
                      <a:cubicBezTo>
                        <a:pt x="1559" y="1802"/>
                        <a:pt x="1557" y="1802"/>
                        <a:pt x="1555" y="1803"/>
                      </a:cubicBezTo>
                      <a:cubicBezTo>
                        <a:pt x="1553" y="1803"/>
                        <a:pt x="1551" y="1803"/>
                        <a:pt x="1550" y="1803"/>
                      </a:cubicBezTo>
                      <a:cubicBezTo>
                        <a:pt x="1548" y="1804"/>
                        <a:pt x="1546" y="1804"/>
                        <a:pt x="1544" y="1804"/>
                      </a:cubicBezTo>
                      <a:cubicBezTo>
                        <a:pt x="1544" y="1804"/>
                        <a:pt x="1543" y="1804"/>
                        <a:pt x="1542" y="1804"/>
                      </a:cubicBezTo>
                      <a:cubicBezTo>
                        <a:pt x="1540" y="1804"/>
                        <a:pt x="1540" y="1804"/>
                        <a:pt x="1540" y="1804"/>
                      </a:cubicBezTo>
                      <a:cubicBezTo>
                        <a:pt x="1540" y="1804"/>
                        <a:pt x="1540" y="1804"/>
                        <a:pt x="1540" y="1804"/>
                      </a:cubicBezTo>
                      <a:cubicBezTo>
                        <a:pt x="1530" y="1804"/>
                        <a:pt x="1519" y="1804"/>
                        <a:pt x="1509" y="1804"/>
                      </a:cubicBezTo>
                      <a:cubicBezTo>
                        <a:pt x="1461" y="1804"/>
                        <a:pt x="908" y="1806"/>
                        <a:pt x="869" y="1806"/>
                      </a:cubicBezTo>
                      <a:cubicBezTo>
                        <a:pt x="866" y="1806"/>
                        <a:pt x="863" y="1806"/>
                        <a:pt x="861" y="1805"/>
                      </a:cubicBezTo>
                      <a:cubicBezTo>
                        <a:pt x="857" y="1805"/>
                        <a:pt x="853" y="1804"/>
                        <a:pt x="850" y="1803"/>
                      </a:cubicBezTo>
                      <a:cubicBezTo>
                        <a:pt x="845" y="1802"/>
                        <a:pt x="841" y="1799"/>
                        <a:pt x="838" y="1796"/>
                      </a:cubicBezTo>
                      <a:cubicBezTo>
                        <a:pt x="835" y="1793"/>
                        <a:pt x="833" y="1790"/>
                        <a:pt x="832" y="1786"/>
                      </a:cubicBezTo>
                      <a:cubicBezTo>
                        <a:pt x="832" y="1782"/>
                        <a:pt x="832" y="1778"/>
                        <a:pt x="834" y="1773"/>
                      </a:cubicBezTo>
                      <a:cubicBezTo>
                        <a:pt x="836" y="1771"/>
                        <a:pt x="836" y="1771"/>
                        <a:pt x="836" y="1771"/>
                      </a:cubicBezTo>
                      <a:cubicBezTo>
                        <a:pt x="836" y="1771"/>
                        <a:pt x="836" y="1771"/>
                        <a:pt x="836" y="1771"/>
                      </a:cubicBezTo>
                      <a:cubicBezTo>
                        <a:pt x="842" y="1758"/>
                        <a:pt x="848" y="1745"/>
                        <a:pt x="854" y="1732"/>
                      </a:cubicBezTo>
                      <a:cubicBezTo>
                        <a:pt x="856" y="1730"/>
                        <a:pt x="857" y="1728"/>
                        <a:pt x="858" y="1726"/>
                      </a:cubicBezTo>
                      <a:cubicBezTo>
                        <a:pt x="862" y="1716"/>
                        <a:pt x="862" y="1716"/>
                        <a:pt x="862" y="1716"/>
                      </a:cubicBezTo>
                      <a:cubicBezTo>
                        <a:pt x="864" y="1712"/>
                        <a:pt x="868" y="1708"/>
                        <a:pt x="872" y="1704"/>
                      </a:cubicBezTo>
                      <a:cubicBezTo>
                        <a:pt x="873" y="1704"/>
                        <a:pt x="874" y="1703"/>
                        <a:pt x="875" y="1702"/>
                      </a:cubicBezTo>
                      <a:cubicBezTo>
                        <a:pt x="875" y="1702"/>
                        <a:pt x="876" y="1701"/>
                        <a:pt x="877" y="1701"/>
                      </a:cubicBezTo>
                      <a:cubicBezTo>
                        <a:pt x="878" y="1700"/>
                        <a:pt x="878" y="1700"/>
                        <a:pt x="879" y="1699"/>
                      </a:cubicBezTo>
                      <a:cubicBezTo>
                        <a:pt x="880" y="1699"/>
                        <a:pt x="880" y="1699"/>
                        <a:pt x="880" y="1699"/>
                      </a:cubicBezTo>
                      <a:cubicBezTo>
                        <a:pt x="881" y="1698"/>
                        <a:pt x="881" y="1698"/>
                        <a:pt x="882" y="1698"/>
                      </a:cubicBezTo>
                      <a:cubicBezTo>
                        <a:pt x="883" y="1697"/>
                        <a:pt x="885" y="1696"/>
                        <a:pt x="886" y="1695"/>
                      </a:cubicBezTo>
                      <a:cubicBezTo>
                        <a:pt x="887" y="1695"/>
                        <a:pt x="888" y="1695"/>
                        <a:pt x="889" y="1694"/>
                      </a:cubicBezTo>
                      <a:cubicBezTo>
                        <a:pt x="890" y="1694"/>
                        <a:pt x="891" y="1693"/>
                        <a:pt x="893" y="1693"/>
                      </a:cubicBezTo>
                      <a:cubicBezTo>
                        <a:pt x="895" y="1692"/>
                        <a:pt x="897" y="1691"/>
                        <a:pt x="899" y="1690"/>
                      </a:cubicBezTo>
                      <a:cubicBezTo>
                        <a:pt x="900" y="1690"/>
                        <a:pt x="901" y="1690"/>
                        <a:pt x="903" y="1689"/>
                      </a:cubicBezTo>
                      <a:cubicBezTo>
                        <a:pt x="903" y="1689"/>
                        <a:pt x="904" y="1689"/>
                        <a:pt x="904" y="1689"/>
                      </a:cubicBezTo>
                      <a:cubicBezTo>
                        <a:pt x="910" y="1687"/>
                        <a:pt x="917" y="1687"/>
                        <a:pt x="923" y="1687"/>
                      </a:cubicBezTo>
                      <a:cubicBezTo>
                        <a:pt x="923" y="1687"/>
                        <a:pt x="1503" y="1685"/>
                        <a:pt x="1525" y="1685"/>
                      </a:cubicBezTo>
                      <a:cubicBezTo>
                        <a:pt x="1531" y="1685"/>
                        <a:pt x="1538" y="1685"/>
                        <a:pt x="1545" y="1685"/>
                      </a:cubicBezTo>
                      <a:cubicBezTo>
                        <a:pt x="1548" y="1685"/>
                        <a:pt x="1551" y="1685"/>
                        <a:pt x="1554" y="1686"/>
                      </a:cubicBezTo>
                      <a:cubicBezTo>
                        <a:pt x="1554" y="1686"/>
                        <a:pt x="1555" y="1686"/>
                        <a:pt x="1555" y="1686"/>
                      </a:cubicBezTo>
                      <a:cubicBezTo>
                        <a:pt x="1557" y="1686"/>
                        <a:pt x="1560" y="1686"/>
                        <a:pt x="1562" y="1687"/>
                      </a:cubicBezTo>
                      <a:cubicBezTo>
                        <a:pt x="1562" y="1687"/>
                        <a:pt x="1563" y="1687"/>
                        <a:pt x="1563" y="1687"/>
                      </a:cubicBezTo>
                      <a:cubicBezTo>
                        <a:pt x="1563" y="1687"/>
                        <a:pt x="1563" y="1687"/>
                        <a:pt x="1563" y="1687"/>
                      </a:cubicBezTo>
                      <a:cubicBezTo>
                        <a:pt x="1566" y="1688"/>
                        <a:pt x="1568" y="1689"/>
                        <a:pt x="1570" y="1690"/>
                      </a:cubicBezTo>
                      <a:cubicBezTo>
                        <a:pt x="1570" y="1690"/>
                        <a:pt x="1571" y="1690"/>
                        <a:pt x="1571" y="1690"/>
                      </a:cubicBezTo>
                      <a:cubicBezTo>
                        <a:pt x="1573" y="1691"/>
                        <a:pt x="1575" y="1692"/>
                        <a:pt x="1577" y="1693"/>
                      </a:cubicBezTo>
                      <a:cubicBezTo>
                        <a:pt x="1577" y="1693"/>
                        <a:pt x="1577" y="1693"/>
                        <a:pt x="1578" y="1693"/>
                      </a:cubicBezTo>
                      <a:cubicBezTo>
                        <a:pt x="1578" y="1694"/>
                        <a:pt x="1578" y="1694"/>
                        <a:pt x="1578" y="1694"/>
                      </a:cubicBezTo>
                      <a:cubicBezTo>
                        <a:pt x="1580" y="1695"/>
                        <a:pt x="1581" y="1696"/>
                        <a:pt x="1582" y="1697"/>
                      </a:cubicBezTo>
                      <a:cubicBezTo>
                        <a:pt x="1584" y="1698"/>
                        <a:pt x="1586" y="1700"/>
                        <a:pt x="1588" y="1703"/>
                      </a:cubicBezTo>
                      <a:cubicBezTo>
                        <a:pt x="1590" y="1706"/>
                        <a:pt x="1592" y="1710"/>
                        <a:pt x="1592" y="1714"/>
                      </a:cubicBezTo>
                      <a:cubicBezTo>
                        <a:pt x="1592" y="1717"/>
                        <a:pt x="1592" y="1717"/>
                        <a:pt x="1592" y="1717"/>
                      </a:cubicBezTo>
                      <a:cubicBezTo>
                        <a:pt x="1592" y="1717"/>
                        <a:pt x="1592" y="1717"/>
                        <a:pt x="1592" y="1717"/>
                      </a:cubicBezTo>
                      <a:cubicBezTo>
                        <a:pt x="1592" y="1731"/>
                        <a:pt x="1592" y="1746"/>
                        <a:pt x="1592" y="1760"/>
                      </a:cubicBezTo>
                      <a:cubicBezTo>
                        <a:pt x="1592" y="1764"/>
                        <a:pt x="1593" y="1767"/>
                        <a:pt x="1592" y="1771"/>
                      </a:cubicBezTo>
                      <a:close/>
                      <a:moveTo>
                        <a:pt x="1671" y="1490"/>
                      </a:moveTo>
                      <a:cubicBezTo>
                        <a:pt x="1671" y="1490"/>
                        <a:pt x="1670" y="1489"/>
                        <a:pt x="1670" y="1489"/>
                      </a:cubicBezTo>
                      <a:cubicBezTo>
                        <a:pt x="1670" y="1489"/>
                        <a:pt x="1669" y="1489"/>
                        <a:pt x="1669" y="1488"/>
                      </a:cubicBezTo>
                      <a:cubicBezTo>
                        <a:pt x="1667" y="1486"/>
                        <a:pt x="1666" y="1483"/>
                        <a:pt x="1665" y="1480"/>
                      </a:cubicBezTo>
                      <a:cubicBezTo>
                        <a:pt x="1665" y="1477"/>
                        <a:pt x="1665" y="1477"/>
                        <a:pt x="1665" y="1477"/>
                      </a:cubicBezTo>
                      <a:cubicBezTo>
                        <a:pt x="1665" y="1475"/>
                        <a:pt x="1665" y="1473"/>
                        <a:pt x="1665" y="1471"/>
                      </a:cubicBezTo>
                      <a:cubicBezTo>
                        <a:pt x="1665" y="1471"/>
                        <a:pt x="1665" y="1471"/>
                        <a:pt x="1665" y="1471"/>
                      </a:cubicBezTo>
                      <a:cubicBezTo>
                        <a:pt x="1664" y="1463"/>
                        <a:pt x="1662" y="1454"/>
                        <a:pt x="1663" y="1445"/>
                      </a:cubicBezTo>
                      <a:cubicBezTo>
                        <a:pt x="1663" y="1443"/>
                        <a:pt x="1663" y="1443"/>
                        <a:pt x="1663" y="1443"/>
                      </a:cubicBezTo>
                      <a:cubicBezTo>
                        <a:pt x="1662" y="1440"/>
                        <a:pt x="1663" y="1437"/>
                        <a:pt x="1665" y="1435"/>
                      </a:cubicBezTo>
                      <a:cubicBezTo>
                        <a:pt x="1667" y="1433"/>
                        <a:pt x="1669" y="1431"/>
                        <a:pt x="1673" y="1429"/>
                      </a:cubicBezTo>
                      <a:cubicBezTo>
                        <a:pt x="1676" y="1427"/>
                        <a:pt x="1680" y="1426"/>
                        <a:pt x="1684" y="1425"/>
                      </a:cubicBezTo>
                      <a:cubicBezTo>
                        <a:pt x="1684" y="1425"/>
                        <a:pt x="1684" y="1425"/>
                        <a:pt x="1684" y="1425"/>
                      </a:cubicBezTo>
                      <a:cubicBezTo>
                        <a:pt x="1685" y="1425"/>
                        <a:pt x="1685" y="1425"/>
                        <a:pt x="1685" y="1425"/>
                      </a:cubicBezTo>
                      <a:cubicBezTo>
                        <a:pt x="1687" y="1424"/>
                        <a:pt x="1689" y="1424"/>
                        <a:pt x="1690" y="1424"/>
                      </a:cubicBezTo>
                      <a:cubicBezTo>
                        <a:pt x="1691" y="1424"/>
                        <a:pt x="1692" y="1424"/>
                        <a:pt x="1693" y="1424"/>
                      </a:cubicBezTo>
                      <a:cubicBezTo>
                        <a:pt x="1700" y="1423"/>
                        <a:pt x="1708" y="1423"/>
                        <a:pt x="1716" y="1423"/>
                      </a:cubicBezTo>
                      <a:cubicBezTo>
                        <a:pt x="1769" y="1423"/>
                        <a:pt x="1769" y="1423"/>
                        <a:pt x="1769" y="1423"/>
                      </a:cubicBezTo>
                      <a:cubicBezTo>
                        <a:pt x="1772" y="1423"/>
                        <a:pt x="1775" y="1423"/>
                        <a:pt x="1778" y="1424"/>
                      </a:cubicBezTo>
                      <a:cubicBezTo>
                        <a:pt x="1792" y="1425"/>
                        <a:pt x="1808" y="1429"/>
                        <a:pt x="1810" y="1442"/>
                      </a:cubicBezTo>
                      <a:cubicBezTo>
                        <a:pt x="1814" y="1454"/>
                        <a:pt x="1815" y="1466"/>
                        <a:pt x="1817" y="1478"/>
                      </a:cubicBezTo>
                      <a:cubicBezTo>
                        <a:pt x="1818" y="1480"/>
                        <a:pt x="1818" y="1480"/>
                        <a:pt x="1818" y="1480"/>
                      </a:cubicBezTo>
                      <a:cubicBezTo>
                        <a:pt x="1818" y="1482"/>
                        <a:pt x="1818" y="1485"/>
                        <a:pt x="1817" y="1487"/>
                      </a:cubicBezTo>
                      <a:cubicBezTo>
                        <a:pt x="1817" y="1487"/>
                        <a:pt x="1817" y="1488"/>
                        <a:pt x="1816" y="1488"/>
                      </a:cubicBezTo>
                      <a:cubicBezTo>
                        <a:pt x="1816" y="1488"/>
                        <a:pt x="1816" y="1488"/>
                        <a:pt x="1816" y="1488"/>
                      </a:cubicBezTo>
                      <a:cubicBezTo>
                        <a:pt x="1816" y="1488"/>
                        <a:pt x="1816" y="1488"/>
                        <a:pt x="1816" y="1488"/>
                      </a:cubicBezTo>
                      <a:cubicBezTo>
                        <a:pt x="1813" y="1494"/>
                        <a:pt x="1807" y="1497"/>
                        <a:pt x="1799" y="1499"/>
                      </a:cubicBezTo>
                      <a:cubicBezTo>
                        <a:pt x="1798" y="1499"/>
                        <a:pt x="1798" y="1499"/>
                        <a:pt x="1797" y="1499"/>
                      </a:cubicBezTo>
                      <a:cubicBezTo>
                        <a:pt x="1796" y="1500"/>
                        <a:pt x="1796" y="1500"/>
                        <a:pt x="1795" y="1500"/>
                      </a:cubicBezTo>
                      <a:cubicBezTo>
                        <a:pt x="1794" y="1500"/>
                        <a:pt x="1794" y="1500"/>
                        <a:pt x="1793" y="1500"/>
                      </a:cubicBezTo>
                      <a:cubicBezTo>
                        <a:pt x="1792" y="1500"/>
                        <a:pt x="1790" y="1501"/>
                        <a:pt x="1789" y="1501"/>
                      </a:cubicBezTo>
                      <a:cubicBezTo>
                        <a:pt x="1771" y="1503"/>
                        <a:pt x="1750" y="1501"/>
                        <a:pt x="1741" y="1501"/>
                      </a:cubicBezTo>
                      <a:cubicBezTo>
                        <a:pt x="1707" y="1501"/>
                        <a:pt x="1707" y="1501"/>
                        <a:pt x="1707" y="1501"/>
                      </a:cubicBezTo>
                      <a:cubicBezTo>
                        <a:pt x="1704" y="1501"/>
                        <a:pt x="1702" y="1501"/>
                        <a:pt x="1699" y="1501"/>
                      </a:cubicBezTo>
                      <a:cubicBezTo>
                        <a:pt x="1697" y="1501"/>
                        <a:pt x="1695" y="1500"/>
                        <a:pt x="1693" y="1500"/>
                      </a:cubicBezTo>
                      <a:cubicBezTo>
                        <a:pt x="1693" y="1500"/>
                        <a:pt x="1692" y="1500"/>
                        <a:pt x="1692" y="1500"/>
                      </a:cubicBezTo>
                      <a:cubicBezTo>
                        <a:pt x="1691" y="1500"/>
                        <a:pt x="1691" y="1500"/>
                        <a:pt x="1691" y="1500"/>
                      </a:cubicBezTo>
                      <a:cubicBezTo>
                        <a:pt x="1689" y="1499"/>
                        <a:pt x="1687" y="1499"/>
                        <a:pt x="1685" y="1498"/>
                      </a:cubicBezTo>
                      <a:cubicBezTo>
                        <a:pt x="1684" y="1498"/>
                        <a:pt x="1684" y="1497"/>
                        <a:pt x="1683" y="1497"/>
                      </a:cubicBezTo>
                      <a:cubicBezTo>
                        <a:pt x="1681" y="1496"/>
                        <a:pt x="1680" y="1496"/>
                        <a:pt x="1678" y="1495"/>
                      </a:cubicBezTo>
                      <a:cubicBezTo>
                        <a:pt x="1676" y="1494"/>
                        <a:pt x="1674" y="1492"/>
                        <a:pt x="1672" y="1491"/>
                      </a:cubicBezTo>
                      <a:cubicBezTo>
                        <a:pt x="1672" y="1491"/>
                        <a:pt x="1671" y="1490"/>
                        <a:pt x="1671" y="1490"/>
                      </a:cubicBezTo>
                      <a:close/>
                      <a:moveTo>
                        <a:pt x="1680" y="1622"/>
                      </a:moveTo>
                      <a:cubicBezTo>
                        <a:pt x="1677" y="1618"/>
                        <a:pt x="1676" y="1615"/>
                        <a:pt x="1675" y="1612"/>
                      </a:cubicBezTo>
                      <a:cubicBezTo>
                        <a:pt x="1675" y="1607"/>
                        <a:pt x="1675" y="1607"/>
                        <a:pt x="1675" y="1607"/>
                      </a:cubicBezTo>
                      <a:cubicBezTo>
                        <a:pt x="1675" y="1607"/>
                        <a:pt x="1675" y="1607"/>
                        <a:pt x="1675" y="1607"/>
                      </a:cubicBezTo>
                      <a:cubicBezTo>
                        <a:pt x="1674" y="1593"/>
                        <a:pt x="1673" y="1580"/>
                        <a:pt x="1672" y="1567"/>
                      </a:cubicBezTo>
                      <a:cubicBezTo>
                        <a:pt x="1672" y="1567"/>
                        <a:pt x="1672" y="1567"/>
                        <a:pt x="1672" y="1567"/>
                      </a:cubicBezTo>
                      <a:cubicBezTo>
                        <a:pt x="1672" y="1566"/>
                        <a:pt x="1672" y="1566"/>
                        <a:pt x="1672" y="1566"/>
                      </a:cubicBezTo>
                      <a:cubicBezTo>
                        <a:pt x="1672" y="1565"/>
                        <a:pt x="1672" y="1564"/>
                        <a:pt x="1672" y="1563"/>
                      </a:cubicBezTo>
                      <a:cubicBezTo>
                        <a:pt x="1675" y="1535"/>
                        <a:pt x="1735" y="1542"/>
                        <a:pt x="1754" y="1542"/>
                      </a:cubicBezTo>
                      <a:cubicBezTo>
                        <a:pt x="1776" y="1542"/>
                        <a:pt x="1819" y="1537"/>
                        <a:pt x="1832" y="1559"/>
                      </a:cubicBezTo>
                      <a:cubicBezTo>
                        <a:pt x="1833" y="1561"/>
                        <a:pt x="1835" y="1563"/>
                        <a:pt x="1835" y="1565"/>
                      </a:cubicBezTo>
                      <a:cubicBezTo>
                        <a:pt x="1836" y="1568"/>
                        <a:pt x="1836" y="1568"/>
                        <a:pt x="1836" y="1568"/>
                      </a:cubicBezTo>
                      <a:cubicBezTo>
                        <a:pt x="1836" y="1568"/>
                        <a:pt x="1836" y="1568"/>
                        <a:pt x="1836" y="1568"/>
                      </a:cubicBezTo>
                      <a:cubicBezTo>
                        <a:pt x="1837" y="1575"/>
                        <a:pt x="1838" y="1581"/>
                        <a:pt x="1840" y="1588"/>
                      </a:cubicBezTo>
                      <a:cubicBezTo>
                        <a:pt x="1844" y="1611"/>
                        <a:pt x="1844" y="1611"/>
                        <a:pt x="1844" y="1611"/>
                      </a:cubicBezTo>
                      <a:cubicBezTo>
                        <a:pt x="1845" y="1615"/>
                        <a:pt x="1844" y="1618"/>
                        <a:pt x="1843" y="1621"/>
                      </a:cubicBezTo>
                      <a:cubicBezTo>
                        <a:pt x="1842" y="1623"/>
                        <a:pt x="1840" y="1625"/>
                        <a:pt x="1838" y="1627"/>
                      </a:cubicBezTo>
                      <a:cubicBezTo>
                        <a:pt x="1838" y="1627"/>
                        <a:pt x="1837" y="1628"/>
                        <a:pt x="1836" y="1629"/>
                      </a:cubicBezTo>
                      <a:cubicBezTo>
                        <a:pt x="1836" y="1629"/>
                        <a:pt x="1835" y="1629"/>
                        <a:pt x="1835" y="1630"/>
                      </a:cubicBezTo>
                      <a:cubicBezTo>
                        <a:pt x="1835" y="1630"/>
                        <a:pt x="1834" y="1630"/>
                        <a:pt x="1834" y="1630"/>
                      </a:cubicBezTo>
                      <a:cubicBezTo>
                        <a:pt x="1833" y="1631"/>
                        <a:pt x="1832" y="1631"/>
                        <a:pt x="1830" y="1632"/>
                      </a:cubicBezTo>
                      <a:cubicBezTo>
                        <a:pt x="1829" y="1633"/>
                        <a:pt x="1828" y="1633"/>
                        <a:pt x="1827" y="1634"/>
                      </a:cubicBezTo>
                      <a:cubicBezTo>
                        <a:pt x="1826" y="1634"/>
                        <a:pt x="1825" y="1634"/>
                        <a:pt x="1825" y="1634"/>
                      </a:cubicBezTo>
                      <a:cubicBezTo>
                        <a:pt x="1824" y="1635"/>
                        <a:pt x="1823" y="1635"/>
                        <a:pt x="1822" y="1635"/>
                      </a:cubicBezTo>
                      <a:cubicBezTo>
                        <a:pt x="1821" y="1635"/>
                        <a:pt x="1820" y="1636"/>
                        <a:pt x="1819" y="1636"/>
                      </a:cubicBezTo>
                      <a:cubicBezTo>
                        <a:pt x="1818" y="1636"/>
                        <a:pt x="1818" y="1636"/>
                        <a:pt x="1818" y="1636"/>
                      </a:cubicBezTo>
                      <a:cubicBezTo>
                        <a:pt x="1816" y="1636"/>
                        <a:pt x="1814" y="1637"/>
                        <a:pt x="1812" y="1637"/>
                      </a:cubicBezTo>
                      <a:cubicBezTo>
                        <a:pt x="1809" y="1637"/>
                        <a:pt x="1807" y="1637"/>
                        <a:pt x="1805" y="1637"/>
                      </a:cubicBezTo>
                      <a:cubicBezTo>
                        <a:pt x="1805" y="1637"/>
                        <a:pt x="1805" y="1637"/>
                        <a:pt x="1805" y="1637"/>
                      </a:cubicBezTo>
                      <a:cubicBezTo>
                        <a:pt x="1804" y="1637"/>
                        <a:pt x="1804" y="1637"/>
                        <a:pt x="1804" y="1637"/>
                      </a:cubicBezTo>
                      <a:cubicBezTo>
                        <a:pt x="1804" y="1637"/>
                        <a:pt x="1804" y="1637"/>
                        <a:pt x="1804" y="1637"/>
                      </a:cubicBezTo>
                      <a:cubicBezTo>
                        <a:pt x="1777" y="1637"/>
                        <a:pt x="1750" y="1637"/>
                        <a:pt x="1722" y="1638"/>
                      </a:cubicBezTo>
                      <a:cubicBezTo>
                        <a:pt x="1719" y="1638"/>
                        <a:pt x="1716" y="1637"/>
                        <a:pt x="1714" y="1637"/>
                      </a:cubicBezTo>
                      <a:cubicBezTo>
                        <a:pt x="1713" y="1637"/>
                        <a:pt x="1712" y="1637"/>
                        <a:pt x="1712" y="1637"/>
                      </a:cubicBezTo>
                      <a:cubicBezTo>
                        <a:pt x="1709" y="1636"/>
                        <a:pt x="1707" y="1636"/>
                        <a:pt x="1705" y="1636"/>
                      </a:cubicBezTo>
                      <a:cubicBezTo>
                        <a:pt x="1705" y="1636"/>
                        <a:pt x="1705" y="1636"/>
                        <a:pt x="1705" y="1636"/>
                      </a:cubicBezTo>
                      <a:cubicBezTo>
                        <a:pt x="1704" y="1635"/>
                        <a:pt x="1704" y="1635"/>
                        <a:pt x="1704" y="1635"/>
                      </a:cubicBezTo>
                      <a:cubicBezTo>
                        <a:pt x="1701" y="1635"/>
                        <a:pt x="1699" y="1634"/>
                        <a:pt x="1697" y="1633"/>
                      </a:cubicBezTo>
                      <a:cubicBezTo>
                        <a:pt x="1696" y="1633"/>
                        <a:pt x="1695" y="1632"/>
                        <a:pt x="1695" y="1632"/>
                      </a:cubicBezTo>
                      <a:cubicBezTo>
                        <a:pt x="1693" y="1632"/>
                        <a:pt x="1692" y="1631"/>
                        <a:pt x="1691" y="1630"/>
                      </a:cubicBezTo>
                      <a:cubicBezTo>
                        <a:pt x="1691" y="1630"/>
                        <a:pt x="1690" y="1630"/>
                        <a:pt x="1690" y="1630"/>
                      </a:cubicBezTo>
                      <a:cubicBezTo>
                        <a:pt x="1686" y="1628"/>
                        <a:pt x="1682" y="1625"/>
                        <a:pt x="1680" y="1622"/>
                      </a:cubicBezTo>
                      <a:close/>
                      <a:moveTo>
                        <a:pt x="1875" y="1783"/>
                      </a:moveTo>
                      <a:cubicBezTo>
                        <a:pt x="1873" y="1787"/>
                        <a:pt x="1870" y="1790"/>
                        <a:pt x="1866" y="1793"/>
                      </a:cubicBezTo>
                      <a:cubicBezTo>
                        <a:pt x="1862" y="1796"/>
                        <a:pt x="1858" y="1799"/>
                        <a:pt x="1852" y="1800"/>
                      </a:cubicBezTo>
                      <a:cubicBezTo>
                        <a:pt x="1846" y="1802"/>
                        <a:pt x="1840" y="1803"/>
                        <a:pt x="1833" y="1803"/>
                      </a:cubicBezTo>
                      <a:cubicBezTo>
                        <a:pt x="1815" y="1803"/>
                        <a:pt x="1815" y="1803"/>
                        <a:pt x="1815" y="1803"/>
                      </a:cubicBezTo>
                      <a:cubicBezTo>
                        <a:pt x="1814" y="1803"/>
                        <a:pt x="1814" y="1803"/>
                        <a:pt x="1814" y="1803"/>
                      </a:cubicBezTo>
                      <a:cubicBezTo>
                        <a:pt x="1789" y="1803"/>
                        <a:pt x="1765" y="1803"/>
                        <a:pt x="1740" y="1803"/>
                      </a:cubicBezTo>
                      <a:cubicBezTo>
                        <a:pt x="1737" y="1803"/>
                        <a:pt x="1734" y="1803"/>
                        <a:pt x="1731" y="1803"/>
                      </a:cubicBezTo>
                      <a:cubicBezTo>
                        <a:pt x="1730" y="1803"/>
                        <a:pt x="1730" y="1803"/>
                        <a:pt x="1729" y="1803"/>
                      </a:cubicBezTo>
                      <a:cubicBezTo>
                        <a:pt x="1726" y="1802"/>
                        <a:pt x="1724" y="1802"/>
                        <a:pt x="1721" y="1801"/>
                      </a:cubicBezTo>
                      <a:cubicBezTo>
                        <a:pt x="1721" y="1801"/>
                        <a:pt x="1721" y="1801"/>
                        <a:pt x="1720" y="1801"/>
                      </a:cubicBezTo>
                      <a:cubicBezTo>
                        <a:pt x="1720" y="1801"/>
                        <a:pt x="1720" y="1801"/>
                        <a:pt x="1720" y="1801"/>
                      </a:cubicBezTo>
                      <a:cubicBezTo>
                        <a:pt x="1709" y="1798"/>
                        <a:pt x="1698" y="1792"/>
                        <a:pt x="1692" y="1783"/>
                      </a:cubicBezTo>
                      <a:cubicBezTo>
                        <a:pt x="1692" y="1783"/>
                        <a:pt x="1692" y="1783"/>
                        <a:pt x="1692" y="1783"/>
                      </a:cubicBezTo>
                      <a:cubicBezTo>
                        <a:pt x="1692" y="1783"/>
                        <a:pt x="1692" y="1783"/>
                        <a:pt x="1692" y="1783"/>
                      </a:cubicBezTo>
                      <a:cubicBezTo>
                        <a:pt x="1691" y="1782"/>
                        <a:pt x="1690" y="1780"/>
                        <a:pt x="1690" y="1778"/>
                      </a:cubicBezTo>
                      <a:cubicBezTo>
                        <a:pt x="1689" y="1777"/>
                        <a:pt x="1689" y="1776"/>
                        <a:pt x="1689" y="1775"/>
                      </a:cubicBezTo>
                      <a:cubicBezTo>
                        <a:pt x="1688" y="1774"/>
                        <a:pt x="1688" y="1773"/>
                        <a:pt x="1688" y="1772"/>
                      </a:cubicBezTo>
                      <a:cubicBezTo>
                        <a:pt x="1688" y="1772"/>
                        <a:pt x="1688" y="1771"/>
                        <a:pt x="1688" y="1771"/>
                      </a:cubicBezTo>
                      <a:cubicBezTo>
                        <a:pt x="1687" y="1769"/>
                        <a:pt x="1687" y="1769"/>
                        <a:pt x="1687" y="1769"/>
                      </a:cubicBezTo>
                      <a:cubicBezTo>
                        <a:pt x="1687" y="1769"/>
                        <a:pt x="1687" y="1769"/>
                        <a:pt x="1687" y="1769"/>
                      </a:cubicBezTo>
                      <a:cubicBezTo>
                        <a:pt x="1686" y="1756"/>
                        <a:pt x="1685" y="1742"/>
                        <a:pt x="1684" y="1728"/>
                      </a:cubicBezTo>
                      <a:cubicBezTo>
                        <a:pt x="1684" y="1725"/>
                        <a:pt x="1684" y="1723"/>
                        <a:pt x="1684" y="1721"/>
                      </a:cubicBezTo>
                      <a:cubicBezTo>
                        <a:pt x="1683" y="1714"/>
                        <a:pt x="1683" y="1714"/>
                        <a:pt x="1683" y="1714"/>
                      </a:cubicBezTo>
                      <a:cubicBezTo>
                        <a:pt x="1683" y="1713"/>
                        <a:pt x="1683" y="1713"/>
                        <a:pt x="1683" y="1713"/>
                      </a:cubicBezTo>
                      <a:cubicBezTo>
                        <a:pt x="1683" y="1711"/>
                        <a:pt x="1683" y="1710"/>
                        <a:pt x="1684" y="1709"/>
                      </a:cubicBezTo>
                      <a:cubicBezTo>
                        <a:pt x="1684" y="1708"/>
                        <a:pt x="1684" y="1707"/>
                        <a:pt x="1684" y="1707"/>
                      </a:cubicBezTo>
                      <a:cubicBezTo>
                        <a:pt x="1685" y="1706"/>
                        <a:pt x="1685" y="1705"/>
                        <a:pt x="1685" y="1704"/>
                      </a:cubicBezTo>
                      <a:cubicBezTo>
                        <a:pt x="1686" y="1703"/>
                        <a:pt x="1686" y="1703"/>
                        <a:pt x="1686" y="1702"/>
                      </a:cubicBezTo>
                      <a:cubicBezTo>
                        <a:pt x="1686" y="1702"/>
                        <a:pt x="1686" y="1702"/>
                        <a:pt x="1686" y="1702"/>
                      </a:cubicBezTo>
                      <a:cubicBezTo>
                        <a:pt x="1687" y="1700"/>
                        <a:pt x="1688" y="1699"/>
                        <a:pt x="1689" y="1698"/>
                      </a:cubicBezTo>
                      <a:cubicBezTo>
                        <a:pt x="1690" y="1697"/>
                        <a:pt x="1691" y="1697"/>
                        <a:pt x="1691" y="1696"/>
                      </a:cubicBezTo>
                      <a:cubicBezTo>
                        <a:pt x="1692" y="1695"/>
                        <a:pt x="1693" y="1695"/>
                        <a:pt x="1694" y="1694"/>
                      </a:cubicBezTo>
                      <a:cubicBezTo>
                        <a:pt x="1695" y="1694"/>
                        <a:pt x="1695" y="1693"/>
                        <a:pt x="1695" y="1693"/>
                      </a:cubicBezTo>
                      <a:cubicBezTo>
                        <a:pt x="1695" y="1693"/>
                        <a:pt x="1696" y="1693"/>
                        <a:pt x="1696" y="1693"/>
                      </a:cubicBezTo>
                      <a:cubicBezTo>
                        <a:pt x="1698" y="1692"/>
                        <a:pt x="1699" y="1691"/>
                        <a:pt x="1701" y="1690"/>
                      </a:cubicBezTo>
                      <a:cubicBezTo>
                        <a:pt x="1702" y="1690"/>
                        <a:pt x="1702" y="1689"/>
                        <a:pt x="1702" y="1689"/>
                      </a:cubicBezTo>
                      <a:cubicBezTo>
                        <a:pt x="1703" y="1689"/>
                        <a:pt x="1703" y="1689"/>
                        <a:pt x="1703" y="1689"/>
                      </a:cubicBezTo>
                      <a:cubicBezTo>
                        <a:pt x="1704" y="1689"/>
                        <a:pt x="1704" y="1689"/>
                        <a:pt x="1705" y="1688"/>
                      </a:cubicBezTo>
                      <a:cubicBezTo>
                        <a:pt x="1706" y="1688"/>
                        <a:pt x="1708" y="1687"/>
                        <a:pt x="1709" y="1687"/>
                      </a:cubicBezTo>
                      <a:cubicBezTo>
                        <a:pt x="1710" y="1687"/>
                        <a:pt x="1711" y="1686"/>
                        <a:pt x="1712" y="1686"/>
                      </a:cubicBezTo>
                      <a:cubicBezTo>
                        <a:pt x="1713" y="1686"/>
                        <a:pt x="1714" y="1686"/>
                        <a:pt x="1714" y="1686"/>
                      </a:cubicBezTo>
                      <a:cubicBezTo>
                        <a:pt x="1717" y="1685"/>
                        <a:pt x="1720" y="1685"/>
                        <a:pt x="1723" y="1685"/>
                      </a:cubicBezTo>
                      <a:cubicBezTo>
                        <a:pt x="1723" y="1685"/>
                        <a:pt x="1724" y="1685"/>
                        <a:pt x="1724" y="1685"/>
                      </a:cubicBezTo>
                      <a:cubicBezTo>
                        <a:pt x="1725" y="1685"/>
                        <a:pt x="1726" y="1685"/>
                        <a:pt x="1727" y="1685"/>
                      </a:cubicBezTo>
                      <a:cubicBezTo>
                        <a:pt x="1731" y="1685"/>
                        <a:pt x="1731" y="1685"/>
                        <a:pt x="1731" y="1685"/>
                      </a:cubicBezTo>
                      <a:cubicBezTo>
                        <a:pt x="1736" y="1684"/>
                        <a:pt x="1740" y="1684"/>
                        <a:pt x="1744" y="1684"/>
                      </a:cubicBezTo>
                      <a:cubicBezTo>
                        <a:pt x="1748" y="1684"/>
                        <a:pt x="1752" y="1684"/>
                        <a:pt x="1755" y="1684"/>
                      </a:cubicBezTo>
                      <a:cubicBezTo>
                        <a:pt x="1791" y="1684"/>
                        <a:pt x="1791" y="1684"/>
                        <a:pt x="1791" y="1684"/>
                      </a:cubicBezTo>
                      <a:cubicBezTo>
                        <a:pt x="1801" y="1684"/>
                        <a:pt x="1811" y="1684"/>
                        <a:pt x="1820" y="1685"/>
                      </a:cubicBezTo>
                      <a:cubicBezTo>
                        <a:pt x="1822" y="1685"/>
                        <a:pt x="1823" y="1685"/>
                        <a:pt x="1825" y="1685"/>
                      </a:cubicBezTo>
                      <a:cubicBezTo>
                        <a:pt x="1826" y="1686"/>
                        <a:pt x="1827" y="1686"/>
                        <a:pt x="1828" y="1686"/>
                      </a:cubicBezTo>
                      <a:cubicBezTo>
                        <a:pt x="1828" y="1686"/>
                        <a:pt x="1829" y="1686"/>
                        <a:pt x="1830" y="1686"/>
                      </a:cubicBezTo>
                      <a:cubicBezTo>
                        <a:pt x="1830" y="1686"/>
                        <a:pt x="1831" y="1686"/>
                        <a:pt x="1831" y="1687"/>
                      </a:cubicBezTo>
                      <a:cubicBezTo>
                        <a:pt x="1832" y="1687"/>
                        <a:pt x="1832" y="1687"/>
                        <a:pt x="1833" y="1687"/>
                      </a:cubicBezTo>
                      <a:cubicBezTo>
                        <a:pt x="1834" y="1687"/>
                        <a:pt x="1836" y="1688"/>
                        <a:pt x="1838" y="1689"/>
                      </a:cubicBezTo>
                      <a:cubicBezTo>
                        <a:pt x="1839" y="1689"/>
                        <a:pt x="1840" y="1689"/>
                        <a:pt x="1841" y="1690"/>
                      </a:cubicBezTo>
                      <a:cubicBezTo>
                        <a:pt x="1842" y="1690"/>
                        <a:pt x="1842" y="1690"/>
                        <a:pt x="1843" y="1691"/>
                      </a:cubicBezTo>
                      <a:cubicBezTo>
                        <a:pt x="1845" y="1691"/>
                        <a:pt x="1846" y="1692"/>
                        <a:pt x="1847" y="1693"/>
                      </a:cubicBezTo>
                      <a:cubicBezTo>
                        <a:pt x="1852" y="1695"/>
                        <a:pt x="1856" y="1698"/>
                        <a:pt x="1859" y="1702"/>
                      </a:cubicBezTo>
                      <a:cubicBezTo>
                        <a:pt x="1862" y="1705"/>
                        <a:pt x="1864" y="1709"/>
                        <a:pt x="1865" y="1713"/>
                      </a:cubicBezTo>
                      <a:cubicBezTo>
                        <a:pt x="1870" y="1736"/>
                        <a:pt x="1870" y="1736"/>
                        <a:pt x="1870" y="1736"/>
                      </a:cubicBezTo>
                      <a:cubicBezTo>
                        <a:pt x="1871" y="1746"/>
                        <a:pt x="1873" y="1755"/>
                        <a:pt x="1875" y="1764"/>
                      </a:cubicBezTo>
                      <a:cubicBezTo>
                        <a:pt x="1875" y="1764"/>
                        <a:pt x="1875" y="1764"/>
                        <a:pt x="1875" y="1764"/>
                      </a:cubicBezTo>
                      <a:cubicBezTo>
                        <a:pt x="1876" y="1770"/>
                        <a:pt x="1876" y="1770"/>
                        <a:pt x="1876" y="1770"/>
                      </a:cubicBezTo>
                      <a:cubicBezTo>
                        <a:pt x="1877" y="1775"/>
                        <a:pt x="1877" y="1779"/>
                        <a:pt x="1875" y="1783"/>
                      </a:cubicBezTo>
                      <a:close/>
                      <a:moveTo>
                        <a:pt x="2041" y="1494"/>
                      </a:moveTo>
                      <a:cubicBezTo>
                        <a:pt x="2036" y="1492"/>
                        <a:pt x="2032" y="1490"/>
                        <a:pt x="2030" y="1487"/>
                      </a:cubicBezTo>
                      <a:cubicBezTo>
                        <a:pt x="2027" y="1485"/>
                        <a:pt x="2024" y="1482"/>
                        <a:pt x="2023" y="1479"/>
                      </a:cubicBezTo>
                      <a:cubicBezTo>
                        <a:pt x="2021" y="1474"/>
                        <a:pt x="2021" y="1474"/>
                        <a:pt x="2021" y="1474"/>
                      </a:cubicBezTo>
                      <a:cubicBezTo>
                        <a:pt x="2019" y="1467"/>
                        <a:pt x="2016" y="1460"/>
                        <a:pt x="2014" y="1453"/>
                      </a:cubicBezTo>
                      <a:cubicBezTo>
                        <a:pt x="2012" y="1449"/>
                        <a:pt x="2009" y="1444"/>
                        <a:pt x="2009" y="1439"/>
                      </a:cubicBezTo>
                      <a:cubicBezTo>
                        <a:pt x="2009" y="1439"/>
                        <a:pt x="2009" y="1438"/>
                        <a:pt x="2009" y="1437"/>
                      </a:cubicBezTo>
                      <a:cubicBezTo>
                        <a:pt x="2009" y="1437"/>
                        <a:pt x="2009" y="1437"/>
                        <a:pt x="2009" y="1437"/>
                      </a:cubicBezTo>
                      <a:cubicBezTo>
                        <a:pt x="2009" y="1436"/>
                        <a:pt x="2009" y="1436"/>
                        <a:pt x="2009" y="1436"/>
                      </a:cubicBezTo>
                      <a:cubicBezTo>
                        <a:pt x="2010" y="1435"/>
                        <a:pt x="2009" y="1435"/>
                        <a:pt x="2010" y="1434"/>
                      </a:cubicBezTo>
                      <a:cubicBezTo>
                        <a:pt x="2010" y="1434"/>
                        <a:pt x="2010" y="1434"/>
                        <a:pt x="2010" y="1434"/>
                      </a:cubicBezTo>
                      <a:cubicBezTo>
                        <a:pt x="2016" y="1421"/>
                        <a:pt x="2039" y="1423"/>
                        <a:pt x="2051" y="1423"/>
                      </a:cubicBezTo>
                      <a:cubicBezTo>
                        <a:pt x="2110" y="1422"/>
                        <a:pt x="2110" y="1422"/>
                        <a:pt x="2110" y="1422"/>
                      </a:cubicBezTo>
                      <a:cubicBezTo>
                        <a:pt x="2115" y="1422"/>
                        <a:pt x="2120" y="1423"/>
                        <a:pt x="2125" y="1424"/>
                      </a:cubicBezTo>
                      <a:cubicBezTo>
                        <a:pt x="2126" y="1424"/>
                        <a:pt x="2128" y="1424"/>
                        <a:pt x="2129" y="1425"/>
                      </a:cubicBezTo>
                      <a:cubicBezTo>
                        <a:pt x="2129" y="1425"/>
                        <a:pt x="2130" y="1425"/>
                        <a:pt x="2131" y="1425"/>
                      </a:cubicBezTo>
                      <a:cubicBezTo>
                        <a:pt x="2132" y="1425"/>
                        <a:pt x="2133" y="1426"/>
                        <a:pt x="2133" y="1426"/>
                      </a:cubicBezTo>
                      <a:cubicBezTo>
                        <a:pt x="2135" y="1426"/>
                        <a:pt x="2137" y="1427"/>
                        <a:pt x="2138" y="1428"/>
                      </a:cubicBezTo>
                      <a:cubicBezTo>
                        <a:pt x="2139" y="1428"/>
                        <a:pt x="2139" y="1428"/>
                        <a:pt x="2139" y="1428"/>
                      </a:cubicBezTo>
                      <a:cubicBezTo>
                        <a:pt x="2139" y="1428"/>
                        <a:pt x="2139" y="1428"/>
                        <a:pt x="2140" y="1428"/>
                      </a:cubicBezTo>
                      <a:cubicBezTo>
                        <a:pt x="2141" y="1429"/>
                        <a:pt x="2142" y="1429"/>
                        <a:pt x="2144" y="1430"/>
                      </a:cubicBezTo>
                      <a:cubicBezTo>
                        <a:pt x="2145" y="1431"/>
                        <a:pt x="2146" y="1431"/>
                        <a:pt x="2146" y="1431"/>
                      </a:cubicBezTo>
                      <a:cubicBezTo>
                        <a:pt x="2147" y="1432"/>
                        <a:pt x="2147" y="1432"/>
                        <a:pt x="2148" y="1432"/>
                      </a:cubicBezTo>
                      <a:cubicBezTo>
                        <a:pt x="2148" y="1433"/>
                        <a:pt x="2148" y="1433"/>
                        <a:pt x="2149" y="1433"/>
                      </a:cubicBezTo>
                      <a:cubicBezTo>
                        <a:pt x="2149" y="1433"/>
                        <a:pt x="2150" y="1434"/>
                        <a:pt x="2150" y="1434"/>
                      </a:cubicBezTo>
                      <a:cubicBezTo>
                        <a:pt x="2153" y="1436"/>
                        <a:pt x="2156" y="1439"/>
                        <a:pt x="2157" y="1442"/>
                      </a:cubicBezTo>
                      <a:cubicBezTo>
                        <a:pt x="2157" y="1442"/>
                        <a:pt x="2157" y="1442"/>
                        <a:pt x="2157" y="1442"/>
                      </a:cubicBezTo>
                      <a:cubicBezTo>
                        <a:pt x="2163" y="1450"/>
                        <a:pt x="2166" y="1460"/>
                        <a:pt x="2170" y="1468"/>
                      </a:cubicBezTo>
                      <a:cubicBezTo>
                        <a:pt x="2170" y="1468"/>
                        <a:pt x="2170" y="1468"/>
                        <a:pt x="2170" y="1468"/>
                      </a:cubicBezTo>
                      <a:cubicBezTo>
                        <a:pt x="2172" y="1473"/>
                        <a:pt x="2176" y="1477"/>
                        <a:pt x="2177" y="1482"/>
                      </a:cubicBezTo>
                      <a:cubicBezTo>
                        <a:pt x="2177" y="1482"/>
                        <a:pt x="2177" y="1483"/>
                        <a:pt x="2177" y="1483"/>
                      </a:cubicBezTo>
                      <a:cubicBezTo>
                        <a:pt x="2177" y="1483"/>
                        <a:pt x="2177" y="1483"/>
                        <a:pt x="2177" y="1483"/>
                      </a:cubicBezTo>
                      <a:cubicBezTo>
                        <a:pt x="2178" y="1492"/>
                        <a:pt x="2170" y="1496"/>
                        <a:pt x="2162" y="1498"/>
                      </a:cubicBezTo>
                      <a:cubicBezTo>
                        <a:pt x="2161" y="1498"/>
                        <a:pt x="2161" y="1498"/>
                        <a:pt x="2161" y="1499"/>
                      </a:cubicBezTo>
                      <a:cubicBezTo>
                        <a:pt x="2160" y="1499"/>
                        <a:pt x="2160" y="1499"/>
                        <a:pt x="2159" y="1499"/>
                      </a:cubicBezTo>
                      <a:cubicBezTo>
                        <a:pt x="2158" y="1499"/>
                        <a:pt x="2156" y="1499"/>
                        <a:pt x="2155" y="1500"/>
                      </a:cubicBezTo>
                      <a:cubicBezTo>
                        <a:pt x="2154" y="1500"/>
                        <a:pt x="2154" y="1500"/>
                        <a:pt x="2153" y="1500"/>
                      </a:cubicBezTo>
                      <a:cubicBezTo>
                        <a:pt x="2152" y="1500"/>
                        <a:pt x="2150" y="1500"/>
                        <a:pt x="2149" y="1500"/>
                      </a:cubicBezTo>
                      <a:cubicBezTo>
                        <a:pt x="2148" y="1500"/>
                        <a:pt x="2147" y="1500"/>
                        <a:pt x="2146" y="1500"/>
                      </a:cubicBezTo>
                      <a:cubicBezTo>
                        <a:pt x="2146" y="1500"/>
                        <a:pt x="2146" y="1500"/>
                        <a:pt x="2146" y="1500"/>
                      </a:cubicBezTo>
                      <a:cubicBezTo>
                        <a:pt x="2144" y="1500"/>
                        <a:pt x="2144" y="1500"/>
                        <a:pt x="2144" y="1500"/>
                      </a:cubicBezTo>
                      <a:cubicBezTo>
                        <a:pt x="2135" y="1500"/>
                        <a:pt x="2126" y="1500"/>
                        <a:pt x="2117" y="1500"/>
                      </a:cubicBezTo>
                      <a:cubicBezTo>
                        <a:pt x="2102" y="1500"/>
                        <a:pt x="2087" y="1500"/>
                        <a:pt x="2072" y="1500"/>
                      </a:cubicBezTo>
                      <a:cubicBezTo>
                        <a:pt x="2061" y="1500"/>
                        <a:pt x="2050" y="1499"/>
                        <a:pt x="2041" y="1494"/>
                      </a:cubicBezTo>
                      <a:cubicBezTo>
                        <a:pt x="2041" y="1494"/>
                        <a:pt x="2041" y="1494"/>
                        <a:pt x="2041" y="1494"/>
                      </a:cubicBezTo>
                      <a:close/>
                      <a:moveTo>
                        <a:pt x="2079" y="1621"/>
                      </a:moveTo>
                      <a:cubicBezTo>
                        <a:pt x="2076" y="1617"/>
                        <a:pt x="2073" y="1614"/>
                        <a:pt x="2072" y="1611"/>
                      </a:cubicBezTo>
                      <a:cubicBezTo>
                        <a:pt x="2064" y="1588"/>
                        <a:pt x="2064" y="1588"/>
                        <a:pt x="2064" y="1588"/>
                      </a:cubicBezTo>
                      <a:cubicBezTo>
                        <a:pt x="2061" y="1581"/>
                        <a:pt x="2059" y="1575"/>
                        <a:pt x="2056" y="1568"/>
                      </a:cubicBezTo>
                      <a:cubicBezTo>
                        <a:pt x="2056" y="1568"/>
                        <a:pt x="2056" y="1568"/>
                        <a:pt x="2056" y="1568"/>
                      </a:cubicBezTo>
                      <a:cubicBezTo>
                        <a:pt x="2055" y="1565"/>
                        <a:pt x="2055" y="1565"/>
                        <a:pt x="2055" y="1565"/>
                      </a:cubicBezTo>
                      <a:cubicBezTo>
                        <a:pt x="2054" y="1561"/>
                        <a:pt x="2054" y="1558"/>
                        <a:pt x="2055" y="1555"/>
                      </a:cubicBezTo>
                      <a:cubicBezTo>
                        <a:pt x="2056" y="1553"/>
                        <a:pt x="2057" y="1552"/>
                        <a:pt x="2059" y="1550"/>
                      </a:cubicBezTo>
                      <a:cubicBezTo>
                        <a:pt x="2059" y="1550"/>
                        <a:pt x="2059" y="1550"/>
                        <a:pt x="2060" y="1549"/>
                      </a:cubicBezTo>
                      <a:cubicBezTo>
                        <a:pt x="2060" y="1549"/>
                        <a:pt x="2061" y="1548"/>
                        <a:pt x="2061" y="1548"/>
                      </a:cubicBezTo>
                      <a:cubicBezTo>
                        <a:pt x="2064" y="1546"/>
                        <a:pt x="2068" y="1544"/>
                        <a:pt x="2072" y="1543"/>
                      </a:cubicBezTo>
                      <a:cubicBezTo>
                        <a:pt x="2076" y="1542"/>
                        <a:pt x="2080" y="1542"/>
                        <a:pt x="2084" y="1541"/>
                      </a:cubicBezTo>
                      <a:cubicBezTo>
                        <a:pt x="2100" y="1540"/>
                        <a:pt x="2117" y="1541"/>
                        <a:pt x="2125" y="1541"/>
                      </a:cubicBezTo>
                      <a:cubicBezTo>
                        <a:pt x="2153" y="1541"/>
                        <a:pt x="2202" y="1535"/>
                        <a:pt x="2218" y="1564"/>
                      </a:cubicBezTo>
                      <a:cubicBezTo>
                        <a:pt x="2218" y="1564"/>
                        <a:pt x="2218" y="1564"/>
                        <a:pt x="2218" y="1564"/>
                      </a:cubicBezTo>
                      <a:cubicBezTo>
                        <a:pt x="2218" y="1565"/>
                        <a:pt x="2218" y="1565"/>
                        <a:pt x="2218" y="1565"/>
                      </a:cubicBezTo>
                      <a:cubicBezTo>
                        <a:pt x="2218" y="1565"/>
                        <a:pt x="2218" y="1565"/>
                        <a:pt x="2218" y="1565"/>
                      </a:cubicBezTo>
                      <a:cubicBezTo>
                        <a:pt x="2224" y="1577"/>
                        <a:pt x="2230" y="1589"/>
                        <a:pt x="2236" y="1601"/>
                      </a:cubicBezTo>
                      <a:cubicBezTo>
                        <a:pt x="2238" y="1605"/>
                        <a:pt x="2241" y="1609"/>
                        <a:pt x="2242" y="1614"/>
                      </a:cubicBezTo>
                      <a:cubicBezTo>
                        <a:pt x="2242" y="1614"/>
                        <a:pt x="2242" y="1614"/>
                        <a:pt x="2242" y="1614"/>
                      </a:cubicBezTo>
                      <a:cubicBezTo>
                        <a:pt x="2242" y="1615"/>
                        <a:pt x="2242" y="1616"/>
                        <a:pt x="2242" y="1617"/>
                      </a:cubicBezTo>
                      <a:cubicBezTo>
                        <a:pt x="2242" y="1618"/>
                        <a:pt x="2242" y="1619"/>
                        <a:pt x="2242" y="1620"/>
                      </a:cubicBezTo>
                      <a:cubicBezTo>
                        <a:pt x="2242" y="1620"/>
                        <a:pt x="2242" y="1620"/>
                        <a:pt x="2242" y="1620"/>
                      </a:cubicBezTo>
                      <a:cubicBezTo>
                        <a:pt x="2242" y="1620"/>
                        <a:pt x="2242" y="1621"/>
                        <a:pt x="2242" y="1621"/>
                      </a:cubicBezTo>
                      <a:cubicBezTo>
                        <a:pt x="2242" y="1622"/>
                        <a:pt x="2241" y="1623"/>
                        <a:pt x="2240" y="1624"/>
                      </a:cubicBezTo>
                      <a:cubicBezTo>
                        <a:pt x="2240" y="1625"/>
                        <a:pt x="2240" y="1625"/>
                        <a:pt x="2240" y="1625"/>
                      </a:cubicBezTo>
                      <a:cubicBezTo>
                        <a:pt x="2239" y="1626"/>
                        <a:pt x="2238" y="1627"/>
                        <a:pt x="2237" y="1628"/>
                      </a:cubicBezTo>
                      <a:cubicBezTo>
                        <a:pt x="2237" y="1628"/>
                        <a:pt x="2237" y="1628"/>
                        <a:pt x="2237" y="1628"/>
                      </a:cubicBezTo>
                      <a:cubicBezTo>
                        <a:pt x="2236" y="1629"/>
                        <a:pt x="2236" y="1629"/>
                        <a:pt x="2236" y="1629"/>
                      </a:cubicBezTo>
                      <a:cubicBezTo>
                        <a:pt x="2235" y="1630"/>
                        <a:pt x="2234" y="1630"/>
                        <a:pt x="2234" y="1630"/>
                      </a:cubicBezTo>
                      <a:cubicBezTo>
                        <a:pt x="2231" y="1632"/>
                        <a:pt x="2229" y="1633"/>
                        <a:pt x="2225" y="1634"/>
                      </a:cubicBezTo>
                      <a:cubicBezTo>
                        <a:pt x="2225" y="1634"/>
                        <a:pt x="2224" y="1635"/>
                        <a:pt x="2223" y="1635"/>
                      </a:cubicBezTo>
                      <a:cubicBezTo>
                        <a:pt x="2221" y="1635"/>
                        <a:pt x="2220" y="1635"/>
                        <a:pt x="2219" y="1636"/>
                      </a:cubicBezTo>
                      <a:cubicBezTo>
                        <a:pt x="2218" y="1636"/>
                        <a:pt x="2218" y="1636"/>
                        <a:pt x="2217" y="1636"/>
                      </a:cubicBezTo>
                      <a:cubicBezTo>
                        <a:pt x="2217" y="1636"/>
                        <a:pt x="2216" y="1636"/>
                        <a:pt x="2216" y="1636"/>
                      </a:cubicBezTo>
                      <a:cubicBezTo>
                        <a:pt x="2187" y="1639"/>
                        <a:pt x="2156" y="1636"/>
                        <a:pt x="2126" y="1637"/>
                      </a:cubicBezTo>
                      <a:cubicBezTo>
                        <a:pt x="2123" y="1637"/>
                        <a:pt x="2120" y="1636"/>
                        <a:pt x="2117" y="1636"/>
                      </a:cubicBezTo>
                      <a:cubicBezTo>
                        <a:pt x="2117" y="1636"/>
                        <a:pt x="2117" y="1636"/>
                        <a:pt x="2117" y="1636"/>
                      </a:cubicBezTo>
                      <a:cubicBezTo>
                        <a:pt x="2106" y="1635"/>
                        <a:pt x="2095" y="1631"/>
                        <a:pt x="2086" y="1625"/>
                      </a:cubicBezTo>
                      <a:cubicBezTo>
                        <a:pt x="2083" y="1624"/>
                        <a:pt x="2081" y="1622"/>
                        <a:pt x="2079" y="1621"/>
                      </a:cubicBezTo>
                      <a:close/>
                      <a:moveTo>
                        <a:pt x="2322" y="1782"/>
                      </a:moveTo>
                      <a:cubicBezTo>
                        <a:pt x="2322" y="1783"/>
                        <a:pt x="2321" y="1783"/>
                        <a:pt x="2321" y="1784"/>
                      </a:cubicBezTo>
                      <a:cubicBezTo>
                        <a:pt x="2321" y="1785"/>
                        <a:pt x="2321" y="1785"/>
                        <a:pt x="2321" y="1786"/>
                      </a:cubicBezTo>
                      <a:cubicBezTo>
                        <a:pt x="2320" y="1787"/>
                        <a:pt x="2320" y="1788"/>
                        <a:pt x="2319" y="1789"/>
                      </a:cubicBezTo>
                      <a:cubicBezTo>
                        <a:pt x="2319" y="1789"/>
                        <a:pt x="2319" y="1789"/>
                        <a:pt x="2319" y="1790"/>
                      </a:cubicBezTo>
                      <a:cubicBezTo>
                        <a:pt x="2318" y="1790"/>
                        <a:pt x="2318" y="1791"/>
                        <a:pt x="2317" y="1791"/>
                      </a:cubicBezTo>
                      <a:cubicBezTo>
                        <a:pt x="2317" y="1791"/>
                        <a:pt x="2317" y="1792"/>
                        <a:pt x="2316" y="1792"/>
                      </a:cubicBezTo>
                      <a:cubicBezTo>
                        <a:pt x="2316" y="1792"/>
                        <a:pt x="2316" y="1792"/>
                        <a:pt x="2316" y="1793"/>
                      </a:cubicBezTo>
                      <a:cubicBezTo>
                        <a:pt x="2310" y="1798"/>
                        <a:pt x="2303" y="1800"/>
                        <a:pt x="2296" y="1801"/>
                      </a:cubicBezTo>
                      <a:cubicBezTo>
                        <a:pt x="2296" y="1801"/>
                        <a:pt x="2295" y="1801"/>
                        <a:pt x="2295" y="1801"/>
                      </a:cubicBezTo>
                      <a:cubicBezTo>
                        <a:pt x="2292" y="1802"/>
                        <a:pt x="2289" y="1802"/>
                        <a:pt x="2286" y="1802"/>
                      </a:cubicBezTo>
                      <a:cubicBezTo>
                        <a:pt x="2286" y="1802"/>
                        <a:pt x="2286" y="1802"/>
                        <a:pt x="2286" y="1802"/>
                      </a:cubicBezTo>
                      <a:cubicBezTo>
                        <a:pt x="2283" y="1802"/>
                        <a:pt x="2283" y="1802"/>
                        <a:pt x="2283" y="1802"/>
                      </a:cubicBezTo>
                      <a:cubicBezTo>
                        <a:pt x="2280" y="1802"/>
                        <a:pt x="2277" y="1802"/>
                        <a:pt x="2275" y="1802"/>
                      </a:cubicBezTo>
                      <a:cubicBezTo>
                        <a:pt x="2193" y="1802"/>
                        <a:pt x="2193" y="1802"/>
                        <a:pt x="2193" y="1802"/>
                      </a:cubicBezTo>
                      <a:cubicBezTo>
                        <a:pt x="2190" y="1802"/>
                        <a:pt x="2187" y="1802"/>
                        <a:pt x="2184" y="1802"/>
                      </a:cubicBezTo>
                      <a:cubicBezTo>
                        <a:pt x="2183" y="1801"/>
                        <a:pt x="2182" y="1801"/>
                        <a:pt x="2181" y="1801"/>
                      </a:cubicBezTo>
                      <a:cubicBezTo>
                        <a:pt x="2164" y="1799"/>
                        <a:pt x="2144" y="1791"/>
                        <a:pt x="2135" y="1776"/>
                      </a:cubicBezTo>
                      <a:cubicBezTo>
                        <a:pt x="2133" y="1774"/>
                        <a:pt x="2132" y="1772"/>
                        <a:pt x="2131" y="1770"/>
                      </a:cubicBezTo>
                      <a:cubicBezTo>
                        <a:pt x="2131" y="1769"/>
                        <a:pt x="2131" y="1769"/>
                        <a:pt x="2131" y="1769"/>
                      </a:cubicBezTo>
                      <a:cubicBezTo>
                        <a:pt x="2131" y="1769"/>
                        <a:pt x="2131" y="1769"/>
                        <a:pt x="2131" y="1769"/>
                      </a:cubicBezTo>
                      <a:cubicBezTo>
                        <a:pt x="2127" y="1757"/>
                        <a:pt x="2122" y="1746"/>
                        <a:pt x="2118" y="1734"/>
                      </a:cubicBezTo>
                      <a:cubicBezTo>
                        <a:pt x="2116" y="1728"/>
                        <a:pt x="2112" y="1720"/>
                        <a:pt x="2110" y="1713"/>
                      </a:cubicBezTo>
                      <a:cubicBezTo>
                        <a:pt x="2110" y="1713"/>
                        <a:pt x="2110" y="1713"/>
                        <a:pt x="2110" y="1713"/>
                      </a:cubicBezTo>
                      <a:cubicBezTo>
                        <a:pt x="2110" y="1713"/>
                        <a:pt x="2110" y="1712"/>
                        <a:pt x="2110" y="1712"/>
                      </a:cubicBezTo>
                      <a:cubicBezTo>
                        <a:pt x="2110" y="1712"/>
                        <a:pt x="2109" y="1711"/>
                        <a:pt x="2109" y="1710"/>
                      </a:cubicBezTo>
                      <a:cubicBezTo>
                        <a:pt x="2109" y="1707"/>
                        <a:pt x="2109" y="1704"/>
                        <a:pt x="2109" y="1701"/>
                      </a:cubicBezTo>
                      <a:cubicBezTo>
                        <a:pt x="2110" y="1699"/>
                        <a:pt x="2111" y="1698"/>
                        <a:pt x="2112" y="1696"/>
                      </a:cubicBezTo>
                      <a:cubicBezTo>
                        <a:pt x="2112" y="1696"/>
                        <a:pt x="2112" y="1696"/>
                        <a:pt x="2112" y="1696"/>
                      </a:cubicBezTo>
                      <a:cubicBezTo>
                        <a:pt x="2117" y="1688"/>
                        <a:pt x="2126" y="1685"/>
                        <a:pt x="2136" y="1684"/>
                      </a:cubicBezTo>
                      <a:cubicBezTo>
                        <a:pt x="2136" y="1684"/>
                        <a:pt x="2136" y="1684"/>
                        <a:pt x="2137" y="1684"/>
                      </a:cubicBezTo>
                      <a:cubicBezTo>
                        <a:pt x="2139" y="1684"/>
                        <a:pt x="2141" y="1684"/>
                        <a:pt x="2144" y="1684"/>
                      </a:cubicBezTo>
                      <a:cubicBezTo>
                        <a:pt x="2144" y="1684"/>
                        <a:pt x="2145" y="1683"/>
                        <a:pt x="2145" y="1683"/>
                      </a:cubicBezTo>
                      <a:cubicBezTo>
                        <a:pt x="2151" y="1683"/>
                        <a:pt x="2151" y="1683"/>
                        <a:pt x="2151" y="1683"/>
                      </a:cubicBezTo>
                      <a:cubicBezTo>
                        <a:pt x="2152" y="1683"/>
                        <a:pt x="2153" y="1683"/>
                        <a:pt x="2155" y="1683"/>
                      </a:cubicBezTo>
                      <a:cubicBezTo>
                        <a:pt x="2180" y="1683"/>
                        <a:pt x="2205" y="1683"/>
                        <a:pt x="2231" y="1683"/>
                      </a:cubicBezTo>
                      <a:cubicBezTo>
                        <a:pt x="2231" y="1683"/>
                        <a:pt x="2231" y="1683"/>
                        <a:pt x="2231" y="1683"/>
                      </a:cubicBezTo>
                      <a:cubicBezTo>
                        <a:pt x="2231" y="1683"/>
                        <a:pt x="2231" y="1683"/>
                        <a:pt x="2231" y="1683"/>
                      </a:cubicBezTo>
                      <a:cubicBezTo>
                        <a:pt x="2234" y="1683"/>
                        <a:pt x="2237" y="1683"/>
                        <a:pt x="2240" y="1684"/>
                      </a:cubicBezTo>
                      <a:cubicBezTo>
                        <a:pt x="2240" y="1684"/>
                        <a:pt x="2241" y="1684"/>
                        <a:pt x="2241" y="1684"/>
                      </a:cubicBezTo>
                      <a:cubicBezTo>
                        <a:pt x="2258" y="1686"/>
                        <a:pt x="2277" y="1693"/>
                        <a:pt x="2287" y="1706"/>
                      </a:cubicBezTo>
                      <a:cubicBezTo>
                        <a:pt x="2289" y="1708"/>
                        <a:pt x="2290" y="1710"/>
                        <a:pt x="2291" y="1712"/>
                      </a:cubicBezTo>
                      <a:cubicBezTo>
                        <a:pt x="2294" y="1717"/>
                        <a:pt x="2294" y="1717"/>
                        <a:pt x="2294" y="1717"/>
                      </a:cubicBezTo>
                      <a:cubicBezTo>
                        <a:pt x="2299" y="1727"/>
                        <a:pt x="2304" y="1737"/>
                        <a:pt x="2309" y="1748"/>
                      </a:cubicBezTo>
                      <a:cubicBezTo>
                        <a:pt x="2312" y="1754"/>
                        <a:pt x="2318" y="1762"/>
                        <a:pt x="2320" y="1771"/>
                      </a:cubicBezTo>
                      <a:cubicBezTo>
                        <a:pt x="2322" y="1775"/>
                        <a:pt x="2323" y="1778"/>
                        <a:pt x="2322" y="1782"/>
                      </a:cubicBezTo>
                      <a:close/>
                      <a:moveTo>
                        <a:pt x="2340" y="1624"/>
                      </a:moveTo>
                      <a:cubicBezTo>
                        <a:pt x="2338" y="1622"/>
                        <a:pt x="2337" y="1621"/>
                        <a:pt x="2335" y="1620"/>
                      </a:cubicBezTo>
                      <a:cubicBezTo>
                        <a:pt x="2331" y="1617"/>
                        <a:pt x="2328" y="1613"/>
                        <a:pt x="2326" y="1610"/>
                      </a:cubicBezTo>
                      <a:cubicBezTo>
                        <a:pt x="2324" y="1607"/>
                        <a:pt x="2324" y="1607"/>
                        <a:pt x="2324" y="1607"/>
                      </a:cubicBezTo>
                      <a:cubicBezTo>
                        <a:pt x="2324" y="1607"/>
                        <a:pt x="2324" y="1607"/>
                        <a:pt x="2324" y="1607"/>
                      </a:cubicBezTo>
                      <a:cubicBezTo>
                        <a:pt x="2317" y="1594"/>
                        <a:pt x="2310" y="1582"/>
                        <a:pt x="2303" y="1569"/>
                      </a:cubicBezTo>
                      <a:cubicBezTo>
                        <a:pt x="2303" y="1569"/>
                        <a:pt x="2303" y="1569"/>
                        <a:pt x="2303" y="1569"/>
                      </a:cubicBezTo>
                      <a:cubicBezTo>
                        <a:pt x="2300" y="1564"/>
                        <a:pt x="2300" y="1564"/>
                        <a:pt x="2300" y="1564"/>
                      </a:cubicBezTo>
                      <a:cubicBezTo>
                        <a:pt x="2298" y="1561"/>
                        <a:pt x="2298" y="1558"/>
                        <a:pt x="2298" y="1555"/>
                      </a:cubicBezTo>
                      <a:cubicBezTo>
                        <a:pt x="2299" y="1552"/>
                        <a:pt x="2300" y="1550"/>
                        <a:pt x="2303" y="1547"/>
                      </a:cubicBezTo>
                      <a:cubicBezTo>
                        <a:pt x="2306" y="1545"/>
                        <a:pt x="2309" y="1544"/>
                        <a:pt x="2313" y="1542"/>
                      </a:cubicBezTo>
                      <a:cubicBezTo>
                        <a:pt x="2318" y="1541"/>
                        <a:pt x="2323" y="1541"/>
                        <a:pt x="2329" y="1541"/>
                      </a:cubicBezTo>
                      <a:cubicBezTo>
                        <a:pt x="2330" y="1541"/>
                        <a:pt x="2330" y="1541"/>
                        <a:pt x="2330" y="1541"/>
                      </a:cubicBezTo>
                      <a:cubicBezTo>
                        <a:pt x="2342" y="1540"/>
                        <a:pt x="2356" y="1540"/>
                        <a:pt x="2363" y="1540"/>
                      </a:cubicBezTo>
                      <a:cubicBezTo>
                        <a:pt x="2394" y="1540"/>
                        <a:pt x="2443" y="1534"/>
                        <a:pt x="2463" y="1564"/>
                      </a:cubicBezTo>
                      <a:cubicBezTo>
                        <a:pt x="2470" y="1573"/>
                        <a:pt x="2476" y="1583"/>
                        <a:pt x="2483" y="1593"/>
                      </a:cubicBezTo>
                      <a:cubicBezTo>
                        <a:pt x="2486" y="1598"/>
                        <a:pt x="2492" y="1605"/>
                        <a:pt x="2495" y="1611"/>
                      </a:cubicBezTo>
                      <a:cubicBezTo>
                        <a:pt x="2497" y="1614"/>
                        <a:pt x="2498" y="1617"/>
                        <a:pt x="2498" y="1620"/>
                      </a:cubicBezTo>
                      <a:cubicBezTo>
                        <a:pt x="2498" y="1621"/>
                        <a:pt x="2497" y="1623"/>
                        <a:pt x="2496" y="1625"/>
                      </a:cubicBezTo>
                      <a:cubicBezTo>
                        <a:pt x="2496" y="1626"/>
                        <a:pt x="2495" y="1627"/>
                        <a:pt x="2494" y="1628"/>
                      </a:cubicBezTo>
                      <a:cubicBezTo>
                        <a:pt x="2494" y="1628"/>
                        <a:pt x="2494" y="1628"/>
                        <a:pt x="2494" y="1628"/>
                      </a:cubicBezTo>
                      <a:cubicBezTo>
                        <a:pt x="2494" y="1628"/>
                        <a:pt x="2494" y="1628"/>
                        <a:pt x="2494" y="1628"/>
                      </a:cubicBezTo>
                      <a:cubicBezTo>
                        <a:pt x="2493" y="1629"/>
                        <a:pt x="2493" y="1629"/>
                        <a:pt x="2492" y="1630"/>
                      </a:cubicBezTo>
                      <a:cubicBezTo>
                        <a:pt x="2492" y="1630"/>
                        <a:pt x="2491" y="1630"/>
                        <a:pt x="2491" y="1630"/>
                      </a:cubicBezTo>
                      <a:cubicBezTo>
                        <a:pt x="2490" y="1631"/>
                        <a:pt x="2489" y="1631"/>
                        <a:pt x="2488" y="1632"/>
                      </a:cubicBezTo>
                      <a:cubicBezTo>
                        <a:pt x="2487" y="1632"/>
                        <a:pt x="2485" y="1633"/>
                        <a:pt x="2484" y="1633"/>
                      </a:cubicBezTo>
                      <a:cubicBezTo>
                        <a:pt x="2484" y="1633"/>
                        <a:pt x="2484" y="1634"/>
                        <a:pt x="2484" y="1634"/>
                      </a:cubicBezTo>
                      <a:cubicBezTo>
                        <a:pt x="2484" y="1634"/>
                        <a:pt x="2483" y="1634"/>
                        <a:pt x="2483" y="1634"/>
                      </a:cubicBezTo>
                      <a:cubicBezTo>
                        <a:pt x="2469" y="1638"/>
                        <a:pt x="2448" y="1636"/>
                        <a:pt x="2434" y="1636"/>
                      </a:cubicBezTo>
                      <a:cubicBezTo>
                        <a:pt x="2418" y="1636"/>
                        <a:pt x="2401" y="1636"/>
                        <a:pt x="2385" y="1636"/>
                      </a:cubicBezTo>
                      <a:cubicBezTo>
                        <a:pt x="2370" y="1636"/>
                        <a:pt x="2353" y="1632"/>
                        <a:pt x="2340" y="1624"/>
                      </a:cubicBezTo>
                      <a:close/>
                      <a:moveTo>
                        <a:pt x="2605" y="1791"/>
                      </a:moveTo>
                      <a:cubicBezTo>
                        <a:pt x="2605" y="1791"/>
                        <a:pt x="2605" y="1791"/>
                        <a:pt x="2604" y="1791"/>
                      </a:cubicBezTo>
                      <a:cubicBezTo>
                        <a:pt x="2602" y="1794"/>
                        <a:pt x="2598" y="1797"/>
                        <a:pt x="2593" y="1798"/>
                      </a:cubicBezTo>
                      <a:cubicBezTo>
                        <a:pt x="2589" y="1800"/>
                        <a:pt x="2583" y="1801"/>
                        <a:pt x="2576" y="1801"/>
                      </a:cubicBezTo>
                      <a:cubicBezTo>
                        <a:pt x="2569" y="1801"/>
                        <a:pt x="2569" y="1801"/>
                        <a:pt x="2569" y="1801"/>
                      </a:cubicBezTo>
                      <a:cubicBezTo>
                        <a:pt x="2569" y="1801"/>
                        <a:pt x="2569" y="1801"/>
                        <a:pt x="2569" y="1801"/>
                      </a:cubicBezTo>
                      <a:cubicBezTo>
                        <a:pt x="2541" y="1801"/>
                        <a:pt x="2512" y="1801"/>
                        <a:pt x="2483" y="1801"/>
                      </a:cubicBezTo>
                      <a:cubicBezTo>
                        <a:pt x="2480" y="1801"/>
                        <a:pt x="2476" y="1801"/>
                        <a:pt x="2473" y="1801"/>
                      </a:cubicBezTo>
                      <a:cubicBezTo>
                        <a:pt x="2473" y="1801"/>
                        <a:pt x="2473" y="1801"/>
                        <a:pt x="2473" y="1801"/>
                      </a:cubicBezTo>
                      <a:cubicBezTo>
                        <a:pt x="2453" y="1799"/>
                        <a:pt x="2432" y="1790"/>
                        <a:pt x="2419" y="1775"/>
                      </a:cubicBezTo>
                      <a:cubicBezTo>
                        <a:pt x="2418" y="1773"/>
                        <a:pt x="2416" y="1771"/>
                        <a:pt x="2415" y="1769"/>
                      </a:cubicBezTo>
                      <a:cubicBezTo>
                        <a:pt x="2415" y="1769"/>
                        <a:pt x="2415" y="1769"/>
                        <a:pt x="2415" y="1769"/>
                      </a:cubicBezTo>
                      <a:cubicBezTo>
                        <a:pt x="2415" y="1769"/>
                        <a:pt x="2415" y="1769"/>
                        <a:pt x="2415" y="1769"/>
                      </a:cubicBezTo>
                      <a:cubicBezTo>
                        <a:pt x="2409" y="1758"/>
                        <a:pt x="2402" y="1747"/>
                        <a:pt x="2396" y="1736"/>
                      </a:cubicBezTo>
                      <a:cubicBezTo>
                        <a:pt x="2392" y="1728"/>
                        <a:pt x="2383" y="1716"/>
                        <a:pt x="2381" y="1706"/>
                      </a:cubicBezTo>
                      <a:cubicBezTo>
                        <a:pt x="2381" y="1706"/>
                        <a:pt x="2381" y="1706"/>
                        <a:pt x="2381" y="1706"/>
                      </a:cubicBezTo>
                      <a:cubicBezTo>
                        <a:pt x="2380" y="1705"/>
                        <a:pt x="2380" y="1704"/>
                        <a:pt x="2380" y="1703"/>
                      </a:cubicBezTo>
                      <a:cubicBezTo>
                        <a:pt x="2379" y="1693"/>
                        <a:pt x="2387" y="1688"/>
                        <a:pt x="2396" y="1685"/>
                      </a:cubicBezTo>
                      <a:cubicBezTo>
                        <a:pt x="2396" y="1685"/>
                        <a:pt x="2396" y="1685"/>
                        <a:pt x="2396" y="1685"/>
                      </a:cubicBezTo>
                      <a:cubicBezTo>
                        <a:pt x="2396" y="1685"/>
                        <a:pt x="2397" y="1685"/>
                        <a:pt x="2397" y="1685"/>
                      </a:cubicBezTo>
                      <a:cubicBezTo>
                        <a:pt x="2398" y="1685"/>
                        <a:pt x="2398" y="1685"/>
                        <a:pt x="2399" y="1684"/>
                      </a:cubicBezTo>
                      <a:cubicBezTo>
                        <a:pt x="2403" y="1683"/>
                        <a:pt x="2408" y="1683"/>
                        <a:pt x="2413" y="1683"/>
                      </a:cubicBezTo>
                      <a:cubicBezTo>
                        <a:pt x="2470" y="1683"/>
                        <a:pt x="2470" y="1683"/>
                        <a:pt x="2470" y="1683"/>
                      </a:cubicBezTo>
                      <a:cubicBezTo>
                        <a:pt x="2479" y="1683"/>
                        <a:pt x="2489" y="1683"/>
                        <a:pt x="2498" y="1683"/>
                      </a:cubicBezTo>
                      <a:cubicBezTo>
                        <a:pt x="2498" y="1683"/>
                        <a:pt x="2498" y="1683"/>
                        <a:pt x="2498" y="1683"/>
                      </a:cubicBezTo>
                      <a:cubicBezTo>
                        <a:pt x="2499" y="1683"/>
                        <a:pt x="2499" y="1683"/>
                        <a:pt x="2500" y="1683"/>
                      </a:cubicBezTo>
                      <a:cubicBezTo>
                        <a:pt x="2502" y="1683"/>
                        <a:pt x="2505" y="1683"/>
                        <a:pt x="2507" y="1683"/>
                      </a:cubicBezTo>
                      <a:cubicBezTo>
                        <a:pt x="2508" y="1683"/>
                        <a:pt x="2508" y="1683"/>
                        <a:pt x="2509" y="1683"/>
                      </a:cubicBezTo>
                      <a:cubicBezTo>
                        <a:pt x="2527" y="1685"/>
                        <a:pt x="2546" y="1692"/>
                        <a:pt x="2558" y="1705"/>
                      </a:cubicBezTo>
                      <a:cubicBezTo>
                        <a:pt x="2559" y="1705"/>
                        <a:pt x="2560" y="1706"/>
                        <a:pt x="2561" y="1707"/>
                      </a:cubicBezTo>
                      <a:cubicBezTo>
                        <a:pt x="2561" y="1708"/>
                        <a:pt x="2562" y="1708"/>
                        <a:pt x="2562" y="1709"/>
                      </a:cubicBezTo>
                      <a:cubicBezTo>
                        <a:pt x="2563" y="1710"/>
                        <a:pt x="2563" y="1710"/>
                        <a:pt x="2564" y="1711"/>
                      </a:cubicBezTo>
                      <a:cubicBezTo>
                        <a:pt x="2564" y="1711"/>
                        <a:pt x="2564" y="1711"/>
                        <a:pt x="2564" y="1711"/>
                      </a:cubicBezTo>
                      <a:cubicBezTo>
                        <a:pt x="2566" y="1713"/>
                        <a:pt x="2566" y="1713"/>
                        <a:pt x="2566" y="1713"/>
                      </a:cubicBezTo>
                      <a:cubicBezTo>
                        <a:pt x="2571" y="1721"/>
                        <a:pt x="2576" y="1729"/>
                        <a:pt x="2582" y="1737"/>
                      </a:cubicBezTo>
                      <a:cubicBezTo>
                        <a:pt x="2582" y="1737"/>
                        <a:pt x="2582" y="1737"/>
                        <a:pt x="2582" y="1737"/>
                      </a:cubicBezTo>
                      <a:cubicBezTo>
                        <a:pt x="2589" y="1748"/>
                        <a:pt x="2599" y="1759"/>
                        <a:pt x="2605" y="1772"/>
                      </a:cubicBezTo>
                      <a:cubicBezTo>
                        <a:pt x="2606" y="1773"/>
                        <a:pt x="2606" y="1773"/>
                        <a:pt x="2606" y="1774"/>
                      </a:cubicBezTo>
                      <a:cubicBezTo>
                        <a:pt x="2607" y="1775"/>
                        <a:pt x="2607" y="1775"/>
                        <a:pt x="2607" y="1775"/>
                      </a:cubicBezTo>
                      <a:cubicBezTo>
                        <a:pt x="2609" y="1782"/>
                        <a:pt x="2608" y="1787"/>
                        <a:pt x="2605" y="1791"/>
                      </a:cubicBezTo>
                      <a:close/>
                      <a:moveTo>
                        <a:pt x="2937" y="318"/>
                      </a:moveTo>
                      <a:cubicBezTo>
                        <a:pt x="3034" y="414"/>
                        <a:pt x="3089" y="549"/>
                        <a:pt x="3089" y="685"/>
                      </a:cubicBezTo>
                      <a:cubicBezTo>
                        <a:pt x="3089" y="821"/>
                        <a:pt x="3034" y="955"/>
                        <a:pt x="2937" y="1051"/>
                      </a:cubicBezTo>
                      <a:cubicBezTo>
                        <a:pt x="3050" y="999"/>
                        <a:pt x="3153" y="855"/>
                        <a:pt x="3152" y="685"/>
                      </a:cubicBezTo>
                      <a:cubicBezTo>
                        <a:pt x="3153" y="514"/>
                        <a:pt x="3050" y="371"/>
                        <a:pt x="2937" y="318"/>
                      </a:cubicBezTo>
                      <a:close/>
                      <a:moveTo>
                        <a:pt x="216" y="318"/>
                      </a:moveTo>
                      <a:cubicBezTo>
                        <a:pt x="104" y="371"/>
                        <a:pt x="0" y="514"/>
                        <a:pt x="2" y="685"/>
                      </a:cubicBezTo>
                      <a:cubicBezTo>
                        <a:pt x="0" y="855"/>
                        <a:pt x="104" y="999"/>
                        <a:pt x="216" y="1051"/>
                      </a:cubicBezTo>
                      <a:cubicBezTo>
                        <a:pt x="120" y="955"/>
                        <a:pt x="64" y="821"/>
                        <a:pt x="65" y="685"/>
                      </a:cubicBezTo>
                      <a:cubicBezTo>
                        <a:pt x="64" y="549"/>
                        <a:pt x="120" y="414"/>
                        <a:pt x="216" y="318"/>
                      </a:cubicBezTo>
                      <a:close/>
                    </a:path>
                  </a:pathLst>
                </a:custGeom>
                <a:solidFill>
                  <a:srgbClr val="BA141A"/>
                </a:solidFill>
                <a:ln>
                  <a:noFill/>
                </a:ln>
              </p:spPr>
              <p:txBody>
                <a:bodyPr vert="horz" wrap="square" lIns="69937" tIns="34970" rIns="69937" bIns="34970" numCol="1" anchor="t" anchorCtr="0" compatLnSpc="1">
                  <a:prstTxWarp prst="textNoShape">
                    <a:avLst/>
                  </a:prstTxWarp>
                </a:bodyPr>
                <a:lstStyle/>
                <a:p>
                  <a:pPr defTabSz="932649">
                    <a:defRPr/>
                  </a:pPr>
                  <a:endParaRPr lang="en-US" sz="1300" kern="0" dirty="0">
                    <a:solidFill>
                      <a:srgbClr val="505050"/>
                    </a:solidFill>
                  </a:endParaRPr>
                </a:p>
              </p:txBody>
            </p:sp>
            <p:sp>
              <p:nvSpPr>
                <p:cNvPr id="228" name="Freeform 6"/>
                <p:cNvSpPr>
                  <a:spLocks noChangeAspect="1" noEditPoints="1"/>
                </p:cNvSpPr>
                <p:nvPr/>
              </p:nvSpPr>
              <p:spPr bwMode="auto">
                <a:xfrm>
                  <a:off x="8639701" y="1847184"/>
                  <a:ext cx="144542" cy="281029"/>
                </a:xfrm>
                <a:custGeom>
                  <a:avLst/>
                  <a:gdLst>
                    <a:gd name="T0" fmla="*/ 761 w 995"/>
                    <a:gd name="T1" fmla="*/ 1817 h 1934"/>
                    <a:gd name="T2" fmla="*/ 761 w 995"/>
                    <a:gd name="T3" fmla="*/ 1782 h 1934"/>
                    <a:gd name="T4" fmla="*/ 995 w 995"/>
                    <a:gd name="T5" fmla="*/ 179 h 1934"/>
                    <a:gd name="T6" fmla="*/ 694 w 995"/>
                    <a:gd name="T7" fmla="*/ 1934 h 1934"/>
                    <a:gd name="T8" fmla="*/ 0 w 995"/>
                    <a:gd name="T9" fmla="*/ 1750 h 1934"/>
                    <a:gd name="T10" fmla="*/ 305 w 995"/>
                    <a:gd name="T11" fmla="*/ 0 h 1934"/>
                    <a:gd name="T12" fmla="*/ 995 w 995"/>
                    <a:gd name="T13" fmla="*/ 179 h 1934"/>
                    <a:gd name="T14" fmla="*/ 262 w 995"/>
                    <a:gd name="T15" fmla="*/ 1800 h 1934"/>
                    <a:gd name="T16" fmla="*/ 240 w 995"/>
                    <a:gd name="T17" fmla="*/ 1782 h 1934"/>
                    <a:gd name="T18" fmla="*/ 210 w 995"/>
                    <a:gd name="T19" fmla="*/ 1801 h 1934"/>
                    <a:gd name="T20" fmla="*/ 210 w 995"/>
                    <a:gd name="T21" fmla="*/ 1807 h 1934"/>
                    <a:gd name="T22" fmla="*/ 241 w 995"/>
                    <a:gd name="T23" fmla="*/ 1826 h 1934"/>
                    <a:gd name="T24" fmla="*/ 262 w 995"/>
                    <a:gd name="T25" fmla="*/ 1808 h 1934"/>
                    <a:gd name="T26" fmla="*/ 489 w 995"/>
                    <a:gd name="T27" fmla="*/ 1835 h 1934"/>
                    <a:gd name="T28" fmla="*/ 463 w 995"/>
                    <a:gd name="T29" fmla="*/ 1803 h 1934"/>
                    <a:gd name="T30" fmla="*/ 454 w 995"/>
                    <a:gd name="T31" fmla="*/ 1831 h 1934"/>
                    <a:gd name="T32" fmla="*/ 455 w 995"/>
                    <a:gd name="T33" fmla="*/ 1832 h 1934"/>
                    <a:gd name="T34" fmla="*/ 499 w 995"/>
                    <a:gd name="T35" fmla="*/ 1800 h 1934"/>
                    <a:gd name="T36" fmla="*/ 473 w 995"/>
                    <a:gd name="T37" fmla="*/ 1768 h 1934"/>
                    <a:gd name="T38" fmla="*/ 499 w 995"/>
                    <a:gd name="T39" fmla="*/ 1800 h 1934"/>
                    <a:gd name="T40" fmla="*/ 503 w 995"/>
                    <a:gd name="T41" fmla="*/ 1808 h 1934"/>
                    <a:gd name="T42" fmla="*/ 529 w 995"/>
                    <a:gd name="T43" fmla="*/ 1840 h 1934"/>
                    <a:gd name="T44" fmla="*/ 549 w 995"/>
                    <a:gd name="T45" fmla="*/ 1776 h 1934"/>
                    <a:gd name="T46" fmla="*/ 504 w 995"/>
                    <a:gd name="T47" fmla="*/ 1803 h 1934"/>
                    <a:gd name="T48" fmla="*/ 549 w 995"/>
                    <a:gd name="T49" fmla="*/ 1776 h 1934"/>
                    <a:gd name="T50" fmla="*/ 761 w 995"/>
                    <a:gd name="T51" fmla="*/ 1772 h 1934"/>
                    <a:gd name="T52" fmla="*/ 739 w 995"/>
                    <a:gd name="T53" fmla="*/ 1815 h 1934"/>
                    <a:gd name="T54" fmla="*/ 731 w 995"/>
                    <a:gd name="T55" fmla="*/ 1837 h 1934"/>
                    <a:gd name="T56" fmla="*/ 761 w 995"/>
                    <a:gd name="T57" fmla="*/ 1826 h 1934"/>
                    <a:gd name="T58" fmla="*/ 942 w 995"/>
                    <a:gd name="T59" fmla="*/ 339 h 1934"/>
                    <a:gd name="T60" fmla="*/ 168 w 995"/>
                    <a:gd name="T61" fmla="*/ 224 h 1934"/>
                    <a:gd name="T62" fmla="*/ 53 w 995"/>
                    <a:gd name="T63" fmla="*/ 1615 h 1934"/>
                    <a:gd name="T64" fmla="*/ 827 w 995"/>
                    <a:gd name="T65" fmla="*/ 1730 h 1934"/>
                    <a:gd name="T66" fmla="*/ 942 w 995"/>
                    <a:gd name="T67" fmla="*/ 339 h 1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5" h="1934">
                      <a:moveTo>
                        <a:pt x="779" y="1799"/>
                      </a:moveTo>
                      <a:cubicBezTo>
                        <a:pt x="779" y="1809"/>
                        <a:pt x="771" y="1817"/>
                        <a:pt x="761" y="1817"/>
                      </a:cubicBezTo>
                      <a:cubicBezTo>
                        <a:pt x="751" y="1817"/>
                        <a:pt x="744" y="1809"/>
                        <a:pt x="744" y="1799"/>
                      </a:cubicBezTo>
                      <a:cubicBezTo>
                        <a:pt x="744" y="1790"/>
                        <a:pt x="751" y="1782"/>
                        <a:pt x="761" y="1782"/>
                      </a:cubicBezTo>
                      <a:cubicBezTo>
                        <a:pt x="771" y="1782"/>
                        <a:pt x="779" y="1790"/>
                        <a:pt x="779" y="1799"/>
                      </a:cubicBezTo>
                      <a:close/>
                      <a:moveTo>
                        <a:pt x="995" y="179"/>
                      </a:moveTo>
                      <a:cubicBezTo>
                        <a:pt x="995" y="1751"/>
                        <a:pt x="995" y="1751"/>
                        <a:pt x="995" y="1751"/>
                      </a:cubicBezTo>
                      <a:cubicBezTo>
                        <a:pt x="995" y="1887"/>
                        <a:pt x="934" y="1923"/>
                        <a:pt x="694" y="1934"/>
                      </a:cubicBezTo>
                      <a:cubicBezTo>
                        <a:pt x="302" y="1934"/>
                        <a:pt x="302" y="1934"/>
                        <a:pt x="302" y="1934"/>
                      </a:cubicBezTo>
                      <a:cubicBezTo>
                        <a:pt x="62" y="1934"/>
                        <a:pt x="0" y="1883"/>
                        <a:pt x="0" y="1750"/>
                      </a:cubicBezTo>
                      <a:cubicBezTo>
                        <a:pt x="0" y="1632"/>
                        <a:pt x="0" y="1696"/>
                        <a:pt x="0" y="179"/>
                      </a:cubicBezTo>
                      <a:cubicBezTo>
                        <a:pt x="0" y="94"/>
                        <a:pt x="9" y="0"/>
                        <a:pt x="305" y="0"/>
                      </a:cubicBezTo>
                      <a:cubicBezTo>
                        <a:pt x="694" y="0"/>
                        <a:pt x="694" y="0"/>
                        <a:pt x="694" y="0"/>
                      </a:cubicBezTo>
                      <a:cubicBezTo>
                        <a:pt x="929" y="0"/>
                        <a:pt x="995" y="56"/>
                        <a:pt x="995" y="179"/>
                      </a:cubicBezTo>
                      <a:close/>
                      <a:moveTo>
                        <a:pt x="266" y="1804"/>
                      </a:moveTo>
                      <a:cubicBezTo>
                        <a:pt x="266" y="1802"/>
                        <a:pt x="265" y="1800"/>
                        <a:pt x="262" y="1800"/>
                      </a:cubicBezTo>
                      <a:cubicBezTo>
                        <a:pt x="223" y="1800"/>
                        <a:pt x="223" y="1800"/>
                        <a:pt x="223" y="1800"/>
                      </a:cubicBezTo>
                      <a:cubicBezTo>
                        <a:pt x="240" y="1782"/>
                        <a:pt x="240" y="1782"/>
                        <a:pt x="240" y="1782"/>
                      </a:cubicBezTo>
                      <a:cubicBezTo>
                        <a:pt x="234" y="1776"/>
                        <a:pt x="234" y="1776"/>
                        <a:pt x="234" y="1776"/>
                      </a:cubicBezTo>
                      <a:cubicBezTo>
                        <a:pt x="210" y="1801"/>
                        <a:pt x="210" y="1801"/>
                        <a:pt x="210" y="1801"/>
                      </a:cubicBezTo>
                      <a:cubicBezTo>
                        <a:pt x="209" y="1802"/>
                        <a:pt x="208" y="1803"/>
                        <a:pt x="208" y="1804"/>
                      </a:cubicBezTo>
                      <a:cubicBezTo>
                        <a:pt x="208" y="1805"/>
                        <a:pt x="209" y="1806"/>
                        <a:pt x="210" y="1807"/>
                      </a:cubicBezTo>
                      <a:cubicBezTo>
                        <a:pt x="235" y="1832"/>
                        <a:pt x="235" y="1832"/>
                        <a:pt x="235" y="1832"/>
                      </a:cubicBezTo>
                      <a:cubicBezTo>
                        <a:pt x="241" y="1826"/>
                        <a:pt x="241" y="1826"/>
                        <a:pt x="241" y="1826"/>
                      </a:cubicBezTo>
                      <a:cubicBezTo>
                        <a:pt x="223" y="1808"/>
                        <a:pt x="223" y="1808"/>
                        <a:pt x="223" y="1808"/>
                      </a:cubicBezTo>
                      <a:cubicBezTo>
                        <a:pt x="262" y="1808"/>
                        <a:pt x="262" y="1808"/>
                        <a:pt x="262" y="1808"/>
                      </a:cubicBezTo>
                      <a:cubicBezTo>
                        <a:pt x="265" y="1808"/>
                        <a:pt x="266" y="1806"/>
                        <a:pt x="266" y="1804"/>
                      </a:cubicBezTo>
                      <a:close/>
                      <a:moveTo>
                        <a:pt x="489" y="1835"/>
                      </a:moveTo>
                      <a:cubicBezTo>
                        <a:pt x="498" y="1805"/>
                        <a:pt x="498" y="1805"/>
                        <a:pt x="498" y="1805"/>
                      </a:cubicBezTo>
                      <a:cubicBezTo>
                        <a:pt x="490" y="1800"/>
                        <a:pt x="481" y="1796"/>
                        <a:pt x="463" y="1803"/>
                      </a:cubicBezTo>
                      <a:cubicBezTo>
                        <a:pt x="454" y="1831"/>
                        <a:pt x="454" y="1831"/>
                        <a:pt x="454" y="1831"/>
                      </a:cubicBezTo>
                      <a:cubicBezTo>
                        <a:pt x="454" y="1831"/>
                        <a:pt x="454" y="1831"/>
                        <a:pt x="454" y="1831"/>
                      </a:cubicBezTo>
                      <a:cubicBezTo>
                        <a:pt x="454" y="1832"/>
                        <a:pt x="454" y="1832"/>
                        <a:pt x="455" y="1832"/>
                      </a:cubicBezTo>
                      <a:cubicBezTo>
                        <a:pt x="455" y="1832"/>
                        <a:pt x="455" y="1832"/>
                        <a:pt x="455" y="1832"/>
                      </a:cubicBezTo>
                      <a:cubicBezTo>
                        <a:pt x="472" y="1826"/>
                        <a:pt x="481" y="1830"/>
                        <a:pt x="489" y="1835"/>
                      </a:cubicBezTo>
                      <a:close/>
                      <a:moveTo>
                        <a:pt x="499" y="1800"/>
                      </a:moveTo>
                      <a:cubicBezTo>
                        <a:pt x="509" y="1770"/>
                        <a:pt x="509" y="1770"/>
                        <a:pt x="509" y="1770"/>
                      </a:cubicBezTo>
                      <a:cubicBezTo>
                        <a:pt x="501" y="1765"/>
                        <a:pt x="492" y="1761"/>
                        <a:pt x="473" y="1768"/>
                      </a:cubicBezTo>
                      <a:cubicBezTo>
                        <a:pt x="464" y="1798"/>
                        <a:pt x="464" y="1798"/>
                        <a:pt x="464" y="1798"/>
                      </a:cubicBezTo>
                      <a:cubicBezTo>
                        <a:pt x="483" y="1791"/>
                        <a:pt x="491" y="1795"/>
                        <a:pt x="499" y="1800"/>
                      </a:cubicBezTo>
                      <a:close/>
                      <a:moveTo>
                        <a:pt x="538" y="1810"/>
                      </a:moveTo>
                      <a:cubicBezTo>
                        <a:pt x="519" y="1817"/>
                        <a:pt x="511" y="1813"/>
                        <a:pt x="503" y="1808"/>
                      </a:cubicBezTo>
                      <a:cubicBezTo>
                        <a:pt x="494" y="1838"/>
                        <a:pt x="494" y="1838"/>
                        <a:pt x="494" y="1838"/>
                      </a:cubicBezTo>
                      <a:cubicBezTo>
                        <a:pt x="502" y="1843"/>
                        <a:pt x="510" y="1847"/>
                        <a:pt x="529" y="1840"/>
                      </a:cubicBezTo>
                      <a:lnTo>
                        <a:pt x="538" y="1810"/>
                      </a:lnTo>
                      <a:close/>
                      <a:moveTo>
                        <a:pt x="549" y="1776"/>
                      </a:moveTo>
                      <a:cubicBezTo>
                        <a:pt x="530" y="1783"/>
                        <a:pt x="521" y="1779"/>
                        <a:pt x="513" y="1774"/>
                      </a:cubicBezTo>
                      <a:cubicBezTo>
                        <a:pt x="504" y="1803"/>
                        <a:pt x="504" y="1803"/>
                        <a:pt x="504" y="1803"/>
                      </a:cubicBezTo>
                      <a:cubicBezTo>
                        <a:pt x="512" y="1808"/>
                        <a:pt x="521" y="1812"/>
                        <a:pt x="540" y="1805"/>
                      </a:cubicBezTo>
                      <a:lnTo>
                        <a:pt x="549" y="1776"/>
                      </a:lnTo>
                      <a:close/>
                      <a:moveTo>
                        <a:pt x="788" y="1799"/>
                      </a:moveTo>
                      <a:cubicBezTo>
                        <a:pt x="788" y="1784"/>
                        <a:pt x="776" y="1772"/>
                        <a:pt x="761" y="1772"/>
                      </a:cubicBezTo>
                      <a:cubicBezTo>
                        <a:pt x="746" y="1772"/>
                        <a:pt x="734" y="1784"/>
                        <a:pt x="734" y="1799"/>
                      </a:cubicBezTo>
                      <a:cubicBezTo>
                        <a:pt x="734" y="1805"/>
                        <a:pt x="736" y="1810"/>
                        <a:pt x="739" y="1815"/>
                      </a:cubicBezTo>
                      <a:cubicBezTo>
                        <a:pt x="724" y="1830"/>
                        <a:pt x="724" y="1830"/>
                        <a:pt x="724" y="1830"/>
                      </a:cubicBezTo>
                      <a:cubicBezTo>
                        <a:pt x="731" y="1837"/>
                        <a:pt x="731" y="1837"/>
                        <a:pt x="731" y="1837"/>
                      </a:cubicBezTo>
                      <a:cubicBezTo>
                        <a:pt x="746" y="1821"/>
                        <a:pt x="746" y="1821"/>
                        <a:pt x="746" y="1821"/>
                      </a:cubicBezTo>
                      <a:cubicBezTo>
                        <a:pt x="750" y="1824"/>
                        <a:pt x="755" y="1826"/>
                        <a:pt x="761" y="1826"/>
                      </a:cubicBezTo>
                      <a:cubicBezTo>
                        <a:pt x="776" y="1826"/>
                        <a:pt x="788" y="1814"/>
                        <a:pt x="788" y="1799"/>
                      </a:cubicBezTo>
                      <a:close/>
                      <a:moveTo>
                        <a:pt x="942" y="339"/>
                      </a:moveTo>
                      <a:cubicBezTo>
                        <a:pt x="942" y="275"/>
                        <a:pt x="890" y="224"/>
                        <a:pt x="827" y="224"/>
                      </a:cubicBezTo>
                      <a:cubicBezTo>
                        <a:pt x="168" y="224"/>
                        <a:pt x="168" y="224"/>
                        <a:pt x="168" y="224"/>
                      </a:cubicBezTo>
                      <a:cubicBezTo>
                        <a:pt x="105" y="224"/>
                        <a:pt x="53" y="275"/>
                        <a:pt x="53" y="339"/>
                      </a:cubicBezTo>
                      <a:cubicBezTo>
                        <a:pt x="53" y="1615"/>
                        <a:pt x="53" y="1615"/>
                        <a:pt x="53" y="1615"/>
                      </a:cubicBezTo>
                      <a:cubicBezTo>
                        <a:pt x="53" y="1679"/>
                        <a:pt x="105" y="1730"/>
                        <a:pt x="168" y="1730"/>
                      </a:cubicBezTo>
                      <a:cubicBezTo>
                        <a:pt x="827" y="1730"/>
                        <a:pt x="827" y="1730"/>
                        <a:pt x="827" y="1730"/>
                      </a:cubicBezTo>
                      <a:cubicBezTo>
                        <a:pt x="890" y="1730"/>
                        <a:pt x="942" y="1679"/>
                        <a:pt x="942" y="1615"/>
                      </a:cubicBezTo>
                      <a:lnTo>
                        <a:pt x="942" y="339"/>
                      </a:lnTo>
                      <a:close/>
                    </a:path>
                  </a:pathLst>
                </a:custGeom>
                <a:solidFill>
                  <a:srgbClr val="BA141A"/>
                </a:solidFill>
                <a:ln w="10795" cap="flat" cmpd="sng" algn="ctr">
                  <a:noFill/>
                  <a:prstDash val="solid"/>
                  <a:headEnd type="none" w="med" len="med"/>
                  <a:tailEnd type="none" w="med" len="med"/>
                </a:ln>
                <a:effectLst/>
                <a:extLst/>
              </p:spPr>
              <p:txBody>
                <a:bodyPr vert="horz" wrap="square" lIns="0" tIns="45712" rIns="91424" bIns="45712" numCol="1" rtlCol="0" anchor="ctr" anchorCtr="0" compatLnSpc="1">
                  <a:prstTxWarp prst="textNoShape">
                    <a:avLst/>
                  </a:prstTxWarp>
                </a:bodyPr>
                <a:lstStyle/>
                <a:p>
                  <a:pPr algn="ctr" defTabSz="740666">
                    <a:defRPr/>
                  </a:pPr>
                  <a:endParaRPr lang="en-US" sz="1400" kern="0" spc="-122">
                    <a:gradFill>
                      <a:gsLst>
                        <a:gs pos="0">
                          <a:srgbClr val="FFFFFF"/>
                        </a:gs>
                        <a:gs pos="100000">
                          <a:srgbClr val="FFFFFF"/>
                        </a:gs>
                      </a:gsLst>
                      <a:lin ang="5400000" scaled="0"/>
                    </a:gradFill>
                    <a:latin typeface="Segoe Light" pitchFamily="34" charset="0"/>
                  </a:endParaRPr>
                </a:p>
              </p:txBody>
            </p:sp>
            <p:sp>
              <p:nvSpPr>
                <p:cNvPr id="229" name="Freeform 107"/>
                <p:cNvSpPr>
                  <a:spLocks noEditPoints="1"/>
                </p:cNvSpPr>
                <p:nvPr/>
              </p:nvSpPr>
              <p:spPr bwMode="auto">
                <a:xfrm rot="5400000">
                  <a:off x="8800438" y="1786300"/>
                  <a:ext cx="407501" cy="276324"/>
                </a:xfrm>
                <a:custGeom>
                  <a:avLst/>
                  <a:gdLst/>
                  <a:ahLst/>
                  <a:cxnLst>
                    <a:cxn ang="0">
                      <a:pos x="514" y="0"/>
                    </a:cxn>
                    <a:cxn ang="0">
                      <a:pos x="17" y="0"/>
                    </a:cxn>
                    <a:cxn ang="0">
                      <a:pos x="0" y="17"/>
                    </a:cxn>
                    <a:cxn ang="0">
                      <a:pos x="0" y="356"/>
                    </a:cxn>
                    <a:cxn ang="0">
                      <a:pos x="17" y="373"/>
                    </a:cxn>
                    <a:cxn ang="0">
                      <a:pos x="514" y="373"/>
                    </a:cxn>
                    <a:cxn ang="0">
                      <a:pos x="531" y="356"/>
                    </a:cxn>
                    <a:cxn ang="0">
                      <a:pos x="531" y="17"/>
                    </a:cxn>
                    <a:cxn ang="0">
                      <a:pos x="514" y="0"/>
                    </a:cxn>
                    <a:cxn ang="0">
                      <a:pos x="501" y="329"/>
                    </a:cxn>
                    <a:cxn ang="0">
                      <a:pos x="486" y="343"/>
                    </a:cxn>
                    <a:cxn ang="0">
                      <a:pos x="45" y="343"/>
                    </a:cxn>
                    <a:cxn ang="0">
                      <a:pos x="30" y="329"/>
                    </a:cxn>
                    <a:cxn ang="0">
                      <a:pos x="30" y="45"/>
                    </a:cxn>
                    <a:cxn ang="0">
                      <a:pos x="45" y="30"/>
                    </a:cxn>
                    <a:cxn ang="0">
                      <a:pos x="486" y="30"/>
                    </a:cxn>
                    <a:cxn ang="0">
                      <a:pos x="501" y="45"/>
                    </a:cxn>
                    <a:cxn ang="0">
                      <a:pos x="501" y="329"/>
                    </a:cxn>
                  </a:cxnLst>
                  <a:rect l="0" t="0" r="r" b="b"/>
                  <a:pathLst>
                    <a:path w="531" h="373">
                      <a:moveTo>
                        <a:pt x="514" y="0"/>
                      </a:moveTo>
                      <a:cubicBezTo>
                        <a:pt x="17" y="0"/>
                        <a:pt x="17" y="0"/>
                        <a:pt x="17" y="0"/>
                      </a:cubicBezTo>
                      <a:cubicBezTo>
                        <a:pt x="7" y="0"/>
                        <a:pt x="0" y="8"/>
                        <a:pt x="0" y="17"/>
                      </a:cubicBezTo>
                      <a:cubicBezTo>
                        <a:pt x="0" y="356"/>
                        <a:pt x="0" y="356"/>
                        <a:pt x="0" y="356"/>
                      </a:cubicBezTo>
                      <a:cubicBezTo>
                        <a:pt x="0" y="366"/>
                        <a:pt x="7" y="373"/>
                        <a:pt x="17" y="373"/>
                      </a:cubicBezTo>
                      <a:cubicBezTo>
                        <a:pt x="514" y="373"/>
                        <a:pt x="514" y="373"/>
                        <a:pt x="514" y="373"/>
                      </a:cubicBezTo>
                      <a:cubicBezTo>
                        <a:pt x="524" y="373"/>
                        <a:pt x="531" y="366"/>
                        <a:pt x="531" y="356"/>
                      </a:cubicBezTo>
                      <a:cubicBezTo>
                        <a:pt x="531" y="17"/>
                        <a:pt x="531" y="17"/>
                        <a:pt x="531" y="17"/>
                      </a:cubicBezTo>
                      <a:cubicBezTo>
                        <a:pt x="531" y="8"/>
                        <a:pt x="524" y="0"/>
                        <a:pt x="514" y="0"/>
                      </a:cubicBezTo>
                      <a:close/>
                      <a:moveTo>
                        <a:pt x="501" y="329"/>
                      </a:moveTo>
                      <a:cubicBezTo>
                        <a:pt x="501" y="337"/>
                        <a:pt x="494" y="343"/>
                        <a:pt x="486" y="343"/>
                      </a:cubicBezTo>
                      <a:cubicBezTo>
                        <a:pt x="45" y="343"/>
                        <a:pt x="45" y="343"/>
                        <a:pt x="45" y="343"/>
                      </a:cubicBezTo>
                      <a:cubicBezTo>
                        <a:pt x="37" y="343"/>
                        <a:pt x="30" y="337"/>
                        <a:pt x="30" y="329"/>
                      </a:cubicBezTo>
                      <a:cubicBezTo>
                        <a:pt x="30" y="45"/>
                        <a:pt x="30" y="45"/>
                        <a:pt x="30" y="45"/>
                      </a:cubicBezTo>
                      <a:cubicBezTo>
                        <a:pt x="30" y="37"/>
                        <a:pt x="37" y="30"/>
                        <a:pt x="45" y="30"/>
                      </a:cubicBezTo>
                      <a:cubicBezTo>
                        <a:pt x="486" y="30"/>
                        <a:pt x="486" y="30"/>
                        <a:pt x="486" y="30"/>
                      </a:cubicBezTo>
                      <a:cubicBezTo>
                        <a:pt x="494" y="30"/>
                        <a:pt x="501" y="37"/>
                        <a:pt x="501" y="45"/>
                      </a:cubicBezTo>
                      <a:lnTo>
                        <a:pt x="501" y="329"/>
                      </a:lnTo>
                      <a:close/>
                    </a:path>
                  </a:pathLst>
                </a:custGeom>
                <a:solidFill>
                  <a:srgbClr val="BA141A"/>
                </a:solidFill>
                <a:ln>
                  <a:noFill/>
                </a:ln>
                <a:extLst/>
              </p:spPr>
              <p:txBody>
                <a:bodyPr vert="horz" wrap="square" lIns="120268" tIns="60133" rIns="120268" bIns="60133" numCol="1" anchor="t" anchorCtr="0" compatLnSpc="1">
                  <a:prstTxWarp prst="textNoShape">
                    <a:avLst/>
                  </a:prstTxWarp>
                </a:bodyPr>
                <a:lstStyle/>
                <a:p>
                  <a:pPr defTabSz="932649">
                    <a:defRPr/>
                  </a:pPr>
                  <a:endParaRPr lang="en-US" kern="0" dirty="0">
                    <a:solidFill>
                      <a:srgbClr val="505050"/>
                    </a:solidFill>
                  </a:endParaRPr>
                </a:p>
              </p:txBody>
            </p:sp>
          </p:grpSp>
        </p:grpSp>
        <p:sp>
          <p:nvSpPr>
            <p:cNvPr id="238" name="TextBox 237"/>
            <p:cNvSpPr txBox="1"/>
            <p:nvPr/>
          </p:nvSpPr>
          <p:spPr>
            <a:xfrm>
              <a:off x="8404979" y="1188361"/>
              <a:ext cx="1363885" cy="363176"/>
            </a:xfrm>
            <a:prstGeom prst="rect">
              <a:avLst/>
            </a:prstGeom>
            <a:noFill/>
          </p:spPr>
          <p:txBody>
            <a:bodyPr wrap="square" lIns="182880" tIns="146304" rIns="182880" rtlCol="0">
              <a:spAutoFit/>
            </a:bodyPr>
            <a:lstStyle/>
            <a:p>
              <a:pPr algn="ctr"/>
              <a:r>
                <a:rPr lang="en-US" sz="1100" b="1" u="sng" dirty="0">
                  <a:gradFill>
                    <a:gsLst>
                      <a:gs pos="37168">
                        <a:srgbClr val="00188F"/>
                      </a:gs>
                      <a:gs pos="65000">
                        <a:srgbClr val="00188F"/>
                      </a:gs>
                    </a:gsLst>
                    <a:lin ang="5400000" scaled="0"/>
                  </a:gradFill>
                </a:rPr>
                <a:t>192.168.0.0/24</a:t>
              </a:r>
            </a:p>
          </p:txBody>
        </p:sp>
      </p:grpSp>
      <p:grpSp>
        <p:nvGrpSpPr>
          <p:cNvPr id="24" name="Group 23"/>
          <p:cNvGrpSpPr/>
          <p:nvPr/>
        </p:nvGrpSpPr>
        <p:grpSpPr>
          <a:xfrm>
            <a:off x="6397619" y="1104191"/>
            <a:ext cx="2112214" cy="1562824"/>
            <a:chOff x="5262424" y="1188361"/>
            <a:chExt cx="2112214" cy="1562824"/>
          </a:xfrm>
        </p:grpSpPr>
        <p:sp>
          <p:nvSpPr>
            <p:cNvPr id="239" name="TextBox 238"/>
            <p:cNvSpPr txBox="1"/>
            <p:nvPr/>
          </p:nvSpPr>
          <p:spPr>
            <a:xfrm>
              <a:off x="5547190" y="1188361"/>
              <a:ext cx="1436003" cy="363176"/>
            </a:xfrm>
            <a:prstGeom prst="rect">
              <a:avLst/>
            </a:prstGeom>
            <a:noFill/>
          </p:spPr>
          <p:txBody>
            <a:bodyPr wrap="square" lIns="182880" tIns="146304" rIns="182880" rtlCol="0">
              <a:spAutoFit/>
            </a:bodyPr>
            <a:lstStyle/>
            <a:p>
              <a:pPr algn="ctr"/>
              <a:r>
                <a:rPr lang="en-US" sz="1100" b="1" u="sng" dirty="0">
                  <a:gradFill>
                    <a:gsLst>
                      <a:gs pos="37168">
                        <a:srgbClr val="00188F"/>
                      </a:gs>
                      <a:gs pos="65000">
                        <a:srgbClr val="00188F"/>
                      </a:gs>
                    </a:gsLst>
                    <a:lin ang="5400000" scaled="0"/>
                  </a:gradFill>
                </a:rPr>
                <a:t>192.168.0.0/24</a:t>
              </a:r>
            </a:p>
          </p:txBody>
        </p:sp>
        <p:grpSp>
          <p:nvGrpSpPr>
            <p:cNvPr id="21" name="Group 20"/>
            <p:cNvGrpSpPr/>
            <p:nvPr/>
          </p:nvGrpSpPr>
          <p:grpSpPr>
            <a:xfrm>
              <a:off x="5262424" y="1584367"/>
              <a:ext cx="2112214" cy="1166818"/>
              <a:chOff x="5491048" y="1336545"/>
              <a:chExt cx="2112214" cy="1166818"/>
            </a:xfrm>
          </p:grpSpPr>
          <p:sp>
            <p:nvSpPr>
              <p:cNvPr id="222" name="Freeform 128"/>
              <p:cNvSpPr>
                <a:spLocks noChangeAspect="1"/>
              </p:cNvSpPr>
              <p:nvPr/>
            </p:nvSpPr>
            <p:spPr bwMode="white">
              <a:xfrm>
                <a:off x="5491048" y="1336545"/>
                <a:ext cx="2112214" cy="1166818"/>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noFill/>
              <a:ln w="38100">
                <a:solidFill>
                  <a:srgbClr val="0072C4"/>
                </a:solidFill>
              </a:ln>
              <a:extLst/>
            </p:spPr>
            <p:txBody>
              <a:bodyPr vert="horz" wrap="square" lIns="91440" tIns="0" rIns="91440" bIns="91440" numCol="1" anchor="b" anchorCtr="0" compatLnSpc="1">
                <a:prstTxWarp prst="textNoShape">
                  <a:avLst/>
                </a:prstTxWarp>
              </a:bodyPr>
              <a:lstStyle/>
              <a:p>
                <a:pPr algn="ctr" fontAlgn="base">
                  <a:lnSpc>
                    <a:spcPct val="90000"/>
                  </a:lnSpc>
                  <a:spcBef>
                    <a:spcPct val="0"/>
                  </a:spcBef>
                  <a:spcAft>
                    <a:spcPct val="0"/>
                  </a:spcAft>
                </a:pPr>
                <a:r>
                  <a:rPr lang="en-US" sz="1600" spc="-50" dirty="0">
                    <a:gradFill>
                      <a:gsLst>
                        <a:gs pos="2917">
                          <a:srgbClr val="0072C4"/>
                        </a:gs>
                        <a:gs pos="100000">
                          <a:srgbClr val="0072C4"/>
                        </a:gs>
                      </a:gsLst>
                      <a:lin ang="5400000" scaled="0"/>
                    </a:gradFill>
                  </a:rPr>
                  <a:t>Blue company</a:t>
                </a:r>
              </a:p>
            </p:txBody>
          </p:sp>
          <p:grpSp>
            <p:nvGrpSpPr>
              <p:cNvPr id="246" name="Group 245"/>
              <p:cNvGrpSpPr/>
              <p:nvPr/>
            </p:nvGrpSpPr>
            <p:grpSpPr>
              <a:xfrm>
                <a:off x="6031355" y="1728331"/>
                <a:ext cx="1182706" cy="407502"/>
                <a:chOff x="8639701" y="1720711"/>
                <a:chExt cx="1182706" cy="407502"/>
              </a:xfrm>
              <a:solidFill>
                <a:schemeClr val="accent2"/>
              </a:solidFill>
            </p:grpSpPr>
            <p:sp>
              <p:nvSpPr>
                <p:cNvPr id="247" name="Freeform 89"/>
                <p:cNvSpPr>
                  <a:spLocks noEditPoints="1"/>
                </p:cNvSpPr>
                <p:nvPr/>
              </p:nvSpPr>
              <p:spPr bwMode="black">
                <a:xfrm>
                  <a:off x="9193656" y="1723527"/>
                  <a:ext cx="628751" cy="404686"/>
                </a:xfrm>
                <a:custGeom>
                  <a:avLst/>
                  <a:gdLst>
                    <a:gd name="T0" fmla="*/ 350 w 3153"/>
                    <a:gd name="T1" fmla="*/ 935 h 2031"/>
                    <a:gd name="T2" fmla="*/ 788 w 3153"/>
                    <a:gd name="T3" fmla="*/ 0 h 2031"/>
                    <a:gd name="T4" fmla="*/ 2918 w 3153"/>
                    <a:gd name="T5" fmla="*/ 1882 h 2031"/>
                    <a:gd name="T6" fmla="*/ 2403 w 3153"/>
                    <a:gd name="T7" fmla="*/ 1493 h 2031"/>
                    <a:gd name="T8" fmla="*/ 2244 w 3153"/>
                    <a:gd name="T9" fmla="*/ 1424 h 2031"/>
                    <a:gd name="T10" fmla="*/ 2391 w 3153"/>
                    <a:gd name="T11" fmla="*/ 1458 h 2031"/>
                    <a:gd name="T12" fmla="*/ 1437 w 3153"/>
                    <a:gd name="T13" fmla="*/ 1486 h 2031"/>
                    <a:gd name="T14" fmla="*/ 1460 w 3153"/>
                    <a:gd name="T15" fmla="*/ 1427 h 2031"/>
                    <a:gd name="T16" fmla="*/ 1588 w 3153"/>
                    <a:gd name="T17" fmla="*/ 1440 h 2031"/>
                    <a:gd name="T18" fmla="*/ 1563 w 3153"/>
                    <a:gd name="T19" fmla="*/ 1636 h 2031"/>
                    <a:gd name="T20" fmla="*/ 1421 w 3153"/>
                    <a:gd name="T21" fmla="*/ 1612 h 2031"/>
                    <a:gd name="T22" fmla="*/ 1170 w 3153"/>
                    <a:gd name="T23" fmla="*/ 1604 h 2031"/>
                    <a:gd name="T24" fmla="*/ 1340 w 3153"/>
                    <a:gd name="T25" fmla="*/ 1589 h 2031"/>
                    <a:gd name="T26" fmla="*/ 1175 w 3153"/>
                    <a:gd name="T27" fmla="*/ 1631 h 2031"/>
                    <a:gd name="T28" fmla="*/ 1228 w 3153"/>
                    <a:gd name="T29" fmla="*/ 1433 h 2031"/>
                    <a:gd name="T30" fmla="*/ 1366 w 3153"/>
                    <a:gd name="T31" fmla="*/ 1441 h 2031"/>
                    <a:gd name="T32" fmla="*/ 916 w 3153"/>
                    <a:gd name="T33" fmla="*/ 1607 h 2031"/>
                    <a:gd name="T34" fmla="*/ 1099 w 3153"/>
                    <a:gd name="T35" fmla="*/ 1564 h 2031"/>
                    <a:gd name="T36" fmla="*/ 911 w 3153"/>
                    <a:gd name="T37" fmla="*/ 1624 h 2031"/>
                    <a:gd name="T38" fmla="*/ 832 w 3153"/>
                    <a:gd name="T39" fmla="*/ 1503 h 2031"/>
                    <a:gd name="T40" fmla="*/ 922 w 3153"/>
                    <a:gd name="T41" fmla="*/ 1437 h 2031"/>
                    <a:gd name="T42" fmla="*/ 999 w 3153"/>
                    <a:gd name="T43" fmla="*/ 1440 h 2031"/>
                    <a:gd name="T44" fmla="*/ 1143 w 3153"/>
                    <a:gd name="T45" fmla="*/ 1436 h 2031"/>
                    <a:gd name="T46" fmla="*/ 1113 w 3153"/>
                    <a:gd name="T47" fmla="*/ 1496 h 2031"/>
                    <a:gd name="T48" fmla="*/ 692 w 3153"/>
                    <a:gd name="T49" fmla="*/ 1804 h 2031"/>
                    <a:gd name="T50" fmla="*/ 574 w 3153"/>
                    <a:gd name="T51" fmla="*/ 1739 h 2031"/>
                    <a:gd name="T52" fmla="*/ 656 w 3153"/>
                    <a:gd name="T53" fmla="*/ 1687 h 2031"/>
                    <a:gd name="T54" fmla="*/ 823 w 3153"/>
                    <a:gd name="T55" fmla="*/ 1619 h 2031"/>
                    <a:gd name="T56" fmla="*/ 669 w 3153"/>
                    <a:gd name="T57" fmla="*/ 1638 h 2031"/>
                    <a:gd name="T58" fmla="*/ 713 w 3153"/>
                    <a:gd name="T59" fmla="*/ 1551 h 2031"/>
                    <a:gd name="T60" fmla="*/ 828 w 3153"/>
                    <a:gd name="T61" fmla="*/ 1613 h 2031"/>
                    <a:gd name="T62" fmla="*/ 1570 w 3153"/>
                    <a:gd name="T63" fmla="*/ 1798 h 2031"/>
                    <a:gd name="T64" fmla="*/ 850 w 3153"/>
                    <a:gd name="T65" fmla="*/ 1803 h 2031"/>
                    <a:gd name="T66" fmla="*/ 882 w 3153"/>
                    <a:gd name="T67" fmla="*/ 1698 h 2031"/>
                    <a:gd name="T68" fmla="*/ 1563 w 3153"/>
                    <a:gd name="T69" fmla="*/ 1687 h 2031"/>
                    <a:gd name="T70" fmla="*/ 1670 w 3153"/>
                    <a:gd name="T71" fmla="*/ 1489 h 2031"/>
                    <a:gd name="T72" fmla="*/ 1693 w 3153"/>
                    <a:gd name="T73" fmla="*/ 1424 h 2031"/>
                    <a:gd name="T74" fmla="*/ 1793 w 3153"/>
                    <a:gd name="T75" fmla="*/ 1500 h 2031"/>
                    <a:gd name="T76" fmla="*/ 1675 w 3153"/>
                    <a:gd name="T77" fmla="*/ 1612 h 2031"/>
                    <a:gd name="T78" fmla="*/ 1843 w 3153"/>
                    <a:gd name="T79" fmla="*/ 1621 h 2031"/>
                    <a:gd name="T80" fmla="*/ 1804 w 3153"/>
                    <a:gd name="T81" fmla="*/ 1637 h 2031"/>
                    <a:gd name="T82" fmla="*/ 1866 w 3153"/>
                    <a:gd name="T83" fmla="*/ 1793 h 2031"/>
                    <a:gd name="T84" fmla="*/ 1690 w 3153"/>
                    <a:gd name="T85" fmla="*/ 1778 h 2031"/>
                    <a:gd name="T86" fmla="*/ 1686 w 3153"/>
                    <a:gd name="T87" fmla="*/ 1702 h 2031"/>
                    <a:gd name="T88" fmla="*/ 1724 w 3153"/>
                    <a:gd name="T89" fmla="*/ 1685 h 2031"/>
                    <a:gd name="T90" fmla="*/ 1843 w 3153"/>
                    <a:gd name="T91" fmla="*/ 1691 h 2031"/>
                    <a:gd name="T92" fmla="*/ 2009 w 3153"/>
                    <a:gd name="T93" fmla="*/ 1439 h 2031"/>
                    <a:gd name="T94" fmla="*/ 2140 w 3153"/>
                    <a:gd name="T95" fmla="*/ 1428 h 2031"/>
                    <a:gd name="T96" fmla="*/ 2161 w 3153"/>
                    <a:gd name="T97" fmla="*/ 1499 h 2031"/>
                    <a:gd name="T98" fmla="*/ 2064 w 3153"/>
                    <a:gd name="T99" fmla="*/ 1588 h 2031"/>
                    <a:gd name="T100" fmla="*/ 2218 w 3153"/>
                    <a:gd name="T101" fmla="*/ 1565 h 2031"/>
                    <a:gd name="T102" fmla="*/ 2225 w 3153"/>
                    <a:gd name="T103" fmla="*/ 1634 h 2031"/>
                    <a:gd name="T104" fmla="*/ 2319 w 3153"/>
                    <a:gd name="T105" fmla="*/ 1790 h 2031"/>
                    <a:gd name="T106" fmla="*/ 2131 w 3153"/>
                    <a:gd name="T107" fmla="*/ 1770 h 2031"/>
                    <a:gd name="T108" fmla="*/ 2145 w 3153"/>
                    <a:gd name="T109" fmla="*/ 1683 h 2031"/>
                    <a:gd name="T110" fmla="*/ 2340 w 3153"/>
                    <a:gd name="T111" fmla="*/ 1624 h 2031"/>
                    <a:gd name="T112" fmla="*/ 2463 w 3153"/>
                    <a:gd name="T113" fmla="*/ 1564 h 2031"/>
                    <a:gd name="T114" fmla="*/ 2434 w 3153"/>
                    <a:gd name="T115" fmla="*/ 1636 h 2031"/>
                    <a:gd name="T116" fmla="*/ 2415 w 3153"/>
                    <a:gd name="T117" fmla="*/ 1769 h 2031"/>
                    <a:gd name="T118" fmla="*/ 2500 w 3153"/>
                    <a:gd name="T119" fmla="*/ 1683 h 2031"/>
                    <a:gd name="T120" fmla="*/ 2605 w 3153"/>
                    <a:gd name="T121" fmla="*/ 1791 h 2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53" h="2031">
                      <a:moveTo>
                        <a:pt x="448" y="830"/>
                      </a:moveTo>
                      <a:cubicBezTo>
                        <a:pt x="368" y="755"/>
                        <a:pt x="368" y="615"/>
                        <a:pt x="448" y="539"/>
                      </a:cubicBezTo>
                      <a:cubicBezTo>
                        <a:pt x="393" y="549"/>
                        <a:pt x="339" y="610"/>
                        <a:pt x="339" y="685"/>
                      </a:cubicBezTo>
                      <a:cubicBezTo>
                        <a:pt x="339" y="759"/>
                        <a:pt x="393" y="820"/>
                        <a:pt x="448" y="830"/>
                      </a:cubicBezTo>
                      <a:close/>
                      <a:moveTo>
                        <a:pt x="2814" y="685"/>
                      </a:moveTo>
                      <a:cubicBezTo>
                        <a:pt x="2815" y="610"/>
                        <a:pt x="2761" y="549"/>
                        <a:pt x="2706" y="539"/>
                      </a:cubicBezTo>
                      <a:cubicBezTo>
                        <a:pt x="2786" y="615"/>
                        <a:pt x="2786" y="755"/>
                        <a:pt x="2706" y="830"/>
                      </a:cubicBezTo>
                      <a:cubicBezTo>
                        <a:pt x="2761" y="820"/>
                        <a:pt x="2815" y="759"/>
                        <a:pt x="2814" y="685"/>
                      </a:cubicBezTo>
                      <a:close/>
                      <a:moveTo>
                        <a:pt x="2804" y="935"/>
                      </a:moveTo>
                      <a:cubicBezTo>
                        <a:pt x="2886" y="904"/>
                        <a:pt x="2970" y="808"/>
                        <a:pt x="2969" y="685"/>
                      </a:cubicBezTo>
                      <a:cubicBezTo>
                        <a:pt x="2970" y="561"/>
                        <a:pt x="2886" y="465"/>
                        <a:pt x="2804" y="434"/>
                      </a:cubicBezTo>
                      <a:cubicBezTo>
                        <a:pt x="2871" y="501"/>
                        <a:pt x="2915" y="591"/>
                        <a:pt x="2914" y="685"/>
                      </a:cubicBezTo>
                      <a:cubicBezTo>
                        <a:pt x="2915" y="778"/>
                        <a:pt x="2871" y="868"/>
                        <a:pt x="2804" y="935"/>
                      </a:cubicBezTo>
                      <a:close/>
                      <a:moveTo>
                        <a:pt x="350" y="935"/>
                      </a:moveTo>
                      <a:cubicBezTo>
                        <a:pt x="282" y="868"/>
                        <a:pt x="239" y="778"/>
                        <a:pt x="239" y="685"/>
                      </a:cubicBezTo>
                      <a:cubicBezTo>
                        <a:pt x="239" y="591"/>
                        <a:pt x="282" y="501"/>
                        <a:pt x="350" y="434"/>
                      </a:cubicBezTo>
                      <a:cubicBezTo>
                        <a:pt x="267" y="465"/>
                        <a:pt x="183" y="561"/>
                        <a:pt x="184" y="685"/>
                      </a:cubicBezTo>
                      <a:cubicBezTo>
                        <a:pt x="183" y="808"/>
                        <a:pt x="267" y="904"/>
                        <a:pt x="350" y="935"/>
                      </a:cubicBezTo>
                      <a:close/>
                      <a:moveTo>
                        <a:pt x="2877" y="1804"/>
                      </a:moveTo>
                      <a:cubicBezTo>
                        <a:pt x="2844" y="1765"/>
                        <a:pt x="2811" y="1726"/>
                        <a:pt x="2778" y="1687"/>
                      </a:cubicBezTo>
                      <a:cubicBezTo>
                        <a:pt x="2705" y="1601"/>
                        <a:pt x="2633" y="1516"/>
                        <a:pt x="2560" y="1430"/>
                      </a:cubicBezTo>
                      <a:cubicBezTo>
                        <a:pt x="2557" y="1426"/>
                        <a:pt x="2553" y="1421"/>
                        <a:pt x="2549" y="1417"/>
                      </a:cubicBezTo>
                      <a:cubicBezTo>
                        <a:pt x="2534" y="1399"/>
                        <a:pt x="2511" y="1389"/>
                        <a:pt x="2489" y="1381"/>
                      </a:cubicBezTo>
                      <a:cubicBezTo>
                        <a:pt x="2466" y="1373"/>
                        <a:pt x="2441" y="1368"/>
                        <a:pt x="2416" y="1367"/>
                      </a:cubicBezTo>
                      <a:cubicBezTo>
                        <a:pt x="2503" y="1344"/>
                        <a:pt x="2567" y="1266"/>
                        <a:pt x="2567" y="1172"/>
                      </a:cubicBezTo>
                      <a:cubicBezTo>
                        <a:pt x="2567" y="202"/>
                        <a:pt x="2567" y="202"/>
                        <a:pt x="2567" y="202"/>
                      </a:cubicBezTo>
                      <a:cubicBezTo>
                        <a:pt x="2567" y="90"/>
                        <a:pt x="2476" y="0"/>
                        <a:pt x="2365" y="0"/>
                      </a:cubicBezTo>
                      <a:cubicBezTo>
                        <a:pt x="788" y="0"/>
                        <a:pt x="788" y="0"/>
                        <a:pt x="788" y="0"/>
                      </a:cubicBezTo>
                      <a:cubicBezTo>
                        <a:pt x="677" y="0"/>
                        <a:pt x="586" y="90"/>
                        <a:pt x="586" y="202"/>
                      </a:cubicBezTo>
                      <a:cubicBezTo>
                        <a:pt x="586" y="1172"/>
                        <a:pt x="586" y="1172"/>
                        <a:pt x="586" y="1172"/>
                      </a:cubicBezTo>
                      <a:cubicBezTo>
                        <a:pt x="586" y="1266"/>
                        <a:pt x="651" y="1345"/>
                        <a:pt x="738" y="1368"/>
                      </a:cubicBezTo>
                      <a:cubicBezTo>
                        <a:pt x="689" y="1370"/>
                        <a:pt x="633" y="1388"/>
                        <a:pt x="600" y="1426"/>
                      </a:cubicBezTo>
                      <a:cubicBezTo>
                        <a:pt x="575" y="1457"/>
                        <a:pt x="549" y="1487"/>
                        <a:pt x="524" y="1518"/>
                      </a:cubicBezTo>
                      <a:cubicBezTo>
                        <a:pt x="446" y="1610"/>
                        <a:pt x="368" y="1703"/>
                        <a:pt x="290" y="1796"/>
                      </a:cubicBezTo>
                      <a:cubicBezTo>
                        <a:pt x="271" y="1819"/>
                        <a:pt x="235" y="1852"/>
                        <a:pt x="235" y="1884"/>
                      </a:cubicBezTo>
                      <a:cubicBezTo>
                        <a:pt x="235" y="1971"/>
                        <a:pt x="235" y="1971"/>
                        <a:pt x="235" y="1971"/>
                      </a:cubicBezTo>
                      <a:cubicBezTo>
                        <a:pt x="236" y="1982"/>
                        <a:pt x="238" y="1993"/>
                        <a:pt x="244" y="2002"/>
                      </a:cubicBezTo>
                      <a:cubicBezTo>
                        <a:pt x="264" y="2030"/>
                        <a:pt x="304" y="2031"/>
                        <a:pt x="336" y="2031"/>
                      </a:cubicBezTo>
                      <a:cubicBezTo>
                        <a:pt x="380" y="2031"/>
                        <a:pt x="2688" y="2031"/>
                        <a:pt x="2758" y="2031"/>
                      </a:cubicBezTo>
                      <a:cubicBezTo>
                        <a:pt x="2792" y="2031"/>
                        <a:pt x="2831" y="2027"/>
                        <a:pt x="2865" y="2020"/>
                      </a:cubicBezTo>
                      <a:cubicBezTo>
                        <a:pt x="2888" y="2016"/>
                        <a:pt x="2915" y="2003"/>
                        <a:pt x="2918" y="1976"/>
                      </a:cubicBezTo>
                      <a:cubicBezTo>
                        <a:pt x="2918" y="1882"/>
                        <a:pt x="2918" y="1882"/>
                        <a:pt x="2918" y="1882"/>
                      </a:cubicBezTo>
                      <a:cubicBezTo>
                        <a:pt x="2921" y="1861"/>
                        <a:pt x="2909" y="1841"/>
                        <a:pt x="2896" y="1826"/>
                      </a:cubicBezTo>
                      <a:cubicBezTo>
                        <a:pt x="2889" y="1818"/>
                        <a:pt x="2883" y="1811"/>
                        <a:pt x="2877" y="1804"/>
                      </a:cubicBezTo>
                      <a:close/>
                      <a:moveTo>
                        <a:pt x="705" y="1159"/>
                      </a:moveTo>
                      <a:cubicBezTo>
                        <a:pt x="705" y="215"/>
                        <a:pt x="705" y="215"/>
                        <a:pt x="705" y="215"/>
                      </a:cubicBezTo>
                      <a:cubicBezTo>
                        <a:pt x="705" y="157"/>
                        <a:pt x="752" y="111"/>
                        <a:pt x="809" y="111"/>
                      </a:cubicBezTo>
                      <a:cubicBezTo>
                        <a:pt x="2344" y="111"/>
                        <a:pt x="2344" y="111"/>
                        <a:pt x="2344" y="111"/>
                      </a:cubicBezTo>
                      <a:cubicBezTo>
                        <a:pt x="2401" y="111"/>
                        <a:pt x="2448" y="157"/>
                        <a:pt x="2448" y="215"/>
                      </a:cubicBezTo>
                      <a:cubicBezTo>
                        <a:pt x="2448" y="1159"/>
                        <a:pt x="2448" y="1159"/>
                        <a:pt x="2448" y="1159"/>
                      </a:cubicBezTo>
                      <a:cubicBezTo>
                        <a:pt x="2448" y="1216"/>
                        <a:pt x="2401" y="1263"/>
                        <a:pt x="2344" y="1263"/>
                      </a:cubicBezTo>
                      <a:cubicBezTo>
                        <a:pt x="809" y="1263"/>
                        <a:pt x="809" y="1263"/>
                        <a:pt x="809" y="1263"/>
                      </a:cubicBezTo>
                      <a:cubicBezTo>
                        <a:pt x="752" y="1263"/>
                        <a:pt x="705" y="1216"/>
                        <a:pt x="705" y="1159"/>
                      </a:cubicBezTo>
                      <a:close/>
                      <a:moveTo>
                        <a:pt x="2407" y="1487"/>
                      </a:moveTo>
                      <a:cubicBezTo>
                        <a:pt x="2407" y="1489"/>
                        <a:pt x="2406" y="1491"/>
                        <a:pt x="2404" y="1493"/>
                      </a:cubicBezTo>
                      <a:cubicBezTo>
                        <a:pt x="2404" y="1493"/>
                        <a:pt x="2403" y="1493"/>
                        <a:pt x="2403" y="1493"/>
                      </a:cubicBezTo>
                      <a:cubicBezTo>
                        <a:pt x="2403" y="1493"/>
                        <a:pt x="2403" y="1493"/>
                        <a:pt x="2403" y="1493"/>
                      </a:cubicBezTo>
                      <a:cubicBezTo>
                        <a:pt x="2403" y="1494"/>
                        <a:pt x="2403" y="1494"/>
                        <a:pt x="2402" y="1494"/>
                      </a:cubicBezTo>
                      <a:cubicBezTo>
                        <a:pt x="2402" y="1494"/>
                        <a:pt x="2402" y="1494"/>
                        <a:pt x="2401" y="1495"/>
                      </a:cubicBezTo>
                      <a:cubicBezTo>
                        <a:pt x="2401" y="1495"/>
                        <a:pt x="2400" y="1495"/>
                        <a:pt x="2400" y="1496"/>
                      </a:cubicBezTo>
                      <a:cubicBezTo>
                        <a:pt x="2399" y="1496"/>
                        <a:pt x="2399" y="1496"/>
                        <a:pt x="2398" y="1496"/>
                      </a:cubicBezTo>
                      <a:cubicBezTo>
                        <a:pt x="2388" y="1501"/>
                        <a:pt x="2374" y="1500"/>
                        <a:pt x="2362" y="1500"/>
                      </a:cubicBezTo>
                      <a:cubicBezTo>
                        <a:pt x="2304" y="1500"/>
                        <a:pt x="2304" y="1500"/>
                        <a:pt x="2304" y="1500"/>
                      </a:cubicBezTo>
                      <a:cubicBezTo>
                        <a:pt x="2293" y="1500"/>
                        <a:pt x="2281" y="1498"/>
                        <a:pt x="2271" y="1493"/>
                      </a:cubicBezTo>
                      <a:cubicBezTo>
                        <a:pt x="2267" y="1491"/>
                        <a:pt x="2263" y="1489"/>
                        <a:pt x="2260" y="1487"/>
                      </a:cubicBezTo>
                      <a:cubicBezTo>
                        <a:pt x="2257" y="1484"/>
                        <a:pt x="2254" y="1482"/>
                        <a:pt x="2252" y="1479"/>
                      </a:cubicBezTo>
                      <a:cubicBezTo>
                        <a:pt x="2250" y="1474"/>
                        <a:pt x="2250" y="1474"/>
                        <a:pt x="2250" y="1474"/>
                      </a:cubicBezTo>
                      <a:cubicBezTo>
                        <a:pt x="2244" y="1463"/>
                        <a:pt x="2236" y="1453"/>
                        <a:pt x="2231" y="1441"/>
                      </a:cubicBezTo>
                      <a:cubicBezTo>
                        <a:pt x="2227" y="1433"/>
                        <a:pt x="2231" y="1429"/>
                        <a:pt x="2238" y="1426"/>
                      </a:cubicBezTo>
                      <a:cubicBezTo>
                        <a:pt x="2240" y="1425"/>
                        <a:pt x="2242" y="1424"/>
                        <a:pt x="2244" y="1424"/>
                      </a:cubicBezTo>
                      <a:cubicBezTo>
                        <a:pt x="2248" y="1423"/>
                        <a:pt x="2253" y="1422"/>
                        <a:pt x="2258" y="1422"/>
                      </a:cubicBezTo>
                      <a:cubicBezTo>
                        <a:pt x="2266" y="1422"/>
                        <a:pt x="2266" y="1422"/>
                        <a:pt x="2266" y="1422"/>
                      </a:cubicBezTo>
                      <a:cubicBezTo>
                        <a:pt x="2266" y="1422"/>
                        <a:pt x="2266" y="1422"/>
                        <a:pt x="2266" y="1422"/>
                      </a:cubicBezTo>
                      <a:cubicBezTo>
                        <a:pt x="2282" y="1422"/>
                        <a:pt x="2297" y="1422"/>
                        <a:pt x="2312" y="1422"/>
                      </a:cubicBezTo>
                      <a:cubicBezTo>
                        <a:pt x="2313" y="1422"/>
                        <a:pt x="2313" y="1422"/>
                        <a:pt x="2313" y="1422"/>
                      </a:cubicBezTo>
                      <a:cubicBezTo>
                        <a:pt x="2328" y="1422"/>
                        <a:pt x="2328" y="1422"/>
                        <a:pt x="2328" y="1422"/>
                      </a:cubicBezTo>
                      <a:cubicBezTo>
                        <a:pt x="2333" y="1422"/>
                        <a:pt x="2339" y="1422"/>
                        <a:pt x="2344" y="1423"/>
                      </a:cubicBezTo>
                      <a:cubicBezTo>
                        <a:pt x="2347" y="1424"/>
                        <a:pt x="2351" y="1425"/>
                        <a:pt x="2354" y="1426"/>
                      </a:cubicBezTo>
                      <a:cubicBezTo>
                        <a:pt x="2355" y="1426"/>
                        <a:pt x="2355" y="1426"/>
                        <a:pt x="2356" y="1426"/>
                      </a:cubicBezTo>
                      <a:cubicBezTo>
                        <a:pt x="2356" y="1427"/>
                        <a:pt x="2356" y="1427"/>
                        <a:pt x="2357" y="1427"/>
                      </a:cubicBezTo>
                      <a:cubicBezTo>
                        <a:pt x="2357" y="1427"/>
                        <a:pt x="2358" y="1427"/>
                        <a:pt x="2358" y="1427"/>
                      </a:cubicBezTo>
                      <a:cubicBezTo>
                        <a:pt x="2363" y="1429"/>
                        <a:pt x="2367" y="1431"/>
                        <a:pt x="2371" y="1433"/>
                      </a:cubicBezTo>
                      <a:cubicBezTo>
                        <a:pt x="2374" y="1436"/>
                        <a:pt x="2377" y="1438"/>
                        <a:pt x="2379" y="1441"/>
                      </a:cubicBezTo>
                      <a:cubicBezTo>
                        <a:pt x="2391" y="1458"/>
                        <a:pt x="2391" y="1458"/>
                        <a:pt x="2391" y="1458"/>
                      </a:cubicBezTo>
                      <a:cubicBezTo>
                        <a:pt x="2394" y="1463"/>
                        <a:pt x="2401" y="1471"/>
                        <a:pt x="2404" y="1478"/>
                      </a:cubicBezTo>
                      <a:cubicBezTo>
                        <a:pt x="2404" y="1478"/>
                        <a:pt x="2404" y="1478"/>
                        <a:pt x="2404" y="1478"/>
                      </a:cubicBezTo>
                      <a:cubicBezTo>
                        <a:pt x="2406" y="1481"/>
                        <a:pt x="2407" y="1484"/>
                        <a:pt x="2407" y="1487"/>
                      </a:cubicBezTo>
                      <a:close/>
                      <a:moveTo>
                        <a:pt x="1589" y="1480"/>
                      </a:moveTo>
                      <a:cubicBezTo>
                        <a:pt x="1589" y="1483"/>
                        <a:pt x="1588" y="1485"/>
                        <a:pt x="1587" y="1487"/>
                      </a:cubicBezTo>
                      <a:cubicBezTo>
                        <a:pt x="1576" y="1507"/>
                        <a:pt x="1525" y="1502"/>
                        <a:pt x="1507" y="1502"/>
                      </a:cubicBezTo>
                      <a:cubicBezTo>
                        <a:pt x="1496" y="1502"/>
                        <a:pt x="1485" y="1502"/>
                        <a:pt x="1474" y="1502"/>
                      </a:cubicBezTo>
                      <a:cubicBezTo>
                        <a:pt x="1464" y="1502"/>
                        <a:pt x="1451" y="1500"/>
                        <a:pt x="1442" y="1493"/>
                      </a:cubicBezTo>
                      <a:cubicBezTo>
                        <a:pt x="1442" y="1493"/>
                        <a:pt x="1441" y="1492"/>
                        <a:pt x="1441" y="1492"/>
                      </a:cubicBezTo>
                      <a:cubicBezTo>
                        <a:pt x="1441" y="1492"/>
                        <a:pt x="1440" y="1491"/>
                        <a:pt x="1440" y="1491"/>
                      </a:cubicBezTo>
                      <a:cubicBezTo>
                        <a:pt x="1439" y="1490"/>
                        <a:pt x="1439" y="1490"/>
                        <a:pt x="1439" y="1489"/>
                      </a:cubicBezTo>
                      <a:cubicBezTo>
                        <a:pt x="1439" y="1489"/>
                        <a:pt x="1439" y="1489"/>
                        <a:pt x="1438" y="1489"/>
                      </a:cubicBezTo>
                      <a:cubicBezTo>
                        <a:pt x="1438" y="1489"/>
                        <a:pt x="1438" y="1489"/>
                        <a:pt x="1438" y="1489"/>
                      </a:cubicBezTo>
                      <a:cubicBezTo>
                        <a:pt x="1438" y="1488"/>
                        <a:pt x="1437" y="1487"/>
                        <a:pt x="1437" y="1486"/>
                      </a:cubicBezTo>
                      <a:cubicBezTo>
                        <a:pt x="1436" y="1484"/>
                        <a:pt x="1436" y="1483"/>
                        <a:pt x="1436" y="1481"/>
                      </a:cubicBezTo>
                      <a:cubicBezTo>
                        <a:pt x="1436" y="1479"/>
                        <a:pt x="1436" y="1479"/>
                        <a:pt x="1436" y="1479"/>
                      </a:cubicBezTo>
                      <a:cubicBezTo>
                        <a:pt x="1437" y="1477"/>
                        <a:pt x="1437" y="1474"/>
                        <a:pt x="1437" y="1472"/>
                      </a:cubicBezTo>
                      <a:cubicBezTo>
                        <a:pt x="1437" y="1471"/>
                        <a:pt x="1437" y="1471"/>
                        <a:pt x="1437" y="1471"/>
                      </a:cubicBezTo>
                      <a:cubicBezTo>
                        <a:pt x="1438" y="1463"/>
                        <a:pt x="1438" y="1454"/>
                        <a:pt x="1440" y="1446"/>
                      </a:cubicBezTo>
                      <a:cubicBezTo>
                        <a:pt x="1440" y="1443"/>
                        <a:pt x="1440" y="1443"/>
                        <a:pt x="1440" y="1443"/>
                      </a:cubicBezTo>
                      <a:cubicBezTo>
                        <a:pt x="1441" y="1441"/>
                        <a:pt x="1442" y="1438"/>
                        <a:pt x="1444" y="1436"/>
                      </a:cubicBezTo>
                      <a:cubicBezTo>
                        <a:pt x="1446" y="1434"/>
                        <a:pt x="1448" y="1433"/>
                        <a:pt x="1450" y="1431"/>
                      </a:cubicBezTo>
                      <a:cubicBezTo>
                        <a:pt x="1450" y="1431"/>
                        <a:pt x="1450" y="1431"/>
                        <a:pt x="1450" y="1431"/>
                      </a:cubicBezTo>
                      <a:cubicBezTo>
                        <a:pt x="1451" y="1431"/>
                        <a:pt x="1451" y="1430"/>
                        <a:pt x="1452" y="1430"/>
                      </a:cubicBezTo>
                      <a:cubicBezTo>
                        <a:pt x="1452" y="1430"/>
                        <a:pt x="1453" y="1430"/>
                        <a:pt x="1453" y="1429"/>
                      </a:cubicBezTo>
                      <a:cubicBezTo>
                        <a:pt x="1453" y="1429"/>
                        <a:pt x="1454" y="1429"/>
                        <a:pt x="1454" y="1429"/>
                      </a:cubicBezTo>
                      <a:cubicBezTo>
                        <a:pt x="1455" y="1428"/>
                        <a:pt x="1457" y="1428"/>
                        <a:pt x="1458" y="1427"/>
                      </a:cubicBezTo>
                      <a:cubicBezTo>
                        <a:pt x="1459" y="1427"/>
                        <a:pt x="1459" y="1427"/>
                        <a:pt x="1460" y="1427"/>
                      </a:cubicBezTo>
                      <a:cubicBezTo>
                        <a:pt x="1461" y="1426"/>
                        <a:pt x="1463" y="1426"/>
                        <a:pt x="1464" y="1426"/>
                      </a:cubicBezTo>
                      <a:cubicBezTo>
                        <a:pt x="1465" y="1426"/>
                        <a:pt x="1465" y="1425"/>
                        <a:pt x="1466" y="1425"/>
                      </a:cubicBezTo>
                      <a:cubicBezTo>
                        <a:pt x="1466" y="1425"/>
                        <a:pt x="1466" y="1425"/>
                        <a:pt x="1466" y="1425"/>
                      </a:cubicBezTo>
                      <a:cubicBezTo>
                        <a:pt x="1467" y="1425"/>
                        <a:pt x="1468" y="1425"/>
                        <a:pt x="1468" y="1425"/>
                      </a:cubicBezTo>
                      <a:cubicBezTo>
                        <a:pt x="1472" y="1424"/>
                        <a:pt x="1476" y="1424"/>
                        <a:pt x="1480" y="1424"/>
                      </a:cubicBezTo>
                      <a:cubicBezTo>
                        <a:pt x="1483" y="1424"/>
                        <a:pt x="1483" y="1424"/>
                        <a:pt x="1483" y="1424"/>
                      </a:cubicBezTo>
                      <a:cubicBezTo>
                        <a:pt x="1487" y="1424"/>
                        <a:pt x="1492" y="1424"/>
                        <a:pt x="1496" y="1424"/>
                      </a:cubicBezTo>
                      <a:cubicBezTo>
                        <a:pt x="1550" y="1424"/>
                        <a:pt x="1550" y="1424"/>
                        <a:pt x="1550" y="1424"/>
                      </a:cubicBezTo>
                      <a:cubicBezTo>
                        <a:pt x="1551" y="1424"/>
                        <a:pt x="1552" y="1424"/>
                        <a:pt x="1554" y="1424"/>
                      </a:cubicBezTo>
                      <a:cubicBezTo>
                        <a:pt x="1554" y="1424"/>
                        <a:pt x="1555" y="1424"/>
                        <a:pt x="1555" y="1424"/>
                      </a:cubicBezTo>
                      <a:cubicBezTo>
                        <a:pt x="1556" y="1424"/>
                        <a:pt x="1558" y="1424"/>
                        <a:pt x="1559" y="1424"/>
                      </a:cubicBezTo>
                      <a:cubicBezTo>
                        <a:pt x="1570" y="1425"/>
                        <a:pt x="1582" y="1428"/>
                        <a:pt x="1586" y="1438"/>
                      </a:cubicBezTo>
                      <a:cubicBezTo>
                        <a:pt x="1587" y="1438"/>
                        <a:pt x="1587" y="1439"/>
                        <a:pt x="1587" y="1440"/>
                      </a:cubicBezTo>
                      <a:cubicBezTo>
                        <a:pt x="1588" y="1440"/>
                        <a:pt x="1588" y="1440"/>
                        <a:pt x="1588" y="1440"/>
                      </a:cubicBezTo>
                      <a:cubicBezTo>
                        <a:pt x="1591" y="1452"/>
                        <a:pt x="1588" y="1466"/>
                        <a:pt x="1589" y="1478"/>
                      </a:cubicBezTo>
                      <a:lnTo>
                        <a:pt x="1589" y="1480"/>
                      </a:lnTo>
                      <a:close/>
                      <a:moveTo>
                        <a:pt x="1511" y="1543"/>
                      </a:moveTo>
                      <a:cubicBezTo>
                        <a:pt x="1531" y="1543"/>
                        <a:pt x="1577" y="1537"/>
                        <a:pt x="1588" y="1559"/>
                      </a:cubicBezTo>
                      <a:cubicBezTo>
                        <a:pt x="1589" y="1561"/>
                        <a:pt x="1590" y="1563"/>
                        <a:pt x="1590" y="1566"/>
                      </a:cubicBezTo>
                      <a:cubicBezTo>
                        <a:pt x="1590" y="1589"/>
                        <a:pt x="1590" y="1589"/>
                        <a:pt x="1590" y="1589"/>
                      </a:cubicBezTo>
                      <a:cubicBezTo>
                        <a:pt x="1590" y="1595"/>
                        <a:pt x="1590" y="1602"/>
                        <a:pt x="1590" y="1609"/>
                      </a:cubicBezTo>
                      <a:cubicBezTo>
                        <a:pt x="1590" y="1609"/>
                        <a:pt x="1590" y="1609"/>
                        <a:pt x="1590" y="1609"/>
                      </a:cubicBezTo>
                      <a:cubicBezTo>
                        <a:pt x="1590" y="1612"/>
                        <a:pt x="1590" y="1612"/>
                        <a:pt x="1590" y="1612"/>
                      </a:cubicBezTo>
                      <a:cubicBezTo>
                        <a:pt x="1590" y="1615"/>
                        <a:pt x="1589" y="1619"/>
                        <a:pt x="1587" y="1622"/>
                      </a:cubicBezTo>
                      <a:cubicBezTo>
                        <a:pt x="1587" y="1622"/>
                        <a:pt x="1586" y="1623"/>
                        <a:pt x="1586" y="1623"/>
                      </a:cubicBezTo>
                      <a:cubicBezTo>
                        <a:pt x="1585" y="1624"/>
                        <a:pt x="1584" y="1625"/>
                        <a:pt x="1583" y="1626"/>
                      </a:cubicBezTo>
                      <a:cubicBezTo>
                        <a:pt x="1583" y="1626"/>
                        <a:pt x="1583" y="1626"/>
                        <a:pt x="1583" y="1626"/>
                      </a:cubicBezTo>
                      <a:cubicBezTo>
                        <a:pt x="1578" y="1631"/>
                        <a:pt x="1571" y="1634"/>
                        <a:pt x="1563" y="1636"/>
                      </a:cubicBezTo>
                      <a:cubicBezTo>
                        <a:pt x="1563" y="1636"/>
                        <a:pt x="1563" y="1636"/>
                        <a:pt x="1563" y="1636"/>
                      </a:cubicBezTo>
                      <a:cubicBezTo>
                        <a:pt x="1563" y="1636"/>
                        <a:pt x="1563" y="1636"/>
                        <a:pt x="1563" y="1636"/>
                      </a:cubicBezTo>
                      <a:cubicBezTo>
                        <a:pt x="1560" y="1637"/>
                        <a:pt x="1558" y="1637"/>
                        <a:pt x="1556" y="1637"/>
                      </a:cubicBezTo>
                      <a:cubicBezTo>
                        <a:pt x="1555" y="1637"/>
                        <a:pt x="1554" y="1637"/>
                        <a:pt x="1554" y="1638"/>
                      </a:cubicBezTo>
                      <a:cubicBezTo>
                        <a:pt x="1551" y="1638"/>
                        <a:pt x="1548" y="1638"/>
                        <a:pt x="1546" y="1638"/>
                      </a:cubicBezTo>
                      <a:cubicBezTo>
                        <a:pt x="1546" y="1638"/>
                        <a:pt x="1546" y="1638"/>
                        <a:pt x="1546" y="1638"/>
                      </a:cubicBezTo>
                      <a:cubicBezTo>
                        <a:pt x="1463" y="1638"/>
                        <a:pt x="1463" y="1638"/>
                        <a:pt x="1463" y="1638"/>
                      </a:cubicBezTo>
                      <a:cubicBezTo>
                        <a:pt x="1453" y="1638"/>
                        <a:pt x="1441" y="1636"/>
                        <a:pt x="1432" y="1631"/>
                      </a:cubicBezTo>
                      <a:cubicBezTo>
                        <a:pt x="1432" y="1631"/>
                        <a:pt x="1432" y="1631"/>
                        <a:pt x="1432" y="1631"/>
                      </a:cubicBezTo>
                      <a:cubicBezTo>
                        <a:pt x="1432" y="1631"/>
                        <a:pt x="1432" y="1630"/>
                        <a:pt x="1432" y="1630"/>
                      </a:cubicBezTo>
                      <a:cubicBezTo>
                        <a:pt x="1431" y="1629"/>
                        <a:pt x="1429" y="1628"/>
                        <a:pt x="1427" y="1627"/>
                      </a:cubicBezTo>
                      <a:cubicBezTo>
                        <a:pt x="1426" y="1626"/>
                        <a:pt x="1425" y="1624"/>
                        <a:pt x="1424" y="1623"/>
                      </a:cubicBezTo>
                      <a:cubicBezTo>
                        <a:pt x="1424" y="1623"/>
                        <a:pt x="1424" y="1623"/>
                        <a:pt x="1424" y="1622"/>
                      </a:cubicBezTo>
                      <a:cubicBezTo>
                        <a:pt x="1422" y="1619"/>
                        <a:pt x="1421" y="1616"/>
                        <a:pt x="1421" y="1612"/>
                      </a:cubicBezTo>
                      <a:cubicBezTo>
                        <a:pt x="1422" y="1606"/>
                        <a:pt x="1422" y="1606"/>
                        <a:pt x="1422" y="1606"/>
                      </a:cubicBezTo>
                      <a:cubicBezTo>
                        <a:pt x="1422" y="1606"/>
                        <a:pt x="1422" y="1606"/>
                        <a:pt x="1422" y="1606"/>
                      </a:cubicBezTo>
                      <a:cubicBezTo>
                        <a:pt x="1424" y="1593"/>
                        <a:pt x="1425" y="1580"/>
                        <a:pt x="1427" y="1567"/>
                      </a:cubicBezTo>
                      <a:cubicBezTo>
                        <a:pt x="1427" y="1566"/>
                        <a:pt x="1427" y="1566"/>
                        <a:pt x="1427" y="1566"/>
                      </a:cubicBezTo>
                      <a:cubicBezTo>
                        <a:pt x="1427" y="1566"/>
                        <a:pt x="1427" y="1566"/>
                        <a:pt x="1427" y="1565"/>
                      </a:cubicBezTo>
                      <a:cubicBezTo>
                        <a:pt x="1432" y="1536"/>
                        <a:pt x="1490" y="1543"/>
                        <a:pt x="1511" y="1543"/>
                      </a:cubicBezTo>
                      <a:close/>
                      <a:moveTo>
                        <a:pt x="1175" y="1631"/>
                      </a:moveTo>
                      <a:cubicBezTo>
                        <a:pt x="1173" y="1630"/>
                        <a:pt x="1172" y="1629"/>
                        <a:pt x="1170" y="1627"/>
                      </a:cubicBezTo>
                      <a:cubicBezTo>
                        <a:pt x="1169" y="1626"/>
                        <a:pt x="1169" y="1625"/>
                        <a:pt x="1168" y="1624"/>
                      </a:cubicBezTo>
                      <a:cubicBezTo>
                        <a:pt x="1168" y="1623"/>
                        <a:pt x="1168" y="1623"/>
                        <a:pt x="1168" y="1623"/>
                      </a:cubicBezTo>
                      <a:cubicBezTo>
                        <a:pt x="1166" y="1620"/>
                        <a:pt x="1166" y="1616"/>
                        <a:pt x="1167" y="1613"/>
                      </a:cubicBezTo>
                      <a:cubicBezTo>
                        <a:pt x="1169" y="1607"/>
                        <a:pt x="1169" y="1607"/>
                        <a:pt x="1169" y="1607"/>
                      </a:cubicBezTo>
                      <a:cubicBezTo>
                        <a:pt x="1169" y="1607"/>
                        <a:pt x="1169" y="1607"/>
                        <a:pt x="1169" y="1607"/>
                      </a:cubicBezTo>
                      <a:cubicBezTo>
                        <a:pt x="1169" y="1606"/>
                        <a:pt x="1169" y="1605"/>
                        <a:pt x="1170" y="1604"/>
                      </a:cubicBezTo>
                      <a:cubicBezTo>
                        <a:pt x="1181" y="1567"/>
                        <a:pt x="1181" y="1567"/>
                        <a:pt x="1181" y="1567"/>
                      </a:cubicBezTo>
                      <a:cubicBezTo>
                        <a:pt x="1181" y="1566"/>
                        <a:pt x="1181" y="1566"/>
                        <a:pt x="1182" y="1565"/>
                      </a:cubicBezTo>
                      <a:cubicBezTo>
                        <a:pt x="1193" y="1537"/>
                        <a:pt x="1244" y="1543"/>
                        <a:pt x="1268" y="1543"/>
                      </a:cubicBezTo>
                      <a:cubicBezTo>
                        <a:pt x="1278" y="1543"/>
                        <a:pt x="1297" y="1542"/>
                        <a:pt x="1314" y="1543"/>
                      </a:cubicBezTo>
                      <a:cubicBezTo>
                        <a:pt x="1317" y="1544"/>
                        <a:pt x="1320" y="1544"/>
                        <a:pt x="1323" y="1545"/>
                      </a:cubicBezTo>
                      <a:cubicBezTo>
                        <a:pt x="1323" y="1545"/>
                        <a:pt x="1323" y="1545"/>
                        <a:pt x="1324" y="1545"/>
                      </a:cubicBezTo>
                      <a:cubicBezTo>
                        <a:pt x="1332" y="1547"/>
                        <a:pt x="1339" y="1551"/>
                        <a:pt x="1342" y="1556"/>
                      </a:cubicBezTo>
                      <a:cubicBezTo>
                        <a:pt x="1342" y="1557"/>
                        <a:pt x="1342" y="1557"/>
                        <a:pt x="1343" y="1557"/>
                      </a:cubicBezTo>
                      <a:cubicBezTo>
                        <a:pt x="1343" y="1558"/>
                        <a:pt x="1343" y="1558"/>
                        <a:pt x="1343" y="1558"/>
                      </a:cubicBezTo>
                      <a:cubicBezTo>
                        <a:pt x="1343" y="1558"/>
                        <a:pt x="1343" y="1559"/>
                        <a:pt x="1343" y="1559"/>
                      </a:cubicBezTo>
                      <a:cubicBezTo>
                        <a:pt x="1344" y="1561"/>
                        <a:pt x="1345" y="1564"/>
                        <a:pt x="1344" y="1567"/>
                      </a:cubicBezTo>
                      <a:cubicBezTo>
                        <a:pt x="1344" y="1569"/>
                        <a:pt x="1344" y="1569"/>
                        <a:pt x="1344" y="1569"/>
                      </a:cubicBezTo>
                      <a:cubicBezTo>
                        <a:pt x="1344" y="1569"/>
                        <a:pt x="1344" y="1569"/>
                        <a:pt x="1344" y="1569"/>
                      </a:cubicBezTo>
                      <a:cubicBezTo>
                        <a:pt x="1343" y="1576"/>
                        <a:pt x="1341" y="1583"/>
                        <a:pt x="1340" y="1589"/>
                      </a:cubicBezTo>
                      <a:cubicBezTo>
                        <a:pt x="1336" y="1612"/>
                        <a:pt x="1336" y="1612"/>
                        <a:pt x="1336" y="1612"/>
                      </a:cubicBezTo>
                      <a:cubicBezTo>
                        <a:pt x="1336" y="1616"/>
                        <a:pt x="1334" y="1619"/>
                        <a:pt x="1331" y="1622"/>
                      </a:cubicBezTo>
                      <a:cubicBezTo>
                        <a:pt x="1331" y="1623"/>
                        <a:pt x="1330" y="1623"/>
                        <a:pt x="1330" y="1623"/>
                      </a:cubicBezTo>
                      <a:cubicBezTo>
                        <a:pt x="1330" y="1624"/>
                        <a:pt x="1329" y="1624"/>
                        <a:pt x="1329" y="1624"/>
                      </a:cubicBezTo>
                      <a:cubicBezTo>
                        <a:pt x="1328" y="1625"/>
                        <a:pt x="1327" y="1626"/>
                        <a:pt x="1326" y="1627"/>
                      </a:cubicBezTo>
                      <a:cubicBezTo>
                        <a:pt x="1320" y="1632"/>
                        <a:pt x="1312" y="1635"/>
                        <a:pt x="1305" y="1636"/>
                      </a:cubicBezTo>
                      <a:cubicBezTo>
                        <a:pt x="1305" y="1637"/>
                        <a:pt x="1305" y="1637"/>
                        <a:pt x="1305" y="1637"/>
                      </a:cubicBezTo>
                      <a:cubicBezTo>
                        <a:pt x="1304" y="1637"/>
                        <a:pt x="1304" y="1637"/>
                        <a:pt x="1304" y="1637"/>
                      </a:cubicBezTo>
                      <a:cubicBezTo>
                        <a:pt x="1302" y="1637"/>
                        <a:pt x="1300" y="1638"/>
                        <a:pt x="1297" y="1638"/>
                      </a:cubicBezTo>
                      <a:cubicBezTo>
                        <a:pt x="1297" y="1638"/>
                        <a:pt x="1296" y="1638"/>
                        <a:pt x="1295" y="1638"/>
                      </a:cubicBezTo>
                      <a:cubicBezTo>
                        <a:pt x="1292" y="1638"/>
                        <a:pt x="1290" y="1639"/>
                        <a:pt x="1287" y="1639"/>
                      </a:cubicBezTo>
                      <a:cubicBezTo>
                        <a:pt x="1287" y="1639"/>
                        <a:pt x="1287" y="1639"/>
                        <a:pt x="1287" y="1639"/>
                      </a:cubicBezTo>
                      <a:cubicBezTo>
                        <a:pt x="1204" y="1639"/>
                        <a:pt x="1204" y="1639"/>
                        <a:pt x="1204" y="1639"/>
                      </a:cubicBezTo>
                      <a:cubicBezTo>
                        <a:pt x="1194" y="1639"/>
                        <a:pt x="1183" y="1637"/>
                        <a:pt x="1175" y="1631"/>
                      </a:cubicBezTo>
                      <a:cubicBezTo>
                        <a:pt x="1175" y="1631"/>
                        <a:pt x="1175" y="1631"/>
                        <a:pt x="1175" y="1631"/>
                      </a:cubicBezTo>
                      <a:close/>
                      <a:moveTo>
                        <a:pt x="1278" y="1502"/>
                      </a:moveTo>
                      <a:cubicBezTo>
                        <a:pt x="1266" y="1502"/>
                        <a:pt x="1253" y="1502"/>
                        <a:pt x="1241" y="1502"/>
                      </a:cubicBezTo>
                      <a:cubicBezTo>
                        <a:pt x="1230" y="1502"/>
                        <a:pt x="1213" y="1500"/>
                        <a:pt x="1207" y="1489"/>
                      </a:cubicBezTo>
                      <a:cubicBezTo>
                        <a:pt x="1207" y="1488"/>
                        <a:pt x="1207" y="1487"/>
                        <a:pt x="1207" y="1486"/>
                      </a:cubicBezTo>
                      <a:cubicBezTo>
                        <a:pt x="1206" y="1486"/>
                        <a:pt x="1206" y="1485"/>
                        <a:pt x="1206" y="1484"/>
                      </a:cubicBezTo>
                      <a:cubicBezTo>
                        <a:pt x="1206" y="1483"/>
                        <a:pt x="1207" y="1482"/>
                        <a:pt x="1207" y="1481"/>
                      </a:cubicBezTo>
                      <a:cubicBezTo>
                        <a:pt x="1207" y="1481"/>
                        <a:pt x="1207" y="1481"/>
                        <a:pt x="1207" y="1481"/>
                      </a:cubicBezTo>
                      <a:cubicBezTo>
                        <a:pt x="1207" y="1481"/>
                        <a:pt x="1207" y="1481"/>
                        <a:pt x="1207" y="1481"/>
                      </a:cubicBezTo>
                      <a:cubicBezTo>
                        <a:pt x="1207" y="1478"/>
                        <a:pt x="1209" y="1474"/>
                        <a:pt x="1210" y="1472"/>
                      </a:cubicBezTo>
                      <a:cubicBezTo>
                        <a:pt x="1212" y="1463"/>
                        <a:pt x="1214" y="1453"/>
                        <a:pt x="1218" y="1445"/>
                      </a:cubicBezTo>
                      <a:cubicBezTo>
                        <a:pt x="1218" y="1444"/>
                        <a:pt x="1218" y="1444"/>
                        <a:pt x="1218" y="1444"/>
                      </a:cubicBezTo>
                      <a:cubicBezTo>
                        <a:pt x="1219" y="1441"/>
                        <a:pt x="1221" y="1438"/>
                        <a:pt x="1223" y="1436"/>
                      </a:cubicBezTo>
                      <a:cubicBezTo>
                        <a:pt x="1225" y="1435"/>
                        <a:pt x="1226" y="1434"/>
                        <a:pt x="1228" y="1433"/>
                      </a:cubicBezTo>
                      <a:cubicBezTo>
                        <a:pt x="1233" y="1429"/>
                        <a:pt x="1239" y="1427"/>
                        <a:pt x="1245" y="1426"/>
                      </a:cubicBezTo>
                      <a:cubicBezTo>
                        <a:pt x="1246" y="1426"/>
                        <a:pt x="1246" y="1426"/>
                        <a:pt x="1247" y="1426"/>
                      </a:cubicBezTo>
                      <a:cubicBezTo>
                        <a:pt x="1251" y="1425"/>
                        <a:pt x="1257" y="1424"/>
                        <a:pt x="1262" y="1424"/>
                      </a:cubicBezTo>
                      <a:cubicBezTo>
                        <a:pt x="1269" y="1424"/>
                        <a:pt x="1269" y="1424"/>
                        <a:pt x="1269" y="1424"/>
                      </a:cubicBezTo>
                      <a:cubicBezTo>
                        <a:pt x="1271" y="1424"/>
                        <a:pt x="1274" y="1424"/>
                        <a:pt x="1276" y="1424"/>
                      </a:cubicBezTo>
                      <a:cubicBezTo>
                        <a:pt x="1291" y="1424"/>
                        <a:pt x="1307" y="1424"/>
                        <a:pt x="1322" y="1424"/>
                      </a:cubicBezTo>
                      <a:cubicBezTo>
                        <a:pt x="1324" y="1424"/>
                        <a:pt x="1326" y="1424"/>
                        <a:pt x="1329" y="1424"/>
                      </a:cubicBezTo>
                      <a:cubicBezTo>
                        <a:pt x="1331" y="1424"/>
                        <a:pt x="1331" y="1424"/>
                        <a:pt x="1331" y="1424"/>
                      </a:cubicBezTo>
                      <a:cubicBezTo>
                        <a:pt x="1332" y="1424"/>
                        <a:pt x="1332" y="1424"/>
                        <a:pt x="1333" y="1424"/>
                      </a:cubicBezTo>
                      <a:cubicBezTo>
                        <a:pt x="1335" y="1424"/>
                        <a:pt x="1337" y="1424"/>
                        <a:pt x="1339" y="1425"/>
                      </a:cubicBezTo>
                      <a:cubicBezTo>
                        <a:pt x="1339" y="1425"/>
                        <a:pt x="1339" y="1425"/>
                        <a:pt x="1339" y="1425"/>
                      </a:cubicBezTo>
                      <a:cubicBezTo>
                        <a:pt x="1351" y="1426"/>
                        <a:pt x="1364" y="1429"/>
                        <a:pt x="1366" y="1439"/>
                      </a:cubicBezTo>
                      <a:cubicBezTo>
                        <a:pt x="1366" y="1439"/>
                        <a:pt x="1366" y="1440"/>
                        <a:pt x="1366" y="1440"/>
                      </a:cubicBezTo>
                      <a:cubicBezTo>
                        <a:pt x="1366" y="1440"/>
                        <a:pt x="1366" y="1440"/>
                        <a:pt x="1366" y="1441"/>
                      </a:cubicBezTo>
                      <a:cubicBezTo>
                        <a:pt x="1367" y="1452"/>
                        <a:pt x="1362" y="1467"/>
                        <a:pt x="1360" y="1478"/>
                      </a:cubicBezTo>
                      <a:cubicBezTo>
                        <a:pt x="1360" y="1478"/>
                        <a:pt x="1360" y="1478"/>
                        <a:pt x="1360" y="1478"/>
                      </a:cubicBezTo>
                      <a:cubicBezTo>
                        <a:pt x="1359" y="1481"/>
                        <a:pt x="1359" y="1481"/>
                        <a:pt x="1359" y="1481"/>
                      </a:cubicBezTo>
                      <a:cubicBezTo>
                        <a:pt x="1359" y="1483"/>
                        <a:pt x="1358" y="1485"/>
                        <a:pt x="1356" y="1487"/>
                      </a:cubicBezTo>
                      <a:cubicBezTo>
                        <a:pt x="1356" y="1488"/>
                        <a:pt x="1355" y="1488"/>
                        <a:pt x="1355" y="1489"/>
                      </a:cubicBezTo>
                      <a:cubicBezTo>
                        <a:pt x="1355" y="1489"/>
                        <a:pt x="1355" y="1489"/>
                        <a:pt x="1355" y="1489"/>
                      </a:cubicBezTo>
                      <a:cubicBezTo>
                        <a:pt x="1355" y="1489"/>
                        <a:pt x="1355" y="1489"/>
                        <a:pt x="1354" y="1489"/>
                      </a:cubicBezTo>
                      <a:cubicBezTo>
                        <a:pt x="1339" y="1507"/>
                        <a:pt x="1298" y="1502"/>
                        <a:pt x="1278" y="1502"/>
                      </a:cubicBezTo>
                      <a:close/>
                      <a:moveTo>
                        <a:pt x="911" y="1620"/>
                      </a:moveTo>
                      <a:cubicBezTo>
                        <a:pt x="911" y="1619"/>
                        <a:pt x="911" y="1618"/>
                        <a:pt x="911" y="1618"/>
                      </a:cubicBezTo>
                      <a:cubicBezTo>
                        <a:pt x="912" y="1616"/>
                        <a:pt x="912" y="1615"/>
                        <a:pt x="913" y="1614"/>
                      </a:cubicBezTo>
                      <a:cubicBezTo>
                        <a:pt x="913" y="1614"/>
                        <a:pt x="913" y="1614"/>
                        <a:pt x="913" y="1613"/>
                      </a:cubicBezTo>
                      <a:cubicBezTo>
                        <a:pt x="913" y="1612"/>
                        <a:pt x="913" y="1612"/>
                        <a:pt x="913" y="1612"/>
                      </a:cubicBezTo>
                      <a:cubicBezTo>
                        <a:pt x="914" y="1611"/>
                        <a:pt x="915" y="1609"/>
                        <a:pt x="916" y="1607"/>
                      </a:cubicBezTo>
                      <a:cubicBezTo>
                        <a:pt x="922" y="1594"/>
                        <a:pt x="928" y="1582"/>
                        <a:pt x="935" y="1569"/>
                      </a:cubicBezTo>
                      <a:cubicBezTo>
                        <a:pt x="935" y="1569"/>
                        <a:pt x="935" y="1569"/>
                        <a:pt x="935" y="1569"/>
                      </a:cubicBezTo>
                      <a:cubicBezTo>
                        <a:pt x="935" y="1568"/>
                        <a:pt x="935" y="1568"/>
                        <a:pt x="935" y="1568"/>
                      </a:cubicBezTo>
                      <a:cubicBezTo>
                        <a:pt x="936" y="1567"/>
                        <a:pt x="936" y="1566"/>
                        <a:pt x="937" y="1566"/>
                      </a:cubicBezTo>
                      <a:cubicBezTo>
                        <a:pt x="937" y="1565"/>
                        <a:pt x="938" y="1564"/>
                        <a:pt x="938" y="1563"/>
                      </a:cubicBezTo>
                      <a:cubicBezTo>
                        <a:pt x="938" y="1563"/>
                        <a:pt x="938" y="1563"/>
                        <a:pt x="939" y="1563"/>
                      </a:cubicBezTo>
                      <a:cubicBezTo>
                        <a:pt x="956" y="1539"/>
                        <a:pt x="997" y="1544"/>
                        <a:pt x="1023" y="1544"/>
                      </a:cubicBezTo>
                      <a:cubicBezTo>
                        <a:pt x="1023" y="1544"/>
                        <a:pt x="1023" y="1544"/>
                        <a:pt x="1023" y="1544"/>
                      </a:cubicBezTo>
                      <a:cubicBezTo>
                        <a:pt x="1030" y="1544"/>
                        <a:pt x="1049" y="1542"/>
                        <a:pt x="1066" y="1544"/>
                      </a:cubicBezTo>
                      <a:cubicBezTo>
                        <a:pt x="1071" y="1544"/>
                        <a:pt x="1077" y="1544"/>
                        <a:pt x="1081" y="1545"/>
                      </a:cubicBezTo>
                      <a:cubicBezTo>
                        <a:pt x="1084" y="1546"/>
                        <a:pt x="1087" y="1547"/>
                        <a:pt x="1089" y="1548"/>
                      </a:cubicBezTo>
                      <a:cubicBezTo>
                        <a:pt x="1095" y="1551"/>
                        <a:pt x="1099" y="1556"/>
                        <a:pt x="1099" y="1562"/>
                      </a:cubicBezTo>
                      <a:cubicBezTo>
                        <a:pt x="1099" y="1562"/>
                        <a:pt x="1099" y="1562"/>
                        <a:pt x="1099" y="1562"/>
                      </a:cubicBezTo>
                      <a:cubicBezTo>
                        <a:pt x="1099" y="1563"/>
                        <a:pt x="1099" y="1563"/>
                        <a:pt x="1099" y="1564"/>
                      </a:cubicBezTo>
                      <a:cubicBezTo>
                        <a:pt x="1099" y="1565"/>
                        <a:pt x="1099" y="1566"/>
                        <a:pt x="1099" y="1567"/>
                      </a:cubicBezTo>
                      <a:cubicBezTo>
                        <a:pt x="1082" y="1613"/>
                        <a:pt x="1082" y="1613"/>
                        <a:pt x="1082" y="1613"/>
                      </a:cubicBezTo>
                      <a:cubicBezTo>
                        <a:pt x="1081" y="1617"/>
                        <a:pt x="1078" y="1620"/>
                        <a:pt x="1075" y="1623"/>
                      </a:cubicBezTo>
                      <a:cubicBezTo>
                        <a:pt x="1071" y="1626"/>
                        <a:pt x="1067" y="1629"/>
                        <a:pt x="1062" y="1631"/>
                      </a:cubicBezTo>
                      <a:cubicBezTo>
                        <a:pt x="1062" y="1632"/>
                        <a:pt x="1061" y="1632"/>
                        <a:pt x="1061" y="1632"/>
                      </a:cubicBezTo>
                      <a:cubicBezTo>
                        <a:pt x="1054" y="1635"/>
                        <a:pt x="1047" y="1637"/>
                        <a:pt x="1039" y="1639"/>
                      </a:cubicBezTo>
                      <a:cubicBezTo>
                        <a:pt x="1038" y="1639"/>
                        <a:pt x="1038" y="1639"/>
                        <a:pt x="1038" y="1639"/>
                      </a:cubicBezTo>
                      <a:cubicBezTo>
                        <a:pt x="1036" y="1639"/>
                        <a:pt x="1035" y="1639"/>
                        <a:pt x="1034" y="1639"/>
                      </a:cubicBezTo>
                      <a:cubicBezTo>
                        <a:pt x="1020" y="1640"/>
                        <a:pt x="1005" y="1639"/>
                        <a:pt x="990" y="1639"/>
                      </a:cubicBezTo>
                      <a:cubicBezTo>
                        <a:pt x="975" y="1639"/>
                        <a:pt x="960" y="1640"/>
                        <a:pt x="945" y="1640"/>
                      </a:cubicBezTo>
                      <a:cubicBezTo>
                        <a:pt x="935" y="1640"/>
                        <a:pt x="920" y="1638"/>
                        <a:pt x="914" y="1628"/>
                      </a:cubicBezTo>
                      <a:cubicBezTo>
                        <a:pt x="913" y="1628"/>
                        <a:pt x="913" y="1628"/>
                        <a:pt x="913" y="1627"/>
                      </a:cubicBezTo>
                      <a:cubicBezTo>
                        <a:pt x="913" y="1627"/>
                        <a:pt x="912" y="1626"/>
                        <a:pt x="912" y="1626"/>
                      </a:cubicBezTo>
                      <a:cubicBezTo>
                        <a:pt x="912" y="1625"/>
                        <a:pt x="912" y="1624"/>
                        <a:pt x="911" y="1624"/>
                      </a:cubicBezTo>
                      <a:cubicBezTo>
                        <a:pt x="911" y="1624"/>
                        <a:pt x="911" y="1624"/>
                        <a:pt x="911" y="1624"/>
                      </a:cubicBezTo>
                      <a:cubicBezTo>
                        <a:pt x="911" y="1623"/>
                        <a:pt x="911" y="1623"/>
                        <a:pt x="911" y="1623"/>
                      </a:cubicBezTo>
                      <a:cubicBezTo>
                        <a:pt x="911" y="1622"/>
                        <a:pt x="911" y="1621"/>
                        <a:pt x="911" y="1620"/>
                      </a:cubicBezTo>
                      <a:close/>
                      <a:moveTo>
                        <a:pt x="910" y="1465"/>
                      </a:moveTo>
                      <a:cubicBezTo>
                        <a:pt x="910" y="1465"/>
                        <a:pt x="910" y="1465"/>
                        <a:pt x="910" y="1465"/>
                      </a:cubicBezTo>
                      <a:cubicBezTo>
                        <a:pt x="900" y="1482"/>
                        <a:pt x="900" y="1482"/>
                        <a:pt x="900" y="1482"/>
                      </a:cubicBezTo>
                      <a:cubicBezTo>
                        <a:pt x="899" y="1485"/>
                        <a:pt x="896" y="1488"/>
                        <a:pt x="893" y="1490"/>
                      </a:cubicBezTo>
                      <a:cubicBezTo>
                        <a:pt x="889" y="1493"/>
                        <a:pt x="885" y="1495"/>
                        <a:pt x="880" y="1497"/>
                      </a:cubicBezTo>
                      <a:cubicBezTo>
                        <a:pt x="879" y="1497"/>
                        <a:pt x="878" y="1498"/>
                        <a:pt x="876" y="1498"/>
                      </a:cubicBezTo>
                      <a:cubicBezTo>
                        <a:pt x="876" y="1499"/>
                        <a:pt x="875" y="1499"/>
                        <a:pt x="874" y="1499"/>
                      </a:cubicBezTo>
                      <a:cubicBezTo>
                        <a:pt x="874" y="1499"/>
                        <a:pt x="874" y="1499"/>
                        <a:pt x="874" y="1499"/>
                      </a:cubicBezTo>
                      <a:cubicBezTo>
                        <a:pt x="871" y="1500"/>
                        <a:pt x="868" y="1501"/>
                        <a:pt x="865" y="1502"/>
                      </a:cubicBezTo>
                      <a:cubicBezTo>
                        <a:pt x="859" y="1503"/>
                        <a:pt x="854" y="1503"/>
                        <a:pt x="848" y="1503"/>
                      </a:cubicBezTo>
                      <a:cubicBezTo>
                        <a:pt x="832" y="1503"/>
                        <a:pt x="832" y="1503"/>
                        <a:pt x="832" y="1503"/>
                      </a:cubicBezTo>
                      <a:cubicBezTo>
                        <a:pt x="832" y="1503"/>
                        <a:pt x="832" y="1503"/>
                        <a:pt x="832" y="1503"/>
                      </a:cubicBezTo>
                      <a:cubicBezTo>
                        <a:pt x="812" y="1503"/>
                        <a:pt x="793" y="1504"/>
                        <a:pt x="774" y="1504"/>
                      </a:cubicBezTo>
                      <a:cubicBezTo>
                        <a:pt x="765" y="1504"/>
                        <a:pt x="747" y="1502"/>
                        <a:pt x="745" y="1491"/>
                      </a:cubicBezTo>
                      <a:cubicBezTo>
                        <a:pt x="745" y="1489"/>
                        <a:pt x="745" y="1488"/>
                        <a:pt x="746" y="1486"/>
                      </a:cubicBezTo>
                      <a:cubicBezTo>
                        <a:pt x="747" y="1482"/>
                        <a:pt x="751" y="1478"/>
                        <a:pt x="753" y="1475"/>
                      </a:cubicBezTo>
                      <a:cubicBezTo>
                        <a:pt x="760" y="1464"/>
                        <a:pt x="766" y="1452"/>
                        <a:pt x="775" y="1443"/>
                      </a:cubicBezTo>
                      <a:cubicBezTo>
                        <a:pt x="775" y="1442"/>
                        <a:pt x="776" y="1442"/>
                        <a:pt x="776" y="1441"/>
                      </a:cubicBezTo>
                      <a:cubicBezTo>
                        <a:pt x="776" y="1441"/>
                        <a:pt x="777" y="1441"/>
                        <a:pt x="777" y="1441"/>
                      </a:cubicBezTo>
                      <a:cubicBezTo>
                        <a:pt x="799" y="1419"/>
                        <a:pt x="845" y="1425"/>
                        <a:pt x="873" y="1425"/>
                      </a:cubicBezTo>
                      <a:cubicBezTo>
                        <a:pt x="886" y="1425"/>
                        <a:pt x="901" y="1423"/>
                        <a:pt x="913" y="1428"/>
                      </a:cubicBezTo>
                      <a:cubicBezTo>
                        <a:pt x="913" y="1428"/>
                        <a:pt x="913" y="1428"/>
                        <a:pt x="913" y="1428"/>
                      </a:cubicBezTo>
                      <a:cubicBezTo>
                        <a:pt x="915" y="1429"/>
                        <a:pt x="916" y="1430"/>
                        <a:pt x="917" y="1430"/>
                      </a:cubicBezTo>
                      <a:cubicBezTo>
                        <a:pt x="917" y="1430"/>
                        <a:pt x="917" y="1431"/>
                        <a:pt x="918" y="1431"/>
                      </a:cubicBezTo>
                      <a:cubicBezTo>
                        <a:pt x="920" y="1432"/>
                        <a:pt x="922" y="1435"/>
                        <a:pt x="922" y="1437"/>
                      </a:cubicBezTo>
                      <a:cubicBezTo>
                        <a:pt x="923" y="1439"/>
                        <a:pt x="923" y="1442"/>
                        <a:pt x="921" y="1444"/>
                      </a:cubicBezTo>
                      <a:cubicBezTo>
                        <a:pt x="920" y="1446"/>
                        <a:pt x="920" y="1446"/>
                        <a:pt x="920" y="1446"/>
                      </a:cubicBezTo>
                      <a:cubicBezTo>
                        <a:pt x="918" y="1452"/>
                        <a:pt x="913" y="1460"/>
                        <a:pt x="910" y="1465"/>
                      </a:cubicBezTo>
                      <a:close/>
                      <a:moveTo>
                        <a:pt x="1095" y="1502"/>
                      </a:moveTo>
                      <a:cubicBezTo>
                        <a:pt x="1093" y="1502"/>
                        <a:pt x="1091" y="1502"/>
                        <a:pt x="1089" y="1502"/>
                      </a:cubicBezTo>
                      <a:cubicBezTo>
                        <a:pt x="1089" y="1502"/>
                        <a:pt x="1089" y="1503"/>
                        <a:pt x="1088" y="1503"/>
                      </a:cubicBezTo>
                      <a:cubicBezTo>
                        <a:pt x="1077" y="1504"/>
                        <a:pt x="1066" y="1503"/>
                        <a:pt x="1054" y="1503"/>
                      </a:cubicBezTo>
                      <a:cubicBezTo>
                        <a:pt x="1007" y="1503"/>
                        <a:pt x="1007" y="1503"/>
                        <a:pt x="1007" y="1503"/>
                      </a:cubicBezTo>
                      <a:cubicBezTo>
                        <a:pt x="997" y="1503"/>
                        <a:pt x="980" y="1501"/>
                        <a:pt x="976" y="1490"/>
                      </a:cubicBezTo>
                      <a:cubicBezTo>
                        <a:pt x="976" y="1489"/>
                        <a:pt x="976" y="1488"/>
                        <a:pt x="976" y="1487"/>
                      </a:cubicBezTo>
                      <a:cubicBezTo>
                        <a:pt x="976" y="1486"/>
                        <a:pt x="976" y="1486"/>
                        <a:pt x="976" y="1485"/>
                      </a:cubicBezTo>
                      <a:cubicBezTo>
                        <a:pt x="977" y="1481"/>
                        <a:pt x="980" y="1477"/>
                        <a:pt x="982" y="1473"/>
                      </a:cubicBezTo>
                      <a:cubicBezTo>
                        <a:pt x="986" y="1463"/>
                        <a:pt x="990" y="1449"/>
                        <a:pt x="998" y="1441"/>
                      </a:cubicBezTo>
                      <a:cubicBezTo>
                        <a:pt x="998" y="1440"/>
                        <a:pt x="999" y="1440"/>
                        <a:pt x="999" y="1440"/>
                      </a:cubicBezTo>
                      <a:cubicBezTo>
                        <a:pt x="1000" y="1439"/>
                        <a:pt x="1000" y="1439"/>
                        <a:pt x="1000" y="1438"/>
                      </a:cubicBezTo>
                      <a:cubicBezTo>
                        <a:pt x="1001" y="1438"/>
                        <a:pt x="1001" y="1438"/>
                        <a:pt x="1001" y="1438"/>
                      </a:cubicBezTo>
                      <a:cubicBezTo>
                        <a:pt x="1002" y="1437"/>
                        <a:pt x="1002" y="1437"/>
                        <a:pt x="1002" y="1437"/>
                      </a:cubicBezTo>
                      <a:cubicBezTo>
                        <a:pt x="1003" y="1436"/>
                        <a:pt x="1003" y="1436"/>
                        <a:pt x="1003" y="1436"/>
                      </a:cubicBezTo>
                      <a:cubicBezTo>
                        <a:pt x="1010" y="1431"/>
                        <a:pt x="1018" y="1428"/>
                        <a:pt x="1027" y="1427"/>
                      </a:cubicBezTo>
                      <a:cubicBezTo>
                        <a:pt x="1027" y="1427"/>
                        <a:pt x="1027" y="1426"/>
                        <a:pt x="1028" y="1426"/>
                      </a:cubicBezTo>
                      <a:cubicBezTo>
                        <a:pt x="1033" y="1425"/>
                        <a:pt x="1038" y="1425"/>
                        <a:pt x="1043" y="1425"/>
                      </a:cubicBezTo>
                      <a:cubicBezTo>
                        <a:pt x="1072" y="1425"/>
                        <a:pt x="1072" y="1425"/>
                        <a:pt x="1072" y="1425"/>
                      </a:cubicBezTo>
                      <a:cubicBezTo>
                        <a:pt x="1081" y="1425"/>
                        <a:pt x="1090" y="1425"/>
                        <a:pt x="1099" y="1425"/>
                      </a:cubicBezTo>
                      <a:cubicBezTo>
                        <a:pt x="1112" y="1425"/>
                        <a:pt x="1130" y="1423"/>
                        <a:pt x="1140" y="1432"/>
                      </a:cubicBezTo>
                      <a:cubicBezTo>
                        <a:pt x="1140" y="1433"/>
                        <a:pt x="1141" y="1433"/>
                        <a:pt x="1141" y="1434"/>
                      </a:cubicBezTo>
                      <a:cubicBezTo>
                        <a:pt x="1142" y="1434"/>
                        <a:pt x="1142" y="1434"/>
                        <a:pt x="1142" y="1434"/>
                      </a:cubicBezTo>
                      <a:cubicBezTo>
                        <a:pt x="1142" y="1434"/>
                        <a:pt x="1142" y="1435"/>
                        <a:pt x="1142" y="1435"/>
                      </a:cubicBezTo>
                      <a:cubicBezTo>
                        <a:pt x="1143" y="1435"/>
                        <a:pt x="1143" y="1436"/>
                        <a:pt x="1143" y="1436"/>
                      </a:cubicBezTo>
                      <a:cubicBezTo>
                        <a:pt x="1144" y="1438"/>
                        <a:pt x="1144" y="1440"/>
                        <a:pt x="1144" y="1442"/>
                      </a:cubicBezTo>
                      <a:cubicBezTo>
                        <a:pt x="1143" y="1452"/>
                        <a:pt x="1135" y="1467"/>
                        <a:pt x="1133" y="1473"/>
                      </a:cubicBezTo>
                      <a:cubicBezTo>
                        <a:pt x="1133" y="1474"/>
                        <a:pt x="1133" y="1474"/>
                        <a:pt x="1133" y="1474"/>
                      </a:cubicBezTo>
                      <a:cubicBezTo>
                        <a:pt x="1132" y="1476"/>
                        <a:pt x="1131" y="1478"/>
                        <a:pt x="1130" y="1480"/>
                      </a:cubicBezTo>
                      <a:cubicBezTo>
                        <a:pt x="1130" y="1481"/>
                        <a:pt x="1130" y="1481"/>
                        <a:pt x="1130" y="1481"/>
                      </a:cubicBezTo>
                      <a:cubicBezTo>
                        <a:pt x="1130" y="1482"/>
                        <a:pt x="1129" y="1483"/>
                        <a:pt x="1129" y="1483"/>
                      </a:cubicBezTo>
                      <a:cubicBezTo>
                        <a:pt x="1129" y="1484"/>
                        <a:pt x="1128" y="1484"/>
                        <a:pt x="1128" y="1485"/>
                      </a:cubicBezTo>
                      <a:cubicBezTo>
                        <a:pt x="1128" y="1485"/>
                        <a:pt x="1127" y="1486"/>
                        <a:pt x="1127" y="1487"/>
                      </a:cubicBezTo>
                      <a:cubicBezTo>
                        <a:pt x="1126" y="1487"/>
                        <a:pt x="1126" y="1487"/>
                        <a:pt x="1126" y="1488"/>
                      </a:cubicBezTo>
                      <a:cubicBezTo>
                        <a:pt x="1125" y="1488"/>
                        <a:pt x="1125" y="1488"/>
                        <a:pt x="1125" y="1488"/>
                      </a:cubicBezTo>
                      <a:cubicBezTo>
                        <a:pt x="1124" y="1489"/>
                        <a:pt x="1124" y="1489"/>
                        <a:pt x="1124" y="1490"/>
                      </a:cubicBezTo>
                      <a:cubicBezTo>
                        <a:pt x="1122" y="1491"/>
                        <a:pt x="1121" y="1492"/>
                        <a:pt x="1119" y="1493"/>
                      </a:cubicBezTo>
                      <a:cubicBezTo>
                        <a:pt x="1117" y="1494"/>
                        <a:pt x="1115" y="1495"/>
                        <a:pt x="1114" y="1496"/>
                      </a:cubicBezTo>
                      <a:cubicBezTo>
                        <a:pt x="1113" y="1496"/>
                        <a:pt x="1113" y="1496"/>
                        <a:pt x="1113" y="1496"/>
                      </a:cubicBezTo>
                      <a:cubicBezTo>
                        <a:pt x="1112" y="1497"/>
                        <a:pt x="1112" y="1497"/>
                        <a:pt x="1112" y="1497"/>
                      </a:cubicBezTo>
                      <a:cubicBezTo>
                        <a:pt x="1106" y="1499"/>
                        <a:pt x="1100" y="1501"/>
                        <a:pt x="1095" y="1502"/>
                      </a:cubicBezTo>
                      <a:close/>
                      <a:moveTo>
                        <a:pt x="773" y="1710"/>
                      </a:moveTo>
                      <a:cubicBezTo>
                        <a:pt x="773" y="1710"/>
                        <a:pt x="773" y="1710"/>
                        <a:pt x="773" y="1710"/>
                      </a:cubicBezTo>
                      <a:cubicBezTo>
                        <a:pt x="771" y="1721"/>
                        <a:pt x="762" y="1732"/>
                        <a:pt x="756" y="1742"/>
                      </a:cubicBezTo>
                      <a:cubicBezTo>
                        <a:pt x="756" y="1742"/>
                        <a:pt x="756" y="1742"/>
                        <a:pt x="756" y="1742"/>
                      </a:cubicBezTo>
                      <a:cubicBezTo>
                        <a:pt x="750" y="1753"/>
                        <a:pt x="744" y="1767"/>
                        <a:pt x="736" y="1777"/>
                      </a:cubicBezTo>
                      <a:cubicBezTo>
                        <a:pt x="735" y="1778"/>
                        <a:pt x="735" y="1779"/>
                        <a:pt x="734" y="1781"/>
                      </a:cubicBezTo>
                      <a:cubicBezTo>
                        <a:pt x="734" y="1781"/>
                        <a:pt x="733" y="1781"/>
                        <a:pt x="733" y="1781"/>
                      </a:cubicBezTo>
                      <a:cubicBezTo>
                        <a:pt x="732" y="1782"/>
                        <a:pt x="731" y="1783"/>
                        <a:pt x="730" y="1784"/>
                      </a:cubicBezTo>
                      <a:cubicBezTo>
                        <a:pt x="729" y="1785"/>
                        <a:pt x="729" y="1785"/>
                        <a:pt x="728" y="1786"/>
                      </a:cubicBezTo>
                      <a:cubicBezTo>
                        <a:pt x="728" y="1786"/>
                        <a:pt x="728" y="1786"/>
                        <a:pt x="728" y="1786"/>
                      </a:cubicBezTo>
                      <a:cubicBezTo>
                        <a:pt x="719" y="1794"/>
                        <a:pt x="708" y="1799"/>
                        <a:pt x="696" y="1802"/>
                      </a:cubicBezTo>
                      <a:cubicBezTo>
                        <a:pt x="695" y="1803"/>
                        <a:pt x="693" y="1803"/>
                        <a:pt x="692" y="1804"/>
                      </a:cubicBezTo>
                      <a:cubicBezTo>
                        <a:pt x="685" y="1805"/>
                        <a:pt x="678" y="1806"/>
                        <a:pt x="671" y="1806"/>
                      </a:cubicBezTo>
                      <a:cubicBezTo>
                        <a:pt x="665" y="1806"/>
                        <a:pt x="665" y="1806"/>
                        <a:pt x="665" y="1806"/>
                      </a:cubicBezTo>
                      <a:cubicBezTo>
                        <a:pt x="665" y="1806"/>
                        <a:pt x="665" y="1806"/>
                        <a:pt x="665" y="1806"/>
                      </a:cubicBezTo>
                      <a:cubicBezTo>
                        <a:pt x="636" y="1806"/>
                        <a:pt x="607" y="1807"/>
                        <a:pt x="578" y="1807"/>
                      </a:cubicBezTo>
                      <a:cubicBezTo>
                        <a:pt x="575" y="1807"/>
                        <a:pt x="573" y="1806"/>
                        <a:pt x="571" y="1806"/>
                      </a:cubicBezTo>
                      <a:cubicBezTo>
                        <a:pt x="567" y="1806"/>
                        <a:pt x="563" y="1805"/>
                        <a:pt x="560" y="1804"/>
                      </a:cubicBezTo>
                      <a:cubicBezTo>
                        <a:pt x="555" y="1802"/>
                        <a:pt x="551" y="1800"/>
                        <a:pt x="549" y="1797"/>
                      </a:cubicBezTo>
                      <a:cubicBezTo>
                        <a:pt x="546" y="1794"/>
                        <a:pt x="545" y="1790"/>
                        <a:pt x="545" y="1786"/>
                      </a:cubicBezTo>
                      <a:cubicBezTo>
                        <a:pt x="545" y="1783"/>
                        <a:pt x="546" y="1780"/>
                        <a:pt x="548" y="1777"/>
                      </a:cubicBezTo>
                      <a:cubicBezTo>
                        <a:pt x="548" y="1776"/>
                        <a:pt x="549" y="1776"/>
                        <a:pt x="549" y="1776"/>
                      </a:cubicBezTo>
                      <a:cubicBezTo>
                        <a:pt x="549" y="1775"/>
                        <a:pt x="549" y="1774"/>
                        <a:pt x="550" y="1774"/>
                      </a:cubicBezTo>
                      <a:cubicBezTo>
                        <a:pt x="551" y="1772"/>
                        <a:pt x="551" y="1772"/>
                        <a:pt x="551" y="1772"/>
                      </a:cubicBezTo>
                      <a:cubicBezTo>
                        <a:pt x="551" y="1772"/>
                        <a:pt x="551" y="1772"/>
                        <a:pt x="551" y="1772"/>
                      </a:cubicBezTo>
                      <a:cubicBezTo>
                        <a:pt x="558" y="1761"/>
                        <a:pt x="566" y="1750"/>
                        <a:pt x="574" y="1739"/>
                      </a:cubicBezTo>
                      <a:cubicBezTo>
                        <a:pt x="579" y="1730"/>
                        <a:pt x="585" y="1720"/>
                        <a:pt x="592" y="1713"/>
                      </a:cubicBezTo>
                      <a:cubicBezTo>
                        <a:pt x="593" y="1712"/>
                        <a:pt x="593" y="1711"/>
                        <a:pt x="594" y="1710"/>
                      </a:cubicBezTo>
                      <a:cubicBezTo>
                        <a:pt x="594" y="1710"/>
                        <a:pt x="595" y="1710"/>
                        <a:pt x="595" y="1710"/>
                      </a:cubicBezTo>
                      <a:cubicBezTo>
                        <a:pt x="596" y="1708"/>
                        <a:pt x="598" y="1707"/>
                        <a:pt x="600" y="1705"/>
                      </a:cubicBezTo>
                      <a:cubicBezTo>
                        <a:pt x="600" y="1705"/>
                        <a:pt x="600" y="1705"/>
                        <a:pt x="600" y="1705"/>
                      </a:cubicBezTo>
                      <a:cubicBezTo>
                        <a:pt x="600" y="1705"/>
                        <a:pt x="600" y="1705"/>
                        <a:pt x="600" y="1705"/>
                      </a:cubicBezTo>
                      <a:cubicBezTo>
                        <a:pt x="610" y="1697"/>
                        <a:pt x="622" y="1692"/>
                        <a:pt x="635" y="1690"/>
                      </a:cubicBezTo>
                      <a:cubicBezTo>
                        <a:pt x="635" y="1690"/>
                        <a:pt x="635" y="1690"/>
                        <a:pt x="635" y="1690"/>
                      </a:cubicBezTo>
                      <a:cubicBezTo>
                        <a:pt x="636" y="1690"/>
                        <a:pt x="636" y="1690"/>
                        <a:pt x="636" y="1690"/>
                      </a:cubicBezTo>
                      <a:cubicBezTo>
                        <a:pt x="638" y="1689"/>
                        <a:pt x="640" y="1689"/>
                        <a:pt x="643" y="1688"/>
                      </a:cubicBezTo>
                      <a:cubicBezTo>
                        <a:pt x="644" y="1688"/>
                        <a:pt x="646" y="1688"/>
                        <a:pt x="647" y="1688"/>
                      </a:cubicBezTo>
                      <a:cubicBezTo>
                        <a:pt x="649" y="1688"/>
                        <a:pt x="650" y="1688"/>
                        <a:pt x="652" y="1688"/>
                      </a:cubicBezTo>
                      <a:cubicBezTo>
                        <a:pt x="653" y="1687"/>
                        <a:pt x="654" y="1687"/>
                        <a:pt x="655" y="1687"/>
                      </a:cubicBezTo>
                      <a:cubicBezTo>
                        <a:pt x="656" y="1687"/>
                        <a:pt x="656" y="1687"/>
                        <a:pt x="656" y="1687"/>
                      </a:cubicBezTo>
                      <a:cubicBezTo>
                        <a:pt x="656" y="1687"/>
                        <a:pt x="656" y="1687"/>
                        <a:pt x="656" y="1687"/>
                      </a:cubicBezTo>
                      <a:cubicBezTo>
                        <a:pt x="683" y="1687"/>
                        <a:pt x="709" y="1687"/>
                        <a:pt x="736" y="1687"/>
                      </a:cubicBezTo>
                      <a:cubicBezTo>
                        <a:pt x="736" y="1687"/>
                        <a:pt x="736" y="1687"/>
                        <a:pt x="736" y="1687"/>
                      </a:cubicBezTo>
                      <a:cubicBezTo>
                        <a:pt x="740" y="1687"/>
                        <a:pt x="740" y="1687"/>
                        <a:pt x="740" y="1687"/>
                      </a:cubicBezTo>
                      <a:cubicBezTo>
                        <a:pt x="747" y="1687"/>
                        <a:pt x="753" y="1688"/>
                        <a:pt x="757" y="1689"/>
                      </a:cubicBezTo>
                      <a:cubicBezTo>
                        <a:pt x="759" y="1690"/>
                        <a:pt x="760" y="1690"/>
                        <a:pt x="761" y="1691"/>
                      </a:cubicBezTo>
                      <a:cubicBezTo>
                        <a:pt x="761" y="1691"/>
                        <a:pt x="762" y="1691"/>
                        <a:pt x="763" y="1691"/>
                      </a:cubicBezTo>
                      <a:cubicBezTo>
                        <a:pt x="763" y="1692"/>
                        <a:pt x="763" y="1692"/>
                        <a:pt x="764" y="1692"/>
                      </a:cubicBezTo>
                      <a:cubicBezTo>
                        <a:pt x="771" y="1695"/>
                        <a:pt x="775" y="1701"/>
                        <a:pt x="773" y="1710"/>
                      </a:cubicBezTo>
                      <a:close/>
                      <a:moveTo>
                        <a:pt x="828" y="1613"/>
                      </a:moveTo>
                      <a:cubicBezTo>
                        <a:pt x="827" y="1614"/>
                        <a:pt x="827" y="1614"/>
                        <a:pt x="827" y="1614"/>
                      </a:cubicBezTo>
                      <a:cubicBezTo>
                        <a:pt x="827" y="1614"/>
                        <a:pt x="827" y="1614"/>
                        <a:pt x="827" y="1614"/>
                      </a:cubicBezTo>
                      <a:cubicBezTo>
                        <a:pt x="826" y="1616"/>
                        <a:pt x="825" y="1617"/>
                        <a:pt x="824" y="1619"/>
                      </a:cubicBezTo>
                      <a:cubicBezTo>
                        <a:pt x="824" y="1619"/>
                        <a:pt x="824" y="1619"/>
                        <a:pt x="823" y="1619"/>
                      </a:cubicBezTo>
                      <a:cubicBezTo>
                        <a:pt x="817" y="1627"/>
                        <a:pt x="807" y="1632"/>
                        <a:pt x="797" y="1635"/>
                      </a:cubicBezTo>
                      <a:cubicBezTo>
                        <a:pt x="797" y="1635"/>
                        <a:pt x="797" y="1635"/>
                        <a:pt x="797" y="1635"/>
                      </a:cubicBezTo>
                      <a:cubicBezTo>
                        <a:pt x="795" y="1636"/>
                        <a:pt x="794" y="1636"/>
                        <a:pt x="792" y="1636"/>
                      </a:cubicBezTo>
                      <a:cubicBezTo>
                        <a:pt x="791" y="1637"/>
                        <a:pt x="790" y="1637"/>
                        <a:pt x="789" y="1637"/>
                      </a:cubicBezTo>
                      <a:cubicBezTo>
                        <a:pt x="788" y="1637"/>
                        <a:pt x="788" y="1638"/>
                        <a:pt x="787" y="1638"/>
                      </a:cubicBezTo>
                      <a:cubicBezTo>
                        <a:pt x="781" y="1639"/>
                        <a:pt x="774" y="1640"/>
                        <a:pt x="768" y="1640"/>
                      </a:cubicBezTo>
                      <a:cubicBezTo>
                        <a:pt x="767" y="1640"/>
                        <a:pt x="767" y="1640"/>
                        <a:pt x="767" y="1640"/>
                      </a:cubicBezTo>
                      <a:cubicBezTo>
                        <a:pt x="756" y="1641"/>
                        <a:pt x="745" y="1640"/>
                        <a:pt x="735" y="1640"/>
                      </a:cubicBezTo>
                      <a:cubicBezTo>
                        <a:pt x="718" y="1640"/>
                        <a:pt x="702" y="1640"/>
                        <a:pt x="685" y="1640"/>
                      </a:cubicBezTo>
                      <a:cubicBezTo>
                        <a:pt x="683" y="1640"/>
                        <a:pt x="680" y="1640"/>
                        <a:pt x="677" y="1640"/>
                      </a:cubicBezTo>
                      <a:cubicBezTo>
                        <a:pt x="677" y="1640"/>
                        <a:pt x="677" y="1640"/>
                        <a:pt x="676" y="1640"/>
                      </a:cubicBezTo>
                      <a:cubicBezTo>
                        <a:pt x="674" y="1639"/>
                        <a:pt x="672" y="1639"/>
                        <a:pt x="669" y="1638"/>
                      </a:cubicBezTo>
                      <a:cubicBezTo>
                        <a:pt x="669" y="1638"/>
                        <a:pt x="669" y="1638"/>
                        <a:pt x="669" y="1638"/>
                      </a:cubicBezTo>
                      <a:cubicBezTo>
                        <a:pt x="669" y="1638"/>
                        <a:pt x="669" y="1638"/>
                        <a:pt x="669" y="1638"/>
                      </a:cubicBezTo>
                      <a:cubicBezTo>
                        <a:pt x="662" y="1636"/>
                        <a:pt x="655" y="1632"/>
                        <a:pt x="655" y="1624"/>
                      </a:cubicBezTo>
                      <a:cubicBezTo>
                        <a:pt x="655" y="1623"/>
                        <a:pt x="655" y="1621"/>
                        <a:pt x="656" y="1620"/>
                      </a:cubicBezTo>
                      <a:cubicBezTo>
                        <a:pt x="656" y="1619"/>
                        <a:pt x="656" y="1619"/>
                        <a:pt x="656" y="1618"/>
                      </a:cubicBezTo>
                      <a:cubicBezTo>
                        <a:pt x="657" y="1617"/>
                        <a:pt x="657" y="1616"/>
                        <a:pt x="658" y="1614"/>
                      </a:cubicBezTo>
                      <a:cubicBezTo>
                        <a:pt x="658" y="1614"/>
                        <a:pt x="658" y="1614"/>
                        <a:pt x="658" y="1614"/>
                      </a:cubicBezTo>
                      <a:cubicBezTo>
                        <a:pt x="659" y="1613"/>
                        <a:pt x="659" y="1613"/>
                        <a:pt x="659" y="1613"/>
                      </a:cubicBezTo>
                      <a:cubicBezTo>
                        <a:pt x="660" y="1612"/>
                        <a:pt x="661" y="1610"/>
                        <a:pt x="662" y="1609"/>
                      </a:cubicBezTo>
                      <a:cubicBezTo>
                        <a:pt x="670" y="1597"/>
                        <a:pt x="678" y="1585"/>
                        <a:pt x="686" y="1572"/>
                      </a:cubicBezTo>
                      <a:cubicBezTo>
                        <a:pt x="687" y="1572"/>
                        <a:pt x="687" y="1572"/>
                        <a:pt x="687" y="1572"/>
                      </a:cubicBezTo>
                      <a:cubicBezTo>
                        <a:pt x="689" y="1568"/>
                        <a:pt x="689" y="1568"/>
                        <a:pt x="689" y="1568"/>
                      </a:cubicBezTo>
                      <a:cubicBezTo>
                        <a:pt x="692" y="1565"/>
                        <a:pt x="695" y="1562"/>
                        <a:pt x="699" y="1559"/>
                      </a:cubicBezTo>
                      <a:cubicBezTo>
                        <a:pt x="702" y="1557"/>
                        <a:pt x="705" y="1555"/>
                        <a:pt x="708" y="1554"/>
                      </a:cubicBezTo>
                      <a:cubicBezTo>
                        <a:pt x="709" y="1553"/>
                        <a:pt x="710" y="1553"/>
                        <a:pt x="711" y="1552"/>
                      </a:cubicBezTo>
                      <a:cubicBezTo>
                        <a:pt x="712" y="1552"/>
                        <a:pt x="712" y="1552"/>
                        <a:pt x="713" y="1551"/>
                      </a:cubicBezTo>
                      <a:cubicBezTo>
                        <a:pt x="713" y="1551"/>
                        <a:pt x="714" y="1551"/>
                        <a:pt x="714" y="1551"/>
                      </a:cubicBezTo>
                      <a:cubicBezTo>
                        <a:pt x="715" y="1551"/>
                        <a:pt x="715" y="1551"/>
                        <a:pt x="716" y="1550"/>
                      </a:cubicBezTo>
                      <a:cubicBezTo>
                        <a:pt x="720" y="1549"/>
                        <a:pt x="725" y="1547"/>
                        <a:pt x="730" y="1546"/>
                      </a:cubicBezTo>
                      <a:cubicBezTo>
                        <a:pt x="735" y="1545"/>
                        <a:pt x="741" y="1544"/>
                        <a:pt x="747" y="1544"/>
                      </a:cubicBezTo>
                      <a:cubicBezTo>
                        <a:pt x="763" y="1544"/>
                        <a:pt x="763" y="1544"/>
                        <a:pt x="763" y="1544"/>
                      </a:cubicBezTo>
                      <a:cubicBezTo>
                        <a:pt x="767" y="1544"/>
                        <a:pt x="770" y="1544"/>
                        <a:pt x="774" y="1544"/>
                      </a:cubicBezTo>
                      <a:cubicBezTo>
                        <a:pt x="789" y="1544"/>
                        <a:pt x="803" y="1544"/>
                        <a:pt x="818" y="1544"/>
                      </a:cubicBezTo>
                      <a:cubicBezTo>
                        <a:pt x="818" y="1544"/>
                        <a:pt x="818" y="1544"/>
                        <a:pt x="818" y="1544"/>
                      </a:cubicBezTo>
                      <a:cubicBezTo>
                        <a:pt x="824" y="1544"/>
                        <a:pt x="824" y="1544"/>
                        <a:pt x="824" y="1544"/>
                      </a:cubicBezTo>
                      <a:cubicBezTo>
                        <a:pt x="830" y="1544"/>
                        <a:pt x="835" y="1545"/>
                        <a:pt x="839" y="1546"/>
                      </a:cubicBezTo>
                      <a:cubicBezTo>
                        <a:pt x="843" y="1547"/>
                        <a:pt x="845" y="1548"/>
                        <a:pt x="847" y="1549"/>
                      </a:cubicBezTo>
                      <a:cubicBezTo>
                        <a:pt x="854" y="1553"/>
                        <a:pt x="858" y="1559"/>
                        <a:pt x="853" y="1568"/>
                      </a:cubicBezTo>
                      <a:cubicBezTo>
                        <a:pt x="848" y="1579"/>
                        <a:pt x="841" y="1590"/>
                        <a:pt x="835" y="1600"/>
                      </a:cubicBezTo>
                      <a:cubicBezTo>
                        <a:pt x="828" y="1613"/>
                        <a:pt x="828" y="1613"/>
                        <a:pt x="828" y="1613"/>
                      </a:cubicBezTo>
                      <a:cubicBezTo>
                        <a:pt x="828" y="1613"/>
                        <a:pt x="828" y="1613"/>
                        <a:pt x="828" y="1613"/>
                      </a:cubicBezTo>
                      <a:close/>
                      <a:moveTo>
                        <a:pt x="1592" y="1771"/>
                      </a:moveTo>
                      <a:cubicBezTo>
                        <a:pt x="1592" y="1773"/>
                        <a:pt x="1592" y="1775"/>
                        <a:pt x="1591" y="1777"/>
                      </a:cubicBezTo>
                      <a:cubicBezTo>
                        <a:pt x="1591" y="1778"/>
                        <a:pt x="1591" y="1778"/>
                        <a:pt x="1591" y="1778"/>
                      </a:cubicBezTo>
                      <a:cubicBezTo>
                        <a:pt x="1590" y="1780"/>
                        <a:pt x="1590" y="1782"/>
                        <a:pt x="1589" y="1783"/>
                      </a:cubicBezTo>
                      <a:cubicBezTo>
                        <a:pt x="1589" y="1783"/>
                        <a:pt x="1589" y="1783"/>
                        <a:pt x="1589" y="1784"/>
                      </a:cubicBezTo>
                      <a:cubicBezTo>
                        <a:pt x="1588" y="1784"/>
                        <a:pt x="1588" y="1784"/>
                        <a:pt x="1588" y="1784"/>
                      </a:cubicBezTo>
                      <a:cubicBezTo>
                        <a:pt x="1587" y="1786"/>
                        <a:pt x="1586" y="1788"/>
                        <a:pt x="1584" y="1789"/>
                      </a:cubicBezTo>
                      <a:cubicBezTo>
                        <a:pt x="1584" y="1789"/>
                        <a:pt x="1584" y="1789"/>
                        <a:pt x="1584" y="1789"/>
                      </a:cubicBezTo>
                      <a:cubicBezTo>
                        <a:pt x="1582" y="1791"/>
                        <a:pt x="1581" y="1792"/>
                        <a:pt x="1579" y="1794"/>
                      </a:cubicBezTo>
                      <a:cubicBezTo>
                        <a:pt x="1578" y="1794"/>
                        <a:pt x="1578" y="1794"/>
                        <a:pt x="1578" y="1794"/>
                      </a:cubicBezTo>
                      <a:cubicBezTo>
                        <a:pt x="1578" y="1794"/>
                        <a:pt x="1577" y="1795"/>
                        <a:pt x="1577" y="1795"/>
                      </a:cubicBezTo>
                      <a:cubicBezTo>
                        <a:pt x="1575" y="1796"/>
                        <a:pt x="1573" y="1797"/>
                        <a:pt x="1571" y="1798"/>
                      </a:cubicBezTo>
                      <a:cubicBezTo>
                        <a:pt x="1571" y="1798"/>
                        <a:pt x="1571" y="1798"/>
                        <a:pt x="1570" y="1798"/>
                      </a:cubicBezTo>
                      <a:cubicBezTo>
                        <a:pt x="1569" y="1799"/>
                        <a:pt x="1567" y="1800"/>
                        <a:pt x="1566" y="1800"/>
                      </a:cubicBezTo>
                      <a:cubicBezTo>
                        <a:pt x="1565" y="1800"/>
                        <a:pt x="1564" y="1801"/>
                        <a:pt x="1563" y="1801"/>
                      </a:cubicBezTo>
                      <a:cubicBezTo>
                        <a:pt x="1563" y="1801"/>
                        <a:pt x="1563" y="1801"/>
                        <a:pt x="1562" y="1801"/>
                      </a:cubicBezTo>
                      <a:cubicBezTo>
                        <a:pt x="1562" y="1801"/>
                        <a:pt x="1561" y="1801"/>
                        <a:pt x="1561" y="1802"/>
                      </a:cubicBezTo>
                      <a:cubicBezTo>
                        <a:pt x="1559" y="1802"/>
                        <a:pt x="1557" y="1802"/>
                        <a:pt x="1555" y="1803"/>
                      </a:cubicBezTo>
                      <a:cubicBezTo>
                        <a:pt x="1553" y="1803"/>
                        <a:pt x="1551" y="1803"/>
                        <a:pt x="1550" y="1803"/>
                      </a:cubicBezTo>
                      <a:cubicBezTo>
                        <a:pt x="1548" y="1804"/>
                        <a:pt x="1546" y="1804"/>
                        <a:pt x="1544" y="1804"/>
                      </a:cubicBezTo>
                      <a:cubicBezTo>
                        <a:pt x="1544" y="1804"/>
                        <a:pt x="1543" y="1804"/>
                        <a:pt x="1542" y="1804"/>
                      </a:cubicBezTo>
                      <a:cubicBezTo>
                        <a:pt x="1540" y="1804"/>
                        <a:pt x="1540" y="1804"/>
                        <a:pt x="1540" y="1804"/>
                      </a:cubicBezTo>
                      <a:cubicBezTo>
                        <a:pt x="1540" y="1804"/>
                        <a:pt x="1540" y="1804"/>
                        <a:pt x="1540" y="1804"/>
                      </a:cubicBezTo>
                      <a:cubicBezTo>
                        <a:pt x="1530" y="1804"/>
                        <a:pt x="1519" y="1804"/>
                        <a:pt x="1509" y="1804"/>
                      </a:cubicBezTo>
                      <a:cubicBezTo>
                        <a:pt x="1461" y="1804"/>
                        <a:pt x="908" y="1806"/>
                        <a:pt x="869" y="1806"/>
                      </a:cubicBezTo>
                      <a:cubicBezTo>
                        <a:pt x="866" y="1806"/>
                        <a:pt x="863" y="1806"/>
                        <a:pt x="861" y="1805"/>
                      </a:cubicBezTo>
                      <a:cubicBezTo>
                        <a:pt x="857" y="1805"/>
                        <a:pt x="853" y="1804"/>
                        <a:pt x="850" y="1803"/>
                      </a:cubicBezTo>
                      <a:cubicBezTo>
                        <a:pt x="845" y="1802"/>
                        <a:pt x="841" y="1799"/>
                        <a:pt x="838" y="1796"/>
                      </a:cubicBezTo>
                      <a:cubicBezTo>
                        <a:pt x="835" y="1793"/>
                        <a:pt x="833" y="1790"/>
                        <a:pt x="832" y="1786"/>
                      </a:cubicBezTo>
                      <a:cubicBezTo>
                        <a:pt x="832" y="1782"/>
                        <a:pt x="832" y="1778"/>
                        <a:pt x="834" y="1773"/>
                      </a:cubicBezTo>
                      <a:cubicBezTo>
                        <a:pt x="836" y="1771"/>
                        <a:pt x="836" y="1771"/>
                        <a:pt x="836" y="1771"/>
                      </a:cubicBezTo>
                      <a:cubicBezTo>
                        <a:pt x="836" y="1771"/>
                        <a:pt x="836" y="1771"/>
                        <a:pt x="836" y="1771"/>
                      </a:cubicBezTo>
                      <a:cubicBezTo>
                        <a:pt x="842" y="1758"/>
                        <a:pt x="848" y="1745"/>
                        <a:pt x="854" y="1732"/>
                      </a:cubicBezTo>
                      <a:cubicBezTo>
                        <a:pt x="856" y="1730"/>
                        <a:pt x="857" y="1728"/>
                        <a:pt x="858" y="1726"/>
                      </a:cubicBezTo>
                      <a:cubicBezTo>
                        <a:pt x="862" y="1716"/>
                        <a:pt x="862" y="1716"/>
                        <a:pt x="862" y="1716"/>
                      </a:cubicBezTo>
                      <a:cubicBezTo>
                        <a:pt x="864" y="1712"/>
                        <a:pt x="868" y="1708"/>
                        <a:pt x="872" y="1704"/>
                      </a:cubicBezTo>
                      <a:cubicBezTo>
                        <a:pt x="873" y="1704"/>
                        <a:pt x="874" y="1703"/>
                        <a:pt x="875" y="1702"/>
                      </a:cubicBezTo>
                      <a:cubicBezTo>
                        <a:pt x="875" y="1702"/>
                        <a:pt x="876" y="1701"/>
                        <a:pt x="877" y="1701"/>
                      </a:cubicBezTo>
                      <a:cubicBezTo>
                        <a:pt x="878" y="1700"/>
                        <a:pt x="878" y="1700"/>
                        <a:pt x="879" y="1699"/>
                      </a:cubicBezTo>
                      <a:cubicBezTo>
                        <a:pt x="880" y="1699"/>
                        <a:pt x="880" y="1699"/>
                        <a:pt x="880" y="1699"/>
                      </a:cubicBezTo>
                      <a:cubicBezTo>
                        <a:pt x="881" y="1698"/>
                        <a:pt x="881" y="1698"/>
                        <a:pt x="882" y="1698"/>
                      </a:cubicBezTo>
                      <a:cubicBezTo>
                        <a:pt x="883" y="1697"/>
                        <a:pt x="885" y="1696"/>
                        <a:pt x="886" y="1695"/>
                      </a:cubicBezTo>
                      <a:cubicBezTo>
                        <a:pt x="887" y="1695"/>
                        <a:pt x="888" y="1695"/>
                        <a:pt x="889" y="1694"/>
                      </a:cubicBezTo>
                      <a:cubicBezTo>
                        <a:pt x="890" y="1694"/>
                        <a:pt x="891" y="1693"/>
                        <a:pt x="893" y="1693"/>
                      </a:cubicBezTo>
                      <a:cubicBezTo>
                        <a:pt x="895" y="1692"/>
                        <a:pt x="897" y="1691"/>
                        <a:pt x="899" y="1690"/>
                      </a:cubicBezTo>
                      <a:cubicBezTo>
                        <a:pt x="900" y="1690"/>
                        <a:pt x="901" y="1690"/>
                        <a:pt x="903" y="1689"/>
                      </a:cubicBezTo>
                      <a:cubicBezTo>
                        <a:pt x="903" y="1689"/>
                        <a:pt x="904" y="1689"/>
                        <a:pt x="904" y="1689"/>
                      </a:cubicBezTo>
                      <a:cubicBezTo>
                        <a:pt x="910" y="1687"/>
                        <a:pt x="917" y="1687"/>
                        <a:pt x="923" y="1687"/>
                      </a:cubicBezTo>
                      <a:cubicBezTo>
                        <a:pt x="923" y="1687"/>
                        <a:pt x="1503" y="1685"/>
                        <a:pt x="1525" y="1685"/>
                      </a:cubicBezTo>
                      <a:cubicBezTo>
                        <a:pt x="1531" y="1685"/>
                        <a:pt x="1538" y="1685"/>
                        <a:pt x="1545" y="1685"/>
                      </a:cubicBezTo>
                      <a:cubicBezTo>
                        <a:pt x="1548" y="1685"/>
                        <a:pt x="1551" y="1685"/>
                        <a:pt x="1554" y="1686"/>
                      </a:cubicBezTo>
                      <a:cubicBezTo>
                        <a:pt x="1554" y="1686"/>
                        <a:pt x="1555" y="1686"/>
                        <a:pt x="1555" y="1686"/>
                      </a:cubicBezTo>
                      <a:cubicBezTo>
                        <a:pt x="1557" y="1686"/>
                        <a:pt x="1560" y="1686"/>
                        <a:pt x="1562" y="1687"/>
                      </a:cubicBezTo>
                      <a:cubicBezTo>
                        <a:pt x="1562" y="1687"/>
                        <a:pt x="1563" y="1687"/>
                        <a:pt x="1563" y="1687"/>
                      </a:cubicBezTo>
                      <a:cubicBezTo>
                        <a:pt x="1563" y="1687"/>
                        <a:pt x="1563" y="1687"/>
                        <a:pt x="1563" y="1687"/>
                      </a:cubicBezTo>
                      <a:cubicBezTo>
                        <a:pt x="1566" y="1688"/>
                        <a:pt x="1568" y="1689"/>
                        <a:pt x="1570" y="1690"/>
                      </a:cubicBezTo>
                      <a:cubicBezTo>
                        <a:pt x="1570" y="1690"/>
                        <a:pt x="1571" y="1690"/>
                        <a:pt x="1571" y="1690"/>
                      </a:cubicBezTo>
                      <a:cubicBezTo>
                        <a:pt x="1573" y="1691"/>
                        <a:pt x="1575" y="1692"/>
                        <a:pt x="1577" y="1693"/>
                      </a:cubicBezTo>
                      <a:cubicBezTo>
                        <a:pt x="1577" y="1693"/>
                        <a:pt x="1577" y="1693"/>
                        <a:pt x="1578" y="1693"/>
                      </a:cubicBezTo>
                      <a:cubicBezTo>
                        <a:pt x="1578" y="1694"/>
                        <a:pt x="1578" y="1694"/>
                        <a:pt x="1578" y="1694"/>
                      </a:cubicBezTo>
                      <a:cubicBezTo>
                        <a:pt x="1580" y="1695"/>
                        <a:pt x="1581" y="1696"/>
                        <a:pt x="1582" y="1697"/>
                      </a:cubicBezTo>
                      <a:cubicBezTo>
                        <a:pt x="1584" y="1698"/>
                        <a:pt x="1586" y="1700"/>
                        <a:pt x="1588" y="1703"/>
                      </a:cubicBezTo>
                      <a:cubicBezTo>
                        <a:pt x="1590" y="1706"/>
                        <a:pt x="1592" y="1710"/>
                        <a:pt x="1592" y="1714"/>
                      </a:cubicBezTo>
                      <a:cubicBezTo>
                        <a:pt x="1592" y="1717"/>
                        <a:pt x="1592" y="1717"/>
                        <a:pt x="1592" y="1717"/>
                      </a:cubicBezTo>
                      <a:cubicBezTo>
                        <a:pt x="1592" y="1717"/>
                        <a:pt x="1592" y="1717"/>
                        <a:pt x="1592" y="1717"/>
                      </a:cubicBezTo>
                      <a:cubicBezTo>
                        <a:pt x="1592" y="1731"/>
                        <a:pt x="1592" y="1746"/>
                        <a:pt x="1592" y="1760"/>
                      </a:cubicBezTo>
                      <a:cubicBezTo>
                        <a:pt x="1592" y="1764"/>
                        <a:pt x="1593" y="1767"/>
                        <a:pt x="1592" y="1771"/>
                      </a:cubicBezTo>
                      <a:close/>
                      <a:moveTo>
                        <a:pt x="1671" y="1490"/>
                      </a:moveTo>
                      <a:cubicBezTo>
                        <a:pt x="1671" y="1490"/>
                        <a:pt x="1670" y="1489"/>
                        <a:pt x="1670" y="1489"/>
                      </a:cubicBezTo>
                      <a:cubicBezTo>
                        <a:pt x="1670" y="1489"/>
                        <a:pt x="1669" y="1489"/>
                        <a:pt x="1669" y="1488"/>
                      </a:cubicBezTo>
                      <a:cubicBezTo>
                        <a:pt x="1667" y="1486"/>
                        <a:pt x="1666" y="1483"/>
                        <a:pt x="1665" y="1480"/>
                      </a:cubicBezTo>
                      <a:cubicBezTo>
                        <a:pt x="1665" y="1477"/>
                        <a:pt x="1665" y="1477"/>
                        <a:pt x="1665" y="1477"/>
                      </a:cubicBezTo>
                      <a:cubicBezTo>
                        <a:pt x="1665" y="1475"/>
                        <a:pt x="1665" y="1473"/>
                        <a:pt x="1665" y="1471"/>
                      </a:cubicBezTo>
                      <a:cubicBezTo>
                        <a:pt x="1665" y="1471"/>
                        <a:pt x="1665" y="1471"/>
                        <a:pt x="1665" y="1471"/>
                      </a:cubicBezTo>
                      <a:cubicBezTo>
                        <a:pt x="1664" y="1463"/>
                        <a:pt x="1662" y="1454"/>
                        <a:pt x="1663" y="1445"/>
                      </a:cubicBezTo>
                      <a:cubicBezTo>
                        <a:pt x="1663" y="1443"/>
                        <a:pt x="1663" y="1443"/>
                        <a:pt x="1663" y="1443"/>
                      </a:cubicBezTo>
                      <a:cubicBezTo>
                        <a:pt x="1662" y="1440"/>
                        <a:pt x="1663" y="1437"/>
                        <a:pt x="1665" y="1435"/>
                      </a:cubicBezTo>
                      <a:cubicBezTo>
                        <a:pt x="1667" y="1433"/>
                        <a:pt x="1669" y="1431"/>
                        <a:pt x="1673" y="1429"/>
                      </a:cubicBezTo>
                      <a:cubicBezTo>
                        <a:pt x="1676" y="1427"/>
                        <a:pt x="1680" y="1426"/>
                        <a:pt x="1684" y="1425"/>
                      </a:cubicBezTo>
                      <a:cubicBezTo>
                        <a:pt x="1684" y="1425"/>
                        <a:pt x="1684" y="1425"/>
                        <a:pt x="1684" y="1425"/>
                      </a:cubicBezTo>
                      <a:cubicBezTo>
                        <a:pt x="1685" y="1425"/>
                        <a:pt x="1685" y="1425"/>
                        <a:pt x="1685" y="1425"/>
                      </a:cubicBezTo>
                      <a:cubicBezTo>
                        <a:pt x="1687" y="1424"/>
                        <a:pt x="1689" y="1424"/>
                        <a:pt x="1690" y="1424"/>
                      </a:cubicBezTo>
                      <a:cubicBezTo>
                        <a:pt x="1691" y="1424"/>
                        <a:pt x="1692" y="1424"/>
                        <a:pt x="1693" y="1424"/>
                      </a:cubicBezTo>
                      <a:cubicBezTo>
                        <a:pt x="1700" y="1423"/>
                        <a:pt x="1708" y="1423"/>
                        <a:pt x="1716" y="1423"/>
                      </a:cubicBezTo>
                      <a:cubicBezTo>
                        <a:pt x="1769" y="1423"/>
                        <a:pt x="1769" y="1423"/>
                        <a:pt x="1769" y="1423"/>
                      </a:cubicBezTo>
                      <a:cubicBezTo>
                        <a:pt x="1772" y="1423"/>
                        <a:pt x="1775" y="1423"/>
                        <a:pt x="1778" y="1424"/>
                      </a:cubicBezTo>
                      <a:cubicBezTo>
                        <a:pt x="1792" y="1425"/>
                        <a:pt x="1808" y="1429"/>
                        <a:pt x="1810" y="1442"/>
                      </a:cubicBezTo>
                      <a:cubicBezTo>
                        <a:pt x="1814" y="1454"/>
                        <a:pt x="1815" y="1466"/>
                        <a:pt x="1817" y="1478"/>
                      </a:cubicBezTo>
                      <a:cubicBezTo>
                        <a:pt x="1818" y="1480"/>
                        <a:pt x="1818" y="1480"/>
                        <a:pt x="1818" y="1480"/>
                      </a:cubicBezTo>
                      <a:cubicBezTo>
                        <a:pt x="1818" y="1482"/>
                        <a:pt x="1818" y="1485"/>
                        <a:pt x="1817" y="1487"/>
                      </a:cubicBezTo>
                      <a:cubicBezTo>
                        <a:pt x="1817" y="1487"/>
                        <a:pt x="1817" y="1488"/>
                        <a:pt x="1816" y="1488"/>
                      </a:cubicBezTo>
                      <a:cubicBezTo>
                        <a:pt x="1816" y="1488"/>
                        <a:pt x="1816" y="1488"/>
                        <a:pt x="1816" y="1488"/>
                      </a:cubicBezTo>
                      <a:cubicBezTo>
                        <a:pt x="1816" y="1488"/>
                        <a:pt x="1816" y="1488"/>
                        <a:pt x="1816" y="1488"/>
                      </a:cubicBezTo>
                      <a:cubicBezTo>
                        <a:pt x="1813" y="1494"/>
                        <a:pt x="1807" y="1497"/>
                        <a:pt x="1799" y="1499"/>
                      </a:cubicBezTo>
                      <a:cubicBezTo>
                        <a:pt x="1798" y="1499"/>
                        <a:pt x="1798" y="1499"/>
                        <a:pt x="1797" y="1499"/>
                      </a:cubicBezTo>
                      <a:cubicBezTo>
                        <a:pt x="1796" y="1500"/>
                        <a:pt x="1796" y="1500"/>
                        <a:pt x="1795" y="1500"/>
                      </a:cubicBezTo>
                      <a:cubicBezTo>
                        <a:pt x="1794" y="1500"/>
                        <a:pt x="1794" y="1500"/>
                        <a:pt x="1793" y="1500"/>
                      </a:cubicBezTo>
                      <a:cubicBezTo>
                        <a:pt x="1792" y="1500"/>
                        <a:pt x="1790" y="1501"/>
                        <a:pt x="1789" y="1501"/>
                      </a:cubicBezTo>
                      <a:cubicBezTo>
                        <a:pt x="1771" y="1503"/>
                        <a:pt x="1750" y="1501"/>
                        <a:pt x="1741" y="1501"/>
                      </a:cubicBezTo>
                      <a:cubicBezTo>
                        <a:pt x="1707" y="1501"/>
                        <a:pt x="1707" y="1501"/>
                        <a:pt x="1707" y="1501"/>
                      </a:cubicBezTo>
                      <a:cubicBezTo>
                        <a:pt x="1704" y="1501"/>
                        <a:pt x="1702" y="1501"/>
                        <a:pt x="1699" y="1501"/>
                      </a:cubicBezTo>
                      <a:cubicBezTo>
                        <a:pt x="1697" y="1501"/>
                        <a:pt x="1695" y="1500"/>
                        <a:pt x="1693" y="1500"/>
                      </a:cubicBezTo>
                      <a:cubicBezTo>
                        <a:pt x="1693" y="1500"/>
                        <a:pt x="1692" y="1500"/>
                        <a:pt x="1692" y="1500"/>
                      </a:cubicBezTo>
                      <a:cubicBezTo>
                        <a:pt x="1691" y="1500"/>
                        <a:pt x="1691" y="1500"/>
                        <a:pt x="1691" y="1500"/>
                      </a:cubicBezTo>
                      <a:cubicBezTo>
                        <a:pt x="1689" y="1499"/>
                        <a:pt x="1687" y="1499"/>
                        <a:pt x="1685" y="1498"/>
                      </a:cubicBezTo>
                      <a:cubicBezTo>
                        <a:pt x="1684" y="1498"/>
                        <a:pt x="1684" y="1497"/>
                        <a:pt x="1683" y="1497"/>
                      </a:cubicBezTo>
                      <a:cubicBezTo>
                        <a:pt x="1681" y="1496"/>
                        <a:pt x="1680" y="1496"/>
                        <a:pt x="1678" y="1495"/>
                      </a:cubicBezTo>
                      <a:cubicBezTo>
                        <a:pt x="1676" y="1494"/>
                        <a:pt x="1674" y="1492"/>
                        <a:pt x="1672" y="1491"/>
                      </a:cubicBezTo>
                      <a:cubicBezTo>
                        <a:pt x="1672" y="1491"/>
                        <a:pt x="1671" y="1490"/>
                        <a:pt x="1671" y="1490"/>
                      </a:cubicBezTo>
                      <a:close/>
                      <a:moveTo>
                        <a:pt x="1680" y="1622"/>
                      </a:moveTo>
                      <a:cubicBezTo>
                        <a:pt x="1677" y="1618"/>
                        <a:pt x="1676" y="1615"/>
                        <a:pt x="1675" y="1612"/>
                      </a:cubicBezTo>
                      <a:cubicBezTo>
                        <a:pt x="1675" y="1607"/>
                        <a:pt x="1675" y="1607"/>
                        <a:pt x="1675" y="1607"/>
                      </a:cubicBezTo>
                      <a:cubicBezTo>
                        <a:pt x="1675" y="1607"/>
                        <a:pt x="1675" y="1607"/>
                        <a:pt x="1675" y="1607"/>
                      </a:cubicBezTo>
                      <a:cubicBezTo>
                        <a:pt x="1674" y="1593"/>
                        <a:pt x="1673" y="1580"/>
                        <a:pt x="1672" y="1567"/>
                      </a:cubicBezTo>
                      <a:cubicBezTo>
                        <a:pt x="1672" y="1567"/>
                        <a:pt x="1672" y="1567"/>
                        <a:pt x="1672" y="1567"/>
                      </a:cubicBezTo>
                      <a:cubicBezTo>
                        <a:pt x="1672" y="1566"/>
                        <a:pt x="1672" y="1566"/>
                        <a:pt x="1672" y="1566"/>
                      </a:cubicBezTo>
                      <a:cubicBezTo>
                        <a:pt x="1672" y="1565"/>
                        <a:pt x="1672" y="1564"/>
                        <a:pt x="1672" y="1563"/>
                      </a:cubicBezTo>
                      <a:cubicBezTo>
                        <a:pt x="1675" y="1535"/>
                        <a:pt x="1735" y="1542"/>
                        <a:pt x="1754" y="1542"/>
                      </a:cubicBezTo>
                      <a:cubicBezTo>
                        <a:pt x="1776" y="1542"/>
                        <a:pt x="1819" y="1537"/>
                        <a:pt x="1832" y="1559"/>
                      </a:cubicBezTo>
                      <a:cubicBezTo>
                        <a:pt x="1833" y="1561"/>
                        <a:pt x="1835" y="1563"/>
                        <a:pt x="1835" y="1565"/>
                      </a:cubicBezTo>
                      <a:cubicBezTo>
                        <a:pt x="1836" y="1568"/>
                        <a:pt x="1836" y="1568"/>
                        <a:pt x="1836" y="1568"/>
                      </a:cubicBezTo>
                      <a:cubicBezTo>
                        <a:pt x="1836" y="1568"/>
                        <a:pt x="1836" y="1568"/>
                        <a:pt x="1836" y="1568"/>
                      </a:cubicBezTo>
                      <a:cubicBezTo>
                        <a:pt x="1837" y="1575"/>
                        <a:pt x="1838" y="1581"/>
                        <a:pt x="1840" y="1588"/>
                      </a:cubicBezTo>
                      <a:cubicBezTo>
                        <a:pt x="1844" y="1611"/>
                        <a:pt x="1844" y="1611"/>
                        <a:pt x="1844" y="1611"/>
                      </a:cubicBezTo>
                      <a:cubicBezTo>
                        <a:pt x="1845" y="1615"/>
                        <a:pt x="1844" y="1618"/>
                        <a:pt x="1843" y="1621"/>
                      </a:cubicBezTo>
                      <a:cubicBezTo>
                        <a:pt x="1842" y="1623"/>
                        <a:pt x="1840" y="1625"/>
                        <a:pt x="1838" y="1627"/>
                      </a:cubicBezTo>
                      <a:cubicBezTo>
                        <a:pt x="1838" y="1627"/>
                        <a:pt x="1837" y="1628"/>
                        <a:pt x="1836" y="1629"/>
                      </a:cubicBezTo>
                      <a:cubicBezTo>
                        <a:pt x="1836" y="1629"/>
                        <a:pt x="1835" y="1629"/>
                        <a:pt x="1835" y="1630"/>
                      </a:cubicBezTo>
                      <a:cubicBezTo>
                        <a:pt x="1835" y="1630"/>
                        <a:pt x="1834" y="1630"/>
                        <a:pt x="1834" y="1630"/>
                      </a:cubicBezTo>
                      <a:cubicBezTo>
                        <a:pt x="1833" y="1631"/>
                        <a:pt x="1832" y="1631"/>
                        <a:pt x="1830" y="1632"/>
                      </a:cubicBezTo>
                      <a:cubicBezTo>
                        <a:pt x="1829" y="1633"/>
                        <a:pt x="1828" y="1633"/>
                        <a:pt x="1827" y="1634"/>
                      </a:cubicBezTo>
                      <a:cubicBezTo>
                        <a:pt x="1826" y="1634"/>
                        <a:pt x="1825" y="1634"/>
                        <a:pt x="1825" y="1634"/>
                      </a:cubicBezTo>
                      <a:cubicBezTo>
                        <a:pt x="1824" y="1635"/>
                        <a:pt x="1823" y="1635"/>
                        <a:pt x="1822" y="1635"/>
                      </a:cubicBezTo>
                      <a:cubicBezTo>
                        <a:pt x="1821" y="1635"/>
                        <a:pt x="1820" y="1636"/>
                        <a:pt x="1819" y="1636"/>
                      </a:cubicBezTo>
                      <a:cubicBezTo>
                        <a:pt x="1818" y="1636"/>
                        <a:pt x="1818" y="1636"/>
                        <a:pt x="1818" y="1636"/>
                      </a:cubicBezTo>
                      <a:cubicBezTo>
                        <a:pt x="1816" y="1636"/>
                        <a:pt x="1814" y="1637"/>
                        <a:pt x="1812" y="1637"/>
                      </a:cubicBezTo>
                      <a:cubicBezTo>
                        <a:pt x="1809" y="1637"/>
                        <a:pt x="1807" y="1637"/>
                        <a:pt x="1805" y="1637"/>
                      </a:cubicBezTo>
                      <a:cubicBezTo>
                        <a:pt x="1805" y="1637"/>
                        <a:pt x="1805" y="1637"/>
                        <a:pt x="1805" y="1637"/>
                      </a:cubicBezTo>
                      <a:cubicBezTo>
                        <a:pt x="1804" y="1637"/>
                        <a:pt x="1804" y="1637"/>
                        <a:pt x="1804" y="1637"/>
                      </a:cubicBezTo>
                      <a:cubicBezTo>
                        <a:pt x="1804" y="1637"/>
                        <a:pt x="1804" y="1637"/>
                        <a:pt x="1804" y="1637"/>
                      </a:cubicBezTo>
                      <a:cubicBezTo>
                        <a:pt x="1777" y="1637"/>
                        <a:pt x="1750" y="1637"/>
                        <a:pt x="1722" y="1638"/>
                      </a:cubicBezTo>
                      <a:cubicBezTo>
                        <a:pt x="1719" y="1638"/>
                        <a:pt x="1716" y="1637"/>
                        <a:pt x="1714" y="1637"/>
                      </a:cubicBezTo>
                      <a:cubicBezTo>
                        <a:pt x="1713" y="1637"/>
                        <a:pt x="1712" y="1637"/>
                        <a:pt x="1712" y="1637"/>
                      </a:cubicBezTo>
                      <a:cubicBezTo>
                        <a:pt x="1709" y="1636"/>
                        <a:pt x="1707" y="1636"/>
                        <a:pt x="1705" y="1636"/>
                      </a:cubicBezTo>
                      <a:cubicBezTo>
                        <a:pt x="1705" y="1636"/>
                        <a:pt x="1705" y="1636"/>
                        <a:pt x="1705" y="1636"/>
                      </a:cubicBezTo>
                      <a:cubicBezTo>
                        <a:pt x="1704" y="1635"/>
                        <a:pt x="1704" y="1635"/>
                        <a:pt x="1704" y="1635"/>
                      </a:cubicBezTo>
                      <a:cubicBezTo>
                        <a:pt x="1701" y="1635"/>
                        <a:pt x="1699" y="1634"/>
                        <a:pt x="1697" y="1633"/>
                      </a:cubicBezTo>
                      <a:cubicBezTo>
                        <a:pt x="1696" y="1633"/>
                        <a:pt x="1695" y="1632"/>
                        <a:pt x="1695" y="1632"/>
                      </a:cubicBezTo>
                      <a:cubicBezTo>
                        <a:pt x="1693" y="1632"/>
                        <a:pt x="1692" y="1631"/>
                        <a:pt x="1691" y="1630"/>
                      </a:cubicBezTo>
                      <a:cubicBezTo>
                        <a:pt x="1691" y="1630"/>
                        <a:pt x="1690" y="1630"/>
                        <a:pt x="1690" y="1630"/>
                      </a:cubicBezTo>
                      <a:cubicBezTo>
                        <a:pt x="1686" y="1628"/>
                        <a:pt x="1682" y="1625"/>
                        <a:pt x="1680" y="1622"/>
                      </a:cubicBezTo>
                      <a:close/>
                      <a:moveTo>
                        <a:pt x="1875" y="1783"/>
                      </a:moveTo>
                      <a:cubicBezTo>
                        <a:pt x="1873" y="1787"/>
                        <a:pt x="1870" y="1790"/>
                        <a:pt x="1866" y="1793"/>
                      </a:cubicBezTo>
                      <a:cubicBezTo>
                        <a:pt x="1862" y="1796"/>
                        <a:pt x="1858" y="1799"/>
                        <a:pt x="1852" y="1800"/>
                      </a:cubicBezTo>
                      <a:cubicBezTo>
                        <a:pt x="1846" y="1802"/>
                        <a:pt x="1840" y="1803"/>
                        <a:pt x="1833" y="1803"/>
                      </a:cubicBezTo>
                      <a:cubicBezTo>
                        <a:pt x="1815" y="1803"/>
                        <a:pt x="1815" y="1803"/>
                        <a:pt x="1815" y="1803"/>
                      </a:cubicBezTo>
                      <a:cubicBezTo>
                        <a:pt x="1814" y="1803"/>
                        <a:pt x="1814" y="1803"/>
                        <a:pt x="1814" y="1803"/>
                      </a:cubicBezTo>
                      <a:cubicBezTo>
                        <a:pt x="1789" y="1803"/>
                        <a:pt x="1765" y="1803"/>
                        <a:pt x="1740" y="1803"/>
                      </a:cubicBezTo>
                      <a:cubicBezTo>
                        <a:pt x="1737" y="1803"/>
                        <a:pt x="1734" y="1803"/>
                        <a:pt x="1731" y="1803"/>
                      </a:cubicBezTo>
                      <a:cubicBezTo>
                        <a:pt x="1730" y="1803"/>
                        <a:pt x="1730" y="1803"/>
                        <a:pt x="1729" y="1803"/>
                      </a:cubicBezTo>
                      <a:cubicBezTo>
                        <a:pt x="1726" y="1802"/>
                        <a:pt x="1724" y="1802"/>
                        <a:pt x="1721" y="1801"/>
                      </a:cubicBezTo>
                      <a:cubicBezTo>
                        <a:pt x="1721" y="1801"/>
                        <a:pt x="1721" y="1801"/>
                        <a:pt x="1720" y="1801"/>
                      </a:cubicBezTo>
                      <a:cubicBezTo>
                        <a:pt x="1720" y="1801"/>
                        <a:pt x="1720" y="1801"/>
                        <a:pt x="1720" y="1801"/>
                      </a:cubicBezTo>
                      <a:cubicBezTo>
                        <a:pt x="1709" y="1798"/>
                        <a:pt x="1698" y="1792"/>
                        <a:pt x="1692" y="1783"/>
                      </a:cubicBezTo>
                      <a:cubicBezTo>
                        <a:pt x="1692" y="1783"/>
                        <a:pt x="1692" y="1783"/>
                        <a:pt x="1692" y="1783"/>
                      </a:cubicBezTo>
                      <a:cubicBezTo>
                        <a:pt x="1692" y="1783"/>
                        <a:pt x="1692" y="1783"/>
                        <a:pt x="1692" y="1783"/>
                      </a:cubicBezTo>
                      <a:cubicBezTo>
                        <a:pt x="1691" y="1782"/>
                        <a:pt x="1690" y="1780"/>
                        <a:pt x="1690" y="1778"/>
                      </a:cubicBezTo>
                      <a:cubicBezTo>
                        <a:pt x="1689" y="1777"/>
                        <a:pt x="1689" y="1776"/>
                        <a:pt x="1689" y="1775"/>
                      </a:cubicBezTo>
                      <a:cubicBezTo>
                        <a:pt x="1688" y="1774"/>
                        <a:pt x="1688" y="1773"/>
                        <a:pt x="1688" y="1772"/>
                      </a:cubicBezTo>
                      <a:cubicBezTo>
                        <a:pt x="1688" y="1772"/>
                        <a:pt x="1688" y="1771"/>
                        <a:pt x="1688" y="1771"/>
                      </a:cubicBezTo>
                      <a:cubicBezTo>
                        <a:pt x="1687" y="1769"/>
                        <a:pt x="1687" y="1769"/>
                        <a:pt x="1687" y="1769"/>
                      </a:cubicBezTo>
                      <a:cubicBezTo>
                        <a:pt x="1687" y="1769"/>
                        <a:pt x="1687" y="1769"/>
                        <a:pt x="1687" y="1769"/>
                      </a:cubicBezTo>
                      <a:cubicBezTo>
                        <a:pt x="1686" y="1756"/>
                        <a:pt x="1685" y="1742"/>
                        <a:pt x="1684" y="1728"/>
                      </a:cubicBezTo>
                      <a:cubicBezTo>
                        <a:pt x="1684" y="1725"/>
                        <a:pt x="1684" y="1723"/>
                        <a:pt x="1684" y="1721"/>
                      </a:cubicBezTo>
                      <a:cubicBezTo>
                        <a:pt x="1683" y="1714"/>
                        <a:pt x="1683" y="1714"/>
                        <a:pt x="1683" y="1714"/>
                      </a:cubicBezTo>
                      <a:cubicBezTo>
                        <a:pt x="1683" y="1713"/>
                        <a:pt x="1683" y="1713"/>
                        <a:pt x="1683" y="1713"/>
                      </a:cubicBezTo>
                      <a:cubicBezTo>
                        <a:pt x="1683" y="1711"/>
                        <a:pt x="1683" y="1710"/>
                        <a:pt x="1684" y="1709"/>
                      </a:cubicBezTo>
                      <a:cubicBezTo>
                        <a:pt x="1684" y="1708"/>
                        <a:pt x="1684" y="1707"/>
                        <a:pt x="1684" y="1707"/>
                      </a:cubicBezTo>
                      <a:cubicBezTo>
                        <a:pt x="1685" y="1706"/>
                        <a:pt x="1685" y="1705"/>
                        <a:pt x="1685" y="1704"/>
                      </a:cubicBezTo>
                      <a:cubicBezTo>
                        <a:pt x="1686" y="1703"/>
                        <a:pt x="1686" y="1703"/>
                        <a:pt x="1686" y="1702"/>
                      </a:cubicBezTo>
                      <a:cubicBezTo>
                        <a:pt x="1686" y="1702"/>
                        <a:pt x="1686" y="1702"/>
                        <a:pt x="1686" y="1702"/>
                      </a:cubicBezTo>
                      <a:cubicBezTo>
                        <a:pt x="1687" y="1700"/>
                        <a:pt x="1688" y="1699"/>
                        <a:pt x="1689" y="1698"/>
                      </a:cubicBezTo>
                      <a:cubicBezTo>
                        <a:pt x="1690" y="1697"/>
                        <a:pt x="1691" y="1697"/>
                        <a:pt x="1691" y="1696"/>
                      </a:cubicBezTo>
                      <a:cubicBezTo>
                        <a:pt x="1692" y="1695"/>
                        <a:pt x="1693" y="1695"/>
                        <a:pt x="1694" y="1694"/>
                      </a:cubicBezTo>
                      <a:cubicBezTo>
                        <a:pt x="1695" y="1694"/>
                        <a:pt x="1695" y="1693"/>
                        <a:pt x="1695" y="1693"/>
                      </a:cubicBezTo>
                      <a:cubicBezTo>
                        <a:pt x="1695" y="1693"/>
                        <a:pt x="1696" y="1693"/>
                        <a:pt x="1696" y="1693"/>
                      </a:cubicBezTo>
                      <a:cubicBezTo>
                        <a:pt x="1698" y="1692"/>
                        <a:pt x="1699" y="1691"/>
                        <a:pt x="1701" y="1690"/>
                      </a:cubicBezTo>
                      <a:cubicBezTo>
                        <a:pt x="1702" y="1690"/>
                        <a:pt x="1702" y="1689"/>
                        <a:pt x="1702" y="1689"/>
                      </a:cubicBezTo>
                      <a:cubicBezTo>
                        <a:pt x="1703" y="1689"/>
                        <a:pt x="1703" y="1689"/>
                        <a:pt x="1703" y="1689"/>
                      </a:cubicBezTo>
                      <a:cubicBezTo>
                        <a:pt x="1704" y="1689"/>
                        <a:pt x="1704" y="1689"/>
                        <a:pt x="1705" y="1688"/>
                      </a:cubicBezTo>
                      <a:cubicBezTo>
                        <a:pt x="1706" y="1688"/>
                        <a:pt x="1708" y="1687"/>
                        <a:pt x="1709" y="1687"/>
                      </a:cubicBezTo>
                      <a:cubicBezTo>
                        <a:pt x="1710" y="1687"/>
                        <a:pt x="1711" y="1686"/>
                        <a:pt x="1712" y="1686"/>
                      </a:cubicBezTo>
                      <a:cubicBezTo>
                        <a:pt x="1713" y="1686"/>
                        <a:pt x="1714" y="1686"/>
                        <a:pt x="1714" y="1686"/>
                      </a:cubicBezTo>
                      <a:cubicBezTo>
                        <a:pt x="1717" y="1685"/>
                        <a:pt x="1720" y="1685"/>
                        <a:pt x="1723" y="1685"/>
                      </a:cubicBezTo>
                      <a:cubicBezTo>
                        <a:pt x="1723" y="1685"/>
                        <a:pt x="1724" y="1685"/>
                        <a:pt x="1724" y="1685"/>
                      </a:cubicBezTo>
                      <a:cubicBezTo>
                        <a:pt x="1725" y="1685"/>
                        <a:pt x="1726" y="1685"/>
                        <a:pt x="1727" y="1685"/>
                      </a:cubicBezTo>
                      <a:cubicBezTo>
                        <a:pt x="1731" y="1685"/>
                        <a:pt x="1731" y="1685"/>
                        <a:pt x="1731" y="1685"/>
                      </a:cubicBezTo>
                      <a:cubicBezTo>
                        <a:pt x="1736" y="1684"/>
                        <a:pt x="1740" y="1684"/>
                        <a:pt x="1744" y="1684"/>
                      </a:cubicBezTo>
                      <a:cubicBezTo>
                        <a:pt x="1748" y="1684"/>
                        <a:pt x="1752" y="1684"/>
                        <a:pt x="1755" y="1684"/>
                      </a:cubicBezTo>
                      <a:cubicBezTo>
                        <a:pt x="1791" y="1684"/>
                        <a:pt x="1791" y="1684"/>
                        <a:pt x="1791" y="1684"/>
                      </a:cubicBezTo>
                      <a:cubicBezTo>
                        <a:pt x="1801" y="1684"/>
                        <a:pt x="1811" y="1684"/>
                        <a:pt x="1820" y="1685"/>
                      </a:cubicBezTo>
                      <a:cubicBezTo>
                        <a:pt x="1822" y="1685"/>
                        <a:pt x="1823" y="1685"/>
                        <a:pt x="1825" y="1685"/>
                      </a:cubicBezTo>
                      <a:cubicBezTo>
                        <a:pt x="1826" y="1686"/>
                        <a:pt x="1827" y="1686"/>
                        <a:pt x="1828" y="1686"/>
                      </a:cubicBezTo>
                      <a:cubicBezTo>
                        <a:pt x="1828" y="1686"/>
                        <a:pt x="1829" y="1686"/>
                        <a:pt x="1830" y="1686"/>
                      </a:cubicBezTo>
                      <a:cubicBezTo>
                        <a:pt x="1830" y="1686"/>
                        <a:pt x="1831" y="1686"/>
                        <a:pt x="1831" y="1687"/>
                      </a:cubicBezTo>
                      <a:cubicBezTo>
                        <a:pt x="1832" y="1687"/>
                        <a:pt x="1832" y="1687"/>
                        <a:pt x="1833" y="1687"/>
                      </a:cubicBezTo>
                      <a:cubicBezTo>
                        <a:pt x="1834" y="1687"/>
                        <a:pt x="1836" y="1688"/>
                        <a:pt x="1838" y="1689"/>
                      </a:cubicBezTo>
                      <a:cubicBezTo>
                        <a:pt x="1839" y="1689"/>
                        <a:pt x="1840" y="1689"/>
                        <a:pt x="1841" y="1690"/>
                      </a:cubicBezTo>
                      <a:cubicBezTo>
                        <a:pt x="1842" y="1690"/>
                        <a:pt x="1842" y="1690"/>
                        <a:pt x="1843" y="1691"/>
                      </a:cubicBezTo>
                      <a:cubicBezTo>
                        <a:pt x="1845" y="1691"/>
                        <a:pt x="1846" y="1692"/>
                        <a:pt x="1847" y="1693"/>
                      </a:cubicBezTo>
                      <a:cubicBezTo>
                        <a:pt x="1852" y="1695"/>
                        <a:pt x="1856" y="1698"/>
                        <a:pt x="1859" y="1702"/>
                      </a:cubicBezTo>
                      <a:cubicBezTo>
                        <a:pt x="1862" y="1705"/>
                        <a:pt x="1864" y="1709"/>
                        <a:pt x="1865" y="1713"/>
                      </a:cubicBezTo>
                      <a:cubicBezTo>
                        <a:pt x="1870" y="1736"/>
                        <a:pt x="1870" y="1736"/>
                        <a:pt x="1870" y="1736"/>
                      </a:cubicBezTo>
                      <a:cubicBezTo>
                        <a:pt x="1871" y="1746"/>
                        <a:pt x="1873" y="1755"/>
                        <a:pt x="1875" y="1764"/>
                      </a:cubicBezTo>
                      <a:cubicBezTo>
                        <a:pt x="1875" y="1764"/>
                        <a:pt x="1875" y="1764"/>
                        <a:pt x="1875" y="1764"/>
                      </a:cubicBezTo>
                      <a:cubicBezTo>
                        <a:pt x="1876" y="1770"/>
                        <a:pt x="1876" y="1770"/>
                        <a:pt x="1876" y="1770"/>
                      </a:cubicBezTo>
                      <a:cubicBezTo>
                        <a:pt x="1877" y="1775"/>
                        <a:pt x="1877" y="1779"/>
                        <a:pt x="1875" y="1783"/>
                      </a:cubicBezTo>
                      <a:close/>
                      <a:moveTo>
                        <a:pt x="2041" y="1494"/>
                      </a:moveTo>
                      <a:cubicBezTo>
                        <a:pt x="2036" y="1492"/>
                        <a:pt x="2032" y="1490"/>
                        <a:pt x="2030" y="1487"/>
                      </a:cubicBezTo>
                      <a:cubicBezTo>
                        <a:pt x="2027" y="1485"/>
                        <a:pt x="2024" y="1482"/>
                        <a:pt x="2023" y="1479"/>
                      </a:cubicBezTo>
                      <a:cubicBezTo>
                        <a:pt x="2021" y="1474"/>
                        <a:pt x="2021" y="1474"/>
                        <a:pt x="2021" y="1474"/>
                      </a:cubicBezTo>
                      <a:cubicBezTo>
                        <a:pt x="2019" y="1467"/>
                        <a:pt x="2016" y="1460"/>
                        <a:pt x="2014" y="1453"/>
                      </a:cubicBezTo>
                      <a:cubicBezTo>
                        <a:pt x="2012" y="1449"/>
                        <a:pt x="2009" y="1444"/>
                        <a:pt x="2009" y="1439"/>
                      </a:cubicBezTo>
                      <a:cubicBezTo>
                        <a:pt x="2009" y="1439"/>
                        <a:pt x="2009" y="1438"/>
                        <a:pt x="2009" y="1437"/>
                      </a:cubicBezTo>
                      <a:cubicBezTo>
                        <a:pt x="2009" y="1437"/>
                        <a:pt x="2009" y="1437"/>
                        <a:pt x="2009" y="1437"/>
                      </a:cubicBezTo>
                      <a:cubicBezTo>
                        <a:pt x="2009" y="1436"/>
                        <a:pt x="2009" y="1436"/>
                        <a:pt x="2009" y="1436"/>
                      </a:cubicBezTo>
                      <a:cubicBezTo>
                        <a:pt x="2010" y="1435"/>
                        <a:pt x="2009" y="1435"/>
                        <a:pt x="2010" y="1434"/>
                      </a:cubicBezTo>
                      <a:cubicBezTo>
                        <a:pt x="2010" y="1434"/>
                        <a:pt x="2010" y="1434"/>
                        <a:pt x="2010" y="1434"/>
                      </a:cubicBezTo>
                      <a:cubicBezTo>
                        <a:pt x="2016" y="1421"/>
                        <a:pt x="2039" y="1423"/>
                        <a:pt x="2051" y="1423"/>
                      </a:cubicBezTo>
                      <a:cubicBezTo>
                        <a:pt x="2110" y="1422"/>
                        <a:pt x="2110" y="1422"/>
                        <a:pt x="2110" y="1422"/>
                      </a:cubicBezTo>
                      <a:cubicBezTo>
                        <a:pt x="2115" y="1422"/>
                        <a:pt x="2120" y="1423"/>
                        <a:pt x="2125" y="1424"/>
                      </a:cubicBezTo>
                      <a:cubicBezTo>
                        <a:pt x="2126" y="1424"/>
                        <a:pt x="2128" y="1424"/>
                        <a:pt x="2129" y="1425"/>
                      </a:cubicBezTo>
                      <a:cubicBezTo>
                        <a:pt x="2129" y="1425"/>
                        <a:pt x="2130" y="1425"/>
                        <a:pt x="2131" y="1425"/>
                      </a:cubicBezTo>
                      <a:cubicBezTo>
                        <a:pt x="2132" y="1425"/>
                        <a:pt x="2133" y="1426"/>
                        <a:pt x="2133" y="1426"/>
                      </a:cubicBezTo>
                      <a:cubicBezTo>
                        <a:pt x="2135" y="1426"/>
                        <a:pt x="2137" y="1427"/>
                        <a:pt x="2138" y="1428"/>
                      </a:cubicBezTo>
                      <a:cubicBezTo>
                        <a:pt x="2139" y="1428"/>
                        <a:pt x="2139" y="1428"/>
                        <a:pt x="2139" y="1428"/>
                      </a:cubicBezTo>
                      <a:cubicBezTo>
                        <a:pt x="2139" y="1428"/>
                        <a:pt x="2139" y="1428"/>
                        <a:pt x="2140" y="1428"/>
                      </a:cubicBezTo>
                      <a:cubicBezTo>
                        <a:pt x="2141" y="1429"/>
                        <a:pt x="2142" y="1429"/>
                        <a:pt x="2144" y="1430"/>
                      </a:cubicBezTo>
                      <a:cubicBezTo>
                        <a:pt x="2145" y="1431"/>
                        <a:pt x="2146" y="1431"/>
                        <a:pt x="2146" y="1431"/>
                      </a:cubicBezTo>
                      <a:cubicBezTo>
                        <a:pt x="2147" y="1432"/>
                        <a:pt x="2147" y="1432"/>
                        <a:pt x="2148" y="1432"/>
                      </a:cubicBezTo>
                      <a:cubicBezTo>
                        <a:pt x="2148" y="1433"/>
                        <a:pt x="2148" y="1433"/>
                        <a:pt x="2149" y="1433"/>
                      </a:cubicBezTo>
                      <a:cubicBezTo>
                        <a:pt x="2149" y="1433"/>
                        <a:pt x="2150" y="1434"/>
                        <a:pt x="2150" y="1434"/>
                      </a:cubicBezTo>
                      <a:cubicBezTo>
                        <a:pt x="2153" y="1436"/>
                        <a:pt x="2156" y="1439"/>
                        <a:pt x="2157" y="1442"/>
                      </a:cubicBezTo>
                      <a:cubicBezTo>
                        <a:pt x="2157" y="1442"/>
                        <a:pt x="2157" y="1442"/>
                        <a:pt x="2157" y="1442"/>
                      </a:cubicBezTo>
                      <a:cubicBezTo>
                        <a:pt x="2163" y="1450"/>
                        <a:pt x="2166" y="1460"/>
                        <a:pt x="2170" y="1468"/>
                      </a:cubicBezTo>
                      <a:cubicBezTo>
                        <a:pt x="2170" y="1468"/>
                        <a:pt x="2170" y="1468"/>
                        <a:pt x="2170" y="1468"/>
                      </a:cubicBezTo>
                      <a:cubicBezTo>
                        <a:pt x="2172" y="1473"/>
                        <a:pt x="2176" y="1477"/>
                        <a:pt x="2177" y="1482"/>
                      </a:cubicBezTo>
                      <a:cubicBezTo>
                        <a:pt x="2177" y="1482"/>
                        <a:pt x="2177" y="1483"/>
                        <a:pt x="2177" y="1483"/>
                      </a:cubicBezTo>
                      <a:cubicBezTo>
                        <a:pt x="2177" y="1483"/>
                        <a:pt x="2177" y="1483"/>
                        <a:pt x="2177" y="1483"/>
                      </a:cubicBezTo>
                      <a:cubicBezTo>
                        <a:pt x="2178" y="1492"/>
                        <a:pt x="2170" y="1496"/>
                        <a:pt x="2162" y="1498"/>
                      </a:cubicBezTo>
                      <a:cubicBezTo>
                        <a:pt x="2161" y="1498"/>
                        <a:pt x="2161" y="1498"/>
                        <a:pt x="2161" y="1499"/>
                      </a:cubicBezTo>
                      <a:cubicBezTo>
                        <a:pt x="2160" y="1499"/>
                        <a:pt x="2160" y="1499"/>
                        <a:pt x="2159" y="1499"/>
                      </a:cubicBezTo>
                      <a:cubicBezTo>
                        <a:pt x="2158" y="1499"/>
                        <a:pt x="2156" y="1499"/>
                        <a:pt x="2155" y="1500"/>
                      </a:cubicBezTo>
                      <a:cubicBezTo>
                        <a:pt x="2154" y="1500"/>
                        <a:pt x="2154" y="1500"/>
                        <a:pt x="2153" y="1500"/>
                      </a:cubicBezTo>
                      <a:cubicBezTo>
                        <a:pt x="2152" y="1500"/>
                        <a:pt x="2150" y="1500"/>
                        <a:pt x="2149" y="1500"/>
                      </a:cubicBezTo>
                      <a:cubicBezTo>
                        <a:pt x="2148" y="1500"/>
                        <a:pt x="2147" y="1500"/>
                        <a:pt x="2146" y="1500"/>
                      </a:cubicBezTo>
                      <a:cubicBezTo>
                        <a:pt x="2146" y="1500"/>
                        <a:pt x="2146" y="1500"/>
                        <a:pt x="2146" y="1500"/>
                      </a:cubicBezTo>
                      <a:cubicBezTo>
                        <a:pt x="2144" y="1500"/>
                        <a:pt x="2144" y="1500"/>
                        <a:pt x="2144" y="1500"/>
                      </a:cubicBezTo>
                      <a:cubicBezTo>
                        <a:pt x="2135" y="1500"/>
                        <a:pt x="2126" y="1500"/>
                        <a:pt x="2117" y="1500"/>
                      </a:cubicBezTo>
                      <a:cubicBezTo>
                        <a:pt x="2102" y="1500"/>
                        <a:pt x="2087" y="1500"/>
                        <a:pt x="2072" y="1500"/>
                      </a:cubicBezTo>
                      <a:cubicBezTo>
                        <a:pt x="2061" y="1500"/>
                        <a:pt x="2050" y="1499"/>
                        <a:pt x="2041" y="1494"/>
                      </a:cubicBezTo>
                      <a:cubicBezTo>
                        <a:pt x="2041" y="1494"/>
                        <a:pt x="2041" y="1494"/>
                        <a:pt x="2041" y="1494"/>
                      </a:cubicBezTo>
                      <a:close/>
                      <a:moveTo>
                        <a:pt x="2079" y="1621"/>
                      </a:moveTo>
                      <a:cubicBezTo>
                        <a:pt x="2076" y="1617"/>
                        <a:pt x="2073" y="1614"/>
                        <a:pt x="2072" y="1611"/>
                      </a:cubicBezTo>
                      <a:cubicBezTo>
                        <a:pt x="2064" y="1588"/>
                        <a:pt x="2064" y="1588"/>
                        <a:pt x="2064" y="1588"/>
                      </a:cubicBezTo>
                      <a:cubicBezTo>
                        <a:pt x="2061" y="1581"/>
                        <a:pt x="2059" y="1575"/>
                        <a:pt x="2056" y="1568"/>
                      </a:cubicBezTo>
                      <a:cubicBezTo>
                        <a:pt x="2056" y="1568"/>
                        <a:pt x="2056" y="1568"/>
                        <a:pt x="2056" y="1568"/>
                      </a:cubicBezTo>
                      <a:cubicBezTo>
                        <a:pt x="2055" y="1565"/>
                        <a:pt x="2055" y="1565"/>
                        <a:pt x="2055" y="1565"/>
                      </a:cubicBezTo>
                      <a:cubicBezTo>
                        <a:pt x="2054" y="1561"/>
                        <a:pt x="2054" y="1558"/>
                        <a:pt x="2055" y="1555"/>
                      </a:cubicBezTo>
                      <a:cubicBezTo>
                        <a:pt x="2056" y="1553"/>
                        <a:pt x="2057" y="1552"/>
                        <a:pt x="2059" y="1550"/>
                      </a:cubicBezTo>
                      <a:cubicBezTo>
                        <a:pt x="2059" y="1550"/>
                        <a:pt x="2059" y="1550"/>
                        <a:pt x="2060" y="1549"/>
                      </a:cubicBezTo>
                      <a:cubicBezTo>
                        <a:pt x="2060" y="1549"/>
                        <a:pt x="2061" y="1548"/>
                        <a:pt x="2061" y="1548"/>
                      </a:cubicBezTo>
                      <a:cubicBezTo>
                        <a:pt x="2064" y="1546"/>
                        <a:pt x="2068" y="1544"/>
                        <a:pt x="2072" y="1543"/>
                      </a:cubicBezTo>
                      <a:cubicBezTo>
                        <a:pt x="2076" y="1542"/>
                        <a:pt x="2080" y="1542"/>
                        <a:pt x="2084" y="1541"/>
                      </a:cubicBezTo>
                      <a:cubicBezTo>
                        <a:pt x="2100" y="1540"/>
                        <a:pt x="2117" y="1541"/>
                        <a:pt x="2125" y="1541"/>
                      </a:cubicBezTo>
                      <a:cubicBezTo>
                        <a:pt x="2153" y="1541"/>
                        <a:pt x="2202" y="1535"/>
                        <a:pt x="2218" y="1564"/>
                      </a:cubicBezTo>
                      <a:cubicBezTo>
                        <a:pt x="2218" y="1564"/>
                        <a:pt x="2218" y="1564"/>
                        <a:pt x="2218" y="1564"/>
                      </a:cubicBezTo>
                      <a:cubicBezTo>
                        <a:pt x="2218" y="1565"/>
                        <a:pt x="2218" y="1565"/>
                        <a:pt x="2218" y="1565"/>
                      </a:cubicBezTo>
                      <a:cubicBezTo>
                        <a:pt x="2218" y="1565"/>
                        <a:pt x="2218" y="1565"/>
                        <a:pt x="2218" y="1565"/>
                      </a:cubicBezTo>
                      <a:cubicBezTo>
                        <a:pt x="2224" y="1577"/>
                        <a:pt x="2230" y="1589"/>
                        <a:pt x="2236" y="1601"/>
                      </a:cubicBezTo>
                      <a:cubicBezTo>
                        <a:pt x="2238" y="1605"/>
                        <a:pt x="2241" y="1609"/>
                        <a:pt x="2242" y="1614"/>
                      </a:cubicBezTo>
                      <a:cubicBezTo>
                        <a:pt x="2242" y="1614"/>
                        <a:pt x="2242" y="1614"/>
                        <a:pt x="2242" y="1614"/>
                      </a:cubicBezTo>
                      <a:cubicBezTo>
                        <a:pt x="2242" y="1615"/>
                        <a:pt x="2242" y="1616"/>
                        <a:pt x="2242" y="1617"/>
                      </a:cubicBezTo>
                      <a:cubicBezTo>
                        <a:pt x="2242" y="1618"/>
                        <a:pt x="2242" y="1619"/>
                        <a:pt x="2242" y="1620"/>
                      </a:cubicBezTo>
                      <a:cubicBezTo>
                        <a:pt x="2242" y="1620"/>
                        <a:pt x="2242" y="1620"/>
                        <a:pt x="2242" y="1620"/>
                      </a:cubicBezTo>
                      <a:cubicBezTo>
                        <a:pt x="2242" y="1620"/>
                        <a:pt x="2242" y="1621"/>
                        <a:pt x="2242" y="1621"/>
                      </a:cubicBezTo>
                      <a:cubicBezTo>
                        <a:pt x="2242" y="1622"/>
                        <a:pt x="2241" y="1623"/>
                        <a:pt x="2240" y="1624"/>
                      </a:cubicBezTo>
                      <a:cubicBezTo>
                        <a:pt x="2240" y="1625"/>
                        <a:pt x="2240" y="1625"/>
                        <a:pt x="2240" y="1625"/>
                      </a:cubicBezTo>
                      <a:cubicBezTo>
                        <a:pt x="2239" y="1626"/>
                        <a:pt x="2238" y="1627"/>
                        <a:pt x="2237" y="1628"/>
                      </a:cubicBezTo>
                      <a:cubicBezTo>
                        <a:pt x="2237" y="1628"/>
                        <a:pt x="2237" y="1628"/>
                        <a:pt x="2237" y="1628"/>
                      </a:cubicBezTo>
                      <a:cubicBezTo>
                        <a:pt x="2236" y="1629"/>
                        <a:pt x="2236" y="1629"/>
                        <a:pt x="2236" y="1629"/>
                      </a:cubicBezTo>
                      <a:cubicBezTo>
                        <a:pt x="2235" y="1630"/>
                        <a:pt x="2234" y="1630"/>
                        <a:pt x="2234" y="1630"/>
                      </a:cubicBezTo>
                      <a:cubicBezTo>
                        <a:pt x="2231" y="1632"/>
                        <a:pt x="2229" y="1633"/>
                        <a:pt x="2225" y="1634"/>
                      </a:cubicBezTo>
                      <a:cubicBezTo>
                        <a:pt x="2225" y="1634"/>
                        <a:pt x="2224" y="1635"/>
                        <a:pt x="2223" y="1635"/>
                      </a:cubicBezTo>
                      <a:cubicBezTo>
                        <a:pt x="2221" y="1635"/>
                        <a:pt x="2220" y="1635"/>
                        <a:pt x="2219" y="1636"/>
                      </a:cubicBezTo>
                      <a:cubicBezTo>
                        <a:pt x="2218" y="1636"/>
                        <a:pt x="2218" y="1636"/>
                        <a:pt x="2217" y="1636"/>
                      </a:cubicBezTo>
                      <a:cubicBezTo>
                        <a:pt x="2217" y="1636"/>
                        <a:pt x="2216" y="1636"/>
                        <a:pt x="2216" y="1636"/>
                      </a:cubicBezTo>
                      <a:cubicBezTo>
                        <a:pt x="2187" y="1639"/>
                        <a:pt x="2156" y="1636"/>
                        <a:pt x="2126" y="1637"/>
                      </a:cubicBezTo>
                      <a:cubicBezTo>
                        <a:pt x="2123" y="1637"/>
                        <a:pt x="2120" y="1636"/>
                        <a:pt x="2117" y="1636"/>
                      </a:cubicBezTo>
                      <a:cubicBezTo>
                        <a:pt x="2117" y="1636"/>
                        <a:pt x="2117" y="1636"/>
                        <a:pt x="2117" y="1636"/>
                      </a:cubicBezTo>
                      <a:cubicBezTo>
                        <a:pt x="2106" y="1635"/>
                        <a:pt x="2095" y="1631"/>
                        <a:pt x="2086" y="1625"/>
                      </a:cubicBezTo>
                      <a:cubicBezTo>
                        <a:pt x="2083" y="1624"/>
                        <a:pt x="2081" y="1622"/>
                        <a:pt x="2079" y="1621"/>
                      </a:cubicBezTo>
                      <a:close/>
                      <a:moveTo>
                        <a:pt x="2322" y="1782"/>
                      </a:moveTo>
                      <a:cubicBezTo>
                        <a:pt x="2322" y="1783"/>
                        <a:pt x="2321" y="1783"/>
                        <a:pt x="2321" y="1784"/>
                      </a:cubicBezTo>
                      <a:cubicBezTo>
                        <a:pt x="2321" y="1785"/>
                        <a:pt x="2321" y="1785"/>
                        <a:pt x="2321" y="1786"/>
                      </a:cubicBezTo>
                      <a:cubicBezTo>
                        <a:pt x="2320" y="1787"/>
                        <a:pt x="2320" y="1788"/>
                        <a:pt x="2319" y="1789"/>
                      </a:cubicBezTo>
                      <a:cubicBezTo>
                        <a:pt x="2319" y="1789"/>
                        <a:pt x="2319" y="1789"/>
                        <a:pt x="2319" y="1790"/>
                      </a:cubicBezTo>
                      <a:cubicBezTo>
                        <a:pt x="2318" y="1790"/>
                        <a:pt x="2318" y="1791"/>
                        <a:pt x="2317" y="1791"/>
                      </a:cubicBezTo>
                      <a:cubicBezTo>
                        <a:pt x="2317" y="1791"/>
                        <a:pt x="2317" y="1792"/>
                        <a:pt x="2316" y="1792"/>
                      </a:cubicBezTo>
                      <a:cubicBezTo>
                        <a:pt x="2316" y="1792"/>
                        <a:pt x="2316" y="1792"/>
                        <a:pt x="2316" y="1793"/>
                      </a:cubicBezTo>
                      <a:cubicBezTo>
                        <a:pt x="2310" y="1798"/>
                        <a:pt x="2303" y="1800"/>
                        <a:pt x="2296" y="1801"/>
                      </a:cubicBezTo>
                      <a:cubicBezTo>
                        <a:pt x="2296" y="1801"/>
                        <a:pt x="2295" y="1801"/>
                        <a:pt x="2295" y="1801"/>
                      </a:cubicBezTo>
                      <a:cubicBezTo>
                        <a:pt x="2292" y="1802"/>
                        <a:pt x="2289" y="1802"/>
                        <a:pt x="2286" y="1802"/>
                      </a:cubicBezTo>
                      <a:cubicBezTo>
                        <a:pt x="2286" y="1802"/>
                        <a:pt x="2286" y="1802"/>
                        <a:pt x="2286" y="1802"/>
                      </a:cubicBezTo>
                      <a:cubicBezTo>
                        <a:pt x="2283" y="1802"/>
                        <a:pt x="2283" y="1802"/>
                        <a:pt x="2283" y="1802"/>
                      </a:cubicBezTo>
                      <a:cubicBezTo>
                        <a:pt x="2280" y="1802"/>
                        <a:pt x="2277" y="1802"/>
                        <a:pt x="2275" y="1802"/>
                      </a:cubicBezTo>
                      <a:cubicBezTo>
                        <a:pt x="2193" y="1802"/>
                        <a:pt x="2193" y="1802"/>
                        <a:pt x="2193" y="1802"/>
                      </a:cubicBezTo>
                      <a:cubicBezTo>
                        <a:pt x="2190" y="1802"/>
                        <a:pt x="2187" y="1802"/>
                        <a:pt x="2184" y="1802"/>
                      </a:cubicBezTo>
                      <a:cubicBezTo>
                        <a:pt x="2183" y="1801"/>
                        <a:pt x="2182" y="1801"/>
                        <a:pt x="2181" y="1801"/>
                      </a:cubicBezTo>
                      <a:cubicBezTo>
                        <a:pt x="2164" y="1799"/>
                        <a:pt x="2144" y="1791"/>
                        <a:pt x="2135" y="1776"/>
                      </a:cubicBezTo>
                      <a:cubicBezTo>
                        <a:pt x="2133" y="1774"/>
                        <a:pt x="2132" y="1772"/>
                        <a:pt x="2131" y="1770"/>
                      </a:cubicBezTo>
                      <a:cubicBezTo>
                        <a:pt x="2131" y="1769"/>
                        <a:pt x="2131" y="1769"/>
                        <a:pt x="2131" y="1769"/>
                      </a:cubicBezTo>
                      <a:cubicBezTo>
                        <a:pt x="2131" y="1769"/>
                        <a:pt x="2131" y="1769"/>
                        <a:pt x="2131" y="1769"/>
                      </a:cubicBezTo>
                      <a:cubicBezTo>
                        <a:pt x="2127" y="1757"/>
                        <a:pt x="2122" y="1746"/>
                        <a:pt x="2118" y="1734"/>
                      </a:cubicBezTo>
                      <a:cubicBezTo>
                        <a:pt x="2116" y="1728"/>
                        <a:pt x="2112" y="1720"/>
                        <a:pt x="2110" y="1713"/>
                      </a:cubicBezTo>
                      <a:cubicBezTo>
                        <a:pt x="2110" y="1713"/>
                        <a:pt x="2110" y="1713"/>
                        <a:pt x="2110" y="1713"/>
                      </a:cubicBezTo>
                      <a:cubicBezTo>
                        <a:pt x="2110" y="1713"/>
                        <a:pt x="2110" y="1712"/>
                        <a:pt x="2110" y="1712"/>
                      </a:cubicBezTo>
                      <a:cubicBezTo>
                        <a:pt x="2110" y="1712"/>
                        <a:pt x="2109" y="1711"/>
                        <a:pt x="2109" y="1710"/>
                      </a:cubicBezTo>
                      <a:cubicBezTo>
                        <a:pt x="2109" y="1707"/>
                        <a:pt x="2109" y="1704"/>
                        <a:pt x="2109" y="1701"/>
                      </a:cubicBezTo>
                      <a:cubicBezTo>
                        <a:pt x="2110" y="1699"/>
                        <a:pt x="2111" y="1698"/>
                        <a:pt x="2112" y="1696"/>
                      </a:cubicBezTo>
                      <a:cubicBezTo>
                        <a:pt x="2112" y="1696"/>
                        <a:pt x="2112" y="1696"/>
                        <a:pt x="2112" y="1696"/>
                      </a:cubicBezTo>
                      <a:cubicBezTo>
                        <a:pt x="2117" y="1688"/>
                        <a:pt x="2126" y="1685"/>
                        <a:pt x="2136" y="1684"/>
                      </a:cubicBezTo>
                      <a:cubicBezTo>
                        <a:pt x="2136" y="1684"/>
                        <a:pt x="2136" y="1684"/>
                        <a:pt x="2137" y="1684"/>
                      </a:cubicBezTo>
                      <a:cubicBezTo>
                        <a:pt x="2139" y="1684"/>
                        <a:pt x="2141" y="1684"/>
                        <a:pt x="2144" y="1684"/>
                      </a:cubicBezTo>
                      <a:cubicBezTo>
                        <a:pt x="2144" y="1684"/>
                        <a:pt x="2145" y="1683"/>
                        <a:pt x="2145" y="1683"/>
                      </a:cubicBezTo>
                      <a:cubicBezTo>
                        <a:pt x="2151" y="1683"/>
                        <a:pt x="2151" y="1683"/>
                        <a:pt x="2151" y="1683"/>
                      </a:cubicBezTo>
                      <a:cubicBezTo>
                        <a:pt x="2152" y="1683"/>
                        <a:pt x="2153" y="1683"/>
                        <a:pt x="2155" y="1683"/>
                      </a:cubicBezTo>
                      <a:cubicBezTo>
                        <a:pt x="2180" y="1683"/>
                        <a:pt x="2205" y="1683"/>
                        <a:pt x="2231" y="1683"/>
                      </a:cubicBezTo>
                      <a:cubicBezTo>
                        <a:pt x="2231" y="1683"/>
                        <a:pt x="2231" y="1683"/>
                        <a:pt x="2231" y="1683"/>
                      </a:cubicBezTo>
                      <a:cubicBezTo>
                        <a:pt x="2231" y="1683"/>
                        <a:pt x="2231" y="1683"/>
                        <a:pt x="2231" y="1683"/>
                      </a:cubicBezTo>
                      <a:cubicBezTo>
                        <a:pt x="2234" y="1683"/>
                        <a:pt x="2237" y="1683"/>
                        <a:pt x="2240" y="1684"/>
                      </a:cubicBezTo>
                      <a:cubicBezTo>
                        <a:pt x="2240" y="1684"/>
                        <a:pt x="2241" y="1684"/>
                        <a:pt x="2241" y="1684"/>
                      </a:cubicBezTo>
                      <a:cubicBezTo>
                        <a:pt x="2258" y="1686"/>
                        <a:pt x="2277" y="1693"/>
                        <a:pt x="2287" y="1706"/>
                      </a:cubicBezTo>
                      <a:cubicBezTo>
                        <a:pt x="2289" y="1708"/>
                        <a:pt x="2290" y="1710"/>
                        <a:pt x="2291" y="1712"/>
                      </a:cubicBezTo>
                      <a:cubicBezTo>
                        <a:pt x="2294" y="1717"/>
                        <a:pt x="2294" y="1717"/>
                        <a:pt x="2294" y="1717"/>
                      </a:cubicBezTo>
                      <a:cubicBezTo>
                        <a:pt x="2299" y="1727"/>
                        <a:pt x="2304" y="1737"/>
                        <a:pt x="2309" y="1748"/>
                      </a:cubicBezTo>
                      <a:cubicBezTo>
                        <a:pt x="2312" y="1754"/>
                        <a:pt x="2318" y="1762"/>
                        <a:pt x="2320" y="1771"/>
                      </a:cubicBezTo>
                      <a:cubicBezTo>
                        <a:pt x="2322" y="1775"/>
                        <a:pt x="2323" y="1778"/>
                        <a:pt x="2322" y="1782"/>
                      </a:cubicBezTo>
                      <a:close/>
                      <a:moveTo>
                        <a:pt x="2340" y="1624"/>
                      </a:moveTo>
                      <a:cubicBezTo>
                        <a:pt x="2338" y="1622"/>
                        <a:pt x="2337" y="1621"/>
                        <a:pt x="2335" y="1620"/>
                      </a:cubicBezTo>
                      <a:cubicBezTo>
                        <a:pt x="2331" y="1617"/>
                        <a:pt x="2328" y="1613"/>
                        <a:pt x="2326" y="1610"/>
                      </a:cubicBezTo>
                      <a:cubicBezTo>
                        <a:pt x="2324" y="1607"/>
                        <a:pt x="2324" y="1607"/>
                        <a:pt x="2324" y="1607"/>
                      </a:cubicBezTo>
                      <a:cubicBezTo>
                        <a:pt x="2324" y="1607"/>
                        <a:pt x="2324" y="1607"/>
                        <a:pt x="2324" y="1607"/>
                      </a:cubicBezTo>
                      <a:cubicBezTo>
                        <a:pt x="2317" y="1594"/>
                        <a:pt x="2310" y="1582"/>
                        <a:pt x="2303" y="1569"/>
                      </a:cubicBezTo>
                      <a:cubicBezTo>
                        <a:pt x="2303" y="1569"/>
                        <a:pt x="2303" y="1569"/>
                        <a:pt x="2303" y="1569"/>
                      </a:cubicBezTo>
                      <a:cubicBezTo>
                        <a:pt x="2300" y="1564"/>
                        <a:pt x="2300" y="1564"/>
                        <a:pt x="2300" y="1564"/>
                      </a:cubicBezTo>
                      <a:cubicBezTo>
                        <a:pt x="2298" y="1561"/>
                        <a:pt x="2298" y="1558"/>
                        <a:pt x="2298" y="1555"/>
                      </a:cubicBezTo>
                      <a:cubicBezTo>
                        <a:pt x="2299" y="1552"/>
                        <a:pt x="2300" y="1550"/>
                        <a:pt x="2303" y="1547"/>
                      </a:cubicBezTo>
                      <a:cubicBezTo>
                        <a:pt x="2306" y="1545"/>
                        <a:pt x="2309" y="1544"/>
                        <a:pt x="2313" y="1542"/>
                      </a:cubicBezTo>
                      <a:cubicBezTo>
                        <a:pt x="2318" y="1541"/>
                        <a:pt x="2323" y="1541"/>
                        <a:pt x="2329" y="1541"/>
                      </a:cubicBezTo>
                      <a:cubicBezTo>
                        <a:pt x="2330" y="1541"/>
                        <a:pt x="2330" y="1541"/>
                        <a:pt x="2330" y="1541"/>
                      </a:cubicBezTo>
                      <a:cubicBezTo>
                        <a:pt x="2342" y="1540"/>
                        <a:pt x="2356" y="1540"/>
                        <a:pt x="2363" y="1540"/>
                      </a:cubicBezTo>
                      <a:cubicBezTo>
                        <a:pt x="2394" y="1540"/>
                        <a:pt x="2443" y="1534"/>
                        <a:pt x="2463" y="1564"/>
                      </a:cubicBezTo>
                      <a:cubicBezTo>
                        <a:pt x="2470" y="1573"/>
                        <a:pt x="2476" y="1583"/>
                        <a:pt x="2483" y="1593"/>
                      </a:cubicBezTo>
                      <a:cubicBezTo>
                        <a:pt x="2486" y="1598"/>
                        <a:pt x="2492" y="1605"/>
                        <a:pt x="2495" y="1611"/>
                      </a:cubicBezTo>
                      <a:cubicBezTo>
                        <a:pt x="2497" y="1614"/>
                        <a:pt x="2498" y="1617"/>
                        <a:pt x="2498" y="1620"/>
                      </a:cubicBezTo>
                      <a:cubicBezTo>
                        <a:pt x="2498" y="1621"/>
                        <a:pt x="2497" y="1623"/>
                        <a:pt x="2496" y="1625"/>
                      </a:cubicBezTo>
                      <a:cubicBezTo>
                        <a:pt x="2496" y="1626"/>
                        <a:pt x="2495" y="1627"/>
                        <a:pt x="2494" y="1628"/>
                      </a:cubicBezTo>
                      <a:cubicBezTo>
                        <a:pt x="2494" y="1628"/>
                        <a:pt x="2494" y="1628"/>
                        <a:pt x="2494" y="1628"/>
                      </a:cubicBezTo>
                      <a:cubicBezTo>
                        <a:pt x="2494" y="1628"/>
                        <a:pt x="2494" y="1628"/>
                        <a:pt x="2494" y="1628"/>
                      </a:cubicBezTo>
                      <a:cubicBezTo>
                        <a:pt x="2493" y="1629"/>
                        <a:pt x="2493" y="1629"/>
                        <a:pt x="2492" y="1630"/>
                      </a:cubicBezTo>
                      <a:cubicBezTo>
                        <a:pt x="2492" y="1630"/>
                        <a:pt x="2491" y="1630"/>
                        <a:pt x="2491" y="1630"/>
                      </a:cubicBezTo>
                      <a:cubicBezTo>
                        <a:pt x="2490" y="1631"/>
                        <a:pt x="2489" y="1631"/>
                        <a:pt x="2488" y="1632"/>
                      </a:cubicBezTo>
                      <a:cubicBezTo>
                        <a:pt x="2487" y="1632"/>
                        <a:pt x="2485" y="1633"/>
                        <a:pt x="2484" y="1633"/>
                      </a:cubicBezTo>
                      <a:cubicBezTo>
                        <a:pt x="2484" y="1633"/>
                        <a:pt x="2484" y="1634"/>
                        <a:pt x="2484" y="1634"/>
                      </a:cubicBezTo>
                      <a:cubicBezTo>
                        <a:pt x="2484" y="1634"/>
                        <a:pt x="2483" y="1634"/>
                        <a:pt x="2483" y="1634"/>
                      </a:cubicBezTo>
                      <a:cubicBezTo>
                        <a:pt x="2469" y="1638"/>
                        <a:pt x="2448" y="1636"/>
                        <a:pt x="2434" y="1636"/>
                      </a:cubicBezTo>
                      <a:cubicBezTo>
                        <a:pt x="2418" y="1636"/>
                        <a:pt x="2401" y="1636"/>
                        <a:pt x="2385" y="1636"/>
                      </a:cubicBezTo>
                      <a:cubicBezTo>
                        <a:pt x="2370" y="1636"/>
                        <a:pt x="2353" y="1632"/>
                        <a:pt x="2340" y="1624"/>
                      </a:cubicBezTo>
                      <a:close/>
                      <a:moveTo>
                        <a:pt x="2605" y="1791"/>
                      </a:moveTo>
                      <a:cubicBezTo>
                        <a:pt x="2605" y="1791"/>
                        <a:pt x="2605" y="1791"/>
                        <a:pt x="2604" y="1791"/>
                      </a:cubicBezTo>
                      <a:cubicBezTo>
                        <a:pt x="2602" y="1794"/>
                        <a:pt x="2598" y="1797"/>
                        <a:pt x="2593" y="1798"/>
                      </a:cubicBezTo>
                      <a:cubicBezTo>
                        <a:pt x="2589" y="1800"/>
                        <a:pt x="2583" y="1801"/>
                        <a:pt x="2576" y="1801"/>
                      </a:cubicBezTo>
                      <a:cubicBezTo>
                        <a:pt x="2569" y="1801"/>
                        <a:pt x="2569" y="1801"/>
                        <a:pt x="2569" y="1801"/>
                      </a:cubicBezTo>
                      <a:cubicBezTo>
                        <a:pt x="2569" y="1801"/>
                        <a:pt x="2569" y="1801"/>
                        <a:pt x="2569" y="1801"/>
                      </a:cubicBezTo>
                      <a:cubicBezTo>
                        <a:pt x="2541" y="1801"/>
                        <a:pt x="2512" y="1801"/>
                        <a:pt x="2483" y="1801"/>
                      </a:cubicBezTo>
                      <a:cubicBezTo>
                        <a:pt x="2480" y="1801"/>
                        <a:pt x="2476" y="1801"/>
                        <a:pt x="2473" y="1801"/>
                      </a:cubicBezTo>
                      <a:cubicBezTo>
                        <a:pt x="2473" y="1801"/>
                        <a:pt x="2473" y="1801"/>
                        <a:pt x="2473" y="1801"/>
                      </a:cubicBezTo>
                      <a:cubicBezTo>
                        <a:pt x="2453" y="1799"/>
                        <a:pt x="2432" y="1790"/>
                        <a:pt x="2419" y="1775"/>
                      </a:cubicBezTo>
                      <a:cubicBezTo>
                        <a:pt x="2418" y="1773"/>
                        <a:pt x="2416" y="1771"/>
                        <a:pt x="2415" y="1769"/>
                      </a:cubicBezTo>
                      <a:cubicBezTo>
                        <a:pt x="2415" y="1769"/>
                        <a:pt x="2415" y="1769"/>
                        <a:pt x="2415" y="1769"/>
                      </a:cubicBezTo>
                      <a:cubicBezTo>
                        <a:pt x="2415" y="1769"/>
                        <a:pt x="2415" y="1769"/>
                        <a:pt x="2415" y="1769"/>
                      </a:cubicBezTo>
                      <a:cubicBezTo>
                        <a:pt x="2409" y="1758"/>
                        <a:pt x="2402" y="1747"/>
                        <a:pt x="2396" y="1736"/>
                      </a:cubicBezTo>
                      <a:cubicBezTo>
                        <a:pt x="2392" y="1728"/>
                        <a:pt x="2383" y="1716"/>
                        <a:pt x="2381" y="1706"/>
                      </a:cubicBezTo>
                      <a:cubicBezTo>
                        <a:pt x="2381" y="1706"/>
                        <a:pt x="2381" y="1706"/>
                        <a:pt x="2381" y="1706"/>
                      </a:cubicBezTo>
                      <a:cubicBezTo>
                        <a:pt x="2380" y="1705"/>
                        <a:pt x="2380" y="1704"/>
                        <a:pt x="2380" y="1703"/>
                      </a:cubicBezTo>
                      <a:cubicBezTo>
                        <a:pt x="2379" y="1693"/>
                        <a:pt x="2387" y="1688"/>
                        <a:pt x="2396" y="1685"/>
                      </a:cubicBezTo>
                      <a:cubicBezTo>
                        <a:pt x="2396" y="1685"/>
                        <a:pt x="2396" y="1685"/>
                        <a:pt x="2396" y="1685"/>
                      </a:cubicBezTo>
                      <a:cubicBezTo>
                        <a:pt x="2396" y="1685"/>
                        <a:pt x="2397" y="1685"/>
                        <a:pt x="2397" y="1685"/>
                      </a:cubicBezTo>
                      <a:cubicBezTo>
                        <a:pt x="2398" y="1685"/>
                        <a:pt x="2398" y="1685"/>
                        <a:pt x="2399" y="1684"/>
                      </a:cubicBezTo>
                      <a:cubicBezTo>
                        <a:pt x="2403" y="1683"/>
                        <a:pt x="2408" y="1683"/>
                        <a:pt x="2413" y="1683"/>
                      </a:cubicBezTo>
                      <a:cubicBezTo>
                        <a:pt x="2470" y="1683"/>
                        <a:pt x="2470" y="1683"/>
                        <a:pt x="2470" y="1683"/>
                      </a:cubicBezTo>
                      <a:cubicBezTo>
                        <a:pt x="2479" y="1683"/>
                        <a:pt x="2489" y="1683"/>
                        <a:pt x="2498" y="1683"/>
                      </a:cubicBezTo>
                      <a:cubicBezTo>
                        <a:pt x="2498" y="1683"/>
                        <a:pt x="2498" y="1683"/>
                        <a:pt x="2498" y="1683"/>
                      </a:cubicBezTo>
                      <a:cubicBezTo>
                        <a:pt x="2499" y="1683"/>
                        <a:pt x="2499" y="1683"/>
                        <a:pt x="2500" y="1683"/>
                      </a:cubicBezTo>
                      <a:cubicBezTo>
                        <a:pt x="2502" y="1683"/>
                        <a:pt x="2505" y="1683"/>
                        <a:pt x="2507" y="1683"/>
                      </a:cubicBezTo>
                      <a:cubicBezTo>
                        <a:pt x="2508" y="1683"/>
                        <a:pt x="2508" y="1683"/>
                        <a:pt x="2509" y="1683"/>
                      </a:cubicBezTo>
                      <a:cubicBezTo>
                        <a:pt x="2527" y="1685"/>
                        <a:pt x="2546" y="1692"/>
                        <a:pt x="2558" y="1705"/>
                      </a:cubicBezTo>
                      <a:cubicBezTo>
                        <a:pt x="2559" y="1705"/>
                        <a:pt x="2560" y="1706"/>
                        <a:pt x="2561" y="1707"/>
                      </a:cubicBezTo>
                      <a:cubicBezTo>
                        <a:pt x="2561" y="1708"/>
                        <a:pt x="2562" y="1708"/>
                        <a:pt x="2562" y="1709"/>
                      </a:cubicBezTo>
                      <a:cubicBezTo>
                        <a:pt x="2563" y="1710"/>
                        <a:pt x="2563" y="1710"/>
                        <a:pt x="2564" y="1711"/>
                      </a:cubicBezTo>
                      <a:cubicBezTo>
                        <a:pt x="2564" y="1711"/>
                        <a:pt x="2564" y="1711"/>
                        <a:pt x="2564" y="1711"/>
                      </a:cubicBezTo>
                      <a:cubicBezTo>
                        <a:pt x="2566" y="1713"/>
                        <a:pt x="2566" y="1713"/>
                        <a:pt x="2566" y="1713"/>
                      </a:cubicBezTo>
                      <a:cubicBezTo>
                        <a:pt x="2571" y="1721"/>
                        <a:pt x="2576" y="1729"/>
                        <a:pt x="2582" y="1737"/>
                      </a:cubicBezTo>
                      <a:cubicBezTo>
                        <a:pt x="2582" y="1737"/>
                        <a:pt x="2582" y="1737"/>
                        <a:pt x="2582" y="1737"/>
                      </a:cubicBezTo>
                      <a:cubicBezTo>
                        <a:pt x="2589" y="1748"/>
                        <a:pt x="2599" y="1759"/>
                        <a:pt x="2605" y="1772"/>
                      </a:cubicBezTo>
                      <a:cubicBezTo>
                        <a:pt x="2606" y="1773"/>
                        <a:pt x="2606" y="1773"/>
                        <a:pt x="2606" y="1774"/>
                      </a:cubicBezTo>
                      <a:cubicBezTo>
                        <a:pt x="2607" y="1775"/>
                        <a:pt x="2607" y="1775"/>
                        <a:pt x="2607" y="1775"/>
                      </a:cubicBezTo>
                      <a:cubicBezTo>
                        <a:pt x="2609" y="1782"/>
                        <a:pt x="2608" y="1787"/>
                        <a:pt x="2605" y="1791"/>
                      </a:cubicBezTo>
                      <a:close/>
                      <a:moveTo>
                        <a:pt x="2937" y="318"/>
                      </a:moveTo>
                      <a:cubicBezTo>
                        <a:pt x="3034" y="414"/>
                        <a:pt x="3089" y="549"/>
                        <a:pt x="3089" y="685"/>
                      </a:cubicBezTo>
                      <a:cubicBezTo>
                        <a:pt x="3089" y="821"/>
                        <a:pt x="3034" y="955"/>
                        <a:pt x="2937" y="1051"/>
                      </a:cubicBezTo>
                      <a:cubicBezTo>
                        <a:pt x="3050" y="999"/>
                        <a:pt x="3153" y="855"/>
                        <a:pt x="3152" y="685"/>
                      </a:cubicBezTo>
                      <a:cubicBezTo>
                        <a:pt x="3153" y="514"/>
                        <a:pt x="3050" y="371"/>
                        <a:pt x="2937" y="318"/>
                      </a:cubicBezTo>
                      <a:close/>
                      <a:moveTo>
                        <a:pt x="216" y="318"/>
                      </a:moveTo>
                      <a:cubicBezTo>
                        <a:pt x="104" y="371"/>
                        <a:pt x="0" y="514"/>
                        <a:pt x="2" y="685"/>
                      </a:cubicBezTo>
                      <a:cubicBezTo>
                        <a:pt x="0" y="855"/>
                        <a:pt x="104" y="999"/>
                        <a:pt x="216" y="1051"/>
                      </a:cubicBezTo>
                      <a:cubicBezTo>
                        <a:pt x="120" y="955"/>
                        <a:pt x="64" y="821"/>
                        <a:pt x="65" y="685"/>
                      </a:cubicBezTo>
                      <a:cubicBezTo>
                        <a:pt x="64" y="549"/>
                        <a:pt x="120" y="414"/>
                        <a:pt x="216" y="318"/>
                      </a:cubicBezTo>
                      <a:close/>
                    </a:path>
                  </a:pathLst>
                </a:custGeom>
                <a:solidFill>
                  <a:srgbClr val="0072C4"/>
                </a:solidFill>
                <a:ln>
                  <a:noFill/>
                </a:ln>
              </p:spPr>
              <p:txBody>
                <a:bodyPr vert="horz" wrap="square" lIns="69937" tIns="34970" rIns="69937" bIns="34970" numCol="1" anchor="t" anchorCtr="0" compatLnSpc="1">
                  <a:prstTxWarp prst="textNoShape">
                    <a:avLst/>
                  </a:prstTxWarp>
                </a:bodyPr>
                <a:lstStyle/>
                <a:p>
                  <a:pPr defTabSz="932649">
                    <a:defRPr/>
                  </a:pPr>
                  <a:endParaRPr lang="en-US" sz="1300" kern="0" dirty="0">
                    <a:solidFill>
                      <a:srgbClr val="505050"/>
                    </a:solidFill>
                  </a:endParaRPr>
                </a:p>
              </p:txBody>
            </p:sp>
            <p:sp>
              <p:nvSpPr>
                <p:cNvPr id="248" name="Freeform 6"/>
                <p:cNvSpPr>
                  <a:spLocks noChangeAspect="1" noEditPoints="1"/>
                </p:cNvSpPr>
                <p:nvPr/>
              </p:nvSpPr>
              <p:spPr bwMode="auto">
                <a:xfrm>
                  <a:off x="8639701" y="1847184"/>
                  <a:ext cx="144542" cy="281029"/>
                </a:xfrm>
                <a:custGeom>
                  <a:avLst/>
                  <a:gdLst>
                    <a:gd name="T0" fmla="*/ 761 w 995"/>
                    <a:gd name="T1" fmla="*/ 1817 h 1934"/>
                    <a:gd name="T2" fmla="*/ 761 w 995"/>
                    <a:gd name="T3" fmla="*/ 1782 h 1934"/>
                    <a:gd name="T4" fmla="*/ 995 w 995"/>
                    <a:gd name="T5" fmla="*/ 179 h 1934"/>
                    <a:gd name="T6" fmla="*/ 694 w 995"/>
                    <a:gd name="T7" fmla="*/ 1934 h 1934"/>
                    <a:gd name="T8" fmla="*/ 0 w 995"/>
                    <a:gd name="T9" fmla="*/ 1750 h 1934"/>
                    <a:gd name="T10" fmla="*/ 305 w 995"/>
                    <a:gd name="T11" fmla="*/ 0 h 1934"/>
                    <a:gd name="T12" fmla="*/ 995 w 995"/>
                    <a:gd name="T13" fmla="*/ 179 h 1934"/>
                    <a:gd name="T14" fmla="*/ 262 w 995"/>
                    <a:gd name="T15" fmla="*/ 1800 h 1934"/>
                    <a:gd name="T16" fmla="*/ 240 w 995"/>
                    <a:gd name="T17" fmla="*/ 1782 h 1934"/>
                    <a:gd name="T18" fmla="*/ 210 w 995"/>
                    <a:gd name="T19" fmla="*/ 1801 h 1934"/>
                    <a:gd name="T20" fmla="*/ 210 w 995"/>
                    <a:gd name="T21" fmla="*/ 1807 h 1934"/>
                    <a:gd name="T22" fmla="*/ 241 w 995"/>
                    <a:gd name="T23" fmla="*/ 1826 h 1934"/>
                    <a:gd name="T24" fmla="*/ 262 w 995"/>
                    <a:gd name="T25" fmla="*/ 1808 h 1934"/>
                    <a:gd name="T26" fmla="*/ 489 w 995"/>
                    <a:gd name="T27" fmla="*/ 1835 h 1934"/>
                    <a:gd name="T28" fmla="*/ 463 w 995"/>
                    <a:gd name="T29" fmla="*/ 1803 h 1934"/>
                    <a:gd name="T30" fmla="*/ 454 w 995"/>
                    <a:gd name="T31" fmla="*/ 1831 h 1934"/>
                    <a:gd name="T32" fmla="*/ 455 w 995"/>
                    <a:gd name="T33" fmla="*/ 1832 h 1934"/>
                    <a:gd name="T34" fmla="*/ 499 w 995"/>
                    <a:gd name="T35" fmla="*/ 1800 h 1934"/>
                    <a:gd name="T36" fmla="*/ 473 w 995"/>
                    <a:gd name="T37" fmla="*/ 1768 h 1934"/>
                    <a:gd name="T38" fmla="*/ 499 w 995"/>
                    <a:gd name="T39" fmla="*/ 1800 h 1934"/>
                    <a:gd name="T40" fmla="*/ 503 w 995"/>
                    <a:gd name="T41" fmla="*/ 1808 h 1934"/>
                    <a:gd name="T42" fmla="*/ 529 w 995"/>
                    <a:gd name="T43" fmla="*/ 1840 h 1934"/>
                    <a:gd name="T44" fmla="*/ 549 w 995"/>
                    <a:gd name="T45" fmla="*/ 1776 h 1934"/>
                    <a:gd name="T46" fmla="*/ 504 w 995"/>
                    <a:gd name="T47" fmla="*/ 1803 h 1934"/>
                    <a:gd name="T48" fmla="*/ 549 w 995"/>
                    <a:gd name="T49" fmla="*/ 1776 h 1934"/>
                    <a:gd name="T50" fmla="*/ 761 w 995"/>
                    <a:gd name="T51" fmla="*/ 1772 h 1934"/>
                    <a:gd name="T52" fmla="*/ 739 w 995"/>
                    <a:gd name="T53" fmla="*/ 1815 h 1934"/>
                    <a:gd name="T54" fmla="*/ 731 w 995"/>
                    <a:gd name="T55" fmla="*/ 1837 h 1934"/>
                    <a:gd name="T56" fmla="*/ 761 w 995"/>
                    <a:gd name="T57" fmla="*/ 1826 h 1934"/>
                    <a:gd name="T58" fmla="*/ 942 w 995"/>
                    <a:gd name="T59" fmla="*/ 339 h 1934"/>
                    <a:gd name="T60" fmla="*/ 168 w 995"/>
                    <a:gd name="T61" fmla="*/ 224 h 1934"/>
                    <a:gd name="T62" fmla="*/ 53 w 995"/>
                    <a:gd name="T63" fmla="*/ 1615 h 1934"/>
                    <a:gd name="T64" fmla="*/ 827 w 995"/>
                    <a:gd name="T65" fmla="*/ 1730 h 1934"/>
                    <a:gd name="T66" fmla="*/ 942 w 995"/>
                    <a:gd name="T67" fmla="*/ 339 h 1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5" h="1934">
                      <a:moveTo>
                        <a:pt x="779" y="1799"/>
                      </a:moveTo>
                      <a:cubicBezTo>
                        <a:pt x="779" y="1809"/>
                        <a:pt x="771" y="1817"/>
                        <a:pt x="761" y="1817"/>
                      </a:cubicBezTo>
                      <a:cubicBezTo>
                        <a:pt x="751" y="1817"/>
                        <a:pt x="744" y="1809"/>
                        <a:pt x="744" y="1799"/>
                      </a:cubicBezTo>
                      <a:cubicBezTo>
                        <a:pt x="744" y="1790"/>
                        <a:pt x="751" y="1782"/>
                        <a:pt x="761" y="1782"/>
                      </a:cubicBezTo>
                      <a:cubicBezTo>
                        <a:pt x="771" y="1782"/>
                        <a:pt x="779" y="1790"/>
                        <a:pt x="779" y="1799"/>
                      </a:cubicBezTo>
                      <a:close/>
                      <a:moveTo>
                        <a:pt x="995" y="179"/>
                      </a:moveTo>
                      <a:cubicBezTo>
                        <a:pt x="995" y="1751"/>
                        <a:pt x="995" y="1751"/>
                        <a:pt x="995" y="1751"/>
                      </a:cubicBezTo>
                      <a:cubicBezTo>
                        <a:pt x="995" y="1887"/>
                        <a:pt x="934" y="1923"/>
                        <a:pt x="694" y="1934"/>
                      </a:cubicBezTo>
                      <a:cubicBezTo>
                        <a:pt x="302" y="1934"/>
                        <a:pt x="302" y="1934"/>
                        <a:pt x="302" y="1934"/>
                      </a:cubicBezTo>
                      <a:cubicBezTo>
                        <a:pt x="62" y="1934"/>
                        <a:pt x="0" y="1883"/>
                        <a:pt x="0" y="1750"/>
                      </a:cubicBezTo>
                      <a:cubicBezTo>
                        <a:pt x="0" y="1632"/>
                        <a:pt x="0" y="1696"/>
                        <a:pt x="0" y="179"/>
                      </a:cubicBezTo>
                      <a:cubicBezTo>
                        <a:pt x="0" y="94"/>
                        <a:pt x="9" y="0"/>
                        <a:pt x="305" y="0"/>
                      </a:cubicBezTo>
                      <a:cubicBezTo>
                        <a:pt x="694" y="0"/>
                        <a:pt x="694" y="0"/>
                        <a:pt x="694" y="0"/>
                      </a:cubicBezTo>
                      <a:cubicBezTo>
                        <a:pt x="929" y="0"/>
                        <a:pt x="995" y="56"/>
                        <a:pt x="995" y="179"/>
                      </a:cubicBezTo>
                      <a:close/>
                      <a:moveTo>
                        <a:pt x="266" y="1804"/>
                      </a:moveTo>
                      <a:cubicBezTo>
                        <a:pt x="266" y="1802"/>
                        <a:pt x="265" y="1800"/>
                        <a:pt x="262" y="1800"/>
                      </a:cubicBezTo>
                      <a:cubicBezTo>
                        <a:pt x="223" y="1800"/>
                        <a:pt x="223" y="1800"/>
                        <a:pt x="223" y="1800"/>
                      </a:cubicBezTo>
                      <a:cubicBezTo>
                        <a:pt x="240" y="1782"/>
                        <a:pt x="240" y="1782"/>
                        <a:pt x="240" y="1782"/>
                      </a:cubicBezTo>
                      <a:cubicBezTo>
                        <a:pt x="234" y="1776"/>
                        <a:pt x="234" y="1776"/>
                        <a:pt x="234" y="1776"/>
                      </a:cubicBezTo>
                      <a:cubicBezTo>
                        <a:pt x="210" y="1801"/>
                        <a:pt x="210" y="1801"/>
                        <a:pt x="210" y="1801"/>
                      </a:cubicBezTo>
                      <a:cubicBezTo>
                        <a:pt x="209" y="1802"/>
                        <a:pt x="208" y="1803"/>
                        <a:pt x="208" y="1804"/>
                      </a:cubicBezTo>
                      <a:cubicBezTo>
                        <a:pt x="208" y="1805"/>
                        <a:pt x="209" y="1806"/>
                        <a:pt x="210" y="1807"/>
                      </a:cubicBezTo>
                      <a:cubicBezTo>
                        <a:pt x="235" y="1832"/>
                        <a:pt x="235" y="1832"/>
                        <a:pt x="235" y="1832"/>
                      </a:cubicBezTo>
                      <a:cubicBezTo>
                        <a:pt x="241" y="1826"/>
                        <a:pt x="241" y="1826"/>
                        <a:pt x="241" y="1826"/>
                      </a:cubicBezTo>
                      <a:cubicBezTo>
                        <a:pt x="223" y="1808"/>
                        <a:pt x="223" y="1808"/>
                        <a:pt x="223" y="1808"/>
                      </a:cubicBezTo>
                      <a:cubicBezTo>
                        <a:pt x="262" y="1808"/>
                        <a:pt x="262" y="1808"/>
                        <a:pt x="262" y="1808"/>
                      </a:cubicBezTo>
                      <a:cubicBezTo>
                        <a:pt x="265" y="1808"/>
                        <a:pt x="266" y="1806"/>
                        <a:pt x="266" y="1804"/>
                      </a:cubicBezTo>
                      <a:close/>
                      <a:moveTo>
                        <a:pt x="489" y="1835"/>
                      </a:moveTo>
                      <a:cubicBezTo>
                        <a:pt x="498" y="1805"/>
                        <a:pt x="498" y="1805"/>
                        <a:pt x="498" y="1805"/>
                      </a:cubicBezTo>
                      <a:cubicBezTo>
                        <a:pt x="490" y="1800"/>
                        <a:pt x="481" y="1796"/>
                        <a:pt x="463" y="1803"/>
                      </a:cubicBezTo>
                      <a:cubicBezTo>
                        <a:pt x="454" y="1831"/>
                        <a:pt x="454" y="1831"/>
                        <a:pt x="454" y="1831"/>
                      </a:cubicBezTo>
                      <a:cubicBezTo>
                        <a:pt x="454" y="1831"/>
                        <a:pt x="454" y="1831"/>
                        <a:pt x="454" y="1831"/>
                      </a:cubicBezTo>
                      <a:cubicBezTo>
                        <a:pt x="454" y="1832"/>
                        <a:pt x="454" y="1832"/>
                        <a:pt x="455" y="1832"/>
                      </a:cubicBezTo>
                      <a:cubicBezTo>
                        <a:pt x="455" y="1832"/>
                        <a:pt x="455" y="1832"/>
                        <a:pt x="455" y="1832"/>
                      </a:cubicBezTo>
                      <a:cubicBezTo>
                        <a:pt x="472" y="1826"/>
                        <a:pt x="481" y="1830"/>
                        <a:pt x="489" y="1835"/>
                      </a:cubicBezTo>
                      <a:close/>
                      <a:moveTo>
                        <a:pt x="499" y="1800"/>
                      </a:moveTo>
                      <a:cubicBezTo>
                        <a:pt x="509" y="1770"/>
                        <a:pt x="509" y="1770"/>
                        <a:pt x="509" y="1770"/>
                      </a:cubicBezTo>
                      <a:cubicBezTo>
                        <a:pt x="501" y="1765"/>
                        <a:pt x="492" y="1761"/>
                        <a:pt x="473" y="1768"/>
                      </a:cubicBezTo>
                      <a:cubicBezTo>
                        <a:pt x="464" y="1798"/>
                        <a:pt x="464" y="1798"/>
                        <a:pt x="464" y="1798"/>
                      </a:cubicBezTo>
                      <a:cubicBezTo>
                        <a:pt x="483" y="1791"/>
                        <a:pt x="491" y="1795"/>
                        <a:pt x="499" y="1800"/>
                      </a:cubicBezTo>
                      <a:close/>
                      <a:moveTo>
                        <a:pt x="538" y="1810"/>
                      </a:moveTo>
                      <a:cubicBezTo>
                        <a:pt x="519" y="1817"/>
                        <a:pt x="511" y="1813"/>
                        <a:pt x="503" y="1808"/>
                      </a:cubicBezTo>
                      <a:cubicBezTo>
                        <a:pt x="494" y="1838"/>
                        <a:pt x="494" y="1838"/>
                        <a:pt x="494" y="1838"/>
                      </a:cubicBezTo>
                      <a:cubicBezTo>
                        <a:pt x="502" y="1843"/>
                        <a:pt x="510" y="1847"/>
                        <a:pt x="529" y="1840"/>
                      </a:cubicBezTo>
                      <a:lnTo>
                        <a:pt x="538" y="1810"/>
                      </a:lnTo>
                      <a:close/>
                      <a:moveTo>
                        <a:pt x="549" y="1776"/>
                      </a:moveTo>
                      <a:cubicBezTo>
                        <a:pt x="530" y="1783"/>
                        <a:pt x="521" y="1779"/>
                        <a:pt x="513" y="1774"/>
                      </a:cubicBezTo>
                      <a:cubicBezTo>
                        <a:pt x="504" y="1803"/>
                        <a:pt x="504" y="1803"/>
                        <a:pt x="504" y="1803"/>
                      </a:cubicBezTo>
                      <a:cubicBezTo>
                        <a:pt x="512" y="1808"/>
                        <a:pt x="521" y="1812"/>
                        <a:pt x="540" y="1805"/>
                      </a:cubicBezTo>
                      <a:lnTo>
                        <a:pt x="549" y="1776"/>
                      </a:lnTo>
                      <a:close/>
                      <a:moveTo>
                        <a:pt x="788" y="1799"/>
                      </a:moveTo>
                      <a:cubicBezTo>
                        <a:pt x="788" y="1784"/>
                        <a:pt x="776" y="1772"/>
                        <a:pt x="761" y="1772"/>
                      </a:cubicBezTo>
                      <a:cubicBezTo>
                        <a:pt x="746" y="1772"/>
                        <a:pt x="734" y="1784"/>
                        <a:pt x="734" y="1799"/>
                      </a:cubicBezTo>
                      <a:cubicBezTo>
                        <a:pt x="734" y="1805"/>
                        <a:pt x="736" y="1810"/>
                        <a:pt x="739" y="1815"/>
                      </a:cubicBezTo>
                      <a:cubicBezTo>
                        <a:pt x="724" y="1830"/>
                        <a:pt x="724" y="1830"/>
                        <a:pt x="724" y="1830"/>
                      </a:cubicBezTo>
                      <a:cubicBezTo>
                        <a:pt x="731" y="1837"/>
                        <a:pt x="731" y="1837"/>
                        <a:pt x="731" y="1837"/>
                      </a:cubicBezTo>
                      <a:cubicBezTo>
                        <a:pt x="746" y="1821"/>
                        <a:pt x="746" y="1821"/>
                        <a:pt x="746" y="1821"/>
                      </a:cubicBezTo>
                      <a:cubicBezTo>
                        <a:pt x="750" y="1824"/>
                        <a:pt x="755" y="1826"/>
                        <a:pt x="761" y="1826"/>
                      </a:cubicBezTo>
                      <a:cubicBezTo>
                        <a:pt x="776" y="1826"/>
                        <a:pt x="788" y="1814"/>
                        <a:pt x="788" y="1799"/>
                      </a:cubicBezTo>
                      <a:close/>
                      <a:moveTo>
                        <a:pt x="942" y="339"/>
                      </a:moveTo>
                      <a:cubicBezTo>
                        <a:pt x="942" y="275"/>
                        <a:pt x="890" y="224"/>
                        <a:pt x="827" y="224"/>
                      </a:cubicBezTo>
                      <a:cubicBezTo>
                        <a:pt x="168" y="224"/>
                        <a:pt x="168" y="224"/>
                        <a:pt x="168" y="224"/>
                      </a:cubicBezTo>
                      <a:cubicBezTo>
                        <a:pt x="105" y="224"/>
                        <a:pt x="53" y="275"/>
                        <a:pt x="53" y="339"/>
                      </a:cubicBezTo>
                      <a:cubicBezTo>
                        <a:pt x="53" y="1615"/>
                        <a:pt x="53" y="1615"/>
                        <a:pt x="53" y="1615"/>
                      </a:cubicBezTo>
                      <a:cubicBezTo>
                        <a:pt x="53" y="1679"/>
                        <a:pt x="105" y="1730"/>
                        <a:pt x="168" y="1730"/>
                      </a:cubicBezTo>
                      <a:cubicBezTo>
                        <a:pt x="827" y="1730"/>
                        <a:pt x="827" y="1730"/>
                        <a:pt x="827" y="1730"/>
                      </a:cubicBezTo>
                      <a:cubicBezTo>
                        <a:pt x="890" y="1730"/>
                        <a:pt x="942" y="1679"/>
                        <a:pt x="942" y="1615"/>
                      </a:cubicBezTo>
                      <a:lnTo>
                        <a:pt x="942" y="339"/>
                      </a:lnTo>
                      <a:close/>
                    </a:path>
                  </a:pathLst>
                </a:custGeom>
                <a:solidFill>
                  <a:srgbClr val="0072C4"/>
                </a:solidFill>
                <a:ln w="10795" cap="flat" cmpd="sng" algn="ctr">
                  <a:noFill/>
                  <a:prstDash val="solid"/>
                  <a:headEnd type="none" w="med" len="med"/>
                  <a:tailEnd type="none" w="med" len="med"/>
                </a:ln>
                <a:effectLst/>
                <a:extLst/>
              </p:spPr>
              <p:txBody>
                <a:bodyPr vert="horz" wrap="square" lIns="0" tIns="45712" rIns="91424" bIns="45712" numCol="1" rtlCol="0" anchor="ctr" anchorCtr="0" compatLnSpc="1">
                  <a:prstTxWarp prst="textNoShape">
                    <a:avLst/>
                  </a:prstTxWarp>
                </a:bodyPr>
                <a:lstStyle/>
                <a:p>
                  <a:pPr algn="ctr" defTabSz="740666">
                    <a:defRPr/>
                  </a:pPr>
                  <a:endParaRPr lang="en-US" sz="1400" kern="0" spc="-122">
                    <a:gradFill>
                      <a:gsLst>
                        <a:gs pos="0">
                          <a:srgbClr val="FFFFFF"/>
                        </a:gs>
                        <a:gs pos="100000">
                          <a:srgbClr val="FFFFFF"/>
                        </a:gs>
                      </a:gsLst>
                      <a:lin ang="5400000" scaled="0"/>
                    </a:gradFill>
                    <a:latin typeface="Segoe Light" pitchFamily="34" charset="0"/>
                  </a:endParaRPr>
                </a:p>
              </p:txBody>
            </p:sp>
            <p:sp>
              <p:nvSpPr>
                <p:cNvPr id="249" name="Freeform 107"/>
                <p:cNvSpPr>
                  <a:spLocks noEditPoints="1"/>
                </p:cNvSpPr>
                <p:nvPr/>
              </p:nvSpPr>
              <p:spPr bwMode="auto">
                <a:xfrm rot="5400000">
                  <a:off x="8800438" y="1786300"/>
                  <a:ext cx="407501" cy="276324"/>
                </a:xfrm>
                <a:custGeom>
                  <a:avLst/>
                  <a:gdLst/>
                  <a:ahLst/>
                  <a:cxnLst>
                    <a:cxn ang="0">
                      <a:pos x="514" y="0"/>
                    </a:cxn>
                    <a:cxn ang="0">
                      <a:pos x="17" y="0"/>
                    </a:cxn>
                    <a:cxn ang="0">
                      <a:pos x="0" y="17"/>
                    </a:cxn>
                    <a:cxn ang="0">
                      <a:pos x="0" y="356"/>
                    </a:cxn>
                    <a:cxn ang="0">
                      <a:pos x="17" y="373"/>
                    </a:cxn>
                    <a:cxn ang="0">
                      <a:pos x="514" y="373"/>
                    </a:cxn>
                    <a:cxn ang="0">
                      <a:pos x="531" y="356"/>
                    </a:cxn>
                    <a:cxn ang="0">
                      <a:pos x="531" y="17"/>
                    </a:cxn>
                    <a:cxn ang="0">
                      <a:pos x="514" y="0"/>
                    </a:cxn>
                    <a:cxn ang="0">
                      <a:pos x="501" y="329"/>
                    </a:cxn>
                    <a:cxn ang="0">
                      <a:pos x="486" y="343"/>
                    </a:cxn>
                    <a:cxn ang="0">
                      <a:pos x="45" y="343"/>
                    </a:cxn>
                    <a:cxn ang="0">
                      <a:pos x="30" y="329"/>
                    </a:cxn>
                    <a:cxn ang="0">
                      <a:pos x="30" y="45"/>
                    </a:cxn>
                    <a:cxn ang="0">
                      <a:pos x="45" y="30"/>
                    </a:cxn>
                    <a:cxn ang="0">
                      <a:pos x="486" y="30"/>
                    </a:cxn>
                    <a:cxn ang="0">
                      <a:pos x="501" y="45"/>
                    </a:cxn>
                    <a:cxn ang="0">
                      <a:pos x="501" y="329"/>
                    </a:cxn>
                  </a:cxnLst>
                  <a:rect l="0" t="0" r="r" b="b"/>
                  <a:pathLst>
                    <a:path w="531" h="373">
                      <a:moveTo>
                        <a:pt x="514" y="0"/>
                      </a:moveTo>
                      <a:cubicBezTo>
                        <a:pt x="17" y="0"/>
                        <a:pt x="17" y="0"/>
                        <a:pt x="17" y="0"/>
                      </a:cubicBezTo>
                      <a:cubicBezTo>
                        <a:pt x="7" y="0"/>
                        <a:pt x="0" y="8"/>
                        <a:pt x="0" y="17"/>
                      </a:cubicBezTo>
                      <a:cubicBezTo>
                        <a:pt x="0" y="356"/>
                        <a:pt x="0" y="356"/>
                        <a:pt x="0" y="356"/>
                      </a:cubicBezTo>
                      <a:cubicBezTo>
                        <a:pt x="0" y="366"/>
                        <a:pt x="7" y="373"/>
                        <a:pt x="17" y="373"/>
                      </a:cubicBezTo>
                      <a:cubicBezTo>
                        <a:pt x="514" y="373"/>
                        <a:pt x="514" y="373"/>
                        <a:pt x="514" y="373"/>
                      </a:cubicBezTo>
                      <a:cubicBezTo>
                        <a:pt x="524" y="373"/>
                        <a:pt x="531" y="366"/>
                        <a:pt x="531" y="356"/>
                      </a:cubicBezTo>
                      <a:cubicBezTo>
                        <a:pt x="531" y="17"/>
                        <a:pt x="531" y="17"/>
                        <a:pt x="531" y="17"/>
                      </a:cubicBezTo>
                      <a:cubicBezTo>
                        <a:pt x="531" y="8"/>
                        <a:pt x="524" y="0"/>
                        <a:pt x="514" y="0"/>
                      </a:cubicBezTo>
                      <a:close/>
                      <a:moveTo>
                        <a:pt x="501" y="329"/>
                      </a:moveTo>
                      <a:cubicBezTo>
                        <a:pt x="501" y="337"/>
                        <a:pt x="494" y="343"/>
                        <a:pt x="486" y="343"/>
                      </a:cubicBezTo>
                      <a:cubicBezTo>
                        <a:pt x="45" y="343"/>
                        <a:pt x="45" y="343"/>
                        <a:pt x="45" y="343"/>
                      </a:cubicBezTo>
                      <a:cubicBezTo>
                        <a:pt x="37" y="343"/>
                        <a:pt x="30" y="337"/>
                        <a:pt x="30" y="329"/>
                      </a:cubicBezTo>
                      <a:cubicBezTo>
                        <a:pt x="30" y="45"/>
                        <a:pt x="30" y="45"/>
                        <a:pt x="30" y="45"/>
                      </a:cubicBezTo>
                      <a:cubicBezTo>
                        <a:pt x="30" y="37"/>
                        <a:pt x="37" y="30"/>
                        <a:pt x="45" y="30"/>
                      </a:cubicBezTo>
                      <a:cubicBezTo>
                        <a:pt x="486" y="30"/>
                        <a:pt x="486" y="30"/>
                        <a:pt x="486" y="30"/>
                      </a:cubicBezTo>
                      <a:cubicBezTo>
                        <a:pt x="494" y="30"/>
                        <a:pt x="501" y="37"/>
                        <a:pt x="501" y="45"/>
                      </a:cubicBezTo>
                      <a:lnTo>
                        <a:pt x="501" y="329"/>
                      </a:lnTo>
                      <a:close/>
                    </a:path>
                  </a:pathLst>
                </a:custGeom>
                <a:solidFill>
                  <a:srgbClr val="0072C4"/>
                </a:solidFill>
                <a:ln>
                  <a:noFill/>
                </a:ln>
                <a:extLst/>
              </p:spPr>
              <p:txBody>
                <a:bodyPr vert="horz" wrap="square" lIns="120268" tIns="60133" rIns="120268" bIns="60133" numCol="1" anchor="t" anchorCtr="0" compatLnSpc="1">
                  <a:prstTxWarp prst="textNoShape">
                    <a:avLst/>
                  </a:prstTxWarp>
                </a:bodyPr>
                <a:lstStyle/>
                <a:p>
                  <a:pPr defTabSz="932649">
                    <a:defRPr/>
                  </a:pPr>
                  <a:endParaRPr lang="en-US" kern="0" dirty="0">
                    <a:solidFill>
                      <a:srgbClr val="505050"/>
                    </a:solidFill>
                  </a:endParaRPr>
                </a:p>
              </p:txBody>
            </p:sp>
          </p:grpSp>
        </p:grpSp>
      </p:grpSp>
      <p:sp>
        <p:nvSpPr>
          <p:cNvPr id="174" name="TextBox 173"/>
          <p:cNvSpPr txBox="1"/>
          <p:nvPr/>
        </p:nvSpPr>
        <p:spPr>
          <a:xfrm>
            <a:off x="6777492" y="3576011"/>
            <a:ext cx="1597153" cy="627864"/>
          </a:xfrm>
          <a:prstGeom prst="rect">
            <a:avLst/>
          </a:prstGeom>
          <a:noFill/>
        </p:spPr>
        <p:txBody>
          <a:bodyPr wrap="square" lIns="182880" tIns="146304" rIns="182880" bIns="146304" rtlCol="0">
            <a:spAutoFit/>
          </a:bodyPr>
          <a:lstStyle>
            <a:defPPr>
              <a:defRPr lang="en-US"/>
            </a:defPPr>
            <a:lvl1pPr algn="ctr" defTabSz="914099" fontAlgn="base">
              <a:lnSpc>
                <a:spcPct val="90000"/>
              </a:lnSpc>
              <a:spcBef>
                <a:spcPct val="0"/>
              </a:spcBef>
              <a:spcAft>
                <a:spcPct val="0"/>
              </a:spcAft>
              <a:defRPr sz="1400" b="1">
                <a:gradFill>
                  <a:gsLst>
                    <a:gs pos="66372">
                      <a:schemeClr val="tx1"/>
                    </a:gs>
                    <a:gs pos="45000">
                      <a:schemeClr val="tx1"/>
                    </a:gs>
                  </a:gsLst>
                  <a:lin ang="5400000" scaled="0"/>
                </a:gradFill>
              </a:defRPr>
            </a:lvl1pPr>
          </a:lstStyle>
          <a:p>
            <a:r>
              <a:rPr lang="en-US" sz="1200" dirty="0">
                <a:gradFill>
                  <a:gsLst>
                    <a:gs pos="66372">
                      <a:srgbClr val="505050"/>
                    </a:gs>
                    <a:gs pos="45000">
                      <a:srgbClr val="505050"/>
                    </a:gs>
                  </a:gsLst>
                  <a:lin ang="5400000" scaled="0"/>
                </a:gradFill>
              </a:rPr>
              <a:t>Site-to-site connectivity </a:t>
            </a:r>
          </a:p>
        </p:txBody>
      </p:sp>
      <p:sp>
        <p:nvSpPr>
          <p:cNvPr id="2" name="Freeform 1"/>
          <p:cNvSpPr/>
          <p:nvPr/>
        </p:nvSpPr>
        <p:spPr bwMode="auto">
          <a:xfrm>
            <a:off x="6674426" y="2660668"/>
            <a:ext cx="1790700" cy="985838"/>
          </a:xfrm>
          <a:custGeom>
            <a:avLst/>
            <a:gdLst>
              <a:gd name="connsiteX0" fmla="*/ 0 w 1790700"/>
              <a:gd name="connsiteY0" fmla="*/ 0 h 985838"/>
              <a:gd name="connsiteX1" fmla="*/ 0 w 1790700"/>
              <a:gd name="connsiteY1" fmla="*/ 219075 h 985838"/>
              <a:gd name="connsiteX2" fmla="*/ 0 w 1790700"/>
              <a:gd name="connsiteY2" fmla="*/ 985838 h 985838"/>
              <a:gd name="connsiteX3" fmla="*/ 1790700 w 1790700"/>
              <a:gd name="connsiteY3" fmla="*/ 985838 h 985838"/>
            </a:gdLst>
            <a:ahLst/>
            <a:cxnLst>
              <a:cxn ang="0">
                <a:pos x="connsiteX0" y="connsiteY0"/>
              </a:cxn>
              <a:cxn ang="0">
                <a:pos x="connsiteX1" y="connsiteY1"/>
              </a:cxn>
              <a:cxn ang="0">
                <a:pos x="connsiteX2" y="connsiteY2"/>
              </a:cxn>
              <a:cxn ang="0">
                <a:pos x="connsiteX3" y="connsiteY3"/>
              </a:cxn>
            </a:cxnLst>
            <a:rect l="l" t="t" r="r" b="b"/>
            <a:pathLst>
              <a:path w="1790700" h="985838">
                <a:moveTo>
                  <a:pt x="0" y="0"/>
                </a:moveTo>
                <a:lnTo>
                  <a:pt x="0" y="219075"/>
                </a:lnTo>
                <a:lnTo>
                  <a:pt x="0" y="985838"/>
                </a:lnTo>
                <a:lnTo>
                  <a:pt x="1790700" y="985838"/>
                </a:lnTo>
              </a:path>
            </a:pathLst>
          </a:custGeom>
          <a:noFill/>
          <a:ln w="38100">
            <a:solidFill>
              <a:schemeClr val="bg2"/>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264" name="Group 263"/>
          <p:cNvGrpSpPr/>
          <p:nvPr/>
        </p:nvGrpSpPr>
        <p:grpSpPr>
          <a:xfrm>
            <a:off x="6367478" y="2759357"/>
            <a:ext cx="602978" cy="602978"/>
            <a:chOff x="10024180" y="2937116"/>
            <a:chExt cx="814432" cy="814432"/>
          </a:xfrm>
        </p:grpSpPr>
        <p:sp>
          <p:nvSpPr>
            <p:cNvPr id="265" name="Oval 264"/>
            <p:cNvSpPr/>
            <p:nvPr/>
          </p:nvSpPr>
          <p:spPr bwMode="auto">
            <a:xfrm>
              <a:off x="10024180" y="2937116"/>
              <a:ext cx="814432" cy="814432"/>
            </a:xfrm>
            <a:prstGeom prst="ellipse">
              <a:avLst/>
            </a:prstGeom>
            <a:solidFill>
              <a:schemeClr val="bg1">
                <a:lumMod val="9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FFFFFF"/>
                    </a:gs>
                    <a:gs pos="10417">
                      <a:srgbClr val="FFFFFF"/>
                    </a:gs>
                  </a:gsLst>
                  <a:lin ang="5400000" scaled="0"/>
                </a:gradFill>
              </a:endParaRPr>
            </a:p>
          </p:txBody>
        </p:sp>
        <p:sp>
          <p:nvSpPr>
            <p:cNvPr id="266" name="Freeform 32"/>
            <p:cNvSpPr>
              <a:spLocks noChangeAspect="1" noEditPoints="1"/>
            </p:cNvSpPr>
            <p:nvPr/>
          </p:nvSpPr>
          <p:spPr bwMode="auto">
            <a:xfrm>
              <a:off x="10183719" y="3094884"/>
              <a:ext cx="483000" cy="517947"/>
            </a:xfrm>
            <a:custGeom>
              <a:avLst/>
              <a:gdLst>
                <a:gd name="T0" fmla="*/ 88 w 228"/>
                <a:gd name="T1" fmla="*/ 150 h 245"/>
                <a:gd name="T2" fmla="*/ 24 w 228"/>
                <a:gd name="T3" fmla="*/ 150 h 245"/>
                <a:gd name="T4" fmla="*/ 66 w 228"/>
                <a:gd name="T5" fmla="*/ 69 h 245"/>
                <a:gd name="T6" fmla="*/ 80 w 228"/>
                <a:gd name="T7" fmla="*/ 109 h 245"/>
                <a:gd name="T8" fmla="*/ 88 w 228"/>
                <a:gd name="T9" fmla="*/ 115 h 245"/>
                <a:gd name="T10" fmla="*/ 151 w 228"/>
                <a:gd name="T11" fmla="*/ 115 h 245"/>
                <a:gd name="T12" fmla="*/ 160 w 228"/>
                <a:gd name="T13" fmla="*/ 106 h 245"/>
                <a:gd name="T14" fmla="*/ 151 w 228"/>
                <a:gd name="T15" fmla="*/ 98 h 245"/>
                <a:gd name="T16" fmla="*/ 94 w 228"/>
                <a:gd name="T17" fmla="*/ 98 h 245"/>
                <a:gd name="T18" fmla="*/ 77 w 228"/>
                <a:gd name="T19" fmla="*/ 50 h 245"/>
                <a:gd name="T20" fmla="*/ 76 w 228"/>
                <a:gd name="T21" fmla="*/ 49 h 245"/>
                <a:gd name="T22" fmla="*/ 75 w 228"/>
                <a:gd name="T23" fmla="*/ 47 h 245"/>
                <a:gd name="T24" fmla="*/ 59 w 228"/>
                <a:gd name="T25" fmla="*/ 45 h 245"/>
                <a:gd name="T26" fmla="*/ 0 w 228"/>
                <a:gd name="T27" fmla="*/ 161 h 245"/>
                <a:gd name="T28" fmla="*/ 4 w 228"/>
                <a:gd name="T29" fmla="*/ 169 h 245"/>
                <a:gd name="T30" fmla="*/ 12 w 228"/>
                <a:gd name="T31" fmla="*/ 173 h 245"/>
                <a:gd name="T32" fmla="*/ 77 w 228"/>
                <a:gd name="T33" fmla="*/ 173 h 245"/>
                <a:gd name="T34" fmla="*/ 77 w 228"/>
                <a:gd name="T35" fmla="*/ 234 h 245"/>
                <a:gd name="T36" fmla="*/ 88 w 228"/>
                <a:gd name="T37" fmla="*/ 245 h 245"/>
                <a:gd name="T38" fmla="*/ 99 w 228"/>
                <a:gd name="T39" fmla="*/ 234 h 245"/>
                <a:gd name="T40" fmla="*/ 99 w 228"/>
                <a:gd name="T41" fmla="*/ 161 h 245"/>
                <a:gd name="T42" fmla="*/ 88 w 228"/>
                <a:gd name="T43" fmla="*/ 150 h 245"/>
                <a:gd name="T44" fmla="*/ 99 w 228"/>
                <a:gd name="T45" fmla="*/ 0 h 245"/>
                <a:gd name="T46" fmla="*/ 124 w 228"/>
                <a:gd name="T47" fmla="*/ 25 h 245"/>
                <a:gd name="T48" fmla="*/ 99 w 228"/>
                <a:gd name="T49" fmla="*/ 50 h 245"/>
                <a:gd name="T50" fmla="*/ 75 w 228"/>
                <a:gd name="T51" fmla="*/ 25 h 245"/>
                <a:gd name="T52" fmla="*/ 99 w 228"/>
                <a:gd name="T53" fmla="*/ 0 h 245"/>
                <a:gd name="T54" fmla="*/ 169 w 228"/>
                <a:gd name="T55" fmla="*/ 126 h 245"/>
                <a:gd name="T56" fmla="*/ 137 w 228"/>
                <a:gd name="T57" fmla="*/ 126 h 245"/>
                <a:gd name="T58" fmla="*/ 131 w 228"/>
                <a:gd name="T59" fmla="*/ 131 h 245"/>
                <a:gd name="T60" fmla="*/ 137 w 228"/>
                <a:gd name="T61" fmla="*/ 137 h 245"/>
                <a:gd name="T62" fmla="*/ 169 w 228"/>
                <a:gd name="T63" fmla="*/ 137 h 245"/>
                <a:gd name="T64" fmla="*/ 175 w 228"/>
                <a:gd name="T65" fmla="*/ 131 h 245"/>
                <a:gd name="T66" fmla="*/ 169 w 228"/>
                <a:gd name="T67" fmla="*/ 126 h 245"/>
                <a:gd name="T68" fmla="*/ 205 w 228"/>
                <a:gd name="T69" fmla="*/ 91 h 245"/>
                <a:gd name="T70" fmla="*/ 203 w 228"/>
                <a:gd name="T71" fmla="*/ 88 h 245"/>
                <a:gd name="T72" fmla="*/ 228 w 228"/>
                <a:gd name="T73" fmla="*/ 29 h 245"/>
                <a:gd name="T74" fmla="*/ 213 w 228"/>
                <a:gd name="T75" fmla="*/ 22 h 245"/>
                <a:gd name="T76" fmla="*/ 175 w 228"/>
                <a:gd name="T77" fmla="*/ 109 h 245"/>
                <a:gd name="T78" fmla="*/ 191 w 228"/>
                <a:gd name="T79" fmla="*/ 115 h 245"/>
                <a:gd name="T80" fmla="*/ 197 w 228"/>
                <a:gd name="T81" fmla="*/ 101 h 245"/>
                <a:gd name="T82" fmla="*/ 209 w 228"/>
                <a:gd name="T83" fmla="*/ 126 h 245"/>
                <a:gd name="T84" fmla="*/ 192 w 228"/>
                <a:gd name="T85" fmla="*/ 126 h 245"/>
                <a:gd name="T86" fmla="*/ 186 w 228"/>
                <a:gd name="T87" fmla="*/ 131 h 245"/>
                <a:gd name="T88" fmla="*/ 192 w 228"/>
                <a:gd name="T89" fmla="*/ 137 h 245"/>
                <a:gd name="T90" fmla="*/ 218 w 228"/>
                <a:gd name="T91" fmla="*/ 137 h 245"/>
                <a:gd name="T92" fmla="*/ 223 w 228"/>
                <a:gd name="T93" fmla="*/ 135 h 245"/>
                <a:gd name="T94" fmla="*/ 223 w 228"/>
                <a:gd name="T95" fmla="*/ 129 h 245"/>
                <a:gd name="T96" fmla="*/ 205 w 228"/>
                <a:gd name="T97" fmla="*/ 9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8" h="245">
                  <a:moveTo>
                    <a:pt x="88" y="150"/>
                  </a:moveTo>
                  <a:cubicBezTo>
                    <a:pt x="24" y="150"/>
                    <a:pt x="24" y="150"/>
                    <a:pt x="24" y="150"/>
                  </a:cubicBezTo>
                  <a:cubicBezTo>
                    <a:pt x="27" y="133"/>
                    <a:pt x="36" y="98"/>
                    <a:pt x="66" y="69"/>
                  </a:cubicBezTo>
                  <a:cubicBezTo>
                    <a:pt x="80" y="109"/>
                    <a:pt x="80" y="109"/>
                    <a:pt x="80" y="109"/>
                  </a:cubicBezTo>
                  <a:cubicBezTo>
                    <a:pt x="81" y="112"/>
                    <a:pt x="84" y="115"/>
                    <a:pt x="88" y="115"/>
                  </a:cubicBezTo>
                  <a:cubicBezTo>
                    <a:pt x="151" y="115"/>
                    <a:pt x="151" y="115"/>
                    <a:pt x="151" y="115"/>
                  </a:cubicBezTo>
                  <a:cubicBezTo>
                    <a:pt x="156" y="115"/>
                    <a:pt x="160" y="111"/>
                    <a:pt x="160" y="106"/>
                  </a:cubicBezTo>
                  <a:cubicBezTo>
                    <a:pt x="160" y="101"/>
                    <a:pt x="156" y="98"/>
                    <a:pt x="151" y="98"/>
                  </a:cubicBezTo>
                  <a:cubicBezTo>
                    <a:pt x="94" y="98"/>
                    <a:pt x="94" y="98"/>
                    <a:pt x="94" y="98"/>
                  </a:cubicBezTo>
                  <a:cubicBezTo>
                    <a:pt x="77" y="50"/>
                    <a:pt x="77" y="50"/>
                    <a:pt x="77" y="50"/>
                  </a:cubicBezTo>
                  <a:cubicBezTo>
                    <a:pt x="77" y="50"/>
                    <a:pt x="77" y="49"/>
                    <a:pt x="76" y="49"/>
                  </a:cubicBezTo>
                  <a:cubicBezTo>
                    <a:pt x="76" y="48"/>
                    <a:pt x="76" y="47"/>
                    <a:pt x="75" y="47"/>
                  </a:cubicBezTo>
                  <a:cubicBezTo>
                    <a:pt x="71" y="42"/>
                    <a:pt x="64" y="41"/>
                    <a:pt x="59" y="45"/>
                  </a:cubicBezTo>
                  <a:cubicBezTo>
                    <a:pt x="2" y="93"/>
                    <a:pt x="0" y="159"/>
                    <a:pt x="0" y="161"/>
                  </a:cubicBezTo>
                  <a:cubicBezTo>
                    <a:pt x="0" y="164"/>
                    <a:pt x="1" y="167"/>
                    <a:pt x="4" y="169"/>
                  </a:cubicBezTo>
                  <a:cubicBezTo>
                    <a:pt x="6" y="172"/>
                    <a:pt x="9" y="173"/>
                    <a:pt x="12" y="173"/>
                  </a:cubicBezTo>
                  <a:cubicBezTo>
                    <a:pt x="77" y="173"/>
                    <a:pt x="77" y="173"/>
                    <a:pt x="77" y="173"/>
                  </a:cubicBezTo>
                  <a:cubicBezTo>
                    <a:pt x="77" y="234"/>
                    <a:pt x="77" y="234"/>
                    <a:pt x="77" y="234"/>
                  </a:cubicBezTo>
                  <a:cubicBezTo>
                    <a:pt x="77" y="240"/>
                    <a:pt x="82" y="245"/>
                    <a:pt x="88" y="245"/>
                  </a:cubicBezTo>
                  <a:cubicBezTo>
                    <a:pt x="94" y="245"/>
                    <a:pt x="99" y="240"/>
                    <a:pt x="99" y="234"/>
                  </a:cubicBezTo>
                  <a:cubicBezTo>
                    <a:pt x="99" y="161"/>
                    <a:pt x="99" y="161"/>
                    <a:pt x="99" y="161"/>
                  </a:cubicBezTo>
                  <a:cubicBezTo>
                    <a:pt x="99" y="155"/>
                    <a:pt x="94" y="150"/>
                    <a:pt x="88" y="150"/>
                  </a:cubicBezTo>
                  <a:close/>
                  <a:moveTo>
                    <a:pt x="99" y="0"/>
                  </a:moveTo>
                  <a:cubicBezTo>
                    <a:pt x="113" y="0"/>
                    <a:pt x="124" y="12"/>
                    <a:pt x="124" y="25"/>
                  </a:cubicBezTo>
                  <a:cubicBezTo>
                    <a:pt x="124" y="39"/>
                    <a:pt x="113" y="50"/>
                    <a:pt x="99" y="50"/>
                  </a:cubicBezTo>
                  <a:cubicBezTo>
                    <a:pt x="86" y="50"/>
                    <a:pt x="75" y="39"/>
                    <a:pt x="75" y="25"/>
                  </a:cubicBezTo>
                  <a:cubicBezTo>
                    <a:pt x="75" y="12"/>
                    <a:pt x="86" y="0"/>
                    <a:pt x="99" y="0"/>
                  </a:cubicBezTo>
                  <a:close/>
                  <a:moveTo>
                    <a:pt x="169" y="126"/>
                  </a:moveTo>
                  <a:cubicBezTo>
                    <a:pt x="137" y="126"/>
                    <a:pt x="137" y="126"/>
                    <a:pt x="137" y="126"/>
                  </a:cubicBezTo>
                  <a:cubicBezTo>
                    <a:pt x="134" y="126"/>
                    <a:pt x="131" y="128"/>
                    <a:pt x="131" y="131"/>
                  </a:cubicBezTo>
                  <a:cubicBezTo>
                    <a:pt x="131" y="135"/>
                    <a:pt x="134" y="137"/>
                    <a:pt x="137" y="137"/>
                  </a:cubicBezTo>
                  <a:cubicBezTo>
                    <a:pt x="169" y="137"/>
                    <a:pt x="169" y="137"/>
                    <a:pt x="169" y="137"/>
                  </a:cubicBezTo>
                  <a:cubicBezTo>
                    <a:pt x="172" y="137"/>
                    <a:pt x="175" y="135"/>
                    <a:pt x="175" y="131"/>
                  </a:cubicBezTo>
                  <a:cubicBezTo>
                    <a:pt x="175" y="128"/>
                    <a:pt x="172" y="126"/>
                    <a:pt x="169" y="126"/>
                  </a:cubicBezTo>
                  <a:close/>
                  <a:moveTo>
                    <a:pt x="205" y="91"/>
                  </a:moveTo>
                  <a:cubicBezTo>
                    <a:pt x="204" y="90"/>
                    <a:pt x="204" y="89"/>
                    <a:pt x="203" y="88"/>
                  </a:cubicBezTo>
                  <a:cubicBezTo>
                    <a:pt x="228" y="29"/>
                    <a:pt x="228" y="29"/>
                    <a:pt x="228" y="29"/>
                  </a:cubicBezTo>
                  <a:cubicBezTo>
                    <a:pt x="213" y="22"/>
                    <a:pt x="213" y="22"/>
                    <a:pt x="213" y="22"/>
                  </a:cubicBezTo>
                  <a:cubicBezTo>
                    <a:pt x="175" y="109"/>
                    <a:pt x="175" y="109"/>
                    <a:pt x="175" y="109"/>
                  </a:cubicBezTo>
                  <a:cubicBezTo>
                    <a:pt x="191" y="115"/>
                    <a:pt x="191" y="115"/>
                    <a:pt x="191" y="115"/>
                  </a:cubicBezTo>
                  <a:cubicBezTo>
                    <a:pt x="197" y="101"/>
                    <a:pt x="197" y="101"/>
                    <a:pt x="197" y="101"/>
                  </a:cubicBezTo>
                  <a:cubicBezTo>
                    <a:pt x="209" y="126"/>
                    <a:pt x="209" y="126"/>
                    <a:pt x="209" y="126"/>
                  </a:cubicBezTo>
                  <a:cubicBezTo>
                    <a:pt x="192" y="126"/>
                    <a:pt x="192" y="126"/>
                    <a:pt x="192" y="126"/>
                  </a:cubicBezTo>
                  <a:cubicBezTo>
                    <a:pt x="189" y="126"/>
                    <a:pt x="186" y="128"/>
                    <a:pt x="186" y="131"/>
                  </a:cubicBezTo>
                  <a:cubicBezTo>
                    <a:pt x="186" y="135"/>
                    <a:pt x="189" y="137"/>
                    <a:pt x="192" y="137"/>
                  </a:cubicBezTo>
                  <a:cubicBezTo>
                    <a:pt x="218" y="137"/>
                    <a:pt x="218" y="137"/>
                    <a:pt x="218" y="137"/>
                  </a:cubicBezTo>
                  <a:cubicBezTo>
                    <a:pt x="220" y="137"/>
                    <a:pt x="222" y="136"/>
                    <a:pt x="223" y="135"/>
                  </a:cubicBezTo>
                  <a:cubicBezTo>
                    <a:pt x="224" y="133"/>
                    <a:pt x="224" y="131"/>
                    <a:pt x="223" y="129"/>
                  </a:cubicBezTo>
                  <a:lnTo>
                    <a:pt x="205" y="91"/>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sp>
        <p:nvSpPr>
          <p:cNvPr id="224" name="Freeform 223"/>
          <p:cNvSpPr/>
          <p:nvPr/>
        </p:nvSpPr>
        <p:spPr bwMode="auto">
          <a:xfrm flipH="1">
            <a:off x="9253469" y="2660668"/>
            <a:ext cx="1790700" cy="985838"/>
          </a:xfrm>
          <a:custGeom>
            <a:avLst/>
            <a:gdLst>
              <a:gd name="connsiteX0" fmla="*/ 0 w 1790700"/>
              <a:gd name="connsiteY0" fmla="*/ 0 h 985838"/>
              <a:gd name="connsiteX1" fmla="*/ 0 w 1790700"/>
              <a:gd name="connsiteY1" fmla="*/ 219075 h 985838"/>
              <a:gd name="connsiteX2" fmla="*/ 0 w 1790700"/>
              <a:gd name="connsiteY2" fmla="*/ 985838 h 985838"/>
              <a:gd name="connsiteX3" fmla="*/ 1790700 w 1790700"/>
              <a:gd name="connsiteY3" fmla="*/ 985838 h 985838"/>
            </a:gdLst>
            <a:ahLst/>
            <a:cxnLst>
              <a:cxn ang="0">
                <a:pos x="connsiteX0" y="connsiteY0"/>
              </a:cxn>
              <a:cxn ang="0">
                <a:pos x="connsiteX1" y="connsiteY1"/>
              </a:cxn>
              <a:cxn ang="0">
                <a:pos x="connsiteX2" y="connsiteY2"/>
              </a:cxn>
              <a:cxn ang="0">
                <a:pos x="connsiteX3" y="connsiteY3"/>
              </a:cxn>
            </a:cxnLst>
            <a:rect l="l" t="t" r="r" b="b"/>
            <a:pathLst>
              <a:path w="1790700" h="985838">
                <a:moveTo>
                  <a:pt x="0" y="0"/>
                </a:moveTo>
                <a:lnTo>
                  <a:pt x="0" y="219075"/>
                </a:lnTo>
                <a:lnTo>
                  <a:pt x="0" y="985838"/>
                </a:lnTo>
                <a:lnTo>
                  <a:pt x="1790700" y="985838"/>
                </a:lnTo>
              </a:path>
            </a:pathLst>
          </a:custGeom>
          <a:noFill/>
          <a:ln w="38100">
            <a:solidFill>
              <a:schemeClr val="bg2"/>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231" name="Group 230"/>
          <p:cNvGrpSpPr/>
          <p:nvPr/>
        </p:nvGrpSpPr>
        <p:grpSpPr>
          <a:xfrm>
            <a:off x="10748139" y="2759357"/>
            <a:ext cx="602978" cy="602978"/>
            <a:chOff x="10024180" y="2937116"/>
            <a:chExt cx="814432" cy="814432"/>
          </a:xfrm>
        </p:grpSpPr>
        <p:sp>
          <p:nvSpPr>
            <p:cNvPr id="232" name="Oval 231"/>
            <p:cNvSpPr/>
            <p:nvPr/>
          </p:nvSpPr>
          <p:spPr bwMode="auto">
            <a:xfrm>
              <a:off x="10024180" y="2937116"/>
              <a:ext cx="814432" cy="814432"/>
            </a:xfrm>
            <a:prstGeom prst="ellipse">
              <a:avLst/>
            </a:prstGeom>
            <a:solidFill>
              <a:schemeClr val="bg1">
                <a:lumMod val="9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FFFFFF"/>
                    </a:gs>
                    <a:gs pos="10417">
                      <a:srgbClr val="FFFFFF"/>
                    </a:gs>
                  </a:gsLst>
                  <a:lin ang="5400000" scaled="0"/>
                </a:gradFill>
              </a:endParaRPr>
            </a:p>
          </p:txBody>
        </p:sp>
        <p:sp>
          <p:nvSpPr>
            <p:cNvPr id="234" name="Freeform 32"/>
            <p:cNvSpPr>
              <a:spLocks noChangeAspect="1" noEditPoints="1"/>
            </p:cNvSpPr>
            <p:nvPr/>
          </p:nvSpPr>
          <p:spPr bwMode="auto">
            <a:xfrm>
              <a:off x="10183719" y="3094884"/>
              <a:ext cx="483000" cy="517947"/>
            </a:xfrm>
            <a:custGeom>
              <a:avLst/>
              <a:gdLst>
                <a:gd name="T0" fmla="*/ 88 w 228"/>
                <a:gd name="T1" fmla="*/ 150 h 245"/>
                <a:gd name="T2" fmla="*/ 24 w 228"/>
                <a:gd name="T3" fmla="*/ 150 h 245"/>
                <a:gd name="T4" fmla="*/ 66 w 228"/>
                <a:gd name="T5" fmla="*/ 69 h 245"/>
                <a:gd name="T6" fmla="*/ 80 w 228"/>
                <a:gd name="T7" fmla="*/ 109 h 245"/>
                <a:gd name="T8" fmla="*/ 88 w 228"/>
                <a:gd name="T9" fmla="*/ 115 h 245"/>
                <a:gd name="T10" fmla="*/ 151 w 228"/>
                <a:gd name="T11" fmla="*/ 115 h 245"/>
                <a:gd name="T12" fmla="*/ 160 w 228"/>
                <a:gd name="T13" fmla="*/ 106 h 245"/>
                <a:gd name="T14" fmla="*/ 151 w 228"/>
                <a:gd name="T15" fmla="*/ 98 h 245"/>
                <a:gd name="T16" fmla="*/ 94 w 228"/>
                <a:gd name="T17" fmla="*/ 98 h 245"/>
                <a:gd name="T18" fmla="*/ 77 w 228"/>
                <a:gd name="T19" fmla="*/ 50 h 245"/>
                <a:gd name="T20" fmla="*/ 76 w 228"/>
                <a:gd name="T21" fmla="*/ 49 h 245"/>
                <a:gd name="T22" fmla="*/ 75 w 228"/>
                <a:gd name="T23" fmla="*/ 47 h 245"/>
                <a:gd name="T24" fmla="*/ 59 w 228"/>
                <a:gd name="T25" fmla="*/ 45 h 245"/>
                <a:gd name="T26" fmla="*/ 0 w 228"/>
                <a:gd name="T27" fmla="*/ 161 h 245"/>
                <a:gd name="T28" fmla="*/ 4 w 228"/>
                <a:gd name="T29" fmla="*/ 169 h 245"/>
                <a:gd name="T30" fmla="*/ 12 w 228"/>
                <a:gd name="T31" fmla="*/ 173 h 245"/>
                <a:gd name="T32" fmla="*/ 77 w 228"/>
                <a:gd name="T33" fmla="*/ 173 h 245"/>
                <a:gd name="T34" fmla="*/ 77 w 228"/>
                <a:gd name="T35" fmla="*/ 234 h 245"/>
                <a:gd name="T36" fmla="*/ 88 w 228"/>
                <a:gd name="T37" fmla="*/ 245 h 245"/>
                <a:gd name="T38" fmla="*/ 99 w 228"/>
                <a:gd name="T39" fmla="*/ 234 h 245"/>
                <a:gd name="T40" fmla="*/ 99 w 228"/>
                <a:gd name="T41" fmla="*/ 161 h 245"/>
                <a:gd name="T42" fmla="*/ 88 w 228"/>
                <a:gd name="T43" fmla="*/ 150 h 245"/>
                <a:gd name="T44" fmla="*/ 99 w 228"/>
                <a:gd name="T45" fmla="*/ 0 h 245"/>
                <a:gd name="T46" fmla="*/ 124 w 228"/>
                <a:gd name="T47" fmla="*/ 25 h 245"/>
                <a:gd name="T48" fmla="*/ 99 w 228"/>
                <a:gd name="T49" fmla="*/ 50 h 245"/>
                <a:gd name="T50" fmla="*/ 75 w 228"/>
                <a:gd name="T51" fmla="*/ 25 h 245"/>
                <a:gd name="T52" fmla="*/ 99 w 228"/>
                <a:gd name="T53" fmla="*/ 0 h 245"/>
                <a:gd name="T54" fmla="*/ 169 w 228"/>
                <a:gd name="T55" fmla="*/ 126 h 245"/>
                <a:gd name="T56" fmla="*/ 137 w 228"/>
                <a:gd name="T57" fmla="*/ 126 h 245"/>
                <a:gd name="T58" fmla="*/ 131 w 228"/>
                <a:gd name="T59" fmla="*/ 131 h 245"/>
                <a:gd name="T60" fmla="*/ 137 w 228"/>
                <a:gd name="T61" fmla="*/ 137 h 245"/>
                <a:gd name="T62" fmla="*/ 169 w 228"/>
                <a:gd name="T63" fmla="*/ 137 h 245"/>
                <a:gd name="T64" fmla="*/ 175 w 228"/>
                <a:gd name="T65" fmla="*/ 131 h 245"/>
                <a:gd name="T66" fmla="*/ 169 w 228"/>
                <a:gd name="T67" fmla="*/ 126 h 245"/>
                <a:gd name="T68" fmla="*/ 205 w 228"/>
                <a:gd name="T69" fmla="*/ 91 h 245"/>
                <a:gd name="T70" fmla="*/ 203 w 228"/>
                <a:gd name="T71" fmla="*/ 88 h 245"/>
                <a:gd name="T72" fmla="*/ 228 w 228"/>
                <a:gd name="T73" fmla="*/ 29 h 245"/>
                <a:gd name="T74" fmla="*/ 213 w 228"/>
                <a:gd name="T75" fmla="*/ 22 h 245"/>
                <a:gd name="T76" fmla="*/ 175 w 228"/>
                <a:gd name="T77" fmla="*/ 109 h 245"/>
                <a:gd name="T78" fmla="*/ 191 w 228"/>
                <a:gd name="T79" fmla="*/ 115 h 245"/>
                <a:gd name="T80" fmla="*/ 197 w 228"/>
                <a:gd name="T81" fmla="*/ 101 h 245"/>
                <a:gd name="T82" fmla="*/ 209 w 228"/>
                <a:gd name="T83" fmla="*/ 126 h 245"/>
                <a:gd name="T84" fmla="*/ 192 w 228"/>
                <a:gd name="T85" fmla="*/ 126 h 245"/>
                <a:gd name="T86" fmla="*/ 186 w 228"/>
                <a:gd name="T87" fmla="*/ 131 h 245"/>
                <a:gd name="T88" fmla="*/ 192 w 228"/>
                <a:gd name="T89" fmla="*/ 137 h 245"/>
                <a:gd name="T90" fmla="*/ 218 w 228"/>
                <a:gd name="T91" fmla="*/ 137 h 245"/>
                <a:gd name="T92" fmla="*/ 223 w 228"/>
                <a:gd name="T93" fmla="*/ 135 h 245"/>
                <a:gd name="T94" fmla="*/ 223 w 228"/>
                <a:gd name="T95" fmla="*/ 129 h 245"/>
                <a:gd name="T96" fmla="*/ 205 w 228"/>
                <a:gd name="T97" fmla="*/ 9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8" h="245">
                  <a:moveTo>
                    <a:pt x="88" y="150"/>
                  </a:moveTo>
                  <a:cubicBezTo>
                    <a:pt x="24" y="150"/>
                    <a:pt x="24" y="150"/>
                    <a:pt x="24" y="150"/>
                  </a:cubicBezTo>
                  <a:cubicBezTo>
                    <a:pt x="27" y="133"/>
                    <a:pt x="36" y="98"/>
                    <a:pt x="66" y="69"/>
                  </a:cubicBezTo>
                  <a:cubicBezTo>
                    <a:pt x="80" y="109"/>
                    <a:pt x="80" y="109"/>
                    <a:pt x="80" y="109"/>
                  </a:cubicBezTo>
                  <a:cubicBezTo>
                    <a:pt x="81" y="112"/>
                    <a:pt x="84" y="115"/>
                    <a:pt x="88" y="115"/>
                  </a:cubicBezTo>
                  <a:cubicBezTo>
                    <a:pt x="151" y="115"/>
                    <a:pt x="151" y="115"/>
                    <a:pt x="151" y="115"/>
                  </a:cubicBezTo>
                  <a:cubicBezTo>
                    <a:pt x="156" y="115"/>
                    <a:pt x="160" y="111"/>
                    <a:pt x="160" y="106"/>
                  </a:cubicBezTo>
                  <a:cubicBezTo>
                    <a:pt x="160" y="101"/>
                    <a:pt x="156" y="98"/>
                    <a:pt x="151" y="98"/>
                  </a:cubicBezTo>
                  <a:cubicBezTo>
                    <a:pt x="94" y="98"/>
                    <a:pt x="94" y="98"/>
                    <a:pt x="94" y="98"/>
                  </a:cubicBezTo>
                  <a:cubicBezTo>
                    <a:pt x="77" y="50"/>
                    <a:pt x="77" y="50"/>
                    <a:pt x="77" y="50"/>
                  </a:cubicBezTo>
                  <a:cubicBezTo>
                    <a:pt x="77" y="50"/>
                    <a:pt x="77" y="49"/>
                    <a:pt x="76" y="49"/>
                  </a:cubicBezTo>
                  <a:cubicBezTo>
                    <a:pt x="76" y="48"/>
                    <a:pt x="76" y="47"/>
                    <a:pt x="75" y="47"/>
                  </a:cubicBezTo>
                  <a:cubicBezTo>
                    <a:pt x="71" y="42"/>
                    <a:pt x="64" y="41"/>
                    <a:pt x="59" y="45"/>
                  </a:cubicBezTo>
                  <a:cubicBezTo>
                    <a:pt x="2" y="93"/>
                    <a:pt x="0" y="159"/>
                    <a:pt x="0" y="161"/>
                  </a:cubicBezTo>
                  <a:cubicBezTo>
                    <a:pt x="0" y="164"/>
                    <a:pt x="1" y="167"/>
                    <a:pt x="4" y="169"/>
                  </a:cubicBezTo>
                  <a:cubicBezTo>
                    <a:pt x="6" y="172"/>
                    <a:pt x="9" y="173"/>
                    <a:pt x="12" y="173"/>
                  </a:cubicBezTo>
                  <a:cubicBezTo>
                    <a:pt x="77" y="173"/>
                    <a:pt x="77" y="173"/>
                    <a:pt x="77" y="173"/>
                  </a:cubicBezTo>
                  <a:cubicBezTo>
                    <a:pt x="77" y="234"/>
                    <a:pt x="77" y="234"/>
                    <a:pt x="77" y="234"/>
                  </a:cubicBezTo>
                  <a:cubicBezTo>
                    <a:pt x="77" y="240"/>
                    <a:pt x="82" y="245"/>
                    <a:pt x="88" y="245"/>
                  </a:cubicBezTo>
                  <a:cubicBezTo>
                    <a:pt x="94" y="245"/>
                    <a:pt x="99" y="240"/>
                    <a:pt x="99" y="234"/>
                  </a:cubicBezTo>
                  <a:cubicBezTo>
                    <a:pt x="99" y="161"/>
                    <a:pt x="99" y="161"/>
                    <a:pt x="99" y="161"/>
                  </a:cubicBezTo>
                  <a:cubicBezTo>
                    <a:pt x="99" y="155"/>
                    <a:pt x="94" y="150"/>
                    <a:pt x="88" y="150"/>
                  </a:cubicBezTo>
                  <a:close/>
                  <a:moveTo>
                    <a:pt x="99" y="0"/>
                  </a:moveTo>
                  <a:cubicBezTo>
                    <a:pt x="113" y="0"/>
                    <a:pt x="124" y="12"/>
                    <a:pt x="124" y="25"/>
                  </a:cubicBezTo>
                  <a:cubicBezTo>
                    <a:pt x="124" y="39"/>
                    <a:pt x="113" y="50"/>
                    <a:pt x="99" y="50"/>
                  </a:cubicBezTo>
                  <a:cubicBezTo>
                    <a:pt x="86" y="50"/>
                    <a:pt x="75" y="39"/>
                    <a:pt x="75" y="25"/>
                  </a:cubicBezTo>
                  <a:cubicBezTo>
                    <a:pt x="75" y="12"/>
                    <a:pt x="86" y="0"/>
                    <a:pt x="99" y="0"/>
                  </a:cubicBezTo>
                  <a:close/>
                  <a:moveTo>
                    <a:pt x="169" y="126"/>
                  </a:moveTo>
                  <a:cubicBezTo>
                    <a:pt x="137" y="126"/>
                    <a:pt x="137" y="126"/>
                    <a:pt x="137" y="126"/>
                  </a:cubicBezTo>
                  <a:cubicBezTo>
                    <a:pt x="134" y="126"/>
                    <a:pt x="131" y="128"/>
                    <a:pt x="131" y="131"/>
                  </a:cubicBezTo>
                  <a:cubicBezTo>
                    <a:pt x="131" y="135"/>
                    <a:pt x="134" y="137"/>
                    <a:pt x="137" y="137"/>
                  </a:cubicBezTo>
                  <a:cubicBezTo>
                    <a:pt x="169" y="137"/>
                    <a:pt x="169" y="137"/>
                    <a:pt x="169" y="137"/>
                  </a:cubicBezTo>
                  <a:cubicBezTo>
                    <a:pt x="172" y="137"/>
                    <a:pt x="175" y="135"/>
                    <a:pt x="175" y="131"/>
                  </a:cubicBezTo>
                  <a:cubicBezTo>
                    <a:pt x="175" y="128"/>
                    <a:pt x="172" y="126"/>
                    <a:pt x="169" y="126"/>
                  </a:cubicBezTo>
                  <a:close/>
                  <a:moveTo>
                    <a:pt x="205" y="91"/>
                  </a:moveTo>
                  <a:cubicBezTo>
                    <a:pt x="204" y="90"/>
                    <a:pt x="204" y="89"/>
                    <a:pt x="203" y="88"/>
                  </a:cubicBezTo>
                  <a:cubicBezTo>
                    <a:pt x="228" y="29"/>
                    <a:pt x="228" y="29"/>
                    <a:pt x="228" y="29"/>
                  </a:cubicBezTo>
                  <a:cubicBezTo>
                    <a:pt x="213" y="22"/>
                    <a:pt x="213" y="22"/>
                    <a:pt x="213" y="22"/>
                  </a:cubicBezTo>
                  <a:cubicBezTo>
                    <a:pt x="175" y="109"/>
                    <a:pt x="175" y="109"/>
                    <a:pt x="175" y="109"/>
                  </a:cubicBezTo>
                  <a:cubicBezTo>
                    <a:pt x="191" y="115"/>
                    <a:pt x="191" y="115"/>
                    <a:pt x="191" y="115"/>
                  </a:cubicBezTo>
                  <a:cubicBezTo>
                    <a:pt x="197" y="101"/>
                    <a:pt x="197" y="101"/>
                    <a:pt x="197" y="101"/>
                  </a:cubicBezTo>
                  <a:cubicBezTo>
                    <a:pt x="209" y="126"/>
                    <a:pt x="209" y="126"/>
                    <a:pt x="209" y="126"/>
                  </a:cubicBezTo>
                  <a:cubicBezTo>
                    <a:pt x="192" y="126"/>
                    <a:pt x="192" y="126"/>
                    <a:pt x="192" y="126"/>
                  </a:cubicBezTo>
                  <a:cubicBezTo>
                    <a:pt x="189" y="126"/>
                    <a:pt x="186" y="128"/>
                    <a:pt x="186" y="131"/>
                  </a:cubicBezTo>
                  <a:cubicBezTo>
                    <a:pt x="186" y="135"/>
                    <a:pt x="189" y="137"/>
                    <a:pt x="192" y="137"/>
                  </a:cubicBezTo>
                  <a:cubicBezTo>
                    <a:pt x="218" y="137"/>
                    <a:pt x="218" y="137"/>
                    <a:pt x="218" y="137"/>
                  </a:cubicBezTo>
                  <a:cubicBezTo>
                    <a:pt x="220" y="137"/>
                    <a:pt x="222" y="136"/>
                    <a:pt x="223" y="135"/>
                  </a:cubicBezTo>
                  <a:cubicBezTo>
                    <a:pt x="224" y="133"/>
                    <a:pt x="224" y="131"/>
                    <a:pt x="223" y="129"/>
                  </a:cubicBezTo>
                  <a:lnTo>
                    <a:pt x="205" y="91"/>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grpSp>
        <p:nvGrpSpPr>
          <p:cNvPr id="171" name="Group 170"/>
          <p:cNvGrpSpPr/>
          <p:nvPr/>
        </p:nvGrpSpPr>
        <p:grpSpPr bwMode="black">
          <a:xfrm>
            <a:off x="7595156" y="5821069"/>
            <a:ext cx="730454" cy="563874"/>
            <a:chOff x="7010394" y="2133599"/>
            <a:chExt cx="1379540" cy="1065215"/>
          </a:xfrm>
          <a:solidFill>
            <a:srgbClr val="BA141A"/>
          </a:solidFill>
        </p:grpSpPr>
        <p:sp>
          <p:nvSpPr>
            <p:cNvPr id="175" name="Freeform 161"/>
            <p:cNvSpPr>
              <a:spLocks/>
            </p:cNvSpPr>
            <p:nvPr/>
          </p:nvSpPr>
          <p:spPr bwMode="black">
            <a:xfrm>
              <a:off x="7189781" y="2416174"/>
              <a:ext cx="57149" cy="49213"/>
            </a:xfrm>
            <a:custGeom>
              <a:avLst/>
              <a:gdLst>
                <a:gd name="T0" fmla="*/ 36 w 36"/>
                <a:gd name="T1" fmla="*/ 15 h 31"/>
                <a:gd name="T2" fmla="*/ 28 w 36"/>
                <a:gd name="T3" fmla="*/ 0 h 31"/>
                <a:gd name="T4" fmla="*/ 0 w 36"/>
                <a:gd name="T5" fmla="*/ 16 h 31"/>
                <a:gd name="T6" fmla="*/ 8 w 36"/>
                <a:gd name="T7" fmla="*/ 31 h 31"/>
                <a:gd name="T8" fmla="*/ 36 w 36"/>
                <a:gd name="T9" fmla="*/ 15 h 31"/>
              </a:gdLst>
              <a:ahLst/>
              <a:cxnLst>
                <a:cxn ang="0">
                  <a:pos x="T0" y="T1"/>
                </a:cxn>
                <a:cxn ang="0">
                  <a:pos x="T2" y="T3"/>
                </a:cxn>
                <a:cxn ang="0">
                  <a:pos x="T4" y="T5"/>
                </a:cxn>
                <a:cxn ang="0">
                  <a:pos x="T6" y="T7"/>
                </a:cxn>
                <a:cxn ang="0">
                  <a:pos x="T8" y="T9"/>
                </a:cxn>
              </a:cxnLst>
              <a:rect l="0" t="0" r="r" b="b"/>
              <a:pathLst>
                <a:path w="36" h="31">
                  <a:moveTo>
                    <a:pt x="36" y="15"/>
                  </a:moveTo>
                  <a:lnTo>
                    <a:pt x="28" y="0"/>
                  </a:lnTo>
                  <a:lnTo>
                    <a:pt x="0" y="16"/>
                  </a:lnTo>
                  <a:lnTo>
                    <a:pt x="8" y="31"/>
                  </a:lnTo>
                  <a:lnTo>
                    <a:pt x="3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176" name="Freeform 162"/>
            <p:cNvSpPr>
              <a:spLocks/>
            </p:cNvSpPr>
            <p:nvPr/>
          </p:nvSpPr>
          <p:spPr bwMode="black">
            <a:xfrm>
              <a:off x="7539029" y="2225674"/>
              <a:ext cx="57149" cy="47624"/>
            </a:xfrm>
            <a:custGeom>
              <a:avLst/>
              <a:gdLst>
                <a:gd name="T0" fmla="*/ 36 w 36"/>
                <a:gd name="T1" fmla="*/ 14 h 30"/>
                <a:gd name="T2" fmla="*/ 28 w 36"/>
                <a:gd name="T3" fmla="*/ 0 h 30"/>
                <a:gd name="T4" fmla="*/ 0 w 36"/>
                <a:gd name="T5" fmla="*/ 15 h 30"/>
                <a:gd name="T6" fmla="*/ 8 w 36"/>
                <a:gd name="T7" fmla="*/ 30 h 30"/>
                <a:gd name="T8" fmla="*/ 36 w 36"/>
                <a:gd name="T9" fmla="*/ 14 h 30"/>
              </a:gdLst>
              <a:ahLst/>
              <a:cxnLst>
                <a:cxn ang="0">
                  <a:pos x="T0" y="T1"/>
                </a:cxn>
                <a:cxn ang="0">
                  <a:pos x="T2" y="T3"/>
                </a:cxn>
                <a:cxn ang="0">
                  <a:pos x="T4" y="T5"/>
                </a:cxn>
                <a:cxn ang="0">
                  <a:pos x="T6" y="T7"/>
                </a:cxn>
                <a:cxn ang="0">
                  <a:pos x="T8" y="T9"/>
                </a:cxn>
              </a:cxnLst>
              <a:rect l="0" t="0" r="r" b="b"/>
              <a:pathLst>
                <a:path w="36" h="30">
                  <a:moveTo>
                    <a:pt x="36" y="14"/>
                  </a:moveTo>
                  <a:lnTo>
                    <a:pt x="28" y="0"/>
                  </a:lnTo>
                  <a:lnTo>
                    <a:pt x="0" y="15"/>
                  </a:lnTo>
                  <a:lnTo>
                    <a:pt x="8" y="30"/>
                  </a:lnTo>
                  <a:lnTo>
                    <a:pt x="36"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177" name="Freeform 163"/>
            <p:cNvSpPr>
              <a:spLocks/>
            </p:cNvSpPr>
            <p:nvPr/>
          </p:nvSpPr>
          <p:spPr bwMode="black">
            <a:xfrm>
              <a:off x="7329479" y="2339975"/>
              <a:ext cx="57149" cy="47624"/>
            </a:xfrm>
            <a:custGeom>
              <a:avLst/>
              <a:gdLst>
                <a:gd name="T0" fmla="*/ 36 w 36"/>
                <a:gd name="T1" fmla="*/ 15 h 30"/>
                <a:gd name="T2" fmla="*/ 28 w 36"/>
                <a:gd name="T3" fmla="*/ 0 h 30"/>
                <a:gd name="T4" fmla="*/ 0 w 36"/>
                <a:gd name="T5" fmla="*/ 16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6"/>
                  </a:lnTo>
                  <a:lnTo>
                    <a:pt x="8" y="30"/>
                  </a:lnTo>
                  <a:lnTo>
                    <a:pt x="3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178" name="Freeform 164"/>
            <p:cNvSpPr>
              <a:spLocks/>
            </p:cNvSpPr>
            <p:nvPr/>
          </p:nvSpPr>
          <p:spPr bwMode="black">
            <a:xfrm>
              <a:off x="7399330" y="2301873"/>
              <a:ext cx="57149" cy="47624"/>
            </a:xfrm>
            <a:custGeom>
              <a:avLst/>
              <a:gdLst>
                <a:gd name="T0" fmla="*/ 36 w 36"/>
                <a:gd name="T1" fmla="*/ 15 h 30"/>
                <a:gd name="T2" fmla="*/ 28 w 36"/>
                <a:gd name="T3" fmla="*/ 0 h 30"/>
                <a:gd name="T4" fmla="*/ 0 w 36"/>
                <a:gd name="T5" fmla="*/ 15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5"/>
                  </a:lnTo>
                  <a:lnTo>
                    <a:pt x="8" y="30"/>
                  </a:lnTo>
                  <a:lnTo>
                    <a:pt x="3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179" name="Freeform 165"/>
            <p:cNvSpPr>
              <a:spLocks/>
            </p:cNvSpPr>
            <p:nvPr/>
          </p:nvSpPr>
          <p:spPr bwMode="black">
            <a:xfrm>
              <a:off x="7469180" y="2263774"/>
              <a:ext cx="58737" cy="47624"/>
            </a:xfrm>
            <a:custGeom>
              <a:avLst/>
              <a:gdLst>
                <a:gd name="T0" fmla="*/ 37 w 37"/>
                <a:gd name="T1" fmla="*/ 14 h 30"/>
                <a:gd name="T2" fmla="*/ 29 w 37"/>
                <a:gd name="T3" fmla="*/ 0 h 30"/>
                <a:gd name="T4" fmla="*/ 0 w 37"/>
                <a:gd name="T5" fmla="*/ 15 h 30"/>
                <a:gd name="T6" fmla="*/ 8 w 37"/>
                <a:gd name="T7" fmla="*/ 30 h 30"/>
                <a:gd name="T8" fmla="*/ 37 w 37"/>
                <a:gd name="T9" fmla="*/ 14 h 30"/>
              </a:gdLst>
              <a:ahLst/>
              <a:cxnLst>
                <a:cxn ang="0">
                  <a:pos x="T0" y="T1"/>
                </a:cxn>
                <a:cxn ang="0">
                  <a:pos x="T2" y="T3"/>
                </a:cxn>
                <a:cxn ang="0">
                  <a:pos x="T4" y="T5"/>
                </a:cxn>
                <a:cxn ang="0">
                  <a:pos x="T6" y="T7"/>
                </a:cxn>
                <a:cxn ang="0">
                  <a:pos x="T8" y="T9"/>
                </a:cxn>
              </a:cxnLst>
              <a:rect l="0" t="0" r="r" b="b"/>
              <a:pathLst>
                <a:path w="37" h="30">
                  <a:moveTo>
                    <a:pt x="37" y="14"/>
                  </a:moveTo>
                  <a:lnTo>
                    <a:pt x="29" y="0"/>
                  </a:lnTo>
                  <a:lnTo>
                    <a:pt x="0" y="15"/>
                  </a:lnTo>
                  <a:lnTo>
                    <a:pt x="8" y="30"/>
                  </a:lnTo>
                  <a:lnTo>
                    <a:pt x="3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180" name="Freeform 166"/>
            <p:cNvSpPr>
              <a:spLocks/>
            </p:cNvSpPr>
            <p:nvPr/>
          </p:nvSpPr>
          <p:spPr bwMode="black">
            <a:xfrm>
              <a:off x="7011980" y="2725736"/>
              <a:ext cx="31749" cy="52388"/>
            </a:xfrm>
            <a:custGeom>
              <a:avLst/>
              <a:gdLst>
                <a:gd name="T0" fmla="*/ 40 w 41"/>
                <a:gd name="T1" fmla="*/ 60 h 71"/>
                <a:gd name="T2" fmla="*/ 36 w 41"/>
                <a:gd name="T3" fmla="*/ 7 h 71"/>
                <a:gd name="T4" fmla="*/ 35 w 41"/>
                <a:gd name="T5" fmla="*/ 0 h 71"/>
                <a:gd name="T6" fmla="*/ 0 w 41"/>
                <a:gd name="T7" fmla="*/ 2 h 71"/>
                <a:gd name="T8" fmla="*/ 0 w 41"/>
                <a:gd name="T9" fmla="*/ 10 h 71"/>
                <a:gd name="T10" fmla="*/ 5 w 41"/>
                <a:gd name="T11" fmla="*/ 64 h 71"/>
                <a:gd name="T12" fmla="*/ 6 w 41"/>
                <a:gd name="T13" fmla="*/ 71 h 71"/>
                <a:gd name="T14" fmla="*/ 41 w 41"/>
                <a:gd name="T15" fmla="*/ 67 h 71"/>
                <a:gd name="T16" fmla="*/ 40 w 41"/>
                <a:gd name="T17" fmla="*/ 6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71">
                  <a:moveTo>
                    <a:pt x="40" y="60"/>
                  </a:moveTo>
                  <a:cubicBezTo>
                    <a:pt x="38" y="45"/>
                    <a:pt x="37" y="27"/>
                    <a:pt x="36" y="7"/>
                  </a:cubicBezTo>
                  <a:cubicBezTo>
                    <a:pt x="35" y="0"/>
                    <a:pt x="35" y="0"/>
                    <a:pt x="35" y="0"/>
                  </a:cubicBezTo>
                  <a:cubicBezTo>
                    <a:pt x="0" y="2"/>
                    <a:pt x="0" y="2"/>
                    <a:pt x="0" y="2"/>
                  </a:cubicBezTo>
                  <a:cubicBezTo>
                    <a:pt x="0" y="10"/>
                    <a:pt x="0" y="10"/>
                    <a:pt x="0" y="10"/>
                  </a:cubicBezTo>
                  <a:cubicBezTo>
                    <a:pt x="2" y="29"/>
                    <a:pt x="3" y="48"/>
                    <a:pt x="5" y="64"/>
                  </a:cubicBezTo>
                  <a:cubicBezTo>
                    <a:pt x="6" y="71"/>
                    <a:pt x="6" y="71"/>
                    <a:pt x="6" y="71"/>
                  </a:cubicBezTo>
                  <a:cubicBezTo>
                    <a:pt x="41" y="67"/>
                    <a:pt x="41" y="67"/>
                    <a:pt x="41" y="67"/>
                  </a:cubicBezTo>
                  <a:lnTo>
                    <a:pt x="4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181" name="Freeform 167"/>
            <p:cNvSpPr>
              <a:spLocks/>
            </p:cNvSpPr>
            <p:nvPr/>
          </p:nvSpPr>
          <p:spPr bwMode="black">
            <a:xfrm>
              <a:off x="7116755" y="2451099"/>
              <a:ext cx="57149" cy="31751"/>
            </a:xfrm>
            <a:custGeom>
              <a:avLst/>
              <a:gdLst>
                <a:gd name="T0" fmla="*/ 51 w 77"/>
                <a:gd name="T1" fmla="*/ 44 h 44"/>
                <a:gd name="T2" fmla="*/ 70 w 77"/>
                <a:gd name="T3" fmla="*/ 41 h 44"/>
                <a:gd name="T4" fmla="*/ 77 w 77"/>
                <a:gd name="T5" fmla="*/ 39 h 44"/>
                <a:gd name="T6" fmla="*/ 67 w 77"/>
                <a:gd name="T7" fmla="*/ 5 h 44"/>
                <a:gd name="T8" fmla="*/ 60 w 77"/>
                <a:gd name="T9" fmla="*/ 8 h 44"/>
                <a:gd name="T10" fmla="*/ 18 w 77"/>
                <a:gd name="T11" fmla="*/ 2 h 44"/>
                <a:gd name="T12" fmla="*/ 11 w 77"/>
                <a:gd name="T13" fmla="*/ 0 h 44"/>
                <a:gd name="T14" fmla="*/ 0 w 77"/>
                <a:gd name="T15" fmla="*/ 33 h 44"/>
                <a:gd name="T16" fmla="*/ 7 w 77"/>
                <a:gd name="T17" fmla="*/ 36 h 44"/>
                <a:gd name="T18" fmla="*/ 51 w 77"/>
                <a:gd name="T1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44">
                  <a:moveTo>
                    <a:pt x="51" y="44"/>
                  </a:moveTo>
                  <a:cubicBezTo>
                    <a:pt x="58" y="44"/>
                    <a:pt x="64" y="43"/>
                    <a:pt x="70" y="41"/>
                  </a:cubicBezTo>
                  <a:cubicBezTo>
                    <a:pt x="77" y="39"/>
                    <a:pt x="77" y="39"/>
                    <a:pt x="77" y="39"/>
                  </a:cubicBezTo>
                  <a:cubicBezTo>
                    <a:pt x="67" y="5"/>
                    <a:pt x="67" y="5"/>
                    <a:pt x="67" y="5"/>
                  </a:cubicBezTo>
                  <a:cubicBezTo>
                    <a:pt x="60" y="8"/>
                    <a:pt x="60" y="8"/>
                    <a:pt x="60" y="8"/>
                  </a:cubicBezTo>
                  <a:cubicBezTo>
                    <a:pt x="51" y="10"/>
                    <a:pt x="38" y="8"/>
                    <a:pt x="18" y="2"/>
                  </a:cubicBezTo>
                  <a:cubicBezTo>
                    <a:pt x="11" y="0"/>
                    <a:pt x="11" y="0"/>
                    <a:pt x="11" y="0"/>
                  </a:cubicBezTo>
                  <a:cubicBezTo>
                    <a:pt x="0" y="33"/>
                    <a:pt x="0" y="33"/>
                    <a:pt x="0" y="33"/>
                  </a:cubicBezTo>
                  <a:cubicBezTo>
                    <a:pt x="7" y="36"/>
                    <a:pt x="7" y="36"/>
                    <a:pt x="7" y="36"/>
                  </a:cubicBezTo>
                  <a:cubicBezTo>
                    <a:pt x="25" y="41"/>
                    <a:pt x="39" y="44"/>
                    <a:pt x="51"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182" name="Freeform 168"/>
            <p:cNvSpPr>
              <a:spLocks/>
            </p:cNvSpPr>
            <p:nvPr/>
          </p:nvSpPr>
          <p:spPr bwMode="black">
            <a:xfrm>
              <a:off x="7010394" y="2646361"/>
              <a:ext cx="26988" cy="52388"/>
            </a:xfrm>
            <a:custGeom>
              <a:avLst/>
              <a:gdLst>
                <a:gd name="T0" fmla="*/ 36 w 36"/>
                <a:gd name="T1" fmla="*/ 61 h 70"/>
                <a:gd name="T2" fmla="*/ 35 w 36"/>
                <a:gd name="T3" fmla="*/ 22 h 70"/>
                <a:gd name="T4" fmla="*/ 35 w 36"/>
                <a:gd name="T5" fmla="*/ 8 h 70"/>
                <a:gd name="T6" fmla="*/ 35 w 36"/>
                <a:gd name="T7" fmla="*/ 1 h 70"/>
                <a:gd name="T8" fmla="*/ 0 w 36"/>
                <a:gd name="T9" fmla="*/ 0 h 70"/>
                <a:gd name="T10" fmla="*/ 0 w 36"/>
                <a:gd name="T11" fmla="*/ 8 h 70"/>
                <a:gd name="T12" fmla="*/ 0 w 36"/>
                <a:gd name="T13" fmla="*/ 22 h 70"/>
                <a:gd name="T14" fmla="*/ 1 w 36"/>
                <a:gd name="T15" fmla="*/ 62 h 70"/>
                <a:gd name="T16" fmla="*/ 1 w 36"/>
                <a:gd name="T17" fmla="*/ 70 h 70"/>
                <a:gd name="T18" fmla="*/ 36 w 36"/>
                <a:gd name="T19" fmla="*/ 68 h 70"/>
                <a:gd name="T20" fmla="*/ 36 w 36"/>
                <a:gd name="T21" fmla="*/ 6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70">
                  <a:moveTo>
                    <a:pt x="36" y="61"/>
                  </a:moveTo>
                  <a:cubicBezTo>
                    <a:pt x="35" y="47"/>
                    <a:pt x="35" y="34"/>
                    <a:pt x="35" y="22"/>
                  </a:cubicBezTo>
                  <a:cubicBezTo>
                    <a:pt x="35" y="17"/>
                    <a:pt x="35" y="13"/>
                    <a:pt x="35" y="8"/>
                  </a:cubicBezTo>
                  <a:cubicBezTo>
                    <a:pt x="35" y="1"/>
                    <a:pt x="35" y="1"/>
                    <a:pt x="35" y="1"/>
                  </a:cubicBezTo>
                  <a:cubicBezTo>
                    <a:pt x="0" y="0"/>
                    <a:pt x="0" y="0"/>
                    <a:pt x="0" y="0"/>
                  </a:cubicBezTo>
                  <a:cubicBezTo>
                    <a:pt x="0" y="8"/>
                    <a:pt x="0" y="8"/>
                    <a:pt x="0" y="8"/>
                  </a:cubicBezTo>
                  <a:cubicBezTo>
                    <a:pt x="0" y="12"/>
                    <a:pt x="0" y="17"/>
                    <a:pt x="0" y="22"/>
                  </a:cubicBezTo>
                  <a:cubicBezTo>
                    <a:pt x="0" y="34"/>
                    <a:pt x="0" y="48"/>
                    <a:pt x="1" y="62"/>
                  </a:cubicBezTo>
                  <a:cubicBezTo>
                    <a:pt x="1" y="70"/>
                    <a:pt x="1" y="70"/>
                    <a:pt x="1" y="70"/>
                  </a:cubicBezTo>
                  <a:cubicBezTo>
                    <a:pt x="36" y="68"/>
                    <a:pt x="36" y="68"/>
                    <a:pt x="36" y="68"/>
                  </a:cubicBezTo>
                  <a:lnTo>
                    <a:pt x="36"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183" name="Freeform 169"/>
            <p:cNvSpPr>
              <a:spLocks/>
            </p:cNvSpPr>
            <p:nvPr/>
          </p:nvSpPr>
          <p:spPr bwMode="black">
            <a:xfrm>
              <a:off x="7608882" y="2187574"/>
              <a:ext cx="58737" cy="47624"/>
            </a:xfrm>
            <a:custGeom>
              <a:avLst/>
              <a:gdLst>
                <a:gd name="T0" fmla="*/ 37 w 37"/>
                <a:gd name="T1" fmla="*/ 14 h 30"/>
                <a:gd name="T2" fmla="*/ 29 w 37"/>
                <a:gd name="T3" fmla="*/ 0 h 30"/>
                <a:gd name="T4" fmla="*/ 0 w 37"/>
                <a:gd name="T5" fmla="*/ 15 h 30"/>
                <a:gd name="T6" fmla="*/ 8 w 37"/>
                <a:gd name="T7" fmla="*/ 30 h 30"/>
                <a:gd name="T8" fmla="*/ 37 w 37"/>
                <a:gd name="T9" fmla="*/ 14 h 30"/>
              </a:gdLst>
              <a:ahLst/>
              <a:cxnLst>
                <a:cxn ang="0">
                  <a:pos x="T0" y="T1"/>
                </a:cxn>
                <a:cxn ang="0">
                  <a:pos x="T2" y="T3"/>
                </a:cxn>
                <a:cxn ang="0">
                  <a:pos x="T4" y="T5"/>
                </a:cxn>
                <a:cxn ang="0">
                  <a:pos x="T6" y="T7"/>
                </a:cxn>
                <a:cxn ang="0">
                  <a:pos x="T8" y="T9"/>
                </a:cxn>
              </a:cxnLst>
              <a:rect l="0" t="0" r="r" b="b"/>
              <a:pathLst>
                <a:path w="37" h="30">
                  <a:moveTo>
                    <a:pt x="37" y="14"/>
                  </a:moveTo>
                  <a:lnTo>
                    <a:pt x="29" y="0"/>
                  </a:lnTo>
                  <a:lnTo>
                    <a:pt x="0" y="15"/>
                  </a:lnTo>
                  <a:lnTo>
                    <a:pt x="8" y="30"/>
                  </a:lnTo>
                  <a:lnTo>
                    <a:pt x="3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184" name="Freeform 170"/>
            <p:cNvSpPr>
              <a:spLocks/>
            </p:cNvSpPr>
            <p:nvPr/>
          </p:nvSpPr>
          <p:spPr bwMode="black">
            <a:xfrm>
              <a:off x="7011982" y="2566987"/>
              <a:ext cx="34926" cy="53975"/>
            </a:xfrm>
            <a:custGeom>
              <a:avLst/>
              <a:gdLst>
                <a:gd name="T0" fmla="*/ 36 w 46"/>
                <a:gd name="T1" fmla="*/ 64 h 72"/>
                <a:gd name="T2" fmla="*/ 37 w 46"/>
                <a:gd name="T3" fmla="*/ 61 h 72"/>
                <a:gd name="T4" fmla="*/ 46 w 46"/>
                <a:gd name="T5" fmla="*/ 21 h 72"/>
                <a:gd name="T6" fmla="*/ 46 w 46"/>
                <a:gd name="T7" fmla="*/ 7 h 72"/>
                <a:gd name="T8" fmla="*/ 45 w 46"/>
                <a:gd name="T9" fmla="*/ 0 h 72"/>
                <a:gd name="T10" fmla="*/ 10 w 46"/>
                <a:gd name="T11" fmla="*/ 2 h 72"/>
                <a:gd name="T12" fmla="*/ 11 w 46"/>
                <a:gd name="T13" fmla="*/ 10 h 72"/>
                <a:gd name="T14" fmla="*/ 11 w 46"/>
                <a:gd name="T15" fmla="*/ 21 h 72"/>
                <a:gd name="T16" fmla="*/ 8 w 46"/>
                <a:gd name="T17" fmla="*/ 42 h 72"/>
                <a:gd name="T18" fmla="*/ 2 w 46"/>
                <a:gd name="T19" fmla="*/ 56 h 72"/>
                <a:gd name="T20" fmla="*/ 0 w 46"/>
                <a:gd name="T21" fmla="*/ 63 h 72"/>
                <a:gd name="T22" fmla="*/ 34 w 46"/>
                <a:gd name="T23" fmla="*/ 72 h 72"/>
                <a:gd name="T24" fmla="*/ 36 w 46"/>
                <a:gd name="T25"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72">
                  <a:moveTo>
                    <a:pt x="36" y="64"/>
                  </a:moveTo>
                  <a:cubicBezTo>
                    <a:pt x="37" y="62"/>
                    <a:pt x="37" y="61"/>
                    <a:pt x="37" y="61"/>
                  </a:cubicBezTo>
                  <a:cubicBezTo>
                    <a:pt x="43" y="51"/>
                    <a:pt x="46" y="38"/>
                    <a:pt x="46" y="21"/>
                  </a:cubicBezTo>
                  <a:cubicBezTo>
                    <a:pt x="46" y="17"/>
                    <a:pt x="46" y="12"/>
                    <a:pt x="46" y="7"/>
                  </a:cubicBezTo>
                  <a:cubicBezTo>
                    <a:pt x="45" y="0"/>
                    <a:pt x="45" y="0"/>
                    <a:pt x="45" y="0"/>
                  </a:cubicBezTo>
                  <a:cubicBezTo>
                    <a:pt x="10" y="2"/>
                    <a:pt x="10" y="2"/>
                    <a:pt x="10" y="2"/>
                  </a:cubicBezTo>
                  <a:cubicBezTo>
                    <a:pt x="11" y="10"/>
                    <a:pt x="11" y="10"/>
                    <a:pt x="11" y="10"/>
                  </a:cubicBezTo>
                  <a:cubicBezTo>
                    <a:pt x="11" y="14"/>
                    <a:pt x="11" y="17"/>
                    <a:pt x="11" y="21"/>
                  </a:cubicBezTo>
                  <a:cubicBezTo>
                    <a:pt x="11" y="35"/>
                    <a:pt x="9" y="40"/>
                    <a:pt x="8" y="42"/>
                  </a:cubicBezTo>
                  <a:cubicBezTo>
                    <a:pt x="5" y="46"/>
                    <a:pt x="3" y="50"/>
                    <a:pt x="2" y="56"/>
                  </a:cubicBezTo>
                  <a:cubicBezTo>
                    <a:pt x="0" y="63"/>
                    <a:pt x="0" y="63"/>
                    <a:pt x="0" y="63"/>
                  </a:cubicBezTo>
                  <a:cubicBezTo>
                    <a:pt x="34" y="72"/>
                    <a:pt x="34" y="72"/>
                    <a:pt x="34" y="72"/>
                  </a:cubicBezTo>
                  <a:lnTo>
                    <a:pt x="36"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185" name="Freeform 171"/>
            <p:cNvSpPr>
              <a:spLocks/>
            </p:cNvSpPr>
            <p:nvPr/>
          </p:nvSpPr>
          <p:spPr bwMode="black">
            <a:xfrm>
              <a:off x="7011982" y="2484438"/>
              <a:ext cx="34925" cy="57150"/>
            </a:xfrm>
            <a:custGeom>
              <a:avLst/>
              <a:gdLst>
                <a:gd name="T0" fmla="*/ 5 w 46"/>
                <a:gd name="T1" fmla="*/ 76 h 76"/>
                <a:gd name="T2" fmla="*/ 39 w 46"/>
                <a:gd name="T3" fmla="*/ 70 h 76"/>
                <a:gd name="T4" fmla="*/ 38 w 46"/>
                <a:gd name="T5" fmla="*/ 63 h 76"/>
                <a:gd name="T6" fmla="*/ 36 w 46"/>
                <a:gd name="T7" fmla="*/ 46 h 76"/>
                <a:gd name="T8" fmla="*/ 43 w 46"/>
                <a:gd name="T9" fmla="*/ 21 h 76"/>
                <a:gd name="T10" fmla="*/ 46 w 46"/>
                <a:gd name="T11" fmla="*/ 14 h 76"/>
                <a:gd name="T12" fmla="*/ 13 w 46"/>
                <a:gd name="T13" fmla="*/ 0 h 76"/>
                <a:gd name="T14" fmla="*/ 11 w 46"/>
                <a:gd name="T15" fmla="*/ 7 h 76"/>
                <a:gd name="T16" fmla="*/ 0 w 46"/>
                <a:gd name="T17" fmla="*/ 46 h 76"/>
                <a:gd name="T18" fmla="*/ 3 w 46"/>
                <a:gd name="T19" fmla="*/ 69 h 76"/>
                <a:gd name="T20" fmla="*/ 5 w 46"/>
                <a:gd name="T21"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76">
                  <a:moveTo>
                    <a:pt x="5" y="76"/>
                  </a:moveTo>
                  <a:cubicBezTo>
                    <a:pt x="39" y="70"/>
                    <a:pt x="39" y="70"/>
                    <a:pt x="39" y="70"/>
                  </a:cubicBezTo>
                  <a:cubicBezTo>
                    <a:pt x="38" y="63"/>
                    <a:pt x="38" y="63"/>
                    <a:pt x="38" y="63"/>
                  </a:cubicBezTo>
                  <a:cubicBezTo>
                    <a:pt x="37" y="58"/>
                    <a:pt x="36" y="49"/>
                    <a:pt x="36" y="46"/>
                  </a:cubicBezTo>
                  <a:cubicBezTo>
                    <a:pt x="36" y="43"/>
                    <a:pt x="37" y="35"/>
                    <a:pt x="43" y="21"/>
                  </a:cubicBezTo>
                  <a:cubicBezTo>
                    <a:pt x="46" y="14"/>
                    <a:pt x="46" y="14"/>
                    <a:pt x="46" y="14"/>
                  </a:cubicBezTo>
                  <a:cubicBezTo>
                    <a:pt x="13" y="0"/>
                    <a:pt x="13" y="0"/>
                    <a:pt x="13" y="0"/>
                  </a:cubicBezTo>
                  <a:cubicBezTo>
                    <a:pt x="11" y="7"/>
                    <a:pt x="11" y="7"/>
                    <a:pt x="11" y="7"/>
                  </a:cubicBezTo>
                  <a:cubicBezTo>
                    <a:pt x="6" y="18"/>
                    <a:pt x="0" y="34"/>
                    <a:pt x="0" y="46"/>
                  </a:cubicBezTo>
                  <a:cubicBezTo>
                    <a:pt x="0" y="51"/>
                    <a:pt x="1" y="58"/>
                    <a:pt x="3" y="69"/>
                  </a:cubicBezTo>
                  <a:lnTo>
                    <a:pt x="5"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186" name="Freeform 172"/>
            <p:cNvSpPr>
              <a:spLocks/>
            </p:cNvSpPr>
            <p:nvPr/>
          </p:nvSpPr>
          <p:spPr bwMode="black">
            <a:xfrm>
              <a:off x="8045443" y="2289173"/>
              <a:ext cx="58737" cy="47624"/>
            </a:xfrm>
            <a:custGeom>
              <a:avLst/>
              <a:gdLst>
                <a:gd name="T0" fmla="*/ 53 w 77"/>
                <a:gd name="T1" fmla="*/ 61 h 64"/>
                <a:gd name="T2" fmla="*/ 60 w 77"/>
                <a:gd name="T3" fmla="*/ 64 h 64"/>
                <a:gd name="T4" fmla="*/ 77 w 77"/>
                <a:gd name="T5" fmla="*/ 34 h 64"/>
                <a:gd name="T6" fmla="*/ 70 w 77"/>
                <a:gd name="T7" fmla="*/ 30 h 64"/>
                <a:gd name="T8" fmla="*/ 23 w 77"/>
                <a:gd name="T9" fmla="*/ 4 h 64"/>
                <a:gd name="T10" fmla="*/ 17 w 77"/>
                <a:gd name="T11" fmla="*/ 0 h 64"/>
                <a:gd name="T12" fmla="*/ 0 w 77"/>
                <a:gd name="T13" fmla="*/ 31 h 64"/>
                <a:gd name="T14" fmla="*/ 6 w 77"/>
                <a:gd name="T15" fmla="*/ 35 h 64"/>
                <a:gd name="T16" fmla="*/ 53 w 77"/>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3" y="61"/>
                  </a:moveTo>
                  <a:cubicBezTo>
                    <a:pt x="60" y="64"/>
                    <a:pt x="60" y="64"/>
                    <a:pt x="60" y="64"/>
                  </a:cubicBezTo>
                  <a:cubicBezTo>
                    <a:pt x="77" y="34"/>
                    <a:pt x="77" y="34"/>
                    <a:pt x="77" y="34"/>
                  </a:cubicBezTo>
                  <a:cubicBezTo>
                    <a:pt x="70" y="30"/>
                    <a:pt x="70" y="30"/>
                    <a:pt x="70" y="30"/>
                  </a:cubicBezTo>
                  <a:cubicBezTo>
                    <a:pt x="54" y="21"/>
                    <a:pt x="39" y="12"/>
                    <a:pt x="23" y="4"/>
                  </a:cubicBezTo>
                  <a:cubicBezTo>
                    <a:pt x="17" y="0"/>
                    <a:pt x="17" y="0"/>
                    <a:pt x="17" y="0"/>
                  </a:cubicBezTo>
                  <a:cubicBezTo>
                    <a:pt x="0" y="31"/>
                    <a:pt x="0" y="31"/>
                    <a:pt x="0" y="31"/>
                  </a:cubicBezTo>
                  <a:cubicBezTo>
                    <a:pt x="6" y="35"/>
                    <a:pt x="6" y="35"/>
                    <a:pt x="6" y="35"/>
                  </a:cubicBezTo>
                  <a:cubicBezTo>
                    <a:pt x="24" y="45"/>
                    <a:pt x="39" y="53"/>
                    <a:pt x="53"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187" name="Freeform 173"/>
            <p:cNvSpPr>
              <a:spLocks/>
            </p:cNvSpPr>
            <p:nvPr/>
          </p:nvSpPr>
          <p:spPr bwMode="black">
            <a:xfrm>
              <a:off x="8251818" y="2411412"/>
              <a:ext cx="58737" cy="50800"/>
            </a:xfrm>
            <a:custGeom>
              <a:avLst/>
              <a:gdLst>
                <a:gd name="T0" fmla="*/ 51 w 77"/>
                <a:gd name="T1" fmla="*/ 63 h 67"/>
                <a:gd name="T2" fmla="*/ 57 w 77"/>
                <a:gd name="T3" fmla="*/ 67 h 67"/>
                <a:gd name="T4" fmla="*/ 77 w 77"/>
                <a:gd name="T5" fmla="*/ 38 h 67"/>
                <a:gd name="T6" fmla="*/ 71 w 77"/>
                <a:gd name="T7" fmla="*/ 34 h 67"/>
                <a:gd name="T8" fmla="*/ 26 w 77"/>
                <a:gd name="T9" fmla="*/ 4 h 67"/>
                <a:gd name="T10" fmla="*/ 19 w 77"/>
                <a:gd name="T11" fmla="*/ 0 h 67"/>
                <a:gd name="T12" fmla="*/ 0 w 77"/>
                <a:gd name="T13" fmla="*/ 29 h 67"/>
                <a:gd name="T14" fmla="*/ 7 w 77"/>
                <a:gd name="T15" fmla="*/ 33 h 67"/>
                <a:gd name="T16" fmla="*/ 51 w 77"/>
                <a:gd name="T17" fmla="*/ 6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7">
                  <a:moveTo>
                    <a:pt x="51" y="63"/>
                  </a:moveTo>
                  <a:cubicBezTo>
                    <a:pt x="57" y="67"/>
                    <a:pt x="57" y="67"/>
                    <a:pt x="57" y="67"/>
                  </a:cubicBezTo>
                  <a:cubicBezTo>
                    <a:pt x="77" y="38"/>
                    <a:pt x="77" y="38"/>
                    <a:pt x="77" y="38"/>
                  </a:cubicBezTo>
                  <a:cubicBezTo>
                    <a:pt x="71" y="34"/>
                    <a:pt x="71" y="34"/>
                    <a:pt x="71" y="34"/>
                  </a:cubicBezTo>
                  <a:cubicBezTo>
                    <a:pt x="58" y="25"/>
                    <a:pt x="42" y="15"/>
                    <a:pt x="26" y="4"/>
                  </a:cubicBezTo>
                  <a:cubicBezTo>
                    <a:pt x="19" y="0"/>
                    <a:pt x="19" y="0"/>
                    <a:pt x="19" y="0"/>
                  </a:cubicBezTo>
                  <a:cubicBezTo>
                    <a:pt x="0" y="29"/>
                    <a:pt x="0" y="29"/>
                    <a:pt x="0" y="29"/>
                  </a:cubicBezTo>
                  <a:cubicBezTo>
                    <a:pt x="7" y="33"/>
                    <a:pt x="7" y="33"/>
                    <a:pt x="7" y="33"/>
                  </a:cubicBezTo>
                  <a:cubicBezTo>
                    <a:pt x="23" y="44"/>
                    <a:pt x="38" y="54"/>
                    <a:pt x="51"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188" name="Freeform 174"/>
            <p:cNvSpPr>
              <a:spLocks/>
            </p:cNvSpPr>
            <p:nvPr/>
          </p:nvSpPr>
          <p:spPr bwMode="black">
            <a:xfrm>
              <a:off x="8185142" y="2368548"/>
              <a:ext cx="57149" cy="49213"/>
            </a:xfrm>
            <a:custGeom>
              <a:avLst/>
              <a:gdLst>
                <a:gd name="T0" fmla="*/ 52 w 77"/>
                <a:gd name="T1" fmla="*/ 62 h 66"/>
                <a:gd name="T2" fmla="*/ 58 w 77"/>
                <a:gd name="T3" fmla="*/ 66 h 66"/>
                <a:gd name="T4" fmla="*/ 77 w 77"/>
                <a:gd name="T5" fmla="*/ 36 h 66"/>
                <a:gd name="T6" fmla="*/ 70 w 77"/>
                <a:gd name="T7" fmla="*/ 32 h 66"/>
                <a:gd name="T8" fmla="*/ 24 w 77"/>
                <a:gd name="T9" fmla="*/ 4 h 66"/>
                <a:gd name="T10" fmla="*/ 18 w 77"/>
                <a:gd name="T11" fmla="*/ 0 h 66"/>
                <a:gd name="T12" fmla="*/ 0 w 77"/>
                <a:gd name="T13" fmla="*/ 31 h 66"/>
                <a:gd name="T14" fmla="*/ 6 w 77"/>
                <a:gd name="T15" fmla="*/ 35 h 66"/>
                <a:gd name="T16" fmla="*/ 52 w 77"/>
                <a:gd name="T17"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62"/>
                  </a:moveTo>
                  <a:cubicBezTo>
                    <a:pt x="58" y="66"/>
                    <a:pt x="58" y="66"/>
                    <a:pt x="58" y="66"/>
                  </a:cubicBezTo>
                  <a:cubicBezTo>
                    <a:pt x="77" y="36"/>
                    <a:pt x="77" y="36"/>
                    <a:pt x="77" y="36"/>
                  </a:cubicBezTo>
                  <a:cubicBezTo>
                    <a:pt x="70" y="32"/>
                    <a:pt x="70" y="32"/>
                    <a:pt x="70" y="32"/>
                  </a:cubicBezTo>
                  <a:cubicBezTo>
                    <a:pt x="56" y="23"/>
                    <a:pt x="41" y="14"/>
                    <a:pt x="24" y="4"/>
                  </a:cubicBezTo>
                  <a:cubicBezTo>
                    <a:pt x="18" y="0"/>
                    <a:pt x="18" y="0"/>
                    <a:pt x="18" y="0"/>
                  </a:cubicBezTo>
                  <a:cubicBezTo>
                    <a:pt x="0" y="31"/>
                    <a:pt x="0" y="31"/>
                    <a:pt x="0" y="31"/>
                  </a:cubicBezTo>
                  <a:cubicBezTo>
                    <a:pt x="6" y="35"/>
                    <a:pt x="6" y="35"/>
                    <a:pt x="6" y="35"/>
                  </a:cubicBezTo>
                  <a:cubicBezTo>
                    <a:pt x="23" y="44"/>
                    <a:pt x="38" y="53"/>
                    <a:pt x="5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189" name="Freeform 175"/>
            <p:cNvSpPr>
              <a:spLocks/>
            </p:cNvSpPr>
            <p:nvPr/>
          </p:nvSpPr>
          <p:spPr bwMode="black">
            <a:xfrm>
              <a:off x="8356597" y="2528887"/>
              <a:ext cx="33337" cy="55564"/>
            </a:xfrm>
            <a:custGeom>
              <a:avLst/>
              <a:gdLst>
                <a:gd name="T0" fmla="*/ 2 w 44"/>
                <a:gd name="T1" fmla="*/ 15 h 73"/>
                <a:gd name="T2" fmla="*/ 9 w 44"/>
                <a:gd name="T3" fmla="*/ 65 h 73"/>
                <a:gd name="T4" fmla="*/ 9 w 44"/>
                <a:gd name="T5" fmla="*/ 73 h 73"/>
                <a:gd name="T6" fmla="*/ 44 w 44"/>
                <a:gd name="T7" fmla="*/ 70 h 73"/>
                <a:gd name="T8" fmla="*/ 44 w 44"/>
                <a:gd name="T9" fmla="*/ 62 h 73"/>
                <a:gd name="T10" fmla="*/ 36 w 44"/>
                <a:gd name="T11" fmla="*/ 7 h 73"/>
                <a:gd name="T12" fmla="*/ 35 w 44"/>
                <a:gd name="T13" fmla="*/ 0 h 73"/>
                <a:gd name="T14" fmla="*/ 0 w 44"/>
                <a:gd name="T15" fmla="*/ 7 h 73"/>
                <a:gd name="T16" fmla="*/ 2 w 44"/>
                <a:gd name="T17" fmla="*/ 1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73">
                  <a:moveTo>
                    <a:pt x="2" y="15"/>
                  </a:moveTo>
                  <a:cubicBezTo>
                    <a:pt x="5" y="29"/>
                    <a:pt x="7" y="46"/>
                    <a:pt x="9" y="65"/>
                  </a:cubicBezTo>
                  <a:cubicBezTo>
                    <a:pt x="9" y="73"/>
                    <a:pt x="9" y="73"/>
                    <a:pt x="9" y="73"/>
                  </a:cubicBezTo>
                  <a:cubicBezTo>
                    <a:pt x="44" y="70"/>
                    <a:pt x="44" y="70"/>
                    <a:pt x="44" y="70"/>
                  </a:cubicBezTo>
                  <a:cubicBezTo>
                    <a:pt x="44" y="62"/>
                    <a:pt x="44" y="62"/>
                    <a:pt x="44" y="62"/>
                  </a:cubicBezTo>
                  <a:cubicBezTo>
                    <a:pt x="42" y="42"/>
                    <a:pt x="39" y="24"/>
                    <a:pt x="36" y="7"/>
                  </a:cubicBezTo>
                  <a:cubicBezTo>
                    <a:pt x="35" y="0"/>
                    <a:pt x="35" y="0"/>
                    <a:pt x="35" y="0"/>
                  </a:cubicBezTo>
                  <a:cubicBezTo>
                    <a:pt x="0" y="7"/>
                    <a:pt x="0" y="7"/>
                    <a:pt x="0" y="7"/>
                  </a:cubicBezTo>
                  <a:lnTo>
                    <a:pt x="2"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190" name="Freeform 176"/>
            <p:cNvSpPr>
              <a:spLocks/>
            </p:cNvSpPr>
            <p:nvPr/>
          </p:nvSpPr>
          <p:spPr bwMode="black">
            <a:xfrm>
              <a:off x="8316909" y="2457450"/>
              <a:ext cx="55563" cy="52388"/>
            </a:xfrm>
            <a:custGeom>
              <a:avLst/>
              <a:gdLst>
                <a:gd name="T0" fmla="*/ 38 w 73"/>
                <a:gd name="T1" fmla="*/ 65 h 71"/>
                <a:gd name="T2" fmla="*/ 42 w 73"/>
                <a:gd name="T3" fmla="*/ 71 h 71"/>
                <a:gd name="T4" fmla="*/ 73 w 73"/>
                <a:gd name="T5" fmla="*/ 55 h 71"/>
                <a:gd name="T6" fmla="*/ 69 w 73"/>
                <a:gd name="T7" fmla="*/ 48 h 71"/>
                <a:gd name="T8" fmla="*/ 28 w 73"/>
                <a:gd name="T9" fmla="*/ 5 h 71"/>
                <a:gd name="T10" fmla="*/ 22 w 73"/>
                <a:gd name="T11" fmla="*/ 0 h 71"/>
                <a:gd name="T12" fmla="*/ 0 w 73"/>
                <a:gd name="T13" fmla="*/ 28 h 71"/>
                <a:gd name="T14" fmla="*/ 6 w 73"/>
                <a:gd name="T15" fmla="*/ 33 h 71"/>
                <a:gd name="T16" fmla="*/ 38 w 73"/>
                <a:gd name="T17"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71">
                  <a:moveTo>
                    <a:pt x="38" y="65"/>
                  </a:moveTo>
                  <a:cubicBezTo>
                    <a:pt x="42" y="71"/>
                    <a:pt x="42" y="71"/>
                    <a:pt x="42" y="71"/>
                  </a:cubicBezTo>
                  <a:cubicBezTo>
                    <a:pt x="73" y="55"/>
                    <a:pt x="73" y="55"/>
                    <a:pt x="73" y="55"/>
                  </a:cubicBezTo>
                  <a:cubicBezTo>
                    <a:pt x="69" y="48"/>
                    <a:pt x="69" y="48"/>
                    <a:pt x="69" y="48"/>
                  </a:cubicBezTo>
                  <a:cubicBezTo>
                    <a:pt x="63" y="36"/>
                    <a:pt x="50" y="23"/>
                    <a:pt x="28" y="5"/>
                  </a:cubicBezTo>
                  <a:cubicBezTo>
                    <a:pt x="22" y="0"/>
                    <a:pt x="22" y="0"/>
                    <a:pt x="22" y="0"/>
                  </a:cubicBezTo>
                  <a:cubicBezTo>
                    <a:pt x="0" y="28"/>
                    <a:pt x="0" y="28"/>
                    <a:pt x="0" y="28"/>
                  </a:cubicBezTo>
                  <a:cubicBezTo>
                    <a:pt x="6" y="33"/>
                    <a:pt x="6" y="33"/>
                    <a:pt x="6" y="33"/>
                  </a:cubicBezTo>
                  <a:cubicBezTo>
                    <a:pt x="30" y="52"/>
                    <a:pt x="37" y="62"/>
                    <a:pt x="38"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191" name="Freeform 177"/>
            <p:cNvSpPr>
              <a:spLocks/>
            </p:cNvSpPr>
            <p:nvPr/>
          </p:nvSpPr>
          <p:spPr bwMode="black">
            <a:xfrm>
              <a:off x="8115297" y="2328862"/>
              <a:ext cx="58737" cy="47624"/>
            </a:xfrm>
            <a:custGeom>
              <a:avLst/>
              <a:gdLst>
                <a:gd name="T0" fmla="*/ 52 w 77"/>
                <a:gd name="T1" fmla="*/ 60 h 64"/>
                <a:gd name="T2" fmla="*/ 59 w 77"/>
                <a:gd name="T3" fmla="*/ 64 h 64"/>
                <a:gd name="T4" fmla="*/ 77 w 77"/>
                <a:gd name="T5" fmla="*/ 34 h 64"/>
                <a:gd name="T6" fmla="*/ 70 w 77"/>
                <a:gd name="T7" fmla="*/ 30 h 64"/>
                <a:gd name="T8" fmla="*/ 24 w 77"/>
                <a:gd name="T9" fmla="*/ 3 h 64"/>
                <a:gd name="T10" fmla="*/ 17 w 77"/>
                <a:gd name="T11" fmla="*/ 0 h 64"/>
                <a:gd name="T12" fmla="*/ 0 w 77"/>
                <a:gd name="T13" fmla="*/ 30 h 64"/>
                <a:gd name="T14" fmla="*/ 6 w 77"/>
                <a:gd name="T15" fmla="*/ 34 h 64"/>
                <a:gd name="T16" fmla="*/ 52 w 77"/>
                <a:gd name="T1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2" y="60"/>
                  </a:moveTo>
                  <a:cubicBezTo>
                    <a:pt x="59" y="64"/>
                    <a:pt x="59" y="64"/>
                    <a:pt x="59" y="64"/>
                  </a:cubicBezTo>
                  <a:cubicBezTo>
                    <a:pt x="77" y="34"/>
                    <a:pt x="77" y="34"/>
                    <a:pt x="77" y="34"/>
                  </a:cubicBezTo>
                  <a:cubicBezTo>
                    <a:pt x="70" y="30"/>
                    <a:pt x="70" y="30"/>
                    <a:pt x="70" y="30"/>
                  </a:cubicBezTo>
                  <a:cubicBezTo>
                    <a:pt x="55" y="22"/>
                    <a:pt x="40" y="13"/>
                    <a:pt x="24" y="3"/>
                  </a:cubicBezTo>
                  <a:cubicBezTo>
                    <a:pt x="17" y="0"/>
                    <a:pt x="17" y="0"/>
                    <a:pt x="17" y="0"/>
                  </a:cubicBezTo>
                  <a:cubicBezTo>
                    <a:pt x="0" y="30"/>
                    <a:pt x="0" y="30"/>
                    <a:pt x="0" y="30"/>
                  </a:cubicBezTo>
                  <a:cubicBezTo>
                    <a:pt x="6" y="34"/>
                    <a:pt x="6" y="34"/>
                    <a:pt x="6" y="34"/>
                  </a:cubicBezTo>
                  <a:cubicBezTo>
                    <a:pt x="22" y="43"/>
                    <a:pt x="38" y="52"/>
                    <a:pt x="52"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192" name="Freeform 178"/>
            <p:cNvSpPr>
              <a:spLocks/>
            </p:cNvSpPr>
            <p:nvPr/>
          </p:nvSpPr>
          <p:spPr bwMode="black">
            <a:xfrm>
              <a:off x="7821610" y="2162174"/>
              <a:ext cx="58737" cy="49213"/>
            </a:xfrm>
            <a:custGeom>
              <a:avLst/>
              <a:gdLst>
                <a:gd name="T0" fmla="*/ 52 w 77"/>
                <a:gd name="T1" fmla="*/ 62 h 66"/>
                <a:gd name="T2" fmla="*/ 59 w 77"/>
                <a:gd name="T3" fmla="*/ 66 h 66"/>
                <a:gd name="T4" fmla="*/ 77 w 77"/>
                <a:gd name="T5" fmla="*/ 36 h 66"/>
                <a:gd name="T6" fmla="*/ 71 w 77"/>
                <a:gd name="T7" fmla="*/ 32 h 66"/>
                <a:gd name="T8" fmla="*/ 24 w 77"/>
                <a:gd name="T9" fmla="*/ 4 h 66"/>
                <a:gd name="T10" fmla="*/ 18 w 77"/>
                <a:gd name="T11" fmla="*/ 0 h 66"/>
                <a:gd name="T12" fmla="*/ 0 w 77"/>
                <a:gd name="T13" fmla="*/ 31 h 66"/>
                <a:gd name="T14" fmla="*/ 7 w 77"/>
                <a:gd name="T15" fmla="*/ 35 h 66"/>
                <a:gd name="T16" fmla="*/ 52 w 77"/>
                <a:gd name="T17"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62"/>
                  </a:moveTo>
                  <a:cubicBezTo>
                    <a:pt x="59" y="66"/>
                    <a:pt x="59" y="66"/>
                    <a:pt x="59" y="66"/>
                  </a:cubicBezTo>
                  <a:cubicBezTo>
                    <a:pt x="77" y="36"/>
                    <a:pt x="77" y="36"/>
                    <a:pt x="77" y="36"/>
                  </a:cubicBezTo>
                  <a:cubicBezTo>
                    <a:pt x="71" y="32"/>
                    <a:pt x="71" y="32"/>
                    <a:pt x="71" y="32"/>
                  </a:cubicBezTo>
                  <a:cubicBezTo>
                    <a:pt x="54" y="21"/>
                    <a:pt x="39" y="12"/>
                    <a:pt x="24" y="4"/>
                  </a:cubicBezTo>
                  <a:cubicBezTo>
                    <a:pt x="18" y="0"/>
                    <a:pt x="18" y="0"/>
                    <a:pt x="18" y="0"/>
                  </a:cubicBezTo>
                  <a:cubicBezTo>
                    <a:pt x="0" y="31"/>
                    <a:pt x="0" y="31"/>
                    <a:pt x="0" y="31"/>
                  </a:cubicBezTo>
                  <a:cubicBezTo>
                    <a:pt x="7" y="35"/>
                    <a:pt x="7" y="35"/>
                    <a:pt x="7" y="35"/>
                  </a:cubicBezTo>
                  <a:cubicBezTo>
                    <a:pt x="21" y="42"/>
                    <a:pt x="36" y="51"/>
                    <a:pt x="5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193" name="Freeform 179"/>
            <p:cNvSpPr>
              <a:spLocks/>
            </p:cNvSpPr>
            <p:nvPr/>
          </p:nvSpPr>
          <p:spPr bwMode="black">
            <a:xfrm>
              <a:off x="7754935" y="2133599"/>
              <a:ext cx="53975" cy="39688"/>
            </a:xfrm>
            <a:custGeom>
              <a:avLst/>
              <a:gdLst>
                <a:gd name="T0" fmla="*/ 10 w 73"/>
                <a:gd name="T1" fmla="*/ 35 h 52"/>
                <a:gd name="T2" fmla="*/ 15 w 73"/>
                <a:gd name="T3" fmla="*/ 35 h 52"/>
                <a:gd name="T4" fmla="*/ 51 w 73"/>
                <a:gd name="T5" fmla="*/ 48 h 52"/>
                <a:gd name="T6" fmla="*/ 58 w 73"/>
                <a:gd name="T7" fmla="*/ 52 h 52"/>
                <a:gd name="T8" fmla="*/ 73 w 73"/>
                <a:gd name="T9" fmla="*/ 20 h 52"/>
                <a:gd name="T10" fmla="*/ 66 w 73"/>
                <a:gd name="T11" fmla="*/ 17 h 52"/>
                <a:gd name="T12" fmla="*/ 19 w 73"/>
                <a:gd name="T13" fmla="*/ 0 h 52"/>
                <a:gd name="T14" fmla="*/ 10 w 73"/>
                <a:gd name="T15" fmla="*/ 0 h 52"/>
                <a:gd name="T16" fmla="*/ 10 w 73"/>
                <a:gd name="T17" fmla="*/ 0 h 52"/>
                <a:gd name="T18" fmla="*/ 0 w 73"/>
                <a:gd name="T19" fmla="*/ 0 h 52"/>
                <a:gd name="T20" fmla="*/ 1 w 73"/>
                <a:gd name="T21" fmla="*/ 35 h 52"/>
                <a:gd name="T22" fmla="*/ 10 w 73"/>
                <a:gd name="T23"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52">
                  <a:moveTo>
                    <a:pt x="10" y="35"/>
                  </a:moveTo>
                  <a:cubicBezTo>
                    <a:pt x="11" y="35"/>
                    <a:pt x="13" y="35"/>
                    <a:pt x="15" y="35"/>
                  </a:cubicBezTo>
                  <a:cubicBezTo>
                    <a:pt x="19" y="36"/>
                    <a:pt x="30" y="38"/>
                    <a:pt x="51" y="48"/>
                  </a:cubicBezTo>
                  <a:cubicBezTo>
                    <a:pt x="58" y="52"/>
                    <a:pt x="58" y="52"/>
                    <a:pt x="58" y="52"/>
                  </a:cubicBezTo>
                  <a:cubicBezTo>
                    <a:pt x="73" y="20"/>
                    <a:pt x="73" y="20"/>
                    <a:pt x="73" y="20"/>
                  </a:cubicBezTo>
                  <a:cubicBezTo>
                    <a:pt x="66" y="17"/>
                    <a:pt x="66" y="17"/>
                    <a:pt x="66" y="17"/>
                  </a:cubicBezTo>
                  <a:cubicBezTo>
                    <a:pt x="46" y="7"/>
                    <a:pt x="31" y="2"/>
                    <a:pt x="19" y="0"/>
                  </a:cubicBezTo>
                  <a:cubicBezTo>
                    <a:pt x="16" y="0"/>
                    <a:pt x="13" y="0"/>
                    <a:pt x="10" y="0"/>
                  </a:cubicBezTo>
                  <a:cubicBezTo>
                    <a:pt x="10" y="0"/>
                    <a:pt x="10" y="0"/>
                    <a:pt x="10" y="0"/>
                  </a:cubicBezTo>
                  <a:cubicBezTo>
                    <a:pt x="0" y="0"/>
                    <a:pt x="0" y="0"/>
                    <a:pt x="0" y="0"/>
                  </a:cubicBezTo>
                  <a:cubicBezTo>
                    <a:pt x="1" y="35"/>
                    <a:pt x="1" y="35"/>
                    <a:pt x="1" y="35"/>
                  </a:cubicBezTo>
                  <a:lnTo>
                    <a:pt x="10"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194" name="Freeform 180"/>
            <p:cNvSpPr>
              <a:spLocks/>
            </p:cNvSpPr>
            <p:nvPr/>
          </p:nvSpPr>
          <p:spPr bwMode="black">
            <a:xfrm>
              <a:off x="7677146" y="2144714"/>
              <a:ext cx="57149" cy="49213"/>
            </a:xfrm>
            <a:custGeom>
              <a:avLst/>
              <a:gdLst>
                <a:gd name="T0" fmla="*/ 27 w 76"/>
                <a:gd name="T1" fmla="*/ 61 h 66"/>
                <a:gd name="T2" fmla="*/ 69 w 76"/>
                <a:gd name="T3" fmla="*/ 35 h 66"/>
                <a:gd name="T4" fmla="*/ 76 w 76"/>
                <a:gd name="T5" fmla="*/ 31 h 66"/>
                <a:gd name="T6" fmla="*/ 60 w 76"/>
                <a:gd name="T7" fmla="*/ 0 h 66"/>
                <a:gd name="T8" fmla="*/ 53 w 76"/>
                <a:gd name="T9" fmla="*/ 3 h 66"/>
                <a:gd name="T10" fmla="*/ 6 w 76"/>
                <a:gd name="T11" fmla="*/ 33 h 66"/>
                <a:gd name="T12" fmla="*/ 0 w 76"/>
                <a:gd name="T13" fmla="*/ 38 h 66"/>
                <a:gd name="T14" fmla="*/ 21 w 76"/>
                <a:gd name="T15" fmla="*/ 66 h 66"/>
                <a:gd name="T16" fmla="*/ 27 w 76"/>
                <a:gd name="T17" fmla="*/ 6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6">
                  <a:moveTo>
                    <a:pt x="27" y="61"/>
                  </a:moveTo>
                  <a:cubicBezTo>
                    <a:pt x="37" y="54"/>
                    <a:pt x="52" y="43"/>
                    <a:pt x="69" y="35"/>
                  </a:cubicBezTo>
                  <a:cubicBezTo>
                    <a:pt x="76" y="31"/>
                    <a:pt x="76" y="31"/>
                    <a:pt x="76" y="31"/>
                  </a:cubicBezTo>
                  <a:cubicBezTo>
                    <a:pt x="60" y="0"/>
                    <a:pt x="60" y="0"/>
                    <a:pt x="60" y="0"/>
                  </a:cubicBezTo>
                  <a:cubicBezTo>
                    <a:pt x="53" y="3"/>
                    <a:pt x="53" y="3"/>
                    <a:pt x="53" y="3"/>
                  </a:cubicBezTo>
                  <a:cubicBezTo>
                    <a:pt x="34" y="13"/>
                    <a:pt x="17" y="25"/>
                    <a:pt x="6" y="33"/>
                  </a:cubicBezTo>
                  <a:cubicBezTo>
                    <a:pt x="0" y="38"/>
                    <a:pt x="0" y="38"/>
                    <a:pt x="0" y="38"/>
                  </a:cubicBezTo>
                  <a:cubicBezTo>
                    <a:pt x="21" y="66"/>
                    <a:pt x="21" y="66"/>
                    <a:pt x="21" y="66"/>
                  </a:cubicBezTo>
                  <a:lnTo>
                    <a:pt x="27"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195" name="Freeform 181"/>
            <p:cNvSpPr>
              <a:spLocks/>
            </p:cNvSpPr>
            <p:nvPr/>
          </p:nvSpPr>
          <p:spPr bwMode="black">
            <a:xfrm>
              <a:off x="7026272" y="2797175"/>
              <a:ext cx="57149" cy="49213"/>
            </a:xfrm>
            <a:custGeom>
              <a:avLst/>
              <a:gdLst>
                <a:gd name="T0" fmla="*/ 31 w 76"/>
                <a:gd name="T1" fmla="*/ 5 h 67"/>
                <a:gd name="T2" fmla="*/ 26 w 76"/>
                <a:gd name="T3" fmla="*/ 0 h 67"/>
                <a:gd name="T4" fmla="*/ 0 w 76"/>
                <a:gd name="T5" fmla="*/ 23 h 67"/>
                <a:gd name="T6" fmla="*/ 5 w 76"/>
                <a:gd name="T7" fmla="*/ 29 h 67"/>
                <a:gd name="T8" fmla="*/ 53 w 76"/>
                <a:gd name="T9" fmla="*/ 64 h 67"/>
                <a:gd name="T10" fmla="*/ 59 w 76"/>
                <a:gd name="T11" fmla="*/ 67 h 67"/>
                <a:gd name="T12" fmla="*/ 76 w 76"/>
                <a:gd name="T13" fmla="*/ 36 h 67"/>
                <a:gd name="T14" fmla="*/ 69 w 76"/>
                <a:gd name="T15" fmla="*/ 33 h 67"/>
                <a:gd name="T16" fmla="*/ 31 w 76"/>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7">
                  <a:moveTo>
                    <a:pt x="31" y="5"/>
                  </a:moveTo>
                  <a:cubicBezTo>
                    <a:pt x="26" y="0"/>
                    <a:pt x="26" y="0"/>
                    <a:pt x="26" y="0"/>
                  </a:cubicBezTo>
                  <a:cubicBezTo>
                    <a:pt x="0" y="23"/>
                    <a:pt x="0" y="23"/>
                    <a:pt x="0" y="23"/>
                  </a:cubicBezTo>
                  <a:cubicBezTo>
                    <a:pt x="5" y="29"/>
                    <a:pt x="5" y="29"/>
                    <a:pt x="5" y="29"/>
                  </a:cubicBezTo>
                  <a:cubicBezTo>
                    <a:pt x="18" y="43"/>
                    <a:pt x="38" y="56"/>
                    <a:pt x="53" y="64"/>
                  </a:cubicBezTo>
                  <a:cubicBezTo>
                    <a:pt x="59" y="67"/>
                    <a:pt x="59" y="67"/>
                    <a:pt x="59" y="67"/>
                  </a:cubicBezTo>
                  <a:cubicBezTo>
                    <a:pt x="76" y="36"/>
                    <a:pt x="76" y="36"/>
                    <a:pt x="76" y="36"/>
                  </a:cubicBezTo>
                  <a:cubicBezTo>
                    <a:pt x="69" y="33"/>
                    <a:pt x="69" y="33"/>
                    <a:pt x="69" y="33"/>
                  </a:cubicBezTo>
                  <a:cubicBezTo>
                    <a:pt x="52" y="23"/>
                    <a:pt x="38" y="14"/>
                    <a:pt x="3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196" name="Freeform 182"/>
            <p:cNvSpPr>
              <a:spLocks/>
            </p:cNvSpPr>
            <p:nvPr/>
          </p:nvSpPr>
          <p:spPr bwMode="black">
            <a:xfrm>
              <a:off x="7975596" y="2251075"/>
              <a:ext cx="57149" cy="47624"/>
            </a:xfrm>
            <a:custGeom>
              <a:avLst/>
              <a:gdLst>
                <a:gd name="T0" fmla="*/ 54 w 77"/>
                <a:gd name="T1" fmla="*/ 60 h 64"/>
                <a:gd name="T2" fmla="*/ 60 w 77"/>
                <a:gd name="T3" fmla="*/ 64 h 64"/>
                <a:gd name="T4" fmla="*/ 77 w 77"/>
                <a:gd name="T5" fmla="*/ 33 h 64"/>
                <a:gd name="T6" fmla="*/ 71 w 77"/>
                <a:gd name="T7" fmla="*/ 29 h 64"/>
                <a:gd name="T8" fmla="*/ 23 w 77"/>
                <a:gd name="T9" fmla="*/ 4 h 64"/>
                <a:gd name="T10" fmla="*/ 17 w 77"/>
                <a:gd name="T11" fmla="*/ 0 h 64"/>
                <a:gd name="T12" fmla="*/ 0 w 77"/>
                <a:gd name="T13" fmla="*/ 31 h 64"/>
                <a:gd name="T14" fmla="*/ 7 w 77"/>
                <a:gd name="T15" fmla="*/ 35 h 64"/>
                <a:gd name="T16" fmla="*/ 54 w 77"/>
                <a:gd name="T1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4" y="60"/>
                  </a:moveTo>
                  <a:cubicBezTo>
                    <a:pt x="60" y="64"/>
                    <a:pt x="60" y="64"/>
                    <a:pt x="60" y="64"/>
                  </a:cubicBezTo>
                  <a:cubicBezTo>
                    <a:pt x="77" y="33"/>
                    <a:pt x="77" y="33"/>
                    <a:pt x="77" y="33"/>
                  </a:cubicBezTo>
                  <a:cubicBezTo>
                    <a:pt x="71" y="29"/>
                    <a:pt x="71" y="29"/>
                    <a:pt x="71" y="29"/>
                  </a:cubicBezTo>
                  <a:cubicBezTo>
                    <a:pt x="54" y="20"/>
                    <a:pt x="38" y="12"/>
                    <a:pt x="23" y="4"/>
                  </a:cubicBezTo>
                  <a:cubicBezTo>
                    <a:pt x="17" y="0"/>
                    <a:pt x="17" y="0"/>
                    <a:pt x="17" y="0"/>
                  </a:cubicBezTo>
                  <a:cubicBezTo>
                    <a:pt x="0" y="31"/>
                    <a:pt x="0" y="31"/>
                    <a:pt x="0" y="31"/>
                  </a:cubicBezTo>
                  <a:cubicBezTo>
                    <a:pt x="7" y="35"/>
                    <a:pt x="7" y="35"/>
                    <a:pt x="7" y="35"/>
                  </a:cubicBezTo>
                  <a:cubicBezTo>
                    <a:pt x="21" y="43"/>
                    <a:pt x="37" y="51"/>
                    <a:pt x="54"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197" name="Freeform 183"/>
            <p:cNvSpPr>
              <a:spLocks/>
            </p:cNvSpPr>
            <p:nvPr/>
          </p:nvSpPr>
          <p:spPr bwMode="black">
            <a:xfrm>
              <a:off x="7889872" y="2203451"/>
              <a:ext cx="73026" cy="57151"/>
            </a:xfrm>
            <a:custGeom>
              <a:avLst/>
              <a:gdLst>
                <a:gd name="T0" fmla="*/ 21 w 97"/>
                <a:gd name="T1" fmla="*/ 44 h 76"/>
                <a:gd name="T2" fmla="*/ 26 w 97"/>
                <a:gd name="T3" fmla="*/ 47 h 76"/>
                <a:gd name="T4" fmla="*/ 27 w 97"/>
                <a:gd name="T5" fmla="*/ 48 h 76"/>
                <a:gd name="T6" fmla="*/ 74 w 97"/>
                <a:gd name="T7" fmla="*/ 73 h 76"/>
                <a:gd name="T8" fmla="*/ 80 w 97"/>
                <a:gd name="T9" fmla="*/ 76 h 76"/>
                <a:gd name="T10" fmla="*/ 97 w 97"/>
                <a:gd name="T11" fmla="*/ 45 h 76"/>
                <a:gd name="T12" fmla="*/ 90 w 97"/>
                <a:gd name="T13" fmla="*/ 41 h 76"/>
                <a:gd name="T14" fmla="*/ 44 w 97"/>
                <a:gd name="T15" fmla="*/ 17 h 76"/>
                <a:gd name="T16" fmla="*/ 44 w 97"/>
                <a:gd name="T17" fmla="*/ 17 h 76"/>
                <a:gd name="T18" fmla="*/ 25 w 97"/>
                <a:gd name="T19" fmla="*/ 5 h 76"/>
                <a:gd name="T20" fmla="*/ 19 w 97"/>
                <a:gd name="T21" fmla="*/ 0 h 76"/>
                <a:gd name="T22" fmla="*/ 0 w 97"/>
                <a:gd name="T23" fmla="*/ 30 h 76"/>
                <a:gd name="T24" fmla="*/ 6 w 97"/>
                <a:gd name="T25" fmla="*/ 34 h 76"/>
                <a:gd name="T26" fmla="*/ 21 w 97"/>
                <a:gd name="T27" fmla="*/ 4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76">
                  <a:moveTo>
                    <a:pt x="21" y="44"/>
                  </a:moveTo>
                  <a:cubicBezTo>
                    <a:pt x="24" y="46"/>
                    <a:pt x="26" y="47"/>
                    <a:pt x="26" y="47"/>
                  </a:cubicBezTo>
                  <a:cubicBezTo>
                    <a:pt x="27" y="48"/>
                    <a:pt x="27" y="48"/>
                    <a:pt x="27" y="48"/>
                  </a:cubicBezTo>
                  <a:cubicBezTo>
                    <a:pt x="29" y="49"/>
                    <a:pt x="46" y="58"/>
                    <a:pt x="74" y="73"/>
                  </a:cubicBezTo>
                  <a:cubicBezTo>
                    <a:pt x="80" y="76"/>
                    <a:pt x="80" y="76"/>
                    <a:pt x="80" y="76"/>
                  </a:cubicBezTo>
                  <a:cubicBezTo>
                    <a:pt x="97" y="45"/>
                    <a:pt x="97" y="45"/>
                    <a:pt x="97" y="45"/>
                  </a:cubicBezTo>
                  <a:cubicBezTo>
                    <a:pt x="90" y="41"/>
                    <a:pt x="90" y="41"/>
                    <a:pt x="90" y="41"/>
                  </a:cubicBezTo>
                  <a:cubicBezTo>
                    <a:pt x="60" y="26"/>
                    <a:pt x="49" y="20"/>
                    <a:pt x="44" y="17"/>
                  </a:cubicBezTo>
                  <a:cubicBezTo>
                    <a:pt x="44" y="17"/>
                    <a:pt x="44" y="17"/>
                    <a:pt x="44" y="17"/>
                  </a:cubicBezTo>
                  <a:cubicBezTo>
                    <a:pt x="44" y="17"/>
                    <a:pt x="37" y="12"/>
                    <a:pt x="25" y="5"/>
                  </a:cubicBezTo>
                  <a:cubicBezTo>
                    <a:pt x="19" y="0"/>
                    <a:pt x="19" y="0"/>
                    <a:pt x="19" y="0"/>
                  </a:cubicBezTo>
                  <a:cubicBezTo>
                    <a:pt x="0" y="30"/>
                    <a:pt x="0" y="30"/>
                    <a:pt x="0" y="30"/>
                  </a:cubicBezTo>
                  <a:cubicBezTo>
                    <a:pt x="6" y="34"/>
                    <a:pt x="6" y="34"/>
                    <a:pt x="6" y="34"/>
                  </a:cubicBezTo>
                  <a:cubicBezTo>
                    <a:pt x="12" y="38"/>
                    <a:pt x="18" y="42"/>
                    <a:pt x="21"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198" name="Freeform 184"/>
            <p:cNvSpPr>
              <a:spLocks/>
            </p:cNvSpPr>
            <p:nvPr/>
          </p:nvSpPr>
          <p:spPr bwMode="black">
            <a:xfrm>
              <a:off x="7259635" y="2378076"/>
              <a:ext cx="57149" cy="47624"/>
            </a:xfrm>
            <a:custGeom>
              <a:avLst/>
              <a:gdLst>
                <a:gd name="T0" fmla="*/ 36 w 36"/>
                <a:gd name="T1" fmla="*/ 15 h 30"/>
                <a:gd name="T2" fmla="*/ 28 w 36"/>
                <a:gd name="T3" fmla="*/ 0 h 30"/>
                <a:gd name="T4" fmla="*/ 0 w 36"/>
                <a:gd name="T5" fmla="*/ 16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6"/>
                  </a:lnTo>
                  <a:lnTo>
                    <a:pt x="8" y="30"/>
                  </a:lnTo>
                  <a:lnTo>
                    <a:pt x="3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199" name="Freeform 185"/>
            <p:cNvSpPr>
              <a:spLocks/>
            </p:cNvSpPr>
            <p:nvPr/>
          </p:nvSpPr>
          <p:spPr bwMode="black">
            <a:xfrm>
              <a:off x="8091485" y="2879726"/>
              <a:ext cx="57149" cy="47624"/>
            </a:xfrm>
            <a:custGeom>
              <a:avLst/>
              <a:gdLst>
                <a:gd name="T0" fmla="*/ 0 w 36"/>
                <a:gd name="T1" fmla="*/ 16 h 30"/>
                <a:gd name="T2" fmla="*/ 8 w 36"/>
                <a:gd name="T3" fmla="*/ 30 h 30"/>
                <a:gd name="T4" fmla="*/ 36 w 36"/>
                <a:gd name="T5" fmla="*/ 14 h 30"/>
                <a:gd name="T6" fmla="*/ 28 w 36"/>
                <a:gd name="T7" fmla="*/ 0 h 30"/>
                <a:gd name="T8" fmla="*/ 0 w 36"/>
                <a:gd name="T9" fmla="*/ 16 h 30"/>
              </a:gdLst>
              <a:ahLst/>
              <a:cxnLst>
                <a:cxn ang="0">
                  <a:pos x="T0" y="T1"/>
                </a:cxn>
                <a:cxn ang="0">
                  <a:pos x="T2" y="T3"/>
                </a:cxn>
                <a:cxn ang="0">
                  <a:pos x="T4" y="T5"/>
                </a:cxn>
                <a:cxn ang="0">
                  <a:pos x="T6" y="T7"/>
                </a:cxn>
                <a:cxn ang="0">
                  <a:pos x="T8" y="T9"/>
                </a:cxn>
              </a:cxnLst>
              <a:rect l="0" t="0" r="r" b="b"/>
              <a:pathLst>
                <a:path w="36" h="30">
                  <a:moveTo>
                    <a:pt x="0" y="16"/>
                  </a:moveTo>
                  <a:lnTo>
                    <a:pt x="8" y="30"/>
                  </a:lnTo>
                  <a:lnTo>
                    <a:pt x="36" y="14"/>
                  </a:lnTo>
                  <a:lnTo>
                    <a:pt x="28" y="0"/>
                  </a:lnTo>
                  <a:lnTo>
                    <a:pt x="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200" name="Freeform 186"/>
            <p:cNvSpPr>
              <a:spLocks/>
            </p:cNvSpPr>
            <p:nvPr/>
          </p:nvSpPr>
          <p:spPr bwMode="black">
            <a:xfrm>
              <a:off x="7953373" y="2960689"/>
              <a:ext cx="57149" cy="49213"/>
            </a:xfrm>
            <a:custGeom>
              <a:avLst/>
              <a:gdLst>
                <a:gd name="T0" fmla="*/ 52 w 77"/>
                <a:gd name="T1" fmla="*/ 4 h 66"/>
                <a:gd name="T2" fmla="*/ 6 w 77"/>
                <a:gd name="T3" fmla="*/ 32 h 66"/>
                <a:gd name="T4" fmla="*/ 0 w 77"/>
                <a:gd name="T5" fmla="*/ 36 h 66"/>
                <a:gd name="T6" fmla="*/ 18 w 77"/>
                <a:gd name="T7" fmla="*/ 66 h 66"/>
                <a:gd name="T8" fmla="*/ 24 w 77"/>
                <a:gd name="T9" fmla="*/ 62 h 66"/>
                <a:gd name="T10" fmla="*/ 70 w 77"/>
                <a:gd name="T11" fmla="*/ 34 h 66"/>
                <a:gd name="T12" fmla="*/ 77 w 77"/>
                <a:gd name="T13" fmla="*/ 31 h 66"/>
                <a:gd name="T14" fmla="*/ 59 w 77"/>
                <a:gd name="T15" fmla="*/ 0 h 66"/>
                <a:gd name="T16" fmla="*/ 52 w 77"/>
                <a:gd name="T17"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4"/>
                  </a:moveTo>
                  <a:cubicBezTo>
                    <a:pt x="35" y="14"/>
                    <a:pt x="20" y="23"/>
                    <a:pt x="6" y="32"/>
                  </a:cubicBezTo>
                  <a:cubicBezTo>
                    <a:pt x="0" y="36"/>
                    <a:pt x="0" y="36"/>
                    <a:pt x="0" y="36"/>
                  </a:cubicBezTo>
                  <a:cubicBezTo>
                    <a:pt x="18" y="66"/>
                    <a:pt x="18" y="66"/>
                    <a:pt x="18" y="66"/>
                  </a:cubicBezTo>
                  <a:cubicBezTo>
                    <a:pt x="24" y="62"/>
                    <a:pt x="24" y="62"/>
                    <a:pt x="24" y="62"/>
                  </a:cubicBezTo>
                  <a:cubicBezTo>
                    <a:pt x="39" y="53"/>
                    <a:pt x="54" y="44"/>
                    <a:pt x="70" y="34"/>
                  </a:cubicBezTo>
                  <a:cubicBezTo>
                    <a:pt x="77" y="31"/>
                    <a:pt x="77" y="31"/>
                    <a:pt x="77" y="31"/>
                  </a:cubicBezTo>
                  <a:cubicBezTo>
                    <a:pt x="59" y="0"/>
                    <a:pt x="59" y="0"/>
                    <a:pt x="59" y="0"/>
                  </a:cubicBezTo>
                  <a:lnTo>
                    <a:pt x="5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201" name="Freeform 187"/>
            <p:cNvSpPr>
              <a:spLocks/>
            </p:cNvSpPr>
            <p:nvPr/>
          </p:nvSpPr>
          <p:spPr bwMode="black">
            <a:xfrm>
              <a:off x="8021635" y="2919414"/>
              <a:ext cx="58737" cy="49213"/>
            </a:xfrm>
            <a:custGeom>
              <a:avLst/>
              <a:gdLst>
                <a:gd name="T0" fmla="*/ 52 w 77"/>
                <a:gd name="T1" fmla="*/ 4 h 65"/>
                <a:gd name="T2" fmla="*/ 6 w 77"/>
                <a:gd name="T3" fmla="*/ 31 h 65"/>
                <a:gd name="T4" fmla="*/ 0 w 77"/>
                <a:gd name="T5" fmla="*/ 35 h 65"/>
                <a:gd name="T6" fmla="*/ 17 w 77"/>
                <a:gd name="T7" fmla="*/ 65 h 65"/>
                <a:gd name="T8" fmla="*/ 24 w 77"/>
                <a:gd name="T9" fmla="*/ 61 h 65"/>
                <a:gd name="T10" fmla="*/ 70 w 77"/>
                <a:gd name="T11" fmla="*/ 34 h 65"/>
                <a:gd name="T12" fmla="*/ 77 w 77"/>
                <a:gd name="T13" fmla="*/ 31 h 65"/>
                <a:gd name="T14" fmla="*/ 59 w 77"/>
                <a:gd name="T15" fmla="*/ 0 h 65"/>
                <a:gd name="T16" fmla="*/ 52 w 77"/>
                <a:gd name="T17"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5">
                  <a:moveTo>
                    <a:pt x="52" y="4"/>
                  </a:moveTo>
                  <a:cubicBezTo>
                    <a:pt x="37" y="13"/>
                    <a:pt x="21" y="22"/>
                    <a:pt x="6" y="31"/>
                  </a:cubicBezTo>
                  <a:cubicBezTo>
                    <a:pt x="0" y="35"/>
                    <a:pt x="0" y="35"/>
                    <a:pt x="0" y="35"/>
                  </a:cubicBezTo>
                  <a:cubicBezTo>
                    <a:pt x="17" y="65"/>
                    <a:pt x="17" y="65"/>
                    <a:pt x="17" y="65"/>
                  </a:cubicBezTo>
                  <a:cubicBezTo>
                    <a:pt x="24" y="61"/>
                    <a:pt x="24" y="61"/>
                    <a:pt x="24" y="61"/>
                  </a:cubicBezTo>
                  <a:cubicBezTo>
                    <a:pt x="39" y="52"/>
                    <a:pt x="55" y="44"/>
                    <a:pt x="70" y="34"/>
                  </a:cubicBezTo>
                  <a:cubicBezTo>
                    <a:pt x="77" y="31"/>
                    <a:pt x="77" y="31"/>
                    <a:pt x="77" y="31"/>
                  </a:cubicBezTo>
                  <a:cubicBezTo>
                    <a:pt x="59" y="0"/>
                    <a:pt x="59" y="0"/>
                    <a:pt x="59" y="0"/>
                  </a:cubicBezTo>
                  <a:lnTo>
                    <a:pt x="5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202" name="Freeform 188"/>
            <p:cNvSpPr>
              <a:spLocks/>
            </p:cNvSpPr>
            <p:nvPr/>
          </p:nvSpPr>
          <p:spPr bwMode="black">
            <a:xfrm>
              <a:off x="7821610" y="3046413"/>
              <a:ext cx="53975" cy="53975"/>
            </a:xfrm>
            <a:custGeom>
              <a:avLst/>
              <a:gdLst>
                <a:gd name="T0" fmla="*/ 45 w 72"/>
                <a:gd name="T1" fmla="*/ 5 h 72"/>
                <a:gd name="T2" fmla="*/ 10 w 72"/>
                <a:gd name="T3" fmla="*/ 38 h 72"/>
                <a:gd name="T4" fmla="*/ 4 w 72"/>
                <a:gd name="T5" fmla="*/ 48 h 72"/>
                <a:gd name="T6" fmla="*/ 0 w 72"/>
                <a:gd name="T7" fmla="*/ 54 h 72"/>
                <a:gd name="T8" fmla="*/ 30 w 72"/>
                <a:gd name="T9" fmla="*/ 72 h 72"/>
                <a:gd name="T10" fmla="*/ 34 w 72"/>
                <a:gd name="T11" fmla="*/ 66 h 72"/>
                <a:gd name="T12" fmla="*/ 39 w 72"/>
                <a:gd name="T13" fmla="*/ 57 h 72"/>
                <a:gd name="T14" fmla="*/ 66 w 72"/>
                <a:gd name="T15" fmla="*/ 33 h 72"/>
                <a:gd name="T16" fmla="*/ 72 w 72"/>
                <a:gd name="T17" fmla="*/ 28 h 72"/>
                <a:gd name="T18" fmla="*/ 51 w 72"/>
                <a:gd name="T19" fmla="*/ 0 h 72"/>
                <a:gd name="T20" fmla="*/ 45 w 72"/>
                <a:gd name="T21" fmla="*/ 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72">
                  <a:moveTo>
                    <a:pt x="45" y="5"/>
                  </a:moveTo>
                  <a:cubicBezTo>
                    <a:pt x="26" y="19"/>
                    <a:pt x="15" y="29"/>
                    <a:pt x="10" y="38"/>
                  </a:cubicBezTo>
                  <a:cubicBezTo>
                    <a:pt x="8" y="41"/>
                    <a:pt x="6" y="44"/>
                    <a:pt x="4" y="48"/>
                  </a:cubicBezTo>
                  <a:cubicBezTo>
                    <a:pt x="0" y="54"/>
                    <a:pt x="0" y="54"/>
                    <a:pt x="0" y="54"/>
                  </a:cubicBezTo>
                  <a:cubicBezTo>
                    <a:pt x="30" y="72"/>
                    <a:pt x="30" y="72"/>
                    <a:pt x="30" y="72"/>
                  </a:cubicBezTo>
                  <a:cubicBezTo>
                    <a:pt x="34" y="66"/>
                    <a:pt x="34" y="66"/>
                    <a:pt x="34" y="66"/>
                  </a:cubicBezTo>
                  <a:cubicBezTo>
                    <a:pt x="36" y="63"/>
                    <a:pt x="37" y="60"/>
                    <a:pt x="39" y="57"/>
                  </a:cubicBezTo>
                  <a:cubicBezTo>
                    <a:pt x="40" y="55"/>
                    <a:pt x="45" y="49"/>
                    <a:pt x="66" y="33"/>
                  </a:cubicBezTo>
                  <a:cubicBezTo>
                    <a:pt x="72" y="28"/>
                    <a:pt x="72" y="28"/>
                    <a:pt x="72" y="28"/>
                  </a:cubicBezTo>
                  <a:cubicBezTo>
                    <a:pt x="51" y="0"/>
                    <a:pt x="51" y="0"/>
                    <a:pt x="51" y="0"/>
                  </a:cubicBezTo>
                  <a:lnTo>
                    <a:pt x="45"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203" name="Freeform 189"/>
            <p:cNvSpPr>
              <a:spLocks/>
            </p:cNvSpPr>
            <p:nvPr/>
          </p:nvSpPr>
          <p:spPr bwMode="black">
            <a:xfrm>
              <a:off x="7885110" y="3001964"/>
              <a:ext cx="57149" cy="49213"/>
            </a:xfrm>
            <a:custGeom>
              <a:avLst/>
              <a:gdLst>
                <a:gd name="T0" fmla="*/ 51 w 77"/>
                <a:gd name="T1" fmla="*/ 4 h 66"/>
                <a:gd name="T2" fmla="*/ 6 w 77"/>
                <a:gd name="T3" fmla="*/ 33 h 66"/>
                <a:gd name="T4" fmla="*/ 0 w 77"/>
                <a:gd name="T5" fmla="*/ 37 h 66"/>
                <a:gd name="T6" fmla="*/ 19 w 77"/>
                <a:gd name="T7" fmla="*/ 66 h 66"/>
                <a:gd name="T8" fmla="*/ 25 w 77"/>
                <a:gd name="T9" fmla="*/ 62 h 66"/>
                <a:gd name="T10" fmla="*/ 70 w 77"/>
                <a:gd name="T11" fmla="*/ 34 h 66"/>
                <a:gd name="T12" fmla="*/ 77 w 77"/>
                <a:gd name="T13" fmla="*/ 30 h 66"/>
                <a:gd name="T14" fmla="*/ 58 w 77"/>
                <a:gd name="T15" fmla="*/ 0 h 66"/>
                <a:gd name="T16" fmla="*/ 51 w 77"/>
                <a:gd name="T17"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1" y="4"/>
                  </a:moveTo>
                  <a:cubicBezTo>
                    <a:pt x="35" y="14"/>
                    <a:pt x="19" y="24"/>
                    <a:pt x="6" y="33"/>
                  </a:cubicBezTo>
                  <a:cubicBezTo>
                    <a:pt x="0" y="37"/>
                    <a:pt x="0" y="37"/>
                    <a:pt x="0" y="37"/>
                  </a:cubicBezTo>
                  <a:cubicBezTo>
                    <a:pt x="19" y="66"/>
                    <a:pt x="19" y="66"/>
                    <a:pt x="19" y="66"/>
                  </a:cubicBezTo>
                  <a:cubicBezTo>
                    <a:pt x="25" y="62"/>
                    <a:pt x="25" y="62"/>
                    <a:pt x="25" y="62"/>
                  </a:cubicBezTo>
                  <a:cubicBezTo>
                    <a:pt x="39" y="53"/>
                    <a:pt x="54" y="44"/>
                    <a:pt x="70" y="34"/>
                  </a:cubicBezTo>
                  <a:cubicBezTo>
                    <a:pt x="77" y="30"/>
                    <a:pt x="77" y="30"/>
                    <a:pt x="77" y="30"/>
                  </a:cubicBezTo>
                  <a:cubicBezTo>
                    <a:pt x="58" y="0"/>
                    <a:pt x="58" y="0"/>
                    <a:pt x="58" y="0"/>
                  </a:cubicBezTo>
                  <a:lnTo>
                    <a:pt x="5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204" name="Freeform 190"/>
            <p:cNvSpPr>
              <a:spLocks/>
            </p:cNvSpPr>
            <p:nvPr/>
          </p:nvSpPr>
          <p:spPr bwMode="black">
            <a:xfrm>
              <a:off x="8159746" y="2840039"/>
              <a:ext cx="58737" cy="47624"/>
            </a:xfrm>
            <a:custGeom>
              <a:avLst/>
              <a:gdLst>
                <a:gd name="T0" fmla="*/ 0 w 37"/>
                <a:gd name="T1" fmla="*/ 16 h 30"/>
                <a:gd name="T2" fmla="*/ 9 w 37"/>
                <a:gd name="T3" fmla="*/ 30 h 30"/>
                <a:gd name="T4" fmla="*/ 37 w 37"/>
                <a:gd name="T5" fmla="*/ 14 h 30"/>
                <a:gd name="T6" fmla="*/ 28 w 37"/>
                <a:gd name="T7" fmla="*/ 0 h 30"/>
                <a:gd name="T8" fmla="*/ 0 w 37"/>
                <a:gd name="T9" fmla="*/ 16 h 30"/>
              </a:gdLst>
              <a:ahLst/>
              <a:cxnLst>
                <a:cxn ang="0">
                  <a:pos x="T0" y="T1"/>
                </a:cxn>
                <a:cxn ang="0">
                  <a:pos x="T2" y="T3"/>
                </a:cxn>
                <a:cxn ang="0">
                  <a:pos x="T4" y="T5"/>
                </a:cxn>
                <a:cxn ang="0">
                  <a:pos x="T6" y="T7"/>
                </a:cxn>
                <a:cxn ang="0">
                  <a:pos x="T8" y="T9"/>
                </a:cxn>
              </a:cxnLst>
              <a:rect l="0" t="0" r="r" b="b"/>
              <a:pathLst>
                <a:path w="37" h="30">
                  <a:moveTo>
                    <a:pt x="0" y="16"/>
                  </a:moveTo>
                  <a:lnTo>
                    <a:pt x="9" y="30"/>
                  </a:lnTo>
                  <a:lnTo>
                    <a:pt x="37" y="14"/>
                  </a:lnTo>
                  <a:lnTo>
                    <a:pt x="28" y="0"/>
                  </a:lnTo>
                  <a:lnTo>
                    <a:pt x="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205" name="Freeform 191"/>
            <p:cNvSpPr>
              <a:spLocks/>
            </p:cNvSpPr>
            <p:nvPr/>
          </p:nvSpPr>
          <p:spPr bwMode="black">
            <a:xfrm>
              <a:off x="7038972" y="2435225"/>
              <a:ext cx="58737" cy="39688"/>
            </a:xfrm>
            <a:custGeom>
              <a:avLst/>
              <a:gdLst>
                <a:gd name="T0" fmla="*/ 27 w 77"/>
                <a:gd name="T1" fmla="*/ 5 h 53"/>
                <a:gd name="T2" fmla="*/ 5 w 77"/>
                <a:gd name="T3" fmla="*/ 24 h 53"/>
                <a:gd name="T4" fmla="*/ 0 w 77"/>
                <a:gd name="T5" fmla="*/ 30 h 53"/>
                <a:gd name="T6" fmla="*/ 26 w 77"/>
                <a:gd name="T7" fmla="*/ 53 h 53"/>
                <a:gd name="T8" fmla="*/ 31 w 77"/>
                <a:gd name="T9" fmla="*/ 47 h 53"/>
                <a:gd name="T10" fmla="*/ 43 w 77"/>
                <a:gd name="T11" fmla="*/ 37 h 53"/>
                <a:gd name="T12" fmla="*/ 61 w 77"/>
                <a:gd name="T13" fmla="*/ 39 h 53"/>
                <a:gd name="T14" fmla="*/ 68 w 77"/>
                <a:gd name="T15" fmla="*/ 41 h 53"/>
                <a:gd name="T16" fmla="*/ 77 w 77"/>
                <a:gd name="T17" fmla="*/ 8 h 53"/>
                <a:gd name="T18" fmla="*/ 70 w 77"/>
                <a:gd name="T19" fmla="*/ 6 h 53"/>
                <a:gd name="T20" fmla="*/ 27 w 77"/>
                <a:gd name="T21" fmla="*/ 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53">
                  <a:moveTo>
                    <a:pt x="27" y="5"/>
                  </a:moveTo>
                  <a:cubicBezTo>
                    <a:pt x="20" y="9"/>
                    <a:pt x="12" y="15"/>
                    <a:pt x="5" y="24"/>
                  </a:cubicBezTo>
                  <a:cubicBezTo>
                    <a:pt x="0" y="30"/>
                    <a:pt x="0" y="30"/>
                    <a:pt x="0" y="30"/>
                  </a:cubicBezTo>
                  <a:cubicBezTo>
                    <a:pt x="26" y="53"/>
                    <a:pt x="26" y="53"/>
                    <a:pt x="26" y="53"/>
                  </a:cubicBezTo>
                  <a:cubicBezTo>
                    <a:pt x="31" y="47"/>
                    <a:pt x="31" y="47"/>
                    <a:pt x="31" y="47"/>
                  </a:cubicBezTo>
                  <a:cubicBezTo>
                    <a:pt x="35" y="42"/>
                    <a:pt x="40" y="39"/>
                    <a:pt x="43" y="37"/>
                  </a:cubicBezTo>
                  <a:cubicBezTo>
                    <a:pt x="43" y="37"/>
                    <a:pt x="46" y="35"/>
                    <a:pt x="61" y="39"/>
                  </a:cubicBezTo>
                  <a:cubicBezTo>
                    <a:pt x="68" y="41"/>
                    <a:pt x="68" y="41"/>
                    <a:pt x="68" y="41"/>
                  </a:cubicBezTo>
                  <a:cubicBezTo>
                    <a:pt x="77" y="8"/>
                    <a:pt x="77" y="8"/>
                    <a:pt x="77" y="8"/>
                  </a:cubicBezTo>
                  <a:cubicBezTo>
                    <a:pt x="70" y="6"/>
                    <a:pt x="70" y="6"/>
                    <a:pt x="70" y="6"/>
                  </a:cubicBezTo>
                  <a:cubicBezTo>
                    <a:pt x="51" y="0"/>
                    <a:pt x="38" y="0"/>
                    <a:pt x="27"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206" name="Freeform 192"/>
            <p:cNvSpPr>
              <a:spLocks/>
            </p:cNvSpPr>
            <p:nvPr/>
          </p:nvSpPr>
          <p:spPr bwMode="black">
            <a:xfrm>
              <a:off x="8348660" y="2689225"/>
              <a:ext cx="36514" cy="55564"/>
            </a:xfrm>
            <a:custGeom>
              <a:avLst/>
              <a:gdLst>
                <a:gd name="T0" fmla="*/ 13 w 49"/>
                <a:gd name="T1" fmla="*/ 7 h 75"/>
                <a:gd name="T2" fmla="*/ 2 w 49"/>
                <a:gd name="T3" fmla="*/ 57 h 75"/>
                <a:gd name="T4" fmla="*/ 0 w 49"/>
                <a:gd name="T5" fmla="*/ 64 h 75"/>
                <a:gd name="T6" fmla="*/ 34 w 49"/>
                <a:gd name="T7" fmla="*/ 75 h 75"/>
                <a:gd name="T8" fmla="*/ 36 w 49"/>
                <a:gd name="T9" fmla="*/ 67 h 75"/>
                <a:gd name="T10" fmla="*/ 48 w 49"/>
                <a:gd name="T11" fmla="*/ 13 h 75"/>
                <a:gd name="T12" fmla="*/ 49 w 49"/>
                <a:gd name="T13" fmla="*/ 5 h 75"/>
                <a:gd name="T14" fmla="*/ 15 w 49"/>
                <a:gd name="T15" fmla="*/ 0 h 75"/>
                <a:gd name="T16" fmla="*/ 13 w 49"/>
                <a:gd name="T17" fmla="*/ 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75">
                  <a:moveTo>
                    <a:pt x="13" y="7"/>
                  </a:moveTo>
                  <a:cubicBezTo>
                    <a:pt x="10" y="26"/>
                    <a:pt x="7" y="43"/>
                    <a:pt x="2" y="57"/>
                  </a:cubicBezTo>
                  <a:cubicBezTo>
                    <a:pt x="0" y="64"/>
                    <a:pt x="0" y="64"/>
                    <a:pt x="0" y="64"/>
                  </a:cubicBezTo>
                  <a:cubicBezTo>
                    <a:pt x="34" y="75"/>
                    <a:pt x="34" y="75"/>
                    <a:pt x="34" y="75"/>
                  </a:cubicBezTo>
                  <a:cubicBezTo>
                    <a:pt x="36" y="67"/>
                    <a:pt x="36" y="67"/>
                    <a:pt x="36" y="67"/>
                  </a:cubicBezTo>
                  <a:cubicBezTo>
                    <a:pt x="41" y="52"/>
                    <a:pt x="45" y="34"/>
                    <a:pt x="48" y="13"/>
                  </a:cubicBezTo>
                  <a:cubicBezTo>
                    <a:pt x="49" y="5"/>
                    <a:pt x="49" y="5"/>
                    <a:pt x="49" y="5"/>
                  </a:cubicBezTo>
                  <a:cubicBezTo>
                    <a:pt x="15" y="0"/>
                    <a:pt x="15" y="0"/>
                    <a:pt x="15" y="0"/>
                  </a:cubicBezTo>
                  <a:lnTo>
                    <a:pt x="13"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207" name="Freeform 193"/>
            <p:cNvSpPr>
              <a:spLocks/>
            </p:cNvSpPr>
            <p:nvPr/>
          </p:nvSpPr>
          <p:spPr bwMode="black">
            <a:xfrm>
              <a:off x="8362945" y="2611439"/>
              <a:ext cx="26988" cy="52388"/>
            </a:xfrm>
            <a:custGeom>
              <a:avLst/>
              <a:gdLst>
                <a:gd name="T0" fmla="*/ 2 w 38"/>
                <a:gd name="T1" fmla="*/ 0 h 70"/>
                <a:gd name="T2" fmla="*/ 2 w 38"/>
                <a:gd name="T3" fmla="*/ 8 h 70"/>
                <a:gd name="T4" fmla="*/ 0 w 38"/>
                <a:gd name="T5" fmla="*/ 60 h 70"/>
                <a:gd name="T6" fmla="*/ 0 w 38"/>
                <a:gd name="T7" fmla="*/ 67 h 70"/>
                <a:gd name="T8" fmla="*/ 35 w 38"/>
                <a:gd name="T9" fmla="*/ 70 h 70"/>
                <a:gd name="T10" fmla="*/ 35 w 38"/>
                <a:gd name="T11" fmla="*/ 62 h 70"/>
                <a:gd name="T12" fmla="*/ 38 w 38"/>
                <a:gd name="T13" fmla="*/ 8 h 70"/>
                <a:gd name="T14" fmla="*/ 38 w 38"/>
                <a:gd name="T15" fmla="*/ 0 h 70"/>
                <a:gd name="T16" fmla="*/ 2 w 38"/>
                <a:gd name="T1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70">
                  <a:moveTo>
                    <a:pt x="2" y="0"/>
                  </a:moveTo>
                  <a:cubicBezTo>
                    <a:pt x="2" y="8"/>
                    <a:pt x="2" y="8"/>
                    <a:pt x="2" y="8"/>
                  </a:cubicBezTo>
                  <a:cubicBezTo>
                    <a:pt x="2" y="25"/>
                    <a:pt x="2" y="43"/>
                    <a:pt x="0" y="60"/>
                  </a:cubicBezTo>
                  <a:cubicBezTo>
                    <a:pt x="0" y="67"/>
                    <a:pt x="0" y="67"/>
                    <a:pt x="0" y="67"/>
                  </a:cubicBezTo>
                  <a:cubicBezTo>
                    <a:pt x="35" y="70"/>
                    <a:pt x="35" y="70"/>
                    <a:pt x="35" y="70"/>
                  </a:cubicBezTo>
                  <a:cubicBezTo>
                    <a:pt x="35" y="62"/>
                    <a:pt x="35" y="62"/>
                    <a:pt x="35" y="62"/>
                  </a:cubicBezTo>
                  <a:cubicBezTo>
                    <a:pt x="37" y="44"/>
                    <a:pt x="38" y="26"/>
                    <a:pt x="38" y="8"/>
                  </a:cubicBezTo>
                  <a:cubicBezTo>
                    <a:pt x="38" y="0"/>
                    <a:pt x="38" y="0"/>
                    <a:pt x="38" y="0"/>
                  </a:cubicBez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208" name="Freeform 194"/>
            <p:cNvSpPr>
              <a:spLocks/>
            </p:cNvSpPr>
            <p:nvPr/>
          </p:nvSpPr>
          <p:spPr bwMode="black">
            <a:xfrm>
              <a:off x="7783508" y="3113088"/>
              <a:ext cx="47626" cy="57151"/>
            </a:xfrm>
            <a:custGeom>
              <a:avLst/>
              <a:gdLst>
                <a:gd name="T0" fmla="*/ 32 w 63"/>
                <a:gd name="T1" fmla="*/ 0 h 76"/>
                <a:gd name="T2" fmla="*/ 29 w 63"/>
                <a:gd name="T3" fmla="*/ 7 h 76"/>
                <a:gd name="T4" fmla="*/ 5 w 63"/>
                <a:gd name="T5" fmla="*/ 50 h 76"/>
                <a:gd name="T6" fmla="*/ 0 w 63"/>
                <a:gd name="T7" fmla="*/ 57 h 76"/>
                <a:gd name="T8" fmla="*/ 30 w 63"/>
                <a:gd name="T9" fmla="*/ 76 h 76"/>
                <a:gd name="T10" fmla="*/ 34 w 63"/>
                <a:gd name="T11" fmla="*/ 70 h 76"/>
                <a:gd name="T12" fmla="*/ 60 w 63"/>
                <a:gd name="T13" fmla="*/ 22 h 76"/>
                <a:gd name="T14" fmla="*/ 63 w 63"/>
                <a:gd name="T15" fmla="*/ 16 h 76"/>
                <a:gd name="T16" fmla="*/ 49 w 63"/>
                <a:gd name="T17" fmla="*/ 7 h 76"/>
                <a:gd name="T18" fmla="*/ 32 w 63"/>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6">
                  <a:moveTo>
                    <a:pt x="32" y="0"/>
                  </a:moveTo>
                  <a:cubicBezTo>
                    <a:pt x="29" y="7"/>
                    <a:pt x="29" y="7"/>
                    <a:pt x="29" y="7"/>
                  </a:cubicBezTo>
                  <a:cubicBezTo>
                    <a:pt x="20" y="23"/>
                    <a:pt x="13" y="38"/>
                    <a:pt x="5" y="50"/>
                  </a:cubicBezTo>
                  <a:cubicBezTo>
                    <a:pt x="0" y="57"/>
                    <a:pt x="0" y="57"/>
                    <a:pt x="0" y="57"/>
                  </a:cubicBezTo>
                  <a:cubicBezTo>
                    <a:pt x="30" y="76"/>
                    <a:pt x="30" y="76"/>
                    <a:pt x="30" y="76"/>
                  </a:cubicBezTo>
                  <a:cubicBezTo>
                    <a:pt x="34" y="70"/>
                    <a:pt x="34" y="70"/>
                    <a:pt x="34" y="70"/>
                  </a:cubicBezTo>
                  <a:cubicBezTo>
                    <a:pt x="43" y="56"/>
                    <a:pt x="51" y="40"/>
                    <a:pt x="60" y="22"/>
                  </a:cubicBezTo>
                  <a:cubicBezTo>
                    <a:pt x="63" y="16"/>
                    <a:pt x="63" y="16"/>
                    <a:pt x="63" y="16"/>
                  </a:cubicBezTo>
                  <a:cubicBezTo>
                    <a:pt x="49" y="7"/>
                    <a:pt x="49" y="7"/>
                    <a:pt x="49" y="7"/>
                  </a:cubicBezTo>
                  <a:lnTo>
                    <a:pt x="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209" name="Freeform 195"/>
            <p:cNvSpPr>
              <a:spLocks/>
            </p:cNvSpPr>
            <p:nvPr/>
          </p:nvSpPr>
          <p:spPr bwMode="black">
            <a:xfrm>
              <a:off x="8229595" y="2798764"/>
              <a:ext cx="57149" cy="49213"/>
            </a:xfrm>
            <a:custGeom>
              <a:avLst/>
              <a:gdLst>
                <a:gd name="T0" fmla="*/ 52 w 76"/>
                <a:gd name="T1" fmla="*/ 3 h 65"/>
                <a:gd name="T2" fmla="*/ 6 w 76"/>
                <a:gd name="T3" fmla="*/ 31 h 65"/>
                <a:gd name="T4" fmla="*/ 0 w 76"/>
                <a:gd name="T5" fmla="*/ 35 h 65"/>
                <a:gd name="T6" fmla="*/ 17 w 76"/>
                <a:gd name="T7" fmla="*/ 65 h 65"/>
                <a:gd name="T8" fmla="*/ 24 w 76"/>
                <a:gd name="T9" fmla="*/ 61 h 65"/>
                <a:gd name="T10" fmla="*/ 70 w 76"/>
                <a:gd name="T11" fmla="*/ 33 h 65"/>
                <a:gd name="T12" fmla="*/ 76 w 76"/>
                <a:gd name="T13" fmla="*/ 30 h 65"/>
                <a:gd name="T14" fmla="*/ 58 w 76"/>
                <a:gd name="T15" fmla="*/ 0 h 65"/>
                <a:gd name="T16" fmla="*/ 52 w 76"/>
                <a:gd name="T17" fmla="*/ 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5">
                  <a:moveTo>
                    <a:pt x="52" y="3"/>
                  </a:moveTo>
                  <a:cubicBezTo>
                    <a:pt x="38" y="12"/>
                    <a:pt x="22" y="21"/>
                    <a:pt x="6" y="31"/>
                  </a:cubicBezTo>
                  <a:cubicBezTo>
                    <a:pt x="0" y="35"/>
                    <a:pt x="0" y="35"/>
                    <a:pt x="0" y="35"/>
                  </a:cubicBezTo>
                  <a:cubicBezTo>
                    <a:pt x="17" y="65"/>
                    <a:pt x="17" y="65"/>
                    <a:pt x="17" y="65"/>
                  </a:cubicBezTo>
                  <a:cubicBezTo>
                    <a:pt x="24" y="61"/>
                    <a:pt x="24" y="61"/>
                    <a:pt x="24" y="61"/>
                  </a:cubicBezTo>
                  <a:cubicBezTo>
                    <a:pt x="41" y="51"/>
                    <a:pt x="56" y="42"/>
                    <a:pt x="70" y="33"/>
                  </a:cubicBezTo>
                  <a:cubicBezTo>
                    <a:pt x="76" y="30"/>
                    <a:pt x="76" y="30"/>
                    <a:pt x="76" y="30"/>
                  </a:cubicBezTo>
                  <a:cubicBezTo>
                    <a:pt x="58" y="0"/>
                    <a:pt x="58" y="0"/>
                    <a:pt x="58" y="0"/>
                  </a:cubicBezTo>
                  <a:lnTo>
                    <a:pt x="52"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210" name="Freeform 196"/>
            <p:cNvSpPr>
              <a:spLocks/>
            </p:cNvSpPr>
            <p:nvPr/>
          </p:nvSpPr>
          <p:spPr bwMode="black">
            <a:xfrm>
              <a:off x="8297860" y="2754313"/>
              <a:ext cx="57149" cy="50800"/>
            </a:xfrm>
            <a:custGeom>
              <a:avLst/>
              <a:gdLst>
                <a:gd name="T0" fmla="*/ 49 w 77"/>
                <a:gd name="T1" fmla="*/ 5 h 68"/>
                <a:gd name="T2" fmla="*/ 7 w 77"/>
                <a:gd name="T3" fmla="*/ 34 h 68"/>
                <a:gd name="T4" fmla="*/ 0 w 77"/>
                <a:gd name="T5" fmla="*/ 39 h 68"/>
                <a:gd name="T6" fmla="*/ 19 w 77"/>
                <a:gd name="T7" fmla="*/ 68 h 68"/>
                <a:gd name="T8" fmla="*/ 26 w 77"/>
                <a:gd name="T9" fmla="*/ 64 h 68"/>
                <a:gd name="T10" fmla="*/ 71 w 77"/>
                <a:gd name="T11" fmla="*/ 33 h 68"/>
                <a:gd name="T12" fmla="*/ 77 w 77"/>
                <a:gd name="T13" fmla="*/ 28 h 68"/>
                <a:gd name="T14" fmla="*/ 55 w 77"/>
                <a:gd name="T15" fmla="*/ 0 h 68"/>
                <a:gd name="T16" fmla="*/ 49 w 77"/>
                <a:gd name="T17" fmla="*/ 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8">
                  <a:moveTo>
                    <a:pt x="49" y="5"/>
                  </a:moveTo>
                  <a:cubicBezTo>
                    <a:pt x="40" y="12"/>
                    <a:pt x="26" y="22"/>
                    <a:pt x="7" y="34"/>
                  </a:cubicBezTo>
                  <a:cubicBezTo>
                    <a:pt x="0" y="39"/>
                    <a:pt x="0" y="39"/>
                    <a:pt x="0" y="39"/>
                  </a:cubicBezTo>
                  <a:cubicBezTo>
                    <a:pt x="19" y="68"/>
                    <a:pt x="19" y="68"/>
                    <a:pt x="19" y="68"/>
                  </a:cubicBezTo>
                  <a:cubicBezTo>
                    <a:pt x="26" y="64"/>
                    <a:pt x="26" y="64"/>
                    <a:pt x="26" y="64"/>
                  </a:cubicBezTo>
                  <a:cubicBezTo>
                    <a:pt x="46" y="51"/>
                    <a:pt x="61" y="41"/>
                    <a:pt x="71" y="33"/>
                  </a:cubicBezTo>
                  <a:cubicBezTo>
                    <a:pt x="77" y="28"/>
                    <a:pt x="77" y="28"/>
                    <a:pt x="77" y="28"/>
                  </a:cubicBezTo>
                  <a:cubicBezTo>
                    <a:pt x="55" y="0"/>
                    <a:pt x="55" y="0"/>
                    <a:pt x="55" y="0"/>
                  </a:cubicBezTo>
                  <a:lnTo>
                    <a:pt x="49"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211" name="Freeform 197"/>
            <p:cNvSpPr>
              <a:spLocks/>
            </p:cNvSpPr>
            <p:nvPr/>
          </p:nvSpPr>
          <p:spPr bwMode="black">
            <a:xfrm>
              <a:off x="7313610" y="2935289"/>
              <a:ext cx="57149" cy="49213"/>
            </a:xfrm>
            <a:custGeom>
              <a:avLst/>
              <a:gdLst>
                <a:gd name="T0" fmla="*/ 24 w 77"/>
                <a:gd name="T1" fmla="*/ 4 h 65"/>
                <a:gd name="T2" fmla="*/ 18 w 77"/>
                <a:gd name="T3" fmla="*/ 0 h 65"/>
                <a:gd name="T4" fmla="*/ 0 w 77"/>
                <a:gd name="T5" fmla="*/ 30 h 65"/>
                <a:gd name="T6" fmla="*/ 7 w 77"/>
                <a:gd name="T7" fmla="*/ 34 h 65"/>
                <a:gd name="T8" fmla="*/ 53 w 77"/>
                <a:gd name="T9" fmla="*/ 61 h 65"/>
                <a:gd name="T10" fmla="*/ 59 w 77"/>
                <a:gd name="T11" fmla="*/ 65 h 65"/>
                <a:gd name="T12" fmla="*/ 77 w 77"/>
                <a:gd name="T13" fmla="*/ 34 h 65"/>
                <a:gd name="T14" fmla="*/ 71 w 77"/>
                <a:gd name="T15" fmla="*/ 31 h 65"/>
                <a:gd name="T16" fmla="*/ 24 w 77"/>
                <a:gd name="T17"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5">
                  <a:moveTo>
                    <a:pt x="24" y="4"/>
                  </a:moveTo>
                  <a:cubicBezTo>
                    <a:pt x="18" y="0"/>
                    <a:pt x="18" y="0"/>
                    <a:pt x="18" y="0"/>
                  </a:cubicBezTo>
                  <a:cubicBezTo>
                    <a:pt x="0" y="30"/>
                    <a:pt x="0" y="30"/>
                    <a:pt x="0" y="30"/>
                  </a:cubicBezTo>
                  <a:cubicBezTo>
                    <a:pt x="7" y="34"/>
                    <a:pt x="7" y="34"/>
                    <a:pt x="7" y="34"/>
                  </a:cubicBezTo>
                  <a:cubicBezTo>
                    <a:pt x="22" y="43"/>
                    <a:pt x="37" y="52"/>
                    <a:pt x="53" y="61"/>
                  </a:cubicBezTo>
                  <a:cubicBezTo>
                    <a:pt x="59" y="65"/>
                    <a:pt x="59" y="65"/>
                    <a:pt x="59" y="65"/>
                  </a:cubicBezTo>
                  <a:cubicBezTo>
                    <a:pt x="77" y="34"/>
                    <a:pt x="77" y="34"/>
                    <a:pt x="77" y="34"/>
                  </a:cubicBezTo>
                  <a:cubicBezTo>
                    <a:pt x="71" y="31"/>
                    <a:pt x="71" y="31"/>
                    <a:pt x="71" y="31"/>
                  </a:cubicBezTo>
                  <a:cubicBezTo>
                    <a:pt x="55" y="22"/>
                    <a:pt x="40" y="13"/>
                    <a:pt x="2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212" name="Freeform 198"/>
            <p:cNvSpPr>
              <a:spLocks/>
            </p:cNvSpPr>
            <p:nvPr/>
          </p:nvSpPr>
          <p:spPr bwMode="black">
            <a:xfrm>
              <a:off x="7381873" y="2974976"/>
              <a:ext cx="57149" cy="49213"/>
            </a:xfrm>
            <a:custGeom>
              <a:avLst/>
              <a:gdLst>
                <a:gd name="T0" fmla="*/ 0 w 36"/>
                <a:gd name="T1" fmla="*/ 15 h 31"/>
                <a:gd name="T2" fmla="*/ 28 w 36"/>
                <a:gd name="T3" fmla="*/ 31 h 31"/>
                <a:gd name="T4" fmla="*/ 36 w 36"/>
                <a:gd name="T5" fmla="*/ 17 h 31"/>
                <a:gd name="T6" fmla="*/ 8 w 36"/>
                <a:gd name="T7" fmla="*/ 0 h 31"/>
                <a:gd name="T8" fmla="*/ 0 w 36"/>
                <a:gd name="T9" fmla="*/ 15 h 31"/>
              </a:gdLst>
              <a:ahLst/>
              <a:cxnLst>
                <a:cxn ang="0">
                  <a:pos x="T0" y="T1"/>
                </a:cxn>
                <a:cxn ang="0">
                  <a:pos x="T2" y="T3"/>
                </a:cxn>
                <a:cxn ang="0">
                  <a:pos x="T4" y="T5"/>
                </a:cxn>
                <a:cxn ang="0">
                  <a:pos x="T6" y="T7"/>
                </a:cxn>
                <a:cxn ang="0">
                  <a:pos x="T8" y="T9"/>
                </a:cxn>
              </a:cxnLst>
              <a:rect l="0" t="0" r="r" b="b"/>
              <a:pathLst>
                <a:path w="36" h="31">
                  <a:moveTo>
                    <a:pt x="0" y="15"/>
                  </a:moveTo>
                  <a:lnTo>
                    <a:pt x="28" y="31"/>
                  </a:lnTo>
                  <a:lnTo>
                    <a:pt x="36" y="17"/>
                  </a:lnTo>
                  <a:lnTo>
                    <a:pt x="8"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213" name="Freeform 199"/>
            <p:cNvSpPr>
              <a:spLocks/>
            </p:cNvSpPr>
            <p:nvPr/>
          </p:nvSpPr>
          <p:spPr bwMode="black">
            <a:xfrm>
              <a:off x="7243761" y="2895601"/>
              <a:ext cx="58737" cy="47624"/>
            </a:xfrm>
            <a:custGeom>
              <a:avLst/>
              <a:gdLst>
                <a:gd name="T0" fmla="*/ 24 w 77"/>
                <a:gd name="T1" fmla="*/ 4 h 64"/>
                <a:gd name="T2" fmla="*/ 17 w 77"/>
                <a:gd name="T3" fmla="*/ 0 h 64"/>
                <a:gd name="T4" fmla="*/ 0 w 77"/>
                <a:gd name="T5" fmla="*/ 31 h 64"/>
                <a:gd name="T6" fmla="*/ 6 w 77"/>
                <a:gd name="T7" fmla="*/ 34 h 64"/>
                <a:gd name="T8" fmla="*/ 53 w 77"/>
                <a:gd name="T9" fmla="*/ 61 h 64"/>
                <a:gd name="T10" fmla="*/ 59 w 77"/>
                <a:gd name="T11" fmla="*/ 64 h 64"/>
                <a:gd name="T12" fmla="*/ 77 w 77"/>
                <a:gd name="T13" fmla="*/ 34 h 64"/>
                <a:gd name="T14" fmla="*/ 70 w 77"/>
                <a:gd name="T15" fmla="*/ 30 h 64"/>
                <a:gd name="T16" fmla="*/ 24 w 77"/>
                <a:gd name="T17" fmla="*/ 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24" y="4"/>
                  </a:moveTo>
                  <a:cubicBezTo>
                    <a:pt x="17" y="0"/>
                    <a:pt x="17" y="0"/>
                    <a:pt x="17" y="0"/>
                  </a:cubicBezTo>
                  <a:cubicBezTo>
                    <a:pt x="0" y="31"/>
                    <a:pt x="0" y="31"/>
                    <a:pt x="0" y="31"/>
                  </a:cubicBezTo>
                  <a:cubicBezTo>
                    <a:pt x="6" y="34"/>
                    <a:pt x="6" y="34"/>
                    <a:pt x="6" y="34"/>
                  </a:cubicBezTo>
                  <a:cubicBezTo>
                    <a:pt x="21" y="42"/>
                    <a:pt x="36" y="51"/>
                    <a:pt x="53" y="61"/>
                  </a:cubicBezTo>
                  <a:cubicBezTo>
                    <a:pt x="59" y="64"/>
                    <a:pt x="59" y="64"/>
                    <a:pt x="59" y="64"/>
                  </a:cubicBezTo>
                  <a:cubicBezTo>
                    <a:pt x="77" y="34"/>
                    <a:pt x="77" y="34"/>
                    <a:pt x="77" y="34"/>
                  </a:cubicBezTo>
                  <a:cubicBezTo>
                    <a:pt x="70" y="30"/>
                    <a:pt x="70" y="30"/>
                    <a:pt x="70" y="30"/>
                  </a:cubicBezTo>
                  <a:cubicBezTo>
                    <a:pt x="53" y="20"/>
                    <a:pt x="38" y="12"/>
                    <a:pt x="2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214" name="Freeform 200"/>
            <p:cNvSpPr>
              <a:spLocks/>
            </p:cNvSpPr>
            <p:nvPr/>
          </p:nvSpPr>
          <p:spPr bwMode="black">
            <a:xfrm>
              <a:off x="7173910" y="2857501"/>
              <a:ext cx="57149" cy="47624"/>
            </a:xfrm>
            <a:custGeom>
              <a:avLst/>
              <a:gdLst>
                <a:gd name="T0" fmla="*/ 23 w 77"/>
                <a:gd name="T1" fmla="*/ 3 h 63"/>
                <a:gd name="T2" fmla="*/ 16 w 77"/>
                <a:gd name="T3" fmla="*/ 0 h 63"/>
                <a:gd name="T4" fmla="*/ 0 w 77"/>
                <a:gd name="T5" fmla="*/ 31 h 63"/>
                <a:gd name="T6" fmla="*/ 7 w 77"/>
                <a:gd name="T7" fmla="*/ 35 h 63"/>
                <a:gd name="T8" fmla="*/ 54 w 77"/>
                <a:gd name="T9" fmla="*/ 59 h 63"/>
                <a:gd name="T10" fmla="*/ 60 w 77"/>
                <a:gd name="T11" fmla="*/ 63 h 63"/>
                <a:gd name="T12" fmla="*/ 77 w 77"/>
                <a:gd name="T13" fmla="*/ 32 h 63"/>
                <a:gd name="T14" fmla="*/ 71 w 77"/>
                <a:gd name="T15" fmla="*/ 29 h 63"/>
                <a:gd name="T16" fmla="*/ 23 w 77"/>
                <a:gd name="T17" fmla="*/ 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3">
                  <a:moveTo>
                    <a:pt x="23" y="3"/>
                  </a:moveTo>
                  <a:cubicBezTo>
                    <a:pt x="16" y="0"/>
                    <a:pt x="16" y="0"/>
                    <a:pt x="16" y="0"/>
                  </a:cubicBezTo>
                  <a:cubicBezTo>
                    <a:pt x="0" y="31"/>
                    <a:pt x="0" y="31"/>
                    <a:pt x="0" y="31"/>
                  </a:cubicBezTo>
                  <a:cubicBezTo>
                    <a:pt x="7" y="35"/>
                    <a:pt x="7" y="35"/>
                    <a:pt x="7" y="35"/>
                  </a:cubicBezTo>
                  <a:cubicBezTo>
                    <a:pt x="20" y="41"/>
                    <a:pt x="36" y="50"/>
                    <a:pt x="54" y="59"/>
                  </a:cubicBezTo>
                  <a:cubicBezTo>
                    <a:pt x="60" y="63"/>
                    <a:pt x="60" y="63"/>
                    <a:pt x="60" y="63"/>
                  </a:cubicBezTo>
                  <a:cubicBezTo>
                    <a:pt x="77" y="32"/>
                    <a:pt x="77" y="32"/>
                    <a:pt x="77" y="32"/>
                  </a:cubicBezTo>
                  <a:cubicBezTo>
                    <a:pt x="71" y="29"/>
                    <a:pt x="71" y="29"/>
                    <a:pt x="71" y="29"/>
                  </a:cubicBezTo>
                  <a:cubicBezTo>
                    <a:pt x="52" y="18"/>
                    <a:pt x="36" y="10"/>
                    <a:pt x="2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215" name="Freeform 201"/>
            <p:cNvSpPr>
              <a:spLocks/>
            </p:cNvSpPr>
            <p:nvPr/>
          </p:nvSpPr>
          <p:spPr bwMode="black">
            <a:xfrm>
              <a:off x="7099301" y="2835275"/>
              <a:ext cx="57149" cy="34924"/>
            </a:xfrm>
            <a:custGeom>
              <a:avLst/>
              <a:gdLst>
                <a:gd name="T0" fmla="*/ 60 w 76"/>
                <a:gd name="T1" fmla="*/ 10 h 47"/>
                <a:gd name="T2" fmla="*/ 58 w 76"/>
                <a:gd name="T3" fmla="*/ 10 h 47"/>
                <a:gd name="T4" fmla="*/ 18 w 76"/>
                <a:gd name="T5" fmla="*/ 2 h 47"/>
                <a:gd name="T6" fmla="*/ 11 w 76"/>
                <a:gd name="T7" fmla="*/ 0 h 47"/>
                <a:gd name="T8" fmla="*/ 0 w 76"/>
                <a:gd name="T9" fmla="*/ 33 h 47"/>
                <a:gd name="T10" fmla="*/ 7 w 76"/>
                <a:gd name="T11" fmla="*/ 35 h 47"/>
                <a:gd name="T12" fmla="*/ 55 w 76"/>
                <a:gd name="T13" fmla="*/ 45 h 47"/>
                <a:gd name="T14" fmla="*/ 60 w 76"/>
                <a:gd name="T15" fmla="*/ 45 h 47"/>
                <a:gd name="T16" fmla="*/ 61 w 76"/>
                <a:gd name="T17" fmla="*/ 45 h 47"/>
                <a:gd name="T18" fmla="*/ 68 w 76"/>
                <a:gd name="T19" fmla="*/ 47 h 47"/>
                <a:gd name="T20" fmla="*/ 76 w 76"/>
                <a:gd name="T21" fmla="*/ 13 h 47"/>
                <a:gd name="T22" fmla="*/ 69 w 76"/>
                <a:gd name="T23" fmla="*/ 11 h 47"/>
                <a:gd name="T24" fmla="*/ 60 w 76"/>
                <a:gd name="T25"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47">
                  <a:moveTo>
                    <a:pt x="60" y="10"/>
                  </a:moveTo>
                  <a:cubicBezTo>
                    <a:pt x="58" y="10"/>
                    <a:pt x="58" y="10"/>
                    <a:pt x="58" y="10"/>
                  </a:cubicBezTo>
                  <a:cubicBezTo>
                    <a:pt x="49" y="11"/>
                    <a:pt x="35" y="8"/>
                    <a:pt x="18" y="2"/>
                  </a:cubicBezTo>
                  <a:cubicBezTo>
                    <a:pt x="11" y="0"/>
                    <a:pt x="11" y="0"/>
                    <a:pt x="11" y="0"/>
                  </a:cubicBezTo>
                  <a:cubicBezTo>
                    <a:pt x="0" y="33"/>
                    <a:pt x="0" y="33"/>
                    <a:pt x="0" y="33"/>
                  </a:cubicBezTo>
                  <a:cubicBezTo>
                    <a:pt x="7" y="35"/>
                    <a:pt x="7" y="35"/>
                    <a:pt x="7" y="35"/>
                  </a:cubicBezTo>
                  <a:cubicBezTo>
                    <a:pt x="20" y="40"/>
                    <a:pt x="39" y="45"/>
                    <a:pt x="55" y="45"/>
                  </a:cubicBezTo>
                  <a:cubicBezTo>
                    <a:pt x="57" y="45"/>
                    <a:pt x="59" y="45"/>
                    <a:pt x="60" y="45"/>
                  </a:cubicBezTo>
                  <a:cubicBezTo>
                    <a:pt x="60" y="45"/>
                    <a:pt x="61" y="45"/>
                    <a:pt x="61" y="45"/>
                  </a:cubicBezTo>
                  <a:cubicBezTo>
                    <a:pt x="68" y="47"/>
                    <a:pt x="68" y="47"/>
                    <a:pt x="68" y="47"/>
                  </a:cubicBezTo>
                  <a:cubicBezTo>
                    <a:pt x="76" y="13"/>
                    <a:pt x="76" y="13"/>
                    <a:pt x="76" y="13"/>
                  </a:cubicBezTo>
                  <a:cubicBezTo>
                    <a:pt x="69" y="11"/>
                    <a:pt x="69" y="11"/>
                    <a:pt x="69" y="11"/>
                  </a:cubicBezTo>
                  <a:cubicBezTo>
                    <a:pt x="66" y="10"/>
                    <a:pt x="63" y="10"/>
                    <a:pt x="6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216" name="Freeform 202"/>
            <p:cNvSpPr>
              <a:spLocks/>
            </p:cNvSpPr>
            <p:nvPr/>
          </p:nvSpPr>
          <p:spPr bwMode="black">
            <a:xfrm>
              <a:off x="7721601" y="3168650"/>
              <a:ext cx="55563" cy="30164"/>
            </a:xfrm>
            <a:custGeom>
              <a:avLst/>
              <a:gdLst>
                <a:gd name="T0" fmla="*/ 57 w 74"/>
                <a:gd name="T1" fmla="*/ 3 h 40"/>
                <a:gd name="T2" fmla="*/ 53 w 74"/>
                <a:gd name="T3" fmla="*/ 4 h 40"/>
                <a:gd name="T4" fmla="*/ 11 w 74"/>
                <a:gd name="T5" fmla="*/ 4 h 40"/>
                <a:gd name="T6" fmla="*/ 3 w 74"/>
                <a:gd name="T7" fmla="*/ 3 h 40"/>
                <a:gd name="T8" fmla="*/ 0 w 74"/>
                <a:gd name="T9" fmla="*/ 38 h 40"/>
                <a:gd name="T10" fmla="*/ 7 w 74"/>
                <a:gd name="T11" fmla="*/ 39 h 40"/>
                <a:gd name="T12" fmla="*/ 32 w 74"/>
                <a:gd name="T13" fmla="*/ 40 h 40"/>
                <a:gd name="T14" fmla="*/ 60 w 74"/>
                <a:gd name="T15" fmla="*/ 38 h 40"/>
                <a:gd name="T16" fmla="*/ 67 w 74"/>
                <a:gd name="T17" fmla="*/ 36 h 40"/>
                <a:gd name="T18" fmla="*/ 74 w 74"/>
                <a:gd name="T19" fmla="*/ 34 h 40"/>
                <a:gd name="T20" fmla="*/ 64 w 74"/>
                <a:gd name="T21" fmla="*/ 0 h 40"/>
                <a:gd name="T22" fmla="*/ 57 w 74"/>
                <a:gd name="T23"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40">
                  <a:moveTo>
                    <a:pt x="57" y="3"/>
                  </a:moveTo>
                  <a:cubicBezTo>
                    <a:pt x="56" y="3"/>
                    <a:pt x="55" y="3"/>
                    <a:pt x="53" y="4"/>
                  </a:cubicBezTo>
                  <a:cubicBezTo>
                    <a:pt x="43" y="5"/>
                    <a:pt x="28" y="6"/>
                    <a:pt x="11" y="4"/>
                  </a:cubicBezTo>
                  <a:cubicBezTo>
                    <a:pt x="3" y="3"/>
                    <a:pt x="3" y="3"/>
                    <a:pt x="3" y="3"/>
                  </a:cubicBezTo>
                  <a:cubicBezTo>
                    <a:pt x="0" y="38"/>
                    <a:pt x="0" y="38"/>
                    <a:pt x="0" y="38"/>
                  </a:cubicBezTo>
                  <a:cubicBezTo>
                    <a:pt x="7" y="39"/>
                    <a:pt x="7" y="39"/>
                    <a:pt x="7" y="39"/>
                  </a:cubicBezTo>
                  <a:cubicBezTo>
                    <a:pt x="16" y="40"/>
                    <a:pt x="25" y="40"/>
                    <a:pt x="32" y="40"/>
                  </a:cubicBezTo>
                  <a:cubicBezTo>
                    <a:pt x="43" y="40"/>
                    <a:pt x="52" y="40"/>
                    <a:pt x="60" y="38"/>
                  </a:cubicBezTo>
                  <a:cubicBezTo>
                    <a:pt x="62" y="38"/>
                    <a:pt x="65" y="37"/>
                    <a:pt x="67" y="36"/>
                  </a:cubicBezTo>
                  <a:cubicBezTo>
                    <a:pt x="74" y="34"/>
                    <a:pt x="74" y="34"/>
                    <a:pt x="74" y="34"/>
                  </a:cubicBezTo>
                  <a:cubicBezTo>
                    <a:pt x="64" y="0"/>
                    <a:pt x="64" y="0"/>
                    <a:pt x="64" y="0"/>
                  </a:cubicBezTo>
                  <a:lnTo>
                    <a:pt x="57"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217" name="Freeform 203"/>
            <p:cNvSpPr>
              <a:spLocks/>
            </p:cNvSpPr>
            <p:nvPr/>
          </p:nvSpPr>
          <p:spPr bwMode="black">
            <a:xfrm>
              <a:off x="7583488" y="3100388"/>
              <a:ext cx="49214" cy="58737"/>
            </a:xfrm>
            <a:custGeom>
              <a:avLst/>
              <a:gdLst>
                <a:gd name="T0" fmla="*/ 49 w 64"/>
                <a:gd name="T1" fmla="*/ 34 h 78"/>
                <a:gd name="T2" fmla="*/ 49 w 64"/>
                <a:gd name="T3" fmla="*/ 33 h 78"/>
                <a:gd name="T4" fmla="*/ 33 w 64"/>
                <a:gd name="T5" fmla="*/ 6 h 78"/>
                <a:gd name="T6" fmla="*/ 29 w 64"/>
                <a:gd name="T7" fmla="*/ 0 h 78"/>
                <a:gd name="T8" fmla="*/ 0 w 64"/>
                <a:gd name="T9" fmla="*/ 19 h 78"/>
                <a:gd name="T10" fmla="*/ 4 w 64"/>
                <a:gd name="T11" fmla="*/ 26 h 78"/>
                <a:gd name="T12" fmla="*/ 18 w 64"/>
                <a:gd name="T13" fmla="*/ 50 h 78"/>
                <a:gd name="T14" fmla="*/ 31 w 64"/>
                <a:gd name="T15" fmla="*/ 72 h 78"/>
                <a:gd name="T16" fmla="*/ 35 w 64"/>
                <a:gd name="T17" fmla="*/ 78 h 78"/>
                <a:gd name="T18" fmla="*/ 64 w 64"/>
                <a:gd name="T19" fmla="*/ 59 h 78"/>
                <a:gd name="T20" fmla="*/ 60 w 64"/>
                <a:gd name="T21" fmla="*/ 52 h 78"/>
                <a:gd name="T22" fmla="*/ 49 w 64"/>
                <a:gd name="T23" fmla="*/ 3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78">
                  <a:moveTo>
                    <a:pt x="49" y="34"/>
                  </a:moveTo>
                  <a:cubicBezTo>
                    <a:pt x="49" y="33"/>
                    <a:pt x="49" y="33"/>
                    <a:pt x="49" y="33"/>
                  </a:cubicBezTo>
                  <a:cubicBezTo>
                    <a:pt x="44" y="25"/>
                    <a:pt x="39" y="15"/>
                    <a:pt x="33" y="6"/>
                  </a:cubicBezTo>
                  <a:cubicBezTo>
                    <a:pt x="29" y="0"/>
                    <a:pt x="29" y="0"/>
                    <a:pt x="29" y="0"/>
                  </a:cubicBezTo>
                  <a:cubicBezTo>
                    <a:pt x="0" y="19"/>
                    <a:pt x="0" y="19"/>
                    <a:pt x="0" y="19"/>
                  </a:cubicBezTo>
                  <a:cubicBezTo>
                    <a:pt x="4" y="26"/>
                    <a:pt x="4" y="26"/>
                    <a:pt x="4" y="26"/>
                  </a:cubicBezTo>
                  <a:cubicBezTo>
                    <a:pt x="9" y="34"/>
                    <a:pt x="14" y="43"/>
                    <a:pt x="18" y="50"/>
                  </a:cubicBezTo>
                  <a:cubicBezTo>
                    <a:pt x="22" y="58"/>
                    <a:pt x="27" y="65"/>
                    <a:pt x="31" y="72"/>
                  </a:cubicBezTo>
                  <a:cubicBezTo>
                    <a:pt x="35" y="78"/>
                    <a:pt x="35" y="78"/>
                    <a:pt x="35" y="78"/>
                  </a:cubicBezTo>
                  <a:cubicBezTo>
                    <a:pt x="64" y="59"/>
                    <a:pt x="64" y="59"/>
                    <a:pt x="64" y="59"/>
                  </a:cubicBezTo>
                  <a:cubicBezTo>
                    <a:pt x="60" y="52"/>
                    <a:pt x="60" y="52"/>
                    <a:pt x="60" y="52"/>
                  </a:cubicBezTo>
                  <a:cubicBezTo>
                    <a:pt x="57" y="47"/>
                    <a:pt x="53" y="41"/>
                    <a:pt x="49"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218" name="Freeform 204"/>
            <p:cNvSpPr>
              <a:spLocks/>
            </p:cNvSpPr>
            <p:nvPr/>
          </p:nvSpPr>
          <p:spPr bwMode="black">
            <a:xfrm>
              <a:off x="7521575" y="3054351"/>
              <a:ext cx="55563" cy="47624"/>
            </a:xfrm>
            <a:custGeom>
              <a:avLst/>
              <a:gdLst>
                <a:gd name="T0" fmla="*/ 23 w 75"/>
                <a:gd name="T1" fmla="*/ 4 h 62"/>
                <a:gd name="T2" fmla="*/ 17 w 75"/>
                <a:gd name="T3" fmla="*/ 0 h 62"/>
                <a:gd name="T4" fmla="*/ 0 w 75"/>
                <a:gd name="T5" fmla="*/ 31 h 62"/>
                <a:gd name="T6" fmla="*/ 6 w 75"/>
                <a:gd name="T7" fmla="*/ 35 h 62"/>
                <a:gd name="T8" fmla="*/ 57 w 75"/>
                <a:gd name="T9" fmla="*/ 59 h 62"/>
                <a:gd name="T10" fmla="*/ 66 w 75"/>
                <a:gd name="T11" fmla="*/ 62 h 62"/>
                <a:gd name="T12" fmla="*/ 75 w 75"/>
                <a:gd name="T13" fmla="*/ 28 h 62"/>
                <a:gd name="T14" fmla="*/ 66 w 75"/>
                <a:gd name="T15" fmla="*/ 25 h 62"/>
                <a:gd name="T16" fmla="*/ 23 w 75"/>
                <a:gd name="T17" fmla="*/ 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62">
                  <a:moveTo>
                    <a:pt x="23" y="4"/>
                  </a:moveTo>
                  <a:cubicBezTo>
                    <a:pt x="17" y="0"/>
                    <a:pt x="17" y="0"/>
                    <a:pt x="17" y="0"/>
                  </a:cubicBezTo>
                  <a:cubicBezTo>
                    <a:pt x="0" y="31"/>
                    <a:pt x="0" y="31"/>
                    <a:pt x="0" y="31"/>
                  </a:cubicBezTo>
                  <a:cubicBezTo>
                    <a:pt x="6" y="35"/>
                    <a:pt x="6" y="35"/>
                    <a:pt x="6" y="35"/>
                  </a:cubicBezTo>
                  <a:cubicBezTo>
                    <a:pt x="42" y="54"/>
                    <a:pt x="52" y="58"/>
                    <a:pt x="57" y="59"/>
                  </a:cubicBezTo>
                  <a:cubicBezTo>
                    <a:pt x="66" y="62"/>
                    <a:pt x="66" y="62"/>
                    <a:pt x="66" y="62"/>
                  </a:cubicBezTo>
                  <a:cubicBezTo>
                    <a:pt x="75" y="28"/>
                    <a:pt x="75" y="28"/>
                    <a:pt x="75" y="28"/>
                  </a:cubicBezTo>
                  <a:cubicBezTo>
                    <a:pt x="66" y="25"/>
                    <a:pt x="66" y="25"/>
                    <a:pt x="66" y="25"/>
                  </a:cubicBezTo>
                  <a:cubicBezTo>
                    <a:pt x="65" y="25"/>
                    <a:pt x="58" y="23"/>
                    <a:pt x="2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219" name="Freeform 205"/>
            <p:cNvSpPr>
              <a:spLocks/>
            </p:cNvSpPr>
            <p:nvPr/>
          </p:nvSpPr>
          <p:spPr bwMode="black">
            <a:xfrm>
              <a:off x="7640638" y="3154363"/>
              <a:ext cx="57149" cy="38100"/>
            </a:xfrm>
            <a:custGeom>
              <a:avLst/>
              <a:gdLst>
                <a:gd name="T0" fmla="*/ 19 w 76"/>
                <a:gd name="T1" fmla="*/ 3 h 52"/>
                <a:gd name="T2" fmla="*/ 12 w 76"/>
                <a:gd name="T3" fmla="*/ 0 h 52"/>
                <a:gd name="T4" fmla="*/ 0 w 76"/>
                <a:gd name="T5" fmla="*/ 33 h 52"/>
                <a:gd name="T6" fmla="*/ 7 w 76"/>
                <a:gd name="T7" fmla="*/ 36 h 52"/>
                <a:gd name="T8" fmla="*/ 61 w 76"/>
                <a:gd name="T9" fmla="*/ 51 h 52"/>
                <a:gd name="T10" fmla="*/ 68 w 76"/>
                <a:gd name="T11" fmla="*/ 52 h 52"/>
                <a:gd name="T12" fmla="*/ 76 w 76"/>
                <a:gd name="T13" fmla="*/ 18 h 52"/>
                <a:gd name="T14" fmla="*/ 68 w 76"/>
                <a:gd name="T15" fmla="*/ 16 h 52"/>
                <a:gd name="T16" fmla="*/ 19 w 76"/>
                <a:gd name="T17" fmla="*/ 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52">
                  <a:moveTo>
                    <a:pt x="19" y="3"/>
                  </a:moveTo>
                  <a:cubicBezTo>
                    <a:pt x="12" y="0"/>
                    <a:pt x="12" y="0"/>
                    <a:pt x="12" y="0"/>
                  </a:cubicBezTo>
                  <a:cubicBezTo>
                    <a:pt x="0" y="33"/>
                    <a:pt x="0" y="33"/>
                    <a:pt x="0" y="33"/>
                  </a:cubicBezTo>
                  <a:cubicBezTo>
                    <a:pt x="7" y="36"/>
                    <a:pt x="7" y="36"/>
                    <a:pt x="7" y="36"/>
                  </a:cubicBezTo>
                  <a:cubicBezTo>
                    <a:pt x="23" y="41"/>
                    <a:pt x="41" y="46"/>
                    <a:pt x="61" y="51"/>
                  </a:cubicBezTo>
                  <a:cubicBezTo>
                    <a:pt x="68" y="52"/>
                    <a:pt x="68" y="52"/>
                    <a:pt x="68" y="52"/>
                  </a:cubicBezTo>
                  <a:cubicBezTo>
                    <a:pt x="76" y="18"/>
                    <a:pt x="76" y="18"/>
                    <a:pt x="76" y="18"/>
                  </a:cubicBezTo>
                  <a:cubicBezTo>
                    <a:pt x="68" y="16"/>
                    <a:pt x="68" y="16"/>
                    <a:pt x="68" y="16"/>
                  </a:cubicBezTo>
                  <a:cubicBezTo>
                    <a:pt x="50" y="12"/>
                    <a:pt x="33" y="8"/>
                    <a:pt x="1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220" name="Freeform 206"/>
            <p:cNvSpPr>
              <a:spLocks/>
            </p:cNvSpPr>
            <p:nvPr/>
          </p:nvSpPr>
          <p:spPr bwMode="black">
            <a:xfrm>
              <a:off x="7451725" y="3016251"/>
              <a:ext cx="57149" cy="47624"/>
            </a:xfrm>
            <a:custGeom>
              <a:avLst/>
              <a:gdLst>
                <a:gd name="T0" fmla="*/ 24 w 77"/>
                <a:gd name="T1" fmla="*/ 3 h 64"/>
                <a:gd name="T2" fmla="*/ 17 w 77"/>
                <a:gd name="T3" fmla="*/ 0 h 64"/>
                <a:gd name="T4" fmla="*/ 0 w 77"/>
                <a:gd name="T5" fmla="*/ 30 h 64"/>
                <a:gd name="T6" fmla="*/ 6 w 77"/>
                <a:gd name="T7" fmla="*/ 34 h 64"/>
                <a:gd name="T8" fmla="*/ 53 w 77"/>
                <a:gd name="T9" fmla="*/ 61 h 64"/>
                <a:gd name="T10" fmla="*/ 59 w 77"/>
                <a:gd name="T11" fmla="*/ 64 h 64"/>
                <a:gd name="T12" fmla="*/ 77 w 77"/>
                <a:gd name="T13" fmla="*/ 34 h 64"/>
                <a:gd name="T14" fmla="*/ 70 w 77"/>
                <a:gd name="T15" fmla="*/ 30 h 64"/>
                <a:gd name="T16" fmla="*/ 24 w 77"/>
                <a:gd name="T17" fmla="*/ 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24" y="3"/>
                  </a:moveTo>
                  <a:cubicBezTo>
                    <a:pt x="17" y="0"/>
                    <a:pt x="17" y="0"/>
                    <a:pt x="17" y="0"/>
                  </a:cubicBezTo>
                  <a:cubicBezTo>
                    <a:pt x="0" y="30"/>
                    <a:pt x="0" y="30"/>
                    <a:pt x="0" y="30"/>
                  </a:cubicBezTo>
                  <a:cubicBezTo>
                    <a:pt x="6" y="34"/>
                    <a:pt x="6" y="34"/>
                    <a:pt x="6" y="34"/>
                  </a:cubicBezTo>
                  <a:cubicBezTo>
                    <a:pt x="23" y="43"/>
                    <a:pt x="38" y="52"/>
                    <a:pt x="53" y="61"/>
                  </a:cubicBezTo>
                  <a:cubicBezTo>
                    <a:pt x="59" y="64"/>
                    <a:pt x="59" y="64"/>
                    <a:pt x="59" y="64"/>
                  </a:cubicBezTo>
                  <a:cubicBezTo>
                    <a:pt x="77" y="34"/>
                    <a:pt x="77" y="34"/>
                    <a:pt x="77" y="34"/>
                  </a:cubicBezTo>
                  <a:cubicBezTo>
                    <a:pt x="70" y="30"/>
                    <a:pt x="70" y="30"/>
                    <a:pt x="70" y="30"/>
                  </a:cubicBezTo>
                  <a:cubicBezTo>
                    <a:pt x="56" y="22"/>
                    <a:pt x="41" y="13"/>
                    <a:pt x="2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221" name="Freeform 207"/>
            <p:cNvSpPr>
              <a:spLocks noEditPoints="1"/>
            </p:cNvSpPr>
            <p:nvPr/>
          </p:nvSpPr>
          <p:spPr bwMode="black">
            <a:xfrm>
              <a:off x="7108826" y="2208213"/>
              <a:ext cx="1198563" cy="892175"/>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grpSp>
      <p:sp>
        <p:nvSpPr>
          <p:cNvPr id="31" name="Oval 30"/>
          <p:cNvSpPr/>
          <p:nvPr/>
        </p:nvSpPr>
        <p:spPr bwMode="auto">
          <a:xfrm>
            <a:off x="8130599" y="5980329"/>
            <a:ext cx="279808" cy="279808"/>
          </a:xfrm>
          <a:prstGeom prst="ellipse">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FFFFFF"/>
                  </a:gs>
                  <a:gs pos="10417">
                    <a:srgbClr val="FFFFFF"/>
                  </a:gs>
                </a:gsLst>
                <a:lin ang="5400000" scaled="0"/>
              </a:gradFill>
            </a:endParaRPr>
          </a:p>
        </p:txBody>
      </p:sp>
      <p:sp>
        <p:nvSpPr>
          <p:cNvPr id="225" name="Freeform 6"/>
          <p:cNvSpPr>
            <a:spLocks noChangeAspect="1" noEditPoints="1"/>
          </p:cNvSpPr>
          <p:nvPr/>
        </p:nvSpPr>
        <p:spPr bwMode="black">
          <a:xfrm>
            <a:off x="8124715" y="5973627"/>
            <a:ext cx="287980" cy="291592"/>
          </a:xfrm>
          <a:custGeom>
            <a:avLst/>
            <a:gdLst>
              <a:gd name="T0" fmla="*/ 84 w 84"/>
              <a:gd name="T1" fmla="*/ 43 h 85"/>
              <a:gd name="T2" fmla="*/ 0 w 84"/>
              <a:gd name="T3" fmla="*/ 43 h 85"/>
              <a:gd name="T4" fmla="*/ 76 w 84"/>
              <a:gd name="T5" fmla="*/ 27 h 85"/>
              <a:gd name="T6" fmla="*/ 65 w 84"/>
              <a:gd name="T7" fmla="*/ 40 h 85"/>
              <a:gd name="T8" fmla="*/ 76 w 84"/>
              <a:gd name="T9" fmla="*/ 27 h 85"/>
              <a:gd name="T10" fmla="*/ 45 w 84"/>
              <a:gd name="T11" fmla="*/ 27 h 85"/>
              <a:gd name="T12" fmla="*/ 62 w 84"/>
              <a:gd name="T13" fmla="*/ 40 h 85"/>
              <a:gd name="T14" fmla="*/ 40 w 84"/>
              <a:gd name="T15" fmla="*/ 27 h 85"/>
              <a:gd name="T16" fmla="*/ 21 w 84"/>
              <a:gd name="T17" fmla="*/ 40 h 85"/>
              <a:gd name="T18" fmla="*/ 40 w 84"/>
              <a:gd name="T19" fmla="*/ 27 h 85"/>
              <a:gd name="T20" fmla="*/ 8 w 84"/>
              <a:gd name="T21" fmla="*/ 27 h 85"/>
              <a:gd name="T22" fmla="*/ 19 w 84"/>
              <a:gd name="T23" fmla="*/ 40 h 85"/>
              <a:gd name="T24" fmla="*/ 10 w 84"/>
              <a:gd name="T25" fmla="*/ 21 h 85"/>
              <a:gd name="T26" fmla="*/ 30 w 84"/>
              <a:gd name="T27" fmla="*/ 6 h 85"/>
              <a:gd name="T28" fmla="*/ 25 w 84"/>
              <a:gd name="T29" fmla="*/ 21 h 85"/>
              <a:gd name="T30" fmla="*/ 40 w 84"/>
              <a:gd name="T31" fmla="*/ 4 h 85"/>
              <a:gd name="T32" fmla="*/ 45 w 84"/>
              <a:gd name="T33" fmla="*/ 21 h 85"/>
              <a:gd name="T34" fmla="*/ 45 w 84"/>
              <a:gd name="T35" fmla="*/ 5 h 85"/>
              <a:gd name="T36" fmla="*/ 62 w 84"/>
              <a:gd name="T37" fmla="*/ 21 h 85"/>
              <a:gd name="T38" fmla="*/ 54 w 84"/>
              <a:gd name="T39" fmla="*/ 6 h 85"/>
              <a:gd name="T40" fmla="*/ 80 w 84"/>
              <a:gd name="T41" fmla="*/ 45 h 85"/>
              <a:gd name="T42" fmla="*/ 63 w 84"/>
              <a:gd name="T43" fmla="*/ 59 h 85"/>
              <a:gd name="T44" fmla="*/ 80 w 84"/>
              <a:gd name="T45" fmla="*/ 45 h 85"/>
              <a:gd name="T46" fmla="*/ 45 w 84"/>
              <a:gd name="T47" fmla="*/ 45 h 85"/>
              <a:gd name="T48" fmla="*/ 61 w 84"/>
              <a:gd name="T49" fmla="*/ 59 h 85"/>
              <a:gd name="T50" fmla="*/ 40 w 84"/>
              <a:gd name="T51" fmla="*/ 45 h 85"/>
              <a:gd name="T52" fmla="*/ 23 w 84"/>
              <a:gd name="T53" fmla="*/ 59 h 85"/>
              <a:gd name="T54" fmla="*/ 40 w 84"/>
              <a:gd name="T55" fmla="*/ 45 h 85"/>
              <a:gd name="T56" fmla="*/ 4 w 84"/>
              <a:gd name="T57" fmla="*/ 45 h 85"/>
              <a:gd name="T58" fmla="*/ 21 w 84"/>
              <a:gd name="T59" fmla="*/ 59 h 85"/>
              <a:gd name="T60" fmla="*/ 45 w 84"/>
              <a:gd name="T61" fmla="*/ 64 h 85"/>
              <a:gd name="T62" fmla="*/ 59 w 84"/>
              <a:gd name="T63" fmla="*/ 64 h 85"/>
              <a:gd name="T64" fmla="*/ 40 w 84"/>
              <a:gd name="T65" fmla="*/ 81 h 85"/>
              <a:gd name="T66" fmla="*/ 25 w 84"/>
              <a:gd name="T67" fmla="*/ 64 h 85"/>
              <a:gd name="T68" fmla="*/ 73 w 84"/>
              <a:gd name="T69" fmla="*/ 64 h 85"/>
              <a:gd name="T70" fmla="*/ 54 w 84"/>
              <a:gd name="T71" fmla="*/ 79 h 85"/>
              <a:gd name="T72" fmla="*/ 22 w 84"/>
              <a:gd name="T73" fmla="*/ 64 h 85"/>
              <a:gd name="T74" fmla="*/ 30 w 84"/>
              <a:gd name="T75" fmla="*/ 7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4" h="85">
                <a:moveTo>
                  <a:pt x="42" y="0"/>
                </a:moveTo>
                <a:cubicBezTo>
                  <a:pt x="65" y="0"/>
                  <a:pt x="84" y="19"/>
                  <a:pt x="84" y="43"/>
                </a:cubicBezTo>
                <a:cubicBezTo>
                  <a:pt x="84" y="66"/>
                  <a:pt x="65" y="85"/>
                  <a:pt x="42" y="85"/>
                </a:cubicBezTo>
                <a:cubicBezTo>
                  <a:pt x="19" y="85"/>
                  <a:pt x="0" y="66"/>
                  <a:pt x="0" y="43"/>
                </a:cubicBezTo>
                <a:cubicBezTo>
                  <a:pt x="0" y="19"/>
                  <a:pt x="19" y="0"/>
                  <a:pt x="42" y="0"/>
                </a:cubicBezTo>
                <a:close/>
                <a:moveTo>
                  <a:pt x="76" y="27"/>
                </a:moveTo>
                <a:cubicBezTo>
                  <a:pt x="63" y="27"/>
                  <a:pt x="63" y="27"/>
                  <a:pt x="63" y="27"/>
                </a:cubicBezTo>
                <a:cubicBezTo>
                  <a:pt x="64" y="31"/>
                  <a:pt x="65" y="35"/>
                  <a:pt x="65" y="40"/>
                </a:cubicBezTo>
                <a:cubicBezTo>
                  <a:pt x="80" y="40"/>
                  <a:pt x="80" y="40"/>
                  <a:pt x="80" y="40"/>
                </a:cubicBezTo>
                <a:cubicBezTo>
                  <a:pt x="79" y="35"/>
                  <a:pt x="78" y="31"/>
                  <a:pt x="76" y="27"/>
                </a:cubicBezTo>
                <a:close/>
                <a:moveTo>
                  <a:pt x="61" y="27"/>
                </a:moveTo>
                <a:cubicBezTo>
                  <a:pt x="45" y="27"/>
                  <a:pt x="45" y="27"/>
                  <a:pt x="45" y="27"/>
                </a:cubicBezTo>
                <a:cubicBezTo>
                  <a:pt x="45" y="40"/>
                  <a:pt x="45" y="40"/>
                  <a:pt x="45" y="40"/>
                </a:cubicBezTo>
                <a:cubicBezTo>
                  <a:pt x="62" y="40"/>
                  <a:pt x="62" y="40"/>
                  <a:pt x="62" y="40"/>
                </a:cubicBezTo>
                <a:cubicBezTo>
                  <a:pt x="62" y="35"/>
                  <a:pt x="62" y="31"/>
                  <a:pt x="61" y="27"/>
                </a:cubicBezTo>
                <a:close/>
                <a:moveTo>
                  <a:pt x="40" y="27"/>
                </a:moveTo>
                <a:cubicBezTo>
                  <a:pt x="23" y="27"/>
                  <a:pt x="23" y="27"/>
                  <a:pt x="23" y="27"/>
                </a:cubicBezTo>
                <a:cubicBezTo>
                  <a:pt x="22" y="31"/>
                  <a:pt x="22" y="35"/>
                  <a:pt x="21" y="40"/>
                </a:cubicBezTo>
                <a:cubicBezTo>
                  <a:pt x="40" y="40"/>
                  <a:pt x="40" y="40"/>
                  <a:pt x="40" y="40"/>
                </a:cubicBezTo>
                <a:cubicBezTo>
                  <a:pt x="40" y="27"/>
                  <a:pt x="40" y="27"/>
                  <a:pt x="40" y="27"/>
                </a:cubicBezTo>
                <a:close/>
                <a:moveTo>
                  <a:pt x="21" y="27"/>
                </a:moveTo>
                <a:cubicBezTo>
                  <a:pt x="8" y="27"/>
                  <a:pt x="8" y="27"/>
                  <a:pt x="8" y="27"/>
                </a:cubicBezTo>
                <a:cubicBezTo>
                  <a:pt x="6" y="31"/>
                  <a:pt x="5" y="35"/>
                  <a:pt x="4" y="40"/>
                </a:cubicBezTo>
                <a:cubicBezTo>
                  <a:pt x="19" y="40"/>
                  <a:pt x="19" y="40"/>
                  <a:pt x="19" y="40"/>
                </a:cubicBezTo>
                <a:cubicBezTo>
                  <a:pt x="19" y="35"/>
                  <a:pt x="20" y="31"/>
                  <a:pt x="21" y="27"/>
                </a:cubicBezTo>
                <a:close/>
                <a:moveTo>
                  <a:pt x="10" y="21"/>
                </a:moveTo>
                <a:cubicBezTo>
                  <a:pt x="22" y="21"/>
                  <a:pt x="22" y="21"/>
                  <a:pt x="22" y="21"/>
                </a:cubicBezTo>
                <a:cubicBezTo>
                  <a:pt x="24" y="15"/>
                  <a:pt x="27" y="10"/>
                  <a:pt x="30" y="6"/>
                </a:cubicBezTo>
                <a:cubicBezTo>
                  <a:pt x="22" y="9"/>
                  <a:pt x="15" y="14"/>
                  <a:pt x="10" y="21"/>
                </a:cubicBezTo>
                <a:close/>
                <a:moveTo>
                  <a:pt x="25" y="21"/>
                </a:moveTo>
                <a:cubicBezTo>
                  <a:pt x="40" y="21"/>
                  <a:pt x="40" y="21"/>
                  <a:pt x="40" y="21"/>
                </a:cubicBezTo>
                <a:cubicBezTo>
                  <a:pt x="40" y="4"/>
                  <a:pt x="40" y="4"/>
                  <a:pt x="40" y="4"/>
                </a:cubicBezTo>
                <a:cubicBezTo>
                  <a:pt x="33" y="6"/>
                  <a:pt x="28" y="12"/>
                  <a:pt x="25" y="21"/>
                </a:cubicBezTo>
                <a:close/>
                <a:moveTo>
                  <a:pt x="45" y="21"/>
                </a:moveTo>
                <a:cubicBezTo>
                  <a:pt x="59" y="21"/>
                  <a:pt x="59" y="21"/>
                  <a:pt x="59" y="21"/>
                </a:cubicBezTo>
                <a:cubicBezTo>
                  <a:pt x="56" y="12"/>
                  <a:pt x="51" y="6"/>
                  <a:pt x="45" y="5"/>
                </a:cubicBezTo>
                <a:cubicBezTo>
                  <a:pt x="45" y="21"/>
                  <a:pt x="45" y="21"/>
                  <a:pt x="45" y="21"/>
                </a:cubicBezTo>
                <a:close/>
                <a:moveTo>
                  <a:pt x="62" y="21"/>
                </a:moveTo>
                <a:cubicBezTo>
                  <a:pt x="73" y="21"/>
                  <a:pt x="73" y="21"/>
                  <a:pt x="73" y="21"/>
                </a:cubicBezTo>
                <a:cubicBezTo>
                  <a:pt x="69" y="14"/>
                  <a:pt x="62" y="9"/>
                  <a:pt x="54" y="6"/>
                </a:cubicBezTo>
                <a:cubicBezTo>
                  <a:pt x="57" y="10"/>
                  <a:pt x="60" y="15"/>
                  <a:pt x="62" y="21"/>
                </a:cubicBezTo>
                <a:close/>
                <a:moveTo>
                  <a:pt x="80" y="45"/>
                </a:moveTo>
                <a:cubicBezTo>
                  <a:pt x="65" y="45"/>
                  <a:pt x="65" y="45"/>
                  <a:pt x="65" y="45"/>
                </a:cubicBezTo>
                <a:cubicBezTo>
                  <a:pt x="65" y="50"/>
                  <a:pt x="64" y="54"/>
                  <a:pt x="63" y="59"/>
                </a:cubicBezTo>
                <a:cubicBezTo>
                  <a:pt x="76" y="59"/>
                  <a:pt x="76" y="59"/>
                  <a:pt x="76" y="59"/>
                </a:cubicBezTo>
                <a:cubicBezTo>
                  <a:pt x="78" y="54"/>
                  <a:pt x="79" y="50"/>
                  <a:pt x="80" y="45"/>
                </a:cubicBezTo>
                <a:close/>
                <a:moveTo>
                  <a:pt x="62" y="45"/>
                </a:moveTo>
                <a:cubicBezTo>
                  <a:pt x="45" y="45"/>
                  <a:pt x="45" y="45"/>
                  <a:pt x="45" y="45"/>
                </a:cubicBezTo>
                <a:cubicBezTo>
                  <a:pt x="45" y="59"/>
                  <a:pt x="45" y="59"/>
                  <a:pt x="45" y="59"/>
                </a:cubicBezTo>
                <a:cubicBezTo>
                  <a:pt x="61" y="59"/>
                  <a:pt x="61" y="59"/>
                  <a:pt x="61" y="59"/>
                </a:cubicBezTo>
                <a:cubicBezTo>
                  <a:pt x="62" y="54"/>
                  <a:pt x="62" y="50"/>
                  <a:pt x="62" y="45"/>
                </a:cubicBezTo>
                <a:close/>
                <a:moveTo>
                  <a:pt x="40" y="45"/>
                </a:moveTo>
                <a:cubicBezTo>
                  <a:pt x="21" y="45"/>
                  <a:pt x="21" y="45"/>
                  <a:pt x="21" y="45"/>
                </a:cubicBezTo>
                <a:cubicBezTo>
                  <a:pt x="22" y="50"/>
                  <a:pt x="22" y="54"/>
                  <a:pt x="23" y="59"/>
                </a:cubicBezTo>
                <a:cubicBezTo>
                  <a:pt x="40" y="59"/>
                  <a:pt x="40" y="59"/>
                  <a:pt x="40" y="59"/>
                </a:cubicBezTo>
                <a:cubicBezTo>
                  <a:pt x="40" y="45"/>
                  <a:pt x="40" y="45"/>
                  <a:pt x="40" y="45"/>
                </a:cubicBezTo>
                <a:close/>
                <a:moveTo>
                  <a:pt x="19" y="45"/>
                </a:moveTo>
                <a:cubicBezTo>
                  <a:pt x="4" y="45"/>
                  <a:pt x="4" y="45"/>
                  <a:pt x="4" y="45"/>
                </a:cubicBezTo>
                <a:cubicBezTo>
                  <a:pt x="5" y="50"/>
                  <a:pt x="6" y="54"/>
                  <a:pt x="8" y="59"/>
                </a:cubicBezTo>
                <a:cubicBezTo>
                  <a:pt x="21" y="59"/>
                  <a:pt x="21" y="59"/>
                  <a:pt x="21" y="59"/>
                </a:cubicBezTo>
                <a:cubicBezTo>
                  <a:pt x="20" y="54"/>
                  <a:pt x="19" y="50"/>
                  <a:pt x="19" y="45"/>
                </a:cubicBezTo>
                <a:close/>
                <a:moveTo>
                  <a:pt x="45" y="64"/>
                </a:moveTo>
                <a:cubicBezTo>
                  <a:pt x="45" y="81"/>
                  <a:pt x="45" y="81"/>
                  <a:pt x="45" y="81"/>
                </a:cubicBezTo>
                <a:cubicBezTo>
                  <a:pt x="51" y="79"/>
                  <a:pt x="56" y="73"/>
                  <a:pt x="59" y="64"/>
                </a:cubicBezTo>
                <a:cubicBezTo>
                  <a:pt x="45" y="64"/>
                  <a:pt x="45" y="64"/>
                  <a:pt x="45" y="64"/>
                </a:cubicBezTo>
                <a:close/>
                <a:moveTo>
                  <a:pt x="40" y="81"/>
                </a:moveTo>
                <a:cubicBezTo>
                  <a:pt x="40" y="64"/>
                  <a:pt x="40" y="64"/>
                  <a:pt x="40" y="64"/>
                </a:cubicBezTo>
                <a:cubicBezTo>
                  <a:pt x="25" y="64"/>
                  <a:pt x="25" y="64"/>
                  <a:pt x="25" y="64"/>
                </a:cubicBezTo>
                <a:cubicBezTo>
                  <a:pt x="28" y="73"/>
                  <a:pt x="33" y="79"/>
                  <a:pt x="40" y="81"/>
                </a:cubicBezTo>
                <a:close/>
                <a:moveTo>
                  <a:pt x="73" y="64"/>
                </a:moveTo>
                <a:cubicBezTo>
                  <a:pt x="62" y="64"/>
                  <a:pt x="62" y="64"/>
                  <a:pt x="62" y="64"/>
                </a:cubicBezTo>
                <a:cubicBezTo>
                  <a:pt x="60" y="70"/>
                  <a:pt x="57" y="75"/>
                  <a:pt x="54" y="79"/>
                </a:cubicBezTo>
                <a:cubicBezTo>
                  <a:pt x="62" y="76"/>
                  <a:pt x="69" y="71"/>
                  <a:pt x="73" y="64"/>
                </a:cubicBezTo>
                <a:close/>
                <a:moveTo>
                  <a:pt x="22" y="64"/>
                </a:moveTo>
                <a:cubicBezTo>
                  <a:pt x="11" y="64"/>
                  <a:pt x="11" y="64"/>
                  <a:pt x="11" y="64"/>
                </a:cubicBezTo>
                <a:cubicBezTo>
                  <a:pt x="15" y="71"/>
                  <a:pt x="22" y="76"/>
                  <a:pt x="30" y="79"/>
                </a:cubicBezTo>
                <a:cubicBezTo>
                  <a:pt x="27" y="75"/>
                  <a:pt x="24" y="70"/>
                  <a:pt x="22" y="64"/>
                </a:cubicBezTo>
                <a:close/>
              </a:path>
            </a:pathLst>
          </a:custGeom>
          <a:solidFill>
            <a:srgbClr val="BA141A"/>
          </a:solidFill>
          <a:ln>
            <a:noFill/>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nvGrpSpPr>
          <p:cNvPr id="311" name="Group 310"/>
          <p:cNvGrpSpPr/>
          <p:nvPr/>
        </p:nvGrpSpPr>
        <p:grpSpPr bwMode="black">
          <a:xfrm>
            <a:off x="9490814" y="5821069"/>
            <a:ext cx="730454" cy="563874"/>
            <a:chOff x="7010394" y="2133599"/>
            <a:chExt cx="1379540" cy="1065215"/>
          </a:xfrm>
          <a:solidFill>
            <a:srgbClr val="0072C4"/>
          </a:solidFill>
        </p:grpSpPr>
        <p:sp>
          <p:nvSpPr>
            <p:cNvPr id="312" name="Freeform 161"/>
            <p:cNvSpPr>
              <a:spLocks/>
            </p:cNvSpPr>
            <p:nvPr/>
          </p:nvSpPr>
          <p:spPr bwMode="black">
            <a:xfrm>
              <a:off x="7189781" y="2416174"/>
              <a:ext cx="57149" cy="49213"/>
            </a:xfrm>
            <a:custGeom>
              <a:avLst/>
              <a:gdLst>
                <a:gd name="T0" fmla="*/ 36 w 36"/>
                <a:gd name="T1" fmla="*/ 15 h 31"/>
                <a:gd name="T2" fmla="*/ 28 w 36"/>
                <a:gd name="T3" fmla="*/ 0 h 31"/>
                <a:gd name="T4" fmla="*/ 0 w 36"/>
                <a:gd name="T5" fmla="*/ 16 h 31"/>
                <a:gd name="T6" fmla="*/ 8 w 36"/>
                <a:gd name="T7" fmla="*/ 31 h 31"/>
                <a:gd name="T8" fmla="*/ 36 w 36"/>
                <a:gd name="T9" fmla="*/ 15 h 31"/>
              </a:gdLst>
              <a:ahLst/>
              <a:cxnLst>
                <a:cxn ang="0">
                  <a:pos x="T0" y="T1"/>
                </a:cxn>
                <a:cxn ang="0">
                  <a:pos x="T2" y="T3"/>
                </a:cxn>
                <a:cxn ang="0">
                  <a:pos x="T4" y="T5"/>
                </a:cxn>
                <a:cxn ang="0">
                  <a:pos x="T6" y="T7"/>
                </a:cxn>
                <a:cxn ang="0">
                  <a:pos x="T8" y="T9"/>
                </a:cxn>
              </a:cxnLst>
              <a:rect l="0" t="0" r="r" b="b"/>
              <a:pathLst>
                <a:path w="36" h="31">
                  <a:moveTo>
                    <a:pt x="36" y="15"/>
                  </a:moveTo>
                  <a:lnTo>
                    <a:pt x="28" y="0"/>
                  </a:lnTo>
                  <a:lnTo>
                    <a:pt x="0" y="16"/>
                  </a:lnTo>
                  <a:lnTo>
                    <a:pt x="8" y="31"/>
                  </a:lnTo>
                  <a:lnTo>
                    <a:pt x="3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313" name="Freeform 162"/>
            <p:cNvSpPr>
              <a:spLocks/>
            </p:cNvSpPr>
            <p:nvPr/>
          </p:nvSpPr>
          <p:spPr bwMode="black">
            <a:xfrm>
              <a:off x="7539029" y="2225674"/>
              <a:ext cx="57149" cy="47624"/>
            </a:xfrm>
            <a:custGeom>
              <a:avLst/>
              <a:gdLst>
                <a:gd name="T0" fmla="*/ 36 w 36"/>
                <a:gd name="T1" fmla="*/ 14 h 30"/>
                <a:gd name="T2" fmla="*/ 28 w 36"/>
                <a:gd name="T3" fmla="*/ 0 h 30"/>
                <a:gd name="T4" fmla="*/ 0 w 36"/>
                <a:gd name="T5" fmla="*/ 15 h 30"/>
                <a:gd name="T6" fmla="*/ 8 w 36"/>
                <a:gd name="T7" fmla="*/ 30 h 30"/>
                <a:gd name="T8" fmla="*/ 36 w 36"/>
                <a:gd name="T9" fmla="*/ 14 h 30"/>
              </a:gdLst>
              <a:ahLst/>
              <a:cxnLst>
                <a:cxn ang="0">
                  <a:pos x="T0" y="T1"/>
                </a:cxn>
                <a:cxn ang="0">
                  <a:pos x="T2" y="T3"/>
                </a:cxn>
                <a:cxn ang="0">
                  <a:pos x="T4" y="T5"/>
                </a:cxn>
                <a:cxn ang="0">
                  <a:pos x="T6" y="T7"/>
                </a:cxn>
                <a:cxn ang="0">
                  <a:pos x="T8" y="T9"/>
                </a:cxn>
              </a:cxnLst>
              <a:rect l="0" t="0" r="r" b="b"/>
              <a:pathLst>
                <a:path w="36" h="30">
                  <a:moveTo>
                    <a:pt x="36" y="14"/>
                  </a:moveTo>
                  <a:lnTo>
                    <a:pt x="28" y="0"/>
                  </a:lnTo>
                  <a:lnTo>
                    <a:pt x="0" y="15"/>
                  </a:lnTo>
                  <a:lnTo>
                    <a:pt x="8" y="30"/>
                  </a:lnTo>
                  <a:lnTo>
                    <a:pt x="36"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314" name="Freeform 163"/>
            <p:cNvSpPr>
              <a:spLocks/>
            </p:cNvSpPr>
            <p:nvPr/>
          </p:nvSpPr>
          <p:spPr bwMode="black">
            <a:xfrm>
              <a:off x="7329479" y="2339975"/>
              <a:ext cx="57149" cy="47624"/>
            </a:xfrm>
            <a:custGeom>
              <a:avLst/>
              <a:gdLst>
                <a:gd name="T0" fmla="*/ 36 w 36"/>
                <a:gd name="T1" fmla="*/ 15 h 30"/>
                <a:gd name="T2" fmla="*/ 28 w 36"/>
                <a:gd name="T3" fmla="*/ 0 h 30"/>
                <a:gd name="T4" fmla="*/ 0 w 36"/>
                <a:gd name="T5" fmla="*/ 16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6"/>
                  </a:lnTo>
                  <a:lnTo>
                    <a:pt x="8" y="30"/>
                  </a:lnTo>
                  <a:lnTo>
                    <a:pt x="3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315" name="Freeform 164"/>
            <p:cNvSpPr>
              <a:spLocks/>
            </p:cNvSpPr>
            <p:nvPr/>
          </p:nvSpPr>
          <p:spPr bwMode="black">
            <a:xfrm>
              <a:off x="7399330" y="2301873"/>
              <a:ext cx="57149" cy="47624"/>
            </a:xfrm>
            <a:custGeom>
              <a:avLst/>
              <a:gdLst>
                <a:gd name="T0" fmla="*/ 36 w 36"/>
                <a:gd name="T1" fmla="*/ 15 h 30"/>
                <a:gd name="T2" fmla="*/ 28 w 36"/>
                <a:gd name="T3" fmla="*/ 0 h 30"/>
                <a:gd name="T4" fmla="*/ 0 w 36"/>
                <a:gd name="T5" fmla="*/ 15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5"/>
                  </a:lnTo>
                  <a:lnTo>
                    <a:pt x="8" y="30"/>
                  </a:lnTo>
                  <a:lnTo>
                    <a:pt x="3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316" name="Freeform 165"/>
            <p:cNvSpPr>
              <a:spLocks/>
            </p:cNvSpPr>
            <p:nvPr/>
          </p:nvSpPr>
          <p:spPr bwMode="black">
            <a:xfrm>
              <a:off x="7469180" y="2263774"/>
              <a:ext cx="58737" cy="47624"/>
            </a:xfrm>
            <a:custGeom>
              <a:avLst/>
              <a:gdLst>
                <a:gd name="T0" fmla="*/ 37 w 37"/>
                <a:gd name="T1" fmla="*/ 14 h 30"/>
                <a:gd name="T2" fmla="*/ 29 w 37"/>
                <a:gd name="T3" fmla="*/ 0 h 30"/>
                <a:gd name="T4" fmla="*/ 0 w 37"/>
                <a:gd name="T5" fmla="*/ 15 h 30"/>
                <a:gd name="T6" fmla="*/ 8 w 37"/>
                <a:gd name="T7" fmla="*/ 30 h 30"/>
                <a:gd name="T8" fmla="*/ 37 w 37"/>
                <a:gd name="T9" fmla="*/ 14 h 30"/>
              </a:gdLst>
              <a:ahLst/>
              <a:cxnLst>
                <a:cxn ang="0">
                  <a:pos x="T0" y="T1"/>
                </a:cxn>
                <a:cxn ang="0">
                  <a:pos x="T2" y="T3"/>
                </a:cxn>
                <a:cxn ang="0">
                  <a:pos x="T4" y="T5"/>
                </a:cxn>
                <a:cxn ang="0">
                  <a:pos x="T6" y="T7"/>
                </a:cxn>
                <a:cxn ang="0">
                  <a:pos x="T8" y="T9"/>
                </a:cxn>
              </a:cxnLst>
              <a:rect l="0" t="0" r="r" b="b"/>
              <a:pathLst>
                <a:path w="37" h="30">
                  <a:moveTo>
                    <a:pt x="37" y="14"/>
                  </a:moveTo>
                  <a:lnTo>
                    <a:pt x="29" y="0"/>
                  </a:lnTo>
                  <a:lnTo>
                    <a:pt x="0" y="15"/>
                  </a:lnTo>
                  <a:lnTo>
                    <a:pt x="8" y="30"/>
                  </a:lnTo>
                  <a:lnTo>
                    <a:pt x="3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317" name="Freeform 166"/>
            <p:cNvSpPr>
              <a:spLocks/>
            </p:cNvSpPr>
            <p:nvPr/>
          </p:nvSpPr>
          <p:spPr bwMode="black">
            <a:xfrm>
              <a:off x="7011980" y="2725736"/>
              <a:ext cx="31749" cy="52388"/>
            </a:xfrm>
            <a:custGeom>
              <a:avLst/>
              <a:gdLst>
                <a:gd name="T0" fmla="*/ 40 w 41"/>
                <a:gd name="T1" fmla="*/ 60 h 71"/>
                <a:gd name="T2" fmla="*/ 36 w 41"/>
                <a:gd name="T3" fmla="*/ 7 h 71"/>
                <a:gd name="T4" fmla="*/ 35 w 41"/>
                <a:gd name="T5" fmla="*/ 0 h 71"/>
                <a:gd name="T6" fmla="*/ 0 w 41"/>
                <a:gd name="T7" fmla="*/ 2 h 71"/>
                <a:gd name="T8" fmla="*/ 0 w 41"/>
                <a:gd name="T9" fmla="*/ 10 h 71"/>
                <a:gd name="T10" fmla="*/ 5 w 41"/>
                <a:gd name="T11" fmla="*/ 64 h 71"/>
                <a:gd name="T12" fmla="*/ 6 w 41"/>
                <a:gd name="T13" fmla="*/ 71 h 71"/>
                <a:gd name="T14" fmla="*/ 41 w 41"/>
                <a:gd name="T15" fmla="*/ 67 h 71"/>
                <a:gd name="T16" fmla="*/ 40 w 41"/>
                <a:gd name="T17" fmla="*/ 6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71">
                  <a:moveTo>
                    <a:pt x="40" y="60"/>
                  </a:moveTo>
                  <a:cubicBezTo>
                    <a:pt x="38" y="45"/>
                    <a:pt x="37" y="27"/>
                    <a:pt x="36" y="7"/>
                  </a:cubicBezTo>
                  <a:cubicBezTo>
                    <a:pt x="35" y="0"/>
                    <a:pt x="35" y="0"/>
                    <a:pt x="35" y="0"/>
                  </a:cubicBezTo>
                  <a:cubicBezTo>
                    <a:pt x="0" y="2"/>
                    <a:pt x="0" y="2"/>
                    <a:pt x="0" y="2"/>
                  </a:cubicBezTo>
                  <a:cubicBezTo>
                    <a:pt x="0" y="10"/>
                    <a:pt x="0" y="10"/>
                    <a:pt x="0" y="10"/>
                  </a:cubicBezTo>
                  <a:cubicBezTo>
                    <a:pt x="2" y="29"/>
                    <a:pt x="3" y="48"/>
                    <a:pt x="5" y="64"/>
                  </a:cubicBezTo>
                  <a:cubicBezTo>
                    <a:pt x="6" y="71"/>
                    <a:pt x="6" y="71"/>
                    <a:pt x="6" y="71"/>
                  </a:cubicBezTo>
                  <a:cubicBezTo>
                    <a:pt x="41" y="67"/>
                    <a:pt x="41" y="67"/>
                    <a:pt x="41" y="67"/>
                  </a:cubicBezTo>
                  <a:lnTo>
                    <a:pt x="4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318" name="Freeform 167"/>
            <p:cNvSpPr>
              <a:spLocks/>
            </p:cNvSpPr>
            <p:nvPr/>
          </p:nvSpPr>
          <p:spPr bwMode="black">
            <a:xfrm>
              <a:off x="7116755" y="2451099"/>
              <a:ext cx="57149" cy="31751"/>
            </a:xfrm>
            <a:custGeom>
              <a:avLst/>
              <a:gdLst>
                <a:gd name="T0" fmla="*/ 51 w 77"/>
                <a:gd name="T1" fmla="*/ 44 h 44"/>
                <a:gd name="T2" fmla="*/ 70 w 77"/>
                <a:gd name="T3" fmla="*/ 41 h 44"/>
                <a:gd name="T4" fmla="*/ 77 w 77"/>
                <a:gd name="T5" fmla="*/ 39 h 44"/>
                <a:gd name="T6" fmla="*/ 67 w 77"/>
                <a:gd name="T7" fmla="*/ 5 h 44"/>
                <a:gd name="T8" fmla="*/ 60 w 77"/>
                <a:gd name="T9" fmla="*/ 8 h 44"/>
                <a:gd name="T10" fmla="*/ 18 w 77"/>
                <a:gd name="T11" fmla="*/ 2 h 44"/>
                <a:gd name="T12" fmla="*/ 11 w 77"/>
                <a:gd name="T13" fmla="*/ 0 h 44"/>
                <a:gd name="T14" fmla="*/ 0 w 77"/>
                <a:gd name="T15" fmla="*/ 33 h 44"/>
                <a:gd name="T16" fmla="*/ 7 w 77"/>
                <a:gd name="T17" fmla="*/ 36 h 44"/>
                <a:gd name="T18" fmla="*/ 51 w 77"/>
                <a:gd name="T1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44">
                  <a:moveTo>
                    <a:pt x="51" y="44"/>
                  </a:moveTo>
                  <a:cubicBezTo>
                    <a:pt x="58" y="44"/>
                    <a:pt x="64" y="43"/>
                    <a:pt x="70" y="41"/>
                  </a:cubicBezTo>
                  <a:cubicBezTo>
                    <a:pt x="77" y="39"/>
                    <a:pt x="77" y="39"/>
                    <a:pt x="77" y="39"/>
                  </a:cubicBezTo>
                  <a:cubicBezTo>
                    <a:pt x="67" y="5"/>
                    <a:pt x="67" y="5"/>
                    <a:pt x="67" y="5"/>
                  </a:cubicBezTo>
                  <a:cubicBezTo>
                    <a:pt x="60" y="8"/>
                    <a:pt x="60" y="8"/>
                    <a:pt x="60" y="8"/>
                  </a:cubicBezTo>
                  <a:cubicBezTo>
                    <a:pt x="51" y="10"/>
                    <a:pt x="38" y="8"/>
                    <a:pt x="18" y="2"/>
                  </a:cubicBezTo>
                  <a:cubicBezTo>
                    <a:pt x="11" y="0"/>
                    <a:pt x="11" y="0"/>
                    <a:pt x="11" y="0"/>
                  </a:cubicBezTo>
                  <a:cubicBezTo>
                    <a:pt x="0" y="33"/>
                    <a:pt x="0" y="33"/>
                    <a:pt x="0" y="33"/>
                  </a:cubicBezTo>
                  <a:cubicBezTo>
                    <a:pt x="7" y="36"/>
                    <a:pt x="7" y="36"/>
                    <a:pt x="7" y="36"/>
                  </a:cubicBezTo>
                  <a:cubicBezTo>
                    <a:pt x="25" y="41"/>
                    <a:pt x="39" y="44"/>
                    <a:pt x="51"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319" name="Freeform 168"/>
            <p:cNvSpPr>
              <a:spLocks/>
            </p:cNvSpPr>
            <p:nvPr/>
          </p:nvSpPr>
          <p:spPr bwMode="black">
            <a:xfrm>
              <a:off x="7010394" y="2646361"/>
              <a:ext cx="26988" cy="52388"/>
            </a:xfrm>
            <a:custGeom>
              <a:avLst/>
              <a:gdLst>
                <a:gd name="T0" fmla="*/ 36 w 36"/>
                <a:gd name="T1" fmla="*/ 61 h 70"/>
                <a:gd name="T2" fmla="*/ 35 w 36"/>
                <a:gd name="T3" fmla="*/ 22 h 70"/>
                <a:gd name="T4" fmla="*/ 35 w 36"/>
                <a:gd name="T5" fmla="*/ 8 h 70"/>
                <a:gd name="T6" fmla="*/ 35 w 36"/>
                <a:gd name="T7" fmla="*/ 1 h 70"/>
                <a:gd name="T8" fmla="*/ 0 w 36"/>
                <a:gd name="T9" fmla="*/ 0 h 70"/>
                <a:gd name="T10" fmla="*/ 0 w 36"/>
                <a:gd name="T11" fmla="*/ 8 h 70"/>
                <a:gd name="T12" fmla="*/ 0 w 36"/>
                <a:gd name="T13" fmla="*/ 22 h 70"/>
                <a:gd name="T14" fmla="*/ 1 w 36"/>
                <a:gd name="T15" fmla="*/ 62 h 70"/>
                <a:gd name="T16" fmla="*/ 1 w 36"/>
                <a:gd name="T17" fmla="*/ 70 h 70"/>
                <a:gd name="T18" fmla="*/ 36 w 36"/>
                <a:gd name="T19" fmla="*/ 68 h 70"/>
                <a:gd name="T20" fmla="*/ 36 w 36"/>
                <a:gd name="T21" fmla="*/ 6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70">
                  <a:moveTo>
                    <a:pt x="36" y="61"/>
                  </a:moveTo>
                  <a:cubicBezTo>
                    <a:pt x="35" y="47"/>
                    <a:pt x="35" y="34"/>
                    <a:pt x="35" y="22"/>
                  </a:cubicBezTo>
                  <a:cubicBezTo>
                    <a:pt x="35" y="17"/>
                    <a:pt x="35" y="13"/>
                    <a:pt x="35" y="8"/>
                  </a:cubicBezTo>
                  <a:cubicBezTo>
                    <a:pt x="35" y="1"/>
                    <a:pt x="35" y="1"/>
                    <a:pt x="35" y="1"/>
                  </a:cubicBezTo>
                  <a:cubicBezTo>
                    <a:pt x="0" y="0"/>
                    <a:pt x="0" y="0"/>
                    <a:pt x="0" y="0"/>
                  </a:cubicBezTo>
                  <a:cubicBezTo>
                    <a:pt x="0" y="8"/>
                    <a:pt x="0" y="8"/>
                    <a:pt x="0" y="8"/>
                  </a:cubicBezTo>
                  <a:cubicBezTo>
                    <a:pt x="0" y="12"/>
                    <a:pt x="0" y="17"/>
                    <a:pt x="0" y="22"/>
                  </a:cubicBezTo>
                  <a:cubicBezTo>
                    <a:pt x="0" y="34"/>
                    <a:pt x="0" y="48"/>
                    <a:pt x="1" y="62"/>
                  </a:cubicBezTo>
                  <a:cubicBezTo>
                    <a:pt x="1" y="70"/>
                    <a:pt x="1" y="70"/>
                    <a:pt x="1" y="70"/>
                  </a:cubicBezTo>
                  <a:cubicBezTo>
                    <a:pt x="36" y="68"/>
                    <a:pt x="36" y="68"/>
                    <a:pt x="36" y="68"/>
                  </a:cubicBezTo>
                  <a:lnTo>
                    <a:pt x="36"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320" name="Freeform 169"/>
            <p:cNvSpPr>
              <a:spLocks/>
            </p:cNvSpPr>
            <p:nvPr/>
          </p:nvSpPr>
          <p:spPr bwMode="black">
            <a:xfrm>
              <a:off x="7608882" y="2187574"/>
              <a:ext cx="58737" cy="47624"/>
            </a:xfrm>
            <a:custGeom>
              <a:avLst/>
              <a:gdLst>
                <a:gd name="T0" fmla="*/ 37 w 37"/>
                <a:gd name="T1" fmla="*/ 14 h 30"/>
                <a:gd name="T2" fmla="*/ 29 w 37"/>
                <a:gd name="T3" fmla="*/ 0 h 30"/>
                <a:gd name="T4" fmla="*/ 0 w 37"/>
                <a:gd name="T5" fmla="*/ 15 h 30"/>
                <a:gd name="T6" fmla="*/ 8 w 37"/>
                <a:gd name="T7" fmla="*/ 30 h 30"/>
                <a:gd name="T8" fmla="*/ 37 w 37"/>
                <a:gd name="T9" fmla="*/ 14 h 30"/>
              </a:gdLst>
              <a:ahLst/>
              <a:cxnLst>
                <a:cxn ang="0">
                  <a:pos x="T0" y="T1"/>
                </a:cxn>
                <a:cxn ang="0">
                  <a:pos x="T2" y="T3"/>
                </a:cxn>
                <a:cxn ang="0">
                  <a:pos x="T4" y="T5"/>
                </a:cxn>
                <a:cxn ang="0">
                  <a:pos x="T6" y="T7"/>
                </a:cxn>
                <a:cxn ang="0">
                  <a:pos x="T8" y="T9"/>
                </a:cxn>
              </a:cxnLst>
              <a:rect l="0" t="0" r="r" b="b"/>
              <a:pathLst>
                <a:path w="37" h="30">
                  <a:moveTo>
                    <a:pt x="37" y="14"/>
                  </a:moveTo>
                  <a:lnTo>
                    <a:pt x="29" y="0"/>
                  </a:lnTo>
                  <a:lnTo>
                    <a:pt x="0" y="15"/>
                  </a:lnTo>
                  <a:lnTo>
                    <a:pt x="8" y="30"/>
                  </a:lnTo>
                  <a:lnTo>
                    <a:pt x="3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321" name="Freeform 170"/>
            <p:cNvSpPr>
              <a:spLocks/>
            </p:cNvSpPr>
            <p:nvPr/>
          </p:nvSpPr>
          <p:spPr bwMode="black">
            <a:xfrm>
              <a:off x="7011982" y="2566987"/>
              <a:ext cx="34926" cy="53975"/>
            </a:xfrm>
            <a:custGeom>
              <a:avLst/>
              <a:gdLst>
                <a:gd name="T0" fmla="*/ 36 w 46"/>
                <a:gd name="T1" fmla="*/ 64 h 72"/>
                <a:gd name="T2" fmla="*/ 37 w 46"/>
                <a:gd name="T3" fmla="*/ 61 h 72"/>
                <a:gd name="T4" fmla="*/ 46 w 46"/>
                <a:gd name="T5" fmla="*/ 21 h 72"/>
                <a:gd name="T6" fmla="*/ 46 w 46"/>
                <a:gd name="T7" fmla="*/ 7 h 72"/>
                <a:gd name="T8" fmla="*/ 45 w 46"/>
                <a:gd name="T9" fmla="*/ 0 h 72"/>
                <a:gd name="T10" fmla="*/ 10 w 46"/>
                <a:gd name="T11" fmla="*/ 2 h 72"/>
                <a:gd name="T12" fmla="*/ 11 w 46"/>
                <a:gd name="T13" fmla="*/ 10 h 72"/>
                <a:gd name="T14" fmla="*/ 11 w 46"/>
                <a:gd name="T15" fmla="*/ 21 h 72"/>
                <a:gd name="T16" fmla="*/ 8 w 46"/>
                <a:gd name="T17" fmla="*/ 42 h 72"/>
                <a:gd name="T18" fmla="*/ 2 w 46"/>
                <a:gd name="T19" fmla="*/ 56 h 72"/>
                <a:gd name="T20" fmla="*/ 0 w 46"/>
                <a:gd name="T21" fmla="*/ 63 h 72"/>
                <a:gd name="T22" fmla="*/ 34 w 46"/>
                <a:gd name="T23" fmla="*/ 72 h 72"/>
                <a:gd name="T24" fmla="*/ 36 w 46"/>
                <a:gd name="T25"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72">
                  <a:moveTo>
                    <a:pt x="36" y="64"/>
                  </a:moveTo>
                  <a:cubicBezTo>
                    <a:pt x="37" y="62"/>
                    <a:pt x="37" y="61"/>
                    <a:pt x="37" y="61"/>
                  </a:cubicBezTo>
                  <a:cubicBezTo>
                    <a:pt x="43" y="51"/>
                    <a:pt x="46" y="38"/>
                    <a:pt x="46" y="21"/>
                  </a:cubicBezTo>
                  <a:cubicBezTo>
                    <a:pt x="46" y="17"/>
                    <a:pt x="46" y="12"/>
                    <a:pt x="46" y="7"/>
                  </a:cubicBezTo>
                  <a:cubicBezTo>
                    <a:pt x="45" y="0"/>
                    <a:pt x="45" y="0"/>
                    <a:pt x="45" y="0"/>
                  </a:cubicBezTo>
                  <a:cubicBezTo>
                    <a:pt x="10" y="2"/>
                    <a:pt x="10" y="2"/>
                    <a:pt x="10" y="2"/>
                  </a:cubicBezTo>
                  <a:cubicBezTo>
                    <a:pt x="11" y="10"/>
                    <a:pt x="11" y="10"/>
                    <a:pt x="11" y="10"/>
                  </a:cubicBezTo>
                  <a:cubicBezTo>
                    <a:pt x="11" y="14"/>
                    <a:pt x="11" y="17"/>
                    <a:pt x="11" y="21"/>
                  </a:cubicBezTo>
                  <a:cubicBezTo>
                    <a:pt x="11" y="35"/>
                    <a:pt x="9" y="40"/>
                    <a:pt x="8" y="42"/>
                  </a:cubicBezTo>
                  <a:cubicBezTo>
                    <a:pt x="5" y="46"/>
                    <a:pt x="3" y="50"/>
                    <a:pt x="2" y="56"/>
                  </a:cubicBezTo>
                  <a:cubicBezTo>
                    <a:pt x="0" y="63"/>
                    <a:pt x="0" y="63"/>
                    <a:pt x="0" y="63"/>
                  </a:cubicBezTo>
                  <a:cubicBezTo>
                    <a:pt x="34" y="72"/>
                    <a:pt x="34" y="72"/>
                    <a:pt x="34" y="72"/>
                  </a:cubicBezTo>
                  <a:lnTo>
                    <a:pt x="36"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322" name="Freeform 171"/>
            <p:cNvSpPr>
              <a:spLocks/>
            </p:cNvSpPr>
            <p:nvPr/>
          </p:nvSpPr>
          <p:spPr bwMode="black">
            <a:xfrm>
              <a:off x="7011982" y="2484438"/>
              <a:ext cx="34925" cy="57150"/>
            </a:xfrm>
            <a:custGeom>
              <a:avLst/>
              <a:gdLst>
                <a:gd name="T0" fmla="*/ 5 w 46"/>
                <a:gd name="T1" fmla="*/ 76 h 76"/>
                <a:gd name="T2" fmla="*/ 39 w 46"/>
                <a:gd name="T3" fmla="*/ 70 h 76"/>
                <a:gd name="T4" fmla="*/ 38 w 46"/>
                <a:gd name="T5" fmla="*/ 63 h 76"/>
                <a:gd name="T6" fmla="*/ 36 w 46"/>
                <a:gd name="T7" fmla="*/ 46 h 76"/>
                <a:gd name="T8" fmla="*/ 43 w 46"/>
                <a:gd name="T9" fmla="*/ 21 h 76"/>
                <a:gd name="T10" fmla="*/ 46 w 46"/>
                <a:gd name="T11" fmla="*/ 14 h 76"/>
                <a:gd name="T12" fmla="*/ 13 w 46"/>
                <a:gd name="T13" fmla="*/ 0 h 76"/>
                <a:gd name="T14" fmla="*/ 11 w 46"/>
                <a:gd name="T15" fmla="*/ 7 h 76"/>
                <a:gd name="T16" fmla="*/ 0 w 46"/>
                <a:gd name="T17" fmla="*/ 46 h 76"/>
                <a:gd name="T18" fmla="*/ 3 w 46"/>
                <a:gd name="T19" fmla="*/ 69 h 76"/>
                <a:gd name="T20" fmla="*/ 5 w 46"/>
                <a:gd name="T21"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76">
                  <a:moveTo>
                    <a:pt x="5" y="76"/>
                  </a:moveTo>
                  <a:cubicBezTo>
                    <a:pt x="39" y="70"/>
                    <a:pt x="39" y="70"/>
                    <a:pt x="39" y="70"/>
                  </a:cubicBezTo>
                  <a:cubicBezTo>
                    <a:pt x="38" y="63"/>
                    <a:pt x="38" y="63"/>
                    <a:pt x="38" y="63"/>
                  </a:cubicBezTo>
                  <a:cubicBezTo>
                    <a:pt x="37" y="58"/>
                    <a:pt x="36" y="49"/>
                    <a:pt x="36" y="46"/>
                  </a:cubicBezTo>
                  <a:cubicBezTo>
                    <a:pt x="36" y="43"/>
                    <a:pt x="37" y="35"/>
                    <a:pt x="43" y="21"/>
                  </a:cubicBezTo>
                  <a:cubicBezTo>
                    <a:pt x="46" y="14"/>
                    <a:pt x="46" y="14"/>
                    <a:pt x="46" y="14"/>
                  </a:cubicBezTo>
                  <a:cubicBezTo>
                    <a:pt x="13" y="0"/>
                    <a:pt x="13" y="0"/>
                    <a:pt x="13" y="0"/>
                  </a:cubicBezTo>
                  <a:cubicBezTo>
                    <a:pt x="11" y="7"/>
                    <a:pt x="11" y="7"/>
                    <a:pt x="11" y="7"/>
                  </a:cubicBezTo>
                  <a:cubicBezTo>
                    <a:pt x="6" y="18"/>
                    <a:pt x="0" y="34"/>
                    <a:pt x="0" y="46"/>
                  </a:cubicBezTo>
                  <a:cubicBezTo>
                    <a:pt x="0" y="51"/>
                    <a:pt x="1" y="58"/>
                    <a:pt x="3" y="69"/>
                  </a:cubicBezTo>
                  <a:lnTo>
                    <a:pt x="5"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323" name="Freeform 172"/>
            <p:cNvSpPr>
              <a:spLocks/>
            </p:cNvSpPr>
            <p:nvPr/>
          </p:nvSpPr>
          <p:spPr bwMode="black">
            <a:xfrm>
              <a:off x="8045443" y="2289173"/>
              <a:ext cx="58737" cy="47624"/>
            </a:xfrm>
            <a:custGeom>
              <a:avLst/>
              <a:gdLst>
                <a:gd name="T0" fmla="*/ 53 w 77"/>
                <a:gd name="T1" fmla="*/ 61 h 64"/>
                <a:gd name="T2" fmla="*/ 60 w 77"/>
                <a:gd name="T3" fmla="*/ 64 h 64"/>
                <a:gd name="T4" fmla="*/ 77 w 77"/>
                <a:gd name="T5" fmla="*/ 34 h 64"/>
                <a:gd name="T6" fmla="*/ 70 w 77"/>
                <a:gd name="T7" fmla="*/ 30 h 64"/>
                <a:gd name="T8" fmla="*/ 23 w 77"/>
                <a:gd name="T9" fmla="*/ 4 h 64"/>
                <a:gd name="T10" fmla="*/ 17 w 77"/>
                <a:gd name="T11" fmla="*/ 0 h 64"/>
                <a:gd name="T12" fmla="*/ 0 w 77"/>
                <a:gd name="T13" fmla="*/ 31 h 64"/>
                <a:gd name="T14" fmla="*/ 6 w 77"/>
                <a:gd name="T15" fmla="*/ 35 h 64"/>
                <a:gd name="T16" fmla="*/ 53 w 77"/>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3" y="61"/>
                  </a:moveTo>
                  <a:cubicBezTo>
                    <a:pt x="60" y="64"/>
                    <a:pt x="60" y="64"/>
                    <a:pt x="60" y="64"/>
                  </a:cubicBezTo>
                  <a:cubicBezTo>
                    <a:pt x="77" y="34"/>
                    <a:pt x="77" y="34"/>
                    <a:pt x="77" y="34"/>
                  </a:cubicBezTo>
                  <a:cubicBezTo>
                    <a:pt x="70" y="30"/>
                    <a:pt x="70" y="30"/>
                    <a:pt x="70" y="30"/>
                  </a:cubicBezTo>
                  <a:cubicBezTo>
                    <a:pt x="54" y="21"/>
                    <a:pt x="39" y="12"/>
                    <a:pt x="23" y="4"/>
                  </a:cubicBezTo>
                  <a:cubicBezTo>
                    <a:pt x="17" y="0"/>
                    <a:pt x="17" y="0"/>
                    <a:pt x="17" y="0"/>
                  </a:cubicBezTo>
                  <a:cubicBezTo>
                    <a:pt x="0" y="31"/>
                    <a:pt x="0" y="31"/>
                    <a:pt x="0" y="31"/>
                  </a:cubicBezTo>
                  <a:cubicBezTo>
                    <a:pt x="6" y="35"/>
                    <a:pt x="6" y="35"/>
                    <a:pt x="6" y="35"/>
                  </a:cubicBezTo>
                  <a:cubicBezTo>
                    <a:pt x="24" y="45"/>
                    <a:pt x="39" y="53"/>
                    <a:pt x="53"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324" name="Freeform 173"/>
            <p:cNvSpPr>
              <a:spLocks/>
            </p:cNvSpPr>
            <p:nvPr/>
          </p:nvSpPr>
          <p:spPr bwMode="black">
            <a:xfrm>
              <a:off x="8251818" y="2411412"/>
              <a:ext cx="58737" cy="50800"/>
            </a:xfrm>
            <a:custGeom>
              <a:avLst/>
              <a:gdLst>
                <a:gd name="T0" fmla="*/ 51 w 77"/>
                <a:gd name="T1" fmla="*/ 63 h 67"/>
                <a:gd name="T2" fmla="*/ 57 w 77"/>
                <a:gd name="T3" fmla="*/ 67 h 67"/>
                <a:gd name="T4" fmla="*/ 77 w 77"/>
                <a:gd name="T5" fmla="*/ 38 h 67"/>
                <a:gd name="T6" fmla="*/ 71 w 77"/>
                <a:gd name="T7" fmla="*/ 34 h 67"/>
                <a:gd name="T8" fmla="*/ 26 w 77"/>
                <a:gd name="T9" fmla="*/ 4 h 67"/>
                <a:gd name="T10" fmla="*/ 19 w 77"/>
                <a:gd name="T11" fmla="*/ 0 h 67"/>
                <a:gd name="T12" fmla="*/ 0 w 77"/>
                <a:gd name="T13" fmla="*/ 29 h 67"/>
                <a:gd name="T14" fmla="*/ 7 w 77"/>
                <a:gd name="T15" fmla="*/ 33 h 67"/>
                <a:gd name="T16" fmla="*/ 51 w 77"/>
                <a:gd name="T17" fmla="*/ 6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7">
                  <a:moveTo>
                    <a:pt x="51" y="63"/>
                  </a:moveTo>
                  <a:cubicBezTo>
                    <a:pt x="57" y="67"/>
                    <a:pt x="57" y="67"/>
                    <a:pt x="57" y="67"/>
                  </a:cubicBezTo>
                  <a:cubicBezTo>
                    <a:pt x="77" y="38"/>
                    <a:pt x="77" y="38"/>
                    <a:pt x="77" y="38"/>
                  </a:cubicBezTo>
                  <a:cubicBezTo>
                    <a:pt x="71" y="34"/>
                    <a:pt x="71" y="34"/>
                    <a:pt x="71" y="34"/>
                  </a:cubicBezTo>
                  <a:cubicBezTo>
                    <a:pt x="58" y="25"/>
                    <a:pt x="42" y="15"/>
                    <a:pt x="26" y="4"/>
                  </a:cubicBezTo>
                  <a:cubicBezTo>
                    <a:pt x="19" y="0"/>
                    <a:pt x="19" y="0"/>
                    <a:pt x="19" y="0"/>
                  </a:cubicBezTo>
                  <a:cubicBezTo>
                    <a:pt x="0" y="29"/>
                    <a:pt x="0" y="29"/>
                    <a:pt x="0" y="29"/>
                  </a:cubicBezTo>
                  <a:cubicBezTo>
                    <a:pt x="7" y="33"/>
                    <a:pt x="7" y="33"/>
                    <a:pt x="7" y="33"/>
                  </a:cubicBezTo>
                  <a:cubicBezTo>
                    <a:pt x="23" y="44"/>
                    <a:pt x="38" y="54"/>
                    <a:pt x="51"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325" name="Freeform 174"/>
            <p:cNvSpPr>
              <a:spLocks/>
            </p:cNvSpPr>
            <p:nvPr/>
          </p:nvSpPr>
          <p:spPr bwMode="black">
            <a:xfrm>
              <a:off x="8185142" y="2368548"/>
              <a:ext cx="57149" cy="49213"/>
            </a:xfrm>
            <a:custGeom>
              <a:avLst/>
              <a:gdLst>
                <a:gd name="T0" fmla="*/ 52 w 77"/>
                <a:gd name="T1" fmla="*/ 62 h 66"/>
                <a:gd name="T2" fmla="*/ 58 w 77"/>
                <a:gd name="T3" fmla="*/ 66 h 66"/>
                <a:gd name="T4" fmla="*/ 77 w 77"/>
                <a:gd name="T5" fmla="*/ 36 h 66"/>
                <a:gd name="T6" fmla="*/ 70 w 77"/>
                <a:gd name="T7" fmla="*/ 32 h 66"/>
                <a:gd name="T8" fmla="*/ 24 w 77"/>
                <a:gd name="T9" fmla="*/ 4 h 66"/>
                <a:gd name="T10" fmla="*/ 18 w 77"/>
                <a:gd name="T11" fmla="*/ 0 h 66"/>
                <a:gd name="T12" fmla="*/ 0 w 77"/>
                <a:gd name="T13" fmla="*/ 31 h 66"/>
                <a:gd name="T14" fmla="*/ 6 w 77"/>
                <a:gd name="T15" fmla="*/ 35 h 66"/>
                <a:gd name="T16" fmla="*/ 52 w 77"/>
                <a:gd name="T17"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62"/>
                  </a:moveTo>
                  <a:cubicBezTo>
                    <a:pt x="58" y="66"/>
                    <a:pt x="58" y="66"/>
                    <a:pt x="58" y="66"/>
                  </a:cubicBezTo>
                  <a:cubicBezTo>
                    <a:pt x="77" y="36"/>
                    <a:pt x="77" y="36"/>
                    <a:pt x="77" y="36"/>
                  </a:cubicBezTo>
                  <a:cubicBezTo>
                    <a:pt x="70" y="32"/>
                    <a:pt x="70" y="32"/>
                    <a:pt x="70" y="32"/>
                  </a:cubicBezTo>
                  <a:cubicBezTo>
                    <a:pt x="56" y="23"/>
                    <a:pt x="41" y="14"/>
                    <a:pt x="24" y="4"/>
                  </a:cubicBezTo>
                  <a:cubicBezTo>
                    <a:pt x="18" y="0"/>
                    <a:pt x="18" y="0"/>
                    <a:pt x="18" y="0"/>
                  </a:cubicBezTo>
                  <a:cubicBezTo>
                    <a:pt x="0" y="31"/>
                    <a:pt x="0" y="31"/>
                    <a:pt x="0" y="31"/>
                  </a:cubicBezTo>
                  <a:cubicBezTo>
                    <a:pt x="6" y="35"/>
                    <a:pt x="6" y="35"/>
                    <a:pt x="6" y="35"/>
                  </a:cubicBezTo>
                  <a:cubicBezTo>
                    <a:pt x="23" y="44"/>
                    <a:pt x="38" y="53"/>
                    <a:pt x="5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326" name="Freeform 175"/>
            <p:cNvSpPr>
              <a:spLocks/>
            </p:cNvSpPr>
            <p:nvPr/>
          </p:nvSpPr>
          <p:spPr bwMode="black">
            <a:xfrm>
              <a:off x="8356597" y="2528887"/>
              <a:ext cx="33337" cy="55564"/>
            </a:xfrm>
            <a:custGeom>
              <a:avLst/>
              <a:gdLst>
                <a:gd name="T0" fmla="*/ 2 w 44"/>
                <a:gd name="T1" fmla="*/ 15 h 73"/>
                <a:gd name="T2" fmla="*/ 9 w 44"/>
                <a:gd name="T3" fmla="*/ 65 h 73"/>
                <a:gd name="T4" fmla="*/ 9 w 44"/>
                <a:gd name="T5" fmla="*/ 73 h 73"/>
                <a:gd name="T6" fmla="*/ 44 w 44"/>
                <a:gd name="T7" fmla="*/ 70 h 73"/>
                <a:gd name="T8" fmla="*/ 44 w 44"/>
                <a:gd name="T9" fmla="*/ 62 h 73"/>
                <a:gd name="T10" fmla="*/ 36 w 44"/>
                <a:gd name="T11" fmla="*/ 7 h 73"/>
                <a:gd name="T12" fmla="*/ 35 w 44"/>
                <a:gd name="T13" fmla="*/ 0 h 73"/>
                <a:gd name="T14" fmla="*/ 0 w 44"/>
                <a:gd name="T15" fmla="*/ 7 h 73"/>
                <a:gd name="T16" fmla="*/ 2 w 44"/>
                <a:gd name="T17" fmla="*/ 1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73">
                  <a:moveTo>
                    <a:pt x="2" y="15"/>
                  </a:moveTo>
                  <a:cubicBezTo>
                    <a:pt x="5" y="29"/>
                    <a:pt x="7" y="46"/>
                    <a:pt x="9" y="65"/>
                  </a:cubicBezTo>
                  <a:cubicBezTo>
                    <a:pt x="9" y="73"/>
                    <a:pt x="9" y="73"/>
                    <a:pt x="9" y="73"/>
                  </a:cubicBezTo>
                  <a:cubicBezTo>
                    <a:pt x="44" y="70"/>
                    <a:pt x="44" y="70"/>
                    <a:pt x="44" y="70"/>
                  </a:cubicBezTo>
                  <a:cubicBezTo>
                    <a:pt x="44" y="62"/>
                    <a:pt x="44" y="62"/>
                    <a:pt x="44" y="62"/>
                  </a:cubicBezTo>
                  <a:cubicBezTo>
                    <a:pt x="42" y="42"/>
                    <a:pt x="39" y="24"/>
                    <a:pt x="36" y="7"/>
                  </a:cubicBezTo>
                  <a:cubicBezTo>
                    <a:pt x="35" y="0"/>
                    <a:pt x="35" y="0"/>
                    <a:pt x="35" y="0"/>
                  </a:cubicBezTo>
                  <a:cubicBezTo>
                    <a:pt x="0" y="7"/>
                    <a:pt x="0" y="7"/>
                    <a:pt x="0" y="7"/>
                  </a:cubicBezTo>
                  <a:lnTo>
                    <a:pt x="2"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327" name="Freeform 176"/>
            <p:cNvSpPr>
              <a:spLocks/>
            </p:cNvSpPr>
            <p:nvPr/>
          </p:nvSpPr>
          <p:spPr bwMode="black">
            <a:xfrm>
              <a:off x="8316909" y="2457450"/>
              <a:ext cx="55563" cy="52388"/>
            </a:xfrm>
            <a:custGeom>
              <a:avLst/>
              <a:gdLst>
                <a:gd name="T0" fmla="*/ 38 w 73"/>
                <a:gd name="T1" fmla="*/ 65 h 71"/>
                <a:gd name="T2" fmla="*/ 42 w 73"/>
                <a:gd name="T3" fmla="*/ 71 h 71"/>
                <a:gd name="T4" fmla="*/ 73 w 73"/>
                <a:gd name="T5" fmla="*/ 55 h 71"/>
                <a:gd name="T6" fmla="*/ 69 w 73"/>
                <a:gd name="T7" fmla="*/ 48 h 71"/>
                <a:gd name="T8" fmla="*/ 28 w 73"/>
                <a:gd name="T9" fmla="*/ 5 h 71"/>
                <a:gd name="T10" fmla="*/ 22 w 73"/>
                <a:gd name="T11" fmla="*/ 0 h 71"/>
                <a:gd name="T12" fmla="*/ 0 w 73"/>
                <a:gd name="T13" fmla="*/ 28 h 71"/>
                <a:gd name="T14" fmla="*/ 6 w 73"/>
                <a:gd name="T15" fmla="*/ 33 h 71"/>
                <a:gd name="T16" fmla="*/ 38 w 73"/>
                <a:gd name="T17"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71">
                  <a:moveTo>
                    <a:pt x="38" y="65"/>
                  </a:moveTo>
                  <a:cubicBezTo>
                    <a:pt x="42" y="71"/>
                    <a:pt x="42" y="71"/>
                    <a:pt x="42" y="71"/>
                  </a:cubicBezTo>
                  <a:cubicBezTo>
                    <a:pt x="73" y="55"/>
                    <a:pt x="73" y="55"/>
                    <a:pt x="73" y="55"/>
                  </a:cubicBezTo>
                  <a:cubicBezTo>
                    <a:pt x="69" y="48"/>
                    <a:pt x="69" y="48"/>
                    <a:pt x="69" y="48"/>
                  </a:cubicBezTo>
                  <a:cubicBezTo>
                    <a:pt x="63" y="36"/>
                    <a:pt x="50" y="23"/>
                    <a:pt x="28" y="5"/>
                  </a:cubicBezTo>
                  <a:cubicBezTo>
                    <a:pt x="22" y="0"/>
                    <a:pt x="22" y="0"/>
                    <a:pt x="22" y="0"/>
                  </a:cubicBezTo>
                  <a:cubicBezTo>
                    <a:pt x="0" y="28"/>
                    <a:pt x="0" y="28"/>
                    <a:pt x="0" y="28"/>
                  </a:cubicBezTo>
                  <a:cubicBezTo>
                    <a:pt x="6" y="33"/>
                    <a:pt x="6" y="33"/>
                    <a:pt x="6" y="33"/>
                  </a:cubicBezTo>
                  <a:cubicBezTo>
                    <a:pt x="30" y="52"/>
                    <a:pt x="37" y="62"/>
                    <a:pt x="38"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328" name="Freeform 177"/>
            <p:cNvSpPr>
              <a:spLocks/>
            </p:cNvSpPr>
            <p:nvPr/>
          </p:nvSpPr>
          <p:spPr bwMode="black">
            <a:xfrm>
              <a:off x="8115297" y="2328862"/>
              <a:ext cx="58737" cy="47624"/>
            </a:xfrm>
            <a:custGeom>
              <a:avLst/>
              <a:gdLst>
                <a:gd name="T0" fmla="*/ 52 w 77"/>
                <a:gd name="T1" fmla="*/ 60 h 64"/>
                <a:gd name="T2" fmla="*/ 59 w 77"/>
                <a:gd name="T3" fmla="*/ 64 h 64"/>
                <a:gd name="T4" fmla="*/ 77 w 77"/>
                <a:gd name="T5" fmla="*/ 34 h 64"/>
                <a:gd name="T6" fmla="*/ 70 w 77"/>
                <a:gd name="T7" fmla="*/ 30 h 64"/>
                <a:gd name="T8" fmla="*/ 24 w 77"/>
                <a:gd name="T9" fmla="*/ 3 h 64"/>
                <a:gd name="T10" fmla="*/ 17 w 77"/>
                <a:gd name="T11" fmla="*/ 0 h 64"/>
                <a:gd name="T12" fmla="*/ 0 w 77"/>
                <a:gd name="T13" fmla="*/ 30 h 64"/>
                <a:gd name="T14" fmla="*/ 6 w 77"/>
                <a:gd name="T15" fmla="*/ 34 h 64"/>
                <a:gd name="T16" fmla="*/ 52 w 77"/>
                <a:gd name="T1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2" y="60"/>
                  </a:moveTo>
                  <a:cubicBezTo>
                    <a:pt x="59" y="64"/>
                    <a:pt x="59" y="64"/>
                    <a:pt x="59" y="64"/>
                  </a:cubicBezTo>
                  <a:cubicBezTo>
                    <a:pt x="77" y="34"/>
                    <a:pt x="77" y="34"/>
                    <a:pt x="77" y="34"/>
                  </a:cubicBezTo>
                  <a:cubicBezTo>
                    <a:pt x="70" y="30"/>
                    <a:pt x="70" y="30"/>
                    <a:pt x="70" y="30"/>
                  </a:cubicBezTo>
                  <a:cubicBezTo>
                    <a:pt x="55" y="22"/>
                    <a:pt x="40" y="13"/>
                    <a:pt x="24" y="3"/>
                  </a:cubicBezTo>
                  <a:cubicBezTo>
                    <a:pt x="17" y="0"/>
                    <a:pt x="17" y="0"/>
                    <a:pt x="17" y="0"/>
                  </a:cubicBezTo>
                  <a:cubicBezTo>
                    <a:pt x="0" y="30"/>
                    <a:pt x="0" y="30"/>
                    <a:pt x="0" y="30"/>
                  </a:cubicBezTo>
                  <a:cubicBezTo>
                    <a:pt x="6" y="34"/>
                    <a:pt x="6" y="34"/>
                    <a:pt x="6" y="34"/>
                  </a:cubicBezTo>
                  <a:cubicBezTo>
                    <a:pt x="22" y="43"/>
                    <a:pt x="38" y="52"/>
                    <a:pt x="52"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329" name="Freeform 178"/>
            <p:cNvSpPr>
              <a:spLocks/>
            </p:cNvSpPr>
            <p:nvPr/>
          </p:nvSpPr>
          <p:spPr bwMode="black">
            <a:xfrm>
              <a:off x="7821610" y="2162174"/>
              <a:ext cx="58737" cy="49213"/>
            </a:xfrm>
            <a:custGeom>
              <a:avLst/>
              <a:gdLst>
                <a:gd name="T0" fmla="*/ 52 w 77"/>
                <a:gd name="T1" fmla="*/ 62 h 66"/>
                <a:gd name="T2" fmla="*/ 59 w 77"/>
                <a:gd name="T3" fmla="*/ 66 h 66"/>
                <a:gd name="T4" fmla="*/ 77 w 77"/>
                <a:gd name="T5" fmla="*/ 36 h 66"/>
                <a:gd name="T6" fmla="*/ 71 w 77"/>
                <a:gd name="T7" fmla="*/ 32 h 66"/>
                <a:gd name="T8" fmla="*/ 24 w 77"/>
                <a:gd name="T9" fmla="*/ 4 h 66"/>
                <a:gd name="T10" fmla="*/ 18 w 77"/>
                <a:gd name="T11" fmla="*/ 0 h 66"/>
                <a:gd name="T12" fmla="*/ 0 w 77"/>
                <a:gd name="T13" fmla="*/ 31 h 66"/>
                <a:gd name="T14" fmla="*/ 7 w 77"/>
                <a:gd name="T15" fmla="*/ 35 h 66"/>
                <a:gd name="T16" fmla="*/ 52 w 77"/>
                <a:gd name="T17"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62"/>
                  </a:moveTo>
                  <a:cubicBezTo>
                    <a:pt x="59" y="66"/>
                    <a:pt x="59" y="66"/>
                    <a:pt x="59" y="66"/>
                  </a:cubicBezTo>
                  <a:cubicBezTo>
                    <a:pt x="77" y="36"/>
                    <a:pt x="77" y="36"/>
                    <a:pt x="77" y="36"/>
                  </a:cubicBezTo>
                  <a:cubicBezTo>
                    <a:pt x="71" y="32"/>
                    <a:pt x="71" y="32"/>
                    <a:pt x="71" y="32"/>
                  </a:cubicBezTo>
                  <a:cubicBezTo>
                    <a:pt x="54" y="21"/>
                    <a:pt x="39" y="12"/>
                    <a:pt x="24" y="4"/>
                  </a:cubicBezTo>
                  <a:cubicBezTo>
                    <a:pt x="18" y="0"/>
                    <a:pt x="18" y="0"/>
                    <a:pt x="18" y="0"/>
                  </a:cubicBezTo>
                  <a:cubicBezTo>
                    <a:pt x="0" y="31"/>
                    <a:pt x="0" y="31"/>
                    <a:pt x="0" y="31"/>
                  </a:cubicBezTo>
                  <a:cubicBezTo>
                    <a:pt x="7" y="35"/>
                    <a:pt x="7" y="35"/>
                    <a:pt x="7" y="35"/>
                  </a:cubicBezTo>
                  <a:cubicBezTo>
                    <a:pt x="21" y="42"/>
                    <a:pt x="36" y="51"/>
                    <a:pt x="5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330" name="Freeform 179"/>
            <p:cNvSpPr>
              <a:spLocks/>
            </p:cNvSpPr>
            <p:nvPr/>
          </p:nvSpPr>
          <p:spPr bwMode="black">
            <a:xfrm>
              <a:off x="7754935" y="2133599"/>
              <a:ext cx="53975" cy="39688"/>
            </a:xfrm>
            <a:custGeom>
              <a:avLst/>
              <a:gdLst>
                <a:gd name="T0" fmla="*/ 10 w 73"/>
                <a:gd name="T1" fmla="*/ 35 h 52"/>
                <a:gd name="T2" fmla="*/ 15 w 73"/>
                <a:gd name="T3" fmla="*/ 35 h 52"/>
                <a:gd name="T4" fmla="*/ 51 w 73"/>
                <a:gd name="T5" fmla="*/ 48 h 52"/>
                <a:gd name="T6" fmla="*/ 58 w 73"/>
                <a:gd name="T7" fmla="*/ 52 h 52"/>
                <a:gd name="T8" fmla="*/ 73 w 73"/>
                <a:gd name="T9" fmla="*/ 20 h 52"/>
                <a:gd name="T10" fmla="*/ 66 w 73"/>
                <a:gd name="T11" fmla="*/ 17 h 52"/>
                <a:gd name="T12" fmla="*/ 19 w 73"/>
                <a:gd name="T13" fmla="*/ 0 h 52"/>
                <a:gd name="T14" fmla="*/ 10 w 73"/>
                <a:gd name="T15" fmla="*/ 0 h 52"/>
                <a:gd name="T16" fmla="*/ 10 w 73"/>
                <a:gd name="T17" fmla="*/ 0 h 52"/>
                <a:gd name="T18" fmla="*/ 0 w 73"/>
                <a:gd name="T19" fmla="*/ 0 h 52"/>
                <a:gd name="T20" fmla="*/ 1 w 73"/>
                <a:gd name="T21" fmla="*/ 35 h 52"/>
                <a:gd name="T22" fmla="*/ 10 w 73"/>
                <a:gd name="T23"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52">
                  <a:moveTo>
                    <a:pt x="10" y="35"/>
                  </a:moveTo>
                  <a:cubicBezTo>
                    <a:pt x="11" y="35"/>
                    <a:pt x="13" y="35"/>
                    <a:pt x="15" y="35"/>
                  </a:cubicBezTo>
                  <a:cubicBezTo>
                    <a:pt x="19" y="36"/>
                    <a:pt x="30" y="38"/>
                    <a:pt x="51" y="48"/>
                  </a:cubicBezTo>
                  <a:cubicBezTo>
                    <a:pt x="58" y="52"/>
                    <a:pt x="58" y="52"/>
                    <a:pt x="58" y="52"/>
                  </a:cubicBezTo>
                  <a:cubicBezTo>
                    <a:pt x="73" y="20"/>
                    <a:pt x="73" y="20"/>
                    <a:pt x="73" y="20"/>
                  </a:cubicBezTo>
                  <a:cubicBezTo>
                    <a:pt x="66" y="17"/>
                    <a:pt x="66" y="17"/>
                    <a:pt x="66" y="17"/>
                  </a:cubicBezTo>
                  <a:cubicBezTo>
                    <a:pt x="46" y="7"/>
                    <a:pt x="31" y="2"/>
                    <a:pt x="19" y="0"/>
                  </a:cubicBezTo>
                  <a:cubicBezTo>
                    <a:pt x="16" y="0"/>
                    <a:pt x="13" y="0"/>
                    <a:pt x="10" y="0"/>
                  </a:cubicBezTo>
                  <a:cubicBezTo>
                    <a:pt x="10" y="0"/>
                    <a:pt x="10" y="0"/>
                    <a:pt x="10" y="0"/>
                  </a:cubicBezTo>
                  <a:cubicBezTo>
                    <a:pt x="0" y="0"/>
                    <a:pt x="0" y="0"/>
                    <a:pt x="0" y="0"/>
                  </a:cubicBezTo>
                  <a:cubicBezTo>
                    <a:pt x="1" y="35"/>
                    <a:pt x="1" y="35"/>
                    <a:pt x="1" y="35"/>
                  </a:cubicBezTo>
                  <a:lnTo>
                    <a:pt x="10"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331" name="Freeform 180"/>
            <p:cNvSpPr>
              <a:spLocks/>
            </p:cNvSpPr>
            <p:nvPr/>
          </p:nvSpPr>
          <p:spPr bwMode="black">
            <a:xfrm>
              <a:off x="7677146" y="2144714"/>
              <a:ext cx="57149" cy="49213"/>
            </a:xfrm>
            <a:custGeom>
              <a:avLst/>
              <a:gdLst>
                <a:gd name="T0" fmla="*/ 27 w 76"/>
                <a:gd name="T1" fmla="*/ 61 h 66"/>
                <a:gd name="T2" fmla="*/ 69 w 76"/>
                <a:gd name="T3" fmla="*/ 35 h 66"/>
                <a:gd name="T4" fmla="*/ 76 w 76"/>
                <a:gd name="T5" fmla="*/ 31 h 66"/>
                <a:gd name="T6" fmla="*/ 60 w 76"/>
                <a:gd name="T7" fmla="*/ 0 h 66"/>
                <a:gd name="T8" fmla="*/ 53 w 76"/>
                <a:gd name="T9" fmla="*/ 3 h 66"/>
                <a:gd name="T10" fmla="*/ 6 w 76"/>
                <a:gd name="T11" fmla="*/ 33 h 66"/>
                <a:gd name="T12" fmla="*/ 0 w 76"/>
                <a:gd name="T13" fmla="*/ 38 h 66"/>
                <a:gd name="T14" fmla="*/ 21 w 76"/>
                <a:gd name="T15" fmla="*/ 66 h 66"/>
                <a:gd name="T16" fmla="*/ 27 w 76"/>
                <a:gd name="T17" fmla="*/ 6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6">
                  <a:moveTo>
                    <a:pt x="27" y="61"/>
                  </a:moveTo>
                  <a:cubicBezTo>
                    <a:pt x="37" y="54"/>
                    <a:pt x="52" y="43"/>
                    <a:pt x="69" y="35"/>
                  </a:cubicBezTo>
                  <a:cubicBezTo>
                    <a:pt x="76" y="31"/>
                    <a:pt x="76" y="31"/>
                    <a:pt x="76" y="31"/>
                  </a:cubicBezTo>
                  <a:cubicBezTo>
                    <a:pt x="60" y="0"/>
                    <a:pt x="60" y="0"/>
                    <a:pt x="60" y="0"/>
                  </a:cubicBezTo>
                  <a:cubicBezTo>
                    <a:pt x="53" y="3"/>
                    <a:pt x="53" y="3"/>
                    <a:pt x="53" y="3"/>
                  </a:cubicBezTo>
                  <a:cubicBezTo>
                    <a:pt x="34" y="13"/>
                    <a:pt x="17" y="25"/>
                    <a:pt x="6" y="33"/>
                  </a:cubicBezTo>
                  <a:cubicBezTo>
                    <a:pt x="0" y="38"/>
                    <a:pt x="0" y="38"/>
                    <a:pt x="0" y="38"/>
                  </a:cubicBezTo>
                  <a:cubicBezTo>
                    <a:pt x="21" y="66"/>
                    <a:pt x="21" y="66"/>
                    <a:pt x="21" y="66"/>
                  </a:cubicBezTo>
                  <a:lnTo>
                    <a:pt x="27"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332" name="Freeform 181"/>
            <p:cNvSpPr>
              <a:spLocks/>
            </p:cNvSpPr>
            <p:nvPr/>
          </p:nvSpPr>
          <p:spPr bwMode="black">
            <a:xfrm>
              <a:off x="7026272" y="2797175"/>
              <a:ext cx="57149" cy="49213"/>
            </a:xfrm>
            <a:custGeom>
              <a:avLst/>
              <a:gdLst>
                <a:gd name="T0" fmla="*/ 31 w 76"/>
                <a:gd name="T1" fmla="*/ 5 h 67"/>
                <a:gd name="T2" fmla="*/ 26 w 76"/>
                <a:gd name="T3" fmla="*/ 0 h 67"/>
                <a:gd name="T4" fmla="*/ 0 w 76"/>
                <a:gd name="T5" fmla="*/ 23 h 67"/>
                <a:gd name="T6" fmla="*/ 5 w 76"/>
                <a:gd name="T7" fmla="*/ 29 h 67"/>
                <a:gd name="T8" fmla="*/ 53 w 76"/>
                <a:gd name="T9" fmla="*/ 64 h 67"/>
                <a:gd name="T10" fmla="*/ 59 w 76"/>
                <a:gd name="T11" fmla="*/ 67 h 67"/>
                <a:gd name="T12" fmla="*/ 76 w 76"/>
                <a:gd name="T13" fmla="*/ 36 h 67"/>
                <a:gd name="T14" fmla="*/ 69 w 76"/>
                <a:gd name="T15" fmla="*/ 33 h 67"/>
                <a:gd name="T16" fmla="*/ 31 w 76"/>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7">
                  <a:moveTo>
                    <a:pt x="31" y="5"/>
                  </a:moveTo>
                  <a:cubicBezTo>
                    <a:pt x="26" y="0"/>
                    <a:pt x="26" y="0"/>
                    <a:pt x="26" y="0"/>
                  </a:cubicBezTo>
                  <a:cubicBezTo>
                    <a:pt x="0" y="23"/>
                    <a:pt x="0" y="23"/>
                    <a:pt x="0" y="23"/>
                  </a:cubicBezTo>
                  <a:cubicBezTo>
                    <a:pt x="5" y="29"/>
                    <a:pt x="5" y="29"/>
                    <a:pt x="5" y="29"/>
                  </a:cubicBezTo>
                  <a:cubicBezTo>
                    <a:pt x="18" y="43"/>
                    <a:pt x="38" y="56"/>
                    <a:pt x="53" y="64"/>
                  </a:cubicBezTo>
                  <a:cubicBezTo>
                    <a:pt x="59" y="67"/>
                    <a:pt x="59" y="67"/>
                    <a:pt x="59" y="67"/>
                  </a:cubicBezTo>
                  <a:cubicBezTo>
                    <a:pt x="76" y="36"/>
                    <a:pt x="76" y="36"/>
                    <a:pt x="76" y="36"/>
                  </a:cubicBezTo>
                  <a:cubicBezTo>
                    <a:pt x="69" y="33"/>
                    <a:pt x="69" y="33"/>
                    <a:pt x="69" y="33"/>
                  </a:cubicBezTo>
                  <a:cubicBezTo>
                    <a:pt x="52" y="23"/>
                    <a:pt x="38" y="14"/>
                    <a:pt x="3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333" name="Freeform 182"/>
            <p:cNvSpPr>
              <a:spLocks/>
            </p:cNvSpPr>
            <p:nvPr/>
          </p:nvSpPr>
          <p:spPr bwMode="black">
            <a:xfrm>
              <a:off x="7975596" y="2251075"/>
              <a:ext cx="57149" cy="47624"/>
            </a:xfrm>
            <a:custGeom>
              <a:avLst/>
              <a:gdLst>
                <a:gd name="T0" fmla="*/ 54 w 77"/>
                <a:gd name="T1" fmla="*/ 60 h 64"/>
                <a:gd name="T2" fmla="*/ 60 w 77"/>
                <a:gd name="T3" fmla="*/ 64 h 64"/>
                <a:gd name="T4" fmla="*/ 77 w 77"/>
                <a:gd name="T5" fmla="*/ 33 h 64"/>
                <a:gd name="T6" fmla="*/ 71 w 77"/>
                <a:gd name="T7" fmla="*/ 29 h 64"/>
                <a:gd name="T8" fmla="*/ 23 w 77"/>
                <a:gd name="T9" fmla="*/ 4 h 64"/>
                <a:gd name="T10" fmla="*/ 17 w 77"/>
                <a:gd name="T11" fmla="*/ 0 h 64"/>
                <a:gd name="T12" fmla="*/ 0 w 77"/>
                <a:gd name="T13" fmla="*/ 31 h 64"/>
                <a:gd name="T14" fmla="*/ 7 w 77"/>
                <a:gd name="T15" fmla="*/ 35 h 64"/>
                <a:gd name="T16" fmla="*/ 54 w 77"/>
                <a:gd name="T1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4" y="60"/>
                  </a:moveTo>
                  <a:cubicBezTo>
                    <a:pt x="60" y="64"/>
                    <a:pt x="60" y="64"/>
                    <a:pt x="60" y="64"/>
                  </a:cubicBezTo>
                  <a:cubicBezTo>
                    <a:pt x="77" y="33"/>
                    <a:pt x="77" y="33"/>
                    <a:pt x="77" y="33"/>
                  </a:cubicBezTo>
                  <a:cubicBezTo>
                    <a:pt x="71" y="29"/>
                    <a:pt x="71" y="29"/>
                    <a:pt x="71" y="29"/>
                  </a:cubicBezTo>
                  <a:cubicBezTo>
                    <a:pt x="54" y="20"/>
                    <a:pt x="38" y="12"/>
                    <a:pt x="23" y="4"/>
                  </a:cubicBezTo>
                  <a:cubicBezTo>
                    <a:pt x="17" y="0"/>
                    <a:pt x="17" y="0"/>
                    <a:pt x="17" y="0"/>
                  </a:cubicBezTo>
                  <a:cubicBezTo>
                    <a:pt x="0" y="31"/>
                    <a:pt x="0" y="31"/>
                    <a:pt x="0" y="31"/>
                  </a:cubicBezTo>
                  <a:cubicBezTo>
                    <a:pt x="7" y="35"/>
                    <a:pt x="7" y="35"/>
                    <a:pt x="7" y="35"/>
                  </a:cubicBezTo>
                  <a:cubicBezTo>
                    <a:pt x="21" y="43"/>
                    <a:pt x="37" y="51"/>
                    <a:pt x="54"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334" name="Freeform 183"/>
            <p:cNvSpPr>
              <a:spLocks/>
            </p:cNvSpPr>
            <p:nvPr/>
          </p:nvSpPr>
          <p:spPr bwMode="black">
            <a:xfrm>
              <a:off x="7889872" y="2203451"/>
              <a:ext cx="73026" cy="57151"/>
            </a:xfrm>
            <a:custGeom>
              <a:avLst/>
              <a:gdLst>
                <a:gd name="T0" fmla="*/ 21 w 97"/>
                <a:gd name="T1" fmla="*/ 44 h 76"/>
                <a:gd name="T2" fmla="*/ 26 w 97"/>
                <a:gd name="T3" fmla="*/ 47 h 76"/>
                <a:gd name="T4" fmla="*/ 27 w 97"/>
                <a:gd name="T5" fmla="*/ 48 h 76"/>
                <a:gd name="T6" fmla="*/ 74 w 97"/>
                <a:gd name="T7" fmla="*/ 73 h 76"/>
                <a:gd name="T8" fmla="*/ 80 w 97"/>
                <a:gd name="T9" fmla="*/ 76 h 76"/>
                <a:gd name="T10" fmla="*/ 97 w 97"/>
                <a:gd name="T11" fmla="*/ 45 h 76"/>
                <a:gd name="T12" fmla="*/ 90 w 97"/>
                <a:gd name="T13" fmla="*/ 41 h 76"/>
                <a:gd name="T14" fmla="*/ 44 w 97"/>
                <a:gd name="T15" fmla="*/ 17 h 76"/>
                <a:gd name="T16" fmla="*/ 44 w 97"/>
                <a:gd name="T17" fmla="*/ 17 h 76"/>
                <a:gd name="T18" fmla="*/ 25 w 97"/>
                <a:gd name="T19" fmla="*/ 5 h 76"/>
                <a:gd name="T20" fmla="*/ 19 w 97"/>
                <a:gd name="T21" fmla="*/ 0 h 76"/>
                <a:gd name="T22" fmla="*/ 0 w 97"/>
                <a:gd name="T23" fmla="*/ 30 h 76"/>
                <a:gd name="T24" fmla="*/ 6 w 97"/>
                <a:gd name="T25" fmla="*/ 34 h 76"/>
                <a:gd name="T26" fmla="*/ 21 w 97"/>
                <a:gd name="T27" fmla="*/ 4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76">
                  <a:moveTo>
                    <a:pt x="21" y="44"/>
                  </a:moveTo>
                  <a:cubicBezTo>
                    <a:pt x="24" y="46"/>
                    <a:pt x="26" y="47"/>
                    <a:pt x="26" y="47"/>
                  </a:cubicBezTo>
                  <a:cubicBezTo>
                    <a:pt x="27" y="48"/>
                    <a:pt x="27" y="48"/>
                    <a:pt x="27" y="48"/>
                  </a:cubicBezTo>
                  <a:cubicBezTo>
                    <a:pt x="29" y="49"/>
                    <a:pt x="46" y="58"/>
                    <a:pt x="74" y="73"/>
                  </a:cubicBezTo>
                  <a:cubicBezTo>
                    <a:pt x="80" y="76"/>
                    <a:pt x="80" y="76"/>
                    <a:pt x="80" y="76"/>
                  </a:cubicBezTo>
                  <a:cubicBezTo>
                    <a:pt x="97" y="45"/>
                    <a:pt x="97" y="45"/>
                    <a:pt x="97" y="45"/>
                  </a:cubicBezTo>
                  <a:cubicBezTo>
                    <a:pt x="90" y="41"/>
                    <a:pt x="90" y="41"/>
                    <a:pt x="90" y="41"/>
                  </a:cubicBezTo>
                  <a:cubicBezTo>
                    <a:pt x="60" y="26"/>
                    <a:pt x="49" y="20"/>
                    <a:pt x="44" y="17"/>
                  </a:cubicBezTo>
                  <a:cubicBezTo>
                    <a:pt x="44" y="17"/>
                    <a:pt x="44" y="17"/>
                    <a:pt x="44" y="17"/>
                  </a:cubicBezTo>
                  <a:cubicBezTo>
                    <a:pt x="44" y="17"/>
                    <a:pt x="37" y="12"/>
                    <a:pt x="25" y="5"/>
                  </a:cubicBezTo>
                  <a:cubicBezTo>
                    <a:pt x="19" y="0"/>
                    <a:pt x="19" y="0"/>
                    <a:pt x="19" y="0"/>
                  </a:cubicBezTo>
                  <a:cubicBezTo>
                    <a:pt x="0" y="30"/>
                    <a:pt x="0" y="30"/>
                    <a:pt x="0" y="30"/>
                  </a:cubicBezTo>
                  <a:cubicBezTo>
                    <a:pt x="6" y="34"/>
                    <a:pt x="6" y="34"/>
                    <a:pt x="6" y="34"/>
                  </a:cubicBezTo>
                  <a:cubicBezTo>
                    <a:pt x="12" y="38"/>
                    <a:pt x="18" y="42"/>
                    <a:pt x="21"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335" name="Freeform 184"/>
            <p:cNvSpPr>
              <a:spLocks/>
            </p:cNvSpPr>
            <p:nvPr/>
          </p:nvSpPr>
          <p:spPr bwMode="black">
            <a:xfrm>
              <a:off x="7259635" y="2378076"/>
              <a:ext cx="57149" cy="47624"/>
            </a:xfrm>
            <a:custGeom>
              <a:avLst/>
              <a:gdLst>
                <a:gd name="T0" fmla="*/ 36 w 36"/>
                <a:gd name="T1" fmla="*/ 15 h 30"/>
                <a:gd name="T2" fmla="*/ 28 w 36"/>
                <a:gd name="T3" fmla="*/ 0 h 30"/>
                <a:gd name="T4" fmla="*/ 0 w 36"/>
                <a:gd name="T5" fmla="*/ 16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6"/>
                  </a:lnTo>
                  <a:lnTo>
                    <a:pt x="8" y="30"/>
                  </a:lnTo>
                  <a:lnTo>
                    <a:pt x="3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336" name="Freeform 185"/>
            <p:cNvSpPr>
              <a:spLocks/>
            </p:cNvSpPr>
            <p:nvPr/>
          </p:nvSpPr>
          <p:spPr bwMode="black">
            <a:xfrm>
              <a:off x="8091485" y="2879726"/>
              <a:ext cx="57149" cy="47624"/>
            </a:xfrm>
            <a:custGeom>
              <a:avLst/>
              <a:gdLst>
                <a:gd name="T0" fmla="*/ 0 w 36"/>
                <a:gd name="T1" fmla="*/ 16 h 30"/>
                <a:gd name="T2" fmla="*/ 8 w 36"/>
                <a:gd name="T3" fmla="*/ 30 h 30"/>
                <a:gd name="T4" fmla="*/ 36 w 36"/>
                <a:gd name="T5" fmla="*/ 14 h 30"/>
                <a:gd name="T6" fmla="*/ 28 w 36"/>
                <a:gd name="T7" fmla="*/ 0 h 30"/>
                <a:gd name="T8" fmla="*/ 0 w 36"/>
                <a:gd name="T9" fmla="*/ 16 h 30"/>
              </a:gdLst>
              <a:ahLst/>
              <a:cxnLst>
                <a:cxn ang="0">
                  <a:pos x="T0" y="T1"/>
                </a:cxn>
                <a:cxn ang="0">
                  <a:pos x="T2" y="T3"/>
                </a:cxn>
                <a:cxn ang="0">
                  <a:pos x="T4" y="T5"/>
                </a:cxn>
                <a:cxn ang="0">
                  <a:pos x="T6" y="T7"/>
                </a:cxn>
                <a:cxn ang="0">
                  <a:pos x="T8" y="T9"/>
                </a:cxn>
              </a:cxnLst>
              <a:rect l="0" t="0" r="r" b="b"/>
              <a:pathLst>
                <a:path w="36" h="30">
                  <a:moveTo>
                    <a:pt x="0" y="16"/>
                  </a:moveTo>
                  <a:lnTo>
                    <a:pt x="8" y="30"/>
                  </a:lnTo>
                  <a:lnTo>
                    <a:pt x="36" y="14"/>
                  </a:lnTo>
                  <a:lnTo>
                    <a:pt x="28" y="0"/>
                  </a:lnTo>
                  <a:lnTo>
                    <a:pt x="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337" name="Freeform 186"/>
            <p:cNvSpPr>
              <a:spLocks/>
            </p:cNvSpPr>
            <p:nvPr/>
          </p:nvSpPr>
          <p:spPr bwMode="black">
            <a:xfrm>
              <a:off x="7953373" y="2960689"/>
              <a:ext cx="57149" cy="49213"/>
            </a:xfrm>
            <a:custGeom>
              <a:avLst/>
              <a:gdLst>
                <a:gd name="T0" fmla="*/ 52 w 77"/>
                <a:gd name="T1" fmla="*/ 4 h 66"/>
                <a:gd name="T2" fmla="*/ 6 w 77"/>
                <a:gd name="T3" fmla="*/ 32 h 66"/>
                <a:gd name="T4" fmla="*/ 0 w 77"/>
                <a:gd name="T5" fmla="*/ 36 h 66"/>
                <a:gd name="T6" fmla="*/ 18 w 77"/>
                <a:gd name="T7" fmla="*/ 66 h 66"/>
                <a:gd name="T8" fmla="*/ 24 w 77"/>
                <a:gd name="T9" fmla="*/ 62 h 66"/>
                <a:gd name="T10" fmla="*/ 70 w 77"/>
                <a:gd name="T11" fmla="*/ 34 h 66"/>
                <a:gd name="T12" fmla="*/ 77 w 77"/>
                <a:gd name="T13" fmla="*/ 31 h 66"/>
                <a:gd name="T14" fmla="*/ 59 w 77"/>
                <a:gd name="T15" fmla="*/ 0 h 66"/>
                <a:gd name="T16" fmla="*/ 52 w 77"/>
                <a:gd name="T17"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4"/>
                  </a:moveTo>
                  <a:cubicBezTo>
                    <a:pt x="35" y="14"/>
                    <a:pt x="20" y="23"/>
                    <a:pt x="6" y="32"/>
                  </a:cubicBezTo>
                  <a:cubicBezTo>
                    <a:pt x="0" y="36"/>
                    <a:pt x="0" y="36"/>
                    <a:pt x="0" y="36"/>
                  </a:cubicBezTo>
                  <a:cubicBezTo>
                    <a:pt x="18" y="66"/>
                    <a:pt x="18" y="66"/>
                    <a:pt x="18" y="66"/>
                  </a:cubicBezTo>
                  <a:cubicBezTo>
                    <a:pt x="24" y="62"/>
                    <a:pt x="24" y="62"/>
                    <a:pt x="24" y="62"/>
                  </a:cubicBezTo>
                  <a:cubicBezTo>
                    <a:pt x="39" y="53"/>
                    <a:pt x="54" y="44"/>
                    <a:pt x="70" y="34"/>
                  </a:cubicBezTo>
                  <a:cubicBezTo>
                    <a:pt x="77" y="31"/>
                    <a:pt x="77" y="31"/>
                    <a:pt x="77" y="31"/>
                  </a:cubicBezTo>
                  <a:cubicBezTo>
                    <a:pt x="59" y="0"/>
                    <a:pt x="59" y="0"/>
                    <a:pt x="59" y="0"/>
                  </a:cubicBezTo>
                  <a:lnTo>
                    <a:pt x="5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338" name="Freeform 187"/>
            <p:cNvSpPr>
              <a:spLocks/>
            </p:cNvSpPr>
            <p:nvPr/>
          </p:nvSpPr>
          <p:spPr bwMode="black">
            <a:xfrm>
              <a:off x="8021635" y="2919414"/>
              <a:ext cx="58737" cy="49213"/>
            </a:xfrm>
            <a:custGeom>
              <a:avLst/>
              <a:gdLst>
                <a:gd name="T0" fmla="*/ 52 w 77"/>
                <a:gd name="T1" fmla="*/ 4 h 65"/>
                <a:gd name="T2" fmla="*/ 6 w 77"/>
                <a:gd name="T3" fmla="*/ 31 h 65"/>
                <a:gd name="T4" fmla="*/ 0 w 77"/>
                <a:gd name="T5" fmla="*/ 35 h 65"/>
                <a:gd name="T6" fmla="*/ 17 w 77"/>
                <a:gd name="T7" fmla="*/ 65 h 65"/>
                <a:gd name="T8" fmla="*/ 24 w 77"/>
                <a:gd name="T9" fmla="*/ 61 h 65"/>
                <a:gd name="T10" fmla="*/ 70 w 77"/>
                <a:gd name="T11" fmla="*/ 34 h 65"/>
                <a:gd name="T12" fmla="*/ 77 w 77"/>
                <a:gd name="T13" fmla="*/ 31 h 65"/>
                <a:gd name="T14" fmla="*/ 59 w 77"/>
                <a:gd name="T15" fmla="*/ 0 h 65"/>
                <a:gd name="T16" fmla="*/ 52 w 77"/>
                <a:gd name="T17"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5">
                  <a:moveTo>
                    <a:pt x="52" y="4"/>
                  </a:moveTo>
                  <a:cubicBezTo>
                    <a:pt x="37" y="13"/>
                    <a:pt x="21" y="22"/>
                    <a:pt x="6" y="31"/>
                  </a:cubicBezTo>
                  <a:cubicBezTo>
                    <a:pt x="0" y="35"/>
                    <a:pt x="0" y="35"/>
                    <a:pt x="0" y="35"/>
                  </a:cubicBezTo>
                  <a:cubicBezTo>
                    <a:pt x="17" y="65"/>
                    <a:pt x="17" y="65"/>
                    <a:pt x="17" y="65"/>
                  </a:cubicBezTo>
                  <a:cubicBezTo>
                    <a:pt x="24" y="61"/>
                    <a:pt x="24" y="61"/>
                    <a:pt x="24" y="61"/>
                  </a:cubicBezTo>
                  <a:cubicBezTo>
                    <a:pt x="39" y="52"/>
                    <a:pt x="55" y="44"/>
                    <a:pt x="70" y="34"/>
                  </a:cubicBezTo>
                  <a:cubicBezTo>
                    <a:pt x="77" y="31"/>
                    <a:pt x="77" y="31"/>
                    <a:pt x="77" y="31"/>
                  </a:cubicBezTo>
                  <a:cubicBezTo>
                    <a:pt x="59" y="0"/>
                    <a:pt x="59" y="0"/>
                    <a:pt x="59" y="0"/>
                  </a:cubicBezTo>
                  <a:lnTo>
                    <a:pt x="5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339" name="Freeform 188"/>
            <p:cNvSpPr>
              <a:spLocks/>
            </p:cNvSpPr>
            <p:nvPr/>
          </p:nvSpPr>
          <p:spPr bwMode="black">
            <a:xfrm>
              <a:off x="7821610" y="3046413"/>
              <a:ext cx="53975" cy="53975"/>
            </a:xfrm>
            <a:custGeom>
              <a:avLst/>
              <a:gdLst>
                <a:gd name="T0" fmla="*/ 45 w 72"/>
                <a:gd name="T1" fmla="*/ 5 h 72"/>
                <a:gd name="T2" fmla="*/ 10 w 72"/>
                <a:gd name="T3" fmla="*/ 38 h 72"/>
                <a:gd name="T4" fmla="*/ 4 w 72"/>
                <a:gd name="T5" fmla="*/ 48 h 72"/>
                <a:gd name="T6" fmla="*/ 0 w 72"/>
                <a:gd name="T7" fmla="*/ 54 h 72"/>
                <a:gd name="T8" fmla="*/ 30 w 72"/>
                <a:gd name="T9" fmla="*/ 72 h 72"/>
                <a:gd name="T10" fmla="*/ 34 w 72"/>
                <a:gd name="T11" fmla="*/ 66 h 72"/>
                <a:gd name="T12" fmla="*/ 39 w 72"/>
                <a:gd name="T13" fmla="*/ 57 h 72"/>
                <a:gd name="T14" fmla="*/ 66 w 72"/>
                <a:gd name="T15" fmla="*/ 33 h 72"/>
                <a:gd name="T16" fmla="*/ 72 w 72"/>
                <a:gd name="T17" fmla="*/ 28 h 72"/>
                <a:gd name="T18" fmla="*/ 51 w 72"/>
                <a:gd name="T19" fmla="*/ 0 h 72"/>
                <a:gd name="T20" fmla="*/ 45 w 72"/>
                <a:gd name="T21" fmla="*/ 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72">
                  <a:moveTo>
                    <a:pt x="45" y="5"/>
                  </a:moveTo>
                  <a:cubicBezTo>
                    <a:pt x="26" y="19"/>
                    <a:pt x="15" y="29"/>
                    <a:pt x="10" y="38"/>
                  </a:cubicBezTo>
                  <a:cubicBezTo>
                    <a:pt x="8" y="41"/>
                    <a:pt x="6" y="44"/>
                    <a:pt x="4" y="48"/>
                  </a:cubicBezTo>
                  <a:cubicBezTo>
                    <a:pt x="0" y="54"/>
                    <a:pt x="0" y="54"/>
                    <a:pt x="0" y="54"/>
                  </a:cubicBezTo>
                  <a:cubicBezTo>
                    <a:pt x="30" y="72"/>
                    <a:pt x="30" y="72"/>
                    <a:pt x="30" y="72"/>
                  </a:cubicBezTo>
                  <a:cubicBezTo>
                    <a:pt x="34" y="66"/>
                    <a:pt x="34" y="66"/>
                    <a:pt x="34" y="66"/>
                  </a:cubicBezTo>
                  <a:cubicBezTo>
                    <a:pt x="36" y="63"/>
                    <a:pt x="37" y="60"/>
                    <a:pt x="39" y="57"/>
                  </a:cubicBezTo>
                  <a:cubicBezTo>
                    <a:pt x="40" y="55"/>
                    <a:pt x="45" y="49"/>
                    <a:pt x="66" y="33"/>
                  </a:cubicBezTo>
                  <a:cubicBezTo>
                    <a:pt x="72" y="28"/>
                    <a:pt x="72" y="28"/>
                    <a:pt x="72" y="28"/>
                  </a:cubicBezTo>
                  <a:cubicBezTo>
                    <a:pt x="51" y="0"/>
                    <a:pt x="51" y="0"/>
                    <a:pt x="51" y="0"/>
                  </a:cubicBezTo>
                  <a:lnTo>
                    <a:pt x="45"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340" name="Freeform 189"/>
            <p:cNvSpPr>
              <a:spLocks/>
            </p:cNvSpPr>
            <p:nvPr/>
          </p:nvSpPr>
          <p:spPr bwMode="black">
            <a:xfrm>
              <a:off x="7885110" y="3001964"/>
              <a:ext cx="57149" cy="49213"/>
            </a:xfrm>
            <a:custGeom>
              <a:avLst/>
              <a:gdLst>
                <a:gd name="T0" fmla="*/ 51 w 77"/>
                <a:gd name="T1" fmla="*/ 4 h 66"/>
                <a:gd name="T2" fmla="*/ 6 w 77"/>
                <a:gd name="T3" fmla="*/ 33 h 66"/>
                <a:gd name="T4" fmla="*/ 0 w 77"/>
                <a:gd name="T5" fmla="*/ 37 h 66"/>
                <a:gd name="T6" fmla="*/ 19 w 77"/>
                <a:gd name="T7" fmla="*/ 66 h 66"/>
                <a:gd name="T8" fmla="*/ 25 w 77"/>
                <a:gd name="T9" fmla="*/ 62 h 66"/>
                <a:gd name="T10" fmla="*/ 70 w 77"/>
                <a:gd name="T11" fmla="*/ 34 h 66"/>
                <a:gd name="T12" fmla="*/ 77 w 77"/>
                <a:gd name="T13" fmla="*/ 30 h 66"/>
                <a:gd name="T14" fmla="*/ 58 w 77"/>
                <a:gd name="T15" fmla="*/ 0 h 66"/>
                <a:gd name="T16" fmla="*/ 51 w 77"/>
                <a:gd name="T17"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1" y="4"/>
                  </a:moveTo>
                  <a:cubicBezTo>
                    <a:pt x="35" y="14"/>
                    <a:pt x="19" y="24"/>
                    <a:pt x="6" y="33"/>
                  </a:cubicBezTo>
                  <a:cubicBezTo>
                    <a:pt x="0" y="37"/>
                    <a:pt x="0" y="37"/>
                    <a:pt x="0" y="37"/>
                  </a:cubicBezTo>
                  <a:cubicBezTo>
                    <a:pt x="19" y="66"/>
                    <a:pt x="19" y="66"/>
                    <a:pt x="19" y="66"/>
                  </a:cubicBezTo>
                  <a:cubicBezTo>
                    <a:pt x="25" y="62"/>
                    <a:pt x="25" y="62"/>
                    <a:pt x="25" y="62"/>
                  </a:cubicBezTo>
                  <a:cubicBezTo>
                    <a:pt x="39" y="53"/>
                    <a:pt x="54" y="44"/>
                    <a:pt x="70" y="34"/>
                  </a:cubicBezTo>
                  <a:cubicBezTo>
                    <a:pt x="77" y="30"/>
                    <a:pt x="77" y="30"/>
                    <a:pt x="77" y="30"/>
                  </a:cubicBezTo>
                  <a:cubicBezTo>
                    <a:pt x="58" y="0"/>
                    <a:pt x="58" y="0"/>
                    <a:pt x="58" y="0"/>
                  </a:cubicBezTo>
                  <a:lnTo>
                    <a:pt x="5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341" name="Freeform 190"/>
            <p:cNvSpPr>
              <a:spLocks/>
            </p:cNvSpPr>
            <p:nvPr/>
          </p:nvSpPr>
          <p:spPr bwMode="black">
            <a:xfrm>
              <a:off x="8159746" y="2840039"/>
              <a:ext cx="58737" cy="47624"/>
            </a:xfrm>
            <a:custGeom>
              <a:avLst/>
              <a:gdLst>
                <a:gd name="T0" fmla="*/ 0 w 37"/>
                <a:gd name="T1" fmla="*/ 16 h 30"/>
                <a:gd name="T2" fmla="*/ 9 w 37"/>
                <a:gd name="T3" fmla="*/ 30 h 30"/>
                <a:gd name="T4" fmla="*/ 37 w 37"/>
                <a:gd name="T5" fmla="*/ 14 h 30"/>
                <a:gd name="T6" fmla="*/ 28 w 37"/>
                <a:gd name="T7" fmla="*/ 0 h 30"/>
                <a:gd name="T8" fmla="*/ 0 w 37"/>
                <a:gd name="T9" fmla="*/ 16 h 30"/>
              </a:gdLst>
              <a:ahLst/>
              <a:cxnLst>
                <a:cxn ang="0">
                  <a:pos x="T0" y="T1"/>
                </a:cxn>
                <a:cxn ang="0">
                  <a:pos x="T2" y="T3"/>
                </a:cxn>
                <a:cxn ang="0">
                  <a:pos x="T4" y="T5"/>
                </a:cxn>
                <a:cxn ang="0">
                  <a:pos x="T6" y="T7"/>
                </a:cxn>
                <a:cxn ang="0">
                  <a:pos x="T8" y="T9"/>
                </a:cxn>
              </a:cxnLst>
              <a:rect l="0" t="0" r="r" b="b"/>
              <a:pathLst>
                <a:path w="37" h="30">
                  <a:moveTo>
                    <a:pt x="0" y="16"/>
                  </a:moveTo>
                  <a:lnTo>
                    <a:pt x="9" y="30"/>
                  </a:lnTo>
                  <a:lnTo>
                    <a:pt x="37" y="14"/>
                  </a:lnTo>
                  <a:lnTo>
                    <a:pt x="28" y="0"/>
                  </a:lnTo>
                  <a:lnTo>
                    <a:pt x="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342" name="Freeform 191"/>
            <p:cNvSpPr>
              <a:spLocks/>
            </p:cNvSpPr>
            <p:nvPr/>
          </p:nvSpPr>
          <p:spPr bwMode="black">
            <a:xfrm>
              <a:off x="7038972" y="2435225"/>
              <a:ext cx="58737" cy="39688"/>
            </a:xfrm>
            <a:custGeom>
              <a:avLst/>
              <a:gdLst>
                <a:gd name="T0" fmla="*/ 27 w 77"/>
                <a:gd name="T1" fmla="*/ 5 h 53"/>
                <a:gd name="T2" fmla="*/ 5 w 77"/>
                <a:gd name="T3" fmla="*/ 24 h 53"/>
                <a:gd name="T4" fmla="*/ 0 w 77"/>
                <a:gd name="T5" fmla="*/ 30 h 53"/>
                <a:gd name="T6" fmla="*/ 26 w 77"/>
                <a:gd name="T7" fmla="*/ 53 h 53"/>
                <a:gd name="T8" fmla="*/ 31 w 77"/>
                <a:gd name="T9" fmla="*/ 47 h 53"/>
                <a:gd name="T10" fmla="*/ 43 w 77"/>
                <a:gd name="T11" fmla="*/ 37 h 53"/>
                <a:gd name="T12" fmla="*/ 61 w 77"/>
                <a:gd name="T13" fmla="*/ 39 h 53"/>
                <a:gd name="T14" fmla="*/ 68 w 77"/>
                <a:gd name="T15" fmla="*/ 41 h 53"/>
                <a:gd name="T16" fmla="*/ 77 w 77"/>
                <a:gd name="T17" fmla="*/ 8 h 53"/>
                <a:gd name="T18" fmla="*/ 70 w 77"/>
                <a:gd name="T19" fmla="*/ 6 h 53"/>
                <a:gd name="T20" fmla="*/ 27 w 77"/>
                <a:gd name="T21" fmla="*/ 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53">
                  <a:moveTo>
                    <a:pt x="27" y="5"/>
                  </a:moveTo>
                  <a:cubicBezTo>
                    <a:pt x="20" y="9"/>
                    <a:pt x="12" y="15"/>
                    <a:pt x="5" y="24"/>
                  </a:cubicBezTo>
                  <a:cubicBezTo>
                    <a:pt x="0" y="30"/>
                    <a:pt x="0" y="30"/>
                    <a:pt x="0" y="30"/>
                  </a:cubicBezTo>
                  <a:cubicBezTo>
                    <a:pt x="26" y="53"/>
                    <a:pt x="26" y="53"/>
                    <a:pt x="26" y="53"/>
                  </a:cubicBezTo>
                  <a:cubicBezTo>
                    <a:pt x="31" y="47"/>
                    <a:pt x="31" y="47"/>
                    <a:pt x="31" y="47"/>
                  </a:cubicBezTo>
                  <a:cubicBezTo>
                    <a:pt x="35" y="42"/>
                    <a:pt x="40" y="39"/>
                    <a:pt x="43" y="37"/>
                  </a:cubicBezTo>
                  <a:cubicBezTo>
                    <a:pt x="43" y="37"/>
                    <a:pt x="46" y="35"/>
                    <a:pt x="61" y="39"/>
                  </a:cubicBezTo>
                  <a:cubicBezTo>
                    <a:pt x="68" y="41"/>
                    <a:pt x="68" y="41"/>
                    <a:pt x="68" y="41"/>
                  </a:cubicBezTo>
                  <a:cubicBezTo>
                    <a:pt x="77" y="8"/>
                    <a:pt x="77" y="8"/>
                    <a:pt x="77" y="8"/>
                  </a:cubicBezTo>
                  <a:cubicBezTo>
                    <a:pt x="70" y="6"/>
                    <a:pt x="70" y="6"/>
                    <a:pt x="70" y="6"/>
                  </a:cubicBezTo>
                  <a:cubicBezTo>
                    <a:pt x="51" y="0"/>
                    <a:pt x="38" y="0"/>
                    <a:pt x="27"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343" name="Freeform 192"/>
            <p:cNvSpPr>
              <a:spLocks/>
            </p:cNvSpPr>
            <p:nvPr/>
          </p:nvSpPr>
          <p:spPr bwMode="black">
            <a:xfrm>
              <a:off x="8348660" y="2689225"/>
              <a:ext cx="36514" cy="55564"/>
            </a:xfrm>
            <a:custGeom>
              <a:avLst/>
              <a:gdLst>
                <a:gd name="T0" fmla="*/ 13 w 49"/>
                <a:gd name="T1" fmla="*/ 7 h 75"/>
                <a:gd name="T2" fmla="*/ 2 w 49"/>
                <a:gd name="T3" fmla="*/ 57 h 75"/>
                <a:gd name="T4" fmla="*/ 0 w 49"/>
                <a:gd name="T5" fmla="*/ 64 h 75"/>
                <a:gd name="T6" fmla="*/ 34 w 49"/>
                <a:gd name="T7" fmla="*/ 75 h 75"/>
                <a:gd name="T8" fmla="*/ 36 w 49"/>
                <a:gd name="T9" fmla="*/ 67 h 75"/>
                <a:gd name="T10" fmla="*/ 48 w 49"/>
                <a:gd name="T11" fmla="*/ 13 h 75"/>
                <a:gd name="T12" fmla="*/ 49 w 49"/>
                <a:gd name="T13" fmla="*/ 5 h 75"/>
                <a:gd name="T14" fmla="*/ 15 w 49"/>
                <a:gd name="T15" fmla="*/ 0 h 75"/>
                <a:gd name="T16" fmla="*/ 13 w 49"/>
                <a:gd name="T17" fmla="*/ 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75">
                  <a:moveTo>
                    <a:pt x="13" y="7"/>
                  </a:moveTo>
                  <a:cubicBezTo>
                    <a:pt x="10" y="26"/>
                    <a:pt x="7" y="43"/>
                    <a:pt x="2" y="57"/>
                  </a:cubicBezTo>
                  <a:cubicBezTo>
                    <a:pt x="0" y="64"/>
                    <a:pt x="0" y="64"/>
                    <a:pt x="0" y="64"/>
                  </a:cubicBezTo>
                  <a:cubicBezTo>
                    <a:pt x="34" y="75"/>
                    <a:pt x="34" y="75"/>
                    <a:pt x="34" y="75"/>
                  </a:cubicBezTo>
                  <a:cubicBezTo>
                    <a:pt x="36" y="67"/>
                    <a:pt x="36" y="67"/>
                    <a:pt x="36" y="67"/>
                  </a:cubicBezTo>
                  <a:cubicBezTo>
                    <a:pt x="41" y="52"/>
                    <a:pt x="45" y="34"/>
                    <a:pt x="48" y="13"/>
                  </a:cubicBezTo>
                  <a:cubicBezTo>
                    <a:pt x="49" y="5"/>
                    <a:pt x="49" y="5"/>
                    <a:pt x="49" y="5"/>
                  </a:cubicBezTo>
                  <a:cubicBezTo>
                    <a:pt x="15" y="0"/>
                    <a:pt x="15" y="0"/>
                    <a:pt x="15" y="0"/>
                  </a:cubicBezTo>
                  <a:lnTo>
                    <a:pt x="13"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344" name="Freeform 193"/>
            <p:cNvSpPr>
              <a:spLocks/>
            </p:cNvSpPr>
            <p:nvPr/>
          </p:nvSpPr>
          <p:spPr bwMode="black">
            <a:xfrm>
              <a:off x="8362945" y="2611439"/>
              <a:ext cx="26988" cy="52388"/>
            </a:xfrm>
            <a:custGeom>
              <a:avLst/>
              <a:gdLst>
                <a:gd name="T0" fmla="*/ 2 w 38"/>
                <a:gd name="T1" fmla="*/ 0 h 70"/>
                <a:gd name="T2" fmla="*/ 2 w 38"/>
                <a:gd name="T3" fmla="*/ 8 h 70"/>
                <a:gd name="T4" fmla="*/ 0 w 38"/>
                <a:gd name="T5" fmla="*/ 60 h 70"/>
                <a:gd name="T6" fmla="*/ 0 w 38"/>
                <a:gd name="T7" fmla="*/ 67 h 70"/>
                <a:gd name="T8" fmla="*/ 35 w 38"/>
                <a:gd name="T9" fmla="*/ 70 h 70"/>
                <a:gd name="T10" fmla="*/ 35 w 38"/>
                <a:gd name="T11" fmla="*/ 62 h 70"/>
                <a:gd name="T12" fmla="*/ 38 w 38"/>
                <a:gd name="T13" fmla="*/ 8 h 70"/>
                <a:gd name="T14" fmla="*/ 38 w 38"/>
                <a:gd name="T15" fmla="*/ 0 h 70"/>
                <a:gd name="T16" fmla="*/ 2 w 38"/>
                <a:gd name="T1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70">
                  <a:moveTo>
                    <a:pt x="2" y="0"/>
                  </a:moveTo>
                  <a:cubicBezTo>
                    <a:pt x="2" y="8"/>
                    <a:pt x="2" y="8"/>
                    <a:pt x="2" y="8"/>
                  </a:cubicBezTo>
                  <a:cubicBezTo>
                    <a:pt x="2" y="25"/>
                    <a:pt x="2" y="43"/>
                    <a:pt x="0" y="60"/>
                  </a:cubicBezTo>
                  <a:cubicBezTo>
                    <a:pt x="0" y="67"/>
                    <a:pt x="0" y="67"/>
                    <a:pt x="0" y="67"/>
                  </a:cubicBezTo>
                  <a:cubicBezTo>
                    <a:pt x="35" y="70"/>
                    <a:pt x="35" y="70"/>
                    <a:pt x="35" y="70"/>
                  </a:cubicBezTo>
                  <a:cubicBezTo>
                    <a:pt x="35" y="62"/>
                    <a:pt x="35" y="62"/>
                    <a:pt x="35" y="62"/>
                  </a:cubicBezTo>
                  <a:cubicBezTo>
                    <a:pt x="37" y="44"/>
                    <a:pt x="38" y="26"/>
                    <a:pt x="38" y="8"/>
                  </a:cubicBezTo>
                  <a:cubicBezTo>
                    <a:pt x="38" y="0"/>
                    <a:pt x="38" y="0"/>
                    <a:pt x="38" y="0"/>
                  </a:cubicBez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345" name="Freeform 194"/>
            <p:cNvSpPr>
              <a:spLocks/>
            </p:cNvSpPr>
            <p:nvPr/>
          </p:nvSpPr>
          <p:spPr bwMode="black">
            <a:xfrm>
              <a:off x="7783508" y="3113088"/>
              <a:ext cx="47626" cy="57151"/>
            </a:xfrm>
            <a:custGeom>
              <a:avLst/>
              <a:gdLst>
                <a:gd name="T0" fmla="*/ 32 w 63"/>
                <a:gd name="T1" fmla="*/ 0 h 76"/>
                <a:gd name="T2" fmla="*/ 29 w 63"/>
                <a:gd name="T3" fmla="*/ 7 h 76"/>
                <a:gd name="T4" fmla="*/ 5 w 63"/>
                <a:gd name="T5" fmla="*/ 50 h 76"/>
                <a:gd name="T6" fmla="*/ 0 w 63"/>
                <a:gd name="T7" fmla="*/ 57 h 76"/>
                <a:gd name="T8" fmla="*/ 30 w 63"/>
                <a:gd name="T9" fmla="*/ 76 h 76"/>
                <a:gd name="T10" fmla="*/ 34 w 63"/>
                <a:gd name="T11" fmla="*/ 70 h 76"/>
                <a:gd name="T12" fmla="*/ 60 w 63"/>
                <a:gd name="T13" fmla="*/ 22 h 76"/>
                <a:gd name="T14" fmla="*/ 63 w 63"/>
                <a:gd name="T15" fmla="*/ 16 h 76"/>
                <a:gd name="T16" fmla="*/ 49 w 63"/>
                <a:gd name="T17" fmla="*/ 7 h 76"/>
                <a:gd name="T18" fmla="*/ 32 w 63"/>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6">
                  <a:moveTo>
                    <a:pt x="32" y="0"/>
                  </a:moveTo>
                  <a:cubicBezTo>
                    <a:pt x="29" y="7"/>
                    <a:pt x="29" y="7"/>
                    <a:pt x="29" y="7"/>
                  </a:cubicBezTo>
                  <a:cubicBezTo>
                    <a:pt x="20" y="23"/>
                    <a:pt x="13" y="38"/>
                    <a:pt x="5" y="50"/>
                  </a:cubicBezTo>
                  <a:cubicBezTo>
                    <a:pt x="0" y="57"/>
                    <a:pt x="0" y="57"/>
                    <a:pt x="0" y="57"/>
                  </a:cubicBezTo>
                  <a:cubicBezTo>
                    <a:pt x="30" y="76"/>
                    <a:pt x="30" y="76"/>
                    <a:pt x="30" y="76"/>
                  </a:cubicBezTo>
                  <a:cubicBezTo>
                    <a:pt x="34" y="70"/>
                    <a:pt x="34" y="70"/>
                    <a:pt x="34" y="70"/>
                  </a:cubicBezTo>
                  <a:cubicBezTo>
                    <a:pt x="43" y="56"/>
                    <a:pt x="51" y="40"/>
                    <a:pt x="60" y="22"/>
                  </a:cubicBezTo>
                  <a:cubicBezTo>
                    <a:pt x="63" y="16"/>
                    <a:pt x="63" y="16"/>
                    <a:pt x="63" y="16"/>
                  </a:cubicBezTo>
                  <a:cubicBezTo>
                    <a:pt x="49" y="7"/>
                    <a:pt x="49" y="7"/>
                    <a:pt x="49" y="7"/>
                  </a:cubicBezTo>
                  <a:lnTo>
                    <a:pt x="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346" name="Freeform 195"/>
            <p:cNvSpPr>
              <a:spLocks/>
            </p:cNvSpPr>
            <p:nvPr/>
          </p:nvSpPr>
          <p:spPr bwMode="black">
            <a:xfrm>
              <a:off x="8229595" y="2798764"/>
              <a:ext cx="57149" cy="49213"/>
            </a:xfrm>
            <a:custGeom>
              <a:avLst/>
              <a:gdLst>
                <a:gd name="T0" fmla="*/ 52 w 76"/>
                <a:gd name="T1" fmla="*/ 3 h 65"/>
                <a:gd name="T2" fmla="*/ 6 w 76"/>
                <a:gd name="T3" fmla="*/ 31 h 65"/>
                <a:gd name="T4" fmla="*/ 0 w 76"/>
                <a:gd name="T5" fmla="*/ 35 h 65"/>
                <a:gd name="T6" fmla="*/ 17 w 76"/>
                <a:gd name="T7" fmla="*/ 65 h 65"/>
                <a:gd name="T8" fmla="*/ 24 w 76"/>
                <a:gd name="T9" fmla="*/ 61 h 65"/>
                <a:gd name="T10" fmla="*/ 70 w 76"/>
                <a:gd name="T11" fmla="*/ 33 h 65"/>
                <a:gd name="T12" fmla="*/ 76 w 76"/>
                <a:gd name="T13" fmla="*/ 30 h 65"/>
                <a:gd name="T14" fmla="*/ 58 w 76"/>
                <a:gd name="T15" fmla="*/ 0 h 65"/>
                <a:gd name="T16" fmla="*/ 52 w 76"/>
                <a:gd name="T17" fmla="*/ 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5">
                  <a:moveTo>
                    <a:pt x="52" y="3"/>
                  </a:moveTo>
                  <a:cubicBezTo>
                    <a:pt x="38" y="12"/>
                    <a:pt x="22" y="21"/>
                    <a:pt x="6" y="31"/>
                  </a:cubicBezTo>
                  <a:cubicBezTo>
                    <a:pt x="0" y="35"/>
                    <a:pt x="0" y="35"/>
                    <a:pt x="0" y="35"/>
                  </a:cubicBezTo>
                  <a:cubicBezTo>
                    <a:pt x="17" y="65"/>
                    <a:pt x="17" y="65"/>
                    <a:pt x="17" y="65"/>
                  </a:cubicBezTo>
                  <a:cubicBezTo>
                    <a:pt x="24" y="61"/>
                    <a:pt x="24" y="61"/>
                    <a:pt x="24" y="61"/>
                  </a:cubicBezTo>
                  <a:cubicBezTo>
                    <a:pt x="41" y="51"/>
                    <a:pt x="56" y="42"/>
                    <a:pt x="70" y="33"/>
                  </a:cubicBezTo>
                  <a:cubicBezTo>
                    <a:pt x="76" y="30"/>
                    <a:pt x="76" y="30"/>
                    <a:pt x="76" y="30"/>
                  </a:cubicBezTo>
                  <a:cubicBezTo>
                    <a:pt x="58" y="0"/>
                    <a:pt x="58" y="0"/>
                    <a:pt x="58" y="0"/>
                  </a:cubicBezTo>
                  <a:lnTo>
                    <a:pt x="52"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347" name="Freeform 196"/>
            <p:cNvSpPr>
              <a:spLocks/>
            </p:cNvSpPr>
            <p:nvPr/>
          </p:nvSpPr>
          <p:spPr bwMode="black">
            <a:xfrm>
              <a:off x="8297860" y="2754313"/>
              <a:ext cx="57149" cy="50800"/>
            </a:xfrm>
            <a:custGeom>
              <a:avLst/>
              <a:gdLst>
                <a:gd name="T0" fmla="*/ 49 w 77"/>
                <a:gd name="T1" fmla="*/ 5 h 68"/>
                <a:gd name="T2" fmla="*/ 7 w 77"/>
                <a:gd name="T3" fmla="*/ 34 h 68"/>
                <a:gd name="T4" fmla="*/ 0 w 77"/>
                <a:gd name="T5" fmla="*/ 39 h 68"/>
                <a:gd name="T6" fmla="*/ 19 w 77"/>
                <a:gd name="T7" fmla="*/ 68 h 68"/>
                <a:gd name="T8" fmla="*/ 26 w 77"/>
                <a:gd name="T9" fmla="*/ 64 h 68"/>
                <a:gd name="T10" fmla="*/ 71 w 77"/>
                <a:gd name="T11" fmla="*/ 33 h 68"/>
                <a:gd name="T12" fmla="*/ 77 w 77"/>
                <a:gd name="T13" fmla="*/ 28 h 68"/>
                <a:gd name="T14" fmla="*/ 55 w 77"/>
                <a:gd name="T15" fmla="*/ 0 h 68"/>
                <a:gd name="T16" fmla="*/ 49 w 77"/>
                <a:gd name="T17" fmla="*/ 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8">
                  <a:moveTo>
                    <a:pt x="49" y="5"/>
                  </a:moveTo>
                  <a:cubicBezTo>
                    <a:pt x="40" y="12"/>
                    <a:pt x="26" y="22"/>
                    <a:pt x="7" y="34"/>
                  </a:cubicBezTo>
                  <a:cubicBezTo>
                    <a:pt x="0" y="39"/>
                    <a:pt x="0" y="39"/>
                    <a:pt x="0" y="39"/>
                  </a:cubicBezTo>
                  <a:cubicBezTo>
                    <a:pt x="19" y="68"/>
                    <a:pt x="19" y="68"/>
                    <a:pt x="19" y="68"/>
                  </a:cubicBezTo>
                  <a:cubicBezTo>
                    <a:pt x="26" y="64"/>
                    <a:pt x="26" y="64"/>
                    <a:pt x="26" y="64"/>
                  </a:cubicBezTo>
                  <a:cubicBezTo>
                    <a:pt x="46" y="51"/>
                    <a:pt x="61" y="41"/>
                    <a:pt x="71" y="33"/>
                  </a:cubicBezTo>
                  <a:cubicBezTo>
                    <a:pt x="77" y="28"/>
                    <a:pt x="77" y="28"/>
                    <a:pt x="77" y="28"/>
                  </a:cubicBezTo>
                  <a:cubicBezTo>
                    <a:pt x="55" y="0"/>
                    <a:pt x="55" y="0"/>
                    <a:pt x="55" y="0"/>
                  </a:cubicBezTo>
                  <a:lnTo>
                    <a:pt x="49"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348" name="Freeform 197"/>
            <p:cNvSpPr>
              <a:spLocks/>
            </p:cNvSpPr>
            <p:nvPr/>
          </p:nvSpPr>
          <p:spPr bwMode="black">
            <a:xfrm>
              <a:off x="7313610" y="2935289"/>
              <a:ext cx="57149" cy="49213"/>
            </a:xfrm>
            <a:custGeom>
              <a:avLst/>
              <a:gdLst>
                <a:gd name="T0" fmla="*/ 24 w 77"/>
                <a:gd name="T1" fmla="*/ 4 h 65"/>
                <a:gd name="T2" fmla="*/ 18 w 77"/>
                <a:gd name="T3" fmla="*/ 0 h 65"/>
                <a:gd name="T4" fmla="*/ 0 w 77"/>
                <a:gd name="T5" fmla="*/ 30 h 65"/>
                <a:gd name="T6" fmla="*/ 7 w 77"/>
                <a:gd name="T7" fmla="*/ 34 h 65"/>
                <a:gd name="T8" fmla="*/ 53 w 77"/>
                <a:gd name="T9" fmla="*/ 61 h 65"/>
                <a:gd name="T10" fmla="*/ 59 w 77"/>
                <a:gd name="T11" fmla="*/ 65 h 65"/>
                <a:gd name="T12" fmla="*/ 77 w 77"/>
                <a:gd name="T13" fmla="*/ 34 h 65"/>
                <a:gd name="T14" fmla="*/ 71 w 77"/>
                <a:gd name="T15" fmla="*/ 31 h 65"/>
                <a:gd name="T16" fmla="*/ 24 w 77"/>
                <a:gd name="T17"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5">
                  <a:moveTo>
                    <a:pt x="24" y="4"/>
                  </a:moveTo>
                  <a:cubicBezTo>
                    <a:pt x="18" y="0"/>
                    <a:pt x="18" y="0"/>
                    <a:pt x="18" y="0"/>
                  </a:cubicBezTo>
                  <a:cubicBezTo>
                    <a:pt x="0" y="30"/>
                    <a:pt x="0" y="30"/>
                    <a:pt x="0" y="30"/>
                  </a:cubicBezTo>
                  <a:cubicBezTo>
                    <a:pt x="7" y="34"/>
                    <a:pt x="7" y="34"/>
                    <a:pt x="7" y="34"/>
                  </a:cubicBezTo>
                  <a:cubicBezTo>
                    <a:pt x="22" y="43"/>
                    <a:pt x="37" y="52"/>
                    <a:pt x="53" y="61"/>
                  </a:cubicBezTo>
                  <a:cubicBezTo>
                    <a:pt x="59" y="65"/>
                    <a:pt x="59" y="65"/>
                    <a:pt x="59" y="65"/>
                  </a:cubicBezTo>
                  <a:cubicBezTo>
                    <a:pt x="77" y="34"/>
                    <a:pt x="77" y="34"/>
                    <a:pt x="77" y="34"/>
                  </a:cubicBezTo>
                  <a:cubicBezTo>
                    <a:pt x="71" y="31"/>
                    <a:pt x="71" y="31"/>
                    <a:pt x="71" y="31"/>
                  </a:cubicBezTo>
                  <a:cubicBezTo>
                    <a:pt x="55" y="22"/>
                    <a:pt x="40" y="13"/>
                    <a:pt x="2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349" name="Freeform 198"/>
            <p:cNvSpPr>
              <a:spLocks/>
            </p:cNvSpPr>
            <p:nvPr/>
          </p:nvSpPr>
          <p:spPr bwMode="black">
            <a:xfrm>
              <a:off x="7381873" y="2974976"/>
              <a:ext cx="57149" cy="49213"/>
            </a:xfrm>
            <a:custGeom>
              <a:avLst/>
              <a:gdLst>
                <a:gd name="T0" fmla="*/ 0 w 36"/>
                <a:gd name="T1" fmla="*/ 15 h 31"/>
                <a:gd name="T2" fmla="*/ 28 w 36"/>
                <a:gd name="T3" fmla="*/ 31 h 31"/>
                <a:gd name="T4" fmla="*/ 36 w 36"/>
                <a:gd name="T5" fmla="*/ 17 h 31"/>
                <a:gd name="T6" fmla="*/ 8 w 36"/>
                <a:gd name="T7" fmla="*/ 0 h 31"/>
                <a:gd name="T8" fmla="*/ 0 w 36"/>
                <a:gd name="T9" fmla="*/ 15 h 31"/>
              </a:gdLst>
              <a:ahLst/>
              <a:cxnLst>
                <a:cxn ang="0">
                  <a:pos x="T0" y="T1"/>
                </a:cxn>
                <a:cxn ang="0">
                  <a:pos x="T2" y="T3"/>
                </a:cxn>
                <a:cxn ang="0">
                  <a:pos x="T4" y="T5"/>
                </a:cxn>
                <a:cxn ang="0">
                  <a:pos x="T6" y="T7"/>
                </a:cxn>
                <a:cxn ang="0">
                  <a:pos x="T8" y="T9"/>
                </a:cxn>
              </a:cxnLst>
              <a:rect l="0" t="0" r="r" b="b"/>
              <a:pathLst>
                <a:path w="36" h="31">
                  <a:moveTo>
                    <a:pt x="0" y="15"/>
                  </a:moveTo>
                  <a:lnTo>
                    <a:pt x="28" y="31"/>
                  </a:lnTo>
                  <a:lnTo>
                    <a:pt x="36" y="17"/>
                  </a:lnTo>
                  <a:lnTo>
                    <a:pt x="8"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350" name="Freeform 199"/>
            <p:cNvSpPr>
              <a:spLocks/>
            </p:cNvSpPr>
            <p:nvPr/>
          </p:nvSpPr>
          <p:spPr bwMode="black">
            <a:xfrm>
              <a:off x="7243761" y="2895601"/>
              <a:ext cx="58737" cy="47624"/>
            </a:xfrm>
            <a:custGeom>
              <a:avLst/>
              <a:gdLst>
                <a:gd name="T0" fmla="*/ 24 w 77"/>
                <a:gd name="T1" fmla="*/ 4 h 64"/>
                <a:gd name="T2" fmla="*/ 17 w 77"/>
                <a:gd name="T3" fmla="*/ 0 h 64"/>
                <a:gd name="T4" fmla="*/ 0 w 77"/>
                <a:gd name="T5" fmla="*/ 31 h 64"/>
                <a:gd name="T6" fmla="*/ 6 w 77"/>
                <a:gd name="T7" fmla="*/ 34 h 64"/>
                <a:gd name="T8" fmla="*/ 53 w 77"/>
                <a:gd name="T9" fmla="*/ 61 h 64"/>
                <a:gd name="T10" fmla="*/ 59 w 77"/>
                <a:gd name="T11" fmla="*/ 64 h 64"/>
                <a:gd name="T12" fmla="*/ 77 w 77"/>
                <a:gd name="T13" fmla="*/ 34 h 64"/>
                <a:gd name="T14" fmla="*/ 70 w 77"/>
                <a:gd name="T15" fmla="*/ 30 h 64"/>
                <a:gd name="T16" fmla="*/ 24 w 77"/>
                <a:gd name="T17" fmla="*/ 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24" y="4"/>
                  </a:moveTo>
                  <a:cubicBezTo>
                    <a:pt x="17" y="0"/>
                    <a:pt x="17" y="0"/>
                    <a:pt x="17" y="0"/>
                  </a:cubicBezTo>
                  <a:cubicBezTo>
                    <a:pt x="0" y="31"/>
                    <a:pt x="0" y="31"/>
                    <a:pt x="0" y="31"/>
                  </a:cubicBezTo>
                  <a:cubicBezTo>
                    <a:pt x="6" y="34"/>
                    <a:pt x="6" y="34"/>
                    <a:pt x="6" y="34"/>
                  </a:cubicBezTo>
                  <a:cubicBezTo>
                    <a:pt x="21" y="42"/>
                    <a:pt x="36" y="51"/>
                    <a:pt x="53" y="61"/>
                  </a:cubicBezTo>
                  <a:cubicBezTo>
                    <a:pt x="59" y="64"/>
                    <a:pt x="59" y="64"/>
                    <a:pt x="59" y="64"/>
                  </a:cubicBezTo>
                  <a:cubicBezTo>
                    <a:pt x="77" y="34"/>
                    <a:pt x="77" y="34"/>
                    <a:pt x="77" y="34"/>
                  </a:cubicBezTo>
                  <a:cubicBezTo>
                    <a:pt x="70" y="30"/>
                    <a:pt x="70" y="30"/>
                    <a:pt x="70" y="30"/>
                  </a:cubicBezTo>
                  <a:cubicBezTo>
                    <a:pt x="53" y="20"/>
                    <a:pt x="38" y="12"/>
                    <a:pt x="2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351" name="Freeform 200"/>
            <p:cNvSpPr>
              <a:spLocks/>
            </p:cNvSpPr>
            <p:nvPr/>
          </p:nvSpPr>
          <p:spPr bwMode="black">
            <a:xfrm>
              <a:off x="7173910" y="2857501"/>
              <a:ext cx="57149" cy="47624"/>
            </a:xfrm>
            <a:custGeom>
              <a:avLst/>
              <a:gdLst>
                <a:gd name="T0" fmla="*/ 23 w 77"/>
                <a:gd name="T1" fmla="*/ 3 h 63"/>
                <a:gd name="T2" fmla="*/ 16 w 77"/>
                <a:gd name="T3" fmla="*/ 0 h 63"/>
                <a:gd name="T4" fmla="*/ 0 w 77"/>
                <a:gd name="T5" fmla="*/ 31 h 63"/>
                <a:gd name="T6" fmla="*/ 7 w 77"/>
                <a:gd name="T7" fmla="*/ 35 h 63"/>
                <a:gd name="T8" fmla="*/ 54 w 77"/>
                <a:gd name="T9" fmla="*/ 59 h 63"/>
                <a:gd name="T10" fmla="*/ 60 w 77"/>
                <a:gd name="T11" fmla="*/ 63 h 63"/>
                <a:gd name="T12" fmla="*/ 77 w 77"/>
                <a:gd name="T13" fmla="*/ 32 h 63"/>
                <a:gd name="T14" fmla="*/ 71 w 77"/>
                <a:gd name="T15" fmla="*/ 29 h 63"/>
                <a:gd name="T16" fmla="*/ 23 w 77"/>
                <a:gd name="T17" fmla="*/ 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3">
                  <a:moveTo>
                    <a:pt x="23" y="3"/>
                  </a:moveTo>
                  <a:cubicBezTo>
                    <a:pt x="16" y="0"/>
                    <a:pt x="16" y="0"/>
                    <a:pt x="16" y="0"/>
                  </a:cubicBezTo>
                  <a:cubicBezTo>
                    <a:pt x="0" y="31"/>
                    <a:pt x="0" y="31"/>
                    <a:pt x="0" y="31"/>
                  </a:cubicBezTo>
                  <a:cubicBezTo>
                    <a:pt x="7" y="35"/>
                    <a:pt x="7" y="35"/>
                    <a:pt x="7" y="35"/>
                  </a:cubicBezTo>
                  <a:cubicBezTo>
                    <a:pt x="20" y="41"/>
                    <a:pt x="36" y="50"/>
                    <a:pt x="54" y="59"/>
                  </a:cubicBezTo>
                  <a:cubicBezTo>
                    <a:pt x="60" y="63"/>
                    <a:pt x="60" y="63"/>
                    <a:pt x="60" y="63"/>
                  </a:cubicBezTo>
                  <a:cubicBezTo>
                    <a:pt x="77" y="32"/>
                    <a:pt x="77" y="32"/>
                    <a:pt x="77" y="32"/>
                  </a:cubicBezTo>
                  <a:cubicBezTo>
                    <a:pt x="71" y="29"/>
                    <a:pt x="71" y="29"/>
                    <a:pt x="71" y="29"/>
                  </a:cubicBezTo>
                  <a:cubicBezTo>
                    <a:pt x="52" y="18"/>
                    <a:pt x="36" y="10"/>
                    <a:pt x="2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352" name="Freeform 201"/>
            <p:cNvSpPr>
              <a:spLocks/>
            </p:cNvSpPr>
            <p:nvPr/>
          </p:nvSpPr>
          <p:spPr bwMode="black">
            <a:xfrm>
              <a:off x="7099301" y="2835275"/>
              <a:ext cx="57149" cy="34924"/>
            </a:xfrm>
            <a:custGeom>
              <a:avLst/>
              <a:gdLst>
                <a:gd name="T0" fmla="*/ 60 w 76"/>
                <a:gd name="T1" fmla="*/ 10 h 47"/>
                <a:gd name="T2" fmla="*/ 58 w 76"/>
                <a:gd name="T3" fmla="*/ 10 h 47"/>
                <a:gd name="T4" fmla="*/ 18 w 76"/>
                <a:gd name="T5" fmla="*/ 2 h 47"/>
                <a:gd name="T6" fmla="*/ 11 w 76"/>
                <a:gd name="T7" fmla="*/ 0 h 47"/>
                <a:gd name="T8" fmla="*/ 0 w 76"/>
                <a:gd name="T9" fmla="*/ 33 h 47"/>
                <a:gd name="T10" fmla="*/ 7 w 76"/>
                <a:gd name="T11" fmla="*/ 35 h 47"/>
                <a:gd name="T12" fmla="*/ 55 w 76"/>
                <a:gd name="T13" fmla="*/ 45 h 47"/>
                <a:gd name="T14" fmla="*/ 60 w 76"/>
                <a:gd name="T15" fmla="*/ 45 h 47"/>
                <a:gd name="T16" fmla="*/ 61 w 76"/>
                <a:gd name="T17" fmla="*/ 45 h 47"/>
                <a:gd name="T18" fmla="*/ 68 w 76"/>
                <a:gd name="T19" fmla="*/ 47 h 47"/>
                <a:gd name="T20" fmla="*/ 76 w 76"/>
                <a:gd name="T21" fmla="*/ 13 h 47"/>
                <a:gd name="T22" fmla="*/ 69 w 76"/>
                <a:gd name="T23" fmla="*/ 11 h 47"/>
                <a:gd name="T24" fmla="*/ 60 w 76"/>
                <a:gd name="T25"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47">
                  <a:moveTo>
                    <a:pt x="60" y="10"/>
                  </a:moveTo>
                  <a:cubicBezTo>
                    <a:pt x="58" y="10"/>
                    <a:pt x="58" y="10"/>
                    <a:pt x="58" y="10"/>
                  </a:cubicBezTo>
                  <a:cubicBezTo>
                    <a:pt x="49" y="11"/>
                    <a:pt x="35" y="8"/>
                    <a:pt x="18" y="2"/>
                  </a:cubicBezTo>
                  <a:cubicBezTo>
                    <a:pt x="11" y="0"/>
                    <a:pt x="11" y="0"/>
                    <a:pt x="11" y="0"/>
                  </a:cubicBezTo>
                  <a:cubicBezTo>
                    <a:pt x="0" y="33"/>
                    <a:pt x="0" y="33"/>
                    <a:pt x="0" y="33"/>
                  </a:cubicBezTo>
                  <a:cubicBezTo>
                    <a:pt x="7" y="35"/>
                    <a:pt x="7" y="35"/>
                    <a:pt x="7" y="35"/>
                  </a:cubicBezTo>
                  <a:cubicBezTo>
                    <a:pt x="20" y="40"/>
                    <a:pt x="39" y="45"/>
                    <a:pt x="55" y="45"/>
                  </a:cubicBezTo>
                  <a:cubicBezTo>
                    <a:pt x="57" y="45"/>
                    <a:pt x="59" y="45"/>
                    <a:pt x="60" y="45"/>
                  </a:cubicBezTo>
                  <a:cubicBezTo>
                    <a:pt x="60" y="45"/>
                    <a:pt x="61" y="45"/>
                    <a:pt x="61" y="45"/>
                  </a:cubicBezTo>
                  <a:cubicBezTo>
                    <a:pt x="68" y="47"/>
                    <a:pt x="68" y="47"/>
                    <a:pt x="68" y="47"/>
                  </a:cubicBezTo>
                  <a:cubicBezTo>
                    <a:pt x="76" y="13"/>
                    <a:pt x="76" y="13"/>
                    <a:pt x="76" y="13"/>
                  </a:cubicBezTo>
                  <a:cubicBezTo>
                    <a:pt x="69" y="11"/>
                    <a:pt x="69" y="11"/>
                    <a:pt x="69" y="11"/>
                  </a:cubicBezTo>
                  <a:cubicBezTo>
                    <a:pt x="66" y="10"/>
                    <a:pt x="63" y="10"/>
                    <a:pt x="6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353" name="Freeform 202"/>
            <p:cNvSpPr>
              <a:spLocks/>
            </p:cNvSpPr>
            <p:nvPr/>
          </p:nvSpPr>
          <p:spPr bwMode="black">
            <a:xfrm>
              <a:off x="7721601" y="3168650"/>
              <a:ext cx="55563" cy="30164"/>
            </a:xfrm>
            <a:custGeom>
              <a:avLst/>
              <a:gdLst>
                <a:gd name="T0" fmla="*/ 57 w 74"/>
                <a:gd name="T1" fmla="*/ 3 h 40"/>
                <a:gd name="T2" fmla="*/ 53 w 74"/>
                <a:gd name="T3" fmla="*/ 4 h 40"/>
                <a:gd name="T4" fmla="*/ 11 w 74"/>
                <a:gd name="T5" fmla="*/ 4 h 40"/>
                <a:gd name="T6" fmla="*/ 3 w 74"/>
                <a:gd name="T7" fmla="*/ 3 h 40"/>
                <a:gd name="T8" fmla="*/ 0 w 74"/>
                <a:gd name="T9" fmla="*/ 38 h 40"/>
                <a:gd name="T10" fmla="*/ 7 w 74"/>
                <a:gd name="T11" fmla="*/ 39 h 40"/>
                <a:gd name="T12" fmla="*/ 32 w 74"/>
                <a:gd name="T13" fmla="*/ 40 h 40"/>
                <a:gd name="T14" fmla="*/ 60 w 74"/>
                <a:gd name="T15" fmla="*/ 38 h 40"/>
                <a:gd name="T16" fmla="*/ 67 w 74"/>
                <a:gd name="T17" fmla="*/ 36 h 40"/>
                <a:gd name="T18" fmla="*/ 74 w 74"/>
                <a:gd name="T19" fmla="*/ 34 h 40"/>
                <a:gd name="T20" fmla="*/ 64 w 74"/>
                <a:gd name="T21" fmla="*/ 0 h 40"/>
                <a:gd name="T22" fmla="*/ 57 w 74"/>
                <a:gd name="T23"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40">
                  <a:moveTo>
                    <a:pt x="57" y="3"/>
                  </a:moveTo>
                  <a:cubicBezTo>
                    <a:pt x="56" y="3"/>
                    <a:pt x="55" y="3"/>
                    <a:pt x="53" y="4"/>
                  </a:cubicBezTo>
                  <a:cubicBezTo>
                    <a:pt x="43" y="5"/>
                    <a:pt x="28" y="6"/>
                    <a:pt x="11" y="4"/>
                  </a:cubicBezTo>
                  <a:cubicBezTo>
                    <a:pt x="3" y="3"/>
                    <a:pt x="3" y="3"/>
                    <a:pt x="3" y="3"/>
                  </a:cubicBezTo>
                  <a:cubicBezTo>
                    <a:pt x="0" y="38"/>
                    <a:pt x="0" y="38"/>
                    <a:pt x="0" y="38"/>
                  </a:cubicBezTo>
                  <a:cubicBezTo>
                    <a:pt x="7" y="39"/>
                    <a:pt x="7" y="39"/>
                    <a:pt x="7" y="39"/>
                  </a:cubicBezTo>
                  <a:cubicBezTo>
                    <a:pt x="16" y="40"/>
                    <a:pt x="25" y="40"/>
                    <a:pt x="32" y="40"/>
                  </a:cubicBezTo>
                  <a:cubicBezTo>
                    <a:pt x="43" y="40"/>
                    <a:pt x="52" y="40"/>
                    <a:pt x="60" y="38"/>
                  </a:cubicBezTo>
                  <a:cubicBezTo>
                    <a:pt x="62" y="38"/>
                    <a:pt x="65" y="37"/>
                    <a:pt x="67" y="36"/>
                  </a:cubicBezTo>
                  <a:cubicBezTo>
                    <a:pt x="74" y="34"/>
                    <a:pt x="74" y="34"/>
                    <a:pt x="74" y="34"/>
                  </a:cubicBezTo>
                  <a:cubicBezTo>
                    <a:pt x="64" y="0"/>
                    <a:pt x="64" y="0"/>
                    <a:pt x="64" y="0"/>
                  </a:cubicBezTo>
                  <a:lnTo>
                    <a:pt x="57"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354" name="Freeform 203"/>
            <p:cNvSpPr>
              <a:spLocks/>
            </p:cNvSpPr>
            <p:nvPr/>
          </p:nvSpPr>
          <p:spPr bwMode="black">
            <a:xfrm>
              <a:off x="7583488" y="3100388"/>
              <a:ext cx="49214" cy="58737"/>
            </a:xfrm>
            <a:custGeom>
              <a:avLst/>
              <a:gdLst>
                <a:gd name="T0" fmla="*/ 49 w 64"/>
                <a:gd name="T1" fmla="*/ 34 h 78"/>
                <a:gd name="T2" fmla="*/ 49 w 64"/>
                <a:gd name="T3" fmla="*/ 33 h 78"/>
                <a:gd name="T4" fmla="*/ 33 w 64"/>
                <a:gd name="T5" fmla="*/ 6 h 78"/>
                <a:gd name="T6" fmla="*/ 29 w 64"/>
                <a:gd name="T7" fmla="*/ 0 h 78"/>
                <a:gd name="T8" fmla="*/ 0 w 64"/>
                <a:gd name="T9" fmla="*/ 19 h 78"/>
                <a:gd name="T10" fmla="*/ 4 w 64"/>
                <a:gd name="T11" fmla="*/ 26 h 78"/>
                <a:gd name="T12" fmla="*/ 18 w 64"/>
                <a:gd name="T13" fmla="*/ 50 h 78"/>
                <a:gd name="T14" fmla="*/ 31 w 64"/>
                <a:gd name="T15" fmla="*/ 72 h 78"/>
                <a:gd name="T16" fmla="*/ 35 w 64"/>
                <a:gd name="T17" fmla="*/ 78 h 78"/>
                <a:gd name="T18" fmla="*/ 64 w 64"/>
                <a:gd name="T19" fmla="*/ 59 h 78"/>
                <a:gd name="T20" fmla="*/ 60 w 64"/>
                <a:gd name="T21" fmla="*/ 52 h 78"/>
                <a:gd name="T22" fmla="*/ 49 w 64"/>
                <a:gd name="T23" fmla="*/ 3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78">
                  <a:moveTo>
                    <a:pt x="49" y="34"/>
                  </a:moveTo>
                  <a:cubicBezTo>
                    <a:pt x="49" y="33"/>
                    <a:pt x="49" y="33"/>
                    <a:pt x="49" y="33"/>
                  </a:cubicBezTo>
                  <a:cubicBezTo>
                    <a:pt x="44" y="25"/>
                    <a:pt x="39" y="15"/>
                    <a:pt x="33" y="6"/>
                  </a:cubicBezTo>
                  <a:cubicBezTo>
                    <a:pt x="29" y="0"/>
                    <a:pt x="29" y="0"/>
                    <a:pt x="29" y="0"/>
                  </a:cubicBezTo>
                  <a:cubicBezTo>
                    <a:pt x="0" y="19"/>
                    <a:pt x="0" y="19"/>
                    <a:pt x="0" y="19"/>
                  </a:cubicBezTo>
                  <a:cubicBezTo>
                    <a:pt x="4" y="26"/>
                    <a:pt x="4" y="26"/>
                    <a:pt x="4" y="26"/>
                  </a:cubicBezTo>
                  <a:cubicBezTo>
                    <a:pt x="9" y="34"/>
                    <a:pt x="14" y="43"/>
                    <a:pt x="18" y="50"/>
                  </a:cubicBezTo>
                  <a:cubicBezTo>
                    <a:pt x="22" y="58"/>
                    <a:pt x="27" y="65"/>
                    <a:pt x="31" y="72"/>
                  </a:cubicBezTo>
                  <a:cubicBezTo>
                    <a:pt x="35" y="78"/>
                    <a:pt x="35" y="78"/>
                    <a:pt x="35" y="78"/>
                  </a:cubicBezTo>
                  <a:cubicBezTo>
                    <a:pt x="64" y="59"/>
                    <a:pt x="64" y="59"/>
                    <a:pt x="64" y="59"/>
                  </a:cubicBezTo>
                  <a:cubicBezTo>
                    <a:pt x="60" y="52"/>
                    <a:pt x="60" y="52"/>
                    <a:pt x="60" y="52"/>
                  </a:cubicBezTo>
                  <a:cubicBezTo>
                    <a:pt x="57" y="47"/>
                    <a:pt x="53" y="41"/>
                    <a:pt x="49"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355" name="Freeform 204"/>
            <p:cNvSpPr>
              <a:spLocks/>
            </p:cNvSpPr>
            <p:nvPr/>
          </p:nvSpPr>
          <p:spPr bwMode="black">
            <a:xfrm>
              <a:off x="7521575" y="3054351"/>
              <a:ext cx="55563" cy="47624"/>
            </a:xfrm>
            <a:custGeom>
              <a:avLst/>
              <a:gdLst>
                <a:gd name="T0" fmla="*/ 23 w 75"/>
                <a:gd name="T1" fmla="*/ 4 h 62"/>
                <a:gd name="T2" fmla="*/ 17 w 75"/>
                <a:gd name="T3" fmla="*/ 0 h 62"/>
                <a:gd name="T4" fmla="*/ 0 w 75"/>
                <a:gd name="T5" fmla="*/ 31 h 62"/>
                <a:gd name="T6" fmla="*/ 6 w 75"/>
                <a:gd name="T7" fmla="*/ 35 h 62"/>
                <a:gd name="T8" fmla="*/ 57 w 75"/>
                <a:gd name="T9" fmla="*/ 59 h 62"/>
                <a:gd name="T10" fmla="*/ 66 w 75"/>
                <a:gd name="T11" fmla="*/ 62 h 62"/>
                <a:gd name="T12" fmla="*/ 75 w 75"/>
                <a:gd name="T13" fmla="*/ 28 h 62"/>
                <a:gd name="T14" fmla="*/ 66 w 75"/>
                <a:gd name="T15" fmla="*/ 25 h 62"/>
                <a:gd name="T16" fmla="*/ 23 w 75"/>
                <a:gd name="T17" fmla="*/ 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62">
                  <a:moveTo>
                    <a:pt x="23" y="4"/>
                  </a:moveTo>
                  <a:cubicBezTo>
                    <a:pt x="17" y="0"/>
                    <a:pt x="17" y="0"/>
                    <a:pt x="17" y="0"/>
                  </a:cubicBezTo>
                  <a:cubicBezTo>
                    <a:pt x="0" y="31"/>
                    <a:pt x="0" y="31"/>
                    <a:pt x="0" y="31"/>
                  </a:cubicBezTo>
                  <a:cubicBezTo>
                    <a:pt x="6" y="35"/>
                    <a:pt x="6" y="35"/>
                    <a:pt x="6" y="35"/>
                  </a:cubicBezTo>
                  <a:cubicBezTo>
                    <a:pt x="42" y="54"/>
                    <a:pt x="52" y="58"/>
                    <a:pt x="57" y="59"/>
                  </a:cubicBezTo>
                  <a:cubicBezTo>
                    <a:pt x="66" y="62"/>
                    <a:pt x="66" y="62"/>
                    <a:pt x="66" y="62"/>
                  </a:cubicBezTo>
                  <a:cubicBezTo>
                    <a:pt x="75" y="28"/>
                    <a:pt x="75" y="28"/>
                    <a:pt x="75" y="28"/>
                  </a:cubicBezTo>
                  <a:cubicBezTo>
                    <a:pt x="66" y="25"/>
                    <a:pt x="66" y="25"/>
                    <a:pt x="66" y="25"/>
                  </a:cubicBezTo>
                  <a:cubicBezTo>
                    <a:pt x="65" y="25"/>
                    <a:pt x="58" y="23"/>
                    <a:pt x="2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356" name="Freeform 205"/>
            <p:cNvSpPr>
              <a:spLocks/>
            </p:cNvSpPr>
            <p:nvPr/>
          </p:nvSpPr>
          <p:spPr bwMode="black">
            <a:xfrm>
              <a:off x="7640638" y="3154363"/>
              <a:ext cx="57149" cy="38100"/>
            </a:xfrm>
            <a:custGeom>
              <a:avLst/>
              <a:gdLst>
                <a:gd name="T0" fmla="*/ 19 w 76"/>
                <a:gd name="T1" fmla="*/ 3 h 52"/>
                <a:gd name="T2" fmla="*/ 12 w 76"/>
                <a:gd name="T3" fmla="*/ 0 h 52"/>
                <a:gd name="T4" fmla="*/ 0 w 76"/>
                <a:gd name="T5" fmla="*/ 33 h 52"/>
                <a:gd name="T6" fmla="*/ 7 w 76"/>
                <a:gd name="T7" fmla="*/ 36 h 52"/>
                <a:gd name="T8" fmla="*/ 61 w 76"/>
                <a:gd name="T9" fmla="*/ 51 h 52"/>
                <a:gd name="T10" fmla="*/ 68 w 76"/>
                <a:gd name="T11" fmla="*/ 52 h 52"/>
                <a:gd name="T12" fmla="*/ 76 w 76"/>
                <a:gd name="T13" fmla="*/ 18 h 52"/>
                <a:gd name="T14" fmla="*/ 68 w 76"/>
                <a:gd name="T15" fmla="*/ 16 h 52"/>
                <a:gd name="T16" fmla="*/ 19 w 76"/>
                <a:gd name="T17" fmla="*/ 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52">
                  <a:moveTo>
                    <a:pt x="19" y="3"/>
                  </a:moveTo>
                  <a:cubicBezTo>
                    <a:pt x="12" y="0"/>
                    <a:pt x="12" y="0"/>
                    <a:pt x="12" y="0"/>
                  </a:cubicBezTo>
                  <a:cubicBezTo>
                    <a:pt x="0" y="33"/>
                    <a:pt x="0" y="33"/>
                    <a:pt x="0" y="33"/>
                  </a:cubicBezTo>
                  <a:cubicBezTo>
                    <a:pt x="7" y="36"/>
                    <a:pt x="7" y="36"/>
                    <a:pt x="7" y="36"/>
                  </a:cubicBezTo>
                  <a:cubicBezTo>
                    <a:pt x="23" y="41"/>
                    <a:pt x="41" y="46"/>
                    <a:pt x="61" y="51"/>
                  </a:cubicBezTo>
                  <a:cubicBezTo>
                    <a:pt x="68" y="52"/>
                    <a:pt x="68" y="52"/>
                    <a:pt x="68" y="52"/>
                  </a:cubicBezTo>
                  <a:cubicBezTo>
                    <a:pt x="76" y="18"/>
                    <a:pt x="76" y="18"/>
                    <a:pt x="76" y="18"/>
                  </a:cubicBezTo>
                  <a:cubicBezTo>
                    <a:pt x="68" y="16"/>
                    <a:pt x="68" y="16"/>
                    <a:pt x="68" y="16"/>
                  </a:cubicBezTo>
                  <a:cubicBezTo>
                    <a:pt x="50" y="12"/>
                    <a:pt x="33" y="8"/>
                    <a:pt x="1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357" name="Freeform 206"/>
            <p:cNvSpPr>
              <a:spLocks/>
            </p:cNvSpPr>
            <p:nvPr/>
          </p:nvSpPr>
          <p:spPr bwMode="black">
            <a:xfrm>
              <a:off x="7451725" y="3016251"/>
              <a:ext cx="57149" cy="47624"/>
            </a:xfrm>
            <a:custGeom>
              <a:avLst/>
              <a:gdLst>
                <a:gd name="T0" fmla="*/ 24 w 77"/>
                <a:gd name="T1" fmla="*/ 3 h 64"/>
                <a:gd name="T2" fmla="*/ 17 w 77"/>
                <a:gd name="T3" fmla="*/ 0 h 64"/>
                <a:gd name="T4" fmla="*/ 0 w 77"/>
                <a:gd name="T5" fmla="*/ 30 h 64"/>
                <a:gd name="T6" fmla="*/ 6 w 77"/>
                <a:gd name="T7" fmla="*/ 34 h 64"/>
                <a:gd name="T8" fmla="*/ 53 w 77"/>
                <a:gd name="T9" fmla="*/ 61 h 64"/>
                <a:gd name="T10" fmla="*/ 59 w 77"/>
                <a:gd name="T11" fmla="*/ 64 h 64"/>
                <a:gd name="T12" fmla="*/ 77 w 77"/>
                <a:gd name="T13" fmla="*/ 34 h 64"/>
                <a:gd name="T14" fmla="*/ 70 w 77"/>
                <a:gd name="T15" fmla="*/ 30 h 64"/>
                <a:gd name="T16" fmla="*/ 24 w 77"/>
                <a:gd name="T17" fmla="*/ 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24" y="3"/>
                  </a:moveTo>
                  <a:cubicBezTo>
                    <a:pt x="17" y="0"/>
                    <a:pt x="17" y="0"/>
                    <a:pt x="17" y="0"/>
                  </a:cubicBezTo>
                  <a:cubicBezTo>
                    <a:pt x="0" y="30"/>
                    <a:pt x="0" y="30"/>
                    <a:pt x="0" y="30"/>
                  </a:cubicBezTo>
                  <a:cubicBezTo>
                    <a:pt x="6" y="34"/>
                    <a:pt x="6" y="34"/>
                    <a:pt x="6" y="34"/>
                  </a:cubicBezTo>
                  <a:cubicBezTo>
                    <a:pt x="23" y="43"/>
                    <a:pt x="38" y="52"/>
                    <a:pt x="53" y="61"/>
                  </a:cubicBezTo>
                  <a:cubicBezTo>
                    <a:pt x="59" y="64"/>
                    <a:pt x="59" y="64"/>
                    <a:pt x="59" y="64"/>
                  </a:cubicBezTo>
                  <a:cubicBezTo>
                    <a:pt x="77" y="34"/>
                    <a:pt x="77" y="34"/>
                    <a:pt x="77" y="34"/>
                  </a:cubicBezTo>
                  <a:cubicBezTo>
                    <a:pt x="70" y="30"/>
                    <a:pt x="70" y="30"/>
                    <a:pt x="70" y="30"/>
                  </a:cubicBezTo>
                  <a:cubicBezTo>
                    <a:pt x="56" y="22"/>
                    <a:pt x="41" y="13"/>
                    <a:pt x="2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sp>
          <p:nvSpPr>
            <p:cNvPr id="358" name="Freeform 207"/>
            <p:cNvSpPr>
              <a:spLocks noEditPoints="1"/>
            </p:cNvSpPr>
            <p:nvPr/>
          </p:nvSpPr>
          <p:spPr bwMode="black">
            <a:xfrm>
              <a:off x="7108826" y="2208213"/>
              <a:ext cx="1198563" cy="892175"/>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91440" bIns="45720" numCol="1" anchor="t" anchorCtr="0" compatLnSpc="1">
              <a:prstTxWarp prst="textNoShape">
                <a:avLst/>
              </a:prstTxWarp>
            </a:bodyPr>
            <a:lstStyle/>
            <a:p>
              <a:pPr algn="ctr" defTabSz="1218987"/>
              <a:endParaRPr lang="en-US" sz="1600">
                <a:gradFill>
                  <a:gsLst>
                    <a:gs pos="0">
                      <a:srgbClr val="FFFFFF"/>
                    </a:gs>
                    <a:gs pos="100000">
                      <a:srgbClr val="FFFFFF"/>
                    </a:gs>
                  </a:gsLst>
                  <a:lin ang="5400000" scaled="0"/>
                </a:gradFill>
              </a:endParaRPr>
            </a:p>
          </p:txBody>
        </p:sp>
      </p:grpSp>
      <p:sp>
        <p:nvSpPr>
          <p:cNvPr id="359" name="Oval 358"/>
          <p:cNvSpPr/>
          <p:nvPr/>
        </p:nvSpPr>
        <p:spPr bwMode="auto">
          <a:xfrm>
            <a:off x="10026257" y="5980329"/>
            <a:ext cx="279808" cy="279808"/>
          </a:xfrm>
          <a:prstGeom prst="ellipse">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FFFFFF"/>
                  </a:gs>
                  <a:gs pos="10417">
                    <a:srgbClr val="FFFFFF"/>
                  </a:gs>
                </a:gsLst>
                <a:lin ang="5400000" scaled="0"/>
              </a:gradFill>
            </a:endParaRPr>
          </a:p>
        </p:txBody>
      </p:sp>
      <p:sp>
        <p:nvSpPr>
          <p:cNvPr id="360" name="Freeform 6"/>
          <p:cNvSpPr>
            <a:spLocks noChangeAspect="1" noEditPoints="1"/>
          </p:cNvSpPr>
          <p:nvPr/>
        </p:nvSpPr>
        <p:spPr bwMode="black">
          <a:xfrm>
            <a:off x="10020373" y="5973627"/>
            <a:ext cx="287980" cy="291592"/>
          </a:xfrm>
          <a:custGeom>
            <a:avLst/>
            <a:gdLst>
              <a:gd name="T0" fmla="*/ 84 w 84"/>
              <a:gd name="T1" fmla="*/ 43 h 85"/>
              <a:gd name="T2" fmla="*/ 0 w 84"/>
              <a:gd name="T3" fmla="*/ 43 h 85"/>
              <a:gd name="T4" fmla="*/ 76 w 84"/>
              <a:gd name="T5" fmla="*/ 27 h 85"/>
              <a:gd name="T6" fmla="*/ 65 w 84"/>
              <a:gd name="T7" fmla="*/ 40 h 85"/>
              <a:gd name="T8" fmla="*/ 76 w 84"/>
              <a:gd name="T9" fmla="*/ 27 h 85"/>
              <a:gd name="T10" fmla="*/ 45 w 84"/>
              <a:gd name="T11" fmla="*/ 27 h 85"/>
              <a:gd name="T12" fmla="*/ 62 w 84"/>
              <a:gd name="T13" fmla="*/ 40 h 85"/>
              <a:gd name="T14" fmla="*/ 40 w 84"/>
              <a:gd name="T15" fmla="*/ 27 h 85"/>
              <a:gd name="T16" fmla="*/ 21 w 84"/>
              <a:gd name="T17" fmla="*/ 40 h 85"/>
              <a:gd name="T18" fmla="*/ 40 w 84"/>
              <a:gd name="T19" fmla="*/ 27 h 85"/>
              <a:gd name="T20" fmla="*/ 8 w 84"/>
              <a:gd name="T21" fmla="*/ 27 h 85"/>
              <a:gd name="T22" fmla="*/ 19 w 84"/>
              <a:gd name="T23" fmla="*/ 40 h 85"/>
              <a:gd name="T24" fmla="*/ 10 w 84"/>
              <a:gd name="T25" fmla="*/ 21 h 85"/>
              <a:gd name="T26" fmla="*/ 30 w 84"/>
              <a:gd name="T27" fmla="*/ 6 h 85"/>
              <a:gd name="T28" fmla="*/ 25 w 84"/>
              <a:gd name="T29" fmla="*/ 21 h 85"/>
              <a:gd name="T30" fmla="*/ 40 w 84"/>
              <a:gd name="T31" fmla="*/ 4 h 85"/>
              <a:gd name="T32" fmla="*/ 45 w 84"/>
              <a:gd name="T33" fmla="*/ 21 h 85"/>
              <a:gd name="T34" fmla="*/ 45 w 84"/>
              <a:gd name="T35" fmla="*/ 5 h 85"/>
              <a:gd name="T36" fmla="*/ 62 w 84"/>
              <a:gd name="T37" fmla="*/ 21 h 85"/>
              <a:gd name="T38" fmla="*/ 54 w 84"/>
              <a:gd name="T39" fmla="*/ 6 h 85"/>
              <a:gd name="T40" fmla="*/ 80 w 84"/>
              <a:gd name="T41" fmla="*/ 45 h 85"/>
              <a:gd name="T42" fmla="*/ 63 w 84"/>
              <a:gd name="T43" fmla="*/ 59 h 85"/>
              <a:gd name="T44" fmla="*/ 80 w 84"/>
              <a:gd name="T45" fmla="*/ 45 h 85"/>
              <a:gd name="T46" fmla="*/ 45 w 84"/>
              <a:gd name="T47" fmla="*/ 45 h 85"/>
              <a:gd name="T48" fmla="*/ 61 w 84"/>
              <a:gd name="T49" fmla="*/ 59 h 85"/>
              <a:gd name="T50" fmla="*/ 40 w 84"/>
              <a:gd name="T51" fmla="*/ 45 h 85"/>
              <a:gd name="T52" fmla="*/ 23 w 84"/>
              <a:gd name="T53" fmla="*/ 59 h 85"/>
              <a:gd name="T54" fmla="*/ 40 w 84"/>
              <a:gd name="T55" fmla="*/ 45 h 85"/>
              <a:gd name="T56" fmla="*/ 4 w 84"/>
              <a:gd name="T57" fmla="*/ 45 h 85"/>
              <a:gd name="T58" fmla="*/ 21 w 84"/>
              <a:gd name="T59" fmla="*/ 59 h 85"/>
              <a:gd name="T60" fmla="*/ 45 w 84"/>
              <a:gd name="T61" fmla="*/ 64 h 85"/>
              <a:gd name="T62" fmla="*/ 59 w 84"/>
              <a:gd name="T63" fmla="*/ 64 h 85"/>
              <a:gd name="T64" fmla="*/ 40 w 84"/>
              <a:gd name="T65" fmla="*/ 81 h 85"/>
              <a:gd name="T66" fmla="*/ 25 w 84"/>
              <a:gd name="T67" fmla="*/ 64 h 85"/>
              <a:gd name="T68" fmla="*/ 73 w 84"/>
              <a:gd name="T69" fmla="*/ 64 h 85"/>
              <a:gd name="T70" fmla="*/ 54 w 84"/>
              <a:gd name="T71" fmla="*/ 79 h 85"/>
              <a:gd name="T72" fmla="*/ 22 w 84"/>
              <a:gd name="T73" fmla="*/ 64 h 85"/>
              <a:gd name="T74" fmla="*/ 30 w 84"/>
              <a:gd name="T75" fmla="*/ 7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4" h="85">
                <a:moveTo>
                  <a:pt x="42" y="0"/>
                </a:moveTo>
                <a:cubicBezTo>
                  <a:pt x="65" y="0"/>
                  <a:pt x="84" y="19"/>
                  <a:pt x="84" y="43"/>
                </a:cubicBezTo>
                <a:cubicBezTo>
                  <a:pt x="84" y="66"/>
                  <a:pt x="65" y="85"/>
                  <a:pt x="42" y="85"/>
                </a:cubicBezTo>
                <a:cubicBezTo>
                  <a:pt x="19" y="85"/>
                  <a:pt x="0" y="66"/>
                  <a:pt x="0" y="43"/>
                </a:cubicBezTo>
                <a:cubicBezTo>
                  <a:pt x="0" y="19"/>
                  <a:pt x="19" y="0"/>
                  <a:pt x="42" y="0"/>
                </a:cubicBezTo>
                <a:close/>
                <a:moveTo>
                  <a:pt x="76" y="27"/>
                </a:moveTo>
                <a:cubicBezTo>
                  <a:pt x="63" y="27"/>
                  <a:pt x="63" y="27"/>
                  <a:pt x="63" y="27"/>
                </a:cubicBezTo>
                <a:cubicBezTo>
                  <a:pt x="64" y="31"/>
                  <a:pt x="65" y="35"/>
                  <a:pt x="65" y="40"/>
                </a:cubicBezTo>
                <a:cubicBezTo>
                  <a:pt x="80" y="40"/>
                  <a:pt x="80" y="40"/>
                  <a:pt x="80" y="40"/>
                </a:cubicBezTo>
                <a:cubicBezTo>
                  <a:pt x="79" y="35"/>
                  <a:pt x="78" y="31"/>
                  <a:pt x="76" y="27"/>
                </a:cubicBezTo>
                <a:close/>
                <a:moveTo>
                  <a:pt x="61" y="27"/>
                </a:moveTo>
                <a:cubicBezTo>
                  <a:pt x="45" y="27"/>
                  <a:pt x="45" y="27"/>
                  <a:pt x="45" y="27"/>
                </a:cubicBezTo>
                <a:cubicBezTo>
                  <a:pt x="45" y="40"/>
                  <a:pt x="45" y="40"/>
                  <a:pt x="45" y="40"/>
                </a:cubicBezTo>
                <a:cubicBezTo>
                  <a:pt x="62" y="40"/>
                  <a:pt x="62" y="40"/>
                  <a:pt x="62" y="40"/>
                </a:cubicBezTo>
                <a:cubicBezTo>
                  <a:pt x="62" y="35"/>
                  <a:pt x="62" y="31"/>
                  <a:pt x="61" y="27"/>
                </a:cubicBezTo>
                <a:close/>
                <a:moveTo>
                  <a:pt x="40" y="27"/>
                </a:moveTo>
                <a:cubicBezTo>
                  <a:pt x="23" y="27"/>
                  <a:pt x="23" y="27"/>
                  <a:pt x="23" y="27"/>
                </a:cubicBezTo>
                <a:cubicBezTo>
                  <a:pt x="22" y="31"/>
                  <a:pt x="22" y="35"/>
                  <a:pt x="21" y="40"/>
                </a:cubicBezTo>
                <a:cubicBezTo>
                  <a:pt x="40" y="40"/>
                  <a:pt x="40" y="40"/>
                  <a:pt x="40" y="40"/>
                </a:cubicBezTo>
                <a:cubicBezTo>
                  <a:pt x="40" y="27"/>
                  <a:pt x="40" y="27"/>
                  <a:pt x="40" y="27"/>
                </a:cubicBezTo>
                <a:close/>
                <a:moveTo>
                  <a:pt x="21" y="27"/>
                </a:moveTo>
                <a:cubicBezTo>
                  <a:pt x="8" y="27"/>
                  <a:pt x="8" y="27"/>
                  <a:pt x="8" y="27"/>
                </a:cubicBezTo>
                <a:cubicBezTo>
                  <a:pt x="6" y="31"/>
                  <a:pt x="5" y="35"/>
                  <a:pt x="4" y="40"/>
                </a:cubicBezTo>
                <a:cubicBezTo>
                  <a:pt x="19" y="40"/>
                  <a:pt x="19" y="40"/>
                  <a:pt x="19" y="40"/>
                </a:cubicBezTo>
                <a:cubicBezTo>
                  <a:pt x="19" y="35"/>
                  <a:pt x="20" y="31"/>
                  <a:pt x="21" y="27"/>
                </a:cubicBezTo>
                <a:close/>
                <a:moveTo>
                  <a:pt x="10" y="21"/>
                </a:moveTo>
                <a:cubicBezTo>
                  <a:pt x="22" y="21"/>
                  <a:pt x="22" y="21"/>
                  <a:pt x="22" y="21"/>
                </a:cubicBezTo>
                <a:cubicBezTo>
                  <a:pt x="24" y="15"/>
                  <a:pt x="27" y="10"/>
                  <a:pt x="30" y="6"/>
                </a:cubicBezTo>
                <a:cubicBezTo>
                  <a:pt x="22" y="9"/>
                  <a:pt x="15" y="14"/>
                  <a:pt x="10" y="21"/>
                </a:cubicBezTo>
                <a:close/>
                <a:moveTo>
                  <a:pt x="25" y="21"/>
                </a:moveTo>
                <a:cubicBezTo>
                  <a:pt x="40" y="21"/>
                  <a:pt x="40" y="21"/>
                  <a:pt x="40" y="21"/>
                </a:cubicBezTo>
                <a:cubicBezTo>
                  <a:pt x="40" y="4"/>
                  <a:pt x="40" y="4"/>
                  <a:pt x="40" y="4"/>
                </a:cubicBezTo>
                <a:cubicBezTo>
                  <a:pt x="33" y="6"/>
                  <a:pt x="28" y="12"/>
                  <a:pt x="25" y="21"/>
                </a:cubicBezTo>
                <a:close/>
                <a:moveTo>
                  <a:pt x="45" y="21"/>
                </a:moveTo>
                <a:cubicBezTo>
                  <a:pt x="59" y="21"/>
                  <a:pt x="59" y="21"/>
                  <a:pt x="59" y="21"/>
                </a:cubicBezTo>
                <a:cubicBezTo>
                  <a:pt x="56" y="12"/>
                  <a:pt x="51" y="6"/>
                  <a:pt x="45" y="5"/>
                </a:cubicBezTo>
                <a:cubicBezTo>
                  <a:pt x="45" y="21"/>
                  <a:pt x="45" y="21"/>
                  <a:pt x="45" y="21"/>
                </a:cubicBezTo>
                <a:close/>
                <a:moveTo>
                  <a:pt x="62" y="21"/>
                </a:moveTo>
                <a:cubicBezTo>
                  <a:pt x="73" y="21"/>
                  <a:pt x="73" y="21"/>
                  <a:pt x="73" y="21"/>
                </a:cubicBezTo>
                <a:cubicBezTo>
                  <a:pt x="69" y="14"/>
                  <a:pt x="62" y="9"/>
                  <a:pt x="54" y="6"/>
                </a:cubicBezTo>
                <a:cubicBezTo>
                  <a:pt x="57" y="10"/>
                  <a:pt x="60" y="15"/>
                  <a:pt x="62" y="21"/>
                </a:cubicBezTo>
                <a:close/>
                <a:moveTo>
                  <a:pt x="80" y="45"/>
                </a:moveTo>
                <a:cubicBezTo>
                  <a:pt x="65" y="45"/>
                  <a:pt x="65" y="45"/>
                  <a:pt x="65" y="45"/>
                </a:cubicBezTo>
                <a:cubicBezTo>
                  <a:pt x="65" y="50"/>
                  <a:pt x="64" y="54"/>
                  <a:pt x="63" y="59"/>
                </a:cubicBezTo>
                <a:cubicBezTo>
                  <a:pt x="76" y="59"/>
                  <a:pt x="76" y="59"/>
                  <a:pt x="76" y="59"/>
                </a:cubicBezTo>
                <a:cubicBezTo>
                  <a:pt x="78" y="54"/>
                  <a:pt x="79" y="50"/>
                  <a:pt x="80" y="45"/>
                </a:cubicBezTo>
                <a:close/>
                <a:moveTo>
                  <a:pt x="62" y="45"/>
                </a:moveTo>
                <a:cubicBezTo>
                  <a:pt x="45" y="45"/>
                  <a:pt x="45" y="45"/>
                  <a:pt x="45" y="45"/>
                </a:cubicBezTo>
                <a:cubicBezTo>
                  <a:pt x="45" y="59"/>
                  <a:pt x="45" y="59"/>
                  <a:pt x="45" y="59"/>
                </a:cubicBezTo>
                <a:cubicBezTo>
                  <a:pt x="61" y="59"/>
                  <a:pt x="61" y="59"/>
                  <a:pt x="61" y="59"/>
                </a:cubicBezTo>
                <a:cubicBezTo>
                  <a:pt x="62" y="54"/>
                  <a:pt x="62" y="50"/>
                  <a:pt x="62" y="45"/>
                </a:cubicBezTo>
                <a:close/>
                <a:moveTo>
                  <a:pt x="40" y="45"/>
                </a:moveTo>
                <a:cubicBezTo>
                  <a:pt x="21" y="45"/>
                  <a:pt x="21" y="45"/>
                  <a:pt x="21" y="45"/>
                </a:cubicBezTo>
                <a:cubicBezTo>
                  <a:pt x="22" y="50"/>
                  <a:pt x="22" y="54"/>
                  <a:pt x="23" y="59"/>
                </a:cubicBezTo>
                <a:cubicBezTo>
                  <a:pt x="40" y="59"/>
                  <a:pt x="40" y="59"/>
                  <a:pt x="40" y="59"/>
                </a:cubicBezTo>
                <a:cubicBezTo>
                  <a:pt x="40" y="45"/>
                  <a:pt x="40" y="45"/>
                  <a:pt x="40" y="45"/>
                </a:cubicBezTo>
                <a:close/>
                <a:moveTo>
                  <a:pt x="19" y="45"/>
                </a:moveTo>
                <a:cubicBezTo>
                  <a:pt x="4" y="45"/>
                  <a:pt x="4" y="45"/>
                  <a:pt x="4" y="45"/>
                </a:cubicBezTo>
                <a:cubicBezTo>
                  <a:pt x="5" y="50"/>
                  <a:pt x="6" y="54"/>
                  <a:pt x="8" y="59"/>
                </a:cubicBezTo>
                <a:cubicBezTo>
                  <a:pt x="21" y="59"/>
                  <a:pt x="21" y="59"/>
                  <a:pt x="21" y="59"/>
                </a:cubicBezTo>
                <a:cubicBezTo>
                  <a:pt x="20" y="54"/>
                  <a:pt x="19" y="50"/>
                  <a:pt x="19" y="45"/>
                </a:cubicBezTo>
                <a:close/>
                <a:moveTo>
                  <a:pt x="45" y="64"/>
                </a:moveTo>
                <a:cubicBezTo>
                  <a:pt x="45" y="81"/>
                  <a:pt x="45" y="81"/>
                  <a:pt x="45" y="81"/>
                </a:cubicBezTo>
                <a:cubicBezTo>
                  <a:pt x="51" y="79"/>
                  <a:pt x="56" y="73"/>
                  <a:pt x="59" y="64"/>
                </a:cubicBezTo>
                <a:cubicBezTo>
                  <a:pt x="45" y="64"/>
                  <a:pt x="45" y="64"/>
                  <a:pt x="45" y="64"/>
                </a:cubicBezTo>
                <a:close/>
                <a:moveTo>
                  <a:pt x="40" y="81"/>
                </a:moveTo>
                <a:cubicBezTo>
                  <a:pt x="40" y="64"/>
                  <a:pt x="40" y="64"/>
                  <a:pt x="40" y="64"/>
                </a:cubicBezTo>
                <a:cubicBezTo>
                  <a:pt x="25" y="64"/>
                  <a:pt x="25" y="64"/>
                  <a:pt x="25" y="64"/>
                </a:cubicBezTo>
                <a:cubicBezTo>
                  <a:pt x="28" y="73"/>
                  <a:pt x="33" y="79"/>
                  <a:pt x="40" y="81"/>
                </a:cubicBezTo>
                <a:close/>
                <a:moveTo>
                  <a:pt x="73" y="64"/>
                </a:moveTo>
                <a:cubicBezTo>
                  <a:pt x="62" y="64"/>
                  <a:pt x="62" y="64"/>
                  <a:pt x="62" y="64"/>
                </a:cubicBezTo>
                <a:cubicBezTo>
                  <a:pt x="60" y="70"/>
                  <a:pt x="57" y="75"/>
                  <a:pt x="54" y="79"/>
                </a:cubicBezTo>
                <a:cubicBezTo>
                  <a:pt x="62" y="76"/>
                  <a:pt x="69" y="71"/>
                  <a:pt x="73" y="64"/>
                </a:cubicBezTo>
                <a:close/>
                <a:moveTo>
                  <a:pt x="22" y="64"/>
                </a:moveTo>
                <a:cubicBezTo>
                  <a:pt x="11" y="64"/>
                  <a:pt x="11" y="64"/>
                  <a:pt x="11" y="64"/>
                </a:cubicBezTo>
                <a:cubicBezTo>
                  <a:pt x="15" y="71"/>
                  <a:pt x="22" y="76"/>
                  <a:pt x="30" y="79"/>
                </a:cubicBezTo>
                <a:cubicBezTo>
                  <a:pt x="27" y="75"/>
                  <a:pt x="24" y="70"/>
                  <a:pt x="22" y="64"/>
                </a:cubicBezTo>
                <a:close/>
              </a:path>
            </a:pathLst>
          </a:custGeom>
          <a:solidFill>
            <a:srgbClr val="0072C4"/>
          </a:solidFill>
          <a:ln>
            <a:noFill/>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nvGrpSpPr>
          <p:cNvPr id="230" name="Group 229"/>
          <p:cNvGrpSpPr/>
          <p:nvPr/>
        </p:nvGrpSpPr>
        <p:grpSpPr>
          <a:xfrm>
            <a:off x="8537717" y="2977201"/>
            <a:ext cx="668338" cy="1181102"/>
            <a:chOff x="8539739" y="2811140"/>
            <a:chExt cx="668338" cy="1181102"/>
          </a:xfrm>
        </p:grpSpPr>
        <p:sp>
          <p:nvSpPr>
            <p:cNvPr id="241" name="Freeform 240"/>
            <p:cNvSpPr/>
            <p:nvPr/>
          </p:nvSpPr>
          <p:spPr bwMode="auto">
            <a:xfrm>
              <a:off x="8549263" y="2811140"/>
              <a:ext cx="576263" cy="369093"/>
            </a:xfrm>
            <a:custGeom>
              <a:avLst/>
              <a:gdLst>
                <a:gd name="connsiteX0" fmla="*/ 9525 w 669132"/>
                <a:gd name="connsiteY0" fmla="*/ 52387 h 381000"/>
                <a:gd name="connsiteX1" fmla="*/ 378619 w 669132"/>
                <a:gd name="connsiteY1" fmla="*/ 0 h 381000"/>
                <a:gd name="connsiteX2" fmla="*/ 669132 w 669132"/>
                <a:gd name="connsiteY2" fmla="*/ 109537 h 381000"/>
                <a:gd name="connsiteX3" fmla="*/ 669132 w 669132"/>
                <a:gd name="connsiteY3" fmla="*/ 381000 h 381000"/>
                <a:gd name="connsiteX4" fmla="*/ 371475 w 669132"/>
                <a:gd name="connsiteY4" fmla="*/ 345281 h 381000"/>
                <a:gd name="connsiteX5" fmla="*/ 0 w 669132"/>
                <a:gd name="connsiteY5" fmla="*/ 359568 h 381000"/>
                <a:gd name="connsiteX6" fmla="*/ 9525 w 669132"/>
                <a:gd name="connsiteY6" fmla="*/ 52387 h 381000"/>
                <a:gd name="connsiteX0" fmla="*/ 9525 w 669132"/>
                <a:gd name="connsiteY0" fmla="*/ 52387 h 381000"/>
                <a:gd name="connsiteX1" fmla="*/ 378619 w 669132"/>
                <a:gd name="connsiteY1" fmla="*/ 0 h 381000"/>
                <a:gd name="connsiteX2" fmla="*/ 571501 w 669132"/>
                <a:gd name="connsiteY2" fmla="*/ 76200 h 381000"/>
                <a:gd name="connsiteX3" fmla="*/ 669132 w 669132"/>
                <a:gd name="connsiteY3" fmla="*/ 381000 h 381000"/>
                <a:gd name="connsiteX4" fmla="*/ 371475 w 669132"/>
                <a:gd name="connsiteY4" fmla="*/ 345281 h 381000"/>
                <a:gd name="connsiteX5" fmla="*/ 0 w 669132"/>
                <a:gd name="connsiteY5" fmla="*/ 359568 h 381000"/>
                <a:gd name="connsiteX6" fmla="*/ 9525 w 669132"/>
                <a:gd name="connsiteY6" fmla="*/ 52387 h 381000"/>
                <a:gd name="connsiteX0" fmla="*/ 9525 w 576263"/>
                <a:gd name="connsiteY0" fmla="*/ 52387 h 369093"/>
                <a:gd name="connsiteX1" fmla="*/ 378619 w 576263"/>
                <a:gd name="connsiteY1" fmla="*/ 0 h 369093"/>
                <a:gd name="connsiteX2" fmla="*/ 571501 w 576263"/>
                <a:gd name="connsiteY2" fmla="*/ 76200 h 369093"/>
                <a:gd name="connsiteX3" fmla="*/ 576263 w 576263"/>
                <a:gd name="connsiteY3" fmla="*/ 369093 h 369093"/>
                <a:gd name="connsiteX4" fmla="*/ 371475 w 576263"/>
                <a:gd name="connsiteY4" fmla="*/ 345281 h 369093"/>
                <a:gd name="connsiteX5" fmla="*/ 0 w 576263"/>
                <a:gd name="connsiteY5" fmla="*/ 359568 h 369093"/>
                <a:gd name="connsiteX6" fmla="*/ 9525 w 576263"/>
                <a:gd name="connsiteY6" fmla="*/ 52387 h 369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263" h="369093">
                  <a:moveTo>
                    <a:pt x="9525" y="52387"/>
                  </a:moveTo>
                  <a:lnTo>
                    <a:pt x="378619" y="0"/>
                  </a:lnTo>
                  <a:lnTo>
                    <a:pt x="571501" y="76200"/>
                  </a:lnTo>
                  <a:cubicBezTo>
                    <a:pt x="573088" y="173831"/>
                    <a:pt x="574676" y="271462"/>
                    <a:pt x="576263" y="369093"/>
                  </a:cubicBezTo>
                  <a:lnTo>
                    <a:pt x="371475" y="345281"/>
                  </a:lnTo>
                  <a:lnTo>
                    <a:pt x="0" y="359568"/>
                  </a:lnTo>
                  <a:lnTo>
                    <a:pt x="9525" y="52387"/>
                  </a:lnTo>
                  <a:close/>
                </a:path>
              </a:pathLst>
            </a:custGeom>
            <a:noFill/>
            <a:ln w="12700">
              <a:solidFill>
                <a:schemeClr val="accent1"/>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FFFFFF"/>
                    </a:gs>
                    <a:gs pos="10417">
                      <a:srgbClr val="FFFFFF"/>
                    </a:gs>
                  </a:gsLst>
                  <a:lin ang="5400000" scaled="0"/>
                </a:gradFill>
              </a:endParaRPr>
            </a:p>
          </p:txBody>
        </p:sp>
        <p:sp>
          <p:nvSpPr>
            <p:cNvPr id="250" name="Freeform 249"/>
            <p:cNvSpPr/>
            <p:nvPr/>
          </p:nvSpPr>
          <p:spPr bwMode="auto">
            <a:xfrm>
              <a:off x="8546461" y="3192139"/>
              <a:ext cx="579065" cy="348131"/>
            </a:xfrm>
            <a:custGeom>
              <a:avLst/>
              <a:gdLst>
                <a:gd name="connsiteX0" fmla="*/ 1833 w 578095"/>
                <a:gd name="connsiteY0" fmla="*/ 23812 h 361950"/>
                <a:gd name="connsiteX1" fmla="*/ 370926 w 578095"/>
                <a:gd name="connsiteY1" fmla="*/ 0 h 361950"/>
                <a:gd name="connsiteX2" fmla="*/ 578095 w 578095"/>
                <a:gd name="connsiteY2" fmla="*/ 26194 h 361950"/>
                <a:gd name="connsiteX3" fmla="*/ 578095 w 578095"/>
                <a:gd name="connsiteY3" fmla="*/ 328612 h 361950"/>
                <a:gd name="connsiteX4" fmla="*/ 363783 w 578095"/>
                <a:gd name="connsiteY4" fmla="*/ 361950 h 361950"/>
                <a:gd name="connsiteX5" fmla="*/ 1833 w 578095"/>
                <a:gd name="connsiteY5" fmla="*/ 333375 h 361950"/>
                <a:gd name="connsiteX6" fmla="*/ 1833 w 578095"/>
                <a:gd name="connsiteY6" fmla="*/ 23812 h 361950"/>
                <a:gd name="connsiteX0" fmla="*/ 5185 w 581447"/>
                <a:gd name="connsiteY0" fmla="*/ 23812 h 361950"/>
                <a:gd name="connsiteX1" fmla="*/ 374278 w 581447"/>
                <a:gd name="connsiteY1" fmla="*/ 0 h 361950"/>
                <a:gd name="connsiteX2" fmla="*/ 581447 w 581447"/>
                <a:gd name="connsiteY2" fmla="*/ 26194 h 361950"/>
                <a:gd name="connsiteX3" fmla="*/ 581447 w 581447"/>
                <a:gd name="connsiteY3" fmla="*/ 328612 h 361950"/>
                <a:gd name="connsiteX4" fmla="*/ 367135 w 581447"/>
                <a:gd name="connsiteY4" fmla="*/ 361950 h 361950"/>
                <a:gd name="connsiteX5" fmla="*/ 422 w 581447"/>
                <a:gd name="connsiteY5" fmla="*/ 333375 h 361950"/>
                <a:gd name="connsiteX6" fmla="*/ 5185 w 581447"/>
                <a:gd name="connsiteY6" fmla="*/ 23812 h 361950"/>
                <a:gd name="connsiteX0" fmla="*/ 5185 w 581447"/>
                <a:gd name="connsiteY0" fmla="*/ 23812 h 357187"/>
                <a:gd name="connsiteX1" fmla="*/ 374278 w 581447"/>
                <a:gd name="connsiteY1" fmla="*/ 0 h 357187"/>
                <a:gd name="connsiteX2" fmla="*/ 581447 w 581447"/>
                <a:gd name="connsiteY2" fmla="*/ 26194 h 357187"/>
                <a:gd name="connsiteX3" fmla="*/ 581447 w 581447"/>
                <a:gd name="connsiteY3" fmla="*/ 328612 h 357187"/>
                <a:gd name="connsiteX4" fmla="*/ 367135 w 581447"/>
                <a:gd name="connsiteY4" fmla="*/ 357187 h 357187"/>
                <a:gd name="connsiteX5" fmla="*/ 422 w 581447"/>
                <a:gd name="connsiteY5" fmla="*/ 333375 h 357187"/>
                <a:gd name="connsiteX6" fmla="*/ 5185 w 581447"/>
                <a:gd name="connsiteY6" fmla="*/ 23812 h 357187"/>
                <a:gd name="connsiteX0" fmla="*/ 5185 w 581447"/>
                <a:gd name="connsiteY0" fmla="*/ 23812 h 359569"/>
                <a:gd name="connsiteX1" fmla="*/ 374278 w 581447"/>
                <a:gd name="connsiteY1" fmla="*/ 0 h 359569"/>
                <a:gd name="connsiteX2" fmla="*/ 581447 w 581447"/>
                <a:gd name="connsiteY2" fmla="*/ 26194 h 359569"/>
                <a:gd name="connsiteX3" fmla="*/ 581447 w 581447"/>
                <a:gd name="connsiteY3" fmla="*/ 328612 h 359569"/>
                <a:gd name="connsiteX4" fmla="*/ 367135 w 581447"/>
                <a:gd name="connsiteY4" fmla="*/ 359569 h 359569"/>
                <a:gd name="connsiteX5" fmla="*/ 422 w 581447"/>
                <a:gd name="connsiteY5" fmla="*/ 333375 h 359569"/>
                <a:gd name="connsiteX6" fmla="*/ 5185 w 581447"/>
                <a:gd name="connsiteY6" fmla="*/ 23812 h 359569"/>
                <a:gd name="connsiteX0" fmla="*/ 5185 w 581447"/>
                <a:gd name="connsiteY0" fmla="*/ 16668 h 352425"/>
                <a:gd name="connsiteX1" fmla="*/ 374278 w 581447"/>
                <a:gd name="connsiteY1" fmla="*/ 0 h 352425"/>
                <a:gd name="connsiteX2" fmla="*/ 581447 w 581447"/>
                <a:gd name="connsiteY2" fmla="*/ 19050 h 352425"/>
                <a:gd name="connsiteX3" fmla="*/ 581447 w 581447"/>
                <a:gd name="connsiteY3" fmla="*/ 321468 h 352425"/>
                <a:gd name="connsiteX4" fmla="*/ 367135 w 581447"/>
                <a:gd name="connsiteY4" fmla="*/ 352425 h 352425"/>
                <a:gd name="connsiteX5" fmla="*/ 422 w 581447"/>
                <a:gd name="connsiteY5" fmla="*/ 326231 h 352425"/>
                <a:gd name="connsiteX6" fmla="*/ 5185 w 581447"/>
                <a:gd name="connsiteY6" fmla="*/ 16668 h 352425"/>
                <a:gd name="connsiteX0" fmla="*/ 5185 w 581447"/>
                <a:gd name="connsiteY0" fmla="*/ 21431 h 357188"/>
                <a:gd name="connsiteX1" fmla="*/ 374278 w 581447"/>
                <a:gd name="connsiteY1" fmla="*/ 0 h 357188"/>
                <a:gd name="connsiteX2" fmla="*/ 581447 w 581447"/>
                <a:gd name="connsiteY2" fmla="*/ 23813 h 357188"/>
                <a:gd name="connsiteX3" fmla="*/ 581447 w 581447"/>
                <a:gd name="connsiteY3" fmla="*/ 326231 h 357188"/>
                <a:gd name="connsiteX4" fmla="*/ 367135 w 581447"/>
                <a:gd name="connsiteY4" fmla="*/ 357188 h 357188"/>
                <a:gd name="connsiteX5" fmla="*/ 422 w 581447"/>
                <a:gd name="connsiteY5" fmla="*/ 330994 h 357188"/>
                <a:gd name="connsiteX6" fmla="*/ 5185 w 581447"/>
                <a:gd name="connsiteY6" fmla="*/ 21431 h 357188"/>
                <a:gd name="connsiteX0" fmla="*/ 5185 w 581447"/>
                <a:gd name="connsiteY0" fmla="*/ 16545 h 357188"/>
                <a:gd name="connsiteX1" fmla="*/ 374278 w 581447"/>
                <a:gd name="connsiteY1" fmla="*/ 0 h 357188"/>
                <a:gd name="connsiteX2" fmla="*/ 581447 w 581447"/>
                <a:gd name="connsiteY2" fmla="*/ 23813 h 357188"/>
                <a:gd name="connsiteX3" fmla="*/ 581447 w 581447"/>
                <a:gd name="connsiteY3" fmla="*/ 326231 h 357188"/>
                <a:gd name="connsiteX4" fmla="*/ 367135 w 581447"/>
                <a:gd name="connsiteY4" fmla="*/ 357188 h 357188"/>
                <a:gd name="connsiteX5" fmla="*/ 422 w 581447"/>
                <a:gd name="connsiteY5" fmla="*/ 330994 h 357188"/>
                <a:gd name="connsiteX6" fmla="*/ 5185 w 581447"/>
                <a:gd name="connsiteY6" fmla="*/ 16545 h 357188"/>
                <a:gd name="connsiteX0" fmla="*/ 5185 w 581447"/>
                <a:gd name="connsiteY0" fmla="*/ 11659 h 357188"/>
                <a:gd name="connsiteX1" fmla="*/ 374278 w 581447"/>
                <a:gd name="connsiteY1" fmla="*/ 0 h 357188"/>
                <a:gd name="connsiteX2" fmla="*/ 581447 w 581447"/>
                <a:gd name="connsiteY2" fmla="*/ 23813 h 357188"/>
                <a:gd name="connsiteX3" fmla="*/ 581447 w 581447"/>
                <a:gd name="connsiteY3" fmla="*/ 326231 h 357188"/>
                <a:gd name="connsiteX4" fmla="*/ 367135 w 581447"/>
                <a:gd name="connsiteY4" fmla="*/ 357188 h 357188"/>
                <a:gd name="connsiteX5" fmla="*/ 422 w 581447"/>
                <a:gd name="connsiteY5" fmla="*/ 330994 h 357188"/>
                <a:gd name="connsiteX6" fmla="*/ 5185 w 581447"/>
                <a:gd name="connsiteY6" fmla="*/ 11659 h 357188"/>
                <a:gd name="connsiteX0" fmla="*/ 5185 w 581447"/>
                <a:gd name="connsiteY0" fmla="*/ 16546 h 357188"/>
                <a:gd name="connsiteX1" fmla="*/ 374278 w 581447"/>
                <a:gd name="connsiteY1" fmla="*/ 0 h 357188"/>
                <a:gd name="connsiteX2" fmla="*/ 581447 w 581447"/>
                <a:gd name="connsiteY2" fmla="*/ 23813 h 357188"/>
                <a:gd name="connsiteX3" fmla="*/ 581447 w 581447"/>
                <a:gd name="connsiteY3" fmla="*/ 326231 h 357188"/>
                <a:gd name="connsiteX4" fmla="*/ 367135 w 581447"/>
                <a:gd name="connsiteY4" fmla="*/ 357188 h 357188"/>
                <a:gd name="connsiteX5" fmla="*/ 422 w 581447"/>
                <a:gd name="connsiteY5" fmla="*/ 330994 h 357188"/>
                <a:gd name="connsiteX6" fmla="*/ 5185 w 581447"/>
                <a:gd name="connsiteY6" fmla="*/ 16546 h 357188"/>
                <a:gd name="connsiteX0" fmla="*/ 5185 w 581447"/>
                <a:gd name="connsiteY0" fmla="*/ 16546 h 357188"/>
                <a:gd name="connsiteX1" fmla="*/ 374278 w 581447"/>
                <a:gd name="connsiteY1" fmla="*/ 0 h 357188"/>
                <a:gd name="connsiteX2" fmla="*/ 581447 w 581447"/>
                <a:gd name="connsiteY2" fmla="*/ 23813 h 357188"/>
                <a:gd name="connsiteX3" fmla="*/ 576684 w 581447"/>
                <a:gd name="connsiteY3" fmla="*/ 323787 h 357188"/>
                <a:gd name="connsiteX4" fmla="*/ 367135 w 581447"/>
                <a:gd name="connsiteY4" fmla="*/ 357188 h 357188"/>
                <a:gd name="connsiteX5" fmla="*/ 422 w 581447"/>
                <a:gd name="connsiteY5" fmla="*/ 330994 h 357188"/>
                <a:gd name="connsiteX6" fmla="*/ 5185 w 581447"/>
                <a:gd name="connsiteY6" fmla="*/ 16546 h 357188"/>
                <a:gd name="connsiteX0" fmla="*/ 5185 w 579065"/>
                <a:gd name="connsiteY0" fmla="*/ 16546 h 357188"/>
                <a:gd name="connsiteX1" fmla="*/ 374278 w 579065"/>
                <a:gd name="connsiteY1" fmla="*/ 0 h 357188"/>
                <a:gd name="connsiteX2" fmla="*/ 579065 w 579065"/>
                <a:gd name="connsiteY2" fmla="*/ 23813 h 357188"/>
                <a:gd name="connsiteX3" fmla="*/ 576684 w 579065"/>
                <a:gd name="connsiteY3" fmla="*/ 323787 h 357188"/>
                <a:gd name="connsiteX4" fmla="*/ 367135 w 579065"/>
                <a:gd name="connsiteY4" fmla="*/ 357188 h 357188"/>
                <a:gd name="connsiteX5" fmla="*/ 422 w 579065"/>
                <a:gd name="connsiteY5" fmla="*/ 330994 h 357188"/>
                <a:gd name="connsiteX6" fmla="*/ 5185 w 579065"/>
                <a:gd name="connsiteY6" fmla="*/ 16546 h 35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065" h="357188">
                  <a:moveTo>
                    <a:pt x="5185" y="16546"/>
                  </a:moveTo>
                  <a:lnTo>
                    <a:pt x="374278" y="0"/>
                  </a:lnTo>
                  <a:lnTo>
                    <a:pt x="579065" y="23813"/>
                  </a:lnTo>
                  <a:cubicBezTo>
                    <a:pt x="577477" y="123804"/>
                    <a:pt x="578272" y="223796"/>
                    <a:pt x="576684" y="323787"/>
                  </a:cubicBezTo>
                  <a:lnTo>
                    <a:pt x="367135" y="357188"/>
                  </a:lnTo>
                  <a:lnTo>
                    <a:pt x="422" y="330994"/>
                  </a:lnTo>
                  <a:cubicBezTo>
                    <a:pt x="-1166" y="227806"/>
                    <a:pt x="2010" y="119734"/>
                    <a:pt x="5185" y="16546"/>
                  </a:cubicBezTo>
                  <a:close/>
                </a:path>
              </a:pathLst>
            </a:custGeom>
            <a:noFill/>
            <a:ln w="12700">
              <a:solidFill>
                <a:schemeClr val="accent1"/>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FFFFFF"/>
                    </a:gs>
                    <a:gs pos="10417">
                      <a:srgbClr val="FFFFFF"/>
                    </a:gs>
                  </a:gsLst>
                  <a:lin ang="5400000" scaled="0"/>
                </a:gradFill>
              </a:endParaRPr>
            </a:p>
          </p:txBody>
        </p:sp>
        <p:sp>
          <p:nvSpPr>
            <p:cNvPr id="251" name="Freeform 250"/>
            <p:cNvSpPr/>
            <p:nvPr/>
          </p:nvSpPr>
          <p:spPr bwMode="auto">
            <a:xfrm>
              <a:off x="8539739" y="3541005"/>
              <a:ext cx="583694" cy="451237"/>
            </a:xfrm>
            <a:custGeom>
              <a:avLst/>
              <a:gdLst>
                <a:gd name="connsiteX0" fmla="*/ 7144 w 588169"/>
                <a:gd name="connsiteY0" fmla="*/ 4763 h 461963"/>
                <a:gd name="connsiteX1" fmla="*/ 373857 w 588169"/>
                <a:gd name="connsiteY1" fmla="*/ 28575 h 461963"/>
                <a:gd name="connsiteX2" fmla="*/ 588169 w 588169"/>
                <a:gd name="connsiteY2" fmla="*/ 0 h 461963"/>
                <a:gd name="connsiteX3" fmla="*/ 588169 w 588169"/>
                <a:gd name="connsiteY3" fmla="*/ 371475 h 461963"/>
                <a:gd name="connsiteX4" fmla="*/ 373857 w 588169"/>
                <a:gd name="connsiteY4" fmla="*/ 461963 h 461963"/>
                <a:gd name="connsiteX5" fmla="*/ 0 w 588169"/>
                <a:gd name="connsiteY5" fmla="*/ 388144 h 461963"/>
                <a:gd name="connsiteX6" fmla="*/ 7144 w 588169"/>
                <a:gd name="connsiteY6" fmla="*/ 4763 h 461963"/>
                <a:gd name="connsiteX0" fmla="*/ 7144 w 588169"/>
                <a:gd name="connsiteY0" fmla="*/ 4763 h 461963"/>
                <a:gd name="connsiteX1" fmla="*/ 373857 w 588169"/>
                <a:gd name="connsiteY1" fmla="*/ 28575 h 461963"/>
                <a:gd name="connsiteX2" fmla="*/ 583406 w 588169"/>
                <a:gd name="connsiteY2" fmla="*/ 0 h 461963"/>
                <a:gd name="connsiteX3" fmla="*/ 588169 w 588169"/>
                <a:gd name="connsiteY3" fmla="*/ 371475 h 461963"/>
                <a:gd name="connsiteX4" fmla="*/ 373857 w 588169"/>
                <a:gd name="connsiteY4" fmla="*/ 461963 h 461963"/>
                <a:gd name="connsiteX5" fmla="*/ 0 w 588169"/>
                <a:gd name="connsiteY5" fmla="*/ 388144 h 461963"/>
                <a:gd name="connsiteX6" fmla="*/ 7144 w 588169"/>
                <a:gd name="connsiteY6" fmla="*/ 4763 h 461963"/>
                <a:gd name="connsiteX0" fmla="*/ 7144 w 583694"/>
                <a:gd name="connsiteY0" fmla="*/ 4763 h 461963"/>
                <a:gd name="connsiteX1" fmla="*/ 373857 w 583694"/>
                <a:gd name="connsiteY1" fmla="*/ 28575 h 461963"/>
                <a:gd name="connsiteX2" fmla="*/ 583406 w 583694"/>
                <a:gd name="connsiteY2" fmla="*/ 0 h 461963"/>
                <a:gd name="connsiteX3" fmla="*/ 581025 w 583694"/>
                <a:gd name="connsiteY3" fmla="*/ 371475 h 461963"/>
                <a:gd name="connsiteX4" fmla="*/ 373857 w 583694"/>
                <a:gd name="connsiteY4" fmla="*/ 461963 h 461963"/>
                <a:gd name="connsiteX5" fmla="*/ 0 w 583694"/>
                <a:gd name="connsiteY5" fmla="*/ 388144 h 461963"/>
                <a:gd name="connsiteX6" fmla="*/ 7144 w 583694"/>
                <a:gd name="connsiteY6" fmla="*/ 4763 h 46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694" h="461963">
                  <a:moveTo>
                    <a:pt x="7144" y="4763"/>
                  </a:moveTo>
                  <a:lnTo>
                    <a:pt x="373857" y="28575"/>
                  </a:lnTo>
                  <a:lnTo>
                    <a:pt x="583406" y="0"/>
                  </a:lnTo>
                  <a:cubicBezTo>
                    <a:pt x="584994" y="123825"/>
                    <a:pt x="579437" y="247650"/>
                    <a:pt x="581025" y="371475"/>
                  </a:cubicBezTo>
                  <a:lnTo>
                    <a:pt x="373857" y="461963"/>
                  </a:lnTo>
                  <a:lnTo>
                    <a:pt x="0" y="388144"/>
                  </a:lnTo>
                  <a:cubicBezTo>
                    <a:pt x="1588" y="260350"/>
                    <a:pt x="3175" y="132557"/>
                    <a:pt x="7144" y="4763"/>
                  </a:cubicBezTo>
                  <a:close/>
                </a:path>
              </a:pathLst>
            </a:custGeom>
            <a:noFill/>
            <a:ln w="12700">
              <a:solidFill>
                <a:schemeClr val="accent1"/>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FFFFFF"/>
                    </a:gs>
                    <a:gs pos="10417">
                      <a:srgbClr val="FFFFFF"/>
                    </a:gs>
                  </a:gsLst>
                  <a:lin ang="5400000" scaled="0"/>
                </a:gradFill>
              </a:endParaRPr>
            </a:p>
          </p:txBody>
        </p:sp>
        <p:sp>
          <p:nvSpPr>
            <p:cNvPr id="254" name="Oval 253"/>
            <p:cNvSpPr/>
            <p:nvPr/>
          </p:nvSpPr>
          <p:spPr bwMode="auto">
            <a:xfrm>
              <a:off x="9064452" y="3622945"/>
              <a:ext cx="107862" cy="101600"/>
            </a:xfrm>
            <a:prstGeom prst="ellipse">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FFFFFF"/>
                    </a:gs>
                    <a:gs pos="10417">
                      <a:srgbClr val="FFFFFF"/>
                    </a:gs>
                  </a:gsLst>
                  <a:lin ang="5400000" scaled="0"/>
                </a:gradFill>
              </a:endParaRPr>
            </a:p>
          </p:txBody>
        </p:sp>
        <p:sp>
          <p:nvSpPr>
            <p:cNvPr id="255" name="Oval 254"/>
            <p:cNvSpPr/>
            <p:nvPr/>
          </p:nvSpPr>
          <p:spPr bwMode="auto">
            <a:xfrm>
              <a:off x="9066583" y="3754246"/>
              <a:ext cx="131969" cy="101600"/>
            </a:xfrm>
            <a:prstGeom prst="ellipse">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FFFFFF"/>
                    </a:gs>
                    <a:gs pos="10417">
                      <a:srgbClr val="FFFFFF"/>
                    </a:gs>
                  </a:gsLst>
                  <a:lin ang="5400000" scaled="0"/>
                </a:gradFill>
              </a:endParaRPr>
            </a:p>
          </p:txBody>
        </p:sp>
        <p:sp>
          <p:nvSpPr>
            <p:cNvPr id="256" name="Oval 255"/>
            <p:cNvSpPr/>
            <p:nvPr/>
          </p:nvSpPr>
          <p:spPr bwMode="auto">
            <a:xfrm>
              <a:off x="9073977" y="3255159"/>
              <a:ext cx="107862" cy="101600"/>
            </a:xfrm>
            <a:prstGeom prst="ellipse">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FFFFFF"/>
                    </a:gs>
                    <a:gs pos="10417">
                      <a:srgbClr val="FFFFFF"/>
                    </a:gs>
                  </a:gsLst>
                  <a:lin ang="5400000" scaled="0"/>
                </a:gradFill>
              </a:endParaRPr>
            </a:p>
          </p:txBody>
        </p:sp>
        <p:sp>
          <p:nvSpPr>
            <p:cNvPr id="257" name="Oval 256"/>
            <p:cNvSpPr/>
            <p:nvPr/>
          </p:nvSpPr>
          <p:spPr bwMode="auto">
            <a:xfrm>
              <a:off x="9076108" y="3384079"/>
              <a:ext cx="131969" cy="101600"/>
            </a:xfrm>
            <a:prstGeom prst="ellipse">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FFFFFF"/>
                    </a:gs>
                    <a:gs pos="10417">
                      <a:srgbClr val="FFFFFF"/>
                    </a:gs>
                  </a:gsLst>
                  <a:lin ang="5400000" scaled="0"/>
                </a:gradFill>
              </a:endParaRPr>
            </a:p>
          </p:txBody>
        </p:sp>
        <p:sp>
          <p:nvSpPr>
            <p:cNvPr id="258" name="Oval 257"/>
            <p:cNvSpPr/>
            <p:nvPr/>
          </p:nvSpPr>
          <p:spPr bwMode="auto">
            <a:xfrm>
              <a:off x="9066583" y="2903883"/>
              <a:ext cx="107862" cy="101600"/>
            </a:xfrm>
            <a:prstGeom prst="ellipse">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FFFFFF"/>
                    </a:gs>
                    <a:gs pos="10417">
                      <a:srgbClr val="FFFFFF"/>
                    </a:gs>
                  </a:gsLst>
                  <a:lin ang="5400000" scaled="0"/>
                </a:gradFill>
              </a:endParaRPr>
            </a:p>
          </p:txBody>
        </p:sp>
        <p:sp>
          <p:nvSpPr>
            <p:cNvPr id="259" name="Oval 258"/>
            <p:cNvSpPr/>
            <p:nvPr/>
          </p:nvSpPr>
          <p:spPr bwMode="auto">
            <a:xfrm>
              <a:off x="9068714" y="3032803"/>
              <a:ext cx="131969" cy="101600"/>
            </a:xfrm>
            <a:prstGeom prst="ellipse">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FFFFFF"/>
                    </a:gs>
                    <a:gs pos="10417">
                      <a:srgbClr val="FFFFFF"/>
                    </a:gs>
                  </a:gsLst>
                  <a:lin ang="5400000" scaled="0"/>
                </a:gradFill>
              </a:endParaRPr>
            </a:p>
          </p:txBody>
        </p:sp>
        <p:grpSp>
          <p:nvGrpSpPr>
            <p:cNvPr id="260" name="Group 259"/>
            <p:cNvGrpSpPr>
              <a:grpSpLocks noChangeAspect="1"/>
            </p:cNvGrpSpPr>
            <p:nvPr/>
          </p:nvGrpSpPr>
          <p:grpSpPr bwMode="auto">
            <a:xfrm>
              <a:off x="8565934" y="2836541"/>
              <a:ext cx="627062" cy="1130300"/>
              <a:chOff x="5070" y="1963"/>
              <a:chExt cx="395" cy="712"/>
            </a:xfrm>
            <a:solidFill>
              <a:schemeClr val="accent2"/>
            </a:solidFill>
          </p:grpSpPr>
          <p:sp>
            <p:nvSpPr>
              <p:cNvPr id="261" name="Freeform 5"/>
              <p:cNvSpPr>
                <a:spLocks/>
              </p:cNvSpPr>
              <p:nvPr/>
            </p:nvSpPr>
            <p:spPr bwMode="auto">
              <a:xfrm>
                <a:off x="5314" y="2027"/>
                <a:ext cx="63" cy="80"/>
              </a:xfrm>
              <a:custGeom>
                <a:avLst/>
                <a:gdLst>
                  <a:gd name="T0" fmla="*/ 70 w 98"/>
                  <a:gd name="T1" fmla="*/ 119 h 144"/>
                  <a:gd name="T2" fmla="*/ 98 w 98"/>
                  <a:gd name="T3" fmla="*/ 77 h 144"/>
                  <a:gd name="T4" fmla="*/ 75 w 98"/>
                  <a:gd name="T5" fmla="*/ 61 h 144"/>
                  <a:gd name="T6" fmla="*/ 93 w 98"/>
                  <a:gd name="T7" fmla="*/ 32 h 144"/>
                  <a:gd name="T8" fmla="*/ 60 w 98"/>
                  <a:gd name="T9" fmla="*/ 0 h 144"/>
                  <a:gd name="T10" fmla="*/ 28 w 98"/>
                  <a:gd name="T11" fmla="*/ 32 h 144"/>
                  <a:gd name="T12" fmla="*/ 44 w 98"/>
                  <a:gd name="T13" fmla="*/ 59 h 144"/>
                  <a:gd name="T14" fmla="*/ 11 w 98"/>
                  <a:gd name="T15" fmla="*/ 93 h 144"/>
                  <a:gd name="T16" fmla="*/ 8 w 98"/>
                  <a:gd name="T17" fmla="*/ 126 h 144"/>
                  <a:gd name="T18" fmla="*/ 14 w 98"/>
                  <a:gd name="T19" fmla="*/ 113 h 144"/>
                  <a:gd name="T20" fmla="*/ 16 w 98"/>
                  <a:gd name="T21" fmla="*/ 130 h 144"/>
                  <a:gd name="T22" fmla="*/ 52 w 98"/>
                  <a:gd name="T23" fmla="*/ 144 h 144"/>
                  <a:gd name="T24" fmla="*/ 62 w 98"/>
                  <a:gd name="T25" fmla="*/ 144 h 144"/>
                  <a:gd name="T26" fmla="*/ 70 w 98"/>
                  <a:gd name="T27" fmla="*/ 11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144">
                    <a:moveTo>
                      <a:pt x="70" y="119"/>
                    </a:moveTo>
                    <a:cubicBezTo>
                      <a:pt x="78" y="101"/>
                      <a:pt x="86" y="87"/>
                      <a:pt x="98" y="77"/>
                    </a:cubicBezTo>
                    <a:cubicBezTo>
                      <a:pt x="92" y="69"/>
                      <a:pt x="84" y="64"/>
                      <a:pt x="75" y="61"/>
                    </a:cubicBezTo>
                    <a:cubicBezTo>
                      <a:pt x="85" y="55"/>
                      <a:pt x="93" y="44"/>
                      <a:pt x="93" y="32"/>
                    </a:cubicBezTo>
                    <a:cubicBezTo>
                      <a:pt x="93" y="14"/>
                      <a:pt x="78" y="0"/>
                      <a:pt x="60" y="0"/>
                    </a:cubicBezTo>
                    <a:cubicBezTo>
                      <a:pt x="43" y="0"/>
                      <a:pt x="28" y="14"/>
                      <a:pt x="28" y="32"/>
                    </a:cubicBezTo>
                    <a:cubicBezTo>
                      <a:pt x="28" y="44"/>
                      <a:pt x="35" y="54"/>
                      <a:pt x="44" y="59"/>
                    </a:cubicBezTo>
                    <a:cubicBezTo>
                      <a:pt x="28" y="63"/>
                      <a:pt x="20" y="72"/>
                      <a:pt x="11" y="93"/>
                    </a:cubicBezTo>
                    <a:cubicBezTo>
                      <a:pt x="0" y="119"/>
                      <a:pt x="8" y="126"/>
                      <a:pt x="8" y="126"/>
                    </a:cubicBezTo>
                    <a:cubicBezTo>
                      <a:pt x="14" y="113"/>
                      <a:pt x="14" y="113"/>
                      <a:pt x="14" y="113"/>
                    </a:cubicBezTo>
                    <a:cubicBezTo>
                      <a:pt x="16" y="130"/>
                      <a:pt x="16" y="130"/>
                      <a:pt x="16" y="130"/>
                    </a:cubicBezTo>
                    <a:cubicBezTo>
                      <a:pt x="16" y="130"/>
                      <a:pt x="25" y="141"/>
                      <a:pt x="52" y="144"/>
                    </a:cubicBezTo>
                    <a:cubicBezTo>
                      <a:pt x="55" y="144"/>
                      <a:pt x="59" y="144"/>
                      <a:pt x="62" y="144"/>
                    </a:cubicBezTo>
                    <a:cubicBezTo>
                      <a:pt x="64" y="137"/>
                      <a:pt x="66" y="129"/>
                      <a:pt x="70" y="11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62" name="Freeform 6"/>
              <p:cNvSpPr>
                <a:spLocks noEditPoints="1"/>
              </p:cNvSpPr>
              <p:nvPr/>
            </p:nvSpPr>
            <p:spPr bwMode="auto">
              <a:xfrm>
                <a:off x="5076" y="1963"/>
                <a:ext cx="333" cy="197"/>
              </a:xfrm>
              <a:custGeom>
                <a:avLst/>
                <a:gdLst>
                  <a:gd name="T0" fmla="*/ 516 w 518"/>
                  <a:gd name="T1" fmla="*/ 339 h 357"/>
                  <a:gd name="T2" fmla="*/ 458 w 518"/>
                  <a:gd name="T3" fmla="*/ 321 h 357"/>
                  <a:gd name="T4" fmla="*/ 456 w 518"/>
                  <a:gd name="T5" fmla="*/ 324 h 357"/>
                  <a:gd name="T6" fmla="*/ 435 w 518"/>
                  <a:gd name="T7" fmla="*/ 306 h 357"/>
                  <a:gd name="T8" fmla="*/ 424 w 518"/>
                  <a:gd name="T9" fmla="*/ 281 h 357"/>
                  <a:gd name="T10" fmla="*/ 424 w 518"/>
                  <a:gd name="T11" fmla="*/ 281 h 357"/>
                  <a:gd name="T12" fmla="*/ 421 w 518"/>
                  <a:gd name="T13" fmla="*/ 281 h 357"/>
                  <a:gd name="T14" fmla="*/ 388 w 518"/>
                  <a:gd name="T15" fmla="*/ 272 h 357"/>
                  <a:gd name="T16" fmla="*/ 386 w 518"/>
                  <a:gd name="T17" fmla="*/ 276 h 357"/>
                  <a:gd name="T18" fmla="*/ 365 w 518"/>
                  <a:gd name="T19" fmla="*/ 258 h 357"/>
                  <a:gd name="T20" fmla="*/ 362 w 518"/>
                  <a:gd name="T21" fmla="*/ 200 h 357"/>
                  <a:gd name="T22" fmla="*/ 383 w 518"/>
                  <a:gd name="T23" fmla="*/ 169 h 357"/>
                  <a:gd name="T24" fmla="*/ 378 w 518"/>
                  <a:gd name="T25" fmla="*/ 148 h 357"/>
                  <a:gd name="T26" fmla="*/ 431 w 518"/>
                  <a:gd name="T27" fmla="*/ 95 h 357"/>
                  <a:gd name="T28" fmla="*/ 469 w 518"/>
                  <a:gd name="T29" fmla="*/ 110 h 357"/>
                  <a:gd name="T30" fmla="*/ 517 w 518"/>
                  <a:gd name="T31" fmla="*/ 75 h 357"/>
                  <a:gd name="T32" fmla="*/ 349 w 518"/>
                  <a:gd name="T33" fmla="*/ 0 h 357"/>
                  <a:gd name="T34" fmla="*/ 4 w 518"/>
                  <a:gd name="T35" fmla="*/ 53 h 357"/>
                  <a:gd name="T36" fmla="*/ 0 w 518"/>
                  <a:gd name="T37" fmla="*/ 348 h 357"/>
                  <a:gd name="T38" fmla="*/ 334 w 518"/>
                  <a:gd name="T39" fmla="*/ 333 h 357"/>
                  <a:gd name="T40" fmla="*/ 518 w 518"/>
                  <a:gd name="T41" fmla="*/ 357 h 357"/>
                  <a:gd name="T42" fmla="*/ 518 w 518"/>
                  <a:gd name="T43" fmla="*/ 339 h 357"/>
                  <a:gd name="T44" fmla="*/ 516 w 518"/>
                  <a:gd name="T45" fmla="*/ 339 h 357"/>
                  <a:gd name="T46" fmla="*/ 316 w 518"/>
                  <a:gd name="T47" fmla="*/ 310 h 357"/>
                  <a:gd name="T48" fmla="*/ 22 w 518"/>
                  <a:gd name="T49" fmla="*/ 324 h 357"/>
                  <a:gd name="T50" fmla="*/ 23 w 518"/>
                  <a:gd name="T51" fmla="*/ 256 h 357"/>
                  <a:gd name="T52" fmla="*/ 317 w 518"/>
                  <a:gd name="T53" fmla="*/ 234 h 357"/>
                  <a:gd name="T54" fmla="*/ 316 w 518"/>
                  <a:gd name="T55" fmla="*/ 310 h 357"/>
                  <a:gd name="T56" fmla="*/ 317 w 518"/>
                  <a:gd name="T57" fmla="*/ 208 h 357"/>
                  <a:gd name="T58" fmla="*/ 23 w 518"/>
                  <a:gd name="T59" fmla="*/ 232 h 357"/>
                  <a:gd name="T60" fmla="*/ 24 w 518"/>
                  <a:gd name="T61" fmla="*/ 164 h 357"/>
                  <a:gd name="T62" fmla="*/ 319 w 518"/>
                  <a:gd name="T63" fmla="*/ 132 h 357"/>
                  <a:gd name="T64" fmla="*/ 317 w 518"/>
                  <a:gd name="T65" fmla="*/ 208 h 357"/>
                  <a:gd name="T66" fmla="*/ 319 w 518"/>
                  <a:gd name="T67" fmla="*/ 106 h 357"/>
                  <a:gd name="T68" fmla="*/ 25 w 518"/>
                  <a:gd name="T69" fmla="*/ 141 h 357"/>
                  <a:gd name="T70" fmla="*/ 26 w 518"/>
                  <a:gd name="T71" fmla="*/ 73 h 357"/>
                  <a:gd name="T72" fmla="*/ 320 w 518"/>
                  <a:gd name="T73" fmla="*/ 30 h 357"/>
                  <a:gd name="T74" fmla="*/ 319 w 518"/>
                  <a:gd name="T75" fmla="*/ 106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8" h="357">
                    <a:moveTo>
                      <a:pt x="516" y="339"/>
                    </a:moveTo>
                    <a:cubicBezTo>
                      <a:pt x="487" y="336"/>
                      <a:pt x="469" y="328"/>
                      <a:pt x="458" y="321"/>
                    </a:cubicBezTo>
                    <a:cubicBezTo>
                      <a:pt x="456" y="324"/>
                      <a:pt x="456" y="324"/>
                      <a:pt x="456" y="324"/>
                    </a:cubicBezTo>
                    <a:cubicBezTo>
                      <a:pt x="435" y="306"/>
                      <a:pt x="435" y="306"/>
                      <a:pt x="435" y="306"/>
                    </a:cubicBezTo>
                    <a:cubicBezTo>
                      <a:pt x="432" y="303"/>
                      <a:pt x="425" y="296"/>
                      <a:pt x="424" y="281"/>
                    </a:cubicBezTo>
                    <a:cubicBezTo>
                      <a:pt x="424" y="281"/>
                      <a:pt x="424" y="281"/>
                      <a:pt x="424" y="281"/>
                    </a:cubicBezTo>
                    <a:cubicBezTo>
                      <a:pt x="421" y="281"/>
                      <a:pt x="421" y="281"/>
                      <a:pt x="421" y="281"/>
                    </a:cubicBezTo>
                    <a:cubicBezTo>
                      <a:pt x="407" y="279"/>
                      <a:pt x="396" y="276"/>
                      <a:pt x="388" y="272"/>
                    </a:cubicBezTo>
                    <a:cubicBezTo>
                      <a:pt x="386" y="276"/>
                      <a:pt x="386" y="276"/>
                      <a:pt x="386" y="276"/>
                    </a:cubicBezTo>
                    <a:cubicBezTo>
                      <a:pt x="365" y="258"/>
                      <a:pt x="365" y="258"/>
                      <a:pt x="365" y="258"/>
                    </a:cubicBezTo>
                    <a:cubicBezTo>
                      <a:pt x="359" y="253"/>
                      <a:pt x="347" y="237"/>
                      <a:pt x="362" y="200"/>
                    </a:cubicBezTo>
                    <a:cubicBezTo>
                      <a:pt x="367" y="189"/>
                      <a:pt x="373" y="177"/>
                      <a:pt x="383" y="169"/>
                    </a:cubicBezTo>
                    <a:cubicBezTo>
                      <a:pt x="380" y="162"/>
                      <a:pt x="378" y="155"/>
                      <a:pt x="378" y="148"/>
                    </a:cubicBezTo>
                    <a:cubicBezTo>
                      <a:pt x="378" y="119"/>
                      <a:pt x="402" y="95"/>
                      <a:pt x="431" y="95"/>
                    </a:cubicBezTo>
                    <a:cubicBezTo>
                      <a:pt x="446" y="95"/>
                      <a:pt x="459" y="100"/>
                      <a:pt x="469" y="110"/>
                    </a:cubicBezTo>
                    <a:cubicBezTo>
                      <a:pt x="479" y="92"/>
                      <a:pt x="496" y="79"/>
                      <a:pt x="517" y="75"/>
                    </a:cubicBezTo>
                    <a:cubicBezTo>
                      <a:pt x="349" y="0"/>
                      <a:pt x="349" y="0"/>
                      <a:pt x="349" y="0"/>
                    </a:cubicBezTo>
                    <a:cubicBezTo>
                      <a:pt x="4" y="53"/>
                      <a:pt x="4" y="53"/>
                      <a:pt x="4" y="53"/>
                    </a:cubicBezTo>
                    <a:cubicBezTo>
                      <a:pt x="0" y="348"/>
                      <a:pt x="0" y="348"/>
                      <a:pt x="0" y="348"/>
                    </a:cubicBezTo>
                    <a:cubicBezTo>
                      <a:pt x="334" y="333"/>
                      <a:pt x="334" y="333"/>
                      <a:pt x="334" y="333"/>
                    </a:cubicBezTo>
                    <a:cubicBezTo>
                      <a:pt x="518" y="357"/>
                      <a:pt x="518" y="357"/>
                      <a:pt x="518" y="357"/>
                    </a:cubicBezTo>
                    <a:cubicBezTo>
                      <a:pt x="518" y="339"/>
                      <a:pt x="518" y="339"/>
                      <a:pt x="518" y="339"/>
                    </a:cubicBezTo>
                    <a:lnTo>
                      <a:pt x="516" y="339"/>
                    </a:lnTo>
                    <a:close/>
                    <a:moveTo>
                      <a:pt x="316" y="310"/>
                    </a:moveTo>
                    <a:cubicBezTo>
                      <a:pt x="22" y="324"/>
                      <a:pt x="22" y="324"/>
                      <a:pt x="22" y="324"/>
                    </a:cubicBezTo>
                    <a:cubicBezTo>
                      <a:pt x="23" y="256"/>
                      <a:pt x="23" y="256"/>
                      <a:pt x="23" y="256"/>
                    </a:cubicBezTo>
                    <a:cubicBezTo>
                      <a:pt x="317" y="234"/>
                      <a:pt x="317" y="234"/>
                      <a:pt x="317" y="234"/>
                    </a:cubicBezTo>
                    <a:lnTo>
                      <a:pt x="316" y="310"/>
                    </a:lnTo>
                    <a:close/>
                    <a:moveTo>
                      <a:pt x="317" y="208"/>
                    </a:moveTo>
                    <a:cubicBezTo>
                      <a:pt x="23" y="232"/>
                      <a:pt x="23" y="232"/>
                      <a:pt x="23" y="232"/>
                    </a:cubicBezTo>
                    <a:cubicBezTo>
                      <a:pt x="24" y="164"/>
                      <a:pt x="24" y="164"/>
                      <a:pt x="24" y="164"/>
                    </a:cubicBezTo>
                    <a:cubicBezTo>
                      <a:pt x="319" y="132"/>
                      <a:pt x="319" y="132"/>
                      <a:pt x="319" y="132"/>
                    </a:cubicBezTo>
                    <a:lnTo>
                      <a:pt x="317" y="208"/>
                    </a:lnTo>
                    <a:close/>
                    <a:moveTo>
                      <a:pt x="319" y="106"/>
                    </a:moveTo>
                    <a:cubicBezTo>
                      <a:pt x="25" y="141"/>
                      <a:pt x="25" y="141"/>
                      <a:pt x="25" y="141"/>
                    </a:cubicBezTo>
                    <a:cubicBezTo>
                      <a:pt x="26" y="73"/>
                      <a:pt x="26" y="73"/>
                      <a:pt x="26" y="73"/>
                    </a:cubicBezTo>
                    <a:cubicBezTo>
                      <a:pt x="320" y="30"/>
                      <a:pt x="320" y="30"/>
                      <a:pt x="320" y="30"/>
                    </a:cubicBezTo>
                    <a:lnTo>
                      <a:pt x="319" y="10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63" name="Freeform 7"/>
              <p:cNvSpPr>
                <a:spLocks/>
              </p:cNvSpPr>
              <p:nvPr/>
            </p:nvSpPr>
            <p:spPr bwMode="auto">
              <a:xfrm>
                <a:off x="5356" y="2015"/>
                <a:ext cx="109" cy="128"/>
              </a:xfrm>
              <a:custGeom>
                <a:avLst/>
                <a:gdLst>
                  <a:gd name="T0" fmla="*/ 117 w 169"/>
                  <a:gd name="T1" fmla="*/ 95 h 232"/>
                  <a:gd name="T2" fmla="*/ 145 w 169"/>
                  <a:gd name="T3" fmla="*/ 50 h 232"/>
                  <a:gd name="T4" fmla="*/ 95 w 169"/>
                  <a:gd name="T5" fmla="*/ 0 h 232"/>
                  <a:gd name="T6" fmla="*/ 45 w 169"/>
                  <a:gd name="T7" fmla="*/ 50 h 232"/>
                  <a:gd name="T8" fmla="*/ 69 w 169"/>
                  <a:gd name="T9" fmla="*/ 93 h 232"/>
                  <a:gd name="T10" fmla="*/ 18 w 169"/>
                  <a:gd name="T11" fmla="*/ 145 h 232"/>
                  <a:gd name="T12" fmla="*/ 13 w 169"/>
                  <a:gd name="T13" fmla="*/ 196 h 232"/>
                  <a:gd name="T14" fmla="*/ 22 w 169"/>
                  <a:gd name="T15" fmla="*/ 176 h 232"/>
                  <a:gd name="T16" fmla="*/ 25 w 169"/>
                  <a:gd name="T17" fmla="*/ 202 h 232"/>
                  <a:gd name="T18" fmla="*/ 82 w 169"/>
                  <a:gd name="T19" fmla="*/ 224 h 232"/>
                  <a:gd name="T20" fmla="*/ 169 w 169"/>
                  <a:gd name="T21" fmla="*/ 176 h 232"/>
                  <a:gd name="T22" fmla="*/ 117 w 169"/>
                  <a:gd name="T23" fmla="*/ 95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9" h="232">
                    <a:moveTo>
                      <a:pt x="117" y="95"/>
                    </a:moveTo>
                    <a:cubicBezTo>
                      <a:pt x="133" y="86"/>
                      <a:pt x="145" y="70"/>
                      <a:pt x="145" y="50"/>
                    </a:cubicBezTo>
                    <a:cubicBezTo>
                      <a:pt x="145" y="23"/>
                      <a:pt x="122" y="0"/>
                      <a:pt x="95" y="0"/>
                    </a:cubicBezTo>
                    <a:cubicBezTo>
                      <a:pt x="67" y="0"/>
                      <a:pt x="45" y="23"/>
                      <a:pt x="45" y="50"/>
                    </a:cubicBezTo>
                    <a:cubicBezTo>
                      <a:pt x="45" y="68"/>
                      <a:pt x="55" y="84"/>
                      <a:pt x="69" y="93"/>
                    </a:cubicBezTo>
                    <a:cubicBezTo>
                      <a:pt x="44" y="98"/>
                      <a:pt x="31" y="113"/>
                      <a:pt x="18" y="145"/>
                    </a:cubicBezTo>
                    <a:cubicBezTo>
                      <a:pt x="0" y="185"/>
                      <a:pt x="13" y="196"/>
                      <a:pt x="13" y="196"/>
                    </a:cubicBezTo>
                    <a:cubicBezTo>
                      <a:pt x="22" y="176"/>
                      <a:pt x="22" y="176"/>
                      <a:pt x="22" y="176"/>
                    </a:cubicBezTo>
                    <a:cubicBezTo>
                      <a:pt x="25" y="202"/>
                      <a:pt x="25" y="202"/>
                      <a:pt x="25" y="202"/>
                    </a:cubicBezTo>
                    <a:cubicBezTo>
                      <a:pt x="25" y="202"/>
                      <a:pt x="40" y="220"/>
                      <a:pt x="82" y="224"/>
                    </a:cubicBezTo>
                    <a:cubicBezTo>
                      <a:pt x="126" y="227"/>
                      <a:pt x="169" y="232"/>
                      <a:pt x="169" y="176"/>
                    </a:cubicBezTo>
                    <a:cubicBezTo>
                      <a:pt x="169" y="132"/>
                      <a:pt x="147" y="104"/>
                      <a:pt x="117" y="9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67" name="Freeform 8"/>
              <p:cNvSpPr>
                <a:spLocks/>
              </p:cNvSpPr>
              <p:nvPr/>
            </p:nvSpPr>
            <p:spPr bwMode="auto">
              <a:xfrm>
                <a:off x="5314" y="2246"/>
                <a:ext cx="63" cy="80"/>
              </a:xfrm>
              <a:custGeom>
                <a:avLst/>
                <a:gdLst>
                  <a:gd name="T0" fmla="*/ 70 w 98"/>
                  <a:gd name="T1" fmla="*/ 119 h 144"/>
                  <a:gd name="T2" fmla="*/ 98 w 98"/>
                  <a:gd name="T3" fmla="*/ 77 h 144"/>
                  <a:gd name="T4" fmla="*/ 75 w 98"/>
                  <a:gd name="T5" fmla="*/ 60 h 144"/>
                  <a:gd name="T6" fmla="*/ 93 w 98"/>
                  <a:gd name="T7" fmla="*/ 32 h 144"/>
                  <a:gd name="T8" fmla="*/ 60 w 98"/>
                  <a:gd name="T9" fmla="*/ 0 h 144"/>
                  <a:gd name="T10" fmla="*/ 28 w 98"/>
                  <a:gd name="T11" fmla="*/ 32 h 144"/>
                  <a:gd name="T12" fmla="*/ 44 w 98"/>
                  <a:gd name="T13" fmla="*/ 59 h 144"/>
                  <a:gd name="T14" fmla="*/ 11 w 98"/>
                  <a:gd name="T15" fmla="*/ 92 h 144"/>
                  <a:gd name="T16" fmla="*/ 8 w 98"/>
                  <a:gd name="T17" fmla="*/ 125 h 144"/>
                  <a:gd name="T18" fmla="*/ 14 w 98"/>
                  <a:gd name="T19" fmla="*/ 113 h 144"/>
                  <a:gd name="T20" fmla="*/ 16 w 98"/>
                  <a:gd name="T21" fmla="*/ 129 h 144"/>
                  <a:gd name="T22" fmla="*/ 52 w 98"/>
                  <a:gd name="T23" fmla="*/ 143 h 144"/>
                  <a:gd name="T24" fmla="*/ 62 w 98"/>
                  <a:gd name="T25" fmla="*/ 144 h 144"/>
                  <a:gd name="T26" fmla="*/ 70 w 98"/>
                  <a:gd name="T27" fmla="*/ 11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144">
                    <a:moveTo>
                      <a:pt x="70" y="119"/>
                    </a:moveTo>
                    <a:cubicBezTo>
                      <a:pt x="78" y="101"/>
                      <a:pt x="86" y="87"/>
                      <a:pt x="98" y="77"/>
                    </a:cubicBezTo>
                    <a:cubicBezTo>
                      <a:pt x="92" y="69"/>
                      <a:pt x="84" y="63"/>
                      <a:pt x="75" y="60"/>
                    </a:cubicBezTo>
                    <a:cubicBezTo>
                      <a:pt x="85" y="55"/>
                      <a:pt x="93" y="44"/>
                      <a:pt x="93" y="32"/>
                    </a:cubicBezTo>
                    <a:cubicBezTo>
                      <a:pt x="93" y="14"/>
                      <a:pt x="78" y="0"/>
                      <a:pt x="60" y="0"/>
                    </a:cubicBezTo>
                    <a:cubicBezTo>
                      <a:pt x="43" y="0"/>
                      <a:pt x="28" y="14"/>
                      <a:pt x="28" y="32"/>
                    </a:cubicBezTo>
                    <a:cubicBezTo>
                      <a:pt x="28" y="43"/>
                      <a:pt x="35" y="53"/>
                      <a:pt x="44" y="59"/>
                    </a:cubicBezTo>
                    <a:cubicBezTo>
                      <a:pt x="28" y="62"/>
                      <a:pt x="20" y="72"/>
                      <a:pt x="11" y="92"/>
                    </a:cubicBezTo>
                    <a:cubicBezTo>
                      <a:pt x="0" y="118"/>
                      <a:pt x="8" y="125"/>
                      <a:pt x="8" y="125"/>
                    </a:cubicBezTo>
                    <a:cubicBezTo>
                      <a:pt x="14" y="113"/>
                      <a:pt x="14" y="113"/>
                      <a:pt x="14" y="113"/>
                    </a:cubicBezTo>
                    <a:cubicBezTo>
                      <a:pt x="16" y="129"/>
                      <a:pt x="16" y="129"/>
                      <a:pt x="16" y="129"/>
                    </a:cubicBezTo>
                    <a:cubicBezTo>
                      <a:pt x="16" y="129"/>
                      <a:pt x="25" y="141"/>
                      <a:pt x="52" y="143"/>
                    </a:cubicBezTo>
                    <a:cubicBezTo>
                      <a:pt x="55" y="143"/>
                      <a:pt x="59" y="144"/>
                      <a:pt x="62" y="144"/>
                    </a:cubicBezTo>
                    <a:cubicBezTo>
                      <a:pt x="64" y="137"/>
                      <a:pt x="66" y="129"/>
                      <a:pt x="70" y="11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68" name="Freeform 9"/>
              <p:cNvSpPr>
                <a:spLocks noEditPoints="1"/>
              </p:cNvSpPr>
              <p:nvPr/>
            </p:nvSpPr>
            <p:spPr bwMode="auto">
              <a:xfrm>
                <a:off x="5074" y="2202"/>
                <a:ext cx="335" cy="185"/>
              </a:xfrm>
              <a:custGeom>
                <a:avLst/>
                <a:gdLst>
                  <a:gd name="T0" fmla="*/ 462 w 522"/>
                  <a:gd name="T1" fmla="*/ 285 h 336"/>
                  <a:gd name="T2" fmla="*/ 460 w 522"/>
                  <a:gd name="T3" fmla="*/ 288 h 336"/>
                  <a:gd name="T4" fmla="*/ 439 w 522"/>
                  <a:gd name="T5" fmla="*/ 270 h 336"/>
                  <a:gd name="T6" fmla="*/ 428 w 522"/>
                  <a:gd name="T7" fmla="*/ 245 h 336"/>
                  <a:gd name="T8" fmla="*/ 428 w 522"/>
                  <a:gd name="T9" fmla="*/ 245 h 336"/>
                  <a:gd name="T10" fmla="*/ 425 w 522"/>
                  <a:gd name="T11" fmla="*/ 245 h 336"/>
                  <a:gd name="T12" fmla="*/ 392 w 522"/>
                  <a:gd name="T13" fmla="*/ 237 h 336"/>
                  <a:gd name="T14" fmla="*/ 390 w 522"/>
                  <a:gd name="T15" fmla="*/ 240 h 336"/>
                  <a:gd name="T16" fmla="*/ 369 w 522"/>
                  <a:gd name="T17" fmla="*/ 222 h 336"/>
                  <a:gd name="T18" fmla="*/ 366 w 522"/>
                  <a:gd name="T19" fmla="*/ 165 h 336"/>
                  <a:gd name="T20" fmla="*/ 387 w 522"/>
                  <a:gd name="T21" fmla="*/ 133 h 336"/>
                  <a:gd name="T22" fmla="*/ 382 w 522"/>
                  <a:gd name="T23" fmla="*/ 113 h 336"/>
                  <a:gd name="T24" fmla="*/ 435 w 522"/>
                  <a:gd name="T25" fmla="*/ 59 h 336"/>
                  <a:gd name="T26" fmla="*/ 473 w 522"/>
                  <a:gd name="T27" fmla="*/ 74 h 336"/>
                  <a:gd name="T28" fmla="*/ 521 w 522"/>
                  <a:gd name="T29" fmla="*/ 39 h 336"/>
                  <a:gd name="T30" fmla="*/ 522 w 522"/>
                  <a:gd name="T31" fmla="*/ 20 h 336"/>
                  <a:gd name="T32" fmla="*/ 338 w 522"/>
                  <a:gd name="T33" fmla="*/ 0 h 336"/>
                  <a:gd name="T34" fmla="*/ 4 w 522"/>
                  <a:gd name="T35" fmla="*/ 16 h 336"/>
                  <a:gd name="T36" fmla="*/ 0 w 522"/>
                  <a:gd name="T37" fmla="*/ 313 h 336"/>
                  <a:gd name="T38" fmla="*/ 338 w 522"/>
                  <a:gd name="T39" fmla="*/ 336 h 336"/>
                  <a:gd name="T40" fmla="*/ 517 w 522"/>
                  <a:gd name="T41" fmla="*/ 317 h 336"/>
                  <a:gd name="T42" fmla="*/ 517 w 522"/>
                  <a:gd name="T43" fmla="*/ 303 h 336"/>
                  <a:gd name="T44" fmla="*/ 462 w 522"/>
                  <a:gd name="T45" fmla="*/ 285 h 336"/>
                  <a:gd name="T46" fmla="*/ 315 w 522"/>
                  <a:gd name="T47" fmla="*/ 307 h 336"/>
                  <a:gd name="T48" fmla="*/ 22 w 522"/>
                  <a:gd name="T49" fmla="*/ 290 h 336"/>
                  <a:gd name="T50" fmla="*/ 23 w 522"/>
                  <a:gd name="T51" fmla="*/ 222 h 336"/>
                  <a:gd name="T52" fmla="*/ 316 w 522"/>
                  <a:gd name="T53" fmla="*/ 232 h 336"/>
                  <a:gd name="T54" fmla="*/ 315 w 522"/>
                  <a:gd name="T55" fmla="*/ 307 h 336"/>
                  <a:gd name="T56" fmla="*/ 316 w 522"/>
                  <a:gd name="T57" fmla="*/ 206 h 336"/>
                  <a:gd name="T58" fmla="*/ 24 w 522"/>
                  <a:gd name="T59" fmla="*/ 199 h 336"/>
                  <a:gd name="T60" fmla="*/ 25 w 522"/>
                  <a:gd name="T61" fmla="*/ 131 h 336"/>
                  <a:gd name="T62" fmla="*/ 318 w 522"/>
                  <a:gd name="T63" fmla="*/ 130 h 336"/>
                  <a:gd name="T64" fmla="*/ 316 w 522"/>
                  <a:gd name="T65" fmla="*/ 206 h 336"/>
                  <a:gd name="T66" fmla="*/ 318 w 522"/>
                  <a:gd name="T67" fmla="*/ 104 h 336"/>
                  <a:gd name="T68" fmla="*/ 25 w 522"/>
                  <a:gd name="T69" fmla="*/ 108 h 336"/>
                  <a:gd name="T70" fmla="*/ 26 w 522"/>
                  <a:gd name="T71" fmla="*/ 40 h 336"/>
                  <a:gd name="T72" fmla="*/ 319 w 522"/>
                  <a:gd name="T73" fmla="*/ 29 h 336"/>
                  <a:gd name="T74" fmla="*/ 318 w 522"/>
                  <a:gd name="T75" fmla="*/ 104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2" h="336">
                    <a:moveTo>
                      <a:pt x="462" y="285"/>
                    </a:moveTo>
                    <a:cubicBezTo>
                      <a:pt x="460" y="288"/>
                      <a:pt x="460" y="288"/>
                      <a:pt x="460" y="288"/>
                    </a:cubicBezTo>
                    <a:cubicBezTo>
                      <a:pt x="439" y="270"/>
                      <a:pt x="439" y="270"/>
                      <a:pt x="439" y="270"/>
                    </a:cubicBezTo>
                    <a:cubicBezTo>
                      <a:pt x="436" y="268"/>
                      <a:pt x="429" y="260"/>
                      <a:pt x="428" y="245"/>
                    </a:cubicBezTo>
                    <a:cubicBezTo>
                      <a:pt x="428" y="245"/>
                      <a:pt x="428" y="245"/>
                      <a:pt x="428" y="245"/>
                    </a:cubicBezTo>
                    <a:cubicBezTo>
                      <a:pt x="425" y="245"/>
                      <a:pt x="425" y="245"/>
                      <a:pt x="425" y="245"/>
                    </a:cubicBezTo>
                    <a:cubicBezTo>
                      <a:pt x="411" y="244"/>
                      <a:pt x="400" y="241"/>
                      <a:pt x="392" y="237"/>
                    </a:cubicBezTo>
                    <a:cubicBezTo>
                      <a:pt x="390" y="240"/>
                      <a:pt x="390" y="240"/>
                      <a:pt x="390" y="240"/>
                    </a:cubicBezTo>
                    <a:cubicBezTo>
                      <a:pt x="369" y="222"/>
                      <a:pt x="369" y="222"/>
                      <a:pt x="369" y="222"/>
                    </a:cubicBezTo>
                    <a:cubicBezTo>
                      <a:pt x="363" y="217"/>
                      <a:pt x="351" y="201"/>
                      <a:pt x="366" y="165"/>
                    </a:cubicBezTo>
                    <a:cubicBezTo>
                      <a:pt x="371" y="153"/>
                      <a:pt x="377" y="142"/>
                      <a:pt x="387" y="133"/>
                    </a:cubicBezTo>
                    <a:cubicBezTo>
                      <a:pt x="384" y="127"/>
                      <a:pt x="382" y="120"/>
                      <a:pt x="382" y="113"/>
                    </a:cubicBezTo>
                    <a:cubicBezTo>
                      <a:pt x="382" y="83"/>
                      <a:pt x="406" y="59"/>
                      <a:pt x="435" y="59"/>
                    </a:cubicBezTo>
                    <a:cubicBezTo>
                      <a:pt x="450" y="59"/>
                      <a:pt x="463" y="65"/>
                      <a:pt x="473" y="74"/>
                    </a:cubicBezTo>
                    <a:cubicBezTo>
                      <a:pt x="483" y="56"/>
                      <a:pt x="500" y="43"/>
                      <a:pt x="521" y="39"/>
                    </a:cubicBezTo>
                    <a:cubicBezTo>
                      <a:pt x="522" y="20"/>
                      <a:pt x="522" y="20"/>
                      <a:pt x="522" y="20"/>
                    </a:cubicBezTo>
                    <a:cubicBezTo>
                      <a:pt x="338" y="0"/>
                      <a:pt x="338" y="0"/>
                      <a:pt x="338" y="0"/>
                    </a:cubicBezTo>
                    <a:cubicBezTo>
                      <a:pt x="4" y="16"/>
                      <a:pt x="4" y="16"/>
                      <a:pt x="4" y="16"/>
                    </a:cubicBezTo>
                    <a:cubicBezTo>
                      <a:pt x="0" y="313"/>
                      <a:pt x="0" y="313"/>
                      <a:pt x="0" y="313"/>
                    </a:cubicBezTo>
                    <a:cubicBezTo>
                      <a:pt x="338" y="336"/>
                      <a:pt x="338" y="336"/>
                      <a:pt x="338" y="336"/>
                    </a:cubicBezTo>
                    <a:cubicBezTo>
                      <a:pt x="517" y="317"/>
                      <a:pt x="517" y="317"/>
                      <a:pt x="517" y="317"/>
                    </a:cubicBezTo>
                    <a:cubicBezTo>
                      <a:pt x="517" y="303"/>
                      <a:pt x="517" y="303"/>
                      <a:pt x="517" y="303"/>
                    </a:cubicBezTo>
                    <a:cubicBezTo>
                      <a:pt x="490" y="300"/>
                      <a:pt x="472" y="292"/>
                      <a:pt x="462" y="285"/>
                    </a:cubicBezTo>
                    <a:close/>
                    <a:moveTo>
                      <a:pt x="315" y="307"/>
                    </a:moveTo>
                    <a:cubicBezTo>
                      <a:pt x="22" y="290"/>
                      <a:pt x="22" y="290"/>
                      <a:pt x="22" y="290"/>
                    </a:cubicBezTo>
                    <a:cubicBezTo>
                      <a:pt x="23" y="222"/>
                      <a:pt x="23" y="222"/>
                      <a:pt x="23" y="222"/>
                    </a:cubicBezTo>
                    <a:cubicBezTo>
                      <a:pt x="316" y="232"/>
                      <a:pt x="316" y="232"/>
                      <a:pt x="316" y="232"/>
                    </a:cubicBezTo>
                    <a:lnTo>
                      <a:pt x="315" y="307"/>
                    </a:lnTo>
                    <a:close/>
                    <a:moveTo>
                      <a:pt x="316" y="206"/>
                    </a:moveTo>
                    <a:cubicBezTo>
                      <a:pt x="24" y="199"/>
                      <a:pt x="24" y="199"/>
                      <a:pt x="24" y="199"/>
                    </a:cubicBezTo>
                    <a:cubicBezTo>
                      <a:pt x="25" y="131"/>
                      <a:pt x="25" y="131"/>
                      <a:pt x="25" y="131"/>
                    </a:cubicBezTo>
                    <a:cubicBezTo>
                      <a:pt x="318" y="130"/>
                      <a:pt x="318" y="130"/>
                      <a:pt x="318" y="130"/>
                    </a:cubicBezTo>
                    <a:lnTo>
                      <a:pt x="316" y="206"/>
                    </a:lnTo>
                    <a:close/>
                    <a:moveTo>
                      <a:pt x="318" y="104"/>
                    </a:moveTo>
                    <a:cubicBezTo>
                      <a:pt x="25" y="108"/>
                      <a:pt x="25" y="108"/>
                      <a:pt x="25" y="108"/>
                    </a:cubicBezTo>
                    <a:cubicBezTo>
                      <a:pt x="26" y="40"/>
                      <a:pt x="26" y="40"/>
                      <a:pt x="26" y="40"/>
                    </a:cubicBezTo>
                    <a:cubicBezTo>
                      <a:pt x="319" y="29"/>
                      <a:pt x="319" y="29"/>
                      <a:pt x="319" y="29"/>
                    </a:cubicBezTo>
                    <a:lnTo>
                      <a:pt x="318" y="10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69" name="Freeform 10"/>
              <p:cNvSpPr>
                <a:spLocks/>
              </p:cNvSpPr>
              <p:nvPr/>
            </p:nvSpPr>
            <p:spPr bwMode="auto">
              <a:xfrm>
                <a:off x="5356" y="2234"/>
                <a:ext cx="109" cy="128"/>
              </a:xfrm>
              <a:custGeom>
                <a:avLst/>
                <a:gdLst>
                  <a:gd name="T0" fmla="*/ 117 w 169"/>
                  <a:gd name="T1" fmla="*/ 94 h 232"/>
                  <a:gd name="T2" fmla="*/ 145 w 169"/>
                  <a:gd name="T3" fmla="*/ 50 h 232"/>
                  <a:gd name="T4" fmla="*/ 95 w 169"/>
                  <a:gd name="T5" fmla="*/ 0 h 232"/>
                  <a:gd name="T6" fmla="*/ 45 w 169"/>
                  <a:gd name="T7" fmla="*/ 50 h 232"/>
                  <a:gd name="T8" fmla="*/ 69 w 169"/>
                  <a:gd name="T9" fmla="*/ 92 h 232"/>
                  <a:gd name="T10" fmla="*/ 18 w 169"/>
                  <a:gd name="T11" fmla="*/ 144 h 232"/>
                  <a:gd name="T12" fmla="*/ 13 w 169"/>
                  <a:gd name="T13" fmla="*/ 195 h 232"/>
                  <a:gd name="T14" fmla="*/ 22 w 169"/>
                  <a:gd name="T15" fmla="*/ 176 h 232"/>
                  <a:gd name="T16" fmla="*/ 25 w 169"/>
                  <a:gd name="T17" fmla="*/ 202 h 232"/>
                  <a:gd name="T18" fmla="*/ 82 w 169"/>
                  <a:gd name="T19" fmla="*/ 223 h 232"/>
                  <a:gd name="T20" fmla="*/ 169 w 169"/>
                  <a:gd name="T21" fmla="*/ 176 h 232"/>
                  <a:gd name="T22" fmla="*/ 117 w 169"/>
                  <a:gd name="T23" fmla="*/ 94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9" h="232">
                    <a:moveTo>
                      <a:pt x="117" y="94"/>
                    </a:moveTo>
                    <a:cubicBezTo>
                      <a:pt x="133" y="86"/>
                      <a:pt x="145" y="69"/>
                      <a:pt x="145" y="50"/>
                    </a:cubicBezTo>
                    <a:cubicBezTo>
                      <a:pt x="145" y="22"/>
                      <a:pt x="122" y="0"/>
                      <a:pt x="95" y="0"/>
                    </a:cubicBezTo>
                    <a:cubicBezTo>
                      <a:pt x="67" y="0"/>
                      <a:pt x="45" y="22"/>
                      <a:pt x="45" y="50"/>
                    </a:cubicBezTo>
                    <a:cubicBezTo>
                      <a:pt x="45" y="68"/>
                      <a:pt x="55" y="84"/>
                      <a:pt x="69" y="92"/>
                    </a:cubicBezTo>
                    <a:cubicBezTo>
                      <a:pt x="44" y="97"/>
                      <a:pt x="31" y="113"/>
                      <a:pt x="18" y="144"/>
                    </a:cubicBezTo>
                    <a:cubicBezTo>
                      <a:pt x="0" y="184"/>
                      <a:pt x="13" y="195"/>
                      <a:pt x="13" y="195"/>
                    </a:cubicBezTo>
                    <a:cubicBezTo>
                      <a:pt x="22" y="176"/>
                      <a:pt x="22" y="176"/>
                      <a:pt x="22" y="176"/>
                    </a:cubicBezTo>
                    <a:cubicBezTo>
                      <a:pt x="25" y="202"/>
                      <a:pt x="25" y="202"/>
                      <a:pt x="25" y="202"/>
                    </a:cubicBezTo>
                    <a:cubicBezTo>
                      <a:pt x="25" y="202"/>
                      <a:pt x="40" y="219"/>
                      <a:pt x="82" y="223"/>
                    </a:cubicBezTo>
                    <a:cubicBezTo>
                      <a:pt x="126" y="227"/>
                      <a:pt x="169" y="232"/>
                      <a:pt x="169" y="176"/>
                    </a:cubicBezTo>
                    <a:cubicBezTo>
                      <a:pt x="169" y="132"/>
                      <a:pt x="147" y="104"/>
                      <a:pt x="117" y="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70" name="Freeform 11"/>
              <p:cNvSpPr>
                <a:spLocks/>
              </p:cNvSpPr>
              <p:nvPr/>
            </p:nvSpPr>
            <p:spPr bwMode="auto">
              <a:xfrm>
                <a:off x="5314" y="2480"/>
                <a:ext cx="63" cy="80"/>
              </a:xfrm>
              <a:custGeom>
                <a:avLst/>
                <a:gdLst>
                  <a:gd name="T0" fmla="*/ 70 w 98"/>
                  <a:gd name="T1" fmla="*/ 120 h 145"/>
                  <a:gd name="T2" fmla="*/ 98 w 98"/>
                  <a:gd name="T3" fmla="*/ 78 h 145"/>
                  <a:gd name="T4" fmla="*/ 75 w 98"/>
                  <a:gd name="T5" fmla="*/ 61 h 145"/>
                  <a:gd name="T6" fmla="*/ 93 w 98"/>
                  <a:gd name="T7" fmla="*/ 32 h 145"/>
                  <a:gd name="T8" fmla="*/ 60 w 98"/>
                  <a:gd name="T9" fmla="*/ 0 h 145"/>
                  <a:gd name="T10" fmla="*/ 28 w 98"/>
                  <a:gd name="T11" fmla="*/ 32 h 145"/>
                  <a:gd name="T12" fmla="*/ 44 w 98"/>
                  <a:gd name="T13" fmla="*/ 60 h 145"/>
                  <a:gd name="T14" fmla="*/ 11 w 98"/>
                  <a:gd name="T15" fmla="*/ 93 h 145"/>
                  <a:gd name="T16" fmla="*/ 8 w 98"/>
                  <a:gd name="T17" fmla="*/ 126 h 145"/>
                  <a:gd name="T18" fmla="*/ 14 w 98"/>
                  <a:gd name="T19" fmla="*/ 114 h 145"/>
                  <a:gd name="T20" fmla="*/ 16 w 98"/>
                  <a:gd name="T21" fmla="*/ 130 h 145"/>
                  <a:gd name="T22" fmla="*/ 52 w 98"/>
                  <a:gd name="T23" fmla="*/ 144 h 145"/>
                  <a:gd name="T24" fmla="*/ 62 w 98"/>
                  <a:gd name="T25" fmla="*/ 145 h 145"/>
                  <a:gd name="T26" fmla="*/ 70 w 98"/>
                  <a:gd name="T27" fmla="*/ 12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145">
                    <a:moveTo>
                      <a:pt x="70" y="120"/>
                    </a:moveTo>
                    <a:cubicBezTo>
                      <a:pt x="78" y="102"/>
                      <a:pt x="86" y="88"/>
                      <a:pt x="98" y="78"/>
                    </a:cubicBezTo>
                    <a:cubicBezTo>
                      <a:pt x="92" y="70"/>
                      <a:pt x="84" y="64"/>
                      <a:pt x="75" y="61"/>
                    </a:cubicBezTo>
                    <a:cubicBezTo>
                      <a:pt x="85" y="56"/>
                      <a:pt x="93" y="45"/>
                      <a:pt x="93" y="32"/>
                    </a:cubicBezTo>
                    <a:cubicBezTo>
                      <a:pt x="93" y="15"/>
                      <a:pt x="78" y="0"/>
                      <a:pt x="60" y="0"/>
                    </a:cubicBezTo>
                    <a:cubicBezTo>
                      <a:pt x="43" y="0"/>
                      <a:pt x="28" y="15"/>
                      <a:pt x="28" y="32"/>
                    </a:cubicBezTo>
                    <a:cubicBezTo>
                      <a:pt x="28" y="44"/>
                      <a:pt x="35" y="54"/>
                      <a:pt x="44" y="60"/>
                    </a:cubicBezTo>
                    <a:cubicBezTo>
                      <a:pt x="28" y="63"/>
                      <a:pt x="20" y="73"/>
                      <a:pt x="11" y="93"/>
                    </a:cubicBezTo>
                    <a:cubicBezTo>
                      <a:pt x="0" y="119"/>
                      <a:pt x="8" y="126"/>
                      <a:pt x="8" y="126"/>
                    </a:cubicBezTo>
                    <a:cubicBezTo>
                      <a:pt x="14" y="114"/>
                      <a:pt x="14" y="114"/>
                      <a:pt x="14" y="114"/>
                    </a:cubicBezTo>
                    <a:cubicBezTo>
                      <a:pt x="16" y="130"/>
                      <a:pt x="16" y="130"/>
                      <a:pt x="16" y="130"/>
                    </a:cubicBezTo>
                    <a:cubicBezTo>
                      <a:pt x="16" y="130"/>
                      <a:pt x="25" y="142"/>
                      <a:pt x="52" y="144"/>
                    </a:cubicBezTo>
                    <a:cubicBezTo>
                      <a:pt x="55" y="144"/>
                      <a:pt x="59" y="145"/>
                      <a:pt x="62" y="145"/>
                    </a:cubicBezTo>
                    <a:cubicBezTo>
                      <a:pt x="64" y="138"/>
                      <a:pt x="66" y="130"/>
                      <a:pt x="70" y="12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71" name="Freeform 12"/>
              <p:cNvSpPr>
                <a:spLocks noEditPoints="1"/>
              </p:cNvSpPr>
              <p:nvPr/>
            </p:nvSpPr>
            <p:spPr bwMode="auto">
              <a:xfrm>
                <a:off x="5070" y="2429"/>
                <a:ext cx="336" cy="246"/>
              </a:xfrm>
              <a:custGeom>
                <a:avLst/>
                <a:gdLst>
                  <a:gd name="T0" fmla="*/ 467 w 522"/>
                  <a:gd name="T1" fmla="*/ 298 h 446"/>
                  <a:gd name="T2" fmla="*/ 465 w 522"/>
                  <a:gd name="T3" fmla="*/ 301 h 446"/>
                  <a:gd name="T4" fmla="*/ 444 w 522"/>
                  <a:gd name="T5" fmla="*/ 283 h 446"/>
                  <a:gd name="T6" fmla="*/ 433 w 522"/>
                  <a:gd name="T7" fmla="*/ 258 h 446"/>
                  <a:gd name="T8" fmla="*/ 432 w 522"/>
                  <a:gd name="T9" fmla="*/ 258 h 446"/>
                  <a:gd name="T10" fmla="*/ 430 w 522"/>
                  <a:gd name="T11" fmla="*/ 258 h 446"/>
                  <a:gd name="T12" fmla="*/ 397 w 522"/>
                  <a:gd name="T13" fmla="*/ 250 h 446"/>
                  <a:gd name="T14" fmla="*/ 395 w 522"/>
                  <a:gd name="T15" fmla="*/ 253 h 446"/>
                  <a:gd name="T16" fmla="*/ 374 w 522"/>
                  <a:gd name="T17" fmla="*/ 235 h 446"/>
                  <a:gd name="T18" fmla="*/ 371 w 522"/>
                  <a:gd name="T19" fmla="*/ 178 h 446"/>
                  <a:gd name="T20" fmla="*/ 392 w 522"/>
                  <a:gd name="T21" fmla="*/ 146 h 446"/>
                  <a:gd name="T22" fmla="*/ 387 w 522"/>
                  <a:gd name="T23" fmla="*/ 125 h 446"/>
                  <a:gd name="T24" fmla="*/ 440 w 522"/>
                  <a:gd name="T25" fmla="*/ 72 h 446"/>
                  <a:gd name="T26" fmla="*/ 478 w 522"/>
                  <a:gd name="T27" fmla="*/ 87 h 446"/>
                  <a:gd name="T28" fmla="*/ 521 w 522"/>
                  <a:gd name="T29" fmla="*/ 53 h 446"/>
                  <a:gd name="T30" fmla="*/ 522 w 522"/>
                  <a:gd name="T31" fmla="*/ 0 h 446"/>
                  <a:gd name="T32" fmla="*/ 343 w 522"/>
                  <a:gd name="T33" fmla="*/ 24 h 446"/>
                  <a:gd name="T34" fmla="*/ 5 w 522"/>
                  <a:gd name="T35" fmla="*/ 1 h 446"/>
                  <a:gd name="T36" fmla="*/ 0 w 522"/>
                  <a:gd name="T37" fmla="*/ 376 h 446"/>
                  <a:gd name="T38" fmla="*/ 341 w 522"/>
                  <a:gd name="T39" fmla="*/ 446 h 446"/>
                  <a:gd name="T40" fmla="*/ 516 w 522"/>
                  <a:gd name="T41" fmla="*/ 361 h 446"/>
                  <a:gd name="T42" fmla="*/ 517 w 522"/>
                  <a:gd name="T43" fmla="*/ 315 h 446"/>
                  <a:gd name="T44" fmla="*/ 467 w 522"/>
                  <a:gd name="T45" fmla="*/ 298 h 446"/>
                  <a:gd name="T46" fmla="*/ 313 w 522"/>
                  <a:gd name="T47" fmla="*/ 414 h 446"/>
                  <a:gd name="T48" fmla="*/ 22 w 522"/>
                  <a:gd name="T49" fmla="*/ 357 h 446"/>
                  <a:gd name="T50" fmla="*/ 27 w 522"/>
                  <a:gd name="T51" fmla="*/ 26 h 446"/>
                  <a:gd name="T52" fmla="*/ 319 w 522"/>
                  <a:gd name="T53" fmla="*/ 46 h 446"/>
                  <a:gd name="T54" fmla="*/ 313 w 522"/>
                  <a:gd name="T55" fmla="*/ 414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22" h="446">
                    <a:moveTo>
                      <a:pt x="467" y="298"/>
                    </a:moveTo>
                    <a:cubicBezTo>
                      <a:pt x="465" y="301"/>
                      <a:pt x="465" y="301"/>
                      <a:pt x="465" y="301"/>
                    </a:cubicBezTo>
                    <a:cubicBezTo>
                      <a:pt x="444" y="283"/>
                      <a:pt x="444" y="283"/>
                      <a:pt x="444" y="283"/>
                    </a:cubicBezTo>
                    <a:cubicBezTo>
                      <a:pt x="441" y="281"/>
                      <a:pt x="434" y="273"/>
                      <a:pt x="433" y="258"/>
                    </a:cubicBezTo>
                    <a:cubicBezTo>
                      <a:pt x="433" y="258"/>
                      <a:pt x="433" y="258"/>
                      <a:pt x="432" y="258"/>
                    </a:cubicBezTo>
                    <a:cubicBezTo>
                      <a:pt x="430" y="258"/>
                      <a:pt x="430" y="258"/>
                      <a:pt x="430" y="258"/>
                    </a:cubicBezTo>
                    <a:cubicBezTo>
                      <a:pt x="416" y="257"/>
                      <a:pt x="405" y="253"/>
                      <a:pt x="397" y="250"/>
                    </a:cubicBezTo>
                    <a:cubicBezTo>
                      <a:pt x="395" y="253"/>
                      <a:pt x="395" y="253"/>
                      <a:pt x="395" y="253"/>
                    </a:cubicBezTo>
                    <a:cubicBezTo>
                      <a:pt x="374" y="235"/>
                      <a:pt x="374" y="235"/>
                      <a:pt x="374" y="235"/>
                    </a:cubicBezTo>
                    <a:cubicBezTo>
                      <a:pt x="368" y="230"/>
                      <a:pt x="356" y="214"/>
                      <a:pt x="371" y="178"/>
                    </a:cubicBezTo>
                    <a:cubicBezTo>
                      <a:pt x="376" y="166"/>
                      <a:pt x="382" y="155"/>
                      <a:pt x="392" y="146"/>
                    </a:cubicBezTo>
                    <a:cubicBezTo>
                      <a:pt x="389" y="140"/>
                      <a:pt x="387" y="133"/>
                      <a:pt x="387" y="125"/>
                    </a:cubicBezTo>
                    <a:cubicBezTo>
                      <a:pt x="387" y="96"/>
                      <a:pt x="411" y="72"/>
                      <a:pt x="440" y="72"/>
                    </a:cubicBezTo>
                    <a:cubicBezTo>
                      <a:pt x="455" y="72"/>
                      <a:pt x="468" y="78"/>
                      <a:pt x="478" y="87"/>
                    </a:cubicBezTo>
                    <a:cubicBezTo>
                      <a:pt x="487" y="71"/>
                      <a:pt x="502" y="58"/>
                      <a:pt x="521" y="53"/>
                    </a:cubicBezTo>
                    <a:cubicBezTo>
                      <a:pt x="522" y="0"/>
                      <a:pt x="522" y="0"/>
                      <a:pt x="522" y="0"/>
                    </a:cubicBezTo>
                    <a:cubicBezTo>
                      <a:pt x="343" y="24"/>
                      <a:pt x="343" y="24"/>
                      <a:pt x="343" y="24"/>
                    </a:cubicBezTo>
                    <a:cubicBezTo>
                      <a:pt x="5" y="1"/>
                      <a:pt x="5" y="1"/>
                      <a:pt x="5" y="1"/>
                    </a:cubicBezTo>
                    <a:cubicBezTo>
                      <a:pt x="0" y="376"/>
                      <a:pt x="0" y="376"/>
                      <a:pt x="0" y="376"/>
                    </a:cubicBezTo>
                    <a:cubicBezTo>
                      <a:pt x="341" y="446"/>
                      <a:pt x="341" y="446"/>
                      <a:pt x="341" y="446"/>
                    </a:cubicBezTo>
                    <a:cubicBezTo>
                      <a:pt x="516" y="361"/>
                      <a:pt x="516" y="361"/>
                      <a:pt x="516" y="361"/>
                    </a:cubicBezTo>
                    <a:cubicBezTo>
                      <a:pt x="517" y="315"/>
                      <a:pt x="517" y="315"/>
                      <a:pt x="517" y="315"/>
                    </a:cubicBezTo>
                    <a:cubicBezTo>
                      <a:pt x="493" y="312"/>
                      <a:pt x="477" y="305"/>
                      <a:pt x="467" y="298"/>
                    </a:cubicBezTo>
                    <a:close/>
                    <a:moveTo>
                      <a:pt x="313" y="414"/>
                    </a:moveTo>
                    <a:cubicBezTo>
                      <a:pt x="22" y="357"/>
                      <a:pt x="22" y="357"/>
                      <a:pt x="22" y="357"/>
                    </a:cubicBezTo>
                    <a:cubicBezTo>
                      <a:pt x="27" y="26"/>
                      <a:pt x="27" y="26"/>
                      <a:pt x="27" y="26"/>
                    </a:cubicBezTo>
                    <a:cubicBezTo>
                      <a:pt x="319" y="46"/>
                      <a:pt x="319" y="46"/>
                      <a:pt x="319" y="46"/>
                    </a:cubicBezTo>
                    <a:lnTo>
                      <a:pt x="313" y="41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272" name="Freeform 13"/>
              <p:cNvSpPr>
                <a:spLocks/>
              </p:cNvSpPr>
              <p:nvPr/>
            </p:nvSpPr>
            <p:spPr bwMode="auto">
              <a:xfrm>
                <a:off x="5356" y="2469"/>
                <a:ext cx="109" cy="128"/>
              </a:xfrm>
              <a:custGeom>
                <a:avLst/>
                <a:gdLst>
                  <a:gd name="T0" fmla="*/ 117 w 169"/>
                  <a:gd name="T1" fmla="*/ 94 h 232"/>
                  <a:gd name="T2" fmla="*/ 145 w 169"/>
                  <a:gd name="T3" fmla="*/ 50 h 232"/>
                  <a:gd name="T4" fmla="*/ 95 w 169"/>
                  <a:gd name="T5" fmla="*/ 0 h 232"/>
                  <a:gd name="T6" fmla="*/ 45 w 169"/>
                  <a:gd name="T7" fmla="*/ 50 h 232"/>
                  <a:gd name="T8" fmla="*/ 69 w 169"/>
                  <a:gd name="T9" fmla="*/ 92 h 232"/>
                  <a:gd name="T10" fmla="*/ 18 w 169"/>
                  <a:gd name="T11" fmla="*/ 144 h 232"/>
                  <a:gd name="T12" fmla="*/ 13 w 169"/>
                  <a:gd name="T13" fmla="*/ 195 h 232"/>
                  <a:gd name="T14" fmla="*/ 22 w 169"/>
                  <a:gd name="T15" fmla="*/ 176 h 232"/>
                  <a:gd name="T16" fmla="*/ 25 w 169"/>
                  <a:gd name="T17" fmla="*/ 202 h 232"/>
                  <a:gd name="T18" fmla="*/ 82 w 169"/>
                  <a:gd name="T19" fmla="*/ 223 h 232"/>
                  <a:gd name="T20" fmla="*/ 169 w 169"/>
                  <a:gd name="T21" fmla="*/ 176 h 232"/>
                  <a:gd name="T22" fmla="*/ 117 w 169"/>
                  <a:gd name="T23" fmla="*/ 94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9" h="232">
                    <a:moveTo>
                      <a:pt x="117" y="94"/>
                    </a:moveTo>
                    <a:cubicBezTo>
                      <a:pt x="133" y="86"/>
                      <a:pt x="145" y="69"/>
                      <a:pt x="145" y="50"/>
                    </a:cubicBezTo>
                    <a:cubicBezTo>
                      <a:pt x="145" y="22"/>
                      <a:pt x="122" y="0"/>
                      <a:pt x="95" y="0"/>
                    </a:cubicBezTo>
                    <a:cubicBezTo>
                      <a:pt x="67" y="0"/>
                      <a:pt x="45" y="22"/>
                      <a:pt x="45" y="50"/>
                    </a:cubicBezTo>
                    <a:cubicBezTo>
                      <a:pt x="45" y="68"/>
                      <a:pt x="55" y="83"/>
                      <a:pt x="69" y="92"/>
                    </a:cubicBezTo>
                    <a:cubicBezTo>
                      <a:pt x="44" y="97"/>
                      <a:pt x="31" y="112"/>
                      <a:pt x="18" y="144"/>
                    </a:cubicBezTo>
                    <a:cubicBezTo>
                      <a:pt x="0" y="184"/>
                      <a:pt x="13" y="195"/>
                      <a:pt x="13" y="195"/>
                    </a:cubicBezTo>
                    <a:cubicBezTo>
                      <a:pt x="22" y="176"/>
                      <a:pt x="22" y="176"/>
                      <a:pt x="22" y="176"/>
                    </a:cubicBezTo>
                    <a:cubicBezTo>
                      <a:pt x="25" y="202"/>
                      <a:pt x="25" y="202"/>
                      <a:pt x="25" y="202"/>
                    </a:cubicBezTo>
                    <a:cubicBezTo>
                      <a:pt x="25" y="202"/>
                      <a:pt x="40" y="219"/>
                      <a:pt x="82" y="223"/>
                    </a:cubicBezTo>
                    <a:cubicBezTo>
                      <a:pt x="126" y="227"/>
                      <a:pt x="169" y="232"/>
                      <a:pt x="169" y="176"/>
                    </a:cubicBezTo>
                    <a:cubicBezTo>
                      <a:pt x="169" y="132"/>
                      <a:pt x="147" y="104"/>
                      <a:pt x="117" y="94"/>
                    </a:cubicBezTo>
                    <a:close/>
                  </a:path>
                </a:pathLst>
              </a:custGeom>
              <a:solidFill>
                <a:schemeClr val="accent1"/>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grpSp>
      <p:sp>
        <p:nvSpPr>
          <p:cNvPr id="162" name="Title 2"/>
          <p:cNvSpPr txBox="1">
            <a:spLocks/>
          </p:cNvSpPr>
          <p:nvPr/>
        </p:nvSpPr>
        <p:spPr>
          <a:xfrm>
            <a:off x="261939" y="292082"/>
            <a:ext cx="11375536" cy="932563"/>
          </a:xfrm>
          <a:prstGeom prst="rect">
            <a:avLst/>
          </a:prstGeom>
        </p:spPr>
        <p:txBody>
          <a:bodyPr vert="horz" wrap="square" lIns="146304" tIns="91440" rIns="146304" bIns="91440" rtlCol="0" anchor="t">
            <a:spAutoFit/>
          </a:bodyPr>
          <a:lstStyle>
            <a:lvl1pPr algn="l" defTabSz="932372" rtl="0" eaLnBrk="1" latinLnBrk="0" hangingPunct="1">
              <a:lnSpc>
                <a:spcPct val="90000"/>
              </a:lnSpc>
              <a:spcBef>
                <a:spcPct val="0"/>
              </a:spcBef>
              <a:buNone/>
              <a:defRPr lang="en-US" sz="5398"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marL="0" marR="0" lvl="0" indent="0" algn="l" defTabSz="932372"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02" normalizeH="0" baseline="0" noProof="0" dirty="0" smtClean="0">
                <a:ln w="3175">
                  <a:noFill/>
                </a:ln>
                <a:solidFill>
                  <a:schemeClr val="tx1"/>
                </a:solidFill>
                <a:effectLst/>
                <a:uLnTx/>
                <a:uFillTx/>
                <a:latin typeface="Segoe UI Light"/>
                <a:ea typeface="+mn-ea"/>
                <a:cs typeface="Arial" charset="0"/>
              </a:rPr>
              <a:t>Software-defined</a:t>
            </a:r>
            <a:r>
              <a:rPr kumimoji="0" lang="en-US" sz="5400" b="0" i="0" u="none" strike="noStrike" kern="1200" cap="none" spc="-102" normalizeH="0" noProof="0" dirty="0" smtClean="0">
                <a:ln w="3175">
                  <a:noFill/>
                </a:ln>
                <a:solidFill>
                  <a:schemeClr val="tx1"/>
                </a:solidFill>
                <a:effectLst/>
                <a:uLnTx/>
                <a:uFillTx/>
                <a:latin typeface="Segoe UI Light"/>
                <a:ea typeface="+mn-ea"/>
                <a:cs typeface="Arial" charset="0"/>
              </a:rPr>
              <a:t> networking</a:t>
            </a:r>
            <a:endParaRPr kumimoji="0" lang="en-US" sz="5400" b="0" i="0" u="none" strike="noStrike" kern="1200" cap="none" spc="-102" normalizeH="0" baseline="0" noProof="0" dirty="0">
              <a:ln w="3175">
                <a:noFill/>
              </a:ln>
              <a:solidFill>
                <a:schemeClr val="tx1"/>
              </a:solidFill>
              <a:effectLst/>
              <a:uLnTx/>
              <a:uFillTx/>
              <a:latin typeface="Segoe UI Light"/>
              <a:ea typeface="+mn-ea"/>
              <a:cs typeface="Arial" charset="0"/>
            </a:endParaRPr>
          </a:p>
        </p:txBody>
      </p:sp>
    </p:spTree>
    <p:extLst>
      <p:ext uri="{BB962C8B-B14F-4D97-AF65-F5344CB8AC3E}">
        <p14:creationId xmlns:p14="http://schemas.microsoft.com/office/powerpoint/2010/main" val="387669253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ltGray">
          <a:xfrm>
            <a:off x="2535" y="-1"/>
            <a:ext cx="4212906" cy="6994526"/>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2918" tIns="46460" rIns="92918" bIns="46460" numCol="1" rtlCol="0" anchor="ctr" anchorCtr="0" compatLnSpc="1">
            <a:prstTxWarp prst="textNoShape">
              <a:avLst/>
            </a:prstTxWarp>
          </a:bodyPr>
          <a:lstStyle/>
          <a:p>
            <a:pPr algn="ctr" defTabSz="928805">
              <a:lnSpc>
                <a:spcPct val="90000"/>
              </a:lnSpc>
            </a:pPr>
            <a:endParaRPr lang="en-US" sz="1836" spc="-51" dirty="0">
              <a:gradFill>
                <a:gsLst>
                  <a:gs pos="0">
                    <a:srgbClr val="EFEFEF"/>
                  </a:gs>
                  <a:gs pos="100000">
                    <a:srgbClr val="EFEFEF"/>
                  </a:gs>
                </a:gsLst>
                <a:lin ang="5400000" scaled="0"/>
              </a:gradFill>
            </a:endParaRPr>
          </a:p>
        </p:txBody>
      </p:sp>
      <p:sp>
        <p:nvSpPr>
          <p:cNvPr id="16" name="Title 1"/>
          <p:cNvSpPr txBox="1">
            <a:spLocks/>
          </p:cNvSpPr>
          <p:nvPr/>
        </p:nvSpPr>
        <p:spPr>
          <a:xfrm>
            <a:off x="4460460" y="378863"/>
            <a:ext cx="7137817" cy="762786"/>
          </a:xfrm>
          <a:prstGeom prst="rect">
            <a:avLst/>
          </a:prstGeom>
        </p:spPr>
        <p:txBody>
          <a:bodyPr lIns="0" tIns="0" rIns="0" bIns="0"/>
          <a:lst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r>
              <a:rPr dirty="0">
                <a:solidFill>
                  <a:schemeClr val="tx1"/>
                </a:solidFill>
              </a:rPr>
              <a:t>Agenda</a:t>
            </a:r>
          </a:p>
        </p:txBody>
      </p:sp>
      <p:sp>
        <p:nvSpPr>
          <p:cNvPr id="17" name="TextBox 16"/>
          <p:cNvSpPr txBox="1"/>
          <p:nvPr/>
        </p:nvSpPr>
        <p:spPr>
          <a:xfrm>
            <a:off x="4508758" y="1582238"/>
            <a:ext cx="7497077" cy="4074962"/>
          </a:xfrm>
          <a:prstGeom prst="rect">
            <a:avLst/>
          </a:prstGeom>
          <a:noFill/>
        </p:spPr>
        <p:txBody>
          <a:bodyPr wrap="square" lIns="0" tIns="0" rIns="0" bIns="0" rtlCol="0">
            <a:spAutoFit/>
          </a:bodyPr>
          <a:lstStyle>
            <a:defPPr>
              <a:defRPr lang="en-US"/>
            </a:defPPr>
            <a:lvl1pPr marL="284163" indent="-284163">
              <a:lnSpc>
                <a:spcPct val="90000"/>
              </a:lnSpc>
              <a:spcBef>
                <a:spcPct val="20000"/>
              </a:spcBef>
              <a:buSzPct val="90000"/>
              <a:buFont typeface="Wingdings" pitchFamily="2" charset="2"/>
              <a:buChar char=""/>
              <a:defRPr sz="3600" spc="-70">
                <a:gradFill>
                  <a:gsLst>
                    <a:gs pos="1250">
                      <a:schemeClr val="tx1"/>
                    </a:gs>
                    <a:gs pos="100000">
                      <a:schemeClr val="tx1"/>
                    </a:gs>
                  </a:gsLst>
                  <a:lin ang="5400000" scaled="0"/>
                </a:gradFill>
                <a:latin typeface="+mj-lt"/>
              </a:defRPr>
            </a:lvl1pPr>
          </a:lstStyle>
          <a:p>
            <a:pPr marL="0" indent="0">
              <a:spcBef>
                <a:spcPts val="1200"/>
              </a:spcBef>
              <a:buNone/>
            </a:pPr>
            <a:r>
              <a:rPr lang="en-US" sz="2400" dirty="0" smtClean="0">
                <a:latin typeface="+mn-lt"/>
              </a:rPr>
              <a:t>Review Microsoft Hybrid Solutions</a:t>
            </a:r>
          </a:p>
          <a:p>
            <a:pPr>
              <a:spcBef>
                <a:spcPts val="1200"/>
              </a:spcBef>
            </a:pPr>
            <a:r>
              <a:rPr lang="en-US" sz="2400" dirty="0" smtClean="0">
                <a:latin typeface="+mn-lt"/>
              </a:rPr>
              <a:t>Virtualization and Data</a:t>
            </a:r>
          </a:p>
          <a:p>
            <a:pPr lvl="1">
              <a:spcBef>
                <a:spcPts val="1200"/>
              </a:spcBef>
            </a:pPr>
            <a:r>
              <a:rPr lang="en-US" sz="2000" dirty="0" smtClean="0"/>
              <a:t>Windows Server / System Center 2012 R2</a:t>
            </a:r>
          </a:p>
          <a:p>
            <a:pPr lvl="1">
              <a:spcBef>
                <a:spcPts val="1200"/>
              </a:spcBef>
            </a:pPr>
            <a:r>
              <a:rPr lang="en-US" sz="2000" dirty="0" smtClean="0"/>
              <a:t>Azure / </a:t>
            </a:r>
            <a:r>
              <a:rPr lang="en-US" sz="2000" dirty="0" err="1" smtClean="0"/>
              <a:t>InTune</a:t>
            </a:r>
            <a:endParaRPr lang="en-US" sz="2000" dirty="0" smtClean="0"/>
          </a:p>
          <a:p>
            <a:pPr lvl="1">
              <a:spcBef>
                <a:spcPts val="1200"/>
              </a:spcBef>
            </a:pPr>
            <a:r>
              <a:rPr lang="en-US" sz="2000" dirty="0" smtClean="0"/>
              <a:t>SQL 2014</a:t>
            </a:r>
          </a:p>
          <a:p>
            <a:pPr>
              <a:spcBef>
                <a:spcPts val="1200"/>
              </a:spcBef>
            </a:pPr>
            <a:r>
              <a:rPr lang="en-US" sz="2400" dirty="0" smtClean="0">
                <a:latin typeface="+mn-lt"/>
              </a:rPr>
              <a:t>Communications and Collaboration</a:t>
            </a:r>
          </a:p>
          <a:p>
            <a:pPr lvl="1">
              <a:spcBef>
                <a:spcPts val="1200"/>
              </a:spcBef>
            </a:pPr>
            <a:r>
              <a:rPr lang="en-US" sz="2000" dirty="0" smtClean="0"/>
              <a:t>Exchange / </a:t>
            </a:r>
            <a:r>
              <a:rPr lang="en-US" sz="2000" dirty="0" err="1" smtClean="0"/>
              <a:t>Lync</a:t>
            </a:r>
            <a:r>
              <a:rPr lang="en-US" sz="2000" dirty="0" smtClean="0"/>
              <a:t> 2013</a:t>
            </a:r>
          </a:p>
          <a:p>
            <a:pPr lvl="1">
              <a:spcBef>
                <a:spcPts val="1200"/>
              </a:spcBef>
            </a:pPr>
            <a:r>
              <a:rPr lang="en-US" sz="2000" dirty="0" err="1" smtClean="0"/>
              <a:t>Sharepoint</a:t>
            </a:r>
            <a:r>
              <a:rPr lang="en-US" sz="2000" dirty="0" smtClean="0"/>
              <a:t> / Yammer 2013</a:t>
            </a:r>
          </a:p>
          <a:p>
            <a:pPr lvl="1">
              <a:spcBef>
                <a:spcPts val="1200"/>
              </a:spcBef>
            </a:pPr>
            <a:r>
              <a:rPr lang="en-US" sz="2000" dirty="0" smtClean="0"/>
              <a:t>Office 365</a:t>
            </a:r>
          </a:p>
        </p:txBody>
      </p:sp>
      <p:pic>
        <p:nvPicPr>
          <p:cNvPr id="7" name="Picture 1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7899" y="473351"/>
            <a:ext cx="3376974" cy="485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5052" y="1130771"/>
            <a:ext cx="4088359" cy="639798"/>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796" y="1816134"/>
            <a:ext cx="2184652" cy="756455"/>
          </a:xfrm>
          <a:prstGeom prst="rect">
            <a:avLst/>
          </a:prstGeom>
        </p:spPr>
      </p:pic>
    </p:spTree>
    <p:extLst>
      <p:ext uri="{BB962C8B-B14F-4D97-AF65-F5344CB8AC3E}">
        <p14:creationId xmlns:p14="http://schemas.microsoft.com/office/powerpoint/2010/main" val="4155366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bwMode="auto">
          <a:xfrm>
            <a:off x="5972178" y="1364343"/>
            <a:ext cx="6156286" cy="5370286"/>
          </a:xfrm>
          <a:prstGeom prst="rect">
            <a:avLst/>
          </a:prstGeom>
          <a:solidFill>
            <a:schemeClr val="bg1">
              <a:lumMod val="95000"/>
            </a:schemeClr>
          </a:solidFill>
          <a:ln w="12700" cap="sq">
            <a:no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endParaRPr lang="en-US" sz="4000" spc="-50" dirty="0">
              <a:gradFill>
                <a:gsLst>
                  <a:gs pos="91250">
                    <a:srgbClr val="00188F"/>
                  </a:gs>
                  <a:gs pos="75000">
                    <a:srgbClr val="00188F"/>
                  </a:gs>
                </a:gsLst>
                <a:lin ang="5400000" scaled="0"/>
              </a:gradFill>
              <a:latin typeface="Segoe UI Light"/>
            </a:endParaRPr>
          </a:p>
        </p:txBody>
      </p:sp>
      <p:sp>
        <p:nvSpPr>
          <p:cNvPr id="82" name="Rectangle 81"/>
          <p:cNvSpPr/>
          <p:nvPr/>
        </p:nvSpPr>
        <p:spPr>
          <a:xfrm>
            <a:off x="415274" y="2109907"/>
            <a:ext cx="5558491" cy="358738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40" tIns="146271" rIns="91420" bIns="182840" numCol="1" rtlCol="0" anchor="t" anchorCtr="0" compatLnSpc="1">
            <a:prstTxWarp prst="textNoShape">
              <a:avLst/>
            </a:prstTxWarp>
          </a:bodyPr>
          <a:lstStyle/>
          <a:p>
            <a:pPr fontAlgn="base">
              <a:lnSpc>
                <a:spcPct val="90000"/>
              </a:lnSpc>
              <a:spcBef>
                <a:spcPts val="1200"/>
              </a:spcBef>
              <a:spcAft>
                <a:spcPts val="600"/>
              </a:spcAft>
              <a:defRPr/>
            </a:pPr>
            <a:r>
              <a:rPr lang="en-US" sz="2000" b="1" dirty="0" smtClean="0">
                <a:gradFill>
                  <a:gsLst>
                    <a:gs pos="62500">
                      <a:srgbClr val="505050"/>
                    </a:gs>
                    <a:gs pos="40000">
                      <a:srgbClr val="505050"/>
                    </a:gs>
                  </a:gsLst>
                  <a:lin ang="5400000" scaled="0"/>
                </a:gradFill>
              </a:rPr>
              <a:t>Simplified cloud infrastructure deployment with inbox service </a:t>
            </a:r>
            <a:r>
              <a:rPr lang="en-US" sz="2000" b="1" dirty="0">
                <a:gradFill>
                  <a:gsLst>
                    <a:gs pos="62500">
                      <a:srgbClr val="505050"/>
                    </a:gs>
                    <a:gs pos="40000">
                      <a:srgbClr val="505050"/>
                    </a:gs>
                  </a:gsLst>
                  <a:lin ang="5400000" scaled="0"/>
                </a:gradFill>
              </a:rPr>
              <a:t>templates </a:t>
            </a:r>
            <a:r>
              <a:rPr lang="en-US" sz="2000" b="1" dirty="0" smtClean="0">
                <a:gradFill>
                  <a:gsLst>
                    <a:gs pos="62500">
                      <a:srgbClr val="505050"/>
                    </a:gs>
                    <a:gs pos="40000">
                      <a:srgbClr val="505050"/>
                    </a:gs>
                  </a:gsLst>
                  <a:lin ang="5400000" scaled="0"/>
                </a:gradFill>
              </a:rPr>
              <a:t>and </a:t>
            </a:r>
            <a:r>
              <a:rPr lang="en-US" sz="2000" b="1" dirty="0" err="1" smtClean="0">
                <a:gradFill>
                  <a:gsLst>
                    <a:gs pos="62500">
                      <a:srgbClr val="505050"/>
                    </a:gs>
                    <a:gs pos="40000">
                      <a:srgbClr val="505050"/>
                    </a:gs>
                  </a:gsLst>
                  <a:lin ang="5400000" scaled="0"/>
                </a:gradFill>
              </a:rPr>
              <a:t>runbooks</a:t>
            </a:r>
            <a:r>
              <a:rPr lang="en-US" sz="2000" b="1" dirty="0" smtClean="0">
                <a:gradFill>
                  <a:gsLst>
                    <a:gs pos="62500">
                      <a:srgbClr val="505050"/>
                    </a:gs>
                    <a:gs pos="40000">
                      <a:srgbClr val="505050"/>
                    </a:gs>
                  </a:gsLst>
                  <a:lin ang="5400000" scaled="0"/>
                </a:gradFill>
              </a:rPr>
              <a:t> for System Center components</a:t>
            </a:r>
            <a:endParaRPr lang="en-US" sz="2000" b="1" dirty="0">
              <a:gradFill>
                <a:gsLst>
                  <a:gs pos="62500">
                    <a:srgbClr val="505050"/>
                  </a:gs>
                  <a:gs pos="40000">
                    <a:srgbClr val="505050"/>
                  </a:gs>
                </a:gsLst>
                <a:lin ang="5400000" scaled="0"/>
              </a:gradFill>
            </a:endParaRPr>
          </a:p>
          <a:p>
            <a:pPr defTabSz="932288" fontAlgn="base">
              <a:lnSpc>
                <a:spcPct val="90000"/>
              </a:lnSpc>
              <a:spcBef>
                <a:spcPts val="1200"/>
              </a:spcBef>
              <a:spcAft>
                <a:spcPts val="600"/>
              </a:spcAft>
            </a:pPr>
            <a:r>
              <a:rPr lang="en-US" sz="2000" dirty="0">
                <a:gradFill>
                  <a:gsLst>
                    <a:gs pos="62500">
                      <a:srgbClr val="505050"/>
                    </a:gs>
                    <a:gs pos="40000">
                      <a:srgbClr val="505050"/>
                    </a:gs>
                  </a:gsLst>
                  <a:lin ang="5400000" scaled="0"/>
                </a:gradFill>
              </a:rPr>
              <a:t>Integrate existing investments using </a:t>
            </a:r>
            <a:r>
              <a:rPr lang="en-US" sz="2000" dirty="0" smtClean="0">
                <a:gradFill>
                  <a:gsLst>
                    <a:gs pos="62500">
                      <a:srgbClr val="505050"/>
                    </a:gs>
                    <a:gs pos="40000">
                      <a:srgbClr val="505050"/>
                    </a:gs>
                  </a:gsLst>
                  <a:lin ang="5400000" scaled="0"/>
                </a:gradFill>
              </a:rPr>
              <a:t>web-based </a:t>
            </a:r>
            <a:r>
              <a:rPr lang="en-US" sz="2000" dirty="0">
                <a:gradFill>
                  <a:gsLst>
                    <a:gs pos="62500">
                      <a:srgbClr val="505050"/>
                    </a:gs>
                    <a:gs pos="40000">
                      <a:srgbClr val="505050"/>
                    </a:gs>
                  </a:gsLst>
                  <a:lin ang="5400000" scaled="0"/>
                </a:gradFill>
              </a:rPr>
              <a:t>interfaces to System Center </a:t>
            </a:r>
            <a:r>
              <a:rPr lang="en-US" sz="2000" dirty="0" smtClean="0">
                <a:gradFill>
                  <a:gsLst>
                    <a:gs pos="62500">
                      <a:srgbClr val="505050"/>
                    </a:gs>
                    <a:gs pos="40000">
                      <a:srgbClr val="505050"/>
                    </a:gs>
                  </a:gsLst>
                  <a:lin ang="5400000" scaled="0"/>
                </a:gradFill>
              </a:rPr>
              <a:t>capabilities</a:t>
            </a:r>
            <a:endParaRPr lang="en-US" sz="2000" dirty="0">
              <a:gradFill>
                <a:gsLst>
                  <a:gs pos="62500">
                    <a:srgbClr val="505050"/>
                  </a:gs>
                  <a:gs pos="40000">
                    <a:srgbClr val="505050"/>
                  </a:gs>
                </a:gsLst>
                <a:lin ang="5400000" scaled="0"/>
              </a:gradFill>
            </a:endParaRPr>
          </a:p>
          <a:p>
            <a:pPr defTabSz="932288" fontAlgn="base">
              <a:lnSpc>
                <a:spcPct val="90000"/>
              </a:lnSpc>
              <a:spcBef>
                <a:spcPts val="1200"/>
              </a:spcBef>
              <a:spcAft>
                <a:spcPts val="600"/>
              </a:spcAft>
            </a:pPr>
            <a:r>
              <a:rPr lang="en-US" sz="2000" dirty="0" smtClean="0">
                <a:gradFill>
                  <a:gsLst>
                    <a:gs pos="62500">
                      <a:srgbClr val="505050"/>
                    </a:gs>
                    <a:gs pos="40000">
                      <a:srgbClr val="505050"/>
                    </a:gs>
                  </a:gsLst>
                  <a:lin ang="5400000" scaled="0"/>
                </a:gradFill>
              </a:rPr>
              <a:t>Scale management across multiple System Center instances (or “stamps”) </a:t>
            </a:r>
          </a:p>
          <a:p>
            <a:pPr defTabSz="932288" fontAlgn="base">
              <a:lnSpc>
                <a:spcPct val="90000"/>
              </a:lnSpc>
              <a:spcBef>
                <a:spcPts val="1200"/>
              </a:spcBef>
              <a:spcAft>
                <a:spcPts val="600"/>
              </a:spcAft>
            </a:pPr>
            <a:r>
              <a:rPr lang="en-US" sz="2000" dirty="0" smtClean="0">
                <a:gradFill>
                  <a:gsLst>
                    <a:gs pos="62500">
                      <a:srgbClr val="505050"/>
                    </a:gs>
                    <a:gs pos="40000">
                      <a:srgbClr val="505050"/>
                    </a:gs>
                  </a:gsLst>
                  <a:lin ang="5400000" scaled="0"/>
                </a:gradFill>
              </a:rPr>
              <a:t>Tenant-level resource metering for capacity planning and usage analytics</a:t>
            </a:r>
            <a:endParaRPr lang="en-US" sz="2000" dirty="0">
              <a:gradFill>
                <a:gsLst>
                  <a:gs pos="62500">
                    <a:srgbClr val="505050"/>
                  </a:gs>
                  <a:gs pos="40000">
                    <a:srgbClr val="505050"/>
                  </a:gs>
                </a:gsLst>
                <a:lin ang="5400000" scaled="0"/>
              </a:gradFill>
            </a:endParaRPr>
          </a:p>
        </p:txBody>
      </p:sp>
      <p:grpSp>
        <p:nvGrpSpPr>
          <p:cNvPr id="46" name="Group 45"/>
          <p:cNvGrpSpPr/>
          <p:nvPr/>
        </p:nvGrpSpPr>
        <p:grpSpPr>
          <a:xfrm>
            <a:off x="6399498" y="3086462"/>
            <a:ext cx="5558172" cy="1698897"/>
            <a:chOff x="6018022" y="2622259"/>
            <a:chExt cx="5943599" cy="1816709"/>
          </a:xfrm>
        </p:grpSpPr>
        <p:sp>
          <p:nvSpPr>
            <p:cNvPr id="149" name="Rectangle 148"/>
            <p:cNvSpPr/>
            <p:nvPr/>
          </p:nvSpPr>
          <p:spPr bwMode="auto">
            <a:xfrm>
              <a:off x="6018022" y="2622259"/>
              <a:ext cx="5943599" cy="1816709"/>
            </a:xfrm>
            <a:prstGeom prst="rect">
              <a:avLst/>
            </a:prstGeom>
            <a:solidFill>
              <a:schemeClr val="bg1"/>
            </a:solidFill>
            <a:ln>
              <a:solidFill>
                <a:srgbClr val="00188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1600" spc="-50" dirty="0">
                <a:gradFill>
                  <a:gsLst>
                    <a:gs pos="1250">
                      <a:srgbClr val="EFEFEF"/>
                    </a:gs>
                    <a:gs pos="10417">
                      <a:srgbClr val="EFEFEF"/>
                    </a:gs>
                  </a:gsLst>
                  <a:lin ang="5400000" scaled="0"/>
                </a:gradFill>
              </a:endParaRPr>
            </a:p>
          </p:txBody>
        </p:sp>
        <p:sp>
          <p:nvSpPr>
            <p:cNvPr id="109" name="Rectangle 108"/>
            <p:cNvSpPr/>
            <p:nvPr/>
          </p:nvSpPr>
          <p:spPr bwMode="auto">
            <a:xfrm>
              <a:off x="7507032" y="3006649"/>
              <a:ext cx="1280160" cy="1344754"/>
            </a:xfrm>
            <a:prstGeom prst="rect">
              <a:avLst/>
            </a:prstGeom>
            <a:solidFill>
              <a:schemeClr val="bg1"/>
            </a:solidFill>
            <a:ln w="19050">
              <a:solidFill>
                <a:schemeClr val="tx2"/>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defTabSz="914099" fontAlgn="base">
                <a:lnSpc>
                  <a:spcPct val="90000"/>
                </a:lnSpc>
                <a:spcBef>
                  <a:spcPct val="0"/>
                </a:spcBef>
                <a:spcAft>
                  <a:spcPct val="0"/>
                </a:spcAft>
              </a:pPr>
              <a:endParaRPr lang="en-US" sz="1100" dirty="0" smtClean="0">
                <a:gradFill>
                  <a:gsLst>
                    <a:gs pos="22500">
                      <a:srgbClr val="505050"/>
                    </a:gs>
                    <a:gs pos="40000">
                      <a:srgbClr val="505050"/>
                    </a:gs>
                  </a:gsLst>
                  <a:lin ang="5400000" scaled="0"/>
                </a:gradFill>
              </a:endParaRPr>
            </a:p>
            <a:p>
              <a:pPr defTabSz="914099" fontAlgn="base">
                <a:lnSpc>
                  <a:spcPct val="90000"/>
                </a:lnSpc>
                <a:spcBef>
                  <a:spcPct val="0"/>
                </a:spcBef>
                <a:spcAft>
                  <a:spcPct val="0"/>
                </a:spcAft>
              </a:pPr>
              <a:endParaRPr lang="en-US" sz="1100" dirty="0" smtClean="0">
                <a:gradFill>
                  <a:gsLst>
                    <a:gs pos="22500">
                      <a:srgbClr val="505050"/>
                    </a:gs>
                    <a:gs pos="40000">
                      <a:srgbClr val="505050"/>
                    </a:gs>
                  </a:gsLst>
                  <a:lin ang="5400000" scaled="0"/>
                </a:gradFill>
              </a:endParaRPr>
            </a:p>
            <a:p>
              <a:pPr defTabSz="914099" fontAlgn="base">
                <a:lnSpc>
                  <a:spcPct val="90000"/>
                </a:lnSpc>
                <a:spcBef>
                  <a:spcPct val="0"/>
                </a:spcBef>
                <a:spcAft>
                  <a:spcPct val="0"/>
                </a:spcAft>
              </a:pPr>
              <a:endParaRPr lang="en-US" sz="1100" dirty="0" smtClean="0">
                <a:gradFill>
                  <a:gsLst>
                    <a:gs pos="22500">
                      <a:srgbClr val="505050"/>
                    </a:gs>
                    <a:gs pos="40000">
                      <a:srgbClr val="505050"/>
                    </a:gs>
                  </a:gsLst>
                  <a:lin ang="5400000" scaled="0"/>
                </a:gradFill>
              </a:endParaRPr>
            </a:p>
            <a:p>
              <a:pPr defTabSz="914099" fontAlgn="base">
                <a:lnSpc>
                  <a:spcPct val="90000"/>
                </a:lnSpc>
                <a:spcBef>
                  <a:spcPct val="0"/>
                </a:spcBef>
                <a:spcAft>
                  <a:spcPct val="0"/>
                </a:spcAft>
              </a:pPr>
              <a:endParaRPr lang="en-US" sz="1100" dirty="0">
                <a:gradFill>
                  <a:gsLst>
                    <a:gs pos="22500">
                      <a:srgbClr val="505050"/>
                    </a:gs>
                    <a:gs pos="40000">
                      <a:srgbClr val="505050"/>
                    </a:gs>
                  </a:gsLst>
                  <a:lin ang="5400000" scaled="0"/>
                </a:gradFill>
              </a:endParaRPr>
            </a:p>
            <a:p>
              <a:pPr defTabSz="914099" fontAlgn="base">
                <a:lnSpc>
                  <a:spcPct val="90000"/>
                </a:lnSpc>
                <a:spcBef>
                  <a:spcPct val="0"/>
                </a:spcBef>
                <a:spcAft>
                  <a:spcPct val="0"/>
                </a:spcAft>
              </a:pPr>
              <a:endParaRPr lang="en-US" sz="1100" dirty="0" smtClean="0">
                <a:gradFill>
                  <a:gsLst>
                    <a:gs pos="22500">
                      <a:srgbClr val="505050"/>
                    </a:gs>
                    <a:gs pos="40000">
                      <a:srgbClr val="505050"/>
                    </a:gs>
                  </a:gsLst>
                  <a:lin ang="5400000" scaled="0"/>
                </a:gradFill>
              </a:endParaRPr>
            </a:p>
            <a:p>
              <a:pPr defTabSz="914099" fontAlgn="base">
                <a:lnSpc>
                  <a:spcPct val="90000"/>
                </a:lnSpc>
                <a:spcBef>
                  <a:spcPct val="0"/>
                </a:spcBef>
                <a:spcAft>
                  <a:spcPct val="0"/>
                </a:spcAft>
              </a:pPr>
              <a:endParaRPr lang="en-US" sz="1100" dirty="0">
                <a:gradFill>
                  <a:gsLst>
                    <a:gs pos="22500">
                      <a:srgbClr val="505050"/>
                    </a:gs>
                    <a:gs pos="40000">
                      <a:srgbClr val="505050"/>
                    </a:gs>
                  </a:gsLst>
                  <a:lin ang="5400000" scaled="0"/>
                </a:gradFill>
              </a:endParaRPr>
            </a:p>
            <a:p>
              <a:pPr defTabSz="914099" fontAlgn="base">
                <a:lnSpc>
                  <a:spcPct val="90000"/>
                </a:lnSpc>
                <a:spcBef>
                  <a:spcPct val="0"/>
                </a:spcBef>
                <a:spcAft>
                  <a:spcPct val="0"/>
                </a:spcAft>
              </a:pPr>
              <a:endParaRPr lang="en-US" sz="1100" dirty="0" smtClean="0">
                <a:gradFill>
                  <a:gsLst>
                    <a:gs pos="22500">
                      <a:srgbClr val="505050"/>
                    </a:gs>
                    <a:gs pos="40000">
                      <a:srgbClr val="505050"/>
                    </a:gs>
                  </a:gsLst>
                  <a:lin ang="5400000" scaled="0"/>
                </a:gradFill>
              </a:endParaRPr>
            </a:p>
            <a:p>
              <a:pPr defTabSz="914099" fontAlgn="base">
                <a:lnSpc>
                  <a:spcPct val="90000"/>
                </a:lnSpc>
                <a:spcBef>
                  <a:spcPct val="0"/>
                </a:spcBef>
                <a:spcAft>
                  <a:spcPct val="0"/>
                </a:spcAft>
              </a:pPr>
              <a:r>
                <a:rPr lang="en-US" sz="1100" dirty="0" smtClean="0">
                  <a:gradFill>
                    <a:gsLst>
                      <a:gs pos="22500">
                        <a:srgbClr val="505050"/>
                      </a:gs>
                      <a:gs pos="40000">
                        <a:srgbClr val="505050"/>
                      </a:gs>
                    </a:gsLst>
                    <a:lin ang="5400000" scaled="0"/>
                  </a:gradFill>
                </a:rPr>
                <a:t>Tenants </a:t>
              </a:r>
            </a:p>
            <a:p>
              <a:pPr defTabSz="914099" fontAlgn="base">
                <a:lnSpc>
                  <a:spcPct val="90000"/>
                </a:lnSpc>
                <a:spcBef>
                  <a:spcPct val="0"/>
                </a:spcBef>
                <a:spcAft>
                  <a:spcPct val="0"/>
                </a:spcAft>
              </a:pPr>
              <a:r>
                <a:rPr lang="en-US" sz="1100" dirty="0" smtClean="0">
                  <a:gradFill>
                    <a:gsLst>
                      <a:gs pos="22500">
                        <a:srgbClr val="505050"/>
                      </a:gs>
                      <a:gs pos="40000">
                        <a:srgbClr val="505050"/>
                      </a:gs>
                    </a:gsLst>
                    <a:lin ang="5400000" scaled="0"/>
                  </a:gradFill>
                </a:rPr>
                <a:t>User roles Stamps  </a:t>
              </a:r>
              <a:endParaRPr lang="en-US" sz="1100" dirty="0">
                <a:gradFill>
                  <a:gsLst>
                    <a:gs pos="22500">
                      <a:srgbClr val="505050"/>
                    </a:gs>
                    <a:gs pos="40000">
                      <a:srgbClr val="505050"/>
                    </a:gs>
                  </a:gsLst>
                  <a:lin ang="5400000" scaled="0"/>
                </a:gradFill>
              </a:endParaRPr>
            </a:p>
          </p:txBody>
        </p:sp>
        <p:sp>
          <p:nvSpPr>
            <p:cNvPr id="110" name="Rectangle 109"/>
            <p:cNvSpPr/>
            <p:nvPr/>
          </p:nvSpPr>
          <p:spPr bwMode="auto">
            <a:xfrm>
              <a:off x="8850203" y="3006649"/>
              <a:ext cx="1280160" cy="1344754"/>
            </a:xfrm>
            <a:prstGeom prst="rect">
              <a:avLst/>
            </a:prstGeom>
            <a:solidFill>
              <a:schemeClr val="bg1"/>
            </a:solidFill>
            <a:ln w="19050">
              <a:solidFill>
                <a:schemeClr val="tx2"/>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defTabSz="914099" fontAlgn="base">
                <a:lnSpc>
                  <a:spcPct val="90000"/>
                </a:lnSpc>
                <a:spcBef>
                  <a:spcPct val="0"/>
                </a:spcBef>
                <a:spcAft>
                  <a:spcPct val="0"/>
                </a:spcAft>
              </a:pPr>
              <a:endParaRPr lang="en-US" sz="1100" dirty="0">
                <a:gradFill>
                  <a:gsLst>
                    <a:gs pos="22500">
                      <a:srgbClr val="505050"/>
                    </a:gs>
                    <a:gs pos="40000">
                      <a:srgbClr val="505050"/>
                    </a:gs>
                  </a:gsLst>
                  <a:lin ang="5400000" scaled="0"/>
                </a:gradFill>
              </a:endParaRPr>
            </a:p>
            <a:p>
              <a:pPr defTabSz="914099" fontAlgn="base">
                <a:lnSpc>
                  <a:spcPct val="90000"/>
                </a:lnSpc>
                <a:spcBef>
                  <a:spcPct val="0"/>
                </a:spcBef>
                <a:spcAft>
                  <a:spcPct val="0"/>
                </a:spcAft>
              </a:pPr>
              <a:endParaRPr lang="en-US" sz="1100" dirty="0">
                <a:gradFill>
                  <a:gsLst>
                    <a:gs pos="22500">
                      <a:srgbClr val="505050"/>
                    </a:gs>
                    <a:gs pos="40000">
                      <a:srgbClr val="505050"/>
                    </a:gs>
                  </a:gsLst>
                  <a:lin ang="5400000" scaled="0"/>
                </a:gradFill>
              </a:endParaRPr>
            </a:p>
            <a:p>
              <a:pPr defTabSz="914099" fontAlgn="base">
                <a:lnSpc>
                  <a:spcPct val="90000"/>
                </a:lnSpc>
                <a:spcBef>
                  <a:spcPct val="0"/>
                </a:spcBef>
                <a:spcAft>
                  <a:spcPct val="0"/>
                </a:spcAft>
              </a:pPr>
              <a:endParaRPr lang="en-US" sz="1100" dirty="0">
                <a:gradFill>
                  <a:gsLst>
                    <a:gs pos="22500">
                      <a:srgbClr val="505050"/>
                    </a:gs>
                    <a:gs pos="40000">
                      <a:srgbClr val="505050"/>
                    </a:gs>
                  </a:gsLst>
                  <a:lin ang="5400000" scaled="0"/>
                </a:gradFill>
              </a:endParaRPr>
            </a:p>
            <a:p>
              <a:pPr defTabSz="914099" fontAlgn="base">
                <a:lnSpc>
                  <a:spcPct val="90000"/>
                </a:lnSpc>
                <a:spcBef>
                  <a:spcPct val="0"/>
                </a:spcBef>
                <a:spcAft>
                  <a:spcPct val="0"/>
                </a:spcAft>
              </a:pPr>
              <a:endParaRPr lang="en-US" sz="1100" dirty="0">
                <a:gradFill>
                  <a:gsLst>
                    <a:gs pos="22500">
                      <a:srgbClr val="505050"/>
                    </a:gs>
                    <a:gs pos="40000">
                      <a:srgbClr val="505050"/>
                    </a:gs>
                  </a:gsLst>
                  <a:lin ang="5400000" scaled="0"/>
                </a:gradFill>
              </a:endParaRPr>
            </a:p>
            <a:p>
              <a:pPr defTabSz="914099" fontAlgn="base">
                <a:lnSpc>
                  <a:spcPct val="90000"/>
                </a:lnSpc>
                <a:spcBef>
                  <a:spcPct val="0"/>
                </a:spcBef>
                <a:spcAft>
                  <a:spcPct val="0"/>
                </a:spcAft>
              </a:pPr>
              <a:endParaRPr lang="en-US" sz="1100" dirty="0">
                <a:gradFill>
                  <a:gsLst>
                    <a:gs pos="22500">
                      <a:srgbClr val="505050"/>
                    </a:gs>
                    <a:gs pos="40000">
                      <a:srgbClr val="505050"/>
                    </a:gs>
                  </a:gsLst>
                  <a:lin ang="5400000" scaled="0"/>
                </a:gradFill>
              </a:endParaRPr>
            </a:p>
            <a:p>
              <a:pPr defTabSz="914099" fontAlgn="base">
                <a:lnSpc>
                  <a:spcPct val="90000"/>
                </a:lnSpc>
                <a:spcBef>
                  <a:spcPct val="0"/>
                </a:spcBef>
                <a:spcAft>
                  <a:spcPct val="0"/>
                </a:spcAft>
              </a:pPr>
              <a:endParaRPr lang="en-US" sz="1100" dirty="0">
                <a:gradFill>
                  <a:gsLst>
                    <a:gs pos="22500">
                      <a:srgbClr val="505050"/>
                    </a:gs>
                    <a:gs pos="40000">
                      <a:srgbClr val="505050"/>
                    </a:gs>
                  </a:gsLst>
                  <a:lin ang="5400000" scaled="0"/>
                </a:gradFill>
              </a:endParaRPr>
            </a:p>
            <a:p>
              <a:pPr defTabSz="914099" fontAlgn="base">
                <a:lnSpc>
                  <a:spcPct val="90000"/>
                </a:lnSpc>
                <a:spcBef>
                  <a:spcPct val="0"/>
                </a:spcBef>
                <a:spcAft>
                  <a:spcPct val="0"/>
                </a:spcAft>
              </a:pPr>
              <a:endParaRPr lang="en-US" sz="1100" dirty="0">
                <a:gradFill>
                  <a:gsLst>
                    <a:gs pos="22500">
                      <a:srgbClr val="505050"/>
                    </a:gs>
                    <a:gs pos="40000">
                      <a:srgbClr val="505050"/>
                    </a:gs>
                  </a:gsLst>
                  <a:lin ang="5400000" scaled="0"/>
                </a:gradFill>
              </a:endParaRPr>
            </a:p>
            <a:p>
              <a:pPr defTabSz="914099" fontAlgn="base">
                <a:lnSpc>
                  <a:spcPct val="90000"/>
                </a:lnSpc>
                <a:spcBef>
                  <a:spcPct val="0"/>
                </a:spcBef>
                <a:spcAft>
                  <a:spcPct val="0"/>
                </a:spcAft>
              </a:pPr>
              <a:endParaRPr lang="en-US" sz="1100" dirty="0">
                <a:gradFill>
                  <a:gsLst>
                    <a:gs pos="22500">
                      <a:srgbClr val="505050"/>
                    </a:gs>
                    <a:gs pos="40000">
                      <a:srgbClr val="505050"/>
                    </a:gs>
                  </a:gsLst>
                  <a:lin ang="5400000" scaled="0"/>
                </a:gradFill>
              </a:endParaRPr>
            </a:p>
            <a:p>
              <a:pPr defTabSz="914099" fontAlgn="base">
                <a:lnSpc>
                  <a:spcPct val="90000"/>
                </a:lnSpc>
                <a:spcBef>
                  <a:spcPct val="0"/>
                </a:spcBef>
                <a:spcAft>
                  <a:spcPct val="0"/>
                </a:spcAft>
              </a:pPr>
              <a:endParaRPr lang="en-US" sz="1100" dirty="0">
                <a:gradFill>
                  <a:gsLst>
                    <a:gs pos="22500">
                      <a:srgbClr val="505050"/>
                    </a:gs>
                    <a:gs pos="40000">
                      <a:srgbClr val="505050"/>
                    </a:gs>
                  </a:gsLst>
                  <a:lin ang="5400000" scaled="0"/>
                </a:gradFill>
              </a:endParaRPr>
            </a:p>
            <a:p>
              <a:pPr defTabSz="914099" fontAlgn="base">
                <a:lnSpc>
                  <a:spcPct val="90000"/>
                </a:lnSpc>
                <a:spcBef>
                  <a:spcPct val="0"/>
                </a:spcBef>
                <a:spcAft>
                  <a:spcPct val="0"/>
                </a:spcAft>
              </a:pPr>
              <a:endParaRPr lang="en-US" sz="1100" dirty="0">
                <a:gradFill>
                  <a:gsLst>
                    <a:gs pos="22500">
                      <a:srgbClr val="505050"/>
                    </a:gs>
                    <a:gs pos="40000">
                      <a:srgbClr val="505050"/>
                    </a:gs>
                  </a:gsLst>
                  <a:lin ang="5400000" scaled="0"/>
                </a:gradFill>
              </a:endParaRPr>
            </a:p>
            <a:p>
              <a:pPr defTabSz="914099" fontAlgn="base">
                <a:lnSpc>
                  <a:spcPct val="90000"/>
                </a:lnSpc>
                <a:spcBef>
                  <a:spcPct val="0"/>
                </a:spcBef>
                <a:spcAft>
                  <a:spcPct val="0"/>
                </a:spcAft>
              </a:pPr>
              <a:r>
                <a:rPr lang="en-US" sz="1100" dirty="0" smtClean="0">
                  <a:gradFill>
                    <a:gsLst>
                      <a:gs pos="22500">
                        <a:srgbClr val="505050"/>
                      </a:gs>
                      <a:gs pos="40000">
                        <a:srgbClr val="505050"/>
                      </a:gs>
                    </a:gsLst>
                    <a:lin ang="5400000" scaled="0"/>
                  </a:gradFill>
                </a:rPr>
                <a:t>Service mgmt. automation (PowerShell based) </a:t>
              </a:r>
              <a:endParaRPr lang="en-US" sz="1100" dirty="0">
                <a:gradFill>
                  <a:gsLst>
                    <a:gs pos="22500">
                      <a:srgbClr val="505050"/>
                    </a:gs>
                    <a:gs pos="40000">
                      <a:srgbClr val="505050"/>
                    </a:gs>
                  </a:gsLst>
                  <a:lin ang="5400000" scaled="0"/>
                </a:gradFill>
              </a:endParaRPr>
            </a:p>
          </p:txBody>
        </p:sp>
        <p:sp>
          <p:nvSpPr>
            <p:cNvPr id="9" name="Rectangle 8"/>
            <p:cNvSpPr/>
            <p:nvPr/>
          </p:nvSpPr>
          <p:spPr bwMode="auto">
            <a:xfrm>
              <a:off x="6163582" y="3006649"/>
              <a:ext cx="1280160" cy="1344754"/>
            </a:xfrm>
            <a:prstGeom prst="rect">
              <a:avLst/>
            </a:prstGeom>
            <a:solidFill>
              <a:schemeClr val="bg1"/>
            </a:solidFill>
            <a:ln w="19050">
              <a:solidFill>
                <a:schemeClr val="tx2"/>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defTabSz="914099" fontAlgn="base">
                <a:lnSpc>
                  <a:spcPct val="90000"/>
                </a:lnSpc>
                <a:spcBef>
                  <a:spcPct val="0"/>
                </a:spcBef>
                <a:spcAft>
                  <a:spcPct val="0"/>
                </a:spcAft>
              </a:pPr>
              <a:r>
                <a:rPr lang="en-US" sz="1100" dirty="0">
                  <a:gradFill>
                    <a:gsLst>
                      <a:gs pos="22500">
                        <a:srgbClr val="505050"/>
                      </a:gs>
                      <a:gs pos="40000">
                        <a:srgbClr val="505050"/>
                      </a:gs>
                    </a:gsLst>
                    <a:lin ang="5400000" scaled="0"/>
                  </a:gradFill>
                </a:rPr>
                <a:t>System </a:t>
              </a:r>
              <a:r>
                <a:rPr lang="en-US" sz="1100" dirty="0" smtClean="0">
                  <a:gradFill>
                    <a:gsLst>
                      <a:gs pos="22500">
                        <a:srgbClr val="505050"/>
                      </a:gs>
                      <a:gs pos="40000">
                        <a:srgbClr val="505050"/>
                      </a:gs>
                    </a:gsLst>
                    <a:lin ang="5400000" scaled="0"/>
                  </a:gradFill>
                </a:rPr>
                <a:t>Center </a:t>
              </a:r>
              <a:endParaRPr lang="en-US" sz="1100" dirty="0">
                <a:gradFill>
                  <a:gsLst>
                    <a:gs pos="22500">
                      <a:srgbClr val="505050"/>
                    </a:gs>
                    <a:gs pos="40000">
                      <a:srgbClr val="505050"/>
                    </a:gs>
                  </a:gsLst>
                  <a:lin ang="5400000" scaled="0"/>
                </a:gradFill>
              </a:endParaRPr>
            </a:p>
            <a:p>
              <a:pPr defTabSz="914099" fontAlgn="base">
                <a:lnSpc>
                  <a:spcPct val="90000"/>
                </a:lnSpc>
                <a:spcBef>
                  <a:spcPct val="0"/>
                </a:spcBef>
                <a:spcAft>
                  <a:spcPct val="0"/>
                </a:spcAft>
              </a:pPr>
              <a:r>
                <a:rPr lang="en-US" sz="1100" dirty="0" smtClean="0">
                  <a:gradFill>
                    <a:gsLst>
                      <a:gs pos="22500">
                        <a:srgbClr val="505050"/>
                      </a:gs>
                      <a:gs pos="40000">
                        <a:srgbClr val="505050"/>
                      </a:gs>
                    </a:gsLst>
                    <a:lin ang="5400000" scaled="0"/>
                  </a:gradFill>
                </a:rPr>
                <a:t>REST web service APIs, incl. usage metering</a:t>
              </a:r>
              <a:endParaRPr lang="en-US" sz="1100" dirty="0">
                <a:gradFill>
                  <a:gsLst>
                    <a:gs pos="22500">
                      <a:srgbClr val="505050"/>
                    </a:gs>
                    <a:gs pos="40000">
                      <a:srgbClr val="505050"/>
                    </a:gs>
                  </a:gsLst>
                  <a:lin ang="5400000" scaled="0"/>
                </a:gradFill>
              </a:endParaRPr>
            </a:p>
          </p:txBody>
        </p:sp>
        <p:sp>
          <p:nvSpPr>
            <p:cNvPr id="3" name="Rectangle 2"/>
            <p:cNvSpPr/>
            <p:nvPr/>
          </p:nvSpPr>
          <p:spPr bwMode="auto">
            <a:xfrm>
              <a:off x="10651907" y="3006646"/>
              <a:ext cx="1226208" cy="1344754"/>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defTabSz="914099" fontAlgn="base">
                <a:lnSpc>
                  <a:spcPct val="90000"/>
                </a:lnSpc>
                <a:spcBef>
                  <a:spcPct val="0"/>
                </a:spcBef>
                <a:spcAft>
                  <a:spcPct val="0"/>
                </a:spcAft>
              </a:pPr>
              <a:r>
                <a:rPr lang="en-US" sz="1100" dirty="0">
                  <a:gradFill>
                    <a:gsLst>
                      <a:gs pos="22500">
                        <a:srgbClr val="EFEFEF"/>
                      </a:gs>
                      <a:gs pos="100000">
                        <a:srgbClr val="EFEFEF"/>
                      </a:gs>
                    </a:gsLst>
                    <a:lin ang="5400000" scaled="0"/>
                  </a:gradFill>
                </a:rPr>
                <a:t>Service provider </a:t>
              </a:r>
              <a:r>
                <a:rPr lang="en-US" sz="1100" dirty="0" smtClean="0">
                  <a:gradFill>
                    <a:gsLst>
                      <a:gs pos="22500">
                        <a:srgbClr val="EFEFEF"/>
                      </a:gs>
                      <a:gs pos="100000">
                        <a:srgbClr val="EFEFEF"/>
                      </a:gs>
                    </a:gsLst>
                    <a:lin ang="5400000" scaled="0"/>
                  </a:gradFill>
                </a:rPr>
                <a:t>systems (e.g., Billing). </a:t>
              </a:r>
              <a:endParaRPr lang="en-US" sz="1100" dirty="0">
                <a:gradFill>
                  <a:gsLst>
                    <a:gs pos="22500">
                      <a:srgbClr val="EFEFEF"/>
                    </a:gs>
                    <a:gs pos="100000">
                      <a:srgbClr val="EFEFEF"/>
                    </a:gs>
                  </a:gsLst>
                  <a:lin ang="5400000" scaled="0"/>
                </a:gradFill>
              </a:endParaRPr>
            </a:p>
          </p:txBody>
        </p:sp>
        <p:sp>
          <p:nvSpPr>
            <p:cNvPr id="106" name="Freeform 36"/>
            <p:cNvSpPr>
              <a:spLocks noChangeAspect="1" noEditPoints="1"/>
            </p:cNvSpPr>
            <p:nvPr/>
          </p:nvSpPr>
          <p:spPr bwMode="auto">
            <a:xfrm>
              <a:off x="9229613" y="3139089"/>
              <a:ext cx="519305" cy="402856"/>
            </a:xfrm>
            <a:custGeom>
              <a:avLst/>
              <a:gdLst>
                <a:gd name="T0" fmla="*/ 689 w 881"/>
                <a:gd name="T1" fmla="*/ 277 h 820"/>
                <a:gd name="T2" fmla="*/ 597 w 881"/>
                <a:gd name="T3" fmla="*/ 188 h 820"/>
                <a:gd name="T4" fmla="*/ 207 w 881"/>
                <a:gd name="T5" fmla="*/ 566 h 820"/>
                <a:gd name="T6" fmla="*/ 339 w 881"/>
                <a:gd name="T7" fmla="*/ 486 h 820"/>
                <a:gd name="T8" fmla="*/ 841 w 881"/>
                <a:gd name="T9" fmla="*/ 394 h 820"/>
                <a:gd name="T10" fmla="*/ 834 w 881"/>
                <a:gd name="T11" fmla="*/ 400 h 820"/>
                <a:gd name="T12" fmla="*/ 788 w 881"/>
                <a:gd name="T13" fmla="*/ 448 h 820"/>
                <a:gd name="T14" fmla="*/ 694 w 881"/>
                <a:gd name="T15" fmla="*/ 441 h 820"/>
                <a:gd name="T16" fmla="*/ 644 w 881"/>
                <a:gd name="T17" fmla="*/ 501 h 820"/>
                <a:gd name="T18" fmla="*/ 601 w 881"/>
                <a:gd name="T19" fmla="*/ 430 h 820"/>
                <a:gd name="T20" fmla="*/ 541 w 881"/>
                <a:gd name="T21" fmla="*/ 403 h 820"/>
                <a:gd name="T22" fmla="*/ 527 w 881"/>
                <a:gd name="T23" fmla="*/ 403 h 820"/>
                <a:gd name="T24" fmla="*/ 535 w 881"/>
                <a:gd name="T25" fmla="*/ 345 h 820"/>
                <a:gd name="T26" fmla="*/ 489 w 881"/>
                <a:gd name="T27" fmla="*/ 268 h 820"/>
                <a:gd name="T28" fmla="*/ 441 w 881"/>
                <a:gd name="T29" fmla="*/ 260 h 820"/>
                <a:gd name="T30" fmla="*/ 397 w 881"/>
                <a:gd name="T31" fmla="*/ 280 h 820"/>
                <a:gd name="T32" fmla="*/ 384 w 881"/>
                <a:gd name="T33" fmla="*/ 215 h 820"/>
                <a:gd name="T34" fmla="*/ 444 w 881"/>
                <a:gd name="T35" fmla="*/ 164 h 820"/>
                <a:gd name="T36" fmla="*/ 453 w 881"/>
                <a:gd name="T37" fmla="*/ 65 h 820"/>
                <a:gd name="T38" fmla="*/ 476 w 881"/>
                <a:gd name="T39" fmla="*/ 41 h 820"/>
                <a:gd name="T40" fmla="*/ 558 w 881"/>
                <a:gd name="T41" fmla="*/ 44 h 820"/>
                <a:gd name="T42" fmla="*/ 642 w 881"/>
                <a:gd name="T43" fmla="*/ 5 h 820"/>
                <a:gd name="T44" fmla="*/ 776 w 881"/>
                <a:gd name="T45" fmla="*/ 69 h 820"/>
                <a:gd name="T46" fmla="*/ 783 w 881"/>
                <a:gd name="T47" fmla="*/ 150 h 820"/>
                <a:gd name="T48" fmla="*/ 881 w 881"/>
                <a:gd name="T49" fmla="*/ 274 h 820"/>
                <a:gd name="T50" fmla="*/ 806 w 881"/>
                <a:gd name="T51" fmla="*/ 339 h 820"/>
                <a:gd name="T52" fmla="*/ 707 w 881"/>
                <a:gd name="T53" fmla="*/ 168 h 820"/>
                <a:gd name="T54" fmla="*/ 582 w 881"/>
                <a:gd name="T55" fmla="*/ 293 h 820"/>
                <a:gd name="T56" fmla="*/ 707 w 881"/>
                <a:gd name="T57" fmla="*/ 168 h 820"/>
                <a:gd name="T58" fmla="*/ 525 w 881"/>
                <a:gd name="T59" fmla="*/ 522 h 820"/>
                <a:gd name="T60" fmla="*/ 545 w 881"/>
                <a:gd name="T61" fmla="*/ 668 h 820"/>
                <a:gd name="T62" fmla="*/ 449 w 881"/>
                <a:gd name="T63" fmla="*/ 702 h 820"/>
                <a:gd name="T64" fmla="*/ 420 w 881"/>
                <a:gd name="T65" fmla="*/ 793 h 820"/>
                <a:gd name="T66" fmla="*/ 325 w 881"/>
                <a:gd name="T67" fmla="*/ 763 h 820"/>
                <a:gd name="T68" fmla="*/ 268 w 881"/>
                <a:gd name="T69" fmla="*/ 816 h 820"/>
                <a:gd name="T70" fmla="*/ 219 w 881"/>
                <a:gd name="T71" fmla="*/ 811 h 820"/>
                <a:gd name="T72" fmla="*/ 139 w 881"/>
                <a:gd name="T73" fmla="*/ 763 h 820"/>
                <a:gd name="T74" fmla="*/ 96 w 881"/>
                <a:gd name="T75" fmla="*/ 669 h 820"/>
                <a:gd name="T76" fmla="*/ 39 w 881"/>
                <a:gd name="T77" fmla="*/ 620 h 820"/>
                <a:gd name="T78" fmla="*/ 52 w 881"/>
                <a:gd name="T79" fmla="*/ 537 h 820"/>
                <a:gd name="T80" fmla="*/ 32 w 881"/>
                <a:gd name="T81" fmla="*/ 390 h 820"/>
                <a:gd name="T82" fmla="*/ 113 w 881"/>
                <a:gd name="T83" fmla="*/ 296 h 820"/>
                <a:gd name="T84" fmla="*/ 188 w 881"/>
                <a:gd name="T85" fmla="*/ 268 h 820"/>
                <a:gd name="T86" fmla="*/ 274 w 881"/>
                <a:gd name="T87" fmla="*/ 235 h 820"/>
                <a:gd name="T88" fmla="*/ 306 w 881"/>
                <a:gd name="T89" fmla="*/ 237 h 820"/>
                <a:gd name="T90" fmla="*/ 354 w 881"/>
                <a:gd name="T91" fmla="*/ 246 h 820"/>
                <a:gd name="T92" fmla="*/ 439 w 881"/>
                <a:gd name="T93" fmla="*/ 291 h 820"/>
                <a:gd name="T94" fmla="*/ 478 w 881"/>
                <a:gd name="T95" fmla="*/ 385 h 820"/>
                <a:gd name="T96" fmla="*/ 539 w 881"/>
                <a:gd name="T97" fmla="*/ 435 h 820"/>
                <a:gd name="T98" fmla="*/ 376 w 881"/>
                <a:gd name="T99" fmla="*/ 462 h 820"/>
                <a:gd name="T100" fmla="*/ 211 w 881"/>
                <a:gd name="T101" fmla="*/ 420 h 820"/>
                <a:gd name="T102" fmla="*/ 260 w 881"/>
                <a:gd name="T103" fmla="*/ 651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81" h="820">
                  <a:moveTo>
                    <a:pt x="635" y="174"/>
                  </a:moveTo>
                  <a:cubicBezTo>
                    <a:pt x="653" y="176"/>
                    <a:pt x="669" y="182"/>
                    <a:pt x="682" y="196"/>
                  </a:cubicBezTo>
                  <a:cubicBezTo>
                    <a:pt x="706" y="219"/>
                    <a:pt x="711" y="258"/>
                    <a:pt x="689" y="277"/>
                  </a:cubicBezTo>
                  <a:cubicBezTo>
                    <a:pt x="682" y="284"/>
                    <a:pt x="667" y="288"/>
                    <a:pt x="653" y="287"/>
                  </a:cubicBezTo>
                  <a:cubicBezTo>
                    <a:pt x="634" y="289"/>
                    <a:pt x="619" y="279"/>
                    <a:pt x="609" y="271"/>
                  </a:cubicBezTo>
                  <a:cubicBezTo>
                    <a:pt x="582" y="242"/>
                    <a:pt x="576" y="208"/>
                    <a:pt x="597" y="188"/>
                  </a:cubicBezTo>
                  <a:cubicBezTo>
                    <a:pt x="606" y="177"/>
                    <a:pt x="621" y="174"/>
                    <a:pt x="635" y="174"/>
                  </a:cubicBezTo>
                  <a:close/>
                  <a:moveTo>
                    <a:pt x="234" y="456"/>
                  </a:moveTo>
                  <a:cubicBezTo>
                    <a:pt x="198" y="480"/>
                    <a:pt x="184" y="530"/>
                    <a:pt x="207" y="566"/>
                  </a:cubicBezTo>
                  <a:cubicBezTo>
                    <a:pt x="218" y="589"/>
                    <a:pt x="237" y="600"/>
                    <a:pt x="258" y="604"/>
                  </a:cubicBezTo>
                  <a:cubicBezTo>
                    <a:pt x="275" y="610"/>
                    <a:pt x="296" y="604"/>
                    <a:pt x="312" y="596"/>
                  </a:cubicBezTo>
                  <a:cubicBezTo>
                    <a:pt x="349" y="573"/>
                    <a:pt x="363" y="522"/>
                    <a:pt x="339" y="486"/>
                  </a:cubicBezTo>
                  <a:cubicBezTo>
                    <a:pt x="327" y="467"/>
                    <a:pt x="310" y="452"/>
                    <a:pt x="288" y="448"/>
                  </a:cubicBezTo>
                  <a:cubicBezTo>
                    <a:pt x="270" y="446"/>
                    <a:pt x="251" y="448"/>
                    <a:pt x="234" y="456"/>
                  </a:cubicBezTo>
                  <a:close/>
                  <a:moveTo>
                    <a:pt x="841" y="394"/>
                  </a:moveTo>
                  <a:cubicBezTo>
                    <a:pt x="839" y="398"/>
                    <a:pt x="835" y="396"/>
                    <a:pt x="834" y="400"/>
                  </a:cubicBezTo>
                  <a:cubicBezTo>
                    <a:pt x="834" y="400"/>
                    <a:pt x="834" y="400"/>
                    <a:pt x="834" y="400"/>
                  </a:cubicBezTo>
                  <a:cubicBezTo>
                    <a:pt x="834" y="400"/>
                    <a:pt x="834" y="400"/>
                    <a:pt x="834" y="400"/>
                  </a:cubicBezTo>
                  <a:cubicBezTo>
                    <a:pt x="834" y="400"/>
                    <a:pt x="834" y="400"/>
                    <a:pt x="834" y="400"/>
                  </a:cubicBezTo>
                  <a:cubicBezTo>
                    <a:pt x="795" y="442"/>
                    <a:pt x="795" y="442"/>
                    <a:pt x="795" y="442"/>
                  </a:cubicBezTo>
                  <a:cubicBezTo>
                    <a:pt x="794" y="446"/>
                    <a:pt x="794" y="446"/>
                    <a:pt x="788" y="448"/>
                  </a:cubicBezTo>
                  <a:cubicBezTo>
                    <a:pt x="785" y="456"/>
                    <a:pt x="780" y="459"/>
                    <a:pt x="774" y="461"/>
                  </a:cubicBezTo>
                  <a:cubicBezTo>
                    <a:pt x="722" y="428"/>
                    <a:pt x="722" y="428"/>
                    <a:pt x="722" y="428"/>
                  </a:cubicBezTo>
                  <a:cubicBezTo>
                    <a:pt x="710" y="433"/>
                    <a:pt x="703" y="440"/>
                    <a:pt x="694" y="441"/>
                  </a:cubicBezTo>
                  <a:cubicBezTo>
                    <a:pt x="690" y="463"/>
                    <a:pt x="690" y="463"/>
                    <a:pt x="690" y="463"/>
                  </a:cubicBezTo>
                  <a:cubicBezTo>
                    <a:pt x="652" y="504"/>
                    <a:pt x="652" y="504"/>
                    <a:pt x="652" y="504"/>
                  </a:cubicBezTo>
                  <a:cubicBezTo>
                    <a:pt x="652" y="504"/>
                    <a:pt x="648" y="503"/>
                    <a:pt x="644" y="501"/>
                  </a:cubicBezTo>
                  <a:cubicBezTo>
                    <a:pt x="634" y="502"/>
                    <a:pt x="624" y="503"/>
                    <a:pt x="612" y="499"/>
                  </a:cubicBezTo>
                  <a:cubicBezTo>
                    <a:pt x="611" y="489"/>
                    <a:pt x="611" y="489"/>
                    <a:pt x="611" y="489"/>
                  </a:cubicBezTo>
                  <a:cubicBezTo>
                    <a:pt x="609" y="470"/>
                    <a:pt x="603" y="449"/>
                    <a:pt x="601" y="430"/>
                  </a:cubicBezTo>
                  <a:cubicBezTo>
                    <a:pt x="594" y="409"/>
                    <a:pt x="594" y="409"/>
                    <a:pt x="594" y="409"/>
                  </a:cubicBezTo>
                  <a:cubicBezTo>
                    <a:pt x="573" y="405"/>
                    <a:pt x="573" y="405"/>
                    <a:pt x="573" y="405"/>
                  </a:cubicBezTo>
                  <a:cubicBezTo>
                    <a:pt x="541" y="403"/>
                    <a:pt x="541" y="403"/>
                    <a:pt x="541" y="403"/>
                  </a:cubicBezTo>
                  <a:cubicBezTo>
                    <a:pt x="541" y="403"/>
                    <a:pt x="541" y="403"/>
                    <a:pt x="541" y="403"/>
                  </a:cubicBezTo>
                  <a:cubicBezTo>
                    <a:pt x="537" y="402"/>
                    <a:pt x="537" y="402"/>
                    <a:pt x="537" y="402"/>
                  </a:cubicBezTo>
                  <a:cubicBezTo>
                    <a:pt x="527" y="403"/>
                    <a:pt x="527" y="403"/>
                    <a:pt x="527" y="403"/>
                  </a:cubicBezTo>
                  <a:cubicBezTo>
                    <a:pt x="529" y="399"/>
                    <a:pt x="525" y="397"/>
                    <a:pt x="526" y="393"/>
                  </a:cubicBezTo>
                  <a:cubicBezTo>
                    <a:pt x="522" y="391"/>
                    <a:pt x="520" y="386"/>
                    <a:pt x="521" y="382"/>
                  </a:cubicBezTo>
                  <a:cubicBezTo>
                    <a:pt x="535" y="345"/>
                    <a:pt x="535" y="345"/>
                    <a:pt x="535" y="345"/>
                  </a:cubicBezTo>
                  <a:cubicBezTo>
                    <a:pt x="546" y="326"/>
                    <a:pt x="546" y="326"/>
                    <a:pt x="546" y="326"/>
                  </a:cubicBezTo>
                  <a:cubicBezTo>
                    <a:pt x="530" y="307"/>
                    <a:pt x="530" y="307"/>
                    <a:pt x="530" y="307"/>
                  </a:cubicBezTo>
                  <a:cubicBezTo>
                    <a:pt x="517" y="292"/>
                    <a:pt x="504" y="278"/>
                    <a:pt x="489" y="268"/>
                  </a:cubicBezTo>
                  <a:cubicBezTo>
                    <a:pt x="482" y="261"/>
                    <a:pt x="482" y="261"/>
                    <a:pt x="482" y="261"/>
                  </a:cubicBezTo>
                  <a:cubicBezTo>
                    <a:pt x="473" y="262"/>
                    <a:pt x="473" y="262"/>
                    <a:pt x="473" y="262"/>
                  </a:cubicBezTo>
                  <a:cubicBezTo>
                    <a:pt x="441" y="260"/>
                    <a:pt x="441" y="260"/>
                    <a:pt x="441" y="260"/>
                  </a:cubicBezTo>
                  <a:cubicBezTo>
                    <a:pt x="429" y="255"/>
                    <a:pt x="429" y="255"/>
                    <a:pt x="429" y="255"/>
                  </a:cubicBezTo>
                  <a:cubicBezTo>
                    <a:pt x="416" y="264"/>
                    <a:pt x="416" y="264"/>
                    <a:pt x="416" y="264"/>
                  </a:cubicBezTo>
                  <a:cubicBezTo>
                    <a:pt x="397" y="280"/>
                    <a:pt x="397" y="280"/>
                    <a:pt x="397" y="280"/>
                  </a:cubicBezTo>
                  <a:cubicBezTo>
                    <a:pt x="388" y="240"/>
                    <a:pt x="388" y="240"/>
                    <a:pt x="388" y="240"/>
                  </a:cubicBezTo>
                  <a:cubicBezTo>
                    <a:pt x="384" y="215"/>
                    <a:pt x="384" y="215"/>
                    <a:pt x="384" y="215"/>
                  </a:cubicBezTo>
                  <a:cubicBezTo>
                    <a:pt x="384" y="215"/>
                    <a:pt x="384" y="215"/>
                    <a:pt x="384" y="215"/>
                  </a:cubicBezTo>
                  <a:cubicBezTo>
                    <a:pt x="408" y="187"/>
                    <a:pt x="408" y="187"/>
                    <a:pt x="408" y="187"/>
                  </a:cubicBezTo>
                  <a:cubicBezTo>
                    <a:pt x="437" y="184"/>
                    <a:pt x="437" y="184"/>
                    <a:pt x="437" y="184"/>
                  </a:cubicBezTo>
                  <a:cubicBezTo>
                    <a:pt x="440" y="176"/>
                    <a:pt x="441" y="172"/>
                    <a:pt x="444" y="164"/>
                  </a:cubicBezTo>
                  <a:cubicBezTo>
                    <a:pt x="413" y="111"/>
                    <a:pt x="413" y="111"/>
                    <a:pt x="413" y="111"/>
                  </a:cubicBezTo>
                  <a:cubicBezTo>
                    <a:pt x="413" y="111"/>
                    <a:pt x="415" y="106"/>
                    <a:pt x="416" y="102"/>
                  </a:cubicBezTo>
                  <a:cubicBezTo>
                    <a:pt x="453" y="65"/>
                    <a:pt x="453" y="65"/>
                    <a:pt x="453" y="65"/>
                  </a:cubicBezTo>
                  <a:cubicBezTo>
                    <a:pt x="453" y="65"/>
                    <a:pt x="453" y="65"/>
                    <a:pt x="453" y="65"/>
                  </a:cubicBezTo>
                  <a:cubicBezTo>
                    <a:pt x="455" y="61"/>
                    <a:pt x="460" y="59"/>
                    <a:pt x="462" y="54"/>
                  </a:cubicBezTo>
                  <a:cubicBezTo>
                    <a:pt x="467" y="52"/>
                    <a:pt x="470" y="44"/>
                    <a:pt x="476" y="41"/>
                  </a:cubicBezTo>
                  <a:cubicBezTo>
                    <a:pt x="532" y="76"/>
                    <a:pt x="532" y="76"/>
                    <a:pt x="532" y="76"/>
                  </a:cubicBezTo>
                  <a:cubicBezTo>
                    <a:pt x="539" y="69"/>
                    <a:pt x="549" y="68"/>
                    <a:pt x="556" y="62"/>
                  </a:cubicBezTo>
                  <a:cubicBezTo>
                    <a:pt x="558" y="44"/>
                    <a:pt x="558" y="44"/>
                    <a:pt x="558" y="44"/>
                  </a:cubicBezTo>
                  <a:cubicBezTo>
                    <a:pt x="597" y="3"/>
                    <a:pt x="597" y="3"/>
                    <a:pt x="597" y="3"/>
                  </a:cubicBezTo>
                  <a:cubicBezTo>
                    <a:pt x="602" y="0"/>
                    <a:pt x="606" y="2"/>
                    <a:pt x="606" y="2"/>
                  </a:cubicBezTo>
                  <a:cubicBezTo>
                    <a:pt x="620" y="2"/>
                    <a:pt x="630" y="1"/>
                    <a:pt x="642" y="5"/>
                  </a:cubicBezTo>
                  <a:cubicBezTo>
                    <a:pt x="662" y="64"/>
                    <a:pt x="662" y="64"/>
                    <a:pt x="662" y="64"/>
                  </a:cubicBezTo>
                  <a:cubicBezTo>
                    <a:pt x="684" y="67"/>
                    <a:pt x="707" y="80"/>
                    <a:pt x="726" y="92"/>
                  </a:cubicBezTo>
                  <a:cubicBezTo>
                    <a:pt x="776" y="69"/>
                    <a:pt x="776" y="69"/>
                    <a:pt x="776" y="69"/>
                  </a:cubicBezTo>
                  <a:cubicBezTo>
                    <a:pt x="778" y="74"/>
                    <a:pt x="787" y="77"/>
                    <a:pt x="793" y="85"/>
                  </a:cubicBezTo>
                  <a:cubicBezTo>
                    <a:pt x="800" y="92"/>
                    <a:pt x="802" y="97"/>
                    <a:pt x="811" y="100"/>
                  </a:cubicBezTo>
                  <a:cubicBezTo>
                    <a:pt x="783" y="150"/>
                    <a:pt x="783" y="150"/>
                    <a:pt x="783" y="150"/>
                  </a:cubicBezTo>
                  <a:cubicBezTo>
                    <a:pt x="799" y="170"/>
                    <a:pt x="810" y="188"/>
                    <a:pt x="817" y="209"/>
                  </a:cubicBezTo>
                  <a:cubicBezTo>
                    <a:pt x="874" y="230"/>
                    <a:pt x="874" y="230"/>
                    <a:pt x="874" y="230"/>
                  </a:cubicBezTo>
                  <a:cubicBezTo>
                    <a:pt x="877" y="245"/>
                    <a:pt x="881" y="260"/>
                    <a:pt x="881" y="274"/>
                  </a:cubicBezTo>
                  <a:cubicBezTo>
                    <a:pt x="842" y="315"/>
                    <a:pt x="842" y="315"/>
                    <a:pt x="842" y="315"/>
                  </a:cubicBezTo>
                  <a:cubicBezTo>
                    <a:pt x="817" y="320"/>
                    <a:pt x="817" y="320"/>
                    <a:pt x="817" y="320"/>
                  </a:cubicBezTo>
                  <a:cubicBezTo>
                    <a:pt x="810" y="327"/>
                    <a:pt x="807" y="335"/>
                    <a:pt x="806" y="339"/>
                  </a:cubicBezTo>
                  <a:cubicBezTo>
                    <a:pt x="841" y="394"/>
                    <a:pt x="841" y="394"/>
                    <a:pt x="841" y="394"/>
                  </a:cubicBezTo>
                  <a:cubicBezTo>
                    <a:pt x="841" y="394"/>
                    <a:pt x="841" y="394"/>
                    <a:pt x="841" y="394"/>
                  </a:cubicBezTo>
                  <a:close/>
                  <a:moveTo>
                    <a:pt x="707" y="168"/>
                  </a:moveTo>
                  <a:cubicBezTo>
                    <a:pt x="683" y="145"/>
                    <a:pt x="654" y="135"/>
                    <a:pt x="627" y="134"/>
                  </a:cubicBezTo>
                  <a:cubicBezTo>
                    <a:pt x="605" y="131"/>
                    <a:pt x="583" y="141"/>
                    <a:pt x="567" y="158"/>
                  </a:cubicBezTo>
                  <a:cubicBezTo>
                    <a:pt x="531" y="191"/>
                    <a:pt x="536" y="253"/>
                    <a:pt x="582" y="293"/>
                  </a:cubicBezTo>
                  <a:cubicBezTo>
                    <a:pt x="606" y="316"/>
                    <a:pt x="633" y="331"/>
                    <a:pt x="660" y="331"/>
                  </a:cubicBezTo>
                  <a:cubicBezTo>
                    <a:pt x="684" y="331"/>
                    <a:pt x="704" y="325"/>
                    <a:pt x="720" y="307"/>
                  </a:cubicBezTo>
                  <a:cubicBezTo>
                    <a:pt x="757" y="270"/>
                    <a:pt x="751" y="212"/>
                    <a:pt x="707" y="168"/>
                  </a:cubicBezTo>
                  <a:close/>
                  <a:moveTo>
                    <a:pt x="565" y="440"/>
                  </a:moveTo>
                  <a:cubicBezTo>
                    <a:pt x="572" y="456"/>
                    <a:pt x="574" y="476"/>
                    <a:pt x="578" y="491"/>
                  </a:cubicBezTo>
                  <a:cubicBezTo>
                    <a:pt x="525" y="522"/>
                    <a:pt x="525" y="522"/>
                    <a:pt x="525" y="522"/>
                  </a:cubicBezTo>
                  <a:cubicBezTo>
                    <a:pt x="527" y="541"/>
                    <a:pt x="525" y="559"/>
                    <a:pt x="522" y="581"/>
                  </a:cubicBezTo>
                  <a:cubicBezTo>
                    <a:pt x="563" y="619"/>
                    <a:pt x="563" y="619"/>
                    <a:pt x="563" y="619"/>
                  </a:cubicBezTo>
                  <a:cubicBezTo>
                    <a:pt x="561" y="637"/>
                    <a:pt x="555" y="653"/>
                    <a:pt x="545" y="668"/>
                  </a:cubicBezTo>
                  <a:cubicBezTo>
                    <a:pt x="515" y="662"/>
                    <a:pt x="515" y="662"/>
                    <a:pt x="515" y="662"/>
                  </a:cubicBezTo>
                  <a:cubicBezTo>
                    <a:pt x="487" y="661"/>
                    <a:pt x="487" y="661"/>
                    <a:pt x="487" y="661"/>
                  </a:cubicBezTo>
                  <a:cubicBezTo>
                    <a:pt x="477" y="676"/>
                    <a:pt x="463" y="689"/>
                    <a:pt x="449" y="702"/>
                  </a:cubicBezTo>
                  <a:cubicBezTo>
                    <a:pt x="464" y="763"/>
                    <a:pt x="464" y="763"/>
                    <a:pt x="464" y="763"/>
                  </a:cubicBezTo>
                  <a:cubicBezTo>
                    <a:pt x="456" y="770"/>
                    <a:pt x="451" y="772"/>
                    <a:pt x="444" y="779"/>
                  </a:cubicBezTo>
                  <a:cubicBezTo>
                    <a:pt x="437" y="785"/>
                    <a:pt x="427" y="787"/>
                    <a:pt x="420" y="793"/>
                  </a:cubicBezTo>
                  <a:cubicBezTo>
                    <a:pt x="390" y="787"/>
                    <a:pt x="390" y="787"/>
                    <a:pt x="390" y="787"/>
                  </a:cubicBezTo>
                  <a:cubicBezTo>
                    <a:pt x="359" y="757"/>
                    <a:pt x="359" y="757"/>
                    <a:pt x="359" y="757"/>
                  </a:cubicBezTo>
                  <a:cubicBezTo>
                    <a:pt x="346" y="756"/>
                    <a:pt x="334" y="762"/>
                    <a:pt x="325" y="763"/>
                  </a:cubicBezTo>
                  <a:cubicBezTo>
                    <a:pt x="304" y="820"/>
                    <a:pt x="304" y="820"/>
                    <a:pt x="304" y="820"/>
                  </a:cubicBezTo>
                  <a:cubicBezTo>
                    <a:pt x="290" y="819"/>
                    <a:pt x="280" y="820"/>
                    <a:pt x="272" y="817"/>
                  </a:cubicBezTo>
                  <a:cubicBezTo>
                    <a:pt x="272" y="817"/>
                    <a:pt x="272" y="817"/>
                    <a:pt x="268" y="816"/>
                  </a:cubicBezTo>
                  <a:cubicBezTo>
                    <a:pt x="241" y="815"/>
                    <a:pt x="241" y="815"/>
                    <a:pt x="241" y="815"/>
                  </a:cubicBezTo>
                  <a:cubicBezTo>
                    <a:pt x="241" y="815"/>
                    <a:pt x="241" y="815"/>
                    <a:pt x="241" y="815"/>
                  </a:cubicBezTo>
                  <a:cubicBezTo>
                    <a:pt x="233" y="812"/>
                    <a:pt x="227" y="814"/>
                    <a:pt x="219" y="811"/>
                  </a:cubicBezTo>
                  <a:cubicBezTo>
                    <a:pt x="208" y="752"/>
                    <a:pt x="208" y="752"/>
                    <a:pt x="208" y="752"/>
                  </a:cubicBezTo>
                  <a:cubicBezTo>
                    <a:pt x="200" y="749"/>
                    <a:pt x="188" y="744"/>
                    <a:pt x="180" y="741"/>
                  </a:cubicBezTo>
                  <a:cubicBezTo>
                    <a:pt x="139" y="763"/>
                    <a:pt x="139" y="763"/>
                    <a:pt x="139" y="763"/>
                  </a:cubicBezTo>
                  <a:cubicBezTo>
                    <a:pt x="108" y="761"/>
                    <a:pt x="108" y="761"/>
                    <a:pt x="108" y="761"/>
                  </a:cubicBezTo>
                  <a:cubicBezTo>
                    <a:pt x="97" y="752"/>
                    <a:pt x="84" y="738"/>
                    <a:pt x="70" y="724"/>
                  </a:cubicBezTo>
                  <a:cubicBezTo>
                    <a:pt x="96" y="669"/>
                    <a:pt x="96" y="669"/>
                    <a:pt x="96" y="669"/>
                  </a:cubicBezTo>
                  <a:cubicBezTo>
                    <a:pt x="93" y="663"/>
                    <a:pt x="86" y="656"/>
                    <a:pt x="81" y="645"/>
                  </a:cubicBezTo>
                  <a:cubicBezTo>
                    <a:pt x="79" y="639"/>
                    <a:pt x="72" y="632"/>
                    <a:pt x="71" y="622"/>
                  </a:cubicBezTo>
                  <a:cubicBezTo>
                    <a:pt x="39" y="620"/>
                    <a:pt x="39" y="620"/>
                    <a:pt x="39" y="620"/>
                  </a:cubicBezTo>
                  <a:cubicBezTo>
                    <a:pt x="8" y="618"/>
                    <a:pt x="8" y="618"/>
                    <a:pt x="8" y="618"/>
                  </a:cubicBezTo>
                  <a:cubicBezTo>
                    <a:pt x="4" y="602"/>
                    <a:pt x="2" y="583"/>
                    <a:pt x="0" y="564"/>
                  </a:cubicBezTo>
                  <a:cubicBezTo>
                    <a:pt x="52" y="537"/>
                    <a:pt x="52" y="537"/>
                    <a:pt x="52" y="537"/>
                  </a:cubicBezTo>
                  <a:cubicBezTo>
                    <a:pt x="50" y="517"/>
                    <a:pt x="53" y="496"/>
                    <a:pt x="55" y="478"/>
                  </a:cubicBezTo>
                  <a:cubicBezTo>
                    <a:pt x="10" y="438"/>
                    <a:pt x="10" y="438"/>
                    <a:pt x="10" y="438"/>
                  </a:cubicBezTo>
                  <a:cubicBezTo>
                    <a:pt x="16" y="422"/>
                    <a:pt x="22" y="405"/>
                    <a:pt x="32" y="390"/>
                  </a:cubicBezTo>
                  <a:cubicBezTo>
                    <a:pt x="89" y="398"/>
                    <a:pt x="89" y="398"/>
                    <a:pt x="89" y="398"/>
                  </a:cubicBezTo>
                  <a:cubicBezTo>
                    <a:pt x="101" y="379"/>
                    <a:pt x="111" y="364"/>
                    <a:pt x="125" y="351"/>
                  </a:cubicBezTo>
                  <a:cubicBezTo>
                    <a:pt x="113" y="296"/>
                    <a:pt x="113" y="296"/>
                    <a:pt x="113" y="296"/>
                  </a:cubicBezTo>
                  <a:cubicBezTo>
                    <a:pt x="120" y="289"/>
                    <a:pt x="127" y="282"/>
                    <a:pt x="133" y="280"/>
                  </a:cubicBezTo>
                  <a:cubicBezTo>
                    <a:pt x="140" y="273"/>
                    <a:pt x="150" y="272"/>
                    <a:pt x="157" y="266"/>
                  </a:cubicBezTo>
                  <a:cubicBezTo>
                    <a:pt x="188" y="268"/>
                    <a:pt x="188" y="268"/>
                    <a:pt x="188" y="268"/>
                  </a:cubicBezTo>
                  <a:cubicBezTo>
                    <a:pt x="217" y="302"/>
                    <a:pt x="217" y="302"/>
                    <a:pt x="217" y="302"/>
                  </a:cubicBezTo>
                  <a:cubicBezTo>
                    <a:pt x="229" y="297"/>
                    <a:pt x="242" y="297"/>
                    <a:pt x="252" y="296"/>
                  </a:cubicBezTo>
                  <a:cubicBezTo>
                    <a:pt x="274" y="235"/>
                    <a:pt x="274" y="235"/>
                    <a:pt x="274" y="235"/>
                  </a:cubicBezTo>
                  <a:cubicBezTo>
                    <a:pt x="283" y="238"/>
                    <a:pt x="296" y="239"/>
                    <a:pt x="306" y="237"/>
                  </a:cubicBezTo>
                  <a:cubicBezTo>
                    <a:pt x="306" y="237"/>
                    <a:pt x="306" y="237"/>
                    <a:pt x="306" y="237"/>
                  </a:cubicBezTo>
                  <a:cubicBezTo>
                    <a:pt x="306" y="237"/>
                    <a:pt x="306" y="237"/>
                    <a:pt x="306" y="237"/>
                  </a:cubicBezTo>
                  <a:cubicBezTo>
                    <a:pt x="306" y="237"/>
                    <a:pt x="306" y="237"/>
                    <a:pt x="306" y="237"/>
                  </a:cubicBezTo>
                  <a:cubicBezTo>
                    <a:pt x="336" y="244"/>
                    <a:pt x="336" y="244"/>
                    <a:pt x="336" y="244"/>
                  </a:cubicBezTo>
                  <a:cubicBezTo>
                    <a:pt x="342" y="241"/>
                    <a:pt x="350" y="244"/>
                    <a:pt x="354" y="246"/>
                  </a:cubicBezTo>
                  <a:cubicBezTo>
                    <a:pt x="368" y="307"/>
                    <a:pt x="368" y="307"/>
                    <a:pt x="368" y="307"/>
                  </a:cubicBezTo>
                  <a:cubicBezTo>
                    <a:pt x="376" y="310"/>
                    <a:pt x="389" y="314"/>
                    <a:pt x="397" y="317"/>
                  </a:cubicBezTo>
                  <a:cubicBezTo>
                    <a:pt x="439" y="291"/>
                    <a:pt x="439" y="291"/>
                    <a:pt x="439" y="291"/>
                  </a:cubicBezTo>
                  <a:cubicBezTo>
                    <a:pt x="465" y="296"/>
                    <a:pt x="465" y="296"/>
                    <a:pt x="465" y="296"/>
                  </a:cubicBezTo>
                  <a:cubicBezTo>
                    <a:pt x="480" y="306"/>
                    <a:pt x="494" y="316"/>
                    <a:pt x="504" y="329"/>
                  </a:cubicBezTo>
                  <a:cubicBezTo>
                    <a:pt x="478" y="385"/>
                    <a:pt x="478" y="385"/>
                    <a:pt x="478" y="385"/>
                  </a:cubicBezTo>
                  <a:cubicBezTo>
                    <a:pt x="485" y="392"/>
                    <a:pt x="490" y="403"/>
                    <a:pt x="497" y="410"/>
                  </a:cubicBezTo>
                  <a:cubicBezTo>
                    <a:pt x="498" y="419"/>
                    <a:pt x="505" y="427"/>
                    <a:pt x="507" y="432"/>
                  </a:cubicBezTo>
                  <a:cubicBezTo>
                    <a:pt x="539" y="435"/>
                    <a:pt x="539" y="435"/>
                    <a:pt x="539" y="435"/>
                  </a:cubicBezTo>
                  <a:cubicBezTo>
                    <a:pt x="565" y="440"/>
                    <a:pt x="565" y="440"/>
                    <a:pt x="565" y="440"/>
                  </a:cubicBezTo>
                  <a:cubicBezTo>
                    <a:pt x="565" y="440"/>
                    <a:pt x="565" y="440"/>
                    <a:pt x="565" y="440"/>
                  </a:cubicBezTo>
                  <a:close/>
                  <a:moveTo>
                    <a:pt x="376" y="462"/>
                  </a:moveTo>
                  <a:cubicBezTo>
                    <a:pt x="360" y="429"/>
                    <a:pt x="331" y="409"/>
                    <a:pt x="295" y="405"/>
                  </a:cubicBezTo>
                  <a:cubicBezTo>
                    <a:pt x="295" y="405"/>
                    <a:pt x="291" y="403"/>
                    <a:pt x="287" y="402"/>
                  </a:cubicBezTo>
                  <a:cubicBezTo>
                    <a:pt x="261" y="397"/>
                    <a:pt x="235" y="405"/>
                    <a:pt x="211" y="420"/>
                  </a:cubicBezTo>
                  <a:cubicBezTo>
                    <a:pt x="156" y="455"/>
                    <a:pt x="137" y="531"/>
                    <a:pt x="171" y="590"/>
                  </a:cubicBezTo>
                  <a:cubicBezTo>
                    <a:pt x="186" y="623"/>
                    <a:pt x="216" y="644"/>
                    <a:pt x="250" y="652"/>
                  </a:cubicBezTo>
                  <a:cubicBezTo>
                    <a:pt x="250" y="652"/>
                    <a:pt x="256" y="649"/>
                    <a:pt x="260" y="651"/>
                  </a:cubicBezTo>
                  <a:cubicBezTo>
                    <a:pt x="286" y="656"/>
                    <a:pt x="311" y="651"/>
                    <a:pt x="334" y="637"/>
                  </a:cubicBezTo>
                  <a:cubicBezTo>
                    <a:pt x="391" y="597"/>
                    <a:pt x="410" y="521"/>
                    <a:pt x="376" y="462"/>
                  </a:cubicBezTo>
                  <a:close/>
                </a:path>
              </a:pathLst>
            </a:custGeom>
            <a:solidFill>
              <a:srgbClr val="00188F"/>
            </a:solidFill>
            <a:ln>
              <a:noFill/>
            </a:ln>
          </p:spPr>
          <p:txBody>
            <a:bodyPr vert="horz" wrap="square" lIns="91440" tIns="45720" rIns="91440" bIns="45720" numCol="1" anchor="t" anchorCtr="0" compatLnSpc="1">
              <a:prstTxWarp prst="textNoShape">
                <a:avLst/>
              </a:prstTxWarp>
            </a:bodyPr>
            <a:lstStyle/>
            <a:p>
              <a:pPr defTabSz="932654"/>
              <a:endParaRPr lang="en-US" sz="1400">
                <a:solidFill>
                  <a:srgbClr val="505050"/>
                </a:solidFill>
              </a:endParaRPr>
            </a:p>
          </p:txBody>
        </p:sp>
        <p:sp>
          <p:nvSpPr>
            <p:cNvPr id="14" name="Left-Right Arrow 13"/>
            <p:cNvSpPr/>
            <p:nvPr/>
          </p:nvSpPr>
          <p:spPr bwMode="auto">
            <a:xfrm>
              <a:off x="10192774" y="3677484"/>
              <a:ext cx="405260" cy="185661"/>
            </a:xfrm>
            <a:prstGeom prst="leftRightArrow">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1600" spc="-50" dirty="0">
                <a:gradFill>
                  <a:gsLst>
                    <a:gs pos="1250">
                      <a:srgbClr val="EFEFEF"/>
                    </a:gs>
                    <a:gs pos="10417">
                      <a:srgbClr val="EFEFEF"/>
                    </a:gs>
                  </a:gsLst>
                  <a:lin ang="5400000" scaled="0"/>
                </a:gradFill>
              </a:endParaRPr>
            </a:p>
          </p:txBody>
        </p:sp>
        <p:grpSp>
          <p:nvGrpSpPr>
            <p:cNvPr id="44" name="Group 43"/>
            <p:cNvGrpSpPr/>
            <p:nvPr/>
          </p:nvGrpSpPr>
          <p:grpSpPr>
            <a:xfrm>
              <a:off x="7715931" y="3233014"/>
              <a:ext cx="860557" cy="561975"/>
              <a:chOff x="7792294" y="3289313"/>
              <a:chExt cx="860557" cy="561975"/>
            </a:xfrm>
          </p:grpSpPr>
          <p:sp>
            <p:nvSpPr>
              <p:cNvPr id="108" name="Freeform 11"/>
              <p:cNvSpPr>
                <a:spLocks noChangeAspect="1" noEditPoints="1"/>
              </p:cNvSpPr>
              <p:nvPr/>
            </p:nvSpPr>
            <p:spPr bwMode="auto">
              <a:xfrm>
                <a:off x="8341720" y="3381042"/>
                <a:ext cx="311131" cy="226920"/>
              </a:xfrm>
              <a:custGeom>
                <a:avLst/>
                <a:gdLst>
                  <a:gd name="T0" fmla="*/ 0 w 945"/>
                  <a:gd name="T1" fmla="*/ 354 h 827"/>
                  <a:gd name="T2" fmla="*/ 472 w 945"/>
                  <a:gd name="T3" fmla="*/ 473 h 827"/>
                  <a:gd name="T4" fmla="*/ 945 w 945"/>
                  <a:gd name="T5" fmla="*/ 354 h 827"/>
                  <a:gd name="T6" fmla="*/ 945 w 945"/>
                  <a:gd name="T7" fmla="*/ 473 h 827"/>
                  <a:gd name="T8" fmla="*/ 472 w 945"/>
                  <a:gd name="T9" fmla="*/ 591 h 827"/>
                  <a:gd name="T10" fmla="*/ 0 w 945"/>
                  <a:gd name="T11" fmla="*/ 473 h 827"/>
                  <a:gd name="T12" fmla="*/ 0 w 945"/>
                  <a:gd name="T13" fmla="*/ 354 h 827"/>
                  <a:gd name="T14" fmla="*/ 0 w 945"/>
                  <a:gd name="T15" fmla="*/ 591 h 827"/>
                  <a:gd name="T16" fmla="*/ 472 w 945"/>
                  <a:gd name="T17" fmla="*/ 709 h 827"/>
                  <a:gd name="T18" fmla="*/ 945 w 945"/>
                  <a:gd name="T19" fmla="*/ 591 h 827"/>
                  <a:gd name="T20" fmla="*/ 945 w 945"/>
                  <a:gd name="T21" fmla="*/ 709 h 827"/>
                  <a:gd name="T22" fmla="*/ 472 w 945"/>
                  <a:gd name="T23" fmla="*/ 827 h 827"/>
                  <a:gd name="T24" fmla="*/ 0 w 945"/>
                  <a:gd name="T25" fmla="*/ 709 h 827"/>
                  <a:gd name="T26" fmla="*/ 0 w 945"/>
                  <a:gd name="T27" fmla="*/ 591 h 827"/>
                  <a:gd name="T28" fmla="*/ 0 w 945"/>
                  <a:gd name="T29" fmla="*/ 118 h 827"/>
                  <a:gd name="T30" fmla="*/ 472 w 945"/>
                  <a:gd name="T31" fmla="*/ 0 h 827"/>
                  <a:gd name="T32" fmla="*/ 945 w 945"/>
                  <a:gd name="T33" fmla="*/ 118 h 827"/>
                  <a:gd name="T34" fmla="*/ 945 w 945"/>
                  <a:gd name="T35" fmla="*/ 236 h 827"/>
                  <a:gd name="T36" fmla="*/ 472 w 945"/>
                  <a:gd name="T37" fmla="*/ 354 h 827"/>
                  <a:gd name="T38" fmla="*/ 0 w 945"/>
                  <a:gd name="T39" fmla="*/ 236 h 827"/>
                  <a:gd name="T40" fmla="*/ 0 w 945"/>
                  <a:gd name="T41" fmla="*/ 118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5" h="827">
                    <a:moveTo>
                      <a:pt x="0" y="354"/>
                    </a:moveTo>
                    <a:lnTo>
                      <a:pt x="472" y="473"/>
                    </a:lnTo>
                    <a:lnTo>
                      <a:pt x="945" y="354"/>
                    </a:lnTo>
                    <a:lnTo>
                      <a:pt x="945" y="473"/>
                    </a:lnTo>
                    <a:lnTo>
                      <a:pt x="472" y="591"/>
                    </a:lnTo>
                    <a:lnTo>
                      <a:pt x="0" y="473"/>
                    </a:lnTo>
                    <a:lnTo>
                      <a:pt x="0" y="354"/>
                    </a:lnTo>
                    <a:close/>
                    <a:moveTo>
                      <a:pt x="0" y="591"/>
                    </a:moveTo>
                    <a:lnTo>
                      <a:pt x="472" y="709"/>
                    </a:lnTo>
                    <a:lnTo>
                      <a:pt x="945" y="591"/>
                    </a:lnTo>
                    <a:lnTo>
                      <a:pt x="945" y="709"/>
                    </a:lnTo>
                    <a:lnTo>
                      <a:pt x="472" y="827"/>
                    </a:lnTo>
                    <a:lnTo>
                      <a:pt x="0" y="709"/>
                    </a:lnTo>
                    <a:lnTo>
                      <a:pt x="0" y="591"/>
                    </a:lnTo>
                    <a:close/>
                    <a:moveTo>
                      <a:pt x="0" y="118"/>
                    </a:moveTo>
                    <a:lnTo>
                      <a:pt x="472" y="0"/>
                    </a:lnTo>
                    <a:lnTo>
                      <a:pt x="945" y="118"/>
                    </a:lnTo>
                    <a:lnTo>
                      <a:pt x="945" y="236"/>
                    </a:lnTo>
                    <a:lnTo>
                      <a:pt x="472" y="354"/>
                    </a:lnTo>
                    <a:lnTo>
                      <a:pt x="0" y="236"/>
                    </a:lnTo>
                    <a:lnTo>
                      <a:pt x="0" y="118"/>
                    </a:lnTo>
                    <a:close/>
                  </a:path>
                </a:pathLst>
              </a:custGeom>
              <a:solidFill>
                <a:srgbClr val="00188F"/>
              </a:solidFill>
              <a:ln w="9525">
                <a:noFill/>
                <a:round/>
                <a:headEnd/>
                <a:tailEnd/>
              </a:ln>
              <a:extLst/>
            </p:spPr>
            <p:txBody>
              <a:bodyPr vert="horz" wrap="square" lIns="91440" tIns="45720" rIns="91440" bIns="45720" numCol="1" anchor="t" anchorCtr="0" compatLnSpc="1">
                <a:prstTxWarp prst="textNoShape">
                  <a:avLst/>
                </a:prstTxWarp>
              </a:bodyPr>
              <a:lstStyle/>
              <a:p>
                <a:pPr defTabSz="932654"/>
                <a:endParaRPr lang="en-US" sz="1400">
                  <a:solidFill>
                    <a:srgbClr val="505050"/>
                  </a:solidFill>
                </a:endParaRPr>
              </a:p>
            </p:txBody>
          </p:sp>
          <p:grpSp>
            <p:nvGrpSpPr>
              <p:cNvPr id="28" name="Group 24"/>
              <p:cNvGrpSpPr>
                <a:grpSpLocks noChangeAspect="1"/>
              </p:cNvGrpSpPr>
              <p:nvPr/>
            </p:nvGrpSpPr>
            <p:grpSpPr bwMode="auto">
              <a:xfrm>
                <a:off x="7792294" y="3289313"/>
                <a:ext cx="531813" cy="561975"/>
                <a:chOff x="4634" y="2042"/>
                <a:chExt cx="335" cy="354"/>
              </a:xfrm>
            </p:grpSpPr>
            <p:sp>
              <p:nvSpPr>
                <p:cNvPr id="31" name="Freeform 25"/>
                <p:cNvSpPr>
                  <a:spLocks/>
                </p:cNvSpPr>
                <p:nvPr/>
              </p:nvSpPr>
              <p:spPr bwMode="auto">
                <a:xfrm>
                  <a:off x="4634" y="2082"/>
                  <a:ext cx="136" cy="222"/>
                </a:xfrm>
                <a:custGeom>
                  <a:avLst/>
                  <a:gdLst>
                    <a:gd name="T0" fmla="*/ 295 w 463"/>
                    <a:gd name="T1" fmla="*/ 587 h 753"/>
                    <a:gd name="T2" fmla="*/ 456 w 463"/>
                    <a:gd name="T3" fmla="*/ 349 h 753"/>
                    <a:gd name="T4" fmla="*/ 395 w 463"/>
                    <a:gd name="T5" fmla="*/ 320 h 753"/>
                    <a:gd name="T6" fmla="*/ 463 w 463"/>
                    <a:gd name="T7" fmla="*/ 258 h 753"/>
                    <a:gd name="T8" fmla="*/ 432 w 463"/>
                    <a:gd name="T9" fmla="*/ 121 h 753"/>
                    <a:gd name="T10" fmla="*/ 440 w 463"/>
                    <a:gd name="T11" fmla="*/ 51 h 753"/>
                    <a:gd name="T12" fmla="*/ 320 w 463"/>
                    <a:gd name="T13" fmla="*/ 0 h 753"/>
                    <a:gd name="T14" fmla="*/ 151 w 463"/>
                    <a:gd name="T15" fmla="*/ 169 h 753"/>
                    <a:gd name="T16" fmla="*/ 233 w 463"/>
                    <a:gd name="T17" fmla="*/ 313 h 753"/>
                    <a:gd name="T18" fmla="*/ 58 w 463"/>
                    <a:gd name="T19" fmla="*/ 489 h 753"/>
                    <a:gd name="T20" fmla="*/ 43 w 463"/>
                    <a:gd name="T21" fmla="*/ 662 h 753"/>
                    <a:gd name="T22" fmla="*/ 74 w 463"/>
                    <a:gd name="T23" fmla="*/ 597 h 753"/>
                    <a:gd name="T24" fmla="*/ 83 w 463"/>
                    <a:gd name="T25" fmla="*/ 684 h 753"/>
                    <a:gd name="T26" fmla="*/ 246 w 463"/>
                    <a:gd name="T27" fmla="*/ 753 h 753"/>
                    <a:gd name="T28" fmla="*/ 295 w 463"/>
                    <a:gd name="T29" fmla="*/ 587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3" h="753">
                      <a:moveTo>
                        <a:pt x="295" y="587"/>
                      </a:moveTo>
                      <a:cubicBezTo>
                        <a:pt x="340" y="484"/>
                        <a:pt x="386" y="404"/>
                        <a:pt x="456" y="349"/>
                      </a:cubicBezTo>
                      <a:cubicBezTo>
                        <a:pt x="437" y="337"/>
                        <a:pt x="417" y="327"/>
                        <a:pt x="395" y="320"/>
                      </a:cubicBezTo>
                      <a:cubicBezTo>
                        <a:pt x="423" y="306"/>
                        <a:pt x="447" y="284"/>
                        <a:pt x="463" y="258"/>
                      </a:cubicBezTo>
                      <a:cubicBezTo>
                        <a:pt x="443" y="215"/>
                        <a:pt x="432" y="169"/>
                        <a:pt x="432" y="121"/>
                      </a:cubicBezTo>
                      <a:cubicBezTo>
                        <a:pt x="432" y="97"/>
                        <a:pt x="435" y="73"/>
                        <a:pt x="440" y="51"/>
                      </a:cubicBezTo>
                      <a:cubicBezTo>
                        <a:pt x="410" y="20"/>
                        <a:pt x="367" y="0"/>
                        <a:pt x="320" y="0"/>
                      </a:cubicBezTo>
                      <a:cubicBezTo>
                        <a:pt x="227" y="0"/>
                        <a:pt x="151" y="76"/>
                        <a:pt x="151" y="169"/>
                      </a:cubicBezTo>
                      <a:cubicBezTo>
                        <a:pt x="151" y="230"/>
                        <a:pt x="184" y="284"/>
                        <a:pt x="233" y="313"/>
                      </a:cubicBezTo>
                      <a:cubicBezTo>
                        <a:pt x="149" y="331"/>
                        <a:pt x="105" y="382"/>
                        <a:pt x="58" y="489"/>
                      </a:cubicBezTo>
                      <a:cubicBezTo>
                        <a:pt x="0" y="625"/>
                        <a:pt x="43" y="662"/>
                        <a:pt x="43" y="662"/>
                      </a:cubicBezTo>
                      <a:cubicBezTo>
                        <a:pt x="74" y="597"/>
                        <a:pt x="74" y="597"/>
                        <a:pt x="74" y="597"/>
                      </a:cubicBezTo>
                      <a:cubicBezTo>
                        <a:pt x="83" y="684"/>
                        <a:pt x="83" y="684"/>
                        <a:pt x="83" y="684"/>
                      </a:cubicBezTo>
                      <a:cubicBezTo>
                        <a:pt x="83" y="684"/>
                        <a:pt x="126" y="736"/>
                        <a:pt x="246" y="753"/>
                      </a:cubicBezTo>
                      <a:cubicBezTo>
                        <a:pt x="251" y="709"/>
                        <a:pt x="266" y="654"/>
                        <a:pt x="295" y="58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654"/>
                  <a:endParaRPr lang="en-US" sz="1400">
                    <a:solidFill>
                      <a:srgbClr val="505050"/>
                    </a:solidFill>
                  </a:endParaRPr>
                </a:p>
              </p:txBody>
            </p:sp>
            <p:sp>
              <p:nvSpPr>
                <p:cNvPr id="32" name="Freeform 26"/>
                <p:cNvSpPr>
                  <a:spLocks/>
                </p:cNvSpPr>
                <p:nvPr/>
              </p:nvSpPr>
              <p:spPr bwMode="auto">
                <a:xfrm>
                  <a:off x="4712" y="2042"/>
                  <a:ext cx="257" cy="354"/>
                </a:xfrm>
                <a:custGeom>
                  <a:avLst/>
                  <a:gdLst>
                    <a:gd name="T0" fmla="*/ 606 w 877"/>
                    <a:gd name="T1" fmla="*/ 490 h 1206"/>
                    <a:gd name="T2" fmla="*/ 749 w 877"/>
                    <a:gd name="T3" fmla="*/ 259 h 1206"/>
                    <a:gd name="T4" fmla="*/ 491 w 877"/>
                    <a:gd name="T5" fmla="*/ 0 h 1206"/>
                    <a:gd name="T6" fmla="*/ 232 w 877"/>
                    <a:gd name="T7" fmla="*/ 259 h 1206"/>
                    <a:gd name="T8" fmla="*/ 358 w 877"/>
                    <a:gd name="T9" fmla="*/ 481 h 1206"/>
                    <a:gd name="T10" fmla="*/ 90 w 877"/>
                    <a:gd name="T11" fmla="*/ 750 h 1206"/>
                    <a:gd name="T12" fmla="*/ 66 w 877"/>
                    <a:gd name="T13" fmla="*/ 1016 h 1206"/>
                    <a:gd name="T14" fmla="*/ 113 w 877"/>
                    <a:gd name="T15" fmla="*/ 916 h 1206"/>
                    <a:gd name="T16" fmla="*/ 128 w 877"/>
                    <a:gd name="T17" fmla="*/ 1049 h 1206"/>
                    <a:gd name="T18" fmla="*/ 422 w 877"/>
                    <a:gd name="T19" fmla="*/ 1161 h 1206"/>
                    <a:gd name="T20" fmla="*/ 877 w 877"/>
                    <a:gd name="T21" fmla="*/ 916 h 1206"/>
                    <a:gd name="T22" fmla="*/ 606 w 877"/>
                    <a:gd name="T23" fmla="*/ 490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7" h="1206">
                      <a:moveTo>
                        <a:pt x="606" y="490"/>
                      </a:moveTo>
                      <a:cubicBezTo>
                        <a:pt x="691" y="448"/>
                        <a:pt x="749" y="360"/>
                        <a:pt x="749" y="259"/>
                      </a:cubicBezTo>
                      <a:cubicBezTo>
                        <a:pt x="749" y="116"/>
                        <a:pt x="634" y="0"/>
                        <a:pt x="491" y="0"/>
                      </a:cubicBezTo>
                      <a:cubicBezTo>
                        <a:pt x="348" y="0"/>
                        <a:pt x="232" y="116"/>
                        <a:pt x="232" y="259"/>
                      </a:cubicBezTo>
                      <a:cubicBezTo>
                        <a:pt x="232" y="353"/>
                        <a:pt x="282" y="435"/>
                        <a:pt x="358" y="481"/>
                      </a:cubicBezTo>
                      <a:cubicBezTo>
                        <a:pt x="228" y="507"/>
                        <a:pt x="160" y="586"/>
                        <a:pt x="90" y="750"/>
                      </a:cubicBezTo>
                      <a:cubicBezTo>
                        <a:pt x="0" y="959"/>
                        <a:pt x="66" y="1016"/>
                        <a:pt x="66" y="1016"/>
                      </a:cubicBezTo>
                      <a:cubicBezTo>
                        <a:pt x="113" y="916"/>
                        <a:pt x="113" y="916"/>
                        <a:pt x="113" y="916"/>
                      </a:cubicBezTo>
                      <a:cubicBezTo>
                        <a:pt x="128" y="1049"/>
                        <a:pt x="128" y="1049"/>
                        <a:pt x="128" y="1049"/>
                      </a:cubicBezTo>
                      <a:cubicBezTo>
                        <a:pt x="128" y="1049"/>
                        <a:pt x="204" y="1142"/>
                        <a:pt x="422" y="1161"/>
                      </a:cubicBezTo>
                      <a:cubicBezTo>
                        <a:pt x="654" y="1181"/>
                        <a:pt x="877" y="1206"/>
                        <a:pt x="877" y="916"/>
                      </a:cubicBezTo>
                      <a:cubicBezTo>
                        <a:pt x="877" y="687"/>
                        <a:pt x="761" y="541"/>
                        <a:pt x="606" y="49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654"/>
                  <a:endParaRPr lang="en-US" sz="1400">
                    <a:solidFill>
                      <a:srgbClr val="505050"/>
                    </a:solidFill>
                  </a:endParaRPr>
                </a:p>
              </p:txBody>
            </p:sp>
          </p:grpSp>
        </p:grpSp>
      </p:grpSp>
      <p:sp>
        <p:nvSpPr>
          <p:cNvPr id="67" name="Freeform 87"/>
          <p:cNvSpPr>
            <a:spLocks noChangeAspect="1" noEditPoints="1"/>
          </p:cNvSpPr>
          <p:nvPr/>
        </p:nvSpPr>
        <p:spPr bwMode="black">
          <a:xfrm>
            <a:off x="9003315" y="1903910"/>
            <a:ext cx="448323" cy="369029"/>
          </a:xfrm>
          <a:custGeom>
            <a:avLst/>
            <a:gdLst>
              <a:gd name="T0" fmla="*/ 478 w 667"/>
              <a:gd name="T1" fmla="*/ 242 h 543"/>
              <a:gd name="T2" fmla="*/ 398 w 667"/>
              <a:gd name="T3" fmla="*/ 228 h 543"/>
              <a:gd name="T4" fmla="*/ 420 w 667"/>
              <a:gd name="T5" fmla="*/ 150 h 543"/>
              <a:gd name="T6" fmla="*/ 382 w 667"/>
              <a:gd name="T7" fmla="*/ 107 h 543"/>
              <a:gd name="T8" fmla="*/ 312 w 667"/>
              <a:gd name="T9" fmla="*/ 149 h 543"/>
              <a:gd name="T10" fmla="*/ 278 w 667"/>
              <a:gd name="T11" fmla="*/ 64 h 543"/>
              <a:gd name="T12" fmla="*/ 220 w 667"/>
              <a:gd name="T13" fmla="*/ 54 h 543"/>
              <a:gd name="T14" fmla="*/ 192 w 667"/>
              <a:gd name="T15" fmla="*/ 142 h 543"/>
              <a:gd name="T16" fmla="*/ 120 w 667"/>
              <a:gd name="T17" fmla="*/ 105 h 543"/>
              <a:gd name="T18" fmla="*/ 70 w 667"/>
              <a:gd name="T19" fmla="*/ 135 h 543"/>
              <a:gd name="T20" fmla="*/ 98 w 667"/>
              <a:gd name="T21" fmla="*/ 212 h 543"/>
              <a:gd name="T22" fmla="*/ 20 w 667"/>
              <a:gd name="T23" fmla="*/ 232 h 543"/>
              <a:gd name="T24" fmla="*/ 0 w 667"/>
              <a:gd name="T25" fmla="*/ 287 h 543"/>
              <a:gd name="T26" fmla="*/ 72 w 667"/>
              <a:gd name="T27" fmla="*/ 327 h 543"/>
              <a:gd name="T28" fmla="*/ 23 w 667"/>
              <a:gd name="T29" fmla="*/ 393 h 543"/>
              <a:gd name="T30" fmla="*/ 45 w 667"/>
              <a:gd name="T31" fmla="*/ 448 h 543"/>
              <a:gd name="T32" fmla="*/ 125 w 667"/>
              <a:gd name="T33" fmla="*/ 431 h 543"/>
              <a:gd name="T34" fmla="*/ 132 w 667"/>
              <a:gd name="T35" fmla="*/ 513 h 543"/>
              <a:gd name="T36" fmla="*/ 182 w 667"/>
              <a:gd name="T37" fmla="*/ 541 h 543"/>
              <a:gd name="T38" fmla="*/ 233 w 667"/>
              <a:gd name="T39" fmla="*/ 478 h 543"/>
              <a:gd name="T40" fmla="*/ 253 w 667"/>
              <a:gd name="T41" fmla="*/ 478 h 543"/>
              <a:gd name="T42" fmla="*/ 305 w 667"/>
              <a:gd name="T43" fmla="*/ 541 h 543"/>
              <a:gd name="T44" fmla="*/ 355 w 667"/>
              <a:gd name="T45" fmla="*/ 513 h 543"/>
              <a:gd name="T46" fmla="*/ 362 w 667"/>
              <a:gd name="T47" fmla="*/ 431 h 543"/>
              <a:gd name="T48" fmla="*/ 442 w 667"/>
              <a:gd name="T49" fmla="*/ 448 h 543"/>
              <a:gd name="T50" fmla="*/ 463 w 667"/>
              <a:gd name="T51" fmla="*/ 393 h 543"/>
              <a:gd name="T52" fmla="*/ 415 w 667"/>
              <a:gd name="T53" fmla="*/ 327 h 543"/>
              <a:gd name="T54" fmla="*/ 487 w 667"/>
              <a:gd name="T55" fmla="*/ 287 h 543"/>
              <a:gd name="T56" fmla="*/ 312 w 667"/>
              <a:gd name="T57" fmla="*/ 375 h 543"/>
              <a:gd name="T58" fmla="*/ 175 w 667"/>
              <a:gd name="T59" fmla="*/ 375 h 543"/>
              <a:gd name="T60" fmla="*/ 175 w 667"/>
              <a:gd name="T61" fmla="*/ 238 h 543"/>
              <a:gd name="T62" fmla="*/ 312 w 667"/>
              <a:gd name="T63" fmla="*/ 238 h 543"/>
              <a:gd name="T64" fmla="*/ 198 w 667"/>
              <a:gd name="T65" fmla="*/ 306 h 543"/>
              <a:gd name="T66" fmla="*/ 288 w 667"/>
              <a:gd name="T67" fmla="*/ 306 h 543"/>
              <a:gd name="T68" fmla="*/ 198 w 667"/>
              <a:gd name="T69" fmla="*/ 306 h 543"/>
              <a:gd name="T70" fmla="*/ 638 w 667"/>
              <a:gd name="T71" fmla="*/ 133 h 543"/>
              <a:gd name="T72" fmla="*/ 662 w 667"/>
              <a:gd name="T73" fmla="*/ 92 h 543"/>
              <a:gd name="T74" fmla="*/ 665 w 667"/>
              <a:gd name="T75" fmla="*/ 77 h 543"/>
              <a:gd name="T76" fmla="*/ 642 w 667"/>
              <a:gd name="T77" fmla="*/ 52 h 543"/>
              <a:gd name="T78" fmla="*/ 605 w 667"/>
              <a:gd name="T79" fmla="*/ 62 h 543"/>
              <a:gd name="T80" fmla="*/ 566 w 667"/>
              <a:gd name="T81" fmla="*/ 10 h 543"/>
              <a:gd name="T82" fmla="*/ 531 w 667"/>
              <a:gd name="T83" fmla="*/ 0 h 543"/>
              <a:gd name="T84" fmla="*/ 511 w 667"/>
              <a:gd name="T85" fmla="*/ 45 h 543"/>
              <a:gd name="T86" fmla="*/ 446 w 667"/>
              <a:gd name="T87" fmla="*/ 52 h 543"/>
              <a:gd name="T88" fmla="*/ 432 w 667"/>
              <a:gd name="T89" fmla="*/ 57 h 543"/>
              <a:gd name="T90" fmla="*/ 419 w 667"/>
              <a:gd name="T91" fmla="*/ 83 h 543"/>
              <a:gd name="T92" fmla="*/ 451 w 667"/>
              <a:gd name="T93" fmla="*/ 117 h 543"/>
              <a:gd name="T94" fmla="*/ 451 w 667"/>
              <a:gd name="T95" fmla="*/ 152 h 543"/>
              <a:gd name="T96" fmla="*/ 419 w 667"/>
              <a:gd name="T97" fmla="*/ 185 h 543"/>
              <a:gd name="T98" fmla="*/ 432 w 667"/>
              <a:gd name="T99" fmla="*/ 210 h 543"/>
              <a:gd name="T100" fmla="*/ 446 w 667"/>
              <a:gd name="T101" fmla="*/ 217 h 543"/>
              <a:gd name="T102" fmla="*/ 511 w 667"/>
              <a:gd name="T103" fmla="*/ 222 h 543"/>
              <a:gd name="T104" fmla="*/ 531 w 667"/>
              <a:gd name="T105" fmla="*/ 267 h 543"/>
              <a:gd name="T106" fmla="*/ 566 w 667"/>
              <a:gd name="T107" fmla="*/ 258 h 543"/>
              <a:gd name="T108" fmla="*/ 605 w 667"/>
              <a:gd name="T109" fmla="*/ 205 h 543"/>
              <a:gd name="T110" fmla="*/ 642 w 667"/>
              <a:gd name="T111" fmla="*/ 217 h 543"/>
              <a:gd name="T112" fmla="*/ 665 w 667"/>
              <a:gd name="T113" fmla="*/ 190 h 543"/>
              <a:gd name="T114" fmla="*/ 662 w 667"/>
              <a:gd name="T115" fmla="*/ 177 h 543"/>
              <a:gd name="T116" fmla="*/ 635 w 667"/>
              <a:gd name="T117" fmla="*/ 152 h 543"/>
              <a:gd name="T118" fmla="*/ 543 w 667"/>
              <a:gd name="T119" fmla="*/ 170 h 543"/>
              <a:gd name="T120" fmla="*/ 543 w 667"/>
              <a:gd name="T121" fmla="*/ 97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7" h="543">
                <a:moveTo>
                  <a:pt x="487" y="287"/>
                </a:moveTo>
                <a:cubicBezTo>
                  <a:pt x="478" y="242"/>
                  <a:pt x="478" y="242"/>
                  <a:pt x="478" y="242"/>
                </a:cubicBezTo>
                <a:cubicBezTo>
                  <a:pt x="477" y="237"/>
                  <a:pt x="473" y="233"/>
                  <a:pt x="467" y="232"/>
                </a:cubicBezTo>
                <a:cubicBezTo>
                  <a:pt x="398" y="228"/>
                  <a:pt x="398" y="228"/>
                  <a:pt x="398" y="228"/>
                </a:cubicBezTo>
                <a:cubicBezTo>
                  <a:pt x="395" y="223"/>
                  <a:pt x="392" y="217"/>
                  <a:pt x="388" y="212"/>
                </a:cubicBezTo>
                <a:cubicBezTo>
                  <a:pt x="420" y="150"/>
                  <a:pt x="420" y="150"/>
                  <a:pt x="420" y="150"/>
                </a:cubicBezTo>
                <a:cubicBezTo>
                  <a:pt x="423" y="145"/>
                  <a:pt x="422" y="139"/>
                  <a:pt x="417" y="135"/>
                </a:cubicBezTo>
                <a:cubicBezTo>
                  <a:pt x="382" y="107"/>
                  <a:pt x="382" y="107"/>
                  <a:pt x="382" y="107"/>
                </a:cubicBezTo>
                <a:cubicBezTo>
                  <a:pt x="378" y="102"/>
                  <a:pt x="372" y="102"/>
                  <a:pt x="367" y="105"/>
                </a:cubicBezTo>
                <a:cubicBezTo>
                  <a:pt x="312" y="149"/>
                  <a:pt x="312" y="149"/>
                  <a:pt x="312" y="149"/>
                </a:cubicBezTo>
                <a:cubicBezTo>
                  <a:pt x="307" y="145"/>
                  <a:pt x="302" y="144"/>
                  <a:pt x="295" y="142"/>
                </a:cubicBezTo>
                <a:cubicBezTo>
                  <a:pt x="278" y="64"/>
                  <a:pt x="278" y="64"/>
                  <a:pt x="278" y="64"/>
                </a:cubicBezTo>
                <a:cubicBezTo>
                  <a:pt x="277" y="59"/>
                  <a:pt x="272" y="54"/>
                  <a:pt x="267" y="54"/>
                </a:cubicBezTo>
                <a:cubicBezTo>
                  <a:pt x="220" y="54"/>
                  <a:pt x="220" y="54"/>
                  <a:pt x="220" y="54"/>
                </a:cubicBezTo>
                <a:cubicBezTo>
                  <a:pt x="215" y="54"/>
                  <a:pt x="210" y="59"/>
                  <a:pt x="208" y="64"/>
                </a:cubicBezTo>
                <a:cubicBezTo>
                  <a:pt x="192" y="142"/>
                  <a:pt x="192" y="142"/>
                  <a:pt x="192" y="142"/>
                </a:cubicBezTo>
                <a:cubicBezTo>
                  <a:pt x="185" y="144"/>
                  <a:pt x="180" y="145"/>
                  <a:pt x="175" y="149"/>
                </a:cubicBezTo>
                <a:cubicBezTo>
                  <a:pt x="120" y="105"/>
                  <a:pt x="120" y="105"/>
                  <a:pt x="120" y="105"/>
                </a:cubicBezTo>
                <a:cubicBezTo>
                  <a:pt x="115" y="102"/>
                  <a:pt x="108" y="102"/>
                  <a:pt x="105" y="105"/>
                </a:cubicBezTo>
                <a:cubicBezTo>
                  <a:pt x="70" y="135"/>
                  <a:pt x="70" y="135"/>
                  <a:pt x="70" y="135"/>
                </a:cubicBezTo>
                <a:cubicBezTo>
                  <a:pt x="65" y="139"/>
                  <a:pt x="65" y="145"/>
                  <a:pt x="67" y="150"/>
                </a:cubicBezTo>
                <a:cubicBezTo>
                  <a:pt x="98" y="212"/>
                  <a:pt x="98" y="212"/>
                  <a:pt x="98" y="212"/>
                </a:cubicBezTo>
                <a:cubicBezTo>
                  <a:pt x="95" y="217"/>
                  <a:pt x="92" y="223"/>
                  <a:pt x="88" y="228"/>
                </a:cubicBezTo>
                <a:cubicBezTo>
                  <a:pt x="20" y="232"/>
                  <a:pt x="20" y="232"/>
                  <a:pt x="20" y="232"/>
                </a:cubicBezTo>
                <a:cubicBezTo>
                  <a:pt x="13" y="232"/>
                  <a:pt x="10" y="237"/>
                  <a:pt x="8" y="242"/>
                </a:cubicBezTo>
                <a:cubicBezTo>
                  <a:pt x="0" y="287"/>
                  <a:pt x="0" y="287"/>
                  <a:pt x="0" y="287"/>
                </a:cubicBezTo>
                <a:cubicBezTo>
                  <a:pt x="0" y="292"/>
                  <a:pt x="2" y="298"/>
                  <a:pt x="7" y="300"/>
                </a:cubicBezTo>
                <a:cubicBezTo>
                  <a:pt x="72" y="327"/>
                  <a:pt x="72" y="327"/>
                  <a:pt x="72" y="327"/>
                </a:cubicBezTo>
                <a:cubicBezTo>
                  <a:pt x="73" y="333"/>
                  <a:pt x="73" y="340"/>
                  <a:pt x="75" y="347"/>
                </a:cubicBezTo>
                <a:cubicBezTo>
                  <a:pt x="23" y="393"/>
                  <a:pt x="23" y="393"/>
                  <a:pt x="23" y="393"/>
                </a:cubicBezTo>
                <a:cubicBezTo>
                  <a:pt x="20" y="397"/>
                  <a:pt x="18" y="403"/>
                  <a:pt x="22" y="408"/>
                </a:cubicBezTo>
                <a:cubicBezTo>
                  <a:pt x="45" y="448"/>
                  <a:pt x="45" y="448"/>
                  <a:pt x="45" y="448"/>
                </a:cubicBezTo>
                <a:cubicBezTo>
                  <a:pt x="47" y="451"/>
                  <a:pt x="53" y="455"/>
                  <a:pt x="58" y="453"/>
                </a:cubicBezTo>
                <a:cubicBezTo>
                  <a:pt x="125" y="431"/>
                  <a:pt x="125" y="431"/>
                  <a:pt x="125" y="431"/>
                </a:cubicBezTo>
                <a:cubicBezTo>
                  <a:pt x="130" y="436"/>
                  <a:pt x="135" y="441"/>
                  <a:pt x="140" y="445"/>
                </a:cubicBezTo>
                <a:cubicBezTo>
                  <a:pt x="132" y="513"/>
                  <a:pt x="132" y="513"/>
                  <a:pt x="132" y="513"/>
                </a:cubicBezTo>
                <a:cubicBezTo>
                  <a:pt x="130" y="520"/>
                  <a:pt x="133" y="525"/>
                  <a:pt x="138" y="526"/>
                </a:cubicBezTo>
                <a:cubicBezTo>
                  <a:pt x="182" y="541"/>
                  <a:pt x="182" y="541"/>
                  <a:pt x="182" y="541"/>
                </a:cubicBezTo>
                <a:cubicBezTo>
                  <a:pt x="187" y="543"/>
                  <a:pt x="193" y="541"/>
                  <a:pt x="197" y="538"/>
                </a:cubicBezTo>
                <a:cubicBezTo>
                  <a:pt x="233" y="478"/>
                  <a:pt x="233" y="478"/>
                  <a:pt x="233" y="478"/>
                </a:cubicBezTo>
                <a:cubicBezTo>
                  <a:pt x="237" y="478"/>
                  <a:pt x="240" y="480"/>
                  <a:pt x="243" y="480"/>
                </a:cubicBezTo>
                <a:cubicBezTo>
                  <a:pt x="247" y="480"/>
                  <a:pt x="250" y="478"/>
                  <a:pt x="253" y="478"/>
                </a:cubicBezTo>
                <a:cubicBezTo>
                  <a:pt x="290" y="538"/>
                  <a:pt x="290" y="538"/>
                  <a:pt x="290" y="538"/>
                </a:cubicBezTo>
                <a:cubicBezTo>
                  <a:pt x="293" y="541"/>
                  <a:pt x="300" y="543"/>
                  <a:pt x="305" y="541"/>
                </a:cubicBezTo>
                <a:cubicBezTo>
                  <a:pt x="348" y="526"/>
                  <a:pt x="348" y="526"/>
                  <a:pt x="348" y="526"/>
                </a:cubicBezTo>
                <a:cubicBezTo>
                  <a:pt x="353" y="525"/>
                  <a:pt x="357" y="520"/>
                  <a:pt x="355" y="513"/>
                </a:cubicBezTo>
                <a:cubicBezTo>
                  <a:pt x="347" y="445"/>
                  <a:pt x="347" y="445"/>
                  <a:pt x="347" y="445"/>
                </a:cubicBezTo>
                <a:cubicBezTo>
                  <a:pt x="352" y="440"/>
                  <a:pt x="357" y="436"/>
                  <a:pt x="362" y="431"/>
                </a:cubicBezTo>
                <a:cubicBezTo>
                  <a:pt x="428" y="453"/>
                  <a:pt x="428" y="453"/>
                  <a:pt x="428" y="453"/>
                </a:cubicBezTo>
                <a:cubicBezTo>
                  <a:pt x="433" y="455"/>
                  <a:pt x="440" y="451"/>
                  <a:pt x="442" y="448"/>
                </a:cubicBezTo>
                <a:cubicBezTo>
                  <a:pt x="465" y="408"/>
                  <a:pt x="465" y="408"/>
                  <a:pt x="465" y="408"/>
                </a:cubicBezTo>
                <a:cubicBezTo>
                  <a:pt x="468" y="403"/>
                  <a:pt x="467" y="397"/>
                  <a:pt x="463" y="393"/>
                </a:cubicBezTo>
                <a:cubicBezTo>
                  <a:pt x="412" y="347"/>
                  <a:pt x="412" y="347"/>
                  <a:pt x="412" y="347"/>
                </a:cubicBezTo>
                <a:cubicBezTo>
                  <a:pt x="413" y="340"/>
                  <a:pt x="413" y="333"/>
                  <a:pt x="415" y="327"/>
                </a:cubicBezTo>
                <a:cubicBezTo>
                  <a:pt x="480" y="300"/>
                  <a:pt x="480" y="300"/>
                  <a:pt x="480" y="300"/>
                </a:cubicBezTo>
                <a:cubicBezTo>
                  <a:pt x="485" y="298"/>
                  <a:pt x="487" y="293"/>
                  <a:pt x="487" y="287"/>
                </a:cubicBezTo>
                <a:close/>
                <a:moveTo>
                  <a:pt x="340" y="307"/>
                </a:moveTo>
                <a:cubicBezTo>
                  <a:pt x="340" y="333"/>
                  <a:pt x="328" y="357"/>
                  <a:pt x="312" y="375"/>
                </a:cubicBezTo>
                <a:cubicBezTo>
                  <a:pt x="293" y="392"/>
                  <a:pt x="270" y="403"/>
                  <a:pt x="243" y="403"/>
                </a:cubicBezTo>
                <a:cubicBezTo>
                  <a:pt x="217" y="403"/>
                  <a:pt x="193" y="392"/>
                  <a:pt x="175" y="375"/>
                </a:cubicBezTo>
                <a:cubicBezTo>
                  <a:pt x="158" y="357"/>
                  <a:pt x="147" y="333"/>
                  <a:pt x="147" y="307"/>
                </a:cubicBezTo>
                <a:cubicBezTo>
                  <a:pt x="147" y="280"/>
                  <a:pt x="158" y="255"/>
                  <a:pt x="175" y="238"/>
                </a:cubicBezTo>
                <a:cubicBezTo>
                  <a:pt x="193" y="220"/>
                  <a:pt x="217" y="210"/>
                  <a:pt x="243" y="210"/>
                </a:cubicBezTo>
                <a:cubicBezTo>
                  <a:pt x="270" y="210"/>
                  <a:pt x="293" y="220"/>
                  <a:pt x="312" y="238"/>
                </a:cubicBezTo>
                <a:cubicBezTo>
                  <a:pt x="328" y="255"/>
                  <a:pt x="340" y="280"/>
                  <a:pt x="340" y="307"/>
                </a:cubicBezTo>
                <a:close/>
                <a:moveTo>
                  <a:pt x="198" y="306"/>
                </a:moveTo>
                <a:cubicBezTo>
                  <a:pt x="198" y="281"/>
                  <a:pt x="218" y="261"/>
                  <a:pt x="243" y="261"/>
                </a:cubicBezTo>
                <a:cubicBezTo>
                  <a:pt x="268" y="261"/>
                  <a:pt x="288" y="281"/>
                  <a:pt x="288" y="306"/>
                </a:cubicBezTo>
                <a:cubicBezTo>
                  <a:pt x="288" y="331"/>
                  <a:pt x="268" y="351"/>
                  <a:pt x="243" y="351"/>
                </a:cubicBezTo>
                <a:cubicBezTo>
                  <a:pt x="218" y="351"/>
                  <a:pt x="198" y="331"/>
                  <a:pt x="198" y="306"/>
                </a:cubicBezTo>
                <a:close/>
                <a:moveTo>
                  <a:pt x="635" y="152"/>
                </a:moveTo>
                <a:cubicBezTo>
                  <a:pt x="637" y="147"/>
                  <a:pt x="638" y="140"/>
                  <a:pt x="638" y="133"/>
                </a:cubicBezTo>
                <a:cubicBezTo>
                  <a:pt x="638" y="128"/>
                  <a:pt x="637" y="122"/>
                  <a:pt x="635" y="117"/>
                </a:cubicBezTo>
                <a:cubicBezTo>
                  <a:pt x="662" y="92"/>
                  <a:pt x="662" y="92"/>
                  <a:pt x="662" y="92"/>
                </a:cubicBezTo>
                <a:cubicBezTo>
                  <a:pt x="665" y="90"/>
                  <a:pt x="665" y="87"/>
                  <a:pt x="665" y="83"/>
                </a:cubicBezTo>
                <a:cubicBezTo>
                  <a:pt x="665" y="82"/>
                  <a:pt x="665" y="78"/>
                  <a:pt x="665" y="77"/>
                </a:cubicBezTo>
                <a:cubicBezTo>
                  <a:pt x="654" y="57"/>
                  <a:pt x="654" y="57"/>
                  <a:pt x="654" y="57"/>
                </a:cubicBezTo>
                <a:cubicBezTo>
                  <a:pt x="650" y="53"/>
                  <a:pt x="647" y="52"/>
                  <a:pt x="642" y="52"/>
                </a:cubicBezTo>
                <a:cubicBezTo>
                  <a:pt x="642" y="52"/>
                  <a:pt x="640" y="52"/>
                  <a:pt x="638" y="52"/>
                </a:cubicBezTo>
                <a:cubicBezTo>
                  <a:pt x="605" y="62"/>
                  <a:pt x="605" y="62"/>
                  <a:pt x="605" y="62"/>
                </a:cubicBezTo>
                <a:cubicBezTo>
                  <a:pt x="595" y="55"/>
                  <a:pt x="585" y="49"/>
                  <a:pt x="573" y="45"/>
                </a:cubicBezTo>
                <a:cubicBezTo>
                  <a:pt x="566" y="10"/>
                  <a:pt x="566" y="10"/>
                  <a:pt x="566" y="10"/>
                </a:cubicBezTo>
                <a:cubicBezTo>
                  <a:pt x="565" y="5"/>
                  <a:pt x="560" y="0"/>
                  <a:pt x="555" y="0"/>
                </a:cubicBezTo>
                <a:cubicBezTo>
                  <a:pt x="531" y="0"/>
                  <a:pt x="531" y="0"/>
                  <a:pt x="531" y="0"/>
                </a:cubicBezTo>
                <a:cubicBezTo>
                  <a:pt x="524" y="0"/>
                  <a:pt x="521" y="5"/>
                  <a:pt x="519" y="10"/>
                </a:cubicBezTo>
                <a:cubicBezTo>
                  <a:pt x="511" y="45"/>
                  <a:pt x="511" y="45"/>
                  <a:pt x="511" y="45"/>
                </a:cubicBezTo>
                <a:cubicBezTo>
                  <a:pt x="499" y="49"/>
                  <a:pt x="489" y="55"/>
                  <a:pt x="481" y="63"/>
                </a:cubicBezTo>
                <a:cubicBezTo>
                  <a:pt x="446" y="52"/>
                  <a:pt x="446" y="52"/>
                  <a:pt x="446" y="52"/>
                </a:cubicBezTo>
                <a:cubicBezTo>
                  <a:pt x="444" y="52"/>
                  <a:pt x="444" y="52"/>
                  <a:pt x="442" y="52"/>
                </a:cubicBezTo>
                <a:cubicBezTo>
                  <a:pt x="439" y="52"/>
                  <a:pt x="434" y="53"/>
                  <a:pt x="432" y="57"/>
                </a:cubicBezTo>
                <a:cubicBezTo>
                  <a:pt x="421" y="77"/>
                  <a:pt x="421" y="77"/>
                  <a:pt x="421" y="77"/>
                </a:cubicBezTo>
                <a:cubicBezTo>
                  <a:pt x="419" y="78"/>
                  <a:pt x="419" y="82"/>
                  <a:pt x="419" y="83"/>
                </a:cubicBezTo>
                <a:cubicBezTo>
                  <a:pt x="419" y="87"/>
                  <a:pt x="421" y="90"/>
                  <a:pt x="422" y="92"/>
                </a:cubicBezTo>
                <a:cubicBezTo>
                  <a:pt x="451" y="117"/>
                  <a:pt x="451" y="117"/>
                  <a:pt x="451" y="117"/>
                </a:cubicBezTo>
                <a:cubicBezTo>
                  <a:pt x="449" y="122"/>
                  <a:pt x="447" y="128"/>
                  <a:pt x="447" y="133"/>
                </a:cubicBezTo>
                <a:cubicBezTo>
                  <a:pt x="447" y="140"/>
                  <a:pt x="449" y="145"/>
                  <a:pt x="451" y="152"/>
                </a:cubicBezTo>
                <a:cubicBezTo>
                  <a:pt x="422" y="177"/>
                  <a:pt x="422" y="177"/>
                  <a:pt x="422" y="177"/>
                </a:cubicBezTo>
                <a:cubicBezTo>
                  <a:pt x="421" y="178"/>
                  <a:pt x="419" y="182"/>
                  <a:pt x="419" y="185"/>
                </a:cubicBezTo>
                <a:cubicBezTo>
                  <a:pt x="419" y="187"/>
                  <a:pt x="419" y="188"/>
                  <a:pt x="421" y="190"/>
                </a:cubicBezTo>
                <a:cubicBezTo>
                  <a:pt x="432" y="210"/>
                  <a:pt x="432" y="210"/>
                  <a:pt x="432" y="210"/>
                </a:cubicBezTo>
                <a:cubicBezTo>
                  <a:pt x="434" y="215"/>
                  <a:pt x="439" y="217"/>
                  <a:pt x="442" y="217"/>
                </a:cubicBezTo>
                <a:cubicBezTo>
                  <a:pt x="444" y="217"/>
                  <a:pt x="444" y="217"/>
                  <a:pt x="446" y="217"/>
                </a:cubicBezTo>
                <a:cubicBezTo>
                  <a:pt x="481" y="205"/>
                  <a:pt x="481" y="205"/>
                  <a:pt x="481" y="205"/>
                </a:cubicBezTo>
                <a:cubicBezTo>
                  <a:pt x="489" y="212"/>
                  <a:pt x="499" y="218"/>
                  <a:pt x="511" y="222"/>
                </a:cubicBezTo>
                <a:cubicBezTo>
                  <a:pt x="519" y="258"/>
                  <a:pt x="519" y="258"/>
                  <a:pt x="519" y="258"/>
                </a:cubicBezTo>
                <a:cubicBezTo>
                  <a:pt x="521" y="263"/>
                  <a:pt x="524" y="267"/>
                  <a:pt x="531" y="267"/>
                </a:cubicBezTo>
                <a:cubicBezTo>
                  <a:pt x="555" y="267"/>
                  <a:pt x="555" y="267"/>
                  <a:pt x="555" y="267"/>
                </a:cubicBezTo>
                <a:cubicBezTo>
                  <a:pt x="560" y="267"/>
                  <a:pt x="565" y="263"/>
                  <a:pt x="566" y="258"/>
                </a:cubicBezTo>
                <a:cubicBezTo>
                  <a:pt x="573" y="223"/>
                  <a:pt x="573" y="223"/>
                  <a:pt x="573" y="223"/>
                </a:cubicBezTo>
                <a:cubicBezTo>
                  <a:pt x="585" y="218"/>
                  <a:pt x="595" y="213"/>
                  <a:pt x="605" y="205"/>
                </a:cubicBezTo>
                <a:cubicBezTo>
                  <a:pt x="638" y="217"/>
                  <a:pt x="638" y="217"/>
                  <a:pt x="638" y="217"/>
                </a:cubicBezTo>
                <a:cubicBezTo>
                  <a:pt x="640" y="217"/>
                  <a:pt x="642" y="217"/>
                  <a:pt x="642" y="217"/>
                </a:cubicBezTo>
                <a:cubicBezTo>
                  <a:pt x="647" y="217"/>
                  <a:pt x="650" y="215"/>
                  <a:pt x="654" y="210"/>
                </a:cubicBezTo>
                <a:cubicBezTo>
                  <a:pt x="665" y="190"/>
                  <a:pt x="665" y="190"/>
                  <a:pt x="665" y="190"/>
                </a:cubicBezTo>
                <a:cubicBezTo>
                  <a:pt x="665" y="188"/>
                  <a:pt x="667" y="187"/>
                  <a:pt x="665" y="185"/>
                </a:cubicBezTo>
                <a:cubicBezTo>
                  <a:pt x="667" y="182"/>
                  <a:pt x="665" y="178"/>
                  <a:pt x="662" y="177"/>
                </a:cubicBezTo>
                <a:cubicBezTo>
                  <a:pt x="635" y="152"/>
                  <a:pt x="635" y="152"/>
                  <a:pt x="635" y="152"/>
                </a:cubicBezTo>
                <a:cubicBezTo>
                  <a:pt x="635" y="152"/>
                  <a:pt x="635" y="152"/>
                  <a:pt x="635" y="152"/>
                </a:cubicBezTo>
                <a:close/>
                <a:moveTo>
                  <a:pt x="580" y="133"/>
                </a:moveTo>
                <a:cubicBezTo>
                  <a:pt x="580" y="153"/>
                  <a:pt x="563" y="170"/>
                  <a:pt x="543" y="170"/>
                </a:cubicBezTo>
                <a:cubicBezTo>
                  <a:pt x="523" y="170"/>
                  <a:pt x="506" y="153"/>
                  <a:pt x="506" y="133"/>
                </a:cubicBezTo>
                <a:cubicBezTo>
                  <a:pt x="506" y="113"/>
                  <a:pt x="523" y="97"/>
                  <a:pt x="543" y="97"/>
                </a:cubicBezTo>
                <a:cubicBezTo>
                  <a:pt x="563" y="97"/>
                  <a:pt x="580" y="113"/>
                  <a:pt x="580" y="133"/>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932654"/>
            <a:endParaRPr lang="en-US" sz="1400">
              <a:solidFill>
                <a:srgbClr val="505050"/>
              </a:solidFill>
            </a:endParaRPr>
          </a:p>
        </p:txBody>
      </p:sp>
      <p:sp>
        <p:nvSpPr>
          <p:cNvPr id="86" name="Freeform 7"/>
          <p:cNvSpPr>
            <a:spLocks noChangeAspect="1" noEditPoints="1"/>
          </p:cNvSpPr>
          <p:nvPr/>
        </p:nvSpPr>
        <p:spPr bwMode="black">
          <a:xfrm>
            <a:off x="8740390" y="1611933"/>
            <a:ext cx="1782748" cy="1031033"/>
          </a:xfrm>
          <a:custGeom>
            <a:avLst/>
            <a:gdLst>
              <a:gd name="T0" fmla="*/ 16 w 1389"/>
              <a:gd name="T1" fmla="*/ 0 h 878"/>
              <a:gd name="T2" fmla="*/ 0 w 1389"/>
              <a:gd name="T3" fmla="*/ 332 h 878"/>
              <a:gd name="T4" fmla="*/ 0 w 1389"/>
              <a:gd name="T5" fmla="*/ 788 h 878"/>
              <a:gd name="T6" fmla="*/ 198 w 1389"/>
              <a:gd name="T7" fmla="*/ 802 h 878"/>
              <a:gd name="T8" fmla="*/ 647 w 1389"/>
              <a:gd name="T9" fmla="*/ 803 h 878"/>
              <a:gd name="T10" fmla="*/ 647 w 1389"/>
              <a:gd name="T11" fmla="*/ 826 h 878"/>
              <a:gd name="T12" fmla="*/ 355 w 1389"/>
              <a:gd name="T13" fmla="*/ 840 h 878"/>
              <a:gd name="T14" fmla="*/ 345 w 1389"/>
              <a:gd name="T15" fmla="*/ 878 h 878"/>
              <a:gd name="T16" fmla="*/ 1039 w 1389"/>
              <a:gd name="T17" fmla="*/ 864 h 878"/>
              <a:gd name="T18" fmla="*/ 1000 w 1389"/>
              <a:gd name="T19" fmla="*/ 826 h 878"/>
              <a:gd name="T20" fmla="*/ 721 w 1389"/>
              <a:gd name="T21" fmla="*/ 804 h 878"/>
              <a:gd name="T22" fmla="*/ 1374 w 1389"/>
              <a:gd name="T23" fmla="*/ 803 h 878"/>
              <a:gd name="T24" fmla="*/ 1389 w 1389"/>
              <a:gd name="T25" fmla="*/ 14 h 878"/>
              <a:gd name="T26" fmla="*/ 1126 w 1389"/>
              <a:gd name="T27" fmla="*/ 781 h 878"/>
              <a:gd name="T28" fmla="*/ 1107 w 1389"/>
              <a:gd name="T29" fmla="*/ 778 h 878"/>
              <a:gd name="T30" fmla="*/ 1126 w 1389"/>
              <a:gd name="T31" fmla="*/ 774 h 878"/>
              <a:gd name="T32" fmla="*/ 1126 w 1389"/>
              <a:gd name="T33" fmla="*/ 781 h 878"/>
              <a:gd name="T34" fmla="*/ 1144 w 1389"/>
              <a:gd name="T35" fmla="*/ 781 h 878"/>
              <a:gd name="T36" fmla="*/ 1144 w 1389"/>
              <a:gd name="T37" fmla="*/ 774 h 878"/>
              <a:gd name="T38" fmla="*/ 1164 w 1389"/>
              <a:gd name="T39" fmla="*/ 778 h 878"/>
              <a:gd name="T40" fmla="*/ 1194 w 1389"/>
              <a:gd name="T41" fmla="*/ 781 h 878"/>
              <a:gd name="T42" fmla="*/ 1174 w 1389"/>
              <a:gd name="T43" fmla="*/ 778 h 878"/>
              <a:gd name="T44" fmla="*/ 1194 w 1389"/>
              <a:gd name="T45" fmla="*/ 774 h 878"/>
              <a:gd name="T46" fmla="*/ 1194 w 1389"/>
              <a:gd name="T47" fmla="*/ 781 h 878"/>
              <a:gd name="T48" fmla="*/ 1211 w 1389"/>
              <a:gd name="T49" fmla="*/ 781 h 878"/>
              <a:gd name="T50" fmla="*/ 1211 w 1389"/>
              <a:gd name="T51" fmla="*/ 774 h 878"/>
              <a:gd name="T52" fmla="*/ 1231 w 1389"/>
              <a:gd name="T53" fmla="*/ 778 h 878"/>
              <a:gd name="T54" fmla="*/ 1261 w 1389"/>
              <a:gd name="T55" fmla="*/ 781 h 878"/>
              <a:gd name="T56" fmla="*/ 1241 w 1389"/>
              <a:gd name="T57" fmla="*/ 778 h 878"/>
              <a:gd name="T58" fmla="*/ 1261 w 1389"/>
              <a:gd name="T59" fmla="*/ 774 h 878"/>
              <a:gd name="T60" fmla="*/ 1261 w 1389"/>
              <a:gd name="T61" fmla="*/ 781 h 878"/>
              <a:gd name="T62" fmla="*/ 1278 w 1389"/>
              <a:gd name="T63" fmla="*/ 781 h 878"/>
              <a:gd name="T64" fmla="*/ 1278 w 1389"/>
              <a:gd name="T65" fmla="*/ 774 h 878"/>
              <a:gd name="T66" fmla="*/ 1298 w 1389"/>
              <a:gd name="T67" fmla="*/ 778 h 878"/>
              <a:gd name="T68" fmla="*/ 1316 w 1389"/>
              <a:gd name="T69" fmla="*/ 787 h 878"/>
              <a:gd name="T70" fmla="*/ 1316 w 1389"/>
              <a:gd name="T71" fmla="*/ 768 h 878"/>
              <a:gd name="T72" fmla="*/ 1316 w 1389"/>
              <a:gd name="T73" fmla="*/ 787 h 878"/>
              <a:gd name="T74" fmla="*/ 1326 w 1389"/>
              <a:gd name="T75" fmla="*/ 754 h 878"/>
              <a:gd name="T76" fmla="*/ 455 w 1389"/>
              <a:gd name="T77" fmla="*/ 754 h 878"/>
              <a:gd name="T78" fmla="*/ 49 w 1389"/>
              <a:gd name="T79" fmla="*/ 739 h 878"/>
              <a:gd name="T80" fmla="*/ 49 w 1389"/>
              <a:gd name="T81" fmla="*/ 332 h 878"/>
              <a:gd name="T82" fmla="*/ 64 w 1389"/>
              <a:gd name="T83" fmla="*/ 48 h 878"/>
              <a:gd name="T84" fmla="*/ 1340 w 1389"/>
              <a:gd name="T85" fmla="*/ 63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89" h="878">
                <a:moveTo>
                  <a:pt x="1374" y="0"/>
                </a:moveTo>
                <a:cubicBezTo>
                  <a:pt x="16" y="0"/>
                  <a:pt x="16" y="0"/>
                  <a:pt x="16" y="0"/>
                </a:cubicBezTo>
                <a:cubicBezTo>
                  <a:pt x="7" y="0"/>
                  <a:pt x="0" y="6"/>
                  <a:pt x="0" y="14"/>
                </a:cubicBezTo>
                <a:cubicBezTo>
                  <a:pt x="0" y="139"/>
                  <a:pt x="0" y="244"/>
                  <a:pt x="0" y="332"/>
                </a:cubicBezTo>
                <a:cubicBezTo>
                  <a:pt x="0" y="384"/>
                  <a:pt x="0" y="430"/>
                  <a:pt x="0" y="470"/>
                </a:cubicBezTo>
                <a:cubicBezTo>
                  <a:pt x="0" y="788"/>
                  <a:pt x="0" y="788"/>
                  <a:pt x="0" y="788"/>
                </a:cubicBezTo>
                <a:cubicBezTo>
                  <a:pt x="0" y="796"/>
                  <a:pt x="7" y="802"/>
                  <a:pt x="16" y="802"/>
                </a:cubicBezTo>
                <a:cubicBezTo>
                  <a:pt x="16" y="802"/>
                  <a:pt x="16" y="802"/>
                  <a:pt x="198" y="802"/>
                </a:cubicBezTo>
                <a:cubicBezTo>
                  <a:pt x="198" y="802"/>
                  <a:pt x="198" y="803"/>
                  <a:pt x="198" y="803"/>
                </a:cubicBezTo>
                <a:cubicBezTo>
                  <a:pt x="647" y="803"/>
                  <a:pt x="647" y="803"/>
                  <a:pt x="647" y="803"/>
                </a:cubicBezTo>
                <a:cubicBezTo>
                  <a:pt x="647" y="803"/>
                  <a:pt x="647" y="803"/>
                  <a:pt x="647" y="804"/>
                </a:cubicBezTo>
                <a:cubicBezTo>
                  <a:pt x="647" y="826"/>
                  <a:pt x="647" y="826"/>
                  <a:pt x="647" y="826"/>
                </a:cubicBezTo>
                <a:cubicBezTo>
                  <a:pt x="369" y="826"/>
                  <a:pt x="369" y="826"/>
                  <a:pt x="369" y="826"/>
                </a:cubicBezTo>
                <a:cubicBezTo>
                  <a:pt x="362" y="826"/>
                  <a:pt x="355" y="832"/>
                  <a:pt x="355" y="840"/>
                </a:cubicBezTo>
                <a:cubicBezTo>
                  <a:pt x="331" y="864"/>
                  <a:pt x="331" y="864"/>
                  <a:pt x="331" y="864"/>
                </a:cubicBezTo>
                <a:cubicBezTo>
                  <a:pt x="331" y="872"/>
                  <a:pt x="337" y="878"/>
                  <a:pt x="345" y="878"/>
                </a:cubicBezTo>
                <a:cubicBezTo>
                  <a:pt x="1024" y="878"/>
                  <a:pt x="1024" y="878"/>
                  <a:pt x="1024" y="878"/>
                </a:cubicBezTo>
                <a:cubicBezTo>
                  <a:pt x="1033" y="878"/>
                  <a:pt x="1039" y="872"/>
                  <a:pt x="1039" y="864"/>
                </a:cubicBezTo>
                <a:cubicBezTo>
                  <a:pt x="1015" y="840"/>
                  <a:pt x="1015" y="840"/>
                  <a:pt x="1015" y="840"/>
                </a:cubicBezTo>
                <a:cubicBezTo>
                  <a:pt x="1015" y="832"/>
                  <a:pt x="1009" y="826"/>
                  <a:pt x="1000" y="826"/>
                </a:cubicBezTo>
                <a:cubicBezTo>
                  <a:pt x="721" y="826"/>
                  <a:pt x="721" y="826"/>
                  <a:pt x="721" y="826"/>
                </a:cubicBezTo>
                <a:cubicBezTo>
                  <a:pt x="721" y="804"/>
                  <a:pt x="721" y="804"/>
                  <a:pt x="721" y="804"/>
                </a:cubicBezTo>
                <a:cubicBezTo>
                  <a:pt x="721" y="803"/>
                  <a:pt x="721" y="803"/>
                  <a:pt x="721" y="803"/>
                </a:cubicBezTo>
                <a:cubicBezTo>
                  <a:pt x="1374" y="803"/>
                  <a:pt x="1374" y="803"/>
                  <a:pt x="1374" y="803"/>
                </a:cubicBezTo>
                <a:cubicBezTo>
                  <a:pt x="1383" y="803"/>
                  <a:pt x="1389" y="797"/>
                  <a:pt x="1389" y="789"/>
                </a:cubicBezTo>
                <a:cubicBezTo>
                  <a:pt x="1389" y="14"/>
                  <a:pt x="1389" y="14"/>
                  <a:pt x="1389" y="14"/>
                </a:cubicBezTo>
                <a:cubicBezTo>
                  <a:pt x="1389" y="6"/>
                  <a:pt x="1383" y="0"/>
                  <a:pt x="1374" y="0"/>
                </a:cubicBezTo>
                <a:close/>
                <a:moveTo>
                  <a:pt x="1126" y="781"/>
                </a:moveTo>
                <a:cubicBezTo>
                  <a:pt x="1110" y="781"/>
                  <a:pt x="1110" y="781"/>
                  <a:pt x="1110" y="781"/>
                </a:cubicBezTo>
                <a:cubicBezTo>
                  <a:pt x="1108" y="781"/>
                  <a:pt x="1107" y="780"/>
                  <a:pt x="1107" y="778"/>
                </a:cubicBezTo>
                <a:cubicBezTo>
                  <a:pt x="1107" y="776"/>
                  <a:pt x="1108" y="774"/>
                  <a:pt x="1110" y="774"/>
                </a:cubicBezTo>
                <a:cubicBezTo>
                  <a:pt x="1126" y="774"/>
                  <a:pt x="1126" y="774"/>
                  <a:pt x="1126" y="774"/>
                </a:cubicBezTo>
                <a:cubicBezTo>
                  <a:pt x="1129" y="774"/>
                  <a:pt x="1130" y="776"/>
                  <a:pt x="1130" y="778"/>
                </a:cubicBezTo>
                <a:cubicBezTo>
                  <a:pt x="1130" y="780"/>
                  <a:pt x="1129" y="781"/>
                  <a:pt x="1126" y="781"/>
                </a:cubicBezTo>
                <a:close/>
                <a:moveTo>
                  <a:pt x="1160" y="781"/>
                </a:moveTo>
                <a:cubicBezTo>
                  <a:pt x="1144" y="781"/>
                  <a:pt x="1144" y="781"/>
                  <a:pt x="1144" y="781"/>
                </a:cubicBezTo>
                <a:cubicBezTo>
                  <a:pt x="1142" y="781"/>
                  <a:pt x="1140" y="780"/>
                  <a:pt x="1140" y="778"/>
                </a:cubicBezTo>
                <a:cubicBezTo>
                  <a:pt x="1140" y="776"/>
                  <a:pt x="1142" y="774"/>
                  <a:pt x="1144" y="774"/>
                </a:cubicBezTo>
                <a:cubicBezTo>
                  <a:pt x="1160" y="774"/>
                  <a:pt x="1160" y="774"/>
                  <a:pt x="1160" y="774"/>
                </a:cubicBezTo>
                <a:cubicBezTo>
                  <a:pt x="1162" y="774"/>
                  <a:pt x="1164" y="776"/>
                  <a:pt x="1164" y="778"/>
                </a:cubicBezTo>
                <a:cubicBezTo>
                  <a:pt x="1164" y="780"/>
                  <a:pt x="1162" y="781"/>
                  <a:pt x="1160" y="781"/>
                </a:cubicBezTo>
                <a:close/>
                <a:moveTo>
                  <a:pt x="1194" y="781"/>
                </a:moveTo>
                <a:cubicBezTo>
                  <a:pt x="1177" y="781"/>
                  <a:pt x="1177" y="781"/>
                  <a:pt x="1177" y="781"/>
                </a:cubicBezTo>
                <a:cubicBezTo>
                  <a:pt x="1175" y="781"/>
                  <a:pt x="1174" y="780"/>
                  <a:pt x="1174" y="778"/>
                </a:cubicBezTo>
                <a:cubicBezTo>
                  <a:pt x="1174" y="776"/>
                  <a:pt x="1175" y="774"/>
                  <a:pt x="1177" y="774"/>
                </a:cubicBezTo>
                <a:cubicBezTo>
                  <a:pt x="1194" y="774"/>
                  <a:pt x="1194" y="774"/>
                  <a:pt x="1194" y="774"/>
                </a:cubicBezTo>
                <a:cubicBezTo>
                  <a:pt x="1196" y="774"/>
                  <a:pt x="1198" y="776"/>
                  <a:pt x="1198" y="778"/>
                </a:cubicBezTo>
                <a:cubicBezTo>
                  <a:pt x="1198" y="780"/>
                  <a:pt x="1196" y="781"/>
                  <a:pt x="1194" y="781"/>
                </a:cubicBezTo>
                <a:close/>
                <a:moveTo>
                  <a:pt x="1228" y="781"/>
                </a:moveTo>
                <a:cubicBezTo>
                  <a:pt x="1211" y="781"/>
                  <a:pt x="1211" y="781"/>
                  <a:pt x="1211" y="781"/>
                </a:cubicBezTo>
                <a:cubicBezTo>
                  <a:pt x="1209" y="781"/>
                  <a:pt x="1207" y="780"/>
                  <a:pt x="1207" y="778"/>
                </a:cubicBezTo>
                <a:cubicBezTo>
                  <a:pt x="1207" y="776"/>
                  <a:pt x="1209" y="774"/>
                  <a:pt x="1211" y="774"/>
                </a:cubicBezTo>
                <a:cubicBezTo>
                  <a:pt x="1228" y="774"/>
                  <a:pt x="1228" y="774"/>
                  <a:pt x="1228" y="774"/>
                </a:cubicBezTo>
                <a:cubicBezTo>
                  <a:pt x="1230" y="774"/>
                  <a:pt x="1231" y="776"/>
                  <a:pt x="1231" y="778"/>
                </a:cubicBezTo>
                <a:cubicBezTo>
                  <a:pt x="1231" y="780"/>
                  <a:pt x="1230" y="781"/>
                  <a:pt x="1228" y="781"/>
                </a:cubicBezTo>
                <a:close/>
                <a:moveTo>
                  <a:pt x="1261" y="781"/>
                </a:moveTo>
                <a:cubicBezTo>
                  <a:pt x="1244" y="781"/>
                  <a:pt x="1244" y="781"/>
                  <a:pt x="1244" y="781"/>
                </a:cubicBezTo>
                <a:cubicBezTo>
                  <a:pt x="1242" y="781"/>
                  <a:pt x="1241" y="780"/>
                  <a:pt x="1241" y="778"/>
                </a:cubicBezTo>
                <a:cubicBezTo>
                  <a:pt x="1241" y="776"/>
                  <a:pt x="1242" y="774"/>
                  <a:pt x="1244" y="774"/>
                </a:cubicBezTo>
                <a:cubicBezTo>
                  <a:pt x="1261" y="774"/>
                  <a:pt x="1261" y="774"/>
                  <a:pt x="1261" y="774"/>
                </a:cubicBezTo>
                <a:cubicBezTo>
                  <a:pt x="1263" y="774"/>
                  <a:pt x="1265" y="776"/>
                  <a:pt x="1265" y="778"/>
                </a:cubicBezTo>
                <a:cubicBezTo>
                  <a:pt x="1265" y="780"/>
                  <a:pt x="1263" y="781"/>
                  <a:pt x="1261" y="781"/>
                </a:cubicBezTo>
                <a:close/>
                <a:moveTo>
                  <a:pt x="1295" y="781"/>
                </a:moveTo>
                <a:cubicBezTo>
                  <a:pt x="1278" y="781"/>
                  <a:pt x="1278" y="781"/>
                  <a:pt x="1278" y="781"/>
                </a:cubicBezTo>
                <a:cubicBezTo>
                  <a:pt x="1276" y="781"/>
                  <a:pt x="1274" y="780"/>
                  <a:pt x="1274" y="778"/>
                </a:cubicBezTo>
                <a:cubicBezTo>
                  <a:pt x="1274" y="776"/>
                  <a:pt x="1276" y="774"/>
                  <a:pt x="1278" y="774"/>
                </a:cubicBezTo>
                <a:cubicBezTo>
                  <a:pt x="1295" y="774"/>
                  <a:pt x="1295" y="774"/>
                  <a:pt x="1295" y="774"/>
                </a:cubicBezTo>
                <a:cubicBezTo>
                  <a:pt x="1297" y="774"/>
                  <a:pt x="1298" y="776"/>
                  <a:pt x="1298" y="778"/>
                </a:cubicBezTo>
                <a:cubicBezTo>
                  <a:pt x="1298" y="780"/>
                  <a:pt x="1297" y="781"/>
                  <a:pt x="1295" y="781"/>
                </a:cubicBezTo>
                <a:close/>
                <a:moveTo>
                  <a:pt x="1316" y="787"/>
                </a:moveTo>
                <a:cubicBezTo>
                  <a:pt x="1311" y="787"/>
                  <a:pt x="1307" y="783"/>
                  <a:pt x="1307" y="778"/>
                </a:cubicBezTo>
                <a:cubicBezTo>
                  <a:pt x="1307" y="773"/>
                  <a:pt x="1311" y="768"/>
                  <a:pt x="1316" y="768"/>
                </a:cubicBezTo>
                <a:cubicBezTo>
                  <a:pt x="1321" y="768"/>
                  <a:pt x="1325" y="773"/>
                  <a:pt x="1325" y="778"/>
                </a:cubicBezTo>
                <a:cubicBezTo>
                  <a:pt x="1325" y="783"/>
                  <a:pt x="1321" y="787"/>
                  <a:pt x="1316" y="787"/>
                </a:cubicBezTo>
                <a:close/>
                <a:moveTo>
                  <a:pt x="1340" y="740"/>
                </a:moveTo>
                <a:cubicBezTo>
                  <a:pt x="1340" y="748"/>
                  <a:pt x="1334" y="754"/>
                  <a:pt x="1326" y="754"/>
                </a:cubicBezTo>
                <a:cubicBezTo>
                  <a:pt x="918" y="754"/>
                  <a:pt x="642" y="754"/>
                  <a:pt x="455" y="754"/>
                </a:cubicBezTo>
                <a:cubicBezTo>
                  <a:pt x="455" y="754"/>
                  <a:pt x="455" y="754"/>
                  <a:pt x="455" y="754"/>
                </a:cubicBezTo>
                <a:cubicBezTo>
                  <a:pt x="64" y="754"/>
                  <a:pt x="64" y="754"/>
                  <a:pt x="64" y="754"/>
                </a:cubicBezTo>
                <a:cubicBezTo>
                  <a:pt x="56" y="754"/>
                  <a:pt x="49" y="747"/>
                  <a:pt x="49" y="739"/>
                </a:cubicBezTo>
                <a:cubicBezTo>
                  <a:pt x="49" y="739"/>
                  <a:pt x="49" y="739"/>
                  <a:pt x="49" y="470"/>
                </a:cubicBezTo>
                <a:cubicBezTo>
                  <a:pt x="49" y="417"/>
                  <a:pt x="49" y="372"/>
                  <a:pt x="49" y="332"/>
                </a:cubicBezTo>
                <a:cubicBezTo>
                  <a:pt x="49" y="63"/>
                  <a:pt x="49" y="63"/>
                  <a:pt x="49" y="63"/>
                </a:cubicBezTo>
                <a:cubicBezTo>
                  <a:pt x="49" y="55"/>
                  <a:pt x="56" y="48"/>
                  <a:pt x="64" y="48"/>
                </a:cubicBezTo>
                <a:cubicBezTo>
                  <a:pt x="1326" y="48"/>
                  <a:pt x="1326" y="48"/>
                  <a:pt x="1326" y="48"/>
                </a:cubicBezTo>
                <a:cubicBezTo>
                  <a:pt x="1334" y="48"/>
                  <a:pt x="1340" y="55"/>
                  <a:pt x="1340" y="63"/>
                </a:cubicBezTo>
                <a:cubicBezTo>
                  <a:pt x="1340" y="740"/>
                  <a:pt x="1340" y="740"/>
                  <a:pt x="1340" y="740"/>
                </a:cubicBezTo>
                <a:close/>
              </a:path>
            </a:pathLst>
          </a:custGeom>
          <a:solidFill>
            <a:schemeClr val="tx2"/>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2302" tIns="41151" rIns="82302" bIns="41151" numCol="1" rtlCol="0" anchor="ctr" anchorCtr="0" compatLnSpc="1">
            <a:prstTxWarp prst="textNoShape">
              <a:avLst/>
            </a:prstTxWarp>
          </a:bodyPr>
          <a:lstStyle/>
          <a:p>
            <a:pPr defTabSz="740740"/>
            <a:endParaRPr lang="en-US" sz="1400" spc="-122">
              <a:solidFill>
                <a:srgbClr val="292929">
                  <a:lumMod val="50000"/>
                </a:srgbClr>
              </a:solidFill>
              <a:latin typeface="Segoe Light" pitchFamily="34" charset="0"/>
            </a:endParaRPr>
          </a:p>
        </p:txBody>
      </p:sp>
      <p:sp>
        <p:nvSpPr>
          <p:cNvPr id="97" name="Freeform 21"/>
          <p:cNvSpPr>
            <a:spLocks noChangeAspect="1" noEditPoints="1"/>
          </p:cNvSpPr>
          <p:nvPr/>
        </p:nvSpPr>
        <p:spPr bwMode="auto">
          <a:xfrm>
            <a:off x="9424277" y="2145210"/>
            <a:ext cx="329468" cy="302040"/>
          </a:xfrm>
          <a:custGeom>
            <a:avLst/>
            <a:gdLst>
              <a:gd name="T0" fmla="*/ 382 w 482"/>
              <a:gd name="T1" fmla="*/ 437 h 437"/>
              <a:gd name="T2" fmla="*/ 0 w 482"/>
              <a:gd name="T3" fmla="*/ 242 h 437"/>
              <a:gd name="T4" fmla="*/ 482 w 482"/>
              <a:gd name="T5" fmla="*/ 242 h 437"/>
              <a:gd name="T6" fmla="*/ 461 w 482"/>
              <a:gd name="T7" fmla="*/ 242 h 437"/>
              <a:gd name="T8" fmla="*/ 415 w 482"/>
              <a:gd name="T9" fmla="*/ 229 h 437"/>
              <a:gd name="T10" fmla="*/ 415 w 482"/>
              <a:gd name="T11" fmla="*/ 255 h 437"/>
              <a:gd name="T12" fmla="*/ 425 w 482"/>
              <a:gd name="T13" fmla="*/ 365 h 437"/>
              <a:gd name="T14" fmla="*/ 397 w 482"/>
              <a:gd name="T15" fmla="*/ 316 h 437"/>
              <a:gd name="T16" fmla="*/ 425 w 482"/>
              <a:gd name="T17" fmla="*/ 365 h 437"/>
              <a:gd name="T18" fmla="*/ 56 w 482"/>
              <a:gd name="T19" fmla="*/ 363 h 437"/>
              <a:gd name="T20" fmla="*/ 85 w 482"/>
              <a:gd name="T21" fmla="*/ 316 h 437"/>
              <a:gd name="T22" fmla="*/ 20 w 482"/>
              <a:gd name="T23" fmla="*/ 242 h 437"/>
              <a:gd name="T24" fmla="*/ 69 w 482"/>
              <a:gd name="T25" fmla="*/ 255 h 437"/>
              <a:gd name="T26" fmla="*/ 69 w 482"/>
              <a:gd name="T27" fmla="*/ 229 h 437"/>
              <a:gd name="T28" fmla="*/ 20 w 482"/>
              <a:gd name="T29" fmla="*/ 242 h 437"/>
              <a:gd name="T30" fmla="*/ 44 w 482"/>
              <a:gd name="T31" fmla="*/ 144 h 437"/>
              <a:gd name="T32" fmla="*/ 100 w 482"/>
              <a:gd name="T33" fmla="*/ 144 h 437"/>
              <a:gd name="T34" fmla="*/ 143 w 482"/>
              <a:gd name="T35" fmla="*/ 44 h 437"/>
              <a:gd name="T36" fmla="*/ 143 w 482"/>
              <a:gd name="T37" fmla="*/ 98 h 437"/>
              <a:gd name="T38" fmla="*/ 143 w 482"/>
              <a:gd name="T39" fmla="*/ 44 h 437"/>
              <a:gd name="T40" fmla="*/ 228 w 482"/>
              <a:gd name="T41" fmla="*/ 21 h 437"/>
              <a:gd name="T42" fmla="*/ 241 w 482"/>
              <a:gd name="T43" fmla="*/ 67 h 437"/>
              <a:gd name="T44" fmla="*/ 254 w 482"/>
              <a:gd name="T45" fmla="*/ 21 h 437"/>
              <a:gd name="T46" fmla="*/ 364 w 482"/>
              <a:gd name="T47" fmla="*/ 57 h 437"/>
              <a:gd name="T48" fmla="*/ 315 w 482"/>
              <a:gd name="T49" fmla="*/ 85 h 437"/>
              <a:gd name="T50" fmla="*/ 364 w 482"/>
              <a:gd name="T51" fmla="*/ 57 h 437"/>
              <a:gd name="T52" fmla="*/ 425 w 482"/>
              <a:gd name="T53" fmla="*/ 119 h 437"/>
              <a:gd name="T54" fmla="*/ 397 w 482"/>
              <a:gd name="T55" fmla="*/ 167 h 437"/>
              <a:gd name="T56" fmla="*/ 241 w 482"/>
              <a:gd name="T57" fmla="*/ 280 h 437"/>
              <a:gd name="T58" fmla="*/ 241 w 482"/>
              <a:gd name="T59" fmla="*/ 203 h 437"/>
              <a:gd name="T60" fmla="*/ 241 w 482"/>
              <a:gd name="T61" fmla="*/ 280 h 437"/>
              <a:gd name="T62" fmla="*/ 238 w 482"/>
              <a:gd name="T63" fmla="*/ 196 h 437"/>
              <a:gd name="T64" fmla="*/ 254 w 482"/>
              <a:gd name="T65" fmla="*/ 196 h 437"/>
              <a:gd name="T66" fmla="*/ 300 w 482"/>
              <a:gd name="T67" fmla="*/ 41 h 437"/>
              <a:gd name="T68" fmla="*/ 143 w 482"/>
              <a:gd name="T69" fmla="*/ 378 h 437"/>
              <a:gd name="T70" fmla="*/ 167 w 482"/>
              <a:gd name="T71" fmla="*/ 406 h 437"/>
              <a:gd name="T72" fmla="*/ 338 w 482"/>
              <a:gd name="T73" fmla="*/ 383 h 437"/>
              <a:gd name="T74" fmla="*/ 315 w 482"/>
              <a:gd name="T75" fmla="*/ 355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2" h="437">
                <a:moveTo>
                  <a:pt x="482" y="242"/>
                </a:moveTo>
                <a:cubicBezTo>
                  <a:pt x="482" y="322"/>
                  <a:pt x="443" y="391"/>
                  <a:pt x="382" y="437"/>
                </a:cubicBezTo>
                <a:cubicBezTo>
                  <a:pt x="97" y="437"/>
                  <a:pt x="97" y="437"/>
                  <a:pt x="97" y="437"/>
                </a:cubicBezTo>
                <a:cubicBezTo>
                  <a:pt x="38" y="391"/>
                  <a:pt x="0" y="322"/>
                  <a:pt x="0" y="242"/>
                </a:cubicBezTo>
                <a:cubicBezTo>
                  <a:pt x="0" y="108"/>
                  <a:pt x="108" y="0"/>
                  <a:pt x="241" y="0"/>
                </a:cubicBezTo>
                <a:cubicBezTo>
                  <a:pt x="372" y="0"/>
                  <a:pt x="482" y="108"/>
                  <a:pt x="482" y="242"/>
                </a:cubicBezTo>
                <a:close/>
                <a:moveTo>
                  <a:pt x="461" y="255"/>
                </a:moveTo>
                <a:cubicBezTo>
                  <a:pt x="461" y="250"/>
                  <a:pt x="461" y="247"/>
                  <a:pt x="461" y="242"/>
                </a:cubicBezTo>
                <a:cubicBezTo>
                  <a:pt x="461" y="237"/>
                  <a:pt x="461" y="232"/>
                  <a:pt x="461" y="229"/>
                </a:cubicBezTo>
                <a:cubicBezTo>
                  <a:pt x="415" y="229"/>
                  <a:pt x="415" y="229"/>
                  <a:pt x="415" y="229"/>
                </a:cubicBezTo>
                <a:cubicBezTo>
                  <a:pt x="415" y="232"/>
                  <a:pt x="415" y="237"/>
                  <a:pt x="415" y="242"/>
                </a:cubicBezTo>
                <a:cubicBezTo>
                  <a:pt x="415" y="247"/>
                  <a:pt x="415" y="252"/>
                  <a:pt x="415" y="255"/>
                </a:cubicBezTo>
                <a:cubicBezTo>
                  <a:pt x="461" y="255"/>
                  <a:pt x="461" y="255"/>
                  <a:pt x="461" y="255"/>
                </a:cubicBezTo>
                <a:close/>
                <a:moveTo>
                  <a:pt x="425" y="365"/>
                </a:moveTo>
                <a:cubicBezTo>
                  <a:pt x="430" y="358"/>
                  <a:pt x="436" y="350"/>
                  <a:pt x="438" y="340"/>
                </a:cubicBezTo>
                <a:cubicBezTo>
                  <a:pt x="397" y="316"/>
                  <a:pt x="397" y="316"/>
                  <a:pt x="397" y="316"/>
                </a:cubicBezTo>
                <a:cubicBezTo>
                  <a:pt x="395" y="324"/>
                  <a:pt x="389" y="332"/>
                  <a:pt x="384" y="340"/>
                </a:cubicBezTo>
                <a:cubicBezTo>
                  <a:pt x="425" y="365"/>
                  <a:pt x="425" y="365"/>
                  <a:pt x="425" y="365"/>
                </a:cubicBezTo>
                <a:close/>
                <a:moveTo>
                  <a:pt x="44" y="340"/>
                </a:moveTo>
                <a:cubicBezTo>
                  <a:pt x="49" y="347"/>
                  <a:pt x="51" y="355"/>
                  <a:pt x="56" y="363"/>
                </a:cubicBezTo>
                <a:cubicBezTo>
                  <a:pt x="97" y="340"/>
                  <a:pt x="97" y="340"/>
                  <a:pt x="97" y="340"/>
                </a:cubicBezTo>
                <a:cubicBezTo>
                  <a:pt x="92" y="332"/>
                  <a:pt x="90" y="324"/>
                  <a:pt x="85" y="316"/>
                </a:cubicBezTo>
                <a:cubicBezTo>
                  <a:pt x="44" y="340"/>
                  <a:pt x="44" y="340"/>
                  <a:pt x="44" y="340"/>
                </a:cubicBezTo>
                <a:close/>
                <a:moveTo>
                  <a:pt x="20" y="242"/>
                </a:moveTo>
                <a:cubicBezTo>
                  <a:pt x="20" y="247"/>
                  <a:pt x="20" y="252"/>
                  <a:pt x="20" y="255"/>
                </a:cubicBezTo>
                <a:cubicBezTo>
                  <a:pt x="69" y="255"/>
                  <a:pt x="69" y="255"/>
                  <a:pt x="69" y="255"/>
                </a:cubicBezTo>
                <a:cubicBezTo>
                  <a:pt x="69" y="252"/>
                  <a:pt x="69" y="247"/>
                  <a:pt x="69" y="242"/>
                </a:cubicBezTo>
                <a:cubicBezTo>
                  <a:pt x="69" y="237"/>
                  <a:pt x="69" y="232"/>
                  <a:pt x="69" y="229"/>
                </a:cubicBezTo>
                <a:cubicBezTo>
                  <a:pt x="20" y="229"/>
                  <a:pt x="20" y="229"/>
                  <a:pt x="20" y="229"/>
                </a:cubicBezTo>
                <a:cubicBezTo>
                  <a:pt x="20" y="232"/>
                  <a:pt x="20" y="237"/>
                  <a:pt x="20" y="242"/>
                </a:cubicBezTo>
                <a:close/>
                <a:moveTo>
                  <a:pt x="56" y="119"/>
                </a:moveTo>
                <a:cubicBezTo>
                  <a:pt x="51" y="126"/>
                  <a:pt x="49" y="137"/>
                  <a:pt x="44" y="144"/>
                </a:cubicBezTo>
                <a:cubicBezTo>
                  <a:pt x="85" y="167"/>
                  <a:pt x="85" y="167"/>
                  <a:pt x="85" y="167"/>
                </a:cubicBezTo>
                <a:cubicBezTo>
                  <a:pt x="90" y="160"/>
                  <a:pt x="92" y="152"/>
                  <a:pt x="100" y="144"/>
                </a:cubicBezTo>
                <a:cubicBezTo>
                  <a:pt x="56" y="119"/>
                  <a:pt x="56" y="119"/>
                  <a:pt x="56" y="119"/>
                </a:cubicBezTo>
                <a:close/>
                <a:moveTo>
                  <a:pt x="143" y="44"/>
                </a:moveTo>
                <a:cubicBezTo>
                  <a:pt x="133" y="49"/>
                  <a:pt x="126" y="52"/>
                  <a:pt x="118" y="57"/>
                </a:cubicBezTo>
                <a:cubicBezTo>
                  <a:pt x="143" y="98"/>
                  <a:pt x="143" y="98"/>
                  <a:pt x="143" y="98"/>
                </a:cubicBezTo>
                <a:cubicBezTo>
                  <a:pt x="151" y="93"/>
                  <a:pt x="159" y="90"/>
                  <a:pt x="167" y="85"/>
                </a:cubicBezTo>
                <a:cubicBezTo>
                  <a:pt x="143" y="44"/>
                  <a:pt x="143" y="44"/>
                  <a:pt x="143" y="44"/>
                </a:cubicBezTo>
                <a:close/>
                <a:moveTo>
                  <a:pt x="241" y="21"/>
                </a:moveTo>
                <a:cubicBezTo>
                  <a:pt x="236" y="21"/>
                  <a:pt x="231" y="21"/>
                  <a:pt x="228" y="21"/>
                </a:cubicBezTo>
                <a:cubicBezTo>
                  <a:pt x="228" y="70"/>
                  <a:pt x="228" y="70"/>
                  <a:pt x="228" y="70"/>
                </a:cubicBezTo>
                <a:cubicBezTo>
                  <a:pt x="231" y="67"/>
                  <a:pt x="236" y="67"/>
                  <a:pt x="241" y="67"/>
                </a:cubicBezTo>
                <a:cubicBezTo>
                  <a:pt x="246" y="67"/>
                  <a:pt x="251" y="67"/>
                  <a:pt x="254" y="70"/>
                </a:cubicBezTo>
                <a:cubicBezTo>
                  <a:pt x="254" y="21"/>
                  <a:pt x="254" y="21"/>
                  <a:pt x="254" y="21"/>
                </a:cubicBezTo>
                <a:cubicBezTo>
                  <a:pt x="251" y="21"/>
                  <a:pt x="246" y="21"/>
                  <a:pt x="241" y="21"/>
                </a:cubicBezTo>
                <a:close/>
                <a:moveTo>
                  <a:pt x="364" y="57"/>
                </a:moveTo>
                <a:cubicBezTo>
                  <a:pt x="356" y="52"/>
                  <a:pt x="346" y="47"/>
                  <a:pt x="338" y="44"/>
                </a:cubicBezTo>
                <a:cubicBezTo>
                  <a:pt x="315" y="85"/>
                  <a:pt x="315" y="85"/>
                  <a:pt x="315" y="85"/>
                </a:cubicBezTo>
                <a:cubicBezTo>
                  <a:pt x="323" y="88"/>
                  <a:pt x="331" y="93"/>
                  <a:pt x="338" y="98"/>
                </a:cubicBezTo>
                <a:cubicBezTo>
                  <a:pt x="364" y="57"/>
                  <a:pt x="364" y="57"/>
                  <a:pt x="364" y="57"/>
                </a:cubicBezTo>
                <a:close/>
                <a:moveTo>
                  <a:pt x="438" y="142"/>
                </a:moveTo>
                <a:cubicBezTo>
                  <a:pt x="436" y="134"/>
                  <a:pt x="430" y="126"/>
                  <a:pt x="425" y="119"/>
                </a:cubicBezTo>
                <a:cubicBezTo>
                  <a:pt x="384" y="144"/>
                  <a:pt x="384" y="144"/>
                  <a:pt x="384" y="144"/>
                </a:cubicBezTo>
                <a:cubicBezTo>
                  <a:pt x="389" y="149"/>
                  <a:pt x="392" y="160"/>
                  <a:pt x="397" y="167"/>
                </a:cubicBezTo>
                <a:cubicBezTo>
                  <a:pt x="438" y="142"/>
                  <a:pt x="438" y="142"/>
                  <a:pt x="438" y="142"/>
                </a:cubicBezTo>
                <a:close/>
                <a:moveTo>
                  <a:pt x="241" y="280"/>
                </a:moveTo>
                <a:cubicBezTo>
                  <a:pt x="264" y="280"/>
                  <a:pt x="279" y="262"/>
                  <a:pt x="279" y="242"/>
                </a:cubicBezTo>
                <a:cubicBezTo>
                  <a:pt x="279" y="221"/>
                  <a:pt x="264" y="203"/>
                  <a:pt x="241" y="203"/>
                </a:cubicBezTo>
                <a:cubicBezTo>
                  <a:pt x="220" y="203"/>
                  <a:pt x="202" y="221"/>
                  <a:pt x="202" y="242"/>
                </a:cubicBezTo>
                <a:cubicBezTo>
                  <a:pt x="202" y="262"/>
                  <a:pt x="220" y="280"/>
                  <a:pt x="241" y="280"/>
                </a:cubicBezTo>
                <a:close/>
                <a:moveTo>
                  <a:pt x="300" y="41"/>
                </a:moveTo>
                <a:cubicBezTo>
                  <a:pt x="238" y="196"/>
                  <a:pt x="238" y="196"/>
                  <a:pt x="238" y="196"/>
                </a:cubicBezTo>
                <a:cubicBezTo>
                  <a:pt x="241" y="196"/>
                  <a:pt x="241" y="196"/>
                  <a:pt x="241" y="196"/>
                </a:cubicBezTo>
                <a:cubicBezTo>
                  <a:pt x="246" y="196"/>
                  <a:pt x="251" y="196"/>
                  <a:pt x="254" y="196"/>
                </a:cubicBezTo>
                <a:cubicBezTo>
                  <a:pt x="259" y="198"/>
                  <a:pt x="264" y="201"/>
                  <a:pt x="269" y="203"/>
                </a:cubicBezTo>
                <a:cubicBezTo>
                  <a:pt x="300" y="41"/>
                  <a:pt x="300" y="41"/>
                  <a:pt x="300" y="41"/>
                </a:cubicBezTo>
                <a:close/>
                <a:moveTo>
                  <a:pt x="167" y="355"/>
                </a:moveTo>
                <a:cubicBezTo>
                  <a:pt x="154" y="355"/>
                  <a:pt x="143" y="368"/>
                  <a:pt x="143" y="378"/>
                </a:cubicBezTo>
                <a:cubicBezTo>
                  <a:pt x="143" y="383"/>
                  <a:pt x="143" y="383"/>
                  <a:pt x="143" y="383"/>
                </a:cubicBezTo>
                <a:cubicBezTo>
                  <a:pt x="143" y="396"/>
                  <a:pt x="154" y="406"/>
                  <a:pt x="167" y="406"/>
                </a:cubicBezTo>
                <a:cubicBezTo>
                  <a:pt x="315" y="406"/>
                  <a:pt x="315" y="406"/>
                  <a:pt x="315" y="406"/>
                </a:cubicBezTo>
                <a:cubicBezTo>
                  <a:pt x="328" y="406"/>
                  <a:pt x="338" y="396"/>
                  <a:pt x="338" y="383"/>
                </a:cubicBezTo>
                <a:cubicBezTo>
                  <a:pt x="338" y="378"/>
                  <a:pt x="338" y="378"/>
                  <a:pt x="338" y="378"/>
                </a:cubicBezTo>
                <a:cubicBezTo>
                  <a:pt x="338" y="368"/>
                  <a:pt x="328" y="355"/>
                  <a:pt x="315" y="355"/>
                </a:cubicBezTo>
                <a:cubicBezTo>
                  <a:pt x="167" y="355"/>
                  <a:pt x="167" y="355"/>
                  <a:pt x="167" y="355"/>
                </a:cubicBezTo>
                <a:close/>
              </a:path>
            </a:pathLst>
          </a:custGeom>
          <a:solidFill>
            <a:srgbClr val="00188F"/>
          </a:solidFill>
          <a:ln>
            <a:noFill/>
          </a:ln>
        </p:spPr>
        <p:txBody>
          <a:bodyPr vert="horz" wrap="square" lIns="91440" tIns="45720" rIns="91440" bIns="45720" numCol="1" anchor="t" anchorCtr="0" compatLnSpc="1">
            <a:prstTxWarp prst="textNoShape">
              <a:avLst/>
            </a:prstTxWarp>
          </a:bodyPr>
          <a:lstStyle/>
          <a:p>
            <a:pPr algn="ctr" defTabSz="932654"/>
            <a:endParaRPr lang="en-US" sz="1400" dirty="0">
              <a:solidFill>
                <a:srgbClr val="505050"/>
              </a:solidFill>
            </a:endParaRPr>
          </a:p>
        </p:txBody>
      </p:sp>
      <p:sp>
        <p:nvSpPr>
          <p:cNvPr id="57" name="Freeform 319"/>
          <p:cNvSpPr>
            <a:spLocks noChangeAspect="1" noEditPoints="1"/>
          </p:cNvSpPr>
          <p:nvPr/>
        </p:nvSpPr>
        <p:spPr bwMode="auto">
          <a:xfrm>
            <a:off x="9920031" y="1942010"/>
            <a:ext cx="324386" cy="314787"/>
          </a:xfrm>
          <a:custGeom>
            <a:avLst/>
            <a:gdLst>
              <a:gd name="T0" fmla="*/ 161 w 220"/>
              <a:gd name="T1" fmla="*/ 62 h 211"/>
              <a:gd name="T2" fmla="*/ 142 w 220"/>
              <a:gd name="T3" fmla="*/ 62 h 211"/>
              <a:gd name="T4" fmla="*/ 142 w 220"/>
              <a:gd name="T5" fmla="*/ 15 h 211"/>
              <a:gd name="T6" fmla="*/ 64 w 220"/>
              <a:gd name="T7" fmla="*/ 15 h 211"/>
              <a:gd name="T8" fmla="*/ 64 w 220"/>
              <a:gd name="T9" fmla="*/ 60 h 211"/>
              <a:gd name="T10" fmla="*/ 16 w 220"/>
              <a:gd name="T11" fmla="*/ 60 h 211"/>
              <a:gd name="T12" fmla="*/ 16 w 220"/>
              <a:gd name="T13" fmla="*/ 194 h 211"/>
              <a:gd name="T14" fmla="*/ 113 w 220"/>
              <a:gd name="T15" fmla="*/ 194 h 211"/>
              <a:gd name="T16" fmla="*/ 113 w 220"/>
              <a:gd name="T17" fmla="*/ 209 h 211"/>
              <a:gd name="T18" fmla="*/ 0 w 220"/>
              <a:gd name="T19" fmla="*/ 209 h 211"/>
              <a:gd name="T20" fmla="*/ 0 w 220"/>
              <a:gd name="T21" fmla="*/ 43 h 211"/>
              <a:gd name="T22" fmla="*/ 47 w 220"/>
              <a:gd name="T23" fmla="*/ 0 h 211"/>
              <a:gd name="T24" fmla="*/ 161 w 220"/>
              <a:gd name="T25" fmla="*/ 0 h 211"/>
              <a:gd name="T26" fmla="*/ 161 w 220"/>
              <a:gd name="T27" fmla="*/ 62 h 211"/>
              <a:gd name="T28" fmla="*/ 87 w 220"/>
              <a:gd name="T29" fmla="*/ 131 h 211"/>
              <a:gd name="T30" fmla="*/ 87 w 220"/>
              <a:gd name="T31" fmla="*/ 164 h 211"/>
              <a:gd name="T32" fmla="*/ 137 w 220"/>
              <a:gd name="T33" fmla="*/ 164 h 211"/>
              <a:gd name="T34" fmla="*/ 137 w 220"/>
              <a:gd name="T35" fmla="*/ 211 h 211"/>
              <a:gd name="T36" fmla="*/ 172 w 220"/>
              <a:gd name="T37" fmla="*/ 211 h 211"/>
              <a:gd name="T38" fmla="*/ 172 w 220"/>
              <a:gd name="T39" fmla="*/ 164 h 211"/>
              <a:gd name="T40" fmla="*/ 220 w 220"/>
              <a:gd name="T41" fmla="*/ 164 h 211"/>
              <a:gd name="T42" fmla="*/ 220 w 220"/>
              <a:gd name="T43" fmla="*/ 131 h 211"/>
              <a:gd name="T44" fmla="*/ 172 w 220"/>
              <a:gd name="T45" fmla="*/ 131 h 211"/>
              <a:gd name="T46" fmla="*/ 172 w 220"/>
              <a:gd name="T47" fmla="*/ 83 h 211"/>
              <a:gd name="T48" fmla="*/ 137 w 220"/>
              <a:gd name="T49" fmla="*/ 83 h 211"/>
              <a:gd name="T50" fmla="*/ 137 w 220"/>
              <a:gd name="T51" fmla="*/ 131 h 211"/>
              <a:gd name="T52" fmla="*/ 87 w 220"/>
              <a:gd name="T53" fmla="*/ 13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0" h="211">
                <a:moveTo>
                  <a:pt x="161" y="62"/>
                </a:moveTo>
                <a:lnTo>
                  <a:pt x="142" y="62"/>
                </a:lnTo>
                <a:lnTo>
                  <a:pt x="142" y="15"/>
                </a:lnTo>
                <a:lnTo>
                  <a:pt x="64" y="15"/>
                </a:lnTo>
                <a:lnTo>
                  <a:pt x="64" y="60"/>
                </a:lnTo>
                <a:lnTo>
                  <a:pt x="16" y="60"/>
                </a:lnTo>
                <a:lnTo>
                  <a:pt x="16" y="194"/>
                </a:lnTo>
                <a:lnTo>
                  <a:pt x="113" y="194"/>
                </a:lnTo>
                <a:lnTo>
                  <a:pt x="113" y="209"/>
                </a:lnTo>
                <a:lnTo>
                  <a:pt x="0" y="209"/>
                </a:lnTo>
                <a:lnTo>
                  <a:pt x="0" y="43"/>
                </a:lnTo>
                <a:lnTo>
                  <a:pt x="47" y="0"/>
                </a:lnTo>
                <a:lnTo>
                  <a:pt x="161" y="0"/>
                </a:lnTo>
                <a:lnTo>
                  <a:pt x="161" y="62"/>
                </a:lnTo>
                <a:close/>
                <a:moveTo>
                  <a:pt x="87" y="131"/>
                </a:moveTo>
                <a:lnTo>
                  <a:pt x="87" y="164"/>
                </a:lnTo>
                <a:lnTo>
                  <a:pt x="137" y="164"/>
                </a:lnTo>
                <a:lnTo>
                  <a:pt x="137" y="211"/>
                </a:lnTo>
                <a:lnTo>
                  <a:pt x="172" y="211"/>
                </a:lnTo>
                <a:lnTo>
                  <a:pt x="172" y="164"/>
                </a:lnTo>
                <a:lnTo>
                  <a:pt x="220" y="164"/>
                </a:lnTo>
                <a:lnTo>
                  <a:pt x="220" y="131"/>
                </a:lnTo>
                <a:lnTo>
                  <a:pt x="172" y="131"/>
                </a:lnTo>
                <a:lnTo>
                  <a:pt x="172" y="83"/>
                </a:lnTo>
                <a:lnTo>
                  <a:pt x="137" y="83"/>
                </a:lnTo>
                <a:lnTo>
                  <a:pt x="137" y="131"/>
                </a:lnTo>
                <a:lnTo>
                  <a:pt x="87" y="131"/>
                </a:lnTo>
                <a:close/>
              </a:path>
            </a:pathLst>
          </a:custGeom>
          <a:solidFill>
            <a:srgbClr val="00188F"/>
          </a:solidFill>
          <a:ln>
            <a:noFill/>
          </a:ln>
          <a:extLst/>
        </p:spPr>
        <p:txBody>
          <a:bodyPr vert="horz" wrap="square" lIns="91440" tIns="45720" rIns="91440" bIns="45720" numCol="1" anchor="t" anchorCtr="0" compatLnSpc="1">
            <a:prstTxWarp prst="textNoShape">
              <a:avLst/>
            </a:prstTxWarp>
          </a:bodyPr>
          <a:lstStyle/>
          <a:p>
            <a:pPr defTabSz="932654"/>
            <a:endParaRPr lang="en-US" sz="1400">
              <a:solidFill>
                <a:srgbClr val="505050"/>
              </a:solidFill>
            </a:endParaRPr>
          </a:p>
        </p:txBody>
      </p:sp>
      <p:sp>
        <p:nvSpPr>
          <p:cNvPr id="21" name="Rectangle 20"/>
          <p:cNvSpPr/>
          <p:nvPr/>
        </p:nvSpPr>
        <p:spPr bwMode="auto">
          <a:xfrm>
            <a:off x="6399498" y="4958260"/>
            <a:ext cx="5558172" cy="1710205"/>
          </a:xfrm>
          <a:prstGeom prst="rect">
            <a:avLst/>
          </a:prstGeom>
          <a:solidFill>
            <a:schemeClr val="bg1"/>
          </a:solidFill>
          <a:ln>
            <a:solidFill>
              <a:srgbClr val="00188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1600" spc="-50" dirty="0">
              <a:gradFill>
                <a:gsLst>
                  <a:gs pos="1250">
                    <a:srgbClr val="EFEFEF"/>
                  </a:gs>
                  <a:gs pos="10417">
                    <a:srgbClr val="EFEFEF"/>
                  </a:gs>
                </a:gsLst>
                <a:lin ang="5400000" scaled="0"/>
              </a:gradFill>
            </a:endParaRPr>
          </a:p>
        </p:txBody>
      </p:sp>
      <p:sp>
        <p:nvSpPr>
          <p:cNvPr id="13" name="TextBox 12"/>
          <p:cNvSpPr txBox="1"/>
          <p:nvPr/>
        </p:nvSpPr>
        <p:spPr>
          <a:xfrm>
            <a:off x="8550511" y="6092899"/>
            <a:ext cx="1823372" cy="655564"/>
          </a:xfrm>
          <a:prstGeom prst="rect">
            <a:avLst/>
          </a:prstGeom>
          <a:noFill/>
          <a:ln>
            <a:noFill/>
            <a:prstDash val="solid"/>
          </a:ln>
        </p:spPr>
        <p:txBody>
          <a:bodyPr wrap="square" lIns="0" tIns="146304" rIns="182880" bIns="146304" rtlCol="0">
            <a:spAutoFit/>
          </a:bodyPr>
          <a:lstStyle/>
          <a:p>
            <a:pPr algn="ctr" defTabSz="914099" fontAlgn="base">
              <a:lnSpc>
                <a:spcPct val="90000"/>
              </a:lnSpc>
              <a:spcBef>
                <a:spcPct val="0"/>
              </a:spcBef>
              <a:spcAft>
                <a:spcPct val="0"/>
              </a:spcAft>
            </a:pPr>
            <a:r>
              <a:rPr lang="en-US" sz="1400" b="1" dirty="0">
                <a:gradFill>
                  <a:gsLst>
                    <a:gs pos="22500">
                      <a:srgbClr val="505050"/>
                    </a:gs>
                    <a:gs pos="40000">
                      <a:srgbClr val="505050"/>
                    </a:gs>
                  </a:gsLst>
                  <a:lin ang="5400000" scaled="0"/>
                </a:gradFill>
              </a:rPr>
              <a:t>System Center </a:t>
            </a:r>
            <a:r>
              <a:rPr lang="en-US" sz="1200" b="1" dirty="0">
                <a:gradFill>
                  <a:gsLst>
                    <a:gs pos="22500">
                      <a:srgbClr val="505050"/>
                    </a:gs>
                    <a:gs pos="40000">
                      <a:srgbClr val="505050"/>
                    </a:gs>
                  </a:gsLst>
                  <a:lin ang="5400000" scaled="0"/>
                </a:gradFill>
              </a:rPr>
              <a:t>(Management </a:t>
            </a:r>
            <a:r>
              <a:rPr lang="en-US" sz="1200" b="1" dirty="0" smtClean="0">
                <a:gradFill>
                  <a:gsLst>
                    <a:gs pos="22500">
                      <a:srgbClr val="505050"/>
                    </a:gs>
                    <a:gs pos="40000">
                      <a:srgbClr val="505050"/>
                    </a:gs>
                  </a:gsLst>
                  <a:lin ang="5400000" scaled="0"/>
                </a:gradFill>
              </a:rPr>
              <a:t>stamps)</a:t>
            </a:r>
            <a:endParaRPr lang="en-US" sz="1200" b="1" dirty="0">
              <a:gradFill>
                <a:gsLst>
                  <a:gs pos="22500">
                    <a:srgbClr val="505050"/>
                  </a:gs>
                  <a:gs pos="40000">
                    <a:srgbClr val="505050"/>
                  </a:gs>
                </a:gsLst>
                <a:lin ang="5400000" scaled="0"/>
              </a:gradFill>
            </a:endParaRPr>
          </a:p>
        </p:txBody>
      </p:sp>
      <p:grpSp>
        <p:nvGrpSpPr>
          <p:cNvPr id="15" name="Group 14"/>
          <p:cNvGrpSpPr/>
          <p:nvPr/>
        </p:nvGrpSpPr>
        <p:grpSpPr>
          <a:xfrm>
            <a:off x="10172509" y="6205241"/>
            <a:ext cx="501475" cy="392946"/>
            <a:chOff x="6591475" y="5103108"/>
            <a:chExt cx="836192" cy="655223"/>
          </a:xfrm>
        </p:grpSpPr>
        <p:sp>
          <p:nvSpPr>
            <p:cNvPr id="74" name="Freeform 6"/>
            <p:cNvSpPr>
              <a:spLocks noChangeAspect="1" noEditPoints="1"/>
            </p:cNvSpPr>
            <p:nvPr/>
          </p:nvSpPr>
          <p:spPr bwMode="auto">
            <a:xfrm>
              <a:off x="6591475" y="5103108"/>
              <a:ext cx="836192" cy="655223"/>
            </a:xfrm>
            <a:custGeom>
              <a:avLst/>
              <a:gdLst>
                <a:gd name="T0" fmla="*/ 173 w 349"/>
                <a:gd name="T1" fmla="*/ 256 h 291"/>
                <a:gd name="T2" fmla="*/ 160 w 349"/>
                <a:gd name="T3" fmla="*/ 255 h 291"/>
                <a:gd name="T4" fmla="*/ 149 w 349"/>
                <a:gd name="T5" fmla="*/ 253 h 291"/>
                <a:gd name="T6" fmla="*/ 139 w 349"/>
                <a:gd name="T7" fmla="*/ 250 h 291"/>
                <a:gd name="T8" fmla="*/ 130 w 349"/>
                <a:gd name="T9" fmla="*/ 247 h 291"/>
                <a:gd name="T10" fmla="*/ 121 w 349"/>
                <a:gd name="T11" fmla="*/ 243 h 291"/>
                <a:gd name="T12" fmla="*/ 96 w 349"/>
                <a:gd name="T13" fmla="*/ 223 h 291"/>
                <a:gd name="T14" fmla="*/ 88 w 349"/>
                <a:gd name="T15" fmla="*/ 214 h 291"/>
                <a:gd name="T16" fmla="*/ 93 w 349"/>
                <a:gd name="T17" fmla="*/ 146 h 291"/>
                <a:gd name="T18" fmla="*/ 0 w 349"/>
                <a:gd name="T19" fmla="*/ 146 h 291"/>
                <a:gd name="T20" fmla="*/ 54 w 349"/>
                <a:gd name="T21" fmla="*/ 228 h 291"/>
                <a:gd name="T22" fmla="*/ 60 w 349"/>
                <a:gd name="T23" fmla="*/ 236 h 291"/>
                <a:gd name="T24" fmla="*/ 71 w 349"/>
                <a:gd name="T25" fmla="*/ 248 h 291"/>
                <a:gd name="T26" fmla="*/ 104 w 349"/>
                <a:gd name="T27" fmla="*/ 273 h 291"/>
                <a:gd name="T28" fmla="*/ 116 w 349"/>
                <a:gd name="T29" fmla="*/ 279 h 291"/>
                <a:gd name="T30" fmla="*/ 128 w 349"/>
                <a:gd name="T31" fmla="*/ 283 h 291"/>
                <a:gd name="T32" fmla="*/ 141 w 349"/>
                <a:gd name="T33" fmla="*/ 287 h 291"/>
                <a:gd name="T34" fmla="*/ 149 w 349"/>
                <a:gd name="T35" fmla="*/ 289 h 291"/>
                <a:gd name="T36" fmla="*/ 160 w 349"/>
                <a:gd name="T37" fmla="*/ 290 h 291"/>
                <a:gd name="T38" fmla="*/ 258 w 349"/>
                <a:gd name="T39" fmla="*/ 265 h 291"/>
                <a:gd name="T40" fmla="*/ 237 w 349"/>
                <a:gd name="T41" fmla="*/ 236 h 291"/>
                <a:gd name="T42" fmla="*/ 294 w 349"/>
                <a:gd name="T43" fmla="*/ 63 h 291"/>
                <a:gd name="T44" fmla="*/ 287 w 349"/>
                <a:gd name="T45" fmla="*/ 54 h 291"/>
                <a:gd name="T46" fmla="*/ 232 w 349"/>
                <a:gd name="T47" fmla="*/ 12 h 291"/>
                <a:gd name="T48" fmla="*/ 220 w 349"/>
                <a:gd name="T49" fmla="*/ 8 h 291"/>
                <a:gd name="T50" fmla="*/ 207 w 349"/>
                <a:gd name="T51" fmla="*/ 4 h 291"/>
                <a:gd name="T52" fmla="*/ 199 w 349"/>
                <a:gd name="T53" fmla="*/ 2 h 291"/>
                <a:gd name="T54" fmla="*/ 188 w 349"/>
                <a:gd name="T55" fmla="*/ 1 h 291"/>
                <a:gd name="T56" fmla="*/ 174 w 349"/>
                <a:gd name="T57" fmla="*/ 0 h 291"/>
                <a:gd name="T58" fmla="*/ 91 w 349"/>
                <a:gd name="T59" fmla="*/ 27 h 291"/>
                <a:gd name="T60" fmla="*/ 111 w 349"/>
                <a:gd name="T61" fmla="*/ 55 h 291"/>
                <a:gd name="T62" fmla="*/ 185 w 349"/>
                <a:gd name="T63" fmla="*/ 36 h 291"/>
                <a:gd name="T64" fmla="*/ 195 w 349"/>
                <a:gd name="T65" fmla="*/ 37 h 291"/>
                <a:gd name="T66" fmla="*/ 206 w 349"/>
                <a:gd name="T67" fmla="*/ 40 h 291"/>
                <a:gd name="T68" fmla="*/ 217 w 349"/>
                <a:gd name="T69" fmla="*/ 44 h 291"/>
                <a:gd name="T70" fmla="*/ 259 w 349"/>
                <a:gd name="T71" fmla="*/ 75 h 291"/>
                <a:gd name="T72" fmla="*/ 285 w 349"/>
                <a:gd name="T73" fmla="*/ 146 h 291"/>
                <a:gd name="T74" fmla="*/ 302 w 349"/>
                <a:gd name="T75" fmla="*/ 215 h 291"/>
                <a:gd name="T76" fmla="*/ 320 w 349"/>
                <a:gd name="T77" fmla="*/ 14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9" h="291">
                  <a:moveTo>
                    <a:pt x="237" y="236"/>
                  </a:moveTo>
                  <a:cubicBezTo>
                    <a:pt x="218" y="250"/>
                    <a:pt x="196" y="256"/>
                    <a:pt x="173" y="256"/>
                  </a:cubicBezTo>
                  <a:cubicBezTo>
                    <a:pt x="170" y="256"/>
                    <a:pt x="167" y="256"/>
                    <a:pt x="164" y="256"/>
                  </a:cubicBezTo>
                  <a:cubicBezTo>
                    <a:pt x="163" y="255"/>
                    <a:pt x="161" y="255"/>
                    <a:pt x="160" y="255"/>
                  </a:cubicBezTo>
                  <a:cubicBezTo>
                    <a:pt x="158" y="255"/>
                    <a:pt x="155" y="254"/>
                    <a:pt x="153" y="254"/>
                  </a:cubicBezTo>
                  <a:cubicBezTo>
                    <a:pt x="152" y="254"/>
                    <a:pt x="150" y="253"/>
                    <a:pt x="149" y="253"/>
                  </a:cubicBezTo>
                  <a:cubicBezTo>
                    <a:pt x="147" y="253"/>
                    <a:pt x="144" y="252"/>
                    <a:pt x="142" y="251"/>
                  </a:cubicBezTo>
                  <a:cubicBezTo>
                    <a:pt x="141" y="251"/>
                    <a:pt x="140" y="251"/>
                    <a:pt x="139" y="250"/>
                  </a:cubicBezTo>
                  <a:cubicBezTo>
                    <a:pt x="137" y="249"/>
                    <a:pt x="134" y="249"/>
                    <a:pt x="132" y="248"/>
                  </a:cubicBezTo>
                  <a:cubicBezTo>
                    <a:pt x="131" y="247"/>
                    <a:pt x="131" y="247"/>
                    <a:pt x="130" y="247"/>
                  </a:cubicBezTo>
                  <a:cubicBezTo>
                    <a:pt x="127" y="246"/>
                    <a:pt x="124" y="244"/>
                    <a:pt x="122" y="243"/>
                  </a:cubicBezTo>
                  <a:cubicBezTo>
                    <a:pt x="121" y="243"/>
                    <a:pt x="121" y="243"/>
                    <a:pt x="121" y="243"/>
                  </a:cubicBezTo>
                  <a:cubicBezTo>
                    <a:pt x="112" y="237"/>
                    <a:pt x="103" y="231"/>
                    <a:pt x="96" y="224"/>
                  </a:cubicBezTo>
                  <a:cubicBezTo>
                    <a:pt x="96" y="224"/>
                    <a:pt x="96" y="223"/>
                    <a:pt x="96" y="223"/>
                  </a:cubicBezTo>
                  <a:cubicBezTo>
                    <a:pt x="93" y="221"/>
                    <a:pt x="91" y="219"/>
                    <a:pt x="89" y="216"/>
                  </a:cubicBezTo>
                  <a:cubicBezTo>
                    <a:pt x="89" y="216"/>
                    <a:pt x="88" y="215"/>
                    <a:pt x="88" y="214"/>
                  </a:cubicBezTo>
                  <a:cubicBezTo>
                    <a:pt x="73" y="196"/>
                    <a:pt x="64" y="172"/>
                    <a:pt x="64" y="146"/>
                  </a:cubicBezTo>
                  <a:cubicBezTo>
                    <a:pt x="93" y="146"/>
                    <a:pt x="93" y="146"/>
                    <a:pt x="93" y="146"/>
                  </a:cubicBezTo>
                  <a:cubicBezTo>
                    <a:pt x="46" y="76"/>
                    <a:pt x="46" y="76"/>
                    <a:pt x="46" y="76"/>
                  </a:cubicBezTo>
                  <a:cubicBezTo>
                    <a:pt x="0" y="146"/>
                    <a:pt x="0" y="146"/>
                    <a:pt x="0" y="146"/>
                  </a:cubicBezTo>
                  <a:cubicBezTo>
                    <a:pt x="29" y="146"/>
                    <a:pt x="29" y="146"/>
                    <a:pt x="29" y="146"/>
                  </a:cubicBezTo>
                  <a:cubicBezTo>
                    <a:pt x="29" y="176"/>
                    <a:pt x="38" y="205"/>
                    <a:pt x="54" y="228"/>
                  </a:cubicBezTo>
                  <a:cubicBezTo>
                    <a:pt x="55" y="228"/>
                    <a:pt x="55" y="229"/>
                    <a:pt x="55" y="229"/>
                  </a:cubicBezTo>
                  <a:cubicBezTo>
                    <a:pt x="57" y="231"/>
                    <a:pt x="59" y="234"/>
                    <a:pt x="60" y="236"/>
                  </a:cubicBezTo>
                  <a:cubicBezTo>
                    <a:pt x="61" y="237"/>
                    <a:pt x="62" y="238"/>
                    <a:pt x="62" y="238"/>
                  </a:cubicBezTo>
                  <a:cubicBezTo>
                    <a:pt x="65" y="242"/>
                    <a:pt x="68" y="245"/>
                    <a:pt x="71" y="248"/>
                  </a:cubicBezTo>
                  <a:cubicBezTo>
                    <a:pt x="71" y="248"/>
                    <a:pt x="71" y="248"/>
                    <a:pt x="72" y="249"/>
                  </a:cubicBezTo>
                  <a:cubicBezTo>
                    <a:pt x="81" y="258"/>
                    <a:pt x="92" y="266"/>
                    <a:pt x="104" y="273"/>
                  </a:cubicBezTo>
                  <a:cubicBezTo>
                    <a:pt x="104" y="273"/>
                    <a:pt x="105" y="273"/>
                    <a:pt x="105" y="274"/>
                  </a:cubicBezTo>
                  <a:cubicBezTo>
                    <a:pt x="109" y="275"/>
                    <a:pt x="112" y="277"/>
                    <a:pt x="116" y="279"/>
                  </a:cubicBezTo>
                  <a:cubicBezTo>
                    <a:pt x="117" y="279"/>
                    <a:pt x="117" y="279"/>
                    <a:pt x="118" y="280"/>
                  </a:cubicBezTo>
                  <a:cubicBezTo>
                    <a:pt x="121" y="281"/>
                    <a:pt x="125" y="282"/>
                    <a:pt x="128" y="283"/>
                  </a:cubicBezTo>
                  <a:cubicBezTo>
                    <a:pt x="129" y="284"/>
                    <a:pt x="131" y="284"/>
                    <a:pt x="132" y="285"/>
                  </a:cubicBezTo>
                  <a:cubicBezTo>
                    <a:pt x="135" y="286"/>
                    <a:pt x="138" y="286"/>
                    <a:pt x="141" y="287"/>
                  </a:cubicBezTo>
                  <a:cubicBezTo>
                    <a:pt x="143" y="287"/>
                    <a:pt x="145" y="288"/>
                    <a:pt x="146" y="288"/>
                  </a:cubicBezTo>
                  <a:cubicBezTo>
                    <a:pt x="147" y="288"/>
                    <a:pt x="148" y="289"/>
                    <a:pt x="149" y="289"/>
                  </a:cubicBezTo>
                  <a:cubicBezTo>
                    <a:pt x="152" y="289"/>
                    <a:pt x="154" y="290"/>
                    <a:pt x="157" y="290"/>
                  </a:cubicBezTo>
                  <a:cubicBezTo>
                    <a:pt x="158" y="290"/>
                    <a:pt x="159" y="290"/>
                    <a:pt x="160" y="290"/>
                  </a:cubicBezTo>
                  <a:cubicBezTo>
                    <a:pt x="165" y="291"/>
                    <a:pt x="170" y="291"/>
                    <a:pt x="174" y="291"/>
                  </a:cubicBezTo>
                  <a:cubicBezTo>
                    <a:pt x="204" y="291"/>
                    <a:pt x="233" y="282"/>
                    <a:pt x="258" y="265"/>
                  </a:cubicBezTo>
                  <a:cubicBezTo>
                    <a:pt x="265" y="259"/>
                    <a:pt x="267" y="248"/>
                    <a:pt x="262" y="240"/>
                  </a:cubicBezTo>
                  <a:cubicBezTo>
                    <a:pt x="256" y="232"/>
                    <a:pt x="245" y="231"/>
                    <a:pt x="237" y="236"/>
                  </a:cubicBezTo>
                  <a:close/>
                  <a:moveTo>
                    <a:pt x="320" y="146"/>
                  </a:moveTo>
                  <a:cubicBezTo>
                    <a:pt x="319" y="115"/>
                    <a:pt x="310" y="87"/>
                    <a:pt x="294" y="63"/>
                  </a:cubicBezTo>
                  <a:cubicBezTo>
                    <a:pt x="294" y="63"/>
                    <a:pt x="293" y="63"/>
                    <a:pt x="293" y="62"/>
                  </a:cubicBezTo>
                  <a:cubicBezTo>
                    <a:pt x="291" y="59"/>
                    <a:pt x="289" y="57"/>
                    <a:pt x="287" y="54"/>
                  </a:cubicBezTo>
                  <a:cubicBezTo>
                    <a:pt x="287" y="54"/>
                    <a:pt x="286" y="53"/>
                    <a:pt x="286" y="53"/>
                  </a:cubicBezTo>
                  <a:cubicBezTo>
                    <a:pt x="271" y="35"/>
                    <a:pt x="253" y="21"/>
                    <a:pt x="232" y="12"/>
                  </a:cubicBezTo>
                  <a:cubicBezTo>
                    <a:pt x="231" y="12"/>
                    <a:pt x="231" y="12"/>
                    <a:pt x="230" y="11"/>
                  </a:cubicBezTo>
                  <a:cubicBezTo>
                    <a:pt x="227" y="10"/>
                    <a:pt x="223" y="9"/>
                    <a:pt x="220" y="8"/>
                  </a:cubicBezTo>
                  <a:cubicBezTo>
                    <a:pt x="219" y="7"/>
                    <a:pt x="217" y="7"/>
                    <a:pt x="216" y="6"/>
                  </a:cubicBezTo>
                  <a:cubicBezTo>
                    <a:pt x="213" y="6"/>
                    <a:pt x="210" y="5"/>
                    <a:pt x="207" y="4"/>
                  </a:cubicBezTo>
                  <a:cubicBezTo>
                    <a:pt x="205" y="4"/>
                    <a:pt x="204" y="3"/>
                    <a:pt x="202" y="3"/>
                  </a:cubicBezTo>
                  <a:cubicBezTo>
                    <a:pt x="201" y="3"/>
                    <a:pt x="200" y="3"/>
                    <a:pt x="199" y="2"/>
                  </a:cubicBezTo>
                  <a:cubicBezTo>
                    <a:pt x="197" y="2"/>
                    <a:pt x="195" y="2"/>
                    <a:pt x="192" y="2"/>
                  </a:cubicBezTo>
                  <a:cubicBezTo>
                    <a:pt x="191" y="1"/>
                    <a:pt x="189" y="1"/>
                    <a:pt x="188" y="1"/>
                  </a:cubicBezTo>
                  <a:cubicBezTo>
                    <a:pt x="184" y="1"/>
                    <a:pt x="180" y="0"/>
                    <a:pt x="176" y="0"/>
                  </a:cubicBezTo>
                  <a:cubicBezTo>
                    <a:pt x="175" y="0"/>
                    <a:pt x="175" y="0"/>
                    <a:pt x="174" y="0"/>
                  </a:cubicBezTo>
                  <a:cubicBezTo>
                    <a:pt x="174" y="0"/>
                    <a:pt x="174" y="0"/>
                    <a:pt x="174" y="0"/>
                  </a:cubicBezTo>
                  <a:cubicBezTo>
                    <a:pt x="144" y="0"/>
                    <a:pt x="115" y="9"/>
                    <a:pt x="91" y="27"/>
                  </a:cubicBezTo>
                  <a:cubicBezTo>
                    <a:pt x="83" y="32"/>
                    <a:pt x="81" y="43"/>
                    <a:pt x="86" y="51"/>
                  </a:cubicBezTo>
                  <a:cubicBezTo>
                    <a:pt x="92" y="59"/>
                    <a:pt x="103" y="61"/>
                    <a:pt x="111" y="55"/>
                  </a:cubicBezTo>
                  <a:cubicBezTo>
                    <a:pt x="130" y="42"/>
                    <a:pt x="152" y="35"/>
                    <a:pt x="175" y="35"/>
                  </a:cubicBezTo>
                  <a:cubicBezTo>
                    <a:pt x="178" y="35"/>
                    <a:pt x="181" y="35"/>
                    <a:pt x="185" y="36"/>
                  </a:cubicBezTo>
                  <a:cubicBezTo>
                    <a:pt x="186" y="36"/>
                    <a:pt x="187" y="36"/>
                    <a:pt x="188" y="36"/>
                  </a:cubicBezTo>
                  <a:cubicBezTo>
                    <a:pt x="190" y="36"/>
                    <a:pt x="193" y="37"/>
                    <a:pt x="195" y="37"/>
                  </a:cubicBezTo>
                  <a:cubicBezTo>
                    <a:pt x="196" y="37"/>
                    <a:pt x="198" y="38"/>
                    <a:pt x="199" y="38"/>
                  </a:cubicBezTo>
                  <a:cubicBezTo>
                    <a:pt x="201" y="39"/>
                    <a:pt x="204" y="39"/>
                    <a:pt x="206" y="40"/>
                  </a:cubicBezTo>
                  <a:cubicBezTo>
                    <a:pt x="207" y="40"/>
                    <a:pt x="208" y="40"/>
                    <a:pt x="209" y="41"/>
                  </a:cubicBezTo>
                  <a:cubicBezTo>
                    <a:pt x="211" y="42"/>
                    <a:pt x="214" y="43"/>
                    <a:pt x="217" y="44"/>
                  </a:cubicBezTo>
                  <a:cubicBezTo>
                    <a:pt x="217" y="44"/>
                    <a:pt x="217" y="44"/>
                    <a:pt x="218" y="44"/>
                  </a:cubicBezTo>
                  <a:cubicBezTo>
                    <a:pt x="234" y="51"/>
                    <a:pt x="248" y="62"/>
                    <a:pt x="259" y="75"/>
                  </a:cubicBezTo>
                  <a:cubicBezTo>
                    <a:pt x="259" y="75"/>
                    <a:pt x="259" y="76"/>
                    <a:pt x="259" y="76"/>
                  </a:cubicBezTo>
                  <a:cubicBezTo>
                    <a:pt x="275" y="95"/>
                    <a:pt x="285" y="119"/>
                    <a:pt x="285" y="146"/>
                  </a:cubicBezTo>
                  <a:cubicBezTo>
                    <a:pt x="255" y="146"/>
                    <a:pt x="255" y="146"/>
                    <a:pt x="255" y="146"/>
                  </a:cubicBezTo>
                  <a:cubicBezTo>
                    <a:pt x="302" y="215"/>
                    <a:pt x="302" y="215"/>
                    <a:pt x="302" y="215"/>
                  </a:cubicBezTo>
                  <a:cubicBezTo>
                    <a:pt x="349" y="146"/>
                    <a:pt x="349" y="146"/>
                    <a:pt x="349" y="146"/>
                  </a:cubicBezTo>
                  <a:lnTo>
                    <a:pt x="320" y="146"/>
                  </a:lnTo>
                  <a:close/>
                </a:path>
              </a:pathLst>
            </a:custGeom>
            <a:solidFill>
              <a:srgbClr val="00188F"/>
            </a:solidFill>
            <a:ln w="15875">
              <a:noFill/>
              <a:prstDash val="solid"/>
            </a:ln>
            <a:extLst/>
          </p:spPr>
          <p:txBody>
            <a:bodyPr vert="horz" wrap="square" lIns="82305" tIns="41153" rIns="82305" bIns="41153" numCol="1" anchor="t" anchorCtr="0" compatLnSpc="1">
              <a:prstTxWarp prst="textNoShape">
                <a:avLst/>
              </a:prstTxWarp>
            </a:bodyPr>
            <a:lstStyle/>
            <a:p>
              <a:pPr defTabSz="932654"/>
              <a:endParaRPr lang="en-US" sz="1200">
                <a:solidFill>
                  <a:srgbClr val="505050"/>
                </a:solidFill>
              </a:endParaRPr>
            </a:p>
          </p:txBody>
        </p:sp>
        <p:sp>
          <p:nvSpPr>
            <p:cNvPr id="75" name="Freeform 101"/>
            <p:cNvSpPr>
              <a:spLocks noChangeAspect="1" noEditPoints="1"/>
            </p:cNvSpPr>
            <p:nvPr/>
          </p:nvSpPr>
          <p:spPr bwMode="auto">
            <a:xfrm>
              <a:off x="6891969" y="5310670"/>
              <a:ext cx="235206" cy="240099"/>
            </a:xfrm>
            <a:custGeom>
              <a:avLst/>
              <a:gdLst>
                <a:gd name="T0" fmla="*/ 22 w 113"/>
                <a:gd name="T1" fmla="*/ 34 h 123"/>
                <a:gd name="T2" fmla="*/ 29 w 113"/>
                <a:gd name="T3" fmla="*/ 28 h 123"/>
                <a:gd name="T4" fmla="*/ 81 w 113"/>
                <a:gd name="T5" fmla="*/ 28 h 123"/>
                <a:gd name="T6" fmla="*/ 87 w 113"/>
                <a:gd name="T7" fmla="*/ 34 h 123"/>
                <a:gd name="T8" fmla="*/ 81 w 113"/>
                <a:gd name="T9" fmla="*/ 40 h 123"/>
                <a:gd name="T10" fmla="*/ 29 w 113"/>
                <a:gd name="T11" fmla="*/ 40 h 123"/>
                <a:gd name="T12" fmla="*/ 22 w 113"/>
                <a:gd name="T13" fmla="*/ 34 h 123"/>
                <a:gd name="T14" fmla="*/ 29 w 113"/>
                <a:gd name="T15" fmla="*/ 67 h 123"/>
                <a:gd name="T16" fmla="*/ 81 w 113"/>
                <a:gd name="T17" fmla="*/ 67 h 123"/>
                <a:gd name="T18" fmla="*/ 87 w 113"/>
                <a:gd name="T19" fmla="*/ 60 h 123"/>
                <a:gd name="T20" fmla="*/ 81 w 113"/>
                <a:gd name="T21" fmla="*/ 54 h 123"/>
                <a:gd name="T22" fmla="*/ 29 w 113"/>
                <a:gd name="T23" fmla="*/ 54 h 123"/>
                <a:gd name="T24" fmla="*/ 22 w 113"/>
                <a:gd name="T25" fmla="*/ 60 h 123"/>
                <a:gd name="T26" fmla="*/ 29 w 113"/>
                <a:gd name="T27" fmla="*/ 67 h 123"/>
                <a:gd name="T28" fmla="*/ 29 w 113"/>
                <a:gd name="T29" fmla="*/ 93 h 123"/>
                <a:gd name="T30" fmla="*/ 81 w 113"/>
                <a:gd name="T31" fmla="*/ 93 h 123"/>
                <a:gd name="T32" fmla="*/ 87 w 113"/>
                <a:gd name="T33" fmla="*/ 87 h 123"/>
                <a:gd name="T34" fmla="*/ 81 w 113"/>
                <a:gd name="T35" fmla="*/ 81 h 123"/>
                <a:gd name="T36" fmla="*/ 29 w 113"/>
                <a:gd name="T37" fmla="*/ 81 h 123"/>
                <a:gd name="T38" fmla="*/ 22 w 113"/>
                <a:gd name="T39" fmla="*/ 87 h 123"/>
                <a:gd name="T40" fmla="*/ 29 w 113"/>
                <a:gd name="T41" fmla="*/ 93 h 123"/>
                <a:gd name="T42" fmla="*/ 113 w 113"/>
                <a:gd name="T43" fmla="*/ 17 h 123"/>
                <a:gd name="T44" fmla="*/ 113 w 113"/>
                <a:gd name="T45" fmla="*/ 106 h 123"/>
                <a:gd name="T46" fmla="*/ 113 w 113"/>
                <a:gd name="T47" fmla="*/ 106 h 123"/>
                <a:gd name="T48" fmla="*/ 96 w 113"/>
                <a:gd name="T49" fmla="*/ 123 h 123"/>
                <a:gd name="T50" fmla="*/ 18 w 113"/>
                <a:gd name="T51" fmla="*/ 123 h 123"/>
                <a:gd name="T52" fmla="*/ 0 w 113"/>
                <a:gd name="T53" fmla="*/ 106 h 123"/>
                <a:gd name="T54" fmla="*/ 0 w 113"/>
                <a:gd name="T55" fmla="*/ 106 h 123"/>
                <a:gd name="T56" fmla="*/ 0 w 113"/>
                <a:gd name="T57" fmla="*/ 17 h 123"/>
                <a:gd name="T58" fmla="*/ 18 w 113"/>
                <a:gd name="T59" fmla="*/ 0 h 123"/>
                <a:gd name="T60" fmla="*/ 96 w 113"/>
                <a:gd name="T61" fmla="*/ 0 h 123"/>
                <a:gd name="T62" fmla="*/ 113 w 113"/>
                <a:gd name="T63" fmla="*/ 17 h 123"/>
                <a:gd name="T64" fmla="*/ 101 w 113"/>
                <a:gd name="T65" fmla="*/ 18 h 123"/>
                <a:gd name="T66" fmla="*/ 95 w 113"/>
                <a:gd name="T67" fmla="*/ 12 h 123"/>
                <a:gd name="T68" fmla="*/ 18 w 113"/>
                <a:gd name="T69" fmla="*/ 12 h 123"/>
                <a:gd name="T70" fmla="*/ 13 w 113"/>
                <a:gd name="T71" fmla="*/ 18 h 123"/>
                <a:gd name="T72" fmla="*/ 13 w 113"/>
                <a:gd name="T73" fmla="*/ 105 h 123"/>
                <a:gd name="T74" fmla="*/ 18 w 113"/>
                <a:gd name="T75" fmla="*/ 111 h 123"/>
                <a:gd name="T76" fmla="*/ 95 w 113"/>
                <a:gd name="T77" fmla="*/ 111 h 123"/>
                <a:gd name="T78" fmla="*/ 101 w 113"/>
                <a:gd name="T79" fmla="*/ 105 h 123"/>
                <a:gd name="T80" fmla="*/ 101 w 113"/>
                <a:gd name="T81" fmla="*/ 18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3" h="123">
                  <a:moveTo>
                    <a:pt x="22" y="34"/>
                  </a:moveTo>
                  <a:cubicBezTo>
                    <a:pt x="22" y="30"/>
                    <a:pt x="25" y="28"/>
                    <a:pt x="29" y="28"/>
                  </a:cubicBezTo>
                  <a:cubicBezTo>
                    <a:pt x="81" y="28"/>
                    <a:pt x="81" y="28"/>
                    <a:pt x="81" y="28"/>
                  </a:cubicBezTo>
                  <a:cubicBezTo>
                    <a:pt x="85" y="28"/>
                    <a:pt x="87" y="30"/>
                    <a:pt x="87" y="34"/>
                  </a:cubicBezTo>
                  <a:cubicBezTo>
                    <a:pt x="87" y="37"/>
                    <a:pt x="85" y="40"/>
                    <a:pt x="81" y="40"/>
                  </a:cubicBezTo>
                  <a:cubicBezTo>
                    <a:pt x="29" y="40"/>
                    <a:pt x="29" y="40"/>
                    <a:pt x="29" y="40"/>
                  </a:cubicBezTo>
                  <a:cubicBezTo>
                    <a:pt x="25" y="40"/>
                    <a:pt x="22" y="37"/>
                    <a:pt x="22" y="34"/>
                  </a:cubicBezTo>
                  <a:close/>
                  <a:moveTo>
                    <a:pt x="29" y="67"/>
                  </a:moveTo>
                  <a:cubicBezTo>
                    <a:pt x="81" y="67"/>
                    <a:pt x="81" y="67"/>
                    <a:pt x="81" y="67"/>
                  </a:cubicBezTo>
                  <a:cubicBezTo>
                    <a:pt x="85" y="67"/>
                    <a:pt x="87" y="64"/>
                    <a:pt x="87" y="60"/>
                  </a:cubicBezTo>
                  <a:cubicBezTo>
                    <a:pt x="87" y="57"/>
                    <a:pt x="85" y="54"/>
                    <a:pt x="81" y="54"/>
                  </a:cubicBezTo>
                  <a:cubicBezTo>
                    <a:pt x="29" y="54"/>
                    <a:pt x="29" y="54"/>
                    <a:pt x="29" y="54"/>
                  </a:cubicBezTo>
                  <a:cubicBezTo>
                    <a:pt x="25" y="54"/>
                    <a:pt x="22" y="57"/>
                    <a:pt x="22" y="60"/>
                  </a:cubicBezTo>
                  <a:cubicBezTo>
                    <a:pt x="22" y="64"/>
                    <a:pt x="25" y="67"/>
                    <a:pt x="29" y="67"/>
                  </a:cubicBezTo>
                  <a:close/>
                  <a:moveTo>
                    <a:pt x="29" y="93"/>
                  </a:moveTo>
                  <a:cubicBezTo>
                    <a:pt x="81" y="93"/>
                    <a:pt x="81" y="93"/>
                    <a:pt x="81" y="93"/>
                  </a:cubicBezTo>
                  <a:cubicBezTo>
                    <a:pt x="85" y="93"/>
                    <a:pt x="87" y="90"/>
                    <a:pt x="87" y="87"/>
                  </a:cubicBezTo>
                  <a:cubicBezTo>
                    <a:pt x="87" y="84"/>
                    <a:pt x="85" y="81"/>
                    <a:pt x="81" y="81"/>
                  </a:cubicBezTo>
                  <a:cubicBezTo>
                    <a:pt x="29" y="81"/>
                    <a:pt x="29" y="81"/>
                    <a:pt x="29" y="81"/>
                  </a:cubicBezTo>
                  <a:cubicBezTo>
                    <a:pt x="25" y="81"/>
                    <a:pt x="22" y="84"/>
                    <a:pt x="22" y="87"/>
                  </a:cubicBezTo>
                  <a:cubicBezTo>
                    <a:pt x="22" y="90"/>
                    <a:pt x="25" y="93"/>
                    <a:pt x="29" y="93"/>
                  </a:cubicBezTo>
                  <a:close/>
                  <a:moveTo>
                    <a:pt x="113" y="17"/>
                  </a:moveTo>
                  <a:cubicBezTo>
                    <a:pt x="113" y="106"/>
                    <a:pt x="113" y="106"/>
                    <a:pt x="113" y="106"/>
                  </a:cubicBezTo>
                  <a:cubicBezTo>
                    <a:pt x="113" y="106"/>
                    <a:pt x="113" y="106"/>
                    <a:pt x="113" y="106"/>
                  </a:cubicBezTo>
                  <a:cubicBezTo>
                    <a:pt x="113" y="115"/>
                    <a:pt x="105" y="123"/>
                    <a:pt x="96" y="123"/>
                  </a:cubicBezTo>
                  <a:cubicBezTo>
                    <a:pt x="18" y="123"/>
                    <a:pt x="18" y="123"/>
                    <a:pt x="18" y="123"/>
                  </a:cubicBezTo>
                  <a:cubicBezTo>
                    <a:pt x="8" y="123"/>
                    <a:pt x="0" y="115"/>
                    <a:pt x="0" y="106"/>
                  </a:cubicBezTo>
                  <a:cubicBezTo>
                    <a:pt x="0" y="106"/>
                    <a:pt x="0" y="106"/>
                    <a:pt x="0" y="106"/>
                  </a:cubicBezTo>
                  <a:cubicBezTo>
                    <a:pt x="0" y="17"/>
                    <a:pt x="0" y="17"/>
                    <a:pt x="0" y="17"/>
                  </a:cubicBezTo>
                  <a:cubicBezTo>
                    <a:pt x="0" y="8"/>
                    <a:pt x="8" y="0"/>
                    <a:pt x="18" y="0"/>
                  </a:cubicBezTo>
                  <a:cubicBezTo>
                    <a:pt x="96" y="0"/>
                    <a:pt x="96" y="0"/>
                    <a:pt x="96" y="0"/>
                  </a:cubicBezTo>
                  <a:cubicBezTo>
                    <a:pt x="105" y="0"/>
                    <a:pt x="113" y="8"/>
                    <a:pt x="113" y="17"/>
                  </a:cubicBezTo>
                  <a:close/>
                  <a:moveTo>
                    <a:pt x="101" y="18"/>
                  </a:moveTo>
                  <a:cubicBezTo>
                    <a:pt x="101" y="15"/>
                    <a:pt x="98" y="12"/>
                    <a:pt x="95" y="12"/>
                  </a:cubicBezTo>
                  <a:cubicBezTo>
                    <a:pt x="18" y="12"/>
                    <a:pt x="18" y="12"/>
                    <a:pt x="18" y="12"/>
                  </a:cubicBezTo>
                  <a:cubicBezTo>
                    <a:pt x="15" y="12"/>
                    <a:pt x="13" y="15"/>
                    <a:pt x="13" y="18"/>
                  </a:cubicBezTo>
                  <a:cubicBezTo>
                    <a:pt x="13" y="105"/>
                    <a:pt x="13" y="105"/>
                    <a:pt x="13" y="105"/>
                  </a:cubicBezTo>
                  <a:cubicBezTo>
                    <a:pt x="13" y="108"/>
                    <a:pt x="15" y="111"/>
                    <a:pt x="18" y="111"/>
                  </a:cubicBezTo>
                  <a:cubicBezTo>
                    <a:pt x="95" y="111"/>
                    <a:pt x="95" y="111"/>
                    <a:pt x="95" y="111"/>
                  </a:cubicBezTo>
                  <a:cubicBezTo>
                    <a:pt x="98" y="111"/>
                    <a:pt x="101" y="108"/>
                    <a:pt x="101" y="105"/>
                  </a:cubicBezTo>
                  <a:lnTo>
                    <a:pt x="101" y="18"/>
                  </a:lnTo>
                  <a:close/>
                </a:path>
              </a:pathLst>
            </a:custGeom>
            <a:solidFill>
              <a:schemeClr val="accent1"/>
            </a:solidFill>
            <a:ln>
              <a:noFill/>
              <a:prstDash val="solid"/>
            </a:ln>
            <a:extLst/>
          </p:spPr>
          <p:txBody>
            <a:bodyPr vert="horz" wrap="square" lIns="82305" tIns="41153" rIns="82305" bIns="41153" numCol="1" anchor="t" anchorCtr="0" compatLnSpc="1">
              <a:prstTxWarp prst="textNoShape">
                <a:avLst/>
              </a:prstTxWarp>
            </a:bodyPr>
            <a:lstStyle/>
            <a:p>
              <a:pPr defTabSz="932654"/>
              <a:endParaRPr lang="en-US" sz="1200">
                <a:solidFill>
                  <a:srgbClr val="505050"/>
                </a:solidFill>
              </a:endParaRPr>
            </a:p>
          </p:txBody>
        </p:sp>
      </p:grpSp>
      <p:sp>
        <p:nvSpPr>
          <p:cNvPr id="2" name="Rectangle 1"/>
          <p:cNvSpPr/>
          <p:nvPr/>
        </p:nvSpPr>
        <p:spPr>
          <a:xfrm>
            <a:off x="8816029" y="1392208"/>
            <a:ext cx="1720856" cy="258532"/>
          </a:xfrm>
          <a:prstGeom prst="rect">
            <a:avLst/>
          </a:prstGeom>
        </p:spPr>
        <p:txBody>
          <a:bodyPr wrap="none">
            <a:spAutoFit/>
          </a:bodyPr>
          <a:lstStyle/>
          <a:p>
            <a:pPr defTabSz="914099" fontAlgn="base">
              <a:lnSpc>
                <a:spcPct val="90000"/>
              </a:lnSpc>
              <a:spcBef>
                <a:spcPct val="0"/>
              </a:spcBef>
              <a:spcAft>
                <a:spcPct val="0"/>
              </a:spcAft>
            </a:pPr>
            <a:r>
              <a:rPr lang="en-US" sz="1200" dirty="0">
                <a:gradFill>
                  <a:gsLst>
                    <a:gs pos="22500">
                      <a:srgbClr val="505050"/>
                    </a:gs>
                    <a:gs pos="40000">
                      <a:srgbClr val="505050"/>
                    </a:gs>
                  </a:gsLst>
                  <a:lin ang="5400000" scaled="0"/>
                </a:gradFill>
              </a:rPr>
              <a:t>Service </a:t>
            </a:r>
            <a:r>
              <a:rPr lang="en-US" sz="1200" dirty="0" smtClean="0">
                <a:gradFill>
                  <a:gsLst>
                    <a:gs pos="22500">
                      <a:srgbClr val="505050"/>
                    </a:gs>
                    <a:gs pos="40000">
                      <a:srgbClr val="505050"/>
                    </a:gs>
                  </a:gsLst>
                  <a:lin ang="5400000" scaled="0"/>
                </a:gradFill>
              </a:rPr>
              <a:t>provider </a:t>
            </a:r>
            <a:r>
              <a:rPr lang="en-US" sz="1200" dirty="0">
                <a:gradFill>
                  <a:gsLst>
                    <a:gs pos="22500">
                      <a:srgbClr val="505050"/>
                    </a:gs>
                    <a:gs pos="40000">
                      <a:srgbClr val="505050"/>
                    </a:gs>
                  </a:gsLst>
                  <a:lin ang="5400000" scaled="0"/>
                </a:gradFill>
              </a:rPr>
              <a:t>portal</a:t>
            </a:r>
          </a:p>
        </p:txBody>
      </p:sp>
      <p:sp>
        <p:nvSpPr>
          <p:cNvPr id="70" name="Rectangle 69"/>
          <p:cNvSpPr/>
          <p:nvPr/>
        </p:nvSpPr>
        <p:spPr>
          <a:xfrm>
            <a:off x="7773095" y="3115268"/>
            <a:ext cx="3068532" cy="286232"/>
          </a:xfrm>
          <a:prstGeom prst="rect">
            <a:avLst/>
          </a:prstGeom>
        </p:spPr>
        <p:txBody>
          <a:bodyPr wrap="none">
            <a:spAutoFit/>
          </a:bodyPr>
          <a:lstStyle/>
          <a:p>
            <a:pPr defTabSz="914099" fontAlgn="base">
              <a:lnSpc>
                <a:spcPct val="90000"/>
              </a:lnSpc>
              <a:spcBef>
                <a:spcPct val="0"/>
              </a:spcBef>
              <a:spcAft>
                <a:spcPct val="0"/>
              </a:spcAft>
            </a:pPr>
            <a:r>
              <a:rPr lang="en-US" sz="1400" b="1" dirty="0" smtClean="0">
                <a:gradFill>
                  <a:gsLst>
                    <a:gs pos="22500">
                      <a:srgbClr val="505050"/>
                    </a:gs>
                    <a:gs pos="40000">
                      <a:srgbClr val="505050"/>
                    </a:gs>
                  </a:gsLst>
                  <a:lin ang="5400000" scaled="0"/>
                </a:gradFill>
              </a:rPr>
              <a:t>Service </a:t>
            </a:r>
            <a:r>
              <a:rPr lang="en-US" sz="1400" b="1" dirty="0">
                <a:gradFill>
                  <a:gsLst>
                    <a:gs pos="22500">
                      <a:srgbClr val="505050"/>
                    </a:gs>
                    <a:gs pos="40000">
                      <a:srgbClr val="505050"/>
                    </a:gs>
                  </a:gsLst>
                  <a:lin ang="5400000" scaled="0"/>
                </a:gradFill>
              </a:rPr>
              <a:t>P</a:t>
            </a:r>
            <a:r>
              <a:rPr lang="en-US" sz="1400" b="1" dirty="0" smtClean="0">
                <a:gradFill>
                  <a:gsLst>
                    <a:gs pos="22500">
                      <a:srgbClr val="505050"/>
                    </a:gs>
                    <a:gs pos="40000">
                      <a:srgbClr val="505050"/>
                    </a:gs>
                  </a:gsLst>
                  <a:lin ang="5400000" scaled="0"/>
                </a:gradFill>
              </a:rPr>
              <a:t>rovider Foundation (SPF)</a:t>
            </a:r>
            <a:endParaRPr lang="en-US" sz="1400" b="1" dirty="0">
              <a:gradFill>
                <a:gsLst>
                  <a:gs pos="22500">
                    <a:srgbClr val="505050"/>
                  </a:gs>
                  <a:gs pos="40000">
                    <a:srgbClr val="505050"/>
                  </a:gs>
                </a:gsLst>
                <a:lin ang="5400000" scaled="0"/>
              </a:gradFill>
            </a:endParaRPr>
          </a:p>
        </p:txBody>
      </p:sp>
      <p:sp>
        <p:nvSpPr>
          <p:cNvPr id="4" name="Rectangle 3"/>
          <p:cNvSpPr/>
          <p:nvPr/>
        </p:nvSpPr>
        <p:spPr bwMode="auto">
          <a:xfrm>
            <a:off x="6381496" y="1649015"/>
            <a:ext cx="1536899" cy="975894"/>
          </a:xfrm>
          <a:prstGeom prst="rect">
            <a:avLst/>
          </a:prstGeom>
          <a:noFill/>
          <a:ln>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ts val="1200"/>
              </a:lnSpc>
              <a:spcBef>
                <a:spcPct val="0"/>
              </a:spcBef>
              <a:spcAft>
                <a:spcPct val="0"/>
              </a:spcAft>
            </a:pPr>
            <a:r>
              <a:rPr lang="en-US" sz="1100" spc="-50" dirty="0" smtClean="0">
                <a:solidFill>
                  <a:schemeClr val="tx1"/>
                </a:solidFill>
              </a:rPr>
              <a:t>Tenant admin/users</a:t>
            </a:r>
            <a:r>
              <a:rPr lang="en-US" sz="1600" spc="-50" dirty="0" smtClean="0">
                <a:solidFill>
                  <a:schemeClr val="tx1"/>
                </a:solidFill>
              </a:rPr>
              <a:t>  </a:t>
            </a:r>
          </a:p>
        </p:txBody>
      </p:sp>
      <p:sp>
        <p:nvSpPr>
          <p:cNvPr id="72" name="Freeform 26"/>
          <p:cNvSpPr>
            <a:spLocks/>
          </p:cNvSpPr>
          <p:nvPr/>
        </p:nvSpPr>
        <p:spPr bwMode="auto">
          <a:xfrm>
            <a:off x="6769061" y="2058077"/>
            <a:ext cx="381531" cy="525532"/>
          </a:xfrm>
          <a:custGeom>
            <a:avLst/>
            <a:gdLst>
              <a:gd name="T0" fmla="*/ 606 w 877"/>
              <a:gd name="T1" fmla="*/ 490 h 1206"/>
              <a:gd name="T2" fmla="*/ 749 w 877"/>
              <a:gd name="T3" fmla="*/ 259 h 1206"/>
              <a:gd name="T4" fmla="*/ 491 w 877"/>
              <a:gd name="T5" fmla="*/ 0 h 1206"/>
              <a:gd name="T6" fmla="*/ 232 w 877"/>
              <a:gd name="T7" fmla="*/ 259 h 1206"/>
              <a:gd name="T8" fmla="*/ 358 w 877"/>
              <a:gd name="T9" fmla="*/ 481 h 1206"/>
              <a:gd name="T10" fmla="*/ 90 w 877"/>
              <a:gd name="T11" fmla="*/ 750 h 1206"/>
              <a:gd name="T12" fmla="*/ 66 w 877"/>
              <a:gd name="T13" fmla="*/ 1016 h 1206"/>
              <a:gd name="T14" fmla="*/ 113 w 877"/>
              <a:gd name="T15" fmla="*/ 916 h 1206"/>
              <a:gd name="T16" fmla="*/ 128 w 877"/>
              <a:gd name="T17" fmla="*/ 1049 h 1206"/>
              <a:gd name="T18" fmla="*/ 422 w 877"/>
              <a:gd name="T19" fmla="*/ 1161 h 1206"/>
              <a:gd name="T20" fmla="*/ 877 w 877"/>
              <a:gd name="T21" fmla="*/ 916 h 1206"/>
              <a:gd name="T22" fmla="*/ 606 w 877"/>
              <a:gd name="T23" fmla="*/ 490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7" h="1206">
                <a:moveTo>
                  <a:pt x="606" y="490"/>
                </a:moveTo>
                <a:cubicBezTo>
                  <a:pt x="691" y="448"/>
                  <a:pt x="749" y="360"/>
                  <a:pt x="749" y="259"/>
                </a:cubicBezTo>
                <a:cubicBezTo>
                  <a:pt x="749" y="116"/>
                  <a:pt x="634" y="0"/>
                  <a:pt x="491" y="0"/>
                </a:cubicBezTo>
                <a:cubicBezTo>
                  <a:pt x="348" y="0"/>
                  <a:pt x="232" y="116"/>
                  <a:pt x="232" y="259"/>
                </a:cubicBezTo>
                <a:cubicBezTo>
                  <a:pt x="232" y="353"/>
                  <a:pt x="282" y="435"/>
                  <a:pt x="358" y="481"/>
                </a:cubicBezTo>
                <a:cubicBezTo>
                  <a:pt x="228" y="507"/>
                  <a:pt x="160" y="586"/>
                  <a:pt x="90" y="750"/>
                </a:cubicBezTo>
                <a:cubicBezTo>
                  <a:pt x="0" y="959"/>
                  <a:pt x="66" y="1016"/>
                  <a:pt x="66" y="1016"/>
                </a:cubicBezTo>
                <a:cubicBezTo>
                  <a:pt x="113" y="916"/>
                  <a:pt x="113" y="916"/>
                  <a:pt x="113" y="916"/>
                </a:cubicBezTo>
                <a:cubicBezTo>
                  <a:pt x="128" y="1049"/>
                  <a:pt x="128" y="1049"/>
                  <a:pt x="128" y="1049"/>
                </a:cubicBezTo>
                <a:cubicBezTo>
                  <a:pt x="128" y="1049"/>
                  <a:pt x="204" y="1142"/>
                  <a:pt x="422" y="1161"/>
                </a:cubicBezTo>
                <a:cubicBezTo>
                  <a:pt x="654" y="1181"/>
                  <a:pt x="877" y="1206"/>
                  <a:pt x="877" y="916"/>
                </a:cubicBezTo>
                <a:cubicBezTo>
                  <a:pt x="877" y="687"/>
                  <a:pt x="761" y="541"/>
                  <a:pt x="606" y="49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654"/>
            <a:endParaRPr lang="en-US" sz="1600">
              <a:solidFill>
                <a:srgbClr val="505050"/>
              </a:solidFill>
            </a:endParaRPr>
          </a:p>
        </p:txBody>
      </p:sp>
      <p:sp>
        <p:nvSpPr>
          <p:cNvPr id="17" name="Down Arrow 16"/>
          <p:cNvSpPr/>
          <p:nvPr/>
        </p:nvSpPr>
        <p:spPr bwMode="auto">
          <a:xfrm rot="16200000">
            <a:off x="8136087" y="1779878"/>
            <a:ext cx="524812" cy="590161"/>
          </a:xfrm>
          <a:prstGeom prst="downArrow">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pc="-50" dirty="0" smtClean="0">
              <a:gradFill>
                <a:gsLst>
                  <a:gs pos="1250">
                    <a:schemeClr val="bg1"/>
                  </a:gs>
                  <a:gs pos="10417">
                    <a:schemeClr val="bg1"/>
                  </a:gs>
                </a:gsLst>
                <a:lin ang="5400000" scaled="0"/>
              </a:gradFill>
            </a:endParaRPr>
          </a:p>
        </p:txBody>
      </p:sp>
      <p:sp>
        <p:nvSpPr>
          <p:cNvPr id="84" name="Freeform 26"/>
          <p:cNvSpPr>
            <a:spLocks/>
          </p:cNvSpPr>
          <p:nvPr/>
        </p:nvSpPr>
        <p:spPr bwMode="auto">
          <a:xfrm>
            <a:off x="7133177" y="2047847"/>
            <a:ext cx="381531" cy="525532"/>
          </a:xfrm>
          <a:custGeom>
            <a:avLst/>
            <a:gdLst>
              <a:gd name="T0" fmla="*/ 606 w 877"/>
              <a:gd name="T1" fmla="*/ 490 h 1206"/>
              <a:gd name="T2" fmla="*/ 749 w 877"/>
              <a:gd name="T3" fmla="*/ 259 h 1206"/>
              <a:gd name="T4" fmla="*/ 491 w 877"/>
              <a:gd name="T5" fmla="*/ 0 h 1206"/>
              <a:gd name="T6" fmla="*/ 232 w 877"/>
              <a:gd name="T7" fmla="*/ 259 h 1206"/>
              <a:gd name="T8" fmla="*/ 358 w 877"/>
              <a:gd name="T9" fmla="*/ 481 h 1206"/>
              <a:gd name="T10" fmla="*/ 90 w 877"/>
              <a:gd name="T11" fmla="*/ 750 h 1206"/>
              <a:gd name="T12" fmla="*/ 66 w 877"/>
              <a:gd name="T13" fmla="*/ 1016 h 1206"/>
              <a:gd name="T14" fmla="*/ 113 w 877"/>
              <a:gd name="T15" fmla="*/ 916 h 1206"/>
              <a:gd name="T16" fmla="*/ 128 w 877"/>
              <a:gd name="T17" fmla="*/ 1049 h 1206"/>
              <a:gd name="T18" fmla="*/ 422 w 877"/>
              <a:gd name="T19" fmla="*/ 1161 h 1206"/>
              <a:gd name="T20" fmla="*/ 877 w 877"/>
              <a:gd name="T21" fmla="*/ 916 h 1206"/>
              <a:gd name="T22" fmla="*/ 606 w 877"/>
              <a:gd name="T23" fmla="*/ 490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7" h="1206">
                <a:moveTo>
                  <a:pt x="606" y="490"/>
                </a:moveTo>
                <a:cubicBezTo>
                  <a:pt x="691" y="448"/>
                  <a:pt x="749" y="360"/>
                  <a:pt x="749" y="259"/>
                </a:cubicBezTo>
                <a:cubicBezTo>
                  <a:pt x="749" y="116"/>
                  <a:pt x="634" y="0"/>
                  <a:pt x="491" y="0"/>
                </a:cubicBezTo>
                <a:cubicBezTo>
                  <a:pt x="348" y="0"/>
                  <a:pt x="232" y="116"/>
                  <a:pt x="232" y="259"/>
                </a:cubicBezTo>
                <a:cubicBezTo>
                  <a:pt x="232" y="353"/>
                  <a:pt x="282" y="435"/>
                  <a:pt x="358" y="481"/>
                </a:cubicBezTo>
                <a:cubicBezTo>
                  <a:pt x="228" y="507"/>
                  <a:pt x="160" y="586"/>
                  <a:pt x="90" y="750"/>
                </a:cubicBezTo>
                <a:cubicBezTo>
                  <a:pt x="0" y="959"/>
                  <a:pt x="66" y="1016"/>
                  <a:pt x="66" y="1016"/>
                </a:cubicBezTo>
                <a:cubicBezTo>
                  <a:pt x="113" y="916"/>
                  <a:pt x="113" y="916"/>
                  <a:pt x="113" y="916"/>
                </a:cubicBezTo>
                <a:cubicBezTo>
                  <a:pt x="128" y="1049"/>
                  <a:pt x="128" y="1049"/>
                  <a:pt x="128" y="1049"/>
                </a:cubicBezTo>
                <a:cubicBezTo>
                  <a:pt x="128" y="1049"/>
                  <a:pt x="204" y="1142"/>
                  <a:pt x="422" y="1161"/>
                </a:cubicBezTo>
                <a:cubicBezTo>
                  <a:pt x="654" y="1181"/>
                  <a:pt x="877" y="1206"/>
                  <a:pt x="877" y="916"/>
                </a:cubicBezTo>
                <a:cubicBezTo>
                  <a:pt x="877" y="687"/>
                  <a:pt x="761" y="541"/>
                  <a:pt x="606" y="49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654"/>
            <a:endParaRPr lang="en-US" sz="1600">
              <a:solidFill>
                <a:srgbClr val="505050"/>
              </a:solidFill>
            </a:endParaRPr>
          </a:p>
        </p:txBody>
      </p:sp>
      <p:sp>
        <p:nvSpPr>
          <p:cNvPr id="54" name="Freeform 21"/>
          <p:cNvSpPr>
            <a:spLocks noChangeAspect="1" noEditPoints="1"/>
          </p:cNvSpPr>
          <p:nvPr/>
        </p:nvSpPr>
        <p:spPr bwMode="auto">
          <a:xfrm>
            <a:off x="11134954" y="3565972"/>
            <a:ext cx="329468" cy="302040"/>
          </a:xfrm>
          <a:custGeom>
            <a:avLst/>
            <a:gdLst>
              <a:gd name="T0" fmla="*/ 382 w 482"/>
              <a:gd name="T1" fmla="*/ 437 h 437"/>
              <a:gd name="T2" fmla="*/ 0 w 482"/>
              <a:gd name="T3" fmla="*/ 242 h 437"/>
              <a:gd name="T4" fmla="*/ 482 w 482"/>
              <a:gd name="T5" fmla="*/ 242 h 437"/>
              <a:gd name="T6" fmla="*/ 461 w 482"/>
              <a:gd name="T7" fmla="*/ 242 h 437"/>
              <a:gd name="T8" fmla="*/ 415 w 482"/>
              <a:gd name="T9" fmla="*/ 229 h 437"/>
              <a:gd name="T10" fmla="*/ 415 w 482"/>
              <a:gd name="T11" fmla="*/ 255 h 437"/>
              <a:gd name="T12" fmla="*/ 425 w 482"/>
              <a:gd name="T13" fmla="*/ 365 h 437"/>
              <a:gd name="T14" fmla="*/ 397 w 482"/>
              <a:gd name="T15" fmla="*/ 316 h 437"/>
              <a:gd name="T16" fmla="*/ 425 w 482"/>
              <a:gd name="T17" fmla="*/ 365 h 437"/>
              <a:gd name="T18" fmla="*/ 56 w 482"/>
              <a:gd name="T19" fmla="*/ 363 h 437"/>
              <a:gd name="T20" fmla="*/ 85 w 482"/>
              <a:gd name="T21" fmla="*/ 316 h 437"/>
              <a:gd name="T22" fmla="*/ 20 w 482"/>
              <a:gd name="T23" fmla="*/ 242 h 437"/>
              <a:gd name="T24" fmla="*/ 69 w 482"/>
              <a:gd name="T25" fmla="*/ 255 h 437"/>
              <a:gd name="T26" fmla="*/ 69 w 482"/>
              <a:gd name="T27" fmla="*/ 229 h 437"/>
              <a:gd name="T28" fmla="*/ 20 w 482"/>
              <a:gd name="T29" fmla="*/ 242 h 437"/>
              <a:gd name="T30" fmla="*/ 44 w 482"/>
              <a:gd name="T31" fmla="*/ 144 h 437"/>
              <a:gd name="T32" fmla="*/ 100 w 482"/>
              <a:gd name="T33" fmla="*/ 144 h 437"/>
              <a:gd name="T34" fmla="*/ 143 w 482"/>
              <a:gd name="T35" fmla="*/ 44 h 437"/>
              <a:gd name="T36" fmla="*/ 143 w 482"/>
              <a:gd name="T37" fmla="*/ 98 h 437"/>
              <a:gd name="T38" fmla="*/ 143 w 482"/>
              <a:gd name="T39" fmla="*/ 44 h 437"/>
              <a:gd name="T40" fmla="*/ 228 w 482"/>
              <a:gd name="T41" fmla="*/ 21 h 437"/>
              <a:gd name="T42" fmla="*/ 241 w 482"/>
              <a:gd name="T43" fmla="*/ 67 h 437"/>
              <a:gd name="T44" fmla="*/ 254 w 482"/>
              <a:gd name="T45" fmla="*/ 21 h 437"/>
              <a:gd name="T46" fmla="*/ 364 w 482"/>
              <a:gd name="T47" fmla="*/ 57 h 437"/>
              <a:gd name="T48" fmla="*/ 315 w 482"/>
              <a:gd name="T49" fmla="*/ 85 h 437"/>
              <a:gd name="T50" fmla="*/ 364 w 482"/>
              <a:gd name="T51" fmla="*/ 57 h 437"/>
              <a:gd name="T52" fmla="*/ 425 w 482"/>
              <a:gd name="T53" fmla="*/ 119 h 437"/>
              <a:gd name="T54" fmla="*/ 397 w 482"/>
              <a:gd name="T55" fmla="*/ 167 h 437"/>
              <a:gd name="T56" fmla="*/ 241 w 482"/>
              <a:gd name="T57" fmla="*/ 280 h 437"/>
              <a:gd name="T58" fmla="*/ 241 w 482"/>
              <a:gd name="T59" fmla="*/ 203 h 437"/>
              <a:gd name="T60" fmla="*/ 241 w 482"/>
              <a:gd name="T61" fmla="*/ 280 h 437"/>
              <a:gd name="T62" fmla="*/ 238 w 482"/>
              <a:gd name="T63" fmla="*/ 196 h 437"/>
              <a:gd name="T64" fmla="*/ 254 w 482"/>
              <a:gd name="T65" fmla="*/ 196 h 437"/>
              <a:gd name="T66" fmla="*/ 300 w 482"/>
              <a:gd name="T67" fmla="*/ 41 h 437"/>
              <a:gd name="T68" fmla="*/ 143 w 482"/>
              <a:gd name="T69" fmla="*/ 378 h 437"/>
              <a:gd name="T70" fmla="*/ 167 w 482"/>
              <a:gd name="T71" fmla="*/ 406 h 437"/>
              <a:gd name="T72" fmla="*/ 338 w 482"/>
              <a:gd name="T73" fmla="*/ 383 h 437"/>
              <a:gd name="T74" fmla="*/ 315 w 482"/>
              <a:gd name="T75" fmla="*/ 355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2" h="437">
                <a:moveTo>
                  <a:pt x="482" y="242"/>
                </a:moveTo>
                <a:cubicBezTo>
                  <a:pt x="482" y="322"/>
                  <a:pt x="443" y="391"/>
                  <a:pt x="382" y="437"/>
                </a:cubicBezTo>
                <a:cubicBezTo>
                  <a:pt x="97" y="437"/>
                  <a:pt x="97" y="437"/>
                  <a:pt x="97" y="437"/>
                </a:cubicBezTo>
                <a:cubicBezTo>
                  <a:pt x="38" y="391"/>
                  <a:pt x="0" y="322"/>
                  <a:pt x="0" y="242"/>
                </a:cubicBezTo>
                <a:cubicBezTo>
                  <a:pt x="0" y="108"/>
                  <a:pt x="108" y="0"/>
                  <a:pt x="241" y="0"/>
                </a:cubicBezTo>
                <a:cubicBezTo>
                  <a:pt x="372" y="0"/>
                  <a:pt x="482" y="108"/>
                  <a:pt x="482" y="242"/>
                </a:cubicBezTo>
                <a:close/>
                <a:moveTo>
                  <a:pt x="461" y="255"/>
                </a:moveTo>
                <a:cubicBezTo>
                  <a:pt x="461" y="250"/>
                  <a:pt x="461" y="247"/>
                  <a:pt x="461" y="242"/>
                </a:cubicBezTo>
                <a:cubicBezTo>
                  <a:pt x="461" y="237"/>
                  <a:pt x="461" y="232"/>
                  <a:pt x="461" y="229"/>
                </a:cubicBezTo>
                <a:cubicBezTo>
                  <a:pt x="415" y="229"/>
                  <a:pt x="415" y="229"/>
                  <a:pt x="415" y="229"/>
                </a:cubicBezTo>
                <a:cubicBezTo>
                  <a:pt x="415" y="232"/>
                  <a:pt x="415" y="237"/>
                  <a:pt x="415" y="242"/>
                </a:cubicBezTo>
                <a:cubicBezTo>
                  <a:pt x="415" y="247"/>
                  <a:pt x="415" y="252"/>
                  <a:pt x="415" y="255"/>
                </a:cubicBezTo>
                <a:cubicBezTo>
                  <a:pt x="461" y="255"/>
                  <a:pt x="461" y="255"/>
                  <a:pt x="461" y="255"/>
                </a:cubicBezTo>
                <a:close/>
                <a:moveTo>
                  <a:pt x="425" y="365"/>
                </a:moveTo>
                <a:cubicBezTo>
                  <a:pt x="430" y="358"/>
                  <a:pt x="436" y="350"/>
                  <a:pt x="438" y="340"/>
                </a:cubicBezTo>
                <a:cubicBezTo>
                  <a:pt x="397" y="316"/>
                  <a:pt x="397" y="316"/>
                  <a:pt x="397" y="316"/>
                </a:cubicBezTo>
                <a:cubicBezTo>
                  <a:pt x="395" y="324"/>
                  <a:pt x="389" y="332"/>
                  <a:pt x="384" y="340"/>
                </a:cubicBezTo>
                <a:cubicBezTo>
                  <a:pt x="425" y="365"/>
                  <a:pt x="425" y="365"/>
                  <a:pt x="425" y="365"/>
                </a:cubicBezTo>
                <a:close/>
                <a:moveTo>
                  <a:pt x="44" y="340"/>
                </a:moveTo>
                <a:cubicBezTo>
                  <a:pt x="49" y="347"/>
                  <a:pt x="51" y="355"/>
                  <a:pt x="56" y="363"/>
                </a:cubicBezTo>
                <a:cubicBezTo>
                  <a:pt x="97" y="340"/>
                  <a:pt x="97" y="340"/>
                  <a:pt x="97" y="340"/>
                </a:cubicBezTo>
                <a:cubicBezTo>
                  <a:pt x="92" y="332"/>
                  <a:pt x="90" y="324"/>
                  <a:pt x="85" y="316"/>
                </a:cubicBezTo>
                <a:cubicBezTo>
                  <a:pt x="44" y="340"/>
                  <a:pt x="44" y="340"/>
                  <a:pt x="44" y="340"/>
                </a:cubicBezTo>
                <a:close/>
                <a:moveTo>
                  <a:pt x="20" y="242"/>
                </a:moveTo>
                <a:cubicBezTo>
                  <a:pt x="20" y="247"/>
                  <a:pt x="20" y="252"/>
                  <a:pt x="20" y="255"/>
                </a:cubicBezTo>
                <a:cubicBezTo>
                  <a:pt x="69" y="255"/>
                  <a:pt x="69" y="255"/>
                  <a:pt x="69" y="255"/>
                </a:cubicBezTo>
                <a:cubicBezTo>
                  <a:pt x="69" y="252"/>
                  <a:pt x="69" y="247"/>
                  <a:pt x="69" y="242"/>
                </a:cubicBezTo>
                <a:cubicBezTo>
                  <a:pt x="69" y="237"/>
                  <a:pt x="69" y="232"/>
                  <a:pt x="69" y="229"/>
                </a:cubicBezTo>
                <a:cubicBezTo>
                  <a:pt x="20" y="229"/>
                  <a:pt x="20" y="229"/>
                  <a:pt x="20" y="229"/>
                </a:cubicBezTo>
                <a:cubicBezTo>
                  <a:pt x="20" y="232"/>
                  <a:pt x="20" y="237"/>
                  <a:pt x="20" y="242"/>
                </a:cubicBezTo>
                <a:close/>
                <a:moveTo>
                  <a:pt x="56" y="119"/>
                </a:moveTo>
                <a:cubicBezTo>
                  <a:pt x="51" y="126"/>
                  <a:pt x="49" y="137"/>
                  <a:pt x="44" y="144"/>
                </a:cubicBezTo>
                <a:cubicBezTo>
                  <a:pt x="85" y="167"/>
                  <a:pt x="85" y="167"/>
                  <a:pt x="85" y="167"/>
                </a:cubicBezTo>
                <a:cubicBezTo>
                  <a:pt x="90" y="160"/>
                  <a:pt x="92" y="152"/>
                  <a:pt x="100" y="144"/>
                </a:cubicBezTo>
                <a:cubicBezTo>
                  <a:pt x="56" y="119"/>
                  <a:pt x="56" y="119"/>
                  <a:pt x="56" y="119"/>
                </a:cubicBezTo>
                <a:close/>
                <a:moveTo>
                  <a:pt x="143" y="44"/>
                </a:moveTo>
                <a:cubicBezTo>
                  <a:pt x="133" y="49"/>
                  <a:pt x="126" y="52"/>
                  <a:pt x="118" y="57"/>
                </a:cubicBezTo>
                <a:cubicBezTo>
                  <a:pt x="143" y="98"/>
                  <a:pt x="143" y="98"/>
                  <a:pt x="143" y="98"/>
                </a:cubicBezTo>
                <a:cubicBezTo>
                  <a:pt x="151" y="93"/>
                  <a:pt x="159" y="90"/>
                  <a:pt x="167" y="85"/>
                </a:cubicBezTo>
                <a:cubicBezTo>
                  <a:pt x="143" y="44"/>
                  <a:pt x="143" y="44"/>
                  <a:pt x="143" y="44"/>
                </a:cubicBezTo>
                <a:close/>
                <a:moveTo>
                  <a:pt x="241" y="21"/>
                </a:moveTo>
                <a:cubicBezTo>
                  <a:pt x="236" y="21"/>
                  <a:pt x="231" y="21"/>
                  <a:pt x="228" y="21"/>
                </a:cubicBezTo>
                <a:cubicBezTo>
                  <a:pt x="228" y="70"/>
                  <a:pt x="228" y="70"/>
                  <a:pt x="228" y="70"/>
                </a:cubicBezTo>
                <a:cubicBezTo>
                  <a:pt x="231" y="67"/>
                  <a:pt x="236" y="67"/>
                  <a:pt x="241" y="67"/>
                </a:cubicBezTo>
                <a:cubicBezTo>
                  <a:pt x="246" y="67"/>
                  <a:pt x="251" y="67"/>
                  <a:pt x="254" y="70"/>
                </a:cubicBezTo>
                <a:cubicBezTo>
                  <a:pt x="254" y="21"/>
                  <a:pt x="254" y="21"/>
                  <a:pt x="254" y="21"/>
                </a:cubicBezTo>
                <a:cubicBezTo>
                  <a:pt x="251" y="21"/>
                  <a:pt x="246" y="21"/>
                  <a:pt x="241" y="21"/>
                </a:cubicBezTo>
                <a:close/>
                <a:moveTo>
                  <a:pt x="364" y="57"/>
                </a:moveTo>
                <a:cubicBezTo>
                  <a:pt x="356" y="52"/>
                  <a:pt x="346" y="47"/>
                  <a:pt x="338" y="44"/>
                </a:cubicBezTo>
                <a:cubicBezTo>
                  <a:pt x="315" y="85"/>
                  <a:pt x="315" y="85"/>
                  <a:pt x="315" y="85"/>
                </a:cubicBezTo>
                <a:cubicBezTo>
                  <a:pt x="323" y="88"/>
                  <a:pt x="331" y="93"/>
                  <a:pt x="338" y="98"/>
                </a:cubicBezTo>
                <a:cubicBezTo>
                  <a:pt x="364" y="57"/>
                  <a:pt x="364" y="57"/>
                  <a:pt x="364" y="57"/>
                </a:cubicBezTo>
                <a:close/>
                <a:moveTo>
                  <a:pt x="438" y="142"/>
                </a:moveTo>
                <a:cubicBezTo>
                  <a:pt x="436" y="134"/>
                  <a:pt x="430" y="126"/>
                  <a:pt x="425" y="119"/>
                </a:cubicBezTo>
                <a:cubicBezTo>
                  <a:pt x="384" y="144"/>
                  <a:pt x="384" y="144"/>
                  <a:pt x="384" y="144"/>
                </a:cubicBezTo>
                <a:cubicBezTo>
                  <a:pt x="389" y="149"/>
                  <a:pt x="392" y="160"/>
                  <a:pt x="397" y="167"/>
                </a:cubicBezTo>
                <a:cubicBezTo>
                  <a:pt x="438" y="142"/>
                  <a:pt x="438" y="142"/>
                  <a:pt x="438" y="142"/>
                </a:cubicBezTo>
                <a:close/>
                <a:moveTo>
                  <a:pt x="241" y="280"/>
                </a:moveTo>
                <a:cubicBezTo>
                  <a:pt x="264" y="280"/>
                  <a:pt x="279" y="262"/>
                  <a:pt x="279" y="242"/>
                </a:cubicBezTo>
                <a:cubicBezTo>
                  <a:pt x="279" y="221"/>
                  <a:pt x="264" y="203"/>
                  <a:pt x="241" y="203"/>
                </a:cubicBezTo>
                <a:cubicBezTo>
                  <a:pt x="220" y="203"/>
                  <a:pt x="202" y="221"/>
                  <a:pt x="202" y="242"/>
                </a:cubicBezTo>
                <a:cubicBezTo>
                  <a:pt x="202" y="262"/>
                  <a:pt x="220" y="280"/>
                  <a:pt x="241" y="280"/>
                </a:cubicBezTo>
                <a:close/>
                <a:moveTo>
                  <a:pt x="300" y="41"/>
                </a:moveTo>
                <a:cubicBezTo>
                  <a:pt x="238" y="196"/>
                  <a:pt x="238" y="196"/>
                  <a:pt x="238" y="196"/>
                </a:cubicBezTo>
                <a:cubicBezTo>
                  <a:pt x="241" y="196"/>
                  <a:pt x="241" y="196"/>
                  <a:pt x="241" y="196"/>
                </a:cubicBezTo>
                <a:cubicBezTo>
                  <a:pt x="246" y="196"/>
                  <a:pt x="251" y="196"/>
                  <a:pt x="254" y="196"/>
                </a:cubicBezTo>
                <a:cubicBezTo>
                  <a:pt x="259" y="198"/>
                  <a:pt x="264" y="201"/>
                  <a:pt x="269" y="203"/>
                </a:cubicBezTo>
                <a:cubicBezTo>
                  <a:pt x="300" y="41"/>
                  <a:pt x="300" y="41"/>
                  <a:pt x="300" y="41"/>
                </a:cubicBezTo>
                <a:close/>
                <a:moveTo>
                  <a:pt x="167" y="355"/>
                </a:moveTo>
                <a:cubicBezTo>
                  <a:pt x="154" y="355"/>
                  <a:pt x="143" y="368"/>
                  <a:pt x="143" y="378"/>
                </a:cubicBezTo>
                <a:cubicBezTo>
                  <a:pt x="143" y="383"/>
                  <a:pt x="143" y="383"/>
                  <a:pt x="143" y="383"/>
                </a:cubicBezTo>
                <a:cubicBezTo>
                  <a:pt x="143" y="396"/>
                  <a:pt x="154" y="406"/>
                  <a:pt x="167" y="406"/>
                </a:cubicBezTo>
                <a:cubicBezTo>
                  <a:pt x="315" y="406"/>
                  <a:pt x="315" y="406"/>
                  <a:pt x="315" y="406"/>
                </a:cubicBezTo>
                <a:cubicBezTo>
                  <a:pt x="328" y="406"/>
                  <a:pt x="338" y="396"/>
                  <a:pt x="338" y="383"/>
                </a:cubicBezTo>
                <a:cubicBezTo>
                  <a:pt x="338" y="378"/>
                  <a:pt x="338" y="378"/>
                  <a:pt x="338" y="378"/>
                </a:cubicBezTo>
                <a:cubicBezTo>
                  <a:pt x="338" y="368"/>
                  <a:pt x="328" y="355"/>
                  <a:pt x="315" y="355"/>
                </a:cubicBezTo>
                <a:cubicBezTo>
                  <a:pt x="167" y="355"/>
                  <a:pt x="167" y="355"/>
                  <a:pt x="167" y="35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lgn="ctr" defTabSz="932654"/>
            <a:endParaRPr lang="en-US" sz="1400" dirty="0">
              <a:solidFill>
                <a:srgbClr val="505050"/>
              </a:solidFill>
            </a:endParaRPr>
          </a:p>
        </p:txBody>
      </p:sp>
      <p:sp>
        <p:nvSpPr>
          <p:cNvPr id="10" name="Rectangle 9"/>
          <p:cNvSpPr/>
          <p:nvPr/>
        </p:nvSpPr>
        <p:spPr bwMode="auto">
          <a:xfrm>
            <a:off x="9513406" y="2773403"/>
            <a:ext cx="1053676" cy="300144"/>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050" b="1" dirty="0" smtClean="0">
                <a:solidFill>
                  <a:schemeClr val="tx1"/>
                </a:solidFill>
              </a:rPr>
              <a:t>APIs </a:t>
            </a:r>
            <a:endParaRPr lang="en-US" sz="1050" b="1" dirty="0">
              <a:solidFill>
                <a:schemeClr val="tx1"/>
              </a:solidFill>
            </a:endParaRPr>
          </a:p>
        </p:txBody>
      </p:sp>
      <p:sp>
        <p:nvSpPr>
          <p:cNvPr id="23" name="Up-Down Arrow 22"/>
          <p:cNvSpPr/>
          <p:nvPr/>
        </p:nvSpPr>
        <p:spPr bwMode="auto">
          <a:xfrm>
            <a:off x="9427229" y="2615919"/>
            <a:ext cx="372958" cy="568867"/>
          </a:xfrm>
          <a:prstGeom prst="upDownArrow">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59" name="Group 2"/>
          <p:cNvGrpSpPr>
            <a:grpSpLocks/>
          </p:cNvGrpSpPr>
          <p:nvPr/>
        </p:nvGrpSpPr>
        <p:grpSpPr bwMode="auto">
          <a:xfrm>
            <a:off x="6456878" y="5095227"/>
            <a:ext cx="1634877" cy="697177"/>
            <a:chOff x="989012" y="4960620"/>
            <a:chExt cx="1905000" cy="838200"/>
          </a:xfrm>
        </p:grpSpPr>
        <p:sp>
          <p:nvSpPr>
            <p:cNvPr id="60" name="Rectangle 18"/>
            <p:cNvSpPr>
              <a:spLocks noChangeArrowheads="1"/>
            </p:cNvSpPr>
            <p:nvPr/>
          </p:nvSpPr>
          <p:spPr bwMode="auto">
            <a:xfrm>
              <a:off x="989012" y="4960620"/>
              <a:ext cx="1905000" cy="838200"/>
            </a:xfrm>
            <a:prstGeom prst="rect">
              <a:avLst/>
            </a:prstGeom>
            <a:solidFill>
              <a:schemeClr val="accent1"/>
            </a:solidFill>
            <a:ln w="9525">
              <a:noFill/>
              <a:miter lim="800000"/>
              <a:headEnd/>
              <a:tailEnd/>
            </a:ln>
          </p:spPr>
          <p:txBody>
            <a:bodyPr rIns="182880" anchor="ctr"/>
            <a:lstStyle/>
            <a:p>
              <a:pPr algn="r" defTabSz="914400"/>
              <a:r>
                <a:rPr lang="en-US" sz="1400" dirty="0">
                  <a:solidFill>
                    <a:srgbClr val="FFFFFF"/>
                  </a:solidFill>
                </a:rPr>
                <a:t>      </a:t>
              </a:r>
            </a:p>
          </p:txBody>
        </p:sp>
        <p:sp>
          <p:nvSpPr>
            <p:cNvPr id="61" name="Rectangle 18"/>
            <p:cNvSpPr>
              <a:spLocks noChangeArrowheads="1"/>
            </p:cNvSpPr>
            <p:nvPr/>
          </p:nvSpPr>
          <p:spPr bwMode="auto">
            <a:xfrm>
              <a:off x="1674812" y="4960620"/>
              <a:ext cx="1219200" cy="830580"/>
            </a:xfrm>
            <a:prstGeom prst="rect">
              <a:avLst/>
            </a:prstGeom>
            <a:solidFill>
              <a:schemeClr val="accent1"/>
            </a:solidFill>
            <a:ln w="9525">
              <a:noFill/>
              <a:miter lim="800000"/>
              <a:headEnd/>
              <a:tailEnd/>
            </a:ln>
          </p:spPr>
          <p:txBody>
            <a:bodyPr rIns="182880" anchor="ctr"/>
            <a:lstStyle/>
            <a:p>
              <a:pPr algn="ctr" defTabSz="914400"/>
              <a:r>
                <a:rPr lang="en-US" sz="1400" dirty="0">
                  <a:gradFill>
                    <a:gsLst>
                      <a:gs pos="1250">
                        <a:schemeClr val="bg1"/>
                      </a:gs>
                      <a:gs pos="100000">
                        <a:schemeClr val="bg1"/>
                      </a:gs>
                    </a:gsLst>
                    <a:lin ang="5400000" scaled="0"/>
                  </a:gradFill>
                </a:rPr>
                <a:t>Virtual </a:t>
              </a:r>
              <a:r>
                <a:rPr lang="en-US" sz="1400" dirty="0" smtClean="0">
                  <a:gradFill>
                    <a:gsLst>
                      <a:gs pos="1250">
                        <a:schemeClr val="bg1"/>
                      </a:gs>
                      <a:gs pos="100000">
                        <a:schemeClr val="bg1"/>
                      </a:gs>
                    </a:gsLst>
                    <a:lin ang="5400000" scaled="0"/>
                  </a:gradFill>
                </a:rPr>
                <a:t>machine </a:t>
              </a:r>
              <a:r>
                <a:rPr lang="en-US" sz="1400" dirty="0">
                  <a:gradFill>
                    <a:gsLst>
                      <a:gs pos="1250">
                        <a:schemeClr val="bg1"/>
                      </a:gs>
                      <a:gs pos="100000">
                        <a:schemeClr val="bg1"/>
                      </a:gs>
                    </a:gsLst>
                    <a:lin ang="5400000" scaled="0"/>
                  </a:gradFill>
                </a:rPr>
                <a:t>m</a:t>
              </a:r>
              <a:r>
                <a:rPr lang="en-US" sz="1400" dirty="0" smtClean="0">
                  <a:gradFill>
                    <a:gsLst>
                      <a:gs pos="1250">
                        <a:schemeClr val="bg1"/>
                      </a:gs>
                      <a:gs pos="100000">
                        <a:schemeClr val="bg1"/>
                      </a:gs>
                    </a:gsLst>
                    <a:lin ang="5400000" scaled="0"/>
                  </a:gradFill>
                </a:rPr>
                <a:t>anager</a:t>
              </a:r>
              <a:endParaRPr lang="en-US" sz="1400" dirty="0">
                <a:gradFill>
                  <a:gsLst>
                    <a:gs pos="1250">
                      <a:schemeClr val="bg1"/>
                    </a:gs>
                    <a:gs pos="100000">
                      <a:schemeClr val="bg1"/>
                    </a:gs>
                  </a:gsLst>
                  <a:lin ang="5400000" scaled="0"/>
                </a:gradFill>
              </a:endParaRPr>
            </a:p>
          </p:txBody>
        </p:sp>
        <p:grpSp>
          <p:nvGrpSpPr>
            <p:cNvPr id="63" name="Group 1"/>
            <p:cNvGrpSpPr>
              <a:grpSpLocks/>
            </p:cNvGrpSpPr>
            <p:nvPr/>
          </p:nvGrpSpPr>
          <p:grpSpPr bwMode="auto">
            <a:xfrm>
              <a:off x="1217612" y="5143500"/>
              <a:ext cx="514222" cy="495300"/>
              <a:chOff x="1181351" y="5092073"/>
              <a:chExt cx="514222" cy="495300"/>
            </a:xfrm>
          </p:grpSpPr>
          <p:sp>
            <p:nvSpPr>
              <p:cNvPr id="64" name="Rectangle 63"/>
              <p:cNvSpPr/>
              <p:nvPr/>
            </p:nvSpPr>
            <p:spPr bwMode="auto">
              <a:xfrm>
                <a:off x="1181351" y="5091756"/>
                <a:ext cx="214312" cy="495300"/>
              </a:xfrm>
              <a:prstGeom prst="rect">
                <a:avLst/>
              </a:prstGeom>
              <a:noFill/>
              <a:ln w="2222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lnSpc>
                    <a:spcPct val="90000"/>
                  </a:lnSpc>
                  <a:defRPr/>
                </a:pPr>
                <a:endParaRPr lang="en-US" sz="2000" spc="-50" dirty="0">
                  <a:gradFill>
                    <a:gsLst>
                      <a:gs pos="0">
                        <a:schemeClr val="bg1"/>
                      </a:gs>
                      <a:gs pos="100000">
                        <a:schemeClr val="bg1"/>
                      </a:gs>
                    </a:gsLst>
                    <a:lin ang="5400000" scaled="0"/>
                  </a:gradFill>
                </a:endParaRPr>
              </a:p>
            </p:txBody>
          </p:sp>
          <p:sp>
            <p:nvSpPr>
              <p:cNvPr id="65" name="Rectangle 64"/>
              <p:cNvSpPr/>
              <p:nvPr/>
            </p:nvSpPr>
            <p:spPr bwMode="auto">
              <a:xfrm>
                <a:off x="1316288" y="5504506"/>
                <a:ext cx="46038" cy="46037"/>
              </a:xfrm>
              <a:prstGeom prst="rect">
                <a:avLst/>
              </a:prstGeom>
              <a:solidFill>
                <a:schemeClr val="bg1"/>
              </a:solidFill>
              <a:ln w="2222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lnSpc>
                    <a:spcPct val="90000"/>
                  </a:lnSpc>
                  <a:defRPr/>
                </a:pPr>
                <a:endParaRPr lang="en-US" sz="2000" spc="-50" dirty="0">
                  <a:gradFill>
                    <a:gsLst>
                      <a:gs pos="0">
                        <a:schemeClr val="bg1"/>
                      </a:gs>
                      <a:gs pos="100000">
                        <a:schemeClr val="bg1"/>
                      </a:gs>
                    </a:gsLst>
                    <a:lin ang="5400000" scaled="0"/>
                  </a:gradFill>
                </a:endParaRPr>
              </a:p>
            </p:txBody>
          </p:sp>
          <p:cxnSp>
            <p:nvCxnSpPr>
              <p:cNvPr id="66" name="Straight Connector 65"/>
              <p:cNvCxnSpPr/>
              <p:nvPr/>
            </p:nvCxnSpPr>
            <p:spPr>
              <a:xfrm>
                <a:off x="1181351" y="5180656"/>
                <a:ext cx="214312" cy="0"/>
              </a:xfrm>
              <a:prstGeom prst="line">
                <a:avLst/>
              </a:prstGeom>
              <a:ln w="2222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1186113" y="5136206"/>
                <a:ext cx="214313" cy="0"/>
              </a:xfrm>
              <a:prstGeom prst="line">
                <a:avLst/>
              </a:prstGeom>
              <a:ln w="2222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69" name="Group 42"/>
              <p:cNvGrpSpPr>
                <a:grpSpLocks/>
              </p:cNvGrpSpPr>
              <p:nvPr/>
            </p:nvGrpSpPr>
            <p:grpSpPr bwMode="auto">
              <a:xfrm>
                <a:off x="1290506" y="5097796"/>
                <a:ext cx="405067" cy="226744"/>
                <a:chOff x="3913937" y="2223655"/>
                <a:chExt cx="1164249" cy="621475"/>
              </a:xfrm>
            </p:grpSpPr>
            <p:sp>
              <p:nvSpPr>
                <p:cNvPr id="71" name="Rectangle 70"/>
                <p:cNvSpPr/>
                <p:nvPr/>
              </p:nvSpPr>
              <p:spPr bwMode="auto">
                <a:xfrm>
                  <a:off x="4065609" y="2537786"/>
                  <a:ext cx="834993" cy="304579"/>
                </a:xfrm>
                <a:prstGeom prst="rect">
                  <a:avLst/>
                </a:prstGeom>
                <a:solidFill>
                  <a:schemeClr val="bg1"/>
                </a:solidFill>
                <a:ln w="2222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lnSpc>
                      <a:spcPct val="90000"/>
                    </a:lnSpc>
                    <a:defRPr/>
                  </a:pPr>
                  <a:endParaRPr lang="en-US" sz="2000" spc="-50" dirty="0">
                    <a:gradFill>
                      <a:gsLst>
                        <a:gs pos="0">
                          <a:schemeClr val="bg1"/>
                        </a:gs>
                        <a:gs pos="100000">
                          <a:schemeClr val="bg1"/>
                        </a:gs>
                      </a:gsLst>
                      <a:lin ang="5400000" scaled="0"/>
                    </a:gradFill>
                  </a:endParaRPr>
                </a:p>
              </p:txBody>
            </p:sp>
            <p:sp>
              <p:nvSpPr>
                <p:cNvPr id="73" name="Oval 72"/>
                <p:cNvSpPr/>
                <p:nvPr/>
              </p:nvSpPr>
              <p:spPr bwMode="auto">
                <a:xfrm>
                  <a:off x="3915035" y="2463815"/>
                  <a:ext cx="355899" cy="378549"/>
                </a:xfrm>
                <a:prstGeom prst="ellipse">
                  <a:avLst/>
                </a:prstGeom>
                <a:solidFill>
                  <a:schemeClr val="bg1"/>
                </a:solidFill>
                <a:ln w="2222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lnSpc>
                      <a:spcPct val="90000"/>
                    </a:lnSpc>
                    <a:defRPr/>
                  </a:pPr>
                  <a:endParaRPr lang="en-US" sz="2000" spc="-50" dirty="0">
                    <a:gradFill>
                      <a:gsLst>
                        <a:gs pos="0">
                          <a:schemeClr val="bg1"/>
                        </a:gs>
                        <a:gs pos="100000">
                          <a:schemeClr val="bg1"/>
                        </a:gs>
                      </a:gsLst>
                      <a:lin ang="5400000" scaled="0"/>
                    </a:gradFill>
                  </a:endParaRPr>
                </a:p>
              </p:txBody>
            </p:sp>
            <p:sp>
              <p:nvSpPr>
                <p:cNvPr id="77" name="Oval 76"/>
                <p:cNvSpPr/>
                <p:nvPr/>
              </p:nvSpPr>
              <p:spPr bwMode="auto">
                <a:xfrm>
                  <a:off x="4138614" y="2320229"/>
                  <a:ext cx="355899" cy="378547"/>
                </a:xfrm>
                <a:prstGeom prst="ellipse">
                  <a:avLst/>
                </a:prstGeom>
                <a:solidFill>
                  <a:schemeClr val="bg1"/>
                </a:solidFill>
                <a:ln w="2222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lnSpc>
                      <a:spcPct val="90000"/>
                    </a:lnSpc>
                    <a:defRPr/>
                  </a:pPr>
                  <a:endParaRPr lang="en-US" sz="2000" spc="-50" dirty="0">
                    <a:gradFill>
                      <a:gsLst>
                        <a:gs pos="0">
                          <a:schemeClr val="bg1"/>
                        </a:gs>
                        <a:gs pos="100000">
                          <a:schemeClr val="bg1"/>
                        </a:gs>
                      </a:gsLst>
                      <a:lin ang="5400000" scaled="0"/>
                    </a:gradFill>
                  </a:endParaRPr>
                </a:p>
              </p:txBody>
            </p:sp>
            <p:sp>
              <p:nvSpPr>
                <p:cNvPr id="80" name="Oval 79"/>
                <p:cNvSpPr/>
                <p:nvPr/>
              </p:nvSpPr>
              <p:spPr bwMode="auto">
                <a:xfrm>
                  <a:off x="4416944" y="2224505"/>
                  <a:ext cx="460846" cy="439462"/>
                </a:xfrm>
                <a:prstGeom prst="ellipse">
                  <a:avLst/>
                </a:prstGeom>
                <a:solidFill>
                  <a:schemeClr val="bg1"/>
                </a:solidFill>
                <a:ln w="2222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lnSpc>
                      <a:spcPct val="90000"/>
                    </a:lnSpc>
                    <a:defRPr/>
                  </a:pPr>
                  <a:endParaRPr lang="en-US" sz="2000" spc="-50" dirty="0">
                    <a:gradFill>
                      <a:gsLst>
                        <a:gs pos="0">
                          <a:schemeClr val="bg1"/>
                        </a:gs>
                        <a:gs pos="100000">
                          <a:schemeClr val="bg1"/>
                        </a:gs>
                      </a:gsLst>
                      <a:lin ang="5400000" scaled="0"/>
                    </a:gradFill>
                  </a:endParaRPr>
                </a:p>
              </p:txBody>
            </p:sp>
            <p:sp>
              <p:nvSpPr>
                <p:cNvPr id="81" name="Oval 80"/>
                <p:cNvSpPr/>
                <p:nvPr/>
              </p:nvSpPr>
              <p:spPr bwMode="auto">
                <a:xfrm>
                  <a:off x="4722654" y="2463815"/>
                  <a:ext cx="355899" cy="378549"/>
                </a:xfrm>
                <a:prstGeom prst="ellipse">
                  <a:avLst/>
                </a:prstGeom>
                <a:solidFill>
                  <a:schemeClr val="bg1"/>
                </a:solidFill>
                <a:ln w="2222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lnSpc>
                      <a:spcPct val="90000"/>
                    </a:lnSpc>
                    <a:defRPr/>
                  </a:pPr>
                  <a:endParaRPr lang="en-US" sz="2000" spc="-50" dirty="0">
                    <a:gradFill>
                      <a:gsLst>
                        <a:gs pos="0">
                          <a:schemeClr val="bg1"/>
                        </a:gs>
                        <a:gs pos="100000">
                          <a:schemeClr val="bg1"/>
                        </a:gs>
                      </a:gsLst>
                      <a:lin ang="5400000" scaled="0"/>
                    </a:gradFill>
                  </a:endParaRPr>
                </a:p>
              </p:txBody>
            </p:sp>
          </p:grpSp>
        </p:grpSp>
      </p:grpSp>
      <p:grpSp>
        <p:nvGrpSpPr>
          <p:cNvPr id="83" name="Group 49"/>
          <p:cNvGrpSpPr>
            <a:grpSpLocks/>
          </p:cNvGrpSpPr>
          <p:nvPr/>
        </p:nvGrpSpPr>
        <p:grpSpPr bwMode="auto">
          <a:xfrm>
            <a:off x="6609278" y="5400027"/>
            <a:ext cx="1634877" cy="697177"/>
            <a:chOff x="989012" y="4960620"/>
            <a:chExt cx="1905000" cy="838200"/>
          </a:xfrm>
        </p:grpSpPr>
        <p:sp>
          <p:nvSpPr>
            <p:cNvPr id="85" name="Rectangle 18"/>
            <p:cNvSpPr>
              <a:spLocks noChangeArrowheads="1"/>
            </p:cNvSpPr>
            <p:nvPr/>
          </p:nvSpPr>
          <p:spPr bwMode="auto">
            <a:xfrm>
              <a:off x="989012" y="4960620"/>
              <a:ext cx="1905000" cy="838200"/>
            </a:xfrm>
            <a:prstGeom prst="rect">
              <a:avLst/>
            </a:prstGeom>
            <a:solidFill>
              <a:schemeClr val="accent4">
                <a:lumMod val="50000"/>
                <a:lumOff val="50000"/>
              </a:schemeClr>
            </a:solidFill>
            <a:ln w="9525">
              <a:noFill/>
              <a:miter lim="800000"/>
              <a:headEnd/>
              <a:tailEnd/>
            </a:ln>
          </p:spPr>
          <p:txBody>
            <a:bodyPr rIns="182880" anchor="ctr"/>
            <a:lstStyle/>
            <a:p>
              <a:pPr algn="r" defTabSz="914400"/>
              <a:r>
                <a:rPr lang="en-US" sz="1400" dirty="0">
                  <a:solidFill>
                    <a:srgbClr val="FFFFFF"/>
                  </a:solidFill>
                </a:rPr>
                <a:t>      </a:t>
              </a:r>
            </a:p>
          </p:txBody>
        </p:sp>
        <p:sp>
          <p:nvSpPr>
            <p:cNvPr id="87" name="Rectangle 18"/>
            <p:cNvSpPr>
              <a:spLocks noChangeArrowheads="1"/>
            </p:cNvSpPr>
            <p:nvPr/>
          </p:nvSpPr>
          <p:spPr bwMode="auto">
            <a:xfrm>
              <a:off x="1674812" y="4960620"/>
              <a:ext cx="1219200" cy="830580"/>
            </a:xfrm>
            <a:prstGeom prst="rect">
              <a:avLst/>
            </a:prstGeom>
            <a:solidFill>
              <a:schemeClr val="accent4">
                <a:lumMod val="50000"/>
                <a:lumOff val="50000"/>
              </a:schemeClr>
            </a:solidFill>
            <a:ln w="9525">
              <a:noFill/>
              <a:miter lim="800000"/>
              <a:headEnd/>
              <a:tailEnd/>
            </a:ln>
          </p:spPr>
          <p:txBody>
            <a:bodyPr rIns="182880" anchor="ctr"/>
            <a:lstStyle/>
            <a:p>
              <a:pPr algn="ctr" defTabSz="914400"/>
              <a:r>
                <a:rPr lang="en-US" sz="1400" dirty="0">
                  <a:gradFill>
                    <a:gsLst>
                      <a:gs pos="1250">
                        <a:schemeClr val="bg1"/>
                      </a:gs>
                      <a:gs pos="100000">
                        <a:schemeClr val="bg1"/>
                      </a:gs>
                    </a:gsLst>
                    <a:lin ang="5400000" scaled="0"/>
                  </a:gradFill>
                </a:rPr>
                <a:t>Virtual </a:t>
              </a:r>
              <a:r>
                <a:rPr lang="en-US" sz="1400" dirty="0" smtClean="0">
                  <a:gradFill>
                    <a:gsLst>
                      <a:gs pos="1250">
                        <a:schemeClr val="bg1"/>
                      </a:gs>
                      <a:gs pos="100000">
                        <a:schemeClr val="bg1"/>
                      </a:gs>
                    </a:gsLst>
                    <a:lin ang="5400000" scaled="0"/>
                  </a:gradFill>
                </a:rPr>
                <a:t>machine </a:t>
              </a:r>
              <a:r>
                <a:rPr lang="en-US" sz="1400" dirty="0">
                  <a:gradFill>
                    <a:gsLst>
                      <a:gs pos="1250">
                        <a:schemeClr val="bg1"/>
                      </a:gs>
                      <a:gs pos="100000">
                        <a:schemeClr val="bg1"/>
                      </a:gs>
                    </a:gsLst>
                    <a:lin ang="5400000" scaled="0"/>
                  </a:gradFill>
                </a:rPr>
                <a:t>m</a:t>
              </a:r>
              <a:r>
                <a:rPr lang="en-US" sz="1400" dirty="0" smtClean="0">
                  <a:gradFill>
                    <a:gsLst>
                      <a:gs pos="1250">
                        <a:schemeClr val="bg1"/>
                      </a:gs>
                      <a:gs pos="100000">
                        <a:schemeClr val="bg1"/>
                      </a:gs>
                    </a:gsLst>
                    <a:lin ang="5400000" scaled="0"/>
                  </a:gradFill>
                </a:rPr>
                <a:t>anager</a:t>
              </a:r>
              <a:endParaRPr lang="en-US" sz="1400" dirty="0">
                <a:gradFill>
                  <a:gsLst>
                    <a:gs pos="1250">
                      <a:schemeClr val="bg1"/>
                    </a:gs>
                    <a:gs pos="100000">
                      <a:schemeClr val="bg1"/>
                    </a:gs>
                  </a:gsLst>
                  <a:lin ang="5400000" scaled="0"/>
                </a:gradFill>
              </a:endParaRPr>
            </a:p>
          </p:txBody>
        </p:sp>
        <p:grpSp>
          <p:nvGrpSpPr>
            <p:cNvPr id="88" name="Group 52"/>
            <p:cNvGrpSpPr>
              <a:grpSpLocks/>
            </p:cNvGrpSpPr>
            <p:nvPr/>
          </p:nvGrpSpPr>
          <p:grpSpPr bwMode="auto">
            <a:xfrm>
              <a:off x="1217612" y="5143500"/>
              <a:ext cx="514222" cy="495300"/>
              <a:chOff x="1181351" y="5092073"/>
              <a:chExt cx="514222" cy="495300"/>
            </a:xfrm>
          </p:grpSpPr>
          <p:sp>
            <p:nvSpPr>
              <p:cNvPr id="91" name="Rectangle 90"/>
              <p:cNvSpPr/>
              <p:nvPr/>
            </p:nvSpPr>
            <p:spPr bwMode="auto">
              <a:xfrm>
                <a:off x="1181351" y="5091756"/>
                <a:ext cx="214312" cy="495300"/>
              </a:xfrm>
              <a:prstGeom prst="rect">
                <a:avLst/>
              </a:prstGeom>
              <a:noFill/>
              <a:ln w="2222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lnSpc>
                    <a:spcPct val="90000"/>
                  </a:lnSpc>
                  <a:defRPr/>
                </a:pPr>
                <a:endParaRPr lang="en-US" sz="2000" spc="-50" dirty="0">
                  <a:gradFill>
                    <a:gsLst>
                      <a:gs pos="0">
                        <a:schemeClr val="bg1"/>
                      </a:gs>
                      <a:gs pos="100000">
                        <a:schemeClr val="bg1"/>
                      </a:gs>
                    </a:gsLst>
                    <a:lin ang="5400000" scaled="0"/>
                  </a:gradFill>
                </a:endParaRPr>
              </a:p>
            </p:txBody>
          </p:sp>
          <p:sp>
            <p:nvSpPr>
              <p:cNvPr id="92" name="Rectangle 91"/>
              <p:cNvSpPr/>
              <p:nvPr/>
            </p:nvSpPr>
            <p:spPr bwMode="auto">
              <a:xfrm>
                <a:off x="1316288" y="5504506"/>
                <a:ext cx="46038" cy="46037"/>
              </a:xfrm>
              <a:prstGeom prst="rect">
                <a:avLst/>
              </a:prstGeom>
              <a:solidFill>
                <a:schemeClr val="bg1"/>
              </a:solidFill>
              <a:ln w="2222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lnSpc>
                    <a:spcPct val="90000"/>
                  </a:lnSpc>
                  <a:defRPr/>
                </a:pPr>
                <a:endParaRPr lang="en-US" sz="2000" spc="-50" dirty="0">
                  <a:gradFill>
                    <a:gsLst>
                      <a:gs pos="0">
                        <a:schemeClr val="bg1"/>
                      </a:gs>
                      <a:gs pos="100000">
                        <a:schemeClr val="bg1"/>
                      </a:gs>
                    </a:gsLst>
                    <a:lin ang="5400000" scaled="0"/>
                  </a:gradFill>
                </a:endParaRPr>
              </a:p>
            </p:txBody>
          </p:sp>
          <p:cxnSp>
            <p:nvCxnSpPr>
              <p:cNvPr id="93" name="Straight Connector 92"/>
              <p:cNvCxnSpPr/>
              <p:nvPr/>
            </p:nvCxnSpPr>
            <p:spPr>
              <a:xfrm>
                <a:off x="1181351" y="5180656"/>
                <a:ext cx="214312" cy="0"/>
              </a:xfrm>
              <a:prstGeom prst="line">
                <a:avLst/>
              </a:prstGeom>
              <a:ln w="2222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1186113" y="5136206"/>
                <a:ext cx="214313" cy="0"/>
              </a:xfrm>
              <a:prstGeom prst="line">
                <a:avLst/>
              </a:prstGeom>
              <a:ln w="2222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95" name="Group 57"/>
              <p:cNvGrpSpPr>
                <a:grpSpLocks/>
              </p:cNvGrpSpPr>
              <p:nvPr/>
            </p:nvGrpSpPr>
            <p:grpSpPr bwMode="auto">
              <a:xfrm>
                <a:off x="1290506" y="5097796"/>
                <a:ext cx="405067" cy="226744"/>
                <a:chOff x="3913937" y="2223655"/>
                <a:chExt cx="1164249" cy="621475"/>
              </a:xfrm>
            </p:grpSpPr>
            <p:sp>
              <p:nvSpPr>
                <p:cNvPr id="96" name="Rectangle 95"/>
                <p:cNvSpPr/>
                <p:nvPr/>
              </p:nvSpPr>
              <p:spPr bwMode="auto">
                <a:xfrm>
                  <a:off x="4065609" y="2537786"/>
                  <a:ext cx="834993" cy="304579"/>
                </a:xfrm>
                <a:prstGeom prst="rect">
                  <a:avLst/>
                </a:prstGeom>
                <a:solidFill>
                  <a:schemeClr val="bg1"/>
                </a:solidFill>
                <a:ln w="2222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lnSpc>
                      <a:spcPct val="90000"/>
                    </a:lnSpc>
                    <a:defRPr/>
                  </a:pPr>
                  <a:endParaRPr lang="en-US" sz="2000" spc="-50" dirty="0">
                    <a:gradFill>
                      <a:gsLst>
                        <a:gs pos="0">
                          <a:schemeClr val="bg1"/>
                        </a:gs>
                        <a:gs pos="100000">
                          <a:schemeClr val="bg1"/>
                        </a:gs>
                      </a:gsLst>
                      <a:lin ang="5400000" scaled="0"/>
                    </a:gradFill>
                  </a:endParaRPr>
                </a:p>
              </p:txBody>
            </p:sp>
            <p:sp>
              <p:nvSpPr>
                <p:cNvPr id="98" name="Oval 97"/>
                <p:cNvSpPr/>
                <p:nvPr/>
              </p:nvSpPr>
              <p:spPr bwMode="auto">
                <a:xfrm>
                  <a:off x="3915035" y="2463815"/>
                  <a:ext cx="355899" cy="378549"/>
                </a:xfrm>
                <a:prstGeom prst="ellipse">
                  <a:avLst/>
                </a:prstGeom>
                <a:solidFill>
                  <a:schemeClr val="bg1"/>
                </a:solidFill>
                <a:ln w="2222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lnSpc>
                      <a:spcPct val="90000"/>
                    </a:lnSpc>
                    <a:defRPr/>
                  </a:pPr>
                  <a:endParaRPr lang="en-US" sz="2000" spc="-50" dirty="0">
                    <a:gradFill>
                      <a:gsLst>
                        <a:gs pos="0">
                          <a:schemeClr val="bg1"/>
                        </a:gs>
                        <a:gs pos="100000">
                          <a:schemeClr val="bg1"/>
                        </a:gs>
                      </a:gsLst>
                      <a:lin ang="5400000" scaled="0"/>
                    </a:gradFill>
                  </a:endParaRPr>
                </a:p>
              </p:txBody>
            </p:sp>
            <p:sp>
              <p:nvSpPr>
                <p:cNvPr id="99" name="Oval 98"/>
                <p:cNvSpPr/>
                <p:nvPr/>
              </p:nvSpPr>
              <p:spPr bwMode="auto">
                <a:xfrm>
                  <a:off x="4138614" y="2320229"/>
                  <a:ext cx="355899" cy="378547"/>
                </a:xfrm>
                <a:prstGeom prst="ellipse">
                  <a:avLst/>
                </a:prstGeom>
                <a:solidFill>
                  <a:schemeClr val="bg1"/>
                </a:solidFill>
                <a:ln w="2222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lnSpc>
                      <a:spcPct val="90000"/>
                    </a:lnSpc>
                    <a:defRPr/>
                  </a:pPr>
                  <a:endParaRPr lang="en-US" sz="2000" spc="-50" dirty="0">
                    <a:gradFill>
                      <a:gsLst>
                        <a:gs pos="0">
                          <a:schemeClr val="bg1"/>
                        </a:gs>
                        <a:gs pos="100000">
                          <a:schemeClr val="bg1"/>
                        </a:gs>
                      </a:gsLst>
                      <a:lin ang="5400000" scaled="0"/>
                    </a:gradFill>
                  </a:endParaRPr>
                </a:p>
              </p:txBody>
            </p:sp>
            <p:sp>
              <p:nvSpPr>
                <p:cNvPr id="100" name="Oval 99"/>
                <p:cNvSpPr/>
                <p:nvPr/>
              </p:nvSpPr>
              <p:spPr bwMode="auto">
                <a:xfrm>
                  <a:off x="4416944" y="2224505"/>
                  <a:ext cx="460846" cy="439462"/>
                </a:xfrm>
                <a:prstGeom prst="ellipse">
                  <a:avLst/>
                </a:prstGeom>
                <a:solidFill>
                  <a:schemeClr val="bg1"/>
                </a:solidFill>
                <a:ln w="2222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lnSpc>
                      <a:spcPct val="90000"/>
                    </a:lnSpc>
                    <a:defRPr/>
                  </a:pPr>
                  <a:endParaRPr lang="en-US" sz="2000" spc="-50" dirty="0">
                    <a:gradFill>
                      <a:gsLst>
                        <a:gs pos="0">
                          <a:schemeClr val="bg1"/>
                        </a:gs>
                        <a:gs pos="100000">
                          <a:schemeClr val="bg1"/>
                        </a:gs>
                      </a:gsLst>
                      <a:lin ang="5400000" scaled="0"/>
                    </a:gradFill>
                  </a:endParaRPr>
                </a:p>
              </p:txBody>
            </p:sp>
            <p:sp>
              <p:nvSpPr>
                <p:cNvPr id="101" name="Oval 100"/>
                <p:cNvSpPr/>
                <p:nvPr/>
              </p:nvSpPr>
              <p:spPr bwMode="auto">
                <a:xfrm>
                  <a:off x="4722654" y="2463815"/>
                  <a:ext cx="355899" cy="378549"/>
                </a:xfrm>
                <a:prstGeom prst="ellipse">
                  <a:avLst/>
                </a:prstGeom>
                <a:solidFill>
                  <a:schemeClr val="bg1"/>
                </a:solidFill>
                <a:ln w="2222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lnSpc>
                      <a:spcPct val="90000"/>
                    </a:lnSpc>
                    <a:defRPr/>
                  </a:pPr>
                  <a:endParaRPr lang="en-US" sz="2000" spc="-50" dirty="0">
                    <a:gradFill>
                      <a:gsLst>
                        <a:gs pos="0">
                          <a:schemeClr val="bg1"/>
                        </a:gs>
                        <a:gs pos="100000">
                          <a:schemeClr val="bg1"/>
                        </a:gs>
                      </a:gsLst>
                      <a:lin ang="5400000" scaled="0"/>
                    </a:gradFill>
                  </a:endParaRPr>
                </a:p>
              </p:txBody>
            </p:sp>
          </p:grpSp>
        </p:grpSp>
      </p:grpSp>
      <p:grpSp>
        <p:nvGrpSpPr>
          <p:cNvPr id="102" name="Group 63"/>
          <p:cNvGrpSpPr>
            <a:grpSpLocks/>
          </p:cNvGrpSpPr>
          <p:nvPr/>
        </p:nvGrpSpPr>
        <p:grpSpPr bwMode="auto">
          <a:xfrm>
            <a:off x="6799778" y="5628627"/>
            <a:ext cx="1634877" cy="697177"/>
            <a:chOff x="989012" y="4960620"/>
            <a:chExt cx="1905000" cy="838200"/>
          </a:xfrm>
        </p:grpSpPr>
        <p:sp>
          <p:nvSpPr>
            <p:cNvPr id="103" name="Rectangle 18"/>
            <p:cNvSpPr>
              <a:spLocks noChangeArrowheads="1"/>
            </p:cNvSpPr>
            <p:nvPr/>
          </p:nvSpPr>
          <p:spPr bwMode="auto">
            <a:xfrm>
              <a:off x="989012" y="4960620"/>
              <a:ext cx="1905000" cy="838200"/>
            </a:xfrm>
            <a:prstGeom prst="rect">
              <a:avLst/>
            </a:prstGeom>
            <a:solidFill>
              <a:schemeClr val="accent1"/>
            </a:solidFill>
            <a:ln w="9525">
              <a:noFill/>
              <a:miter lim="800000"/>
              <a:headEnd/>
              <a:tailEnd/>
            </a:ln>
          </p:spPr>
          <p:txBody>
            <a:bodyPr rIns="182880" anchor="ctr"/>
            <a:lstStyle/>
            <a:p>
              <a:pPr algn="r" defTabSz="914400"/>
              <a:r>
                <a:rPr lang="en-US" sz="1400" dirty="0">
                  <a:solidFill>
                    <a:srgbClr val="FFFFFF"/>
                  </a:solidFill>
                </a:rPr>
                <a:t>      </a:t>
              </a:r>
            </a:p>
          </p:txBody>
        </p:sp>
        <p:sp>
          <p:nvSpPr>
            <p:cNvPr id="104" name="Rectangle 18"/>
            <p:cNvSpPr>
              <a:spLocks noChangeArrowheads="1"/>
            </p:cNvSpPr>
            <p:nvPr/>
          </p:nvSpPr>
          <p:spPr bwMode="auto">
            <a:xfrm>
              <a:off x="1674812" y="4960620"/>
              <a:ext cx="1219200" cy="830580"/>
            </a:xfrm>
            <a:prstGeom prst="rect">
              <a:avLst/>
            </a:prstGeom>
            <a:solidFill>
              <a:schemeClr val="accent1"/>
            </a:solidFill>
            <a:ln w="9525">
              <a:noFill/>
              <a:miter lim="800000"/>
              <a:headEnd/>
              <a:tailEnd/>
            </a:ln>
          </p:spPr>
          <p:txBody>
            <a:bodyPr rIns="182880" anchor="ctr"/>
            <a:lstStyle/>
            <a:p>
              <a:pPr algn="ctr" defTabSz="914400"/>
              <a:r>
                <a:rPr lang="en-US" sz="1400" dirty="0">
                  <a:gradFill>
                    <a:gsLst>
                      <a:gs pos="1250">
                        <a:schemeClr val="bg1"/>
                      </a:gs>
                      <a:gs pos="100000">
                        <a:schemeClr val="bg1"/>
                      </a:gs>
                    </a:gsLst>
                    <a:lin ang="5400000" scaled="0"/>
                  </a:gradFill>
                </a:rPr>
                <a:t>Virtual </a:t>
              </a:r>
              <a:r>
                <a:rPr lang="en-US" sz="1400" dirty="0" smtClean="0">
                  <a:gradFill>
                    <a:gsLst>
                      <a:gs pos="1250">
                        <a:schemeClr val="bg1"/>
                      </a:gs>
                      <a:gs pos="100000">
                        <a:schemeClr val="bg1"/>
                      </a:gs>
                    </a:gsLst>
                    <a:lin ang="5400000" scaled="0"/>
                  </a:gradFill>
                </a:rPr>
                <a:t>machine </a:t>
              </a:r>
              <a:r>
                <a:rPr lang="en-US" sz="1400" dirty="0">
                  <a:gradFill>
                    <a:gsLst>
                      <a:gs pos="1250">
                        <a:schemeClr val="bg1"/>
                      </a:gs>
                      <a:gs pos="100000">
                        <a:schemeClr val="bg1"/>
                      </a:gs>
                    </a:gsLst>
                    <a:lin ang="5400000" scaled="0"/>
                  </a:gradFill>
                </a:rPr>
                <a:t>m</a:t>
              </a:r>
              <a:r>
                <a:rPr lang="en-US" sz="1400" dirty="0" smtClean="0">
                  <a:gradFill>
                    <a:gsLst>
                      <a:gs pos="1250">
                        <a:schemeClr val="bg1"/>
                      </a:gs>
                      <a:gs pos="100000">
                        <a:schemeClr val="bg1"/>
                      </a:gs>
                    </a:gsLst>
                    <a:lin ang="5400000" scaled="0"/>
                  </a:gradFill>
                </a:rPr>
                <a:t>anager</a:t>
              </a:r>
              <a:endParaRPr lang="en-US" sz="1400" dirty="0">
                <a:gradFill>
                  <a:gsLst>
                    <a:gs pos="1250">
                      <a:schemeClr val="bg1"/>
                    </a:gs>
                    <a:gs pos="100000">
                      <a:schemeClr val="bg1"/>
                    </a:gs>
                  </a:gsLst>
                  <a:lin ang="5400000" scaled="0"/>
                </a:gradFill>
              </a:endParaRPr>
            </a:p>
          </p:txBody>
        </p:sp>
        <p:grpSp>
          <p:nvGrpSpPr>
            <p:cNvPr id="105" name="Group 66"/>
            <p:cNvGrpSpPr>
              <a:grpSpLocks/>
            </p:cNvGrpSpPr>
            <p:nvPr/>
          </p:nvGrpSpPr>
          <p:grpSpPr bwMode="auto">
            <a:xfrm>
              <a:off x="1217612" y="5143500"/>
              <a:ext cx="514222" cy="495300"/>
              <a:chOff x="1181351" y="5092073"/>
              <a:chExt cx="514222" cy="495300"/>
            </a:xfrm>
          </p:grpSpPr>
          <p:sp>
            <p:nvSpPr>
              <p:cNvPr id="107" name="Rectangle 106"/>
              <p:cNvSpPr/>
              <p:nvPr/>
            </p:nvSpPr>
            <p:spPr bwMode="auto">
              <a:xfrm>
                <a:off x="1181351" y="5091756"/>
                <a:ext cx="214312" cy="495300"/>
              </a:xfrm>
              <a:prstGeom prst="rect">
                <a:avLst/>
              </a:prstGeom>
              <a:noFill/>
              <a:ln w="2222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lnSpc>
                    <a:spcPct val="90000"/>
                  </a:lnSpc>
                  <a:defRPr/>
                </a:pPr>
                <a:endParaRPr lang="en-US" sz="2000" spc="-50" dirty="0">
                  <a:gradFill>
                    <a:gsLst>
                      <a:gs pos="0">
                        <a:schemeClr val="bg1"/>
                      </a:gs>
                      <a:gs pos="100000">
                        <a:schemeClr val="bg1"/>
                      </a:gs>
                    </a:gsLst>
                    <a:lin ang="5400000" scaled="0"/>
                  </a:gradFill>
                </a:endParaRPr>
              </a:p>
            </p:txBody>
          </p:sp>
          <p:sp>
            <p:nvSpPr>
              <p:cNvPr id="111" name="Rectangle 110"/>
              <p:cNvSpPr/>
              <p:nvPr/>
            </p:nvSpPr>
            <p:spPr bwMode="auto">
              <a:xfrm>
                <a:off x="1316288" y="5504506"/>
                <a:ext cx="46038" cy="46037"/>
              </a:xfrm>
              <a:prstGeom prst="rect">
                <a:avLst/>
              </a:prstGeom>
              <a:solidFill>
                <a:schemeClr val="bg1"/>
              </a:solidFill>
              <a:ln w="2222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lnSpc>
                    <a:spcPct val="90000"/>
                  </a:lnSpc>
                  <a:defRPr/>
                </a:pPr>
                <a:endParaRPr lang="en-US" sz="2000" spc="-50" dirty="0">
                  <a:gradFill>
                    <a:gsLst>
                      <a:gs pos="0">
                        <a:schemeClr val="bg1"/>
                      </a:gs>
                      <a:gs pos="100000">
                        <a:schemeClr val="bg1"/>
                      </a:gs>
                    </a:gsLst>
                    <a:lin ang="5400000" scaled="0"/>
                  </a:gradFill>
                </a:endParaRPr>
              </a:p>
            </p:txBody>
          </p:sp>
          <p:cxnSp>
            <p:nvCxnSpPr>
              <p:cNvPr id="112" name="Straight Connector 111"/>
              <p:cNvCxnSpPr/>
              <p:nvPr/>
            </p:nvCxnSpPr>
            <p:spPr>
              <a:xfrm>
                <a:off x="1181351" y="5180656"/>
                <a:ext cx="214312" cy="0"/>
              </a:xfrm>
              <a:prstGeom prst="line">
                <a:avLst/>
              </a:prstGeom>
              <a:ln w="2222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1186113" y="5136206"/>
                <a:ext cx="214313" cy="0"/>
              </a:xfrm>
              <a:prstGeom prst="line">
                <a:avLst/>
              </a:prstGeom>
              <a:ln w="2222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14" name="Group 71"/>
              <p:cNvGrpSpPr>
                <a:grpSpLocks/>
              </p:cNvGrpSpPr>
              <p:nvPr/>
            </p:nvGrpSpPr>
            <p:grpSpPr bwMode="auto">
              <a:xfrm>
                <a:off x="1290506" y="5097796"/>
                <a:ext cx="405067" cy="226744"/>
                <a:chOff x="3913937" y="2223655"/>
                <a:chExt cx="1164249" cy="621475"/>
              </a:xfrm>
            </p:grpSpPr>
            <p:sp>
              <p:nvSpPr>
                <p:cNvPr id="115" name="Rectangle 114"/>
                <p:cNvSpPr/>
                <p:nvPr/>
              </p:nvSpPr>
              <p:spPr bwMode="auto">
                <a:xfrm>
                  <a:off x="4065609" y="2537786"/>
                  <a:ext cx="834993" cy="304579"/>
                </a:xfrm>
                <a:prstGeom prst="rect">
                  <a:avLst/>
                </a:prstGeom>
                <a:solidFill>
                  <a:schemeClr val="bg1"/>
                </a:solidFill>
                <a:ln w="2222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lnSpc>
                      <a:spcPct val="90000"/>
                    </a:lnSpc>
                    <a:defRPr/>
                  </a:pPr>
                  <a:endParaRPr lang="en-US" sz="2000" spc="-50" dirty="0">
                    <a:gradFill>
                      <a:gsLst>
                        <a:gs pos="0">
                          <a:schemeClr val="bg1"/>
                        </a:gs>
                        <a:gs pos="100000">
                          <a:schemeClr val="bg1"/>
                        </a:gs>
                      </a:gsLst>
                      <a:lin ang="5400000" scaled="0"/>
                    </a:gradFill>
                  </a:endParaRPr>
                </a:p>
              </p:txBody>
            </p:sp>
            <p:sp>
              <p:nvSpPr>
                <p:cNvPr id="116" name="Oval 115"/>
                <p:cNvSpPr/>
                <p:nvPr/>
              </p:nvSpPr>
              <p:spPr bwMode="auto">
                <a:xfrm>
                  <a:off x="3915035" y="2463815"/>
                  <a:ext cx="355899" cy="378549"/>
                </a:xfrm>
                <a:prstGeom prst="ellipse">
                  <a:avLst/>
                </a:prstGeom>
                <a:solidFill>
                  <a:schemeClr val="bg1"/>
                </a:solidFill>
                <a:ln w="2222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lnSpc>
                      <a:spcPct val="90000"/>
                    </a:lnSpc>
                    <a:defRPr/>
                  </a:pPr>
                  <a:endParaRPr lang="en-US" sz="2000" spc="-50" dirty="0">
                    <a:gradFill>
                      <a:gsLst>
                        <a:gs pos="0">
                          <a:schemeClr val="bg1"/>
                        </a:gs>
                        <a:gs pos="100000">
                          <a:schemeClr val="bg1"/>
                        </a:gs>
                      </a:gsLst>
                      <a:lin ang="5400000" scaled="0"/>
                    </a:gradFill>
                  </a:endParaRPr>
                </a:p>
              </p:txBody>
            </p:sp>
            <p:sp>
              <p:nvSpPr>
                <p:cNvPr id="117" name="Oval 116"/>
                <p:cNvSpPr/>
                <p:nvPr/>
              </p:nvSpPr>
              <p:spPr bwMode="auto">
                <a:xfrm>
                  <a:off x="4138614" y="2320229"/>
                  <a:ext cx="355899" cy="378547"/>
                </a:xfrm>
                <a:prstGeom prst="ellipse">
                  <a:avLst/>
                </a:prstGeom>
                <a:solidFill>
                  <a:schemeClr val="bg1"/>
                </a:solidFill>
                <a:ln w="2222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lnSpc>
                      <a:spcPct val="90000"/>
                    </a:lnSpc>
                    <a:defRPr/>
                  </a:pPr>
                  <a:endParaRPr lang="en-US" sz="2000" spc="-50" dirty="0">
                    <a:gradFill>
                      <a:gsLst>
                        <a:gs pos="0">
                          <a:schemeClr val="bg1"/>
                        </a:gs>
                        <a:gs pos="100000">
                          <a:schemeClr val="bg1"/>
                        </a:gs>
                      </a:gsLst>
                      <a:lin ang="5400000" scaled="0"/>
                    </a:gradFill>
                  </a:endParaRPr>
                </a:p>
              </p:txBody>
            </p:sp>
            <p:sp>
              <p:nvSpPr>
                <p:cNvPr id="118" name="Oval 117"/>
                <p:cNvSpPr/>
                <p:nvPr/>
              </p:nvSpPr>
              <p:spPr bwMode="auto">
                <a:xfrm>
                  <a:off x="4416944" y="2224505"/>
                  <a:ext cx="460846" cy="439462"/>
                </a:xfrm>
                <a:prstGeom prst="ellipse">
                  <a:avLst/>
                </a:prstGeom>
                <a:solidFill>
                  <a:schemeClr val="bg1"/>
                </a:solidFill>
                <a:ln w="2222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lnSpc>
                      <a:spcPct val="90000"/>
                    </a:lnSpc>
                    <a:defRPr/>
                  </a:pPr>
                  <a:endParaRPr lang="en-US" sz="2000" spc="-50" dirty="0">
                    <a:gradFill>
                      <a:gsLst>
                        <a:gs pos="0">
                          <a:schemeClr val="bg1"/>
                        </a:gs>
                        <a:gs pos="100000">
                          <a:schemeClr val="bg1"/>
                        </a:gs>
                      </a:gsLst>
                      <a:lin ang="5400000" scaled="0"/>
                    </a:gradFill>
                  </a:endParaRPr>
                </a:p>
              </p:txBody>
            </p:sp>
            <p:sp>
              <p:nvSpPr>
                <p:cNvPr id="119" name="Oval 118"/>
                <p:cNvSpPr/>
                <p:nvPr/>
              </p:nvSpPr>
              <p:spPr bwMode="auto">
                <a:xfrm>
                  <a:off x="4722654" y="2463815"/>
                  <a:ext cx="355899" cy="378549"/>
                </a:xfrm>
                <a:prstGeom prst="ellipse">
                  <a:avLst/>
                </a:prstGeom>
                <a:solidFill>
                  <a:schemeClr val="bg1"/>
                </a:solidFill>
                <a:ln w="2222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lnSpc>
                      <a:spcPct val="90000"/>
                    </a:lnSpc>
                    <a:defRPr/>
                  </a:pPr>
                  <a:endParaRPr lang="en-US" sz="2000" spc="-50" dirty="0">
                    <a:gradFill>
                      <a:gsLst>
                        <a:gs pos="0">
                          <a:schemeClr val="bg1"/>
                        </a:gs>
                        <a:gs pos="100000">
                          <a:schemeClr val="bg1"/>
                        </a:gs>
                      </a:gsLst>
                      <a:lin ang="5400000" scaled="0"/>
                    </a:gradFill>
                  </a:endParaRPr>
                </a:p>
              </p:txBody>
            </p:sp>
          </p:grpSp>
        </p:grpSp>
      </p:grpSp>
      <p:grpSp>
        <p:nvGrpSpPr>
          <p:cNvPr id="120" name="Group 16"/>
          <p:cNvGrpSpPr>
            <a:grpSpLocks/>
          </p:cNvGrpSpPr>
          <p:nvPr/>
        </p:nvGrpSpPr>
        <p:grpSpPr bwMode="auto">
          <a:xfrm>
            <a:off x="8452843" y="5301715"/>
            <a:ext cx="1765667" cy="714660"/>
            <a:chOff x="4951412" y="4858794"/>
            <a:chExt cx="2057400" cy="858986"/>
          </a:xfrm>
        </p:grpSpPr>
        <p:sp>
          <p:nvSpPr>
            <p:cNvPr id="121" name="Rectangle 21"/>
            <p:cNvSpPr>
              <a:spLocks noChangeArrowheads="1"/>
            </p:cNvSpPr>
            <p:nvPr/>
          </p:nvSpPr>
          <p:spPr bwMode="auto">
            <a:xfrm>
              <a:off x="5103812" y="4876800"/>
              <a:ext cx="1905000" cy="838200"/>
            </a:xfrm>
            <a:prstGeom prst="rect">
              <a:avLst/>
            </a:prstGeom>
            <a:solidFill>
              <a:schemeClr val="accent1"/>
            </a:solidFill>
            <a:ln w="9525">
              <a:noFill/>
              <a:miter lim="800000"/>
              <a:headEnd/>
              <a:tailEnd/>
            </a:ln>
          </p:spPr>
          <p:txBody>
            <a:bodyPr rIns="182880" anchor="ctr"/>
            <a:lstStyle/>
            <a:p>
              <a:pPr algn="r" defTabSz="914400"/>
              <a:endParaRPr lang="en-US" sz="1400" dirty="0">
                <a:solidFill>
                  <a:srgbClr val="FFFFFF"/>
                </a:solidFill>
              </a:endParaRPr>
            </a:p>
          </p:txBody>
        </p:sp>
        <p:sp>
          <p:nvSpPr>
            <p:cNvPr id="122" name="Rectangle 21"/>
            <p:cNvSpPr>
              <a:spLocks noChangeArrowheads="1"/>
            </p:cNvSpPr>
            <p:nvPr/>
          </p:nvSpPr>
          <p:spPr bwMode="auto">
            <a:xfrm>
              <a:off x="4951412" y="4858794"/>
              <a:ext cx="2057400" cy="858986"/>
            </a:xfrm>
            <a:prstGeom prst="rect">
              <a:avLst/>
            </a:prstGeom>
            <a:solidFill>
              <a:schemeClr val="accent1"/>
            </a:solidFill>
            <a:ln w="9525">
              <a:noFill/>
              <a:miter lim="800000"/>
              <a:headEnd/>
              <a:tailEnd/>
            </a:ln>
          </p:spPr>
          <p:txBody>
            <a:bodyPr rIns="182880" anchor="ctr"/>
            <a:lstStyle/>
            <a:p>
              <a:pPr algn="r" defTabSz="914400"/>
              <a:r>
                <a:rPr lang="en-US" sz="1400" dirty="0">
                  <a:gradFill>
                    <a:gsLst>
                      <a:gs pos="1250">
                        <a:schemeClr val="bg1"/>
                      </a:gs>
                      <a:gs pos="100000">
                        <a:schemeClr val="bg1"/>
                      </a:gs>
                    </a:gsLst>
                    <a:lin ang="5400000" scaled="0"/>
                  </a:gradFill>
                </a:rPr>
                <a:t>Orchestrator</a:t>
              </a:r>
            </a:p>
          </p:txBody>
        </p:sp>
        <p:grpSp>
          <p:nvGrpSpPr>
            <p:cNvPr id="123" name="Group 104"/>
            <p:cNvGrpSpPr>
              <a:grpSpLocks/>
            </p:cNvGrpSpPr>
            <p:nvPr/>
          </p:nvGrpSpPr>
          <p:grpSpPr bwMode="auto">
            <a:xfrm>
              <a:off x="5154929" y="5026684"/>
              <a:ext cx="537016" cy="457201"/>
              <a:chOff x="9641372" y="4190999"/>
              <a:chExt cx="537016" cy="457201"/>
            </a:xfrm>
          </p:grpSpPr>
          <p:grpSp>
            <p:nvGrpSpPr>
              <p:cNvPr id="124" name="Group 105"/>
              <p:cNvGrpSpPr>
                <a:grpSpLocks/>
              </p:cNvGrpSpPr>
              <p:nvPr/>
            </p:nvGrpSpPr>
            <p:grpSpPr bwMode="auto">
              <a:xfrm>
                <a:off x="9641372" y="4190999"/>
                <a:ext cx="537016" cy="457201"/>
                <a:chOff x="1285677" y="4648200"/>
                <a:chExt cx="1867847" cy="1472821"/>
              </a:xfrm>
            </p:grpSpPr>
            <p:sp>
              <p:nvSpPr>
                <p:cNvPr id="127" name="Rectangle 126"/>
                <p:cNvSpPr/>
                <p:nvPr/>
              </p:nvSpPr>
              <p:spPr bwMode="auto">
                <a:xfrm>
                  <a:off x="1902998" y="4650525"/>
                  <a:ext cx="618423" cy="608392"/>
                </a:xfrm>
                <a:prstGeom prst="rect">
                  <a:avLst/>
                </a:prstGeom>
                <a:noFill/>
                <a:ln w="38100">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lnSpc>
                      <a:spcPct val="90000"/>
                    </a:lnSpc>
                    <a:defRPr/>
                  </a:pPr>
                  <a:endParaRPr lang="en-US" sz="2000" spc="-50" dirty="0">
                    <a:gradFill>
                      <a:gsLst>
                        <a:gs pos="0">
                          <a:schemeClr val="bg1"/>
                        </a:gs>
                        <a:gs pos="100000">
                          <a:schemeClr val="bg1"/>
                        </a:gs>
                      </a:gsLst>
                      <a:lin ang="5400000" scaled="0"/>
                    </a:gradFill>
                  </a:endParaRPr>
                </a:p>
              </p:txBody>
            </p:sp>
            <p:sp>
              <p:nvSpPr>
                <p:cNvPr id="128" name="Rectangle 127"/>
                <p:cNvSpPr/>
                <p:nvPr/>
              </p:nvSpPr>
              <p:spPr bwMode="auto">
                <a:xfrm>
                  <a:off x="2532464" y="5514545"/>
                  <a:ext cx="618423" cy="608395"/>
                </a:xfrm>
                <a:prstGeom prst="rect">
                  <a:avLst/>
                </a:prstGeom>
                <a:noFill/>
                <a:ln w="38100">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lnSpc>
                      <a:spcPct val="90000"/>
                    </a:lnSpc>
                    <a:defRPr/>
                  </a:pPr>
                  <a:endParaRPr lang="en-US" sz="2000" spc="-50" dirty="0">
                    <a:gradFill>
                      <a:gsLst>
                        <a:gs pos="0">
                          <a:schemeClr val="bg1"/>
                        </a:gs>
                        <a:gs pos="100000">
                          <a:schemeClr val="bg1"/>
                        </a:gs>
                      </a:gsLst>
                      <a:lin ang="5400000" scaled="0"/>
                    </a:gradFill>
                  </a:endParaRPr>
                </a:p>
              </p:txBody>
            </p:sp>
            <p:grpSp>
              <p:nvGrpSpPr>
                <p:cNvPr id="129" name="Group 110"/>
                <p:cNvGrpSpPr>
                  <a:grpSpLocks/>
                </p:cNvGrpSpPr>
                <p:nvPr/>
              </p:nvGrpSpPr>
              <p:grpSpPr bwMode="auto">
                <a:xfrm>
                  <a:off x="1285677" y="5511421"/>
                  <a:ext cx="617735" cy="609600"/>
                  <a:chOff x="2132012" y="5410200"/>
                  <a:chExt cx="686737" cy="609600"/>
                </a:xfrm>
              </p:grpSpPr>
              <p:sp>
                <p:nvSpPr>
                  <p:cNvPr id="132" name="Rectangle 131"/>
                  <p:cNvSpPr/>
                  <p:nvPr/>
                </p:nvSpPr>
                <p:spPr bwMode="auto">
                  <a:xfrm>
                    <a:off x="2339492" y="5587151"/>
                    <a:ext cx="263950" cy="245403"/>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lnSpc>
                        <a:spcPct val="90000"/>
                      </a:lnSpc>
                      <a:defRPr/>
                    </a:pPr>
                    <a:endParaRPr lang="en-US" sz="2000" spc="-50" dirty="0">
                      <a:gradFill>
                        <a:gsLst>
                          <a:gs pos="0">
                            <a:schemeClr val="bg1"/>
                          </a:gs>
                          <a:gs pos="100000">
                            <a:schemeClr val="bg1"/>
                          </a:gs>
                        </a:gsLst>
                        <a:lin ang="5400000" scaled="0"/>
                      </a:gradFill>
                    </a:endParaRPr>
                  </a:p>
                </p:txBody>
              </p:sp>
              <p:sp>
                <p:nvSpPr>
                  <p:cNvPr id="133" name="Rectangle 132"/>
                  <p:cNvSpPr/>
                  <p:nvPr/>
                </p:nvSpPr>
                <p:spPr bwMode="auto">
                  <a:xfrm>
                    <a:off x="2130786" y="5413324"/>
                    <a:ext cx="687503" cy="608396"/>
                  </a:xfrm>
                  <a:prstGeom prst="rect">
                    <a:avLst/>
                  </a:prstGeom>
                  <a:noFill/>
                  <a:ln w="38100">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lnSpc>
                        <a:spcPct val="90000"/>
                      </a:lnSpc>
                      <a:defRPr/>
                    </a:pPr>
                    <a:endParaRPr lang="en-US" sz="2000" spc="-50" dirty="0">
                      <a:gradFill>
                        <a:gsLst>
                          <a:gs pos="0">
                            <a:schemeClr val="bg1"/>
                          </a:gs>
                          <a:gs pos="100000">
                            <a:schemeClr val="bg1"/>
                          </a:gs>
                        </a:gsLst>
                        <a:lin ang="5400000" scaled="0"/>
                      </a:gradFill>
                    </a:endParaRPr>
                  </a:p>
                </p:txBody>
              </p:sp>
            </p:grpSp>
            <p:cxnSp>
              <p:nvCxnSpPr>
                <p:cNvPr id="130" name="Elbow Connector 129"/>
                <p:cNvCxnSpPr>
                  <a:stCxn id="127" idx="1"/>
                  <a:endCxn id="133" idx="0"/>
                </p:cNvCxnSpPr>
                <p:nvPr/>
              </p:nvCxnSpPr>
              <p:spPr>
                <a:xfrm rot="10800000" flipV="1">
                  <a:off x="1593786" y="4957278"/>
                  <a:ext cx="309212" cy="557267"/>
                </a:xfrm>
                <a:prstGeom prst="bentConnector2">
                  <a:avLst/>
                </a:prstGeom>
                <a:ln w="381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1" name="Elbow Connector 130"/>
                <p:cNvCxnSpPr>
                  <a:stCxn id="127" idx="3"/>
                  <a:endCxn id="128" idx="0"/>
                </p:cNvCxnSpPr>
                <p:nvPr/>
              </p:nvCxnSpPr>
              <p:spPr>
                <a:xfrm>
                  <a:off x="2521421" y="4957278"/>
                  <a:ext cx="320255" cy="557267"/>
                </a:xfrm>
                <a:prstGeom prst="bentConnector2">
                  <a:avLst/>
                </a:prstGeom>
                <a:ln w="381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25" name="Rectangle 124"/>
              <p:cNvSpPr/>
              <p:nvPr/>
            </p:nvSpPr>
            <p:spPr bwMode="auto">
              <a:xfrm>
                <a:off x="9874417" y="4248855"/>
                <a:ext cx="66675" cy="76179"/>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lnSpc>
                    <a:spcPct val="90000"/>
                  </a:lnSpc>
                  <a:defRPr/>
                </a:pPr>
                <a:endParaRPr lang="en-US" sz="2000" spc="-50" dirty="0">
                  <a:gradFill>
                    <a:gsLst>
                      <a:gs pos="0">
                        <a:schemeClr val="bg1"/>
                      </a:gs>
                      <a:gs pos="100000">
                        <a:schemeClr val="bg1"/>
                      </a:gs>
                    </a:gsLst>
                    <a:lin ang="5400000" scaled="0"/>
                  </a:gradFill>
                </a:endParaRPr>
              </a:p>
            </p:txBody>
          </p:sp>
          <p:sp>
            <p:nvSpPr>
              <p:cNvPr id="126" name="Rectangle 125"/>
              <p:cNvSpPr/>
              <p:nvPr/>
            </p:nvSpPr>
            <p:spPr bwMode="auto">
              <a:xfrm>
                <a:off x="10055392" y="4520243"/>
                <a:ext cx="66675" cy="76179"/>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a:lnSpc>
                    <a:spcPct val="90000"/>
                  </a:lnSpc>
                  <a:defRPr/>
                </a:pPr>
                <a:endParaRPr lang="en-US" sz="2000" spc="-50" dirty="0">
                  <a:gradFill>
                    <a:gsLst>
                      <a:gs pos="0">
                        <a:schemeClr val="bg1"/>
                      </a:gs>
                      <a:gs pos="100000">
                        <a:schemeClr val="bg1"/>
                      </a:gs>
                    </a:gsLst>
                    <a:lin ang="5400000" scaled="0"/>
                  </a:gradFill>
                </a:endParaRPr>
              </a:p>
            </p:txBody>
          </p:sp>
        </p:grpSp>
      </p:grpSp>
      <p:grpSp>
        <p:nvGrpSpPr>
          <p:cNvPr id="134" name="Group 15"/>
          <p:cNvGrpSpPr>
            <a:grpSpLocks/>
          </p:cNvGrpSpPr>
          <p:nvPr/>
        </p:nvGrpSpPr>
        <p:grpSpPr bwMode="auto">
          <a:xfrm>
            <a:off x="10244417" y="5301874"/>
            <a:ext cx="1696516" cy="714342"/>
            <a:chOff x="8913812" y="4858794"/>
            <a:chExt cx="2142248" cy="858986"/>
          </a:xfrm>
        </p:grpSpPr>
        <p:sp>
          <p:nvSpPr>
            <p:cNvPr id="135" name="Rectangle 21"/>
            <p:cNvSpPr>
              <a:spLocks noChangeArrowheads="1"/>
            </p:cNvSpPr>
            <p:nvPr/>
          </p:nvSpPr>
          <p:spPr bwMode="auto">
            <a:xfrm>
              <a:off x="8913812" y="4858794"/>
              <a:ext cx="2142248" cy="858986"/>
            </a:xfrm>
            <a:prstGeom prst="rect">
              <a:avLst/>
            </a:prstGeom>
            <a:solidFill>
              <a:schemeClr val="accent1"/>
            </a:solidFill>
            <a:ln w="9525">
              <a:noFill/>
              <a:miter lim="800000"/>
              <a:headEnd/>
              <a:tailEnd/>
            </a:ln>
          </p:spPr>
          <p:txBody>
            <a:bodyPr rIns="182880" anchor="ctr"/>
            <a:lstStyle/>
            <a:p>
              <a:pPr algn="r" defTabSz="914400"/>
              <a:endParaRPr lang="en-US" sz="1400" dirty="0">
                <a:solidFill>
                  <a:srgbClr val="FFFFFF"/>
                </a:solidFill>
              </a:endParaRPr>
            </a:p>
          </p:txBody>
        </p:sp>
        <p:sp>
          <p:nvSpPr>
            <p:cNvPr id="136" name="Rectangle 21"/>
            <p:cNvSpPr>
              <a:spLocks noChangeArrowheads="1"/>
            </p:cNvSpPr>
            <p:nvPr/>
          </p:nvSpPr>
          <p:spPr bwMode="auto">
            <a:xfrm>
              <a:off x="9455860" y="4877305"/>
              <a:ext cx="1600200" cy="838200"/>
            </a:xfrm>
            <a:prstGeom prst="rect">
              <a:avLst/>
            </a:prstGeom>
            <a:solidFill>
              <a:schemeClr val="accent1"/>
            </a:solidFill>
            <a:ln w="9525">
              <a:noFill/>
              <a:miter lim="800000"/>
              <a:headEnd/>
              <a:tailEnd/>
            </a:ln>
          </p:spPr>
          <p:txBody>
            <a:bodyPr rIns="182880" anchor="ctr"/>
            <a:lstStyle/>
            <a:p>
              <a:pPr algn="ctr" defTabSz="914400"/>
              <a:r>
                <a:rPr lang="en-US" sz="1400" dirty="0">
                  <a:gradFill>
                    <a:gsLst>
                      <a:gs pos="1250">
                        <a:schemeClr val="bg1"/>
                      </a:gs>
                      <a:gs pos="100000">
                        <a:schemeClr val="bg1"/>
                      </a:gs>
                    </a:gsLst>
                    <a:lin ang="5400000" scaled="0"/>
                  </a:gradFill>
                </a:rPr>
                <a:t>Operations </a:t>
              </a:r>
              <a:r>
                <a:rPr lang="en-US" sz="1400" dirty="0" smtClean="0">
                  <a:gradFill>
                    <a:gsLst>
                      <a:gs pos="1250">
                        <a:schemeClr val="bg1"/>
                      </a:gs>
                      <a:gs pos="100000">
                        <a:schemeClr val="bg1"/>
                      </a:gs>
                    </a:gsLst>
                    <a:lin ang="5400000" scaled="0"/>
                  </a:gradFill>
                </a:rPr>
                <a:t>manager</a:t>
              </a:r>
              <a:endParaRPr lang="en-US" sz="1400" dirty="0">
                <a:gradFill>
                  <a:gsLst>
                    <a:gs pos="1250">
                      <a:schemeClr val="bg1"/>
                    </a:gs>
                    <a:gs pos="100000">
                      <a:schemeClr val="bg1"/>
                    </a:gs>
                  </a:gsLst>
                  <a:lin ang="5400000" scaled="0"/>
                </a:gradFill>
              </a:endParaRPr>
            </a:p>
          </p:txBody>
        </p:sp>
        <p:grpSp>
          <p:nvGrpSpPr>
            <p:cNvPr id="137" name="Group 80"/>
            <p:cNvGrpSpPr>
              <a:grpSpLocks/>
            </p:cNvGrpSpPr>
            <p:nvPr/>
          </p:nvGrpSpPr>
          <p:grpSpPr bwMode="auto">
            <a:xfrm>
              <a:off x="9066212" y="5024587"/>
              <a:ext cx="533400" cy="496887"/>
              <a:chOff x="5789612" y="2057400"/>
              <a:chExt cx="2514600" cy="2133600"/>
            </a:xfrm>
          </p:grpSpPr>
          <p:cxnSp>
            <p:nvCxnSpPr>
              <p:cNvPr id="138" name="Straight Connector 137"/>
              <p:cNvCxnSpPr/>
              <p:nvPr/>
            </p:nvCxnSpPr>
            <p:spPr>
              <a:xfrm flipV="1">
                <a:off x="5789853" y="2893136"/>
                <a:ext cx="389293" cy="231805"/>
              </a:xfrm>
              <a:prstGeom prst="line">
                <a:avLst/>
              </a:prstGeom>
              <a:ln w="381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6179146" y="2893136"/>
                <a:ext cx="396778" cy="231805"/>
              </a:xfrm>
              <a:prstGeom prst="line">
                <a:avLst/>
              </a:prstGeom>
              <a:ln w="381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V="1">
                <a:off x="6560951" y="2054548"/>
                <a:ext cx="389293" cy="1056757"/>
              </a:xfrm>
              <a:prstGeom prst="line">
                <a:avLst/>
              </a:prstGeom>
              <a:ln w="381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6950244" y="2075000"/>
                <a:ext cx="209620" cy="2113518"/>
              </a:xfrm>
              <a:prstGeom prst="line">
                <a:avLst/>
              </a:prstGeom>
              <a:ln w="381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V="1">
                <a:off x="7159864" y="3056763"/>
                <a:ext cx="306945" cy="1131755"/>
              </a:xfrm>
              <a:prstGeom prst="line">
                <a:avLst/>
              </a:prstGeom>
              <a:ln w="381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7466809" y="3056763"/>
                <a:ext cx="74864" cy="143176"/>
              </a:xfrm>
              <a:prstGeom prst="line">
                <a:avLst/>
              </a:prstGeom>
              <a:ln w="381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V="1">
                <a:off x="7541673" y="2893136"/>
                <a:ext cx="232076" cy="306803"/>
              </a:xfrm>
              <a:prstGeom prst="line">
                <a:avLst/>
              </a:prstGeom>
              <a:ln w="381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7773750" y="2893136"/>
                <a:ext cx="299457" cy="606786"/>
              </a:xfrm>
              <a:prstGeom prst="line">
                <a:avLst/>
              </a:prstGeom>
              <a:ln w="381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V="1">
                <a:off x="8073206" y="3056763"/>
                <a:ext cx="232081" cy="443159"/>
              </a:xfrm>
              <a:prstGeom prst="line">
                <a:avLst/>
              </a:prstGeom>
              <a:ln w="381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147" name="Title 2"/>
          <p:cNvSpPr txBox="1">
            <a:spLocks/>
          </p:cNvSpPr>
          <p:nvPr/>
        </p:nvSpPr>
        <p:spPr>
          <a:xfrm>
            <a:off x="261939" y="292082"/>
            <a:ext cx="11375536" cy="849463"/>
          </a:xfrm>
          <a:prstGeom prst="rect">
            <a:avLst/>
          </a:prstGeom>
        </p:spPr>
        <p:txBody>
          <a:bodyPr vert="horz" wrap="square" lIns="146304" tIns="91440" rIns="146304" bIns="91440" rtlCol="0" anchor="t">
            <a:spAutoFit/>
          </a:bodyPr>
          <a:lstStyle>
            <a:lvl1pPr algn="l" defTabSz="932372" rtl="0" eaLnBrk="1" latinLnBrk="0" hangingPunct="1">
              <a:lnSpc>
                <a:spcPct val="90000"/>
              </a:lnSpc>
              <a:spcBef>
                <a:spcPct val="0"/>
              </a:spcBef>
              <a:buNone/>
              <a:defRPr lang="en-US" sz="5398"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marL="0" marR="0" lvl="0" indent="0" algn="l" defTabSz="932372"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102" normalizeH="0" baseline="0" noProof="0" dirty="0" smtClean="0">
                <a:ln w="3175">
                  <a:noFill/>
                </a:ln>
                <a:solidFill>
                  <a:schemeClr val="tx1"/>
                </a:solidFill>
                <a:effectLst/>
                <a:uLnTx/>
                <a:uFillTx/>
                <a:latin typeface="Segoe UI Light"/>
                <a:ea typeface="+mn-ea"/>
                <a:cs typeface="Arial" charset="0"/>
              </a:rPr>
              <a:t>Multi-tenant cloud infrastructure deployment</a:t>
            </a:r>
            <a:endParaRPr kumimoji="0" lang="en-US" sz="4800" b="0" i="0" u="none" strike="noStrike" kern="1200" cap="none" spc="-102" normalizeH="0" baseline="0" noProof="0" dirty="0">
              <a:ln w="3175">
                <a:noFill/>
              </a:ln>
              <a:solidFill>
                <a:schemeClr val="tx1"/>
              </a:solidFill>
              <a:effectLst/>
              <a:uLnTx/>
              <a:uFillTx/>
              <a:latin typeface="Segoe UI Light"/>
              <a:ea typeface="+mn-ea"/>
              <a:cs typeface="Arial" charset="0"/>
            </a:endParaRPr>
          </a:p>
        </p:txBody>
      </p:sp>
    </p:spTree>
    <p:extLst>
      <p:ext uri="{BB962C8B-B14F-4D97-AF65-F5344CB8AC3E}">
        <p14:creationId xmlns:p14="http://schemas.microsoft.com/office/powerpoint/2010/main" val="41957243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fade">
                                      <p:cBhvr>
                                        <p:cTn id="11" dur="500"/>
                                        <p:tgtEl>
                                          <p:spTgt spid="8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fade">
                                      <p:cBhvr>
                                        <p:cTn id="15" dur="500"/>
                                        <p:tgtEl>
                                          <p:spTgt spid="10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0"/>
                                        </p:tgtEl>
                                        <p:attrNameLst>
                                          <p:attrName>style.visibility</p:attrName>
                                        </p:attrNameLst>
                                      </p:cBhvr>
                                      <p:to>
                                        <p:strVal val="visible"/>
                                      </p:to>
                                    </p:set>
                                    <p:animEffect transition="in" filter="fade">
                                      <p:cBhvr>
                                        <p:cTn id="19" dur="500"/>
                                        <p:tgtEl>
                                          <p:spTgt spid="12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4"/>
                                        </p:tgtEl>
                                        <p:attrNameLst>
                                          <p:attrName>style.visibility</p:attrName>
                                        </p:attrNameLst>
                                      </p:cBhvr>
                                      <p:to>
                                        <p:strVal val="visible"/>
                                      </p:to>
                                    </p:set>
                                    <p:animEffect transition="in" filter="fade">
                                      <p:cBhvr>
                                        <p:cTn id="23"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014427" y="1277257"/>
            <a:ext cx="10492397" cy="5420406"/>
          </a:xfrm>
          <a:prstGeom prst="rect">
            <a:avLst/>
          </a:prstGeom>
          <a:solidFill>
            <a:schemeClr val="bg2">
              <a:lumMod val="40000"/>
              <a:lumOff val="6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4" name="Arc 73"/>
          <p:cNvSpPr/>
          <p:nvPr/>
        </p:nvSpPr>
        <p:spPr>
          <a:xfrm flipH="1">
            <a:off x="6569551" y="2750022"/>
            <a:ext cx="1420491" cy="1696541"/>
          </a:xfrm>
          <a:prstGeom prst="arc">
            <a:avLst>
              <a:gd name="adj1" fmla="val 8071096"/>
              <a:gd name="adj2" fmla="val 15752083"/>
            </a:avLst>
          </a:prstGeom>
          <a:ln w="66675">
            <a:solidFill>
              <a:schemeClr val="accent4"/>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2654"/>
            <a:endParaRPr lang="en-US">
              <a:solidFill>
                <a:srgbClr val="505050"/>
              </a:solidFill>
            </a:endParaRPr>
          </a:p>
        </p:txBody>
      </p:sp>
      <p:sp>
        <p:nvSpPr>
          <p:cNvPr id="119" name="Arc 118"/>
          <p:cNvSpPr/>
          <p:nvPr/>
        </p:nvSpPr>
        <p:spPr>
          <a:xfrm>
            <a:off x="4806121" y="2750022"/>
            <a:ext cx="1420491" cy="1696541"/>
          </a:xfrm>
          <a:prstGeom prst="arc">
            <a:avLst>
              <a:gd name="adj1" fmla="val 8071096"/>
              <a:gd name="adj2" fmla="val 15752083"/>
            </a:avLst>
          </a:prstGeom>
          <a:ln w="66675">
            <a:solidFill>
              <a:schemeClr val="accent4"/>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932654"/>
            <a:endParaRPr lang="en-US">
              <a:solidFill>
                <a:srgbClr val="505050"/>
              </a:solidFill>
            </a:endParaRPr>
          </a:p>
        </p:txBody>
      </p:sp>
      <p:sp>
        <p:nvSpPr>
          <p:cNvPr id="117" name="Oval 116"/>
          <p:cNvSpPr/>
          <p:nvPr/>
        </p:nvSpPr>
        <p:spPr bwMode="auto">
          <a:xfrm rot="5400000" flipH="1">
            <a:off x="7018501" y="2278358"/>
            <a:ext cx="209550" cy="209550"/>
          </a:xfrm>
          <a:prstGeom prst="ellipse">
            <a:avLst/>
          </a:prstGeom>
          <a:solidFill>
            <a:schemeClr val="accent2"/>
          </a:solidFill>
          <a:ln>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sp>
        <p:nvSpPr>
          <p:cNvPr id="3" name="Oval 2"/>
          <p:cNvSpPr/>
          <p:nvPr/>
        </p:nvSpPr>
        <p:spPr bwMode="auto">
          <a:xfrm>
            <a:off x="5381577" y="4993520"/>
            <a:ext cx="209550" cy="209550"/>
          </a:xfrm>
          <a:prstGeom prst="ellipse">
            <a:avLst/>
          </a:prstGeom>
          <a:solidFill>
            <a:srgbClr val="FF0000"/>
          </a:solidFill>
          <a:ln>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sp>
        <p:nvSpPr>
          <p:cNvPr id="76" name="Freeform 39"/>
          <p:cNvSpPr>
            <a:spLocks/>
          </p:cNvSpPr>
          <p:nvPr/>
        </p:nvSpPr>
        <p:spPr bwMode="auto">
          <a:xfrm>
            <a:off x="4061896" y="4423473"/>
            <a:ext cx="4672368" cy="2198910"/>
          </a:xfrm>
          <a:custGeom>
            <a:avLst/>
            <a:gdLst>
              <a:gd name="T0" fmla="*/ 228600 w 3600"/>
              <a:gd name="T1" fmla="*/ 4419600 h 2784"/>
              <a:gd name="T2" fmla="*/ 204788 w 3600"/>
              <a:gd name="T3" fmla="*/ 1295400 h 2784"/>
              <a:gd name="T4" fmla="*/ 0 w 3600"/>
              <a:gd name="T5" fmla="*/ 1295400 h 2784"/>
              <a:gd name="T6" fmla="*/ 0 w 3600"/>
              <a:gd name="T7" fmla="*/ 990600 h 2784"/>
              <a:gd name="T8" fmla="*/ 2819400 w 3600"/>
              <a:gd name="T9" fmla="*/ 0 h 2784"/>
              <a:gd name="T10" fmla="*/ 5715000 w 3600"/>
              <a:gd name="T11" fmla="*/ 990600 h 2784"/>
              <a:gd name="T12" fmla="*/ 5715000 w 3600"/>
              <a:gd name="T13" fmla="*/ 1295400 h 2784"/>
              <a:gd name="T14" fmla="*/ 5486400 w 3600"/>
              <a:gd name="T15" fmla="*/ 1295400 h 2784"/>
              <a:gd name="T16" fmla="*/ 5486400 w 3600"/>
              <a:gd name="T17" fmla="*/ 4419600 h 27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00"/>
              <a:gd name="T28" fmla="*/ 0 h 2784"/>
              <a:gd name="T29" fmla="*/ 3600 w 3600"/>
              <a:gd name="T30" fmla="*/ 2784 h 27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00" h="2784">
                <a:moveTo>
                  <a:pt x="144" y="2784"/>
                </a:moveTo>
                <a:lnTo>
                  <a:pt x="129" y="816"/>
                </a:lnTo>
                <a:lnTo>
                  <a:pt x="0" y="816"/>
                </a:lnTo>
                <a:lnTo>
                  <a:pt x="0" y="624"/>
                </a:lnTo>
                <a:lnTo>
                  <a:pt x="1776" y="0"/>
                </a:lnTo>
                <a:lnTo>
                  <a:pt x="3600" y="624"/>
                </a:lnTo>
                <a:lnTo>
                  <a:pt x="3600" y="816"/>
                </a:lnTo>
                <a:lnTo>
                  <a:pt x="3456" y="816"/>
                </a:lnTo>
                <a:lnTo>
                  <a:pt x="3456" y="2784"/>
                </a:lnTo>
              </a:path>
            </a:pathLst>
          </a:custGeom>
          <a:solidFill>
            <a:schemeClr val="accent1"/>
          </a:solidFill>
          <a:ln w="38100" cap="rnd" cmpd="sng">
            <a:noFill/>
            <a:prstDash val="sysDot"/>
            <a:round/>
            <a:headEnd/>
            <a:tailEnd/>
          </a:ln>
        </p:spPr>
        <p:txBody>
          <a:bodyPr/>
          <a:lstStyle/>
          <a:p>
            <a:pPr defTabSz="932654"/>
            <a:endParaRPr lang="en-US" dirty="0">
              <a:solidFill>
                <a:srgbClr val="505050"/>
              </a:solidFill>
            </a:endParaRPr>
          </a:p>
        </p:txBody>
      </p:sp>
      <p:sp>
        <p:nvSpPr>
          <p:cNvPr id="115" name="Freeform 114"/>
          <p:cNvSpPr>
            <a:spLocks noChangeAspect="1"/>
          </p:cNvSpPr>
          <p:nvPr/>
        </p:nvSpPr>
        <p:spPr bwMode="auto">
          <a:xfrm flipH="1">
            <a:off x="4352807" y="5594699"/>
            <a:ext cx="4006404" cy="1052482"/>
          </a:xfrm>
          <a:custGeom>
            <a:avLst/>
            <a:gdLst>
              <a:gd name="connsiteX0" fmla="*/ 4041037 w 5171555"/>
              <a:gd name="connsiteY0" fmla="*/ 0 h 1358567"/>
              <a:gd name="connsiteX1" fmla="*/ 3503578 w 5171555"/>
              <a:gd name="connsiteY1" fmla="*/ 339642 h 1358567"/>
              <a:gd name="connsiteX2" fmla="*/ 3244114 w 5171555"/>
              <a:gd name="connsiteY2" fmla="*/ 271714 h 1358567"/>
              <a:gd name="connsiteX3" fmla="*/ 3210010 w 5171555"/>
              <a:gd name="connsiteY3" fmla="*/ 275232 h 1358567"/>
              <a:gd name="connsiteX4" fmla="*/ 3192828 w 5171555"/>
              <a:gd name="connsiteY4" fmla="*/ 245746 h 1358567"/>
              <a:gd name="connsiteX5" fmla="*/ 2708144 w 5171555"/>
              <a:gd name="connsiteY5" fmla="*/ 0 h 1358567"/>
              <a:gd name="connsiteX6" fmla="*/ 2212782 w 5171555"/>
              <a:gd name="connsiteY6" fmla="*/ 266540 h 1358567"/>
              <a:gd name="connsiteX7" fmla="*/ 2173534 w 5171555"/>
              <a:gd name="connsiteY7" fmla="*/ 334694 h 1358567"/>
              <a:gd name="connsiteX8" fmla="*/ 2137483 w 5171555"/>
              <a:gd name="connsiteY8" fmla="*/ 314941 h 1358567"/>
              <a:gd name="connsiteX9" fmla="*/ 2035937 w 5171555"/>
              <a:gd name="connsiteY9" fmla="*/ 282906 h 1358567"/>
              <a:gd name="connsiteX10" fmla="*/ 1990474 w 5171555"/>
              <a:gd name="connsiteY10" fmla="*/ 278216 h 1358567"/>
              <a:gd name="connsiteX11" fmla="*/ 1980431 w 5171555"/>
              <a:gd name="connsiteY11" fmla="*/ 276249 h 1358567"/>
              <a:gd name="connsiteX12" fmla="*/ 1955679 w 5171555"/>
              <a:gd name="connsiteY12" fmla="*/ 274627 h 1358567"/>
              <a:gd name="connsiteX13" fmla="*/ 1927441 w 5171555"/>
              <a:gd name="connsiteY13" fmla="*/ 271714 h 1358567"/>
              <a:gd name="connsiteX14" fmla="*/ 1919331 w 5171555"/>
              <a:gd name="connsiteY14" fmla="*/ 272245 h 1358567"/>
              <a:gd name="connsiteX15" fmla="*/ 1911221 w 5171555"/>
              <a:gd name="connsiteY15" fmla="*/ 271714 h 1358567"/>
              <a:gd name="connsiteX16" fmla="*/ 1882983 w 5171555"/>
              <a:gd name="connsiteY16" fmla="*/ 274627 h 1358567"/>
              <a:gd name="connsiteX17" fmla="*/ 1858232 w 5171555"/>
              <a:gd name="connsiteY17" fmla="*/ 276249 h 1358567"/>
              <a:gd name="connsiteX18" fmla="*/ 1848188 w 5171555"/>
              <a:gd name="connsiteY18" fmla="*/ 278216 h 1358567"/>
              <a:gd name="connsiteX19" fmla="*/ 1802726 w 5171555"/>
              <a:gd name="connsiteY19" fmla="*/ 282906 h 1358567"/>
              <a:gd name="connsiteX20" fmla="*/ 1701180 w 5171555"/>
              <a:gd name="connsiteY20" fmla="*/ 314941 h 1358567"/>
              <a:gd name="connsiteX21" fmla="*/ 1665128 w 5171555"/>
              <a:gd name="connsiteY21" fmla="*/ 334694 h 1358567"/>
              <a:gd name="connsiteX22" fmla="*/ 1625880 w 5171555"/>
              <a:gd name="connsiteY22" fmla="*/ 266540 h 1358567"/>
              <a:gd name="connsiteX23" fmla="*/ 1130518 w 5171555"/>
              <a:gd name="connsiteY23" fmla="*/ 0 h 1358567"/>
              <a:gd name="connsiteX24" fmla="*/ 537459 w 5171555"/>
              <a:gd name="connsiteY24" fmla="*/ 561953 h 1358567"/>
              <a:gd name="connsiteX25" fmla="*/ 210042 w 5171555"/>
              <a:gd name="connsiteY25" fmla="*/ 808965 h 1358567"/>
              <a:gd name="connsiteX26" fmla="*/ 0 w 5171555"/>
              <a:gd name="connsiteY26" fmla="*/ 1080678 h 1358567"/>
              <a:gd name="connsiteX27" fmla="*/ 277996 w 5171555"/>
              <a:gd name="connsiteY27" fmla="*/ 1358567 h 1358567"/>
              <a:gd name="connsiteX28" fmla="*/ 1637097 w 5171555"/>
              <a:gd name="connsiteY28" fmla="*/ 1358567 h 1358567"/>
              <a:gd name="connsiteX29" fmla="*/ 1911221 w 5171555"/>
              <a:gd name="connsiteY29" fmla="*/ 1358567 h 1358567"/>
              <a:gd name="connsiteX30" fmla="*/ 1927441 w 5171555"/>
              <a:gd name="connsiteY30" fmla="*/ 1358567 h 1358567"/>
              <a:gd name="connsiteX31" fmla="*/ 2201565 w 5171555"/>
              <a:gd name="connsiteY31" fmla="*/ 1358567 h 1358567"/>
              <a:gd name="connsiteX32" fmla="*/ 3228854 w 5171555"/>
              <a:gd name="connsiteY32" fmla="*/ 1358567 h 1358567"/>
              <a:gd name="connsiteX33" fmla="*/ 3244114 w 5171555"/>
              <a:gd name="connsiteY33" fmla="*/ 1358567 h 1358567"/>
              <a:gd name="connsiteX34" fmla="*/ 3390778 w 5171555"/>
              <a:gd name="connsiteY34" fmla="*/ 1358567 h 1358567"/>
              <a:gd name="connsiteX35" fmla="*/ 3488994 w 5171555"/>
              <a:gd name="connsiteY35" fmla="*/ 1358567 h 1358567"/>
              <a:gd name="connsiteX36" fmla="*/ 3534458 w 5171555"/>
              <a:gd name="connsiteY36" fmla="*/ 1358567 h 1358567"/>
              <a:gd name="connsiteX37" fmla="*/ 3539430 w 5171555"/>
              <a:gd name="connsiteY37" fmla="*/ 1358567 h 1358567"/>
              <a:gd name="connsiteX38" fmla="*/ 3560666 w 5171555"/>
              <a:gd name="connsiteY38" fmla="*/ 1358567 h 1358567"/>
              <a:gd name="connsiteX39" fmla="*/ 3788560 w 5171555"/>
              <a:gd name="connsiteY39" fmla="*/ 1358567 h 1358567"/>
              <a:gd name="connsiteX40" fmla="*/ 4893559 w 5171555"/>
              <a:gd name="connsiteY40" fmla="*/ 1358567 h 1358567"/>
              <a:gd name="connsiteX41" fmla="*/ 5171555 w 5171555"/>
              <a:gd name="connsiteY41" fmla="*/ 1080678 h 1358567"/>
              <a:gd name="connsiteX42" fmla="*/ 4961514 w 5171555"/>
              <a:gd name="connsiteY42" fmla="*/ 808965 h 1358567"/>
              <a:gd name="connsiteX43" fmla="*/ 4634096 w 5171555"/>
              <a:gd name="connsiteY43" fmla="*/ 561953 h 1358567"/>
              <a:gd name="connsiteX44" fmla="*/ 4041037 w 5171555"/>
              <a:gd name="connsiteY44" fmla="*/ 0 h 135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171555" h="1358567">
                <a:moveTo>
                  <a:pt x="4041037" y="0"/>
                </a:moveTo>
                <a:cubicBezTo>
                  <a:pt x="3812462" y="0"/>
                  <a:pt x="3602421" y="135857"/>
                  <a:pt x="3503578" y="339642"/>
                </a:cubicBezTo>
                <a:cubicBezTo>
                  <a:pt x="3429445" y="296415"/>
                  <a:pt x="3336780" y="271714"/>
                  <a:pt x="3244114" y="271714"/>
                </a:cubicBezTo>
                <a:lnTo>
                  <a:pt x="3210010" y="275232"/>
                </a:lnTo>
                <a:lnTo>
                  <a:pt x="3192828" y="245746"/>
                </a:lnTo>
                <a:cubicBezTo>
                  <a:pt x="3085563" y="96489"/>
                  <a:pt x="2908919" y="0"/>
                  <a:pt x="2708144" y="0"/>
                </a:cubicBezTo>
                <a:cubicBezTo>
                  <a:pt x="2508141" y="0"/>
                  <a:pt x="2322328" y="104015"/>
                  <a:pt x="2212782" y="266540"/>
                </a:cubicBezTo>
                <a:lnTo>
                  <a:pt x="2173534" y="334694"/>
                </a:lnTo>
                <a:lnTo>
                  <a:pt x="2137483" y="314941"/>
                </a:lnTo>
                <a:cubicBezTo>
                  <a:pt x="2105050" y="301046"/>
                  <a:pt x="2071072" y="290240"/>
                  <a:pt x="2035937" y="282906"/>
                </a:cubicBezTo>
                <a:lnTo>
                  <a:pt x="1990474" y="278216"/>
                </a:lnTo>
                <a:lnTo>
                  <a:pt x="1980431" y="276249"/>
                </a:lnTo>
                <a:lnTo>
                  <a:pt x="1955679" y="274627"/>
                </a:lnTo>
                <a:lnTo>
                  <a:pt x="1927441" y="271714"/>
                </a:lnTo>
                <a:lnTo>
                  <a:pt x="1919331" y="272245"/>
                </a:lnTo>
                <a:lnTo>
                  <a:pt x="1911221" y="271714"/>
                </a:lnTo>
                <a:lnTo>
                  <a:pt x="1882983" y="274627"/>
                </a:lnTo>
                <a:lnTo>
                  <a:pt x="1858232" y="276249"/>
                </a:lnTo>
                <a:lnTo>
                  <a:pt x="1848188" y="278216"/>
                </a:lnTo>
                <a:lnTo>
                  <a:pt x="1802726" y="282906"/>
                </a:lnTo>
                <a:cubicBezTo>
                  <a:pt x="1767590" y="290240"/>
                  <a:pt x="1733613" y="301046"/>
                  <a:pt x="1701180" y="314941"/>
                </a:cubicBezTo>
                <a:lnTo>
                  <a:pt x="1665128" y="334694"/>
                </a:lnTo>
                <a:lnTo>
                  <a:pt x="1625880" y="266540"/>
                </a:lnTo>
                <a:cubicBezTo>
                  <a:pt x="1516335" y="104015"/>
                  <a:pt x="1330521" y="0"/>
                  <a:pt x="1130518" y="0"/>
                </a:cubicBezTo>
                <a:cubicBezTo>
                  <a:pt x="809278" y="0"/>
                  <a:pt x="549815" y="247012"/>
                  <a:pt x="537459" y="561953"/>
                </a:cubicBezTo>
                <a:cubicBezTo>
                  <a:pt x="389195" y="580479"/>
                  <a:pt x="265641" y="679284"/>
                  <a:pt x="210042" y="808965"/>
                </a:cubicBezTo>
                <a:cubicBezTo>
                  <a:pt x="92665" y="839842"/>
                  <a:pt x="0" y="950997"/>
                  <a:pt x="0" y="1080678"/>
                </a:cubicBezTo>
                <a:cubicBezTo>
                  <a:pt x="0" y="1235061"/>
                  <a:pt x="123554" y="1358567"/>
                  <a:pt x="277996" y="1358567"/>
                </a:cubicBezTo>
                <a:cubicBezTo>
                  <a:pt x="277996" y="1358567"/>
                  <a:pt x="277996" y="1358567"/>
                  <a:pt x="1637097" y="1358567"/>
                </a:cubicBezTo>
                <a:lnTo>
                  <a:pt x="1911221" y="1358567"/>
                </a:lnTo>
                <a:lnTo>
                  <a:pt x="1927441" y="1358567"/>
                </a:lnTo>
                <a:lnTo>
                  <a:pt x="2201565" y="1358567"/>
                </a:lnTo>
                <a:cubicBezTo>
                  <a:pt x="2711228" y="1358567"/>
                  <a:pt x="3029767" y="1358567"/>
                  <a:pt x="3228854" y="1358567"/>
                </a:cubicBezTo>
                <a:lnTo>
                  <a:pt x="3244114" y="1358567"/>
                </a:lnTo>
                <a:lnTo>
                  <a:pt x="3390778" y="1358567"/>
                </a:lnTo>
                <a:cubicBezTo>
                  <a:pt x="3433250" y="1358567"/>
                  <a:pt x="3465104" y="1358567"/>
                  <a:pt x="3488994" y="1358567"/>
                </a:cubicBezTo>
                <a:lnTo>
                  <a:pt x="3534458" y="1358567"/>
                </a:lnTo>
                <a:lnTo>
                  <a:pt x="3539430" y="1358567"/>
                </a:lnTo>
                <a:cubicBezTo>
                  <a:pt x="3560666" y="1358567"/>
                  <a:pt x="3560666" y="1358567"/>
                  <a:pt x="3560666" y="1358567"/>
                </a:cubicBezTo>
                <a:lnTo>
                  <a:pt x="3788560" y="1358567"/>
                </a:lnTo>
                <a:cubicBezTo>
                  <a:pt x="4893559" y="1358567"/>
                  <a:pt x="4893559" y="1358567"/>
                  <a:pt x="4893559" y="1358567"/>
                </a:cubicBezTo>
                <a:cubicBezTo>
                  <a:pt x="5048001" y="1358567"/>
                  <a:pt x="5171555" y="1235061"/>
                  <a:pt x="5171555" y="1080678"/>
                </a:cubicBezTo>
                <a:cubicBezTo>
                  <a:pt x="5171555" y="950997"/>
                  <a:pt x="5078890" y="839842"/>
                  <a:pt x="4961514" y="808965"/>
                </a:cubicBezTo>
                <a:cubicBezTo>
                  <a:pt x="4905914" y="679284"/>
                  <a:pt x="4782360" y="580479"/>
                  <a:pt x="4634096" y="561953"/>
                </a:cubicBezTo>
                <a:cubicBezTo>
                  <a:pt x="4621740" y="247012"/>
                  <a:pt x="4362277" y="0"/>
                  <a:pt x="4041037" y="0"/>
                </a:cubicBezTo>
                <a:close/>
              </a:path>
            </a:pathLst>
          </a:custGeom>
          <a:solidFill>
            <a:schemeClr val="bg1"/>
          </a:solidFill>
          <a:ln w="28575">
            <a:solidFill>
              <a:schemeClr val="accent1"/>
            </a:solidFill>
          </a:ln>
          <a:extLst/>
        </p:spPr>
        <p:txBody>
          <a:bodyPr vert="horz" wrap="square" lIns="91440" tIns="45720" rIns="91440" bIns="45720" numCol="1" anchor="t" anchorCtr="0" compatLnSpc="1">
            <a:prstTxWarp prst="textNoShape">
              <a:avLst/>
            </a:prstTxWarp>
            <a:noAutofit/>
          </a:bodyPr>
          <a:lstStyle/>
          <a:p>
            <a:pPr defTabSz="932654"/>
            <a:endParaRPr lang="en-US">
              <a:solidFill>
                <a:srgbClr val="505050"/>
              </a:solidFill>
            </a:endParaRPr>
          </a:p>
        </p:txBody>
      </p:sp>
      <p:sp>
        <p:nvSpPr>
          <p:cNvPr id="106" name="Rectangle 105"/>
          <p:cNvSpPr/>
          <p:nvPr/>
        </p:nvSpPr>
        <p:spPr>
          <a:xfrm>
            <a:off x="11063896" y="1041902"/>
            <a:ext cx="4502324" cy="302858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40" tIns="146271" rIns="0" bIns="182840" numCol="1" rtlCol="0" anchor="t" anchorCtr="0" compatLnSpc="1">
            <a:prstTxWarp prst="textNoShape">
              <a:avLst/>
            </a:prstTxWarp>
          </a:bodyPr>
          <a:lstStyle/>
          <a:p>
            <a:pPr defTabSz="932288" fontAlgn="base">
              <a:lnSpc>
                <a:spcPct val="90000"/>
              </a:lnSpc>
              <a:spcBef>
                <a:spcPts val="1200"/>
              </a:spcBef>
              <a:spcAft>
                <a:spcPct val="0"/>
              </a:spcAft>
            </a:pPr>
            <a:endParaRPr lang="en-US" dirty="0">
              <a:gradFill>
                <a:gsLst>
                  <a:gs pos="62500">
                    <a:srgbClr val="505050"/>
                  </a:gs>
                  <a:gs pos="40000">
                    <a:srgbClr val="505050"/>
                  </a:gs>
                </a:gsLst>
                <a:lin ang="5400000" scaled="0"/>
              </a:gradFill>
            </a:endParaRPr>
          </a:p>
        </p:txBody>
      </p:sp>
      <p:sp>
        <p:nvSpPr>
          <p:cNvPr id="6" name="Rectangle 5"/>
          <p:cNvSpPr/>
          <p:nvPr/>
        </p:nvSpPr>
        <p:spPr bwMode="auto">
          <a:xfrm>
            <a:off x="6135882" y="5911320"/>
            <a:ext cx="1263984" cy="77945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14099" fontAlgn="base">
              <a:lnSpc>
                <a:spcPct val="90000"/>
              </a:lnSpc>
              <a:spcBef>
                <a:spcPct val="0"/>
              </a:spcBef>
              <a:spcAft>
                <a:spcPct val="0"/>
              </a:spcAft>
            </a:pPr>
            <a:r>
              <a:rPr lang="en-US" sz="1200" spc="-50" dirty="0">
                <a:gradFill>
                  <a:gsLst>
                    <a:gs pos="1250">
                      <a:srgbClr val="505050"/>
                    </a:gs>
                    <a:gs pos="94000">
                      <a:srgbClr val="505050"/>
                    </a:gs>
                  </a:gsLst>
                  <a:lin ang="5400000" scaled="0"/>
                </a:gradFill>
              </a:rPr>
              <a:t>Storage</a:t>
            </a:r>
          </a:p>
        </p:txBody>
      </p:sp>
      <p:sp>
        <p:nvSpPr>
          <p:cNvPr id="60" name="Rectangle 59"/>
          <p:cNvSpPr/>
          <p:nvPr/>
        </p:nvSpPr>
        <p:spPr bwMode="auto">
          <a:xfrm>
            <a:off x="5068778" y="5911320"/>
            <a:ext cx="1263984" cy="77945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14099" fontAlgn="base">
              <a:lnSpc>
                <a:spcPct val="90000"/>
              </a:lnSpc>
              <a:spcBef>
                <a:spcPct val="0"/>
              </a:spcBef>
              <a:spcAft>
                <a:spcPct val="0"/>
              </a:spcAft>
            </a:pPr>
            <a:r>
              <a:rPr lang="en-US" sz="1200" spc="-50" dirty="0">
                <a:gradFill>
                  <a:gsLst>
                    <a:gs pos="1250">
                      <a:srgbClr val="505050"/>
                    </a:gs>
                    <a:gs pos="94000">
                      <a:srgbClr val="505050"/>
                    </a:gs>
                  </a:gsLst>
                  <a:lin ang="5400000" scaled="0"/>
                </a:gradFill>
              </a:rPr>
              <a:t>Compute</a:t>
            </a:r>
          </a:p>
        </p:txBody>
      </p:sp>
      <p:sp>
        <p:nvSpPr>
          <p:cNvPr id="61" name="Rectangle 60"/>
          <p:cNvSpPr/>
          <p:nvPr/>
        </p:nvSpPr>
        <p:spPr bwMode="auto">
          <a:xfrm>
            <a:off x="7157626" y="5911320"/>
            <a:ext cx="1263984" cy="77945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14099" fontAlgn="base">
              <a:lnSpc>
                <a:spcPct val="90000"/>
              </a:lnSpc>
              <a:spcBef>
                <a:spcPct val="0"/>
              </a:spcBef>
              <a:spcAft>
                <a:spcPct val="0"/>
              </a:spcAft>
            </a:pPr>
            <a:r>
              <a:rPr lang="en-US" sz="1200" spc="-50" dirty="0">
                <a:gradFill>
                  <a:gsLst>
                    <a:gs pos="1250">
                      <a:srgbClr val="505050"/>
                    </a:gs>
                    <a:gs pos="94000">
                      <a:srgbClr val="505050"/>
                    </a:gs>
                  </a:gsLst>
                  <a:lin ang="5400000" scaled="0"/>
                </a:gradFill>
              </a:rPr>
              <a:t>Network</a:t>
            </a:r>
          </a:p>
        </p:txBody>
      </p:sp>
      <p:sp>
        <p:nvSpPr>
          <p:cNvPr id="66" name="TextBox 65"/>
          <p:cNvSpPr txBox="1"/>
          <p:nvPr/>
        </p:nvSpPr>
        <p:spPr>
          <a:xfrm>
            <a:off x="4402586" y="3788643"/>
            <a:ext cx="3990991" cy="738664"/>
          </a:xfrm>
          <a:prstGeom prst="rect">
            <a:avLst/>
          </a:prstGeom>
          <a:noFill/>
          <a:ln>
            <a:noFill/>
          </a:ln>
        </p:spPr>
        <p:txBody>
          <a:bodyPr wrap="square" lIns="182880" tIns="146304" rIns="182880" bIns="146304" rtlCol="0">
            <a:spAutoFit/>
          </a:bodyPr>
          <a:lstStyle/>
          <a:p>
            <a:pPr algn="ctr" defTabSz="932654">
              <a:lnSpc>
                <a:spcPct val="90000"/>
              </a:lnSpc>
            </a:pPr>
            <a:r>
              <a:rPr lang="en-US" sz="1600" b="1" spc="-50" dirty="0">
                <a:gradFill>
                  <a:gsLst>
                    <a:gs pos="2917">
                      <a:srgbClr val="505050"/>
                    </a:gs>
                    <a:gs pos="30000">
                      <a:srgbClr val="505050"/>
                    </a:gs>
                  </a:gsLst>
                  <a:lin ang="5400000" scaled="0"/>
                </a:gradFill>
              </a:rPr>
              <a:t>Comprehensive </a:t>
            </a:r>
            <a:br>
              <a:rPr lang="en-US" sz="1600" b="1" spc="-50" dirty="0">
                <a:gradFill>
                  <a:gsLst>
                    <a:gs pos="2917">
                      <a:srgbClr val="505050"/>
                    </a:gs>
                    <a:gs pos="30000">
                      <a:srgbClr val="505050"/>
                    </a:gs>
                  </a:gsLst>
                  <a:lin ang="5400000" scaled="0"/>
                </a:gradFill>
              </a:rPr>
            </a:br>
            <a:r>
              <a:rPr lang="en-US" sz="1600" b="1" spc="-50" dirty="0">
                <a:gradFill>
                  <a:gsLst>
                    <a:gs pos="2917">
                      <a:srgbClr val="505050"/>
                    </a:gs>
                    <a:gs pos="30000">
                      <a:srgbClr val="505050"/>
                    </a:gs>
                  </a:gsLst>
                  <a:lin ang="5400000" scaled="0"/>
                </a:gradFill>
              </a:rPr>
              <a:t>System Center </a:t>
            </a:r>
            <a:r>
              <a:rPr lang="en-US" sz="1600" b="1" spc="-50" dirty="0" smtClean="0">
                <a:gradFill>
                  <a:gsLst>
                    <a:gs pos="2917">
                      <a:srgbClr val="505050"/>
                    </a:gs>
                    <a:gs pos="30000">
                      <a:srgbClr val="505050"/>
                    </a:gs>
                  </a:gsLst>
                  <a:lin ang="5400000" scaled="0"/>
                </a:gradFill>
              </a:rPr>
              <a:t>Monitoring</a:t>
            </a:r>
            <a:endParaRPr lang="en-US" sz="1600" b="1" spc="-50" dirty="0">
              <a:gradFill>
                <a:gsLst>
                  <a:gs pos="2917">
                    <a:srgbClr val="505050"/>
                  </a:gs>
                  <a:gs pos="30000">
                    <a:srgbClr val="505050"/>
                  </a:gs>
                </a:gsLst>
                <a:lin ang="5400000" scaled="0"/>
              </a:gradFill>
            </a:endParaRPr>
          </a:p>
        </p:txBody>
      </p:sp>
      <p:sp>
        <p:nvSpPr>
          <p:cNvPr id="87" name="Freeform 11"/>
          <p:cNvSpPr>
            <a:spLocks noChangeAspect="1" noEditPoints="1"/>
          </p:cNvSpPr>
          <p:nvPr/>
        </p:nvSpPr>
        <p:spPr bwMode="auto">
          <a:xfrm>
            <a:off x="5928484" y="6083900"/>
            <a:ext cx="342697" cy="456931"/>
          </a:xfrm>
          <a:custGeom>
            <a:avLst/>
            <a:gdLst>
              <a:gd name="T0" fmla="*/ 231 w 231"/>
              <a:gd name="T1" fmla="*/ 62 h 308"/>
              <a:gd name="T2" fmla="*/ 0 w 231"/>
              <a:gd name="T3" fmla="*/ 62 h 308"/>
              <a:gd name="T4" fmla="*/ 0 w 231"/>
              <a:gd name="T5" fmla="*/ 261 h 308"/>
              <a:gd name="T6" fmla="*/ 231 w 231"/>
              <a:gd name="T7" fmla="*/ 261 h 308"/>
              <a:gd name="T8" fmla="*/ 231 w 231"/>
              <a:gd name="T9" fmla="*/ 62 h 308"/>
              <a:gd name="T10" fmla="*/ 215 w 231"/>
              <a:gd name="T11" fmla="*/ 255 h 308"/>
              <a:gd name="T12" fmla="*/ 15 w 231"/>
              <a:gd name="T13" fmla="*/ 255 h 308"/>
              <a:gd name="T14" fmla="*/ 15 w 231"/>
              <a:gd name="T15" fmla="*/ 87 h 308"/>
              <a:gd name="T16" fmla="*/ 115 w 231"/>
              <a:gd name="T17" fmla="*/ 106 h 308"/>
              <a:gd name="T18" fmla="*/ 215 w 231"/>
              <a:gd name="T19" fmla="*/ 87 h 308"/>
              <a:gd name="T20" fmla="*/ 215 w 231"/>
              <a:gd name="T21" fmla="*/ 255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1" h="308">
                <a:moveTo>
                  <a:pt x="231" y="62"/>
                </a:moveTo>
                <a:cubicBezTo>
                  <a:pt x="153" y="0"/>
                  <a:pt x="6" y="40"/>
                  <a:pt x="0" y="62"/>
                </a:cubicBezTo>
                <a:cubicBezTo>
                  <a:pt x="0" y="78"/>
                  <a:pt x="0" y="246"/>
                  <a:pt x="0" y="261"/>
                </a:cubicBezTo>
                <a:cubicBezTo>
                  <a:pt x="31" y="308"/>
                  <a:pt x="197" y="308"/>
                  <a:pt x="231" y="261"/>
                </a:cubicBezTo>
                <a:cubicBezTo>
                  <a:pt x="231" y="246"/>
                  <a:pt x="231" y="78"/>
                  <a:pt x="231" y="62"/>
                </a:cubicBezTo>
                <a:close/>
                <a:moveTo>
                  <a:pt x="215" y="255"/>
                </a:moveTo>
                <a:cubicBezTo>
                  <a:pt x="187" y="289"/>
                  <a:pt x="40" y="292"/>
                  <a:pt x="15" y="255"/>
                </a:cubicBezTo>
                <a:cubicBezTo>
                  <a:pt x="15" y="240"/>
                  <a:pt x="15" y="93"/>
                  <a:pt x="15" y="87"/>
                </a:cubicBezTo>
                <a:cubicBezTo>
                  <a:pt x="34" y="99"/>
                  <a:pt x="72" y="106"/>
                  <a:pt x="115" y="106"/>
                </a:cubicBezTo>
                <a:cubicBezTo>
                  <a:pt x="159" y="106"/>
                  <a:pt x="197" y="99"/>
                  <a:pt x="215" y="87"/>
                </a:cubicBezTo>
                <a:cubicBezTo>
                  <a:pt x="215" y="93"/>
                  <a:pt x="215" y="255"/>
                  <a:pt x="215" y="255"/>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Segoe"/>
            </a:endParaRPr>
          </a:p>
        </p:txBody>
      </p:sp>
      <p:sp>
        <p:nvSpPr>
          <p:cNvPr id="110" name="Freeform 73"/>
          <p:cNvSpPr>
            <a:spLocks noChangeAspect="1" noEditPoints="1"/>
          </p:cNvSpPr>
          <p:nvPr/>
        </p:nvSpPr>
        <p:spPr bwMode="black">
          <a:xfrm>
            <a:off x="6914996" y="6128930"/>
            <a:ext cx="389898" cy="376394"/>
          </a:xfrm>
          <a:custGeom>
            <a:avLst/>
            <a:gdLst>
              <a:gd name="T0" fmla="*/ 1799 w 2278"/>
              <a:gd name="T1" fmla="*/ 879 h 2201"/>
              <a:gd name="T2" fmla="*/ 1711 w 2278"/>
              <a:gd name="T3" fmla="*/ 335 h 2201"/>
              <a:gd name="T4" fmla="*/ 1363 w 2278"/>
              <a:gd name="T5" fmla="*/ 315 h 2201"/>
              <a:gd name="T6" fmla="*/ 1068 w 2278"/>
              <a:gd name="T7" fmla="*/ 0 h 2201"/>
              <a:gd name="T8" fmla="*/ 810 w 2278"/>
              <a:gd name="T9" fmla="*/ 412 h 2201"/>
              <a:gd name="T10" fmla="*/ 408 w 2278"/>
              <a:gd name="T11" fmla="*/ 325 h 2201"/>
              <a:gd name="T12" fmla="*/ 246 w 2278"/>
              <a:gd name="T13" fmla="*/ 841 h 2201"/>
              <a:gd name="T14" fmla="*/ 0 w 2278"/>
              <a:gd name="T15" fmla="*/ 1138 h 2201"/>
              <a:gd name="T16" fmla="*/ 338 w 2278"/>
              <a:gd name="T17" fmla="*/ 1396 h 2201"/>
              <a:gd name="T18" fmla="*/ 166 w 2278"/>
              <a:gd name="T19" fmla="*/ 1885 h 2201"/>
              <a:gd name="T20" fmla="*/ 769 w 2278"/>
              <a:gd name="T21" fmla="*/ 1966 h 2201"/>
              <a:gd name="T22" fmla="*/ 1053 w 2278"/>
              <a:gd name="T23" fmla="*/ 2200 h 2201"/>
              <a:gd name="T24" fmla="*/ 1081 w 2278"/>
              <a:gd name="T25" fmla="*/ 2201 h 2201"/>
              <a:gd name="T26" fmla="*/ 1184 w 2278"/>
              <a:gd name="T27" fmla="*/ 1949 h 2201"/>
              <a:gd name="T28" fmla="*/ 1666 w 2278"/>
              <a:gd name="T29" fmla="*/ 1872 h 2201"/>
              <a:gd name="T30" fmla="*/ 1874 w 2278"/>
              <a:gd name="T31" fmla="*/ 1743 h 2201"/>
              <a:gd name="T32" fmla="*/ 2060 w 2278"/>
              <a:gd name="T33" fmla="*/ 1273 h 2201"/>
              <a:gd name="T34" fmla="*/ 1940 w 2278"/>
              <a:gd name="T35" fmla="*/ 1369 h 2201"/>
              <a:gd name="T36" fmla="*/ 1385 w 2278"/>
              <a:gd name="T37" fmla="*/ 1279 h 2201"/>
              <a:gd name="T38" fmla="*/ 1837 w 2278"/>
              <a:gd name="T39" fmla="*/ 1733 h 2201"/>
              <a:gd name="T40" fmla="*/ 1302 w 2278"/>
              <a:gd name="T41" fmla="*/ 1393 h 2201"/>
              <a:gd name="T42" fmla="*/ 1433 w 2278"/>
              <a:gd name="T43" fmla="*/ 1759 h 2201"/>
              <a:gd name="T44" fmla="*/ 1193 w 2278"/>
              <a:gd name="T45" fmla="*/ 1461 h 2201"/>
              <a:gd name="T46" fmla="*/ 1156 w 2278"/>
              <a:gd name="T47" fmla="*/ 1924 h 2201"/>
              <a:gd name="T48" fmla="*/ 1053 w 2278"/>
              <a:gd name="T49" fmla="*/ 1484 h 2201"/>
              <a:gd name="T50" fmla="*/ 878 w 2278"/>
              <a:gd name="T51" fmla="*/ 1857 h 2201"/>
              <a:gd name="T52" fmla="*/ 804 w 2278"/>
              <a:gd name="T53" fmla="*/ 1753 h 2201"/>
              <a:gd name="T54" fmla="*/ 438 w 2278"/>
              <a:gd name="T55" fmla="*/ 1789 h 2201"/>
              <a:gd name="T56" fmla="*/ 369 w 2278"/>
              <a:gd name="T57" fmla="*/ 1741 h 2201"/>
              <a:gd name="T58" fmla="*/ 551 w 2278"/>
              <a:gd name="T59" fmla="*/ 1362 h 2201"/>
              <a:gd name="T60" fmla="*/ 447 w 2278"/>
              <a:gd name="T61" fmla="*/ 1287 h 2201"/>
              <a:gd name="T62" fmla="*/ 723 w 2278"/>
              <a:gd name="T63" fmla="*/ 1153 h 2201"/>
              <a:gd name="T64" fmla="*/ 253 w 2278"/>
              <a:gd name="T65" fmla="*/ 1023 h 2201"/>
              <a:gd name="T66" fmla="*/ 745 w 2278"/>
              <a:gd name="T67" fmla="*/ 1014 h 2201"/>
              <a:gd name="T68" fmla="*/ 386 w 2278"/>
              <a:gd name="T69" fmla="*/ 736 h 2201"/>
              <a:gd name="T70" fmla="*/ 813 w 2278"/>
              <a:gd name="T71" fmla="*/ 904 h 2201"/>
              <a:gd name="T72" fmla="*/ 701 w 2278"/>
              <a:gd name="T73" fmla="*/ 530 h 2201"/>
              <a:gd name="T74" fmla="*/ 944 w 2278"/>
              <a:gd name="T75" fmla="*/ 815 h 2201"/>
              <a:gd name="T76" fmla="*/ 996 w 2278"/>
              <a:gd name="T77" fmla="*/ 287 h 2201"/>
              <a:gd name="T78" fmla="*/ 1083 w 2278"/>
              <a:gd name="T79" fmla="*/ 792 h 2201"/>
              <a:gd name="T80" fmla="*/ 1253 w 2278"/>
              <a:gd name="T81" fmla="*/ 424 h 2201"/>
              <a:gd name="T82" fmla="*/ 1331 w 2278"/>
              <a:gd name="T83" fmla="*/ 529 h 2201"/>
              <a:gd name="T84" fmla="*/ 1558 w 2278"/>
              <a:gd name="T85" fmla="*/ 488 h 2201"/>
              <a:gd name="T86" fmla="*/ 1618 w 2278"/>
              <a:gd name="T87" fmla="*/ 610 h 2201"/>
              <a:gd name="T88" fmla="*/ 1586 w 2278"/>
              <a:gd name="T89" fmla="*/ 914 h 2201"/>
              <a:gd name="T90" fmla="*/ 1690 w 2278"/>
              <a:gd name="T91" fmla="*/ 989 h 2201"/>
              <a:gd name="T92" fmla="*/ 1414 w 2278"/>
              <a:gd name="T93" fmla="*/ 1123 h 2201"/>
              <a:gd name="T94" fmla="*/ 2028 w 2278"/>
              <a:gd name="T95" fmla="*/ 1253 h 2201"/>
              <a:gd name="T96" fmla="*/ 1292 w 2278"/>
              <a:gd name="T97" fmla="*/ 936 h 2201"/>
              <a:gd name="T98" fmla="*/ 1083 w 2278"/>
              <a:gd name="T99" fmla="*/ 837 h 2201"/>
              <a:gd name="T100" fmla="*/ 945 w 2278"/>
              <a:gd name="T101" fmla="*/ 863 h 2201"/>
              <a:gd name="T102" fmla="*/ 787 w 2278"/>
              <a:gd name="T103" fmla="*/ 1031 h 2201"/>
              <a:gd name="T104" fmla="*/ 787 w 2278"/>
              <a:gd name="T105" fmla="*/ 1245 h 2201"/>
              <a:gd name="T106" fmla="*/ 945 w 2278"/>
              <a:gd name="T107" fmla="*/ 1412 h 2201"/>
              <a:gd name="T108" fmla="*/ 1083 w 2278"/>
              <a:gd name="T109" fmla="*/ 1439 h 2201"/>
              <a:gd name="T110" fmla="*/ 1292 w 2278"/>
              <a:gd name="T111" fmla="*/ 1340 h 2201"/>
              <a:gd name="T112" fmla="*/ 1370 w 2278"/>
              <a:gd name="T113" fmla="*/ 1138 h 2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78" h="2201">
                <a:moveTo>
                  <a:pt x="2125" y="983"/>
                </a:moveTo>
                <a:cubicBezTo>
                  <a:pt x="2074" y="983"/>
                  <a:pt x="2030" y="1007"/>
                  <a:pt x="2002" y="1045"/>
                </a:cubicBezTo>
                <a:cubicBezTo>
                  <a:pt x="1787" y="929"/>
                  <a:pt x="1787" y="929"/>
                  <a:pt x="1787" y="929"/>
                </a:cubicBezTo>
                <a:cubicBezTo>
                  <a:pt x="1795" y="914"/>
                  <a:pt x="1799" y="897"/>
                  <a:pt x="1799" y="879"/>
                </a:cubicBezTo>
                <a:cubicBezTo>
                  <a:pt x="1799" y="828"/>
                  <a:pt x="1764" y="785"/>
                  <a:pt x="1715" y="773"/>
                </a:cubicBezTo>
                <a:cubicBezTo>
                  <a:pt x="1729" y="640"/>
                  <a:pt x="1729" y="640"/>
                  <a:pt x="1729" y="640"/>
                </a:cubicBezTo>
                <a:cubicBezTo>
                  <a:pt x="1805" y="630"/>
                  <a:pt x="1863" y="566"/>
                  <a:pt x="1863" y="488"/>
                </a:cubicBezTo>
                <a:cubicBezTo>
                  <a:pt x="1863" y="404"/>
                  <a:pt x="1795" y="335"/>
                  <a:pt x="1711" y="335"/>
                </a:cubicBezTo>
                <a:cubicBezTo>
                  <a:pt x="1645" y="335"/>
                  <a:pt x="1589" y="377"/>
                  <a:pt x="1567" y="435"/>
                </a:cubicBezTo>
                <a:cubicBezTo>
                  <a:pt x="1472" y="427"/>
                  <a:pt x="1472" y="427"/>
                  <a:pt x="1472" y="427"/>
                </a:cubicBezTo>
                <a:cubicBezTo>
                  <a:pt x="1472" y="426"/>
                  <a:pt x="1472" y="425"/>
                  <a:pt x="1472" y="424"/>
                </a:cubicBezTo>
                <a:cubicBezTo>
                  <a:pt x="1472" y="364"/>
                  <a:pt x="1423" y="315"/>
                  <a:pt x="1363" y="315"/>
                </a:cubicBezTo>
                <a:cubicBezTo>
                  <a:pt x="1334" y="315"/>
                  <a:pt x="1309" y="326"/>
                  <a:pt x="1289" y="343"/>
                </a:cubicBezTo>
                <a:cubicBezTo>
                  <a:pt x="1187" y="250"/>
                  <a:pt x="1187" y="250"/>
                  <a:pt x="1187" y="250"/>
                </a:cubicBezTo>
                <a:cubicBezTo>
                  <a:pt x="1208" y="223"/>
                  <a:pt x="1221" y="190"/>
                  <a:pt x="1221" y="153"/>
                </a:cubicBezTo>
                <a:cubicBezTo>
                  <a:pt x="1221" y="69"/>
                  <a:pt x="1153" y="0"/>
                  <a:pt x="1068" y="0"/>
                </a:cubicBezTo>
                <a:cubicBezTo>
                  <a:pt x="984" y="0"/>
                  <a:pt x="916" y="69"/>
                  <a:pt x="916" y="153"/>
                </a:cubicBezTo>
                <a:cubicBezTo>
                  <a:pt x="916" y="197"/>
                  <a:pt x="935" y="237"/>
                  <a:pt x="965" y="265"/>
                </a:cubicBezTo>
                <a:cubicBezTo>
                  <a:pt x="856" y="422"/>
                  <a:pt x="856" y="422"/>
                  <a:pt x="856" y="422"/>
                </a:cubicBezTo>
                <a:cubicBezTo>
                  <a:pt x="842" y="416"/>
                  <a:pt x="827" y="412"/>
                  <a:pt x="810" y="412"/>
                </a:cubicBezTo>
                <a:cubicBezTo>
                  <a:pt x="760" y="412"/>
                  <a:pt x="717" y="446"/>
                  <a:pt x="705" y="493"/>
                </a:cubicBezTo>
                <a:cubicBezTo>
                  <a:pt x="561" y="480"/>
                  <a:pt x="561" y="480"/>
                  <a:pt x="561" y="480"/>
                </a:cubicBezTo>
                <a:cubicBezTo>
                  <a:pt x="561" y="480"/>
                  <a:pt x="561" y="479"/>
                  <a:pt x="561" y="478"/>
                </a:cubicBezTo>
                <a:cubicBezTo>
                  <a:pt x="561" y="394"/>
                  <a:pt x="493" y="325"/>
                  <a:pt x="408" y="325"/>
                </a:cubicBezTo>
                <a:cubicBezTo>
                  <a:pt x="324" y="325"/>
                  <a:pt x="256" y="394"/>
                  <a:pt x="256" y="478"/>
                </a:cubicBezTo>
                <a:cubicBezTo>
                  <a:pt x="256" y="546"/>
                  <a:pt x="300" y="603"/>
                  <a:pt x="362" y="623"/>
                </a:cubicBezTo>
                <a:cubicBezTo>
                  <a:pt x="348" y="732"/>
                  <a:pt x="348" y="732"/>
                  <a:pt x="348" y="732"/>
                </a:cubicBezTo>
                <a:cubicBezTo>
                  <a:pt x="291" y="736"/>
                  <a:pt x="246" y="783"/>
                  <a:pt x="246" y="841"/>
                </a:cubicBezTo>
                <a:cubicBezTo>
                  <a:pt x="246" y="873"/>
                  <a:pt x="259" y="901"/>
                  <a:pt x="281" y="921"/>
                </a:cubicBezTo>
                <a:cubicBezTo>
                  <a:pt x="221" y="1002"/>
                  <a:pt x="221" y="1002"/>
                  <a:pt x="221" y="1002"/>
                </a:cubicBezTo>
                <a:cubicBezTo>
                  <a:pt x="201" y="991"/>
                  <a:pt x="177" y="985"/>
                  <a:pt x="153" y="985"/>
                </a:cubicBezTo>
                <a:cubicBezTo>
                  <a:pt x="68" y="985"/>
                  <a:pt x="0" y="1054"/>
                  <a:pt x="0" y="1138"/>
                </a:cubicBezTo>
                <a:cubicBezTo>
                  <a:pt x="0" y="1222"/>
                  <a:pt x="68" y="1291"/>
                  <a:pt x="153" y="1291"/>
                </a:cubicBezTo>
                <a:cubicBezTo>
                  <a:pt x="190" y="1291"/>
                  <a:pt x="225" y="1277"/>
                  <a:pt x="251" y="1254"/>
                </a:cubicBezTo>
                <a:cubicBezTo>
                  <a:pt x="354" y="1339"/>
                  <a:pt x="354" y="1339"/>
                  <a:pt x="354" y="1339"/>
                </a:cubicBezTo>
                <a:cubicBezTo>
                  <a:pt x="344" y="1356"/>
                  <a:pt x="338" y="1375"/>
                  <a:pt x="338" y="1396"/>
                </a:cubicBezTo>
                <a:cubicBezTo>
                  <a:pt x="338" y="1436"/>
                  <a:pt x="359" y="1471"/>
                  <a:pt x="392" y="1490"/>
                </a:cubicBezTo>
                <a:cubicBezTo>
                  <a:pt x="332" y="1733"/>
                  <a:pt x="332" y="1733"/>
                  <a:pt x="332" y="1733"/>
                </a:cubicBezTo>
                <a:cubicBezTo>
                  <a:pt x="328" y="1732"/>
                  <a:pt x="323" y="1732"/>
                  <a:pt x="319" y="1732"/>
                </a:cubicBezTo>
                <a:cubicBezTo>
                  <a:pt x="235" y="1732"/>
                  <a:pt x="166" y="1800"/>
                  <a:pt x="166" y="1885"/>
                </a:cubicBezTo>
                <a:cubicBezTo>
                  <a:pt x="166" y="1969"/>
                  <a:pt x="235" y="2038"/>
                  <a:pt x="319" y="2038"/>
                </a:cubicBezTo>
                <a:cubicBezTo>
                  <a:pt x="399" y="2038"/>
                  <a:pt x="464" y="1977"/>
                  <a:pt x="471" y="1899"/>
                </a:cubicBezTo>
                <a:cubicBezTo>
                  <a:pt x="664" y="1884"/>
                  <a:pt x="664" y="1884"/>
                  <a:pt x="664" y="1884"/>
                </a:cubicBezTo>
                <a:cubicBezTo>
                  <a:pt x="676" y="1931"/>
                  <a:pt x="718" y="1966"/>
                  <a:pt x="769" y="1966"/>
                </a:cubicBezTo>
                <a:cubicBezTo>
                  <a:pt x="802" y="1966"/>
                  <a:pt x="832" y="1951"/>
                  <a:pt x="852" y="1928"/>
                </a:cubicBezTo>
                <a:cubicBezTo>
                  <a:pt x="931" y="1982"/>
                  <a:pt x="931" y="1982"/>
                  <a:pt x="931" y="1982"/>
                </a:cubicBezTo>
                <a:cubicBezTo>
                  <a:pt x="921" y="2002"/>
                  <a:pt x="916" y="2024"/>
                  <a:pt x="916" y="2049"/>
                </a:cubicBezTo>
                <a:cubicBezTo>
                  <a:pt x="916" y="2128"/>
                  <a:pt x="976" y="2193"/>
                  <a:pt x="1053" y="2200"/>
                </a:cubicBezTo>
                <a:cubicBezTo>
                  <a:pt x="1053" y="2201"/>
                  <a:pt x="1053" y="2201"/>
                  <a:pt x="1053" y="2201"/>
                </a:cubicBezTo>
                <a:cubicBezTo>
                  <a:pt x="1056" y="2201"/>
                  <a:pt x="1056" y="2201"/>
                  <a:pt x="1056" y="2201"/>
                </a:cubicBezTo>
                <a:cubicBezTo>
                  <a:pt x="1060" y="2201"/>
                  <a:pt x="1064" y="2201"/>
                  <a:pt x="1068" y="2201"/>
                </a:cubicBezTo>
                <a:cubicBezTo>
                  <a:pt x="1073" y="2201"/>
                  <a:pt x="1077" y="2201"/>
                  <a:pt x="1081" y="2201"/>
                </a:cubicBezTo>
                <a:cubicBezTo>
                  <a:pt x="1083" y="2201"/>
                  <a:pt x="1083" y="2201"/>
                  <a:pt x="1083" y="2201"/>
                </a:cubicBezTo>
                <a:cubicBezTo>
                  <a:pt x="1083" y="2201"/>
                  <a:pt x="1083" y="2201"/>
                  <a:pt x="1083" y="2201"/>
                </a:cubicBezTo>
                <a:cubicBezTo>
                  <a:pt x="1161" y="2193"/>
                  <a:pt x="1221" y="2128"/>
                  <a:pt x="1221" y="2049"/>
                </a:cubicBezTo>
                <a:cubicBezTo>
                  <a:pt x="1221" y="2011"/>
                  <a:pt x="1207" y="1976"/>
                  <a:pt x="1184" y="1949"/>
                </a:cubicBezTo>
                <a:cubicBezTo>
                  <a:pt x="1268" y="1853"/>
                  <a:pt x="1268" y="1853"/>
                  <a:pt x="1268" y="1853"/>
                </a:cubicBezTo>
                <a:cubicBezTo>
                  <a:pt x="1285" y="1863"/>
                  <a:pt x="1304" y="1869"/>
                  <a:pt x="1324" y="1869"/>
                </a:cubicBezTo>
                <a:cubicBezTo>
                  <a:pt x="1364" y="1869"/>
                  <a:pt x="1399" y="1847"/>
                  <a:pt x="1418" y="1815"/>
                </a:cubicBezTo>
                <a:cubicBezTo>
                  <a:pt x="1666" y="1872"/>
                  <a:pt x="1666" y="1872"/>
                  <a:pt x="1666" y="1872"/>
                </a:cubicBezTo>
                <a:cubicBezTo>
                  <a:pt x="1665" y="1876"/>
                  <a:pt x="1665" y="1880"/>
                  <a:pt x="1665" y="1885"/>
                </a:cubicBezTo>
                <a:cubicBezTo>
                  <a:pt x="1665" y="1969"/>
                  <a:pt x="1734" y="2038"/>
                  <a:pt x="1818" y="2038"/>
                </a:cubicBezTo>
                <a:cubicBezTo>
                  <a:pt x="1902" y="2038"/>
                  <a:pt x="1971" y="1969"/>
                  <a:pt x="1971" y="1885"/>
                </a:cubicBezTo>
                <a:cubicBezTo>
                  <a:pt x="1971" y="1820"/>
                  <a:pt x="1931" y="1765"/>
                  <a:pt x="1874" y="1743"/>
                </a:cubicBezTo>
                <a:cubicBezTo>
                  <a:pt x="1893" y="1572"/>
                  <a:pt x="1893" y="1572"/>
                  <a:pt x="1893" y="1572"/>
                </a:cubicBezTo>
                <a:cubicBezTo>
                  <a:pt x="1949" y="1567"/>
                  <a:pt x="1994" y="1520"/>
                  <a:pt x="1994" y="1463"/>
                </a:cubicBezTo>
                <a:cubicBezTo>
                  <a:pt x="1994" y="1436"/>
                  <a:pt x="1984" y="1412"/>
                  <a:pt x="1969" y="1393"/>
                </a:cubicBezTo>
                <a:cubicBezTo>
                  <a:pt x="2060" y="1273"/>
                  <a:pt x="2060" y="1273"/>
                  <a:pt x="2060" y="1273"/>
                </a:cubicBezTo>
                <a:cubicBezTo>
                  <a:pt x="2080" y="1283"/>
                  <a:pt x="2102" y="1288"/>
                  <a:pt x="2125" y="1288"/>
                </a:cubicBezTo>
                <a:cubicBezTo>
                  <a:pt x="2209" y="1288"/>
                  <a:pt x="2278" y="1220"/>
                  <a:pt x="2278" y="1135"/>
                </a:cubicBezTo>
                <a:cubicBezTo>
                  <a:pt x="2278" y="1051"/>
                  <a:pt x="2209" y="983"/>
                  <a:pt x="2125" y="983"/>
                </a:cubicBezTo>
                <a:close/>
                <a:moveTo>
                  <a:pt x="1940" y="1369"/>
                </a:moveTo>
                <a:cubicBezTo>
                  <a:pt x="1924" y="1359"/>
                  <a:pt x="1905" y="1353"/>
                  <a:pt x="1884" y="1353"/>
                </a:cubicBezTo>
                <a:cubicBezTo>
                  <a:pt x="1838" y="1353"/>
                  <a:pt x="1798" y="1383"/>
                  <a:pt x="1782" y="1424"/>
                </a:cubicBezTo>
                <a:cubicBezTo>
                  <a:pt x="1392" y="1262"/>
                  <a:pt x="1392" y="1262"/>
                  <a:pt x="1392" y="1262"/>
                </a:cubicBezTo>
                <a:cubicBezTo>
                  <a:pt x="1390" y="1268"/>
                  <a:pt x="1387" y="1273"/>
                  <a:pt x="1385" y="1279"/>
                </a:cubicBezTo>
                <a:cubicBezTo>
                  <a:pt x="1777" y="1441"/>
                  <a:pt x="1777" y="1441"/>
                  <a:pt x="1777" y="1441"/>
                </a:cubicBezTo>
                <a:cubicBezTo>
                  <a:pt x="1776" y="1448"/>
                  <a:pt x="1775" y="1455"/>
                  <a:pt x="1775" y="1463"/>
                </a:cubicBezTo>
                <a:cubicBezTo>
                  <a:pt x="1775" y="1513"/>
                  <a:pt x="1809" y="1555"/>
                  <a:pt x="1855" y="1568"/>
                </a:cubicBezTo>
                <a:cubicBezTo>
                  <a:pt x="1837" y="1733"/>
                  <a:pt x="1837" y="1733"/>
                  <a:pt x="1837" y="1733"/>
                </a:cubicBezTo>
                <a:cubicBezTo>
                  <a:pt x="1831" y="1733"/>
                  <a:pt x="1825" y="1732"/>
                  <a:pt x="1818" y="1732"/>
                </a:cubicBezTo>
                <a:cubicBezTo>
                  <a:pt x="1781" y="1732"/>
                  <a:pt x="1746" y="1746"/>
                  <a:pt x="1720" y="1768"/>
                </a:cubicBezTo>
                <a:cubicBezTo>
                  <a:pt x="1324" y="1372"/>
                  <a:pt x="1324" y="1372"/>
                  <a:pt x="1324" y="1372"/>
                </a:cubicBezTo>
                <a:cubicBezTo>
                  <a:pt x="1317" y="1379"/>
                  <a:pt x="1310" y="1386"/>
                  <a:pt x="1302" y="1393"/>
                </a:cubicBezTo>
                <a:cubicBezTo>
                  <a:pt x="1699" y="1789"/>
                  <a:pt x="1699" y="1789"/>
                  <a:pt x="1699" y="1789"/>
                </a:cubicBezTo>
                <a:cubicBezTo>
                  <a:pt x="1688" y="1803"/>
                  <a:pt x="1679" y="1818"/>
                  <a:pt x="1674" y="1835"/>
                </a:cubicBezTo>
                <a:cubicBezTo>
                  <a:pt x="1432" y="1779"/>
                  <a:pt x="1432" y="1779"/>
                  <a:pt x="1432" y="1779"/>
                </a:cubicBezTo>
                <a:cubicBezTo>
                  <a:pt x="1433" y="1773"/>
                  <a:pt x="1433" y="1766"/>
                  <a:pt x="1433" y="1759"/>
                </a:cubicBezTo>
                <a:cubicBezTo>
                  <a:pt x="1433" y="1699"/>
                  <a:pt x="1385" y="1650"/>
                  <a:pt x="1324" y="1650"/>
                </a:cubicBezTo>
                <a:cubicBezTo>
                  <a:pt x="1313" y="1650"/>
                  <a:pt x="1302" y="1652"/>
                  <a:pt x="1292" y="1655"/>
                </a:cubicBezTo>
                <a:cubicBezTo>
                  <a:pt x="1209" y="1454"/>
                  <a:pt x="1209" y="1454"/>
                  <a:pt x="1209" y="1454"/>
                </a:cubicBezTo>
                <a:cubicBezTo>
                  <a:pt x="1204" y="1457"/>
                  <a:pt x="1198" y="1459"/>
                  <a:pt x="1193" y="1461"/>
                </a:cubicBezTo>
                <a:cubicBezTo>
                  <a:pt x="1276" y="1662"/>
                  <a:pt x="1276" y="1662"/>
                  <a:pt x="1276" y="1662"/>
                </a:cubicBezTo>
                <a:cubicBezTo>
                  <a:pt x="1240" y="1680"/>
                  <a:pt x="1215" y="1717"/>
                  <a:pt x="1215" y="1759"/>
                </a:cubicBezTo>
                <a:cubicBezTo>
                  <a:pt x="1215" y="1786"/>
                  <a:pt x="1224" y="1810"/>
                  <a:pt x="1240" y="1828"/>
                </a:cubicBezTo>
                <a:cubicBezTo>
                  <a:pt x="1156" y="1924"/>
                  <a:pt x="1156" y="1924"/>
                  <a:pt x="1156" y="1924"/>
                </a:cubicBezTo>
                <a:cubicBezTo>
                  <a:pt x="1135" y="1909"/>
                  <a:pt x="1110" y="1899"/>
                  <a:pt x="1083" y="1897"/>
                </a:cubicBezTo>
                <a:cubicBezTo>
                  <a:pt x="1083" y="1484"/>
                  <a:pt x="1083" y="1484"/>
                  <a:pt x="1083" y="1484"/>
                </a:cubicBezTo>
                <a:cubicBezTo>
                  <a:pt x="1078" y="1484"/>
                  <a:pt x="1073" y="1484"/>
                  <a:pt x="1068" y="1484"/>
                </a:cubicBezTo>
                <a:cubicBezTo>
                  <a:pt x="1063" y="1484"/>
                  <a:pt x="1058" y="1484"/>
                  <a:pt x="1053" y="1484"/>
                </a:cubicBezTo>
                <a:cubicBezTo>
                  <a:pt x="1053" y="1897"/>
                  <a:pt x="1053" y="1897"/>
                  <a:pt x="1053" y="1897"/>
                </a:cubicBezTo>
                <a:cubicBezTo>
                  <a:pt x="1013" y="1901"/>
                  <a:pt x="977" y="1920"/>
                  <a:pt x="952" y="1950"/>
                </a:cubicBezTo>
                <a:cubicBezTo>
                  <a:pt x="871" y="1895"/>
                  <a:pt x="871" y="1895"/>
                  <a:pt x="871" y="1895"/>
                </a:cubicBezTo>
                <a:cubicBezTo>
                  <a:pt x="876" y="1883"/>
                  <a:pt x="878" y="1870"/>
                  <a:pt x="878" y="1857"/>
                </a:cubicBezTo>
                <a:cubicBezTo>
                  <a:pt x="878" y="1815"/>
                  <a:pt x="855" y="1779"/>
                  <a:pt x="820" y="1760"/>
                </a:cubicBezTo>
                <a:cubicBezTo>
                  <a:pt x="944" y="1461"/>
                  <a:pt x="944" y="1461"/>
                  <a:pt x="944" y="1461"/>
                </a:cubicBezTo>
                <a:cubicBezTo>
                  <a:pt x="939" y="1459"/>
                  <a:pt x="933" y="1457"/>
                  <a:pt x="928" y="1454"/>
                </a:cubicBezTo>
                <a:cubicBezTo>
                  <a:pt x="804" y="1753"/>
                  <a:pt x="804" y="1753"/>
                  <a:pt x="804" y="1753"/>
                </a:cubicBezTo>
                <a:cubicBezTo>
                  <a:pt x="793" y="1749"/>
                  <a:pt x="781" y="1747"/>
                  <a:pt x="769" y="1747"/>
                </a:cubicBezTo>
                <a:cubicBezTo>
                  <a:pt x="712" y="1747"/>
                  <a:pt x="666" y="1791"/>
                  <a:pt x="660" y="1846"/>
                </a:cubicBezTo>
                <a:cubicBezTo>
                  <a:pt x="470" y="1861"/>
                  <a:pt x="470" y="1861"/>
                  <a:pt x="470" y="1861"/>
                </a:cubicBezTo>
                <a:cubicBezTo>
                  <a:pt x="466" y="1834"/>
                  <a:pt x="454" y="1810"/>
                  <a:pt x="438" y="1789"/>
                </a:cubicBezTo>
                <a:cubicBezTo>
                  <a:pt x="835" y="1393"/>
                  <a:pt x="835" y="1393"/>
                  <a:pt x="835" y="1393"/>
                </a:cubicBezTo>
                <a:cubicBezTo>
                  <a:pt x="827" y="1386"/>
                  <a:pt x="820" y="1379"/>
                  <a:pt x="813" y="1372"/>
                </a:cubicBezTo>
                <a:cubicBezTo>
                  <a:pt x="417" y="1768"/>
                  <a:pt x="417" y="1768"/>
                  <a:pt x="417" y="1768"/>
                </a:cubicBezTo>
                <a:cubicBezTo>
                  <a:pt x="403" y="1756"/>
                  <a:pt x="387" y="1747"/>
                  <a:pt x="369" y="1741"/>
                </a:cubicBezTo>
                <a:cubicBezTo>
                  <a:pt x="428" y="1504"/>
                  <a:pt x="428" y="1504"/>
                  <a:pt x="428" y="1504"/>
                </a:cubicBezTo>
                <a:cubicBezTo>
                  <a:pt x="434" y="1505"/>
                  <a:pt x="440" y="1505"/>
                  <a:pt x="447" y="1505"/>
                </a:cubicBezTo>
                <a:cubicBezTo>
                  <a:pt x="507" y="1505"/>
                  <a:pt x="556" y="1457"/>
                  <a:pt x="556" y="1396"/>
                </a:cubicBezTo>
                <a:cubicBezTo>
                  <a:pt x="556" y="1384"/>
                  <a:pt x="554" y="1373"/>
                  <a:pt x="551" y="1362"/>
                </a:cubicBezTo>
                <a:cubicBezTo>
                  <a:pt x="752" y="1279"/>
                  <a:pt x="752" y="1279"/>
                  <a:pt x="752" y="1279"/>
                </a:cubicBezTo>
                <a:cubicBezTo>
                  <a:pt x="750" y="1273"/>
                  <a:pt x="747" y="1268"/>
                  <a:pt x="745" y="1262"/>
                </a:cubicBezTo>
                <a:cubicBezTo>
                  <a:pt x="544" y="1345"/>
                  <a:pt x="544" y="1345"/>
                  <a:pt x="544" y="1345"/>
                </a:cubicBezTo>
                <a:cubicBezTo>
                  <a:pt x="525" y="1311"/>
                  <a:pt x="489" y="1287"/>
                  <a:pt x="447" y="1287"/>
                </a:cubicBezTo>
                <a:cubicBezTo>
                  <a:pt x="421" y="1287"/>
                  <a:pt x="397" y="1296"/>
                  <a:pt x="379" y="1311"/>
                </a:cubicBezTo>
                <a:cubicBezTo>
                  <a:pt x="277" y="1226"/>
                  <a:pt x="277" y="1226"/>
                  <a:pt x="277" y="1226"/>
                </a:cubicBezTo>
                <a:cubicBezTo>
                  <a:pt x="292" y="1205"/>
                  <a:pt x="302" y="1180"/>
                  <a:pt x="305" y="1153"/>
                </a:cubicBezTo>
                <a:cubicBezTo>
                  <a:pt x="723" y="1153"/>
                  <a:pt x="723" y="1153"/>
                  <a:pt x="723" y="1153"/>
                </a:cubicBezTo>
                <a:cubicBezTo>
                  <a:pt x="722" y="1148"/>
                  <a:pt x="722" y="1143"/>
                  <a:pt x="722" y="1138"/>
                </a:cubicBezTo>
                <a:cubicBezTo>
                  <a:pt x="722" y="1133"/>
                  <a:pt x="722" y="1128"/>
                  <a:pt x="723" y="1123"/>
                </a:cubicBezTo>
                <a:cubicBezTo>
                  <a:pt x="305" y="1123"/>
                  <a:pt x="305" y="1123"/>
                  <a:pt x="305" y="1123"/>
                </a:cubicBezTo>
                <a:cubicBezTo>
                  <a:pt x="301" y="1083"/>
                  <a:pt x="281" y="1048"/>
                  <a:pt x="253" y="1023"/>
                </a:cubicBezTo>
                <a:cubicBezTo>
                  <a:pt x="312" y="942"/>
                  <a:pt x="312" y="942"/>
                  <a:pt x="312" y="942"/>
                </a:cubicBezTo>
                <a:cubicBezTo>
                  <a:pt x="325" y="947"/>
                  <a:pt x="340" y="950"/>
                  <a:pt x="355" y="950"/>
                </a:cubicBezTo>
                <a:cubicBezTo>
                  <a:pt x="397" y="950"/>
                  <a:pt x="433" y="927"/>
                  <a:pt x="451" y="892"/>
                </a:cubicBezTo>
                <a:cubicBezTo>
                  <a:pt x="745" y="1014"/>
                  <a:pt x="745" y="1014"/>
                  <a:pt x="745" y="1014"/>
                </a:cubicBezTo>
                <a:cubicBezTo>
                  <a:pt x="747" y="1008"/>
                  <a:pt x="750" y="1003"/>
                  <a:pt x="752" y="997"/>
                </a:cubicBezTo>
                <a:cubicBezTo>
                  <a:pt x="458" y="875"/>
                  <a:pt x="458" y="875"/>
                  <a:pt x="458" y="875"/>
                </a:cubicBezTo>
                <a:cubicBezTo>
                  <a:pt x="462" y="865"/>
                  <a:pt x="464" y="853"/>
                  <a:pt x="464" y="841"/>
                </a:cubicBezTo>
                <a:cubicBezTo>
                  <a:pt x="464" y="792"/>
                  <a:pt x="431" y="750"/>
                  <a:pt x="386" y="736"/>
                </a:cubicBezTo>
                <a:cubicBezTo>
                  <a:pt x="399" y="630"/>
                  <a:pt x="399" y="630"/>
                  <a:pt x="399" y="630"/>
                </a:cubicBezTo>
                <a:cubicBezTo>
                  <a:pt x="402" y="630"/>
                  <a:pt x="405" y="631"/>
                  <a:pt x="408" y="631"/>
                </a:cubicBezTo>
                <a:cubicBezTo>
                  <a:pt x="445" y="631"/>
                  <a:pt x="479" y="618"/>
                  <a:pt x="505" y="596"/>
                </a:cubicBezTo>
                <a:cubicBezTo>
                  <a:pt x="813" y="904"/>
                  <a:pt x="813" y="904"/>
                  <a:pt x="813" y="904"/>
                </a:cubicBezTo>
                <a:cubicBezTo>
                  <a:pt x="820" y="897"/>
                  <a:pt x="827" y="889"/>
                  <a:pt x="835" y="883"/>
                </a:cubicBezTo>
                <a:cubicBezTo>
                  <a:pt x="527" y="575"/>
                  <a:pt x="527" y="575"/>
                  <a:pt x="527" y="575"/>
                </a:cubicBezTo>
                <a:cubicBezTo>
                  <a:pt x="540" y="558"/>
                  <a:pt x="550" y="539"/>
                  <a:pt x="556" y="518"/>
                </a:cubicBezTo>
                <a:cubicBezTo>
                  <a:pt x="701" y="530"/>
                  <a:pt x="701" y="530"/>
                  <a:pt x="701" y="530"/>
                </a:cubicBezTo>
                <a:cubicBezTo>
                  <a:pt x="706" y="587"/>
                  <a:pt x="753" y="631"/>
                  <a:pt x="810" y="631"/>
                </a:cubicBezTo>
                <a:cubicBezTo>
                  <a:pt x="823" y="631"/>
                  <a:pt x="835" y="628"/>
                  <a:pt x="846" y="624"/>
                </a:cubicBezTo>
                <a:cubicBezTo>
                  <a:pt x="928" y="822"/>
                  <a:pt x="928" y="822"/>
                  <a:pt x="928" y="822"/>
                </a:cubicBezTo>
                <a:cubicBezTo>
                  <a:pt x="933" y="819"/>
                  <a:pt x="939" y="817"/>
                  <a:pt x="944" y="815"/>
                </a:cubicBezTo>
                <a:cubicBezTo>
                  <a:pt x="863" y="617"/>
                  <a:pt x="863" y="617"/>
                  <a:pt x="863" y="617"/>
                </a:cubicBezTo>
                <a:cubicBezTo>
                  <a:pt x="896" y="599"/>
                  <a:pt x="919" y="563"/>
                  <a:pt x="919" y="521"/>
                </a:cubicBezTo>
                <a:cubicBezTo>
                  <a:pt x="919" y="491"/>
                  <a:pt x="907" y="464"/>
                  <a:pt x="887" y="444"/>
                </a:cubicBezTo>
                <a:cubicBezTo>
                  <a:pt x="996" y="287"/>
                  <a:pt x="996" y="287"/>
                  <a:pt x="996" y="287"/>
                </a:cubicBezTo>
                <a:cubicBezTo>
                  <a:pt x="1013" y="297"/>
                  <a:pt x="1033" y="303"/>
                  <a:pt x="1053" y="305"/>
                </a:cubicBezTo>
                <a:cubicBezTo>
                  <a:pt x="1053" y="792"/>
                  <a:pt x="1053" y="792"/>
                  <a:pt x="1053" y="792"/>
                </a:cubicBezTo>
                <a:cubicBezTo>
                  <a:pt x="1058" y="792"/>
                  <a:pt x="1063" y="792"/>
                  <a:pt x="1068" y="792"/>
                </a:cubicBezTo>
                <a:cubicBezTo>
                  <a:pt x="1073" y="792"/>
                  <a:pt x="1078" y="792"/>
                  <a:pt x="1083" y="792"/>
                </a:cubicBezTo>
                <a:cubicBezTo>
                  <a:pt x="1083" y="305"/>
                  <a:pt x="1083" y="305"/>
                  <a:pt x="1083" y="305"/>
                </a:cubicBezTo>
                <a:cubicBezTo>
                  <a:pt x="1112" y="302"/>
                  <a:pt x="1138" y="292"/>
                  <a:pt x="1159" y="276"/>
                </a:cubicBezTo>
                <a:cubicBezTo>
                  <a:pt x="1266" y="373"/>
                  <a:pt x="1266" y="373"/>
                  <a:pt x="1266" y="373"/>
                </a:cubicBezTo>
                <a:cubicBezTo>
                  <a:pt x="1258" y="388"/>
                  <a:pt x="1253" y="406"/>
                  <a:pt x="1253" y="424"/>
                </a:cubicBezTo>
                <a:cubicBezTo>
                  <a:pt x="1253" y="467"/>
                  <a:pt x="1278" y="504"/>
                  <a:pt x="1314" y="522"/>
                </a:cubicBezTo>
                <a:cubicBezTo>
                  <a:pt x="1193" y="815"/>
                  <a:pt x="1193" y="815"/>
                  <a:pt x="1193" y="815"/>
                </a:cubicBezTo>
                <a:cubicBezTo>
                  <a:pt x="1198" y="817"/>
                  <a:pt x="1204" y="819"/>
                  <a:pt x="1209" y="822"/>
                </a:cubicBezTo>
                <a:cubicBezTo>
                  <a:pt x="1331" y="529"/>
                  <a:pt x="1331" y="529"/>
                  <a:pt x="1331" y="529"/>
                </a:cubicBezTo>
                <a:cubicBezTo>
                  <a:pt x="1341" y="532"/>
                  <a:pt x="1351" y="533"/>
                  <a:pt x="1363" y="533"/>
                </a:cubicBezTo>
                <a:cubicBezTo>
                  <a:pt x="1409" y="533"/>
                  <a:pt x="1448" y="505"/>
                  <a:pt x="1464" y="464"/>
                </a:cubicBezTo>
                <a:cubicBezTo>
                  <a:pt x="1559" y="472"/>
                  <a:pt x="1559" y="472"/>
                  <a:pt x="1559" y="472"/>
                </a:cubicBezTo>
                <a:cubicBezTo>
                  <a:pt x="1558" y="477"/>
                  <a:pt x="1558" y="483"/>
                  <a:pt x="1558" y="488"/>
                </a:cubicBezTo>
                <a:cubicBezTo>
                  <a:pt x="1558" y="527"/>
                  <a:pt x="1572" y="562"/>
                  <a:pt x="1596" y="589"/>
                </a:cubicBezTo>
                <a:cubicBezTo>
                  <a:pt x="1302" y="883"/>
                  <a:pt x="1302" y="883"/>
                  <a:pt x="1302" y="883"/>
                </a:cubicBezTo>
                <a:cubicBezTo>
                  <a:pt x="1310" y="889"/>
                  <a:pt x="1317" y="897"/>
                  <a:pt x="1324" y="904"/>
                </a:cubicBezTo>
                <a:cubicBezTo>
                  <a:pt x="1618" y="610"/>
                  <a:pt x="1618" y="610"/>
                  <a:pt x="1618" y="610"/>
                </a:cubicBezTo>
                <a:cubicBezTo>
                  <a:pt x="1639" y="625"/>
                  <a:pt x="1664" y="636"/>
                  <a:pt x="1691" y="640"/>
                </a:cubicBezTo>
                <a:cubicBezTo>
                  <a:pt x="1678" y="771"/>
                  <a:pt x="1678" y="771"/>
                  <a:pt x="1678" y="771"/>
                </a:cubicBezTo>
                <a:cubicBezTo>
                  <a:pt x="1623" y="777"/>
                  <a:pt x="1581" y="823"/>
                  <a:pt x="1581" y="879"/>
                </a:cubicBezTo>
                <a:cubicBezTo>
                  <a:pt x="1581" y="891"/>
                  <a:pt x="1583" y="903"/>
                  <a:pt x="1586" y="914"/>
                </a:cubicBezTo>
                <a:cubicBezTo>
                  <a:pt x="1385" y="997"/>
                  <a:pt x="1385" y="997"/>
                  <a:pt x="1385" y="997"/>
                </a:cubicBezTo>
                <a:cubicBezTo>
                  <a:pt x="1387" y="1003"/>
                  <a:pt x="1390" y="1008"/>
                  <a:pt x="1392" y="1014"/>
                </a:cubicBezTo>
                <a:cubicBezTo>
                  <a:pt x="1593" y="930"/>
                  <a:pt x="1593" y="930"/>
                  <a:pt x="1593" y="930"/>
                </a:cubicBezTo>
                <a:cubicBezTo>
                  <a:pt x="1612" y="965"/>
                  <a:pt x="1648" y="989"/>
                  <a:pt x="1690" y="989"/>
                </a:cubicBezTo>
                <a:cubicBezTo>
                  <a:pt x="1719" y="989"/>
                  <a:pt x="1745" y="978"/>
                  <a:pt x="1764" y="960"/>
                </a:cubicBezTo>
                <a:cubicBezTo>
                  <a:pt x="1983" y="1078"/>
                  <a:pt x="1983" y="1078"/>
                  <a:pt x="1983" y="1078"/>
                </a:cubicBezTo>
                <a:cubicBezTo>
                  <a:pt x="1978" y="1092"/>
                  <a:pt x="1974" y="1107"/>
                  <a:pt x="1973" y="1123"/>
                </a:cubicBezTo>
                <a:cubicBezTo>
                  <a:pt x="1414" y="1123"/>
                  <a:pt x="1414" y="1123"/>
                  <a:pt x="1414" y="1123"/>
                </a:cubicBezTo>
                <a:cubicBezTo>
                  <a:pt x="1415" y="1128"/>
                  <a:pt x="1415" y="1133"/>
                  <a:pt x="1415" y="1138"/>
                </a:cubicBezTo>
                <a:cubicBezTo>
                  <a:pt x="1415" y="1143"/>
                  <a:pt x="1415" y="1148"/>
                  <a:pt x="1414" y="1153"/>
                </a:cubicBezTo>
                <a:cubicBezTo>
                  <a:pt x="1973" y="1153"/>
                  <a:pt x="1973" y="1153"/>
                  <a:pt x="1973" y="1153"/>
                </a:cubicBezTo>
                <a:cubicBezTo>
                  <a:pt x="1978" y="1193"/>
                  <a:pt x="1998" y="1229"/>
                  <a:pt x="2028" y="1253"/>
                </a:cubicBezTo>
                <a:lnTo>
                  <a:pt x="1940" y="1369"/>
                </a:lnTo>
                <a:close/>
                <a:moveTo>
                  <a:pt x="1350" y="1031"/>
                </a:moveTo>
                <a:cubicBezTo>
                  <a:pt x="1348" y="1025"/>
                  <a:pt x="1345" y="1020"/>
                  <a:pt x="1343" y="1014"/>
                </a:cubicBezTo>
                <a:cubicBezTo>
                  <a:pt x="1330" y="985"/>
                  <a:pt x="1313" y="959"/>
                  <a:pt x="1292" y="936"/>
                </a:cubicBezTo>
                <a:cubicBezTo>
                  <a:pt x="1285" y="928"/>
                  <a:pt x="1278" y="921"/>
                  <a:pt x="1270" y="915"/>
                </a:cubicBezTo>
                <a:cubicBezTo>
                  <a:pt x="1247" y="894"/>
                  <a:pt x="1221" y="876"/>
                  <a:pt x="1192" y="863"/>
                </a:cubicBezTo>
                <a:cubicBezTo>
                  <a:pt x="1186" y="861"/>
                  <a:pt x="1181" y="858"/>
                  <a:pt x="1175" y="856"/>
                </a:cubicBezTo>
                <a:cubicBezTo>
                  <a:pt x="1147" y="845"/>
                  <a:pt x="1116" y="839"/>
                  <a:pt x="1083" y="837"/>
                </a:cubicBezTo>
                <a:cubicBezTo>
                  <a:pt x="1079" y="837"/>
                  <a:pt x="1073" y="837"/>
                  <a:pt x="1068" y="837"/>
                </a:cubicBezTo>
                <a:cubicBezTo>
                  <a:pt x="1063" y="837"/>
                  <a:pt x="1058" y="837"/>
                  <a:pt x="1053" y="837"/>
                </a:cubicBezTo>
                <a:cubicBezTo>
                  <a:pt x="1021" y="839"/>
                  <a:pt x="990" y="845"/>
                  <a:pt x="962" y="856"/>
                </a:cubicBezTo>
                <a:cubicBezTo>
                  <a:pt x="956" y="858"/>
                  <a:pt x="950" y="861"/>
                  <a:pt x="945" y="863"/>
                </a:cubicBezTo>
                <a:cubicBezTo>
                  <a:pt x="916" y="876"/>
                  <a:pt x="890" y="894"/>
                  <a:pt x="866" y="915"/>
                </a:cubicBezTo>
                <a:cubicBezTo>
                  <a:pt x="859" y="921"/>
                  <a:pt x="852" y="928"/>
                  <a:pt x="845" y="936"/>
                </a:cubicBezTo>
                <a:cubicBezTo>
                  <a:pt x="824" y="959"/>
                  <a:pt x="807" y="985"/>
                  <a:pt x="794" y="1014"/>
                </a:cubicBezTo>
                <a:cubicBezTo>
                  <a:pt x="791" y="1020"/>
                  <a:pt x="789" y="1025"/>
                  <a:pt x="787" y="1031"/>
                </a:cubicBezTo>
                <a:cubicBezTo>
                  <a:pt x="776" y="1060"/>
                  <a:pt x="769" y="1091"/>
                  <a:pt x="768" y="1123"/>
                </a:cubicBezTo>
                <a:cubicBezTo>
                  <a:pt x="767" y="1128"/>
                  <a:pt x="767" y="1133"/>
                  <a:pt x="767" y="1138"/>
                </a:cubicBezTo>
                <a:cubicBezTo>
                  <a:pt x="767" y="1143"/>
                  <a:pt x="767" y="1148"/>
                  <a:pt x="768" y="1153"/>
                </a:cubicBezTo>
                <a:cubicBezTo>
                  <a:pt x="769" y="1185"/>
                  <a:pt x="776" y="1216"/>
                  <a:pt x="787" y="1245"/>
                </a:cubicBezTo>
                <a:cubicBezTo>
                  <a:pt x="789" y="1250"/>
                  <a:pt x="791" y="1256"/>
                  <a:pt x="794" y="1261"/>
                </a:cubicBezTo>
                <a:cubicBezTo>
                  <a:pt x="807" y="1290"/>
                  <a:pt x="824" y="1317"/>
                  <a:pt x="845" y="1340"/>
                </a:cubicBezTo>
                <a:cubicBezTo>
                  <a:pt x="852" y="1347"/>
                  <a:pt x="859" y="1354"/>
                  <a:pt x="866" y="1361"/>
                </a:cubicBezTo>
                <a:cubicBezTo>
                  <a:pt x="890" y="1382"/>
                  <a:pt x="916" y="1399"/>
                  <a:pt x="945" y="1412"/>
                </a:cubicBezTo>
                <a:cubicBezTo>
                  <a:pt x="950" y="1415"/>
                  <a:pt x="956" y="1417"/>
                  <a:pt x="962" y="1419"/>
                </a:cubicBezTo>
                <a:cubicBezTo>
                  <a:pt x="990" y="1430"/>
                  <a:pt x="1021" y="1437"/>
                  <a:pt x="1053" y="1439"/>
                </a:cubicBezTo>
                <a:cubicBezTo>
                  <a:pt x="1058" y="1439"/>
                  <a:pt x="1063" y="1439"/>
                  <a:pt x="1068" y="1439"/>
                </a:cubicBezTo>
                <a:cubicBezTo>
                  <a:pt x="1073" y="1439"/>
                  <a:pt x="1079" y="1439"/>
                  <a:pt x="1083" y="1439"/>
                </a:cubicBezTo>
                <a:cubicBezTo>
                  <a:pt x="1116" y="1437"/>
                  <a:pt x="1147" y="1430"/>
                  <a:pt x="1175" y="1419"/>
                </a:cubicBezTo>
                <a:cubicBezTo>
                  <a:pt x="1181" y="1417"/>
                  <a:pt x="1186" y="1415"/>
                  <a:pt x="1192" y="1412"/>
                </a:cubicBezTo>
                <a:cubicBezTo>
                  <a:pt x="1221" y="1399"/>
                  <a:pt x="1247" y="1382"/>
                  <a:pt x="1270" y="1361"/>
                </a:cubicBezTo>
                <a:cubicBezTo>
                  <a:pt x="1278" y="1354"/>
                  <a:pt x="1285" y="1347"/>
                  <a:pt x="1292" y="1340"/>
                </a:cubicBezTo>
                <a:cubicBezTo>
                  <a:pt x="1313" y="1317"/>
                  <a:pt x="1330" y="1290"/>
                  <a:pt x="1343" y="1261"/>
                </a:cubicBezTo>
                <a:cubicBezTo>
                  <a:pt x="1345" y="1256"/>
                  <a:pt x="1348" y="1250"/>
                  <a:pt x="1350" y="1245"/>
                </a:cubicBezTo>
                <a:cubicBezTo>
                  <a:pt x="1361" y="1216"/>
                  <a:pt x="1368" y="1185"/>
                  <a:pt x="1369" y="1153"/>
                </a:cubicBezTo>
                <a:cubicBezTo>
                  <a:pt x="1369" y="1148"/>
                  <a:pt x="1370" y="1143"/>
                  <a:pt x="1370" y="1138"/>
                </a:cubicBezTo>
                <a:cubicBezTo>
                  <a:pt x="1370" y="1133"/>
                  <a:pt x="1369" y="1128"/>
                  <a:pt x="1369" y="1123"/>
                </a:cubicBezTo>
                <a:cubicBezTo>
                  <a:pt x="1368" y="1091"/>
                  <a:pt x="1361" y="1060"/>
                  <a:pt x="1350" y="1031"/>
                </a:cubicBezTo>
                <a:close/>
              </a:path>
            </a:pathLst>
          </a:custGeom>
          <a:solidFill>
            <a:schemeClr val="accent3"/>
          </a:solidFill>
          <a:ln>
            <a:noFill/>
          </a:ln>
        </p:spPr>
        <p:txBody>
          <a:bodyPr vert="horz" wrap="square" lIns="82305" tIns="41153" rIns="82305" bIns="41153" numCol="1" anchor="t" anchorCtr="0" compatLnSpc="1">
            <a:prstTxWarp prst="textNoShape">
              <a:avLst/>
            </a:prstTxWarp>
          </a:bodyPr>
          <a:lstStyle/>
          <a:p>
            <a:pPr defTabSz="914400"/>
            <a:endParaRPr lang="en-US" sz="1600">
              <a:solidFill>
                <a:prstClr val="black"/>
              </a:solidFill>
              <a:latin typeface="Segoe"/>
            </a:endParaRPr>
          </a:p>
        </p:txBody>
      </p:sp>
      <p:sp>
        <p:nvSpPr>
          <p:cNvPr id="111" name="Freeform 84"/>
          <p:cNvSpPr>
            <a:spLocks noChangeAspect="1" noEditPoints="1"/>
          </p:cNvSpPr>
          <p:nvPr/>
        </p:nvSpPr>
        <p:spPr bwMode="black">
          <a:xfrm>
            <a:off x="4906936" y="6138973"/>
            <a:ext cx="306032" cy="365837"/>
          </a:xfrm>
          <a:custGeom>
            <a:avLst/>
            <a:gdLst>
              <a:gd name="T0" fmla="*/ 604 w 1838"/>
              <a:gd name="T1" fmla="*/ 253 h 2192"/>
              <a:gd name="T2" fmla="*/ 1159 w 1838"/>
              <a:gd name="T3" fmla="*/ 963 h 2192"/>
              <a:gd name="T4" fmla="*/ 1105 w 1838"/>
              <a:gd name="T5" fmla="*/ 573 h 2192"/>
              <a:gd name="T6" fmla="*/ 214 w 1838"/>
              <a:gd name="T7" fmla="*/ 0 h 2192"/>
              <a:gd name="T8" fmla="*/ 1159 w 1838"/>
              <a:gd name="T9" fmla="*/ 694 h 2192"/>
              <a:gd name="T10" fmla="*/ 1088 w 1838"/>
              <a:gd name="T11" fmla="*/ 764 h 2192"/>
              <a:gd name="T12" fmla="*/ 284 w 1838"/>
              <a:gd name="T13" fmla="*/ 198 h 2192"/>
              <a:gd name="T14" fmla="*/ 214 w 1838"/>
              <a:gd name="T15" fmla="*/ 128 h 2192"/>
              <a:gd name="T16" fmla="*/ 1443 w 1838"/>
              <a:gd name="T17" fmla="*/ 262 h 2192"/>
              <a:gd name="T18" fmla="*/ 1309 w 1838"/>
              <a:gd name="T19" fmla="*/ 1063 h 2192"/>
              <a:gd name="T20" fmla="*/ 903 w 1838"/>
              <a:gd name="T21" fmla="*/ 764 h 2192"/>
              <a:gd name="T22" fmla="*/ 639 w 1838"/>
              <a:gd name="T23" fmla="*/ 952 h 2192"/>
              <a:gd name="T24" fmla="*/ 704 w 1838"/>
              <a:gd name="T25" fmla="*/ 1683 h 2192"/>
              <a:gd name="T26" fmla="*/ 767 w 1838"/>
              <a:gd name="T27" fmla="*/ 1191 h 2192"/>
              <a:gd name="T28" fmla="*/ 1683 w 1838"/>
              <a:gd name="T29" fmla="*/ 390 h 2192"/>
              <a:gd name="T30" fmla="*/ 1443 w 1838"/>
              <a:gd name="T31" fmla="*/ 134 h 2192"/>
              <a:gd name="T32" fmla="*/ 960 w 1838"/>
              <a:gd name="T33" fmla="*/ 198 h 2192"/>
              <a:gd name="T34" fmla="*/ 704 w 1838"/>
              <a:gd name="T35" fmla="*/ 1555 h 2192"/>
              <a:gd name="T36" fmla="*/ 775 w 1838"/>
              <a:gd name="T37" fmla="*/ 1484 h 2192"/>
              <a:gd name="T38" fmla="*/ 704 w 1838"/>
              <a:gd name="T39" fmla="*/ 694 h 2192"/>
              <a:gd name="T40" fmla="*/ 1631 w 1838"/>
              <a:gd name="T41" fmla="*/ 128 h 2192"/>
              <a:gd name="T42" fmla="*/ 1560 w 1838"/>
              <a:gd name="T43" fmla="*/ 198 h 2192"/>
              <a:gd name="T44" fmla="*/ 1230 w 1838"/>
              <a:gd name="T45" fmla="*/ 198 h 2192"/>
              <a:gd name="T46" fmla="*/ 1159 w 1838"/>
              <a:gd name="T47" fmla="*/ 128 h 2192"/>
              <a:gd name="T48" fmla="*/ 1823 w 1838"/>
              <a:gd name="T49" fmla="*/ 1484 h 2192"/>
              <a:gd name="T50" fmla="*/ 1553 w 1838"/>
              <a:gd name="T51" fmla="*/ 1670 h 2192"/>
              <a:gd name="T52" fmla="*/ 1362 w 1838"/>
              <a:gd name="T53" fmla="*/ 1922 h 2192"/>
              <a:gd name="T54" fmla="*/ 1177 w 1838"/>
              <a:gd name="T55" fmla="*/ 2192 h 2192"/>
              <a:gd name="T56" fmla="*/ 1639 w 1838"/>
              <a:gd name="T57" fmla="*/ 2192 h 2192"/>
              <a:gd name="T58" fmla="*/ 1177 w 1838"/>
              <a:gd name="T59" fmla="*/ 2064 h 2192"/>
              <a:gd name="T60" fmla="*/ 1247 w 1838"/>
              <a:gd name="T61" fmla="*/ 1993 h 2192"/>
              <a:gd name="T62" fmla="*/ 1695 w 1838"/>
              <a:gd name="T63" fmla="*/ 1484 h 2192"/>
              <a:gd name="T64" fmla="*/ 1624 w 1838"/>
              <a:gd name="T65" fmla="*/ 1414 h 2192"/>
              <a:gd name="T66" fmla="*/ 1639 w 1838"/>
              <a:gd name="T67" fmla="*/ 1922 h 2192"/>
              <a:gd name="T68" fmla="*/ 1133 w 1838"/>
              <a:gd name="T69" fmla="*/ 1678 h 2192"/>
              <a:gd name="T70" fmla="*/ 1177 w 1838"/>
              <a:gd name="T71" fmla="*/ 1286 h 2192"/>
              <a:gd name="T72" fmla="*/ 807 w 1838"/>
              <a:gd name="T73" fmla="*/ 1823 h 2192"/>
              <a:gd name="T74" fmla="*/ 384 w 1838"/>
              <a:gd name="T75" fmla="*/ 1922 h 2192"/>
              <a:gd name="T76" fmla="*/ 412 w 1838"/>
              <a:gd name="T77" fmla="*/ 764 h 2192"/>
              <a:gd name="T78" fmla="*/ 157 w 1838"/>
              <a:gd name="T79" fmla="*/ 955 h 2192"/>
              <a:gd name="T80" fmla="*/ 199 w 1838"/>
              <a:gd name="T81" fmla="*/ 2192 h 2192"/>
              <a:gd name="T82" fmla="*/ 704 w 1838"/>
              <a:gd name="T83" fmla="*/ 2192 h 2192"/>
              <a:gd name="T84" fmla="*/ 1133 w 1838"/>
              <a:gd name="T85" fmla="*/ 1678 h 2192"/>
              <a:gd name="T86" fmla="*/ 1177 w 1838"/>
              <a:gd name="T87" fmla="*/ 1555 h 2192"/>
              <a:gd name="T88" fmla="*/ 199 w 1838"/>
              <a:gd name="T89" fmla="*/ 2064 h 2192"/>
              <a:gd name="T90" fmla="*/ 270 w 1838"/>
              <a:gd name="T91" fmla="*/ 1993 h 2192"/>
              <a:gd name="T92" fmla="*/ 143 w 1838"/>
              <a:gd name="T93" fmla="*/ 764 h 2192"/>
              <a:gd name="T94" fmla="*/ 214 w 1838"/>
              <a:gd name="T95" fmla="*/ 835 h 2192"/>
              <a:gd name="T96" fmla="*/ 704 w 1838"/>
              <a:gd name="T97" fmla="*/ 1922 h 2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38" h="2192">
                <a:moveTo>
                  <a:pt x="214" y="397"/>
                </a:moveTo>
                <a:cubicBezTo>
                  <a:pt x="304" y="397"/>
                  <a:pt x="381" y="336"/>
                  <a:pt x="405" y="253"/>
                </a:cubicBezTo>
                <a:cubicBezTo>
                  <a:pt x="604" y="253"/>
                  <a:pt x="604" y="253"/>
                  <a:pt x="604" y="253"/>
                </a:cubicBezTo>
                <a:cubicBezTo>
                  <a:pt x="998" y="647"/>
                  <a:pt x="998" y="647"/>
                  <a:pt x="998" y="647"/>
                </a:cubicBezTo>
                <a:cubicBezTo>
                  <a:pt x="974" y="680"/>
                  <a:pt x="960" y="720"/>
                  <a:pt x="960" y="764"/>
                </a:cubicBezTo>
                <a:cubicBezTo>
                  <a:pt x="960" y="874"/>
                  <a:pt x="1049" y="963"/>
                  <a:pt x="1159" y="963"/>
                </a:cubicBezTo>
                <a:cubicBezTo>
                  <a:pt x="1268" y="963"/>
                  <a:pt x="1358" y="874"/>
                  <a:pt x="1358" y="764"/>
                </a:cubicBezTo>
                <a:cubicBezTo>
                  <a:pt x="1358" y="655"/>
                  <a:pt x="1268" y="566"/>
                  <a:pt x="1159" y="566"/>
                </a:cubicBezTo>
                <a:cubicBezTo>
                  <a:pt x="1140" y="566"/>
                  <a:pt x="1122" y="568"/>
                  <a:pt x="1105" y="573"/>
                </a:cubicBezTo>
                <a:cubicBezTo>
                  <a:pt x="657" y="125"/>
                  <a:pt x="657" y="125"/>
                  <a:pt x="657" y="125"/>
                </a:cubicBezTo>
                <a:cubicBezTo>
                  <a:pt x="398" y="125"/>
                  <a:pt x="398" y="125"/>
                  <a:pt x="398" y="125"/>
                </a:cubicBezTo>
                <a:cubicBezTo>
                  <a:pt x="369" y="51"/>
                  <a:pt x="297" y="0"/>
                  <a:pt x="214" y="0"/>
                </a:cubicBezTo>
                <a:cubicBezTo>
                  <a:pt x="104" y="0"/>
                  <a:pt x="15" y="89"/>
                  <a:pt x="15" y="198"/>
                </a:cubicBezTo>
                <a:cubicBezTo>
                  <a:pt x="15" y="308"/>
                  <a:pt x="104" y="397"/>
                  <a:pt x="214" y="397"/>
                </a:cubicBezTo>
                <a:close/>
                <a:moveTo>
                  <a:pt x="1159" y="694"/>
                </a:moveTo>
                <a:cubicBezTo>
                  <a:pt x="1198" y="694"/>
                  <a:pt x="1230" y="725"/>
                  <a:pt x="1230" y="764"/>
                </a:cubicBezTo>
                <a:cubicBezTo>
                  <a:pt x="1230" y="803"/>
                  <a:pt x="1198" y="835"/>
                  <a:pt x="1159" y="835"/>
                </a:cubicBezTo>
                <a:cubicBezTo>
                  <a:pt x="1120" y="835"/>
                  <a:pt x="1088" y="803"/>
                  <a:pt x="1088" y="764"/>
                </a:cubicBezTo>
                <a:cubicBezTo>
                  <a:pt x="1088" y="725"/>
                  <a:pt x="1120" y="694"/>
                  <a:pt x="1159" y="694"/>
                </a:cubicBezTo>
                <a:close/>
                <a:moveTo>
                  <a:pt x="214" y="128"/>
                </a:moveTo>
                <a:cubicBezTo>
                  <a:pt x="253" y="128"/>
                  <a:pt x="284" y="159"/>
                  <a:pt x="284" y="198"/>
                </a:cubicBezTo>
                <a:cubicBezTo>
                  <a:pt x="284" y="237"/>
                  <a:pt x="253" y="269"/>
                  <a:pt x="214" y="269"/>
                </a:cubicBezTo>
                <a:cubicBezTo>
                  <a:pt x="175" y="269"/>
                  <a:pt x="143" y="237"/>
                  <a:pt x="143" y="198"/>
                </a:cubicBezTo>
                <a:cubicBezTo>
                  <a:pt x="143" y="159"/>
                  <a:pt x="175" y="128"/>
                  <a:pt x="214" y="128"/>
                </a:cubicBezTo>
                <a:close/>
                <a:moveTo>
                  <a:pt x="1159" y="397"/>
                </a:moveTo>
                <a:cubicBezTo>
                  <a:pt x="1246" y="397"/>
                  <a:pt x="1320" y="341"/>
                  <a:pt x="1347" y="262"/>
                </a:cubicBezTo>
                <a:cubicBezTo>
                  <a:pt x="1443" y="262"/>
                  <a:pt x="1443" y="262"/>
                  <a:pt x="1443" y="262"/>
                </a:cubicBezTo>
                <a:cubicBezTo>
                  <a:pt x="1461" y="317"/>
                  <a:pt x="1503" y="360"/>
                  <a:pt x="1555" y="382"/>
                </a:cubicBezTo>
                <a:cubicBezTo>
                  <a:pt x="1555" y="817"/>
                  <a:pt x="1555" y="817"/>
                  <a:pt x="1555" y="817"/>
                </a:cubicBezTo>
                <a:cubicBezTo>
                  <a:pt x="1309" y="1063"/>
                  <a:pt x="1309" y="1063"/>
                  <a:pt x="1309" y="1063"/>
                </a:cubicBezTo>
                <a:cubicBezTo>
                  <a:pt x="767" y="1063"/>
                  <a:pt x="767" y="1063"/>
                  <a:pt x="767" y="1063"/>
                </a:cubicBezTo>
                <a:cubicBezTo>
                  <a:pt x="767" y="953"/>
                  <a:pt x="767" y="953"/>
                  <a:pt x="767" y="953"/>
                </a:cubicBezTo>
                <a:cubicBezTo>
                  <a:pt x="846" y="927"/>
                  <a:pt x="903" y="852"/>
                  <a:pt x="903" y="764"/>
                </a:cubicBezTo>
                <a:cubicBezTo>
                  <a:pt x="903" y="655"/>
                  <a:pt x="814" y="566"/>
                  <a:pt x="704" y="566"/>
                </a:cubicBezTo>
                <a:cubicBezTo>
                  <a:pt x="595" y="566"/>
                  <a:pt x="506" y="655"/>
                  <a:pt x="506" y="764"/>
                </a:cubicBezTo>
                <a:cubicBezTo>
                  <a:pt x="506" y="851"/>
                  <a:pt x="561" y="925"/>
                  <a:pt x="639" y="952"/>
                </a:cubicBezTo>
                <a:cubicBezTo>
                  <a:pt x="639" y="1297"/>
                  <a:pt x="639" y="1297"/>
                  <a:pt x="639" y="1297"/>
                </a:cubicBezTo>
                <a:cubicBezTo>
                  <a:pt x="561" y="1324"/>
                  <a:pt x="506" y="1398"/>
                  <a:pt x="506" y="1484"/>
                </a:cubicBezTo>
                <a:cubicBezTo>
                  <a:pt x="506" y="1594"/>
                  <a:pt x="595" y="1683"/>
                  <a:pt x="704" y="1683"/>
                </a:cubicBezTo>
                <a:cubicBezTo>
                  <a:pt x="814" y="1683"/>
                  <a:pt x="903" y="1594"/>
                  <a:pt x="903" y="1484"/>
                </a:cubicBezTo>
                <a:cubicBezTo>
                  <a:pt x="903" y="1397"/>
                  <a:pt x="846" y="1322"/>
                  <a:pt x="767" y="1296"/>
                </a:cubicBezTo>
                <a:cubicBezTo>
                  <a:pt x="767" y="1191"/>
                  <a:pt x="767" y="1191"/>
                  <a:pt x="767" y="1191"/>
                </a:cubicBezTo>
                <a:cubicBezTo>
                  <a:pt x="1362" y="1191"/>
                  <a:pt x="1362" y="1191"/>
                  <a:pt x="1362" y="1191"/>
                </a:cubicBezTo>
                <a:cubicBezTo>
                  <a:pt x="1683" y="870"/>
                  <a:pt x="1683" y="870"/>
                  <a:pt x="1683" y="870"/>
                </a:cubicBezTo>
                <a:cubicBezTo>
                  <a:pt x="1683" y="390"/>
                  <a:pt x="1683" y="390"/>
                  <a:pt x="1683" y="390"/>
                </a:cubicBezTo>
                <a:cubicBezTo>
                  <a:pt x="1768" y="367"/>
                  <a:pt x="1830" y="290"/>
                  <a:pt x="1830" y="198"/>
                </a:cubicBezTo>
                <a:cubicBezTo>
                  <a:pt x="1830" y="89"/>
                  <a:pt x="1740" y="0"/>
                  <a:pt x="1631" y="0"/>
                </a:cubicBezTo>
                <a:cubicBezTo>
                  <a:pt x="1544" y="0"/>
                  <a:pt x="1469" y="56"/>
                  <a:pt x="1443" y="134"/>
                </a:cubicBezTo>
                <a:cubicBezTo>
                  <a:pt x="1347" y="134"/>
                  <a:pt x="1347" y="134"/>
                  <a:pt x="1347" y="134"/>
                </a:cubicBezTo>
                <a:cubicBezTo>
                  <a:pt x="1320" y="56"/>
                  <a:pt x="1246" y="0"/>
                  <a:pt x="1159" y="0"/>
                </a:cubicBezTo>
                <a:cubicBezTo>
                  <a:pt x="1049" y="0"/>
                  <a:pt x="960" y="89"/>
                  <a:pt x="960" y="198"/>
                </a:cubicBezTo>
                <a:cubicBezTo>
                  <a:pt x="960" y="308"/>
                  <a:pt x="1049" y="397"/>
                  <a:pt x="1159" y="397"/>
                </a:cubicBezTo>
                <a:close/>
                <a:moveTo>
                  <a:pt x="775" y="1484"/>
                </a:moveTo>
                <a:cubicBezTo>
                  <a:pt x="775" y="1523"/>
                  <a:pt x="743" y="1555"/>
                  <a:pt x="704" y="1555"/>
                </a:cubicBezTo>
                <a:cubicBezTo>
                  <a:pt x="665" y="1555"/>
                  <a:pt x="634" y="1523"/>
                  <a:pt x="634" y="1484"/>
                </a:cubicBezTo>
                <a:cubicBezTo>
                  <a:pt x="634" y="1445"/>
                  <a:pt x="665" y="1414"/>
                  <a:pt x="704" y="1414"/>
                </a:cubicBezTo>
                <a:cubicBezTo>
                  <a:pt x="743" y="1414"/>
                  <a:pt x="775" y="1445"/>
                  <a:pt x="775" y="1484"/>
                </a:cubicBezTo>
                <a:close/>
                <a:moveTo>
                  <a:pt x="704" y="835"/>
                </a:moveTo>
                <a:cubicBezTo>
                  <a:pt x="665" y="835"/>
                  <a:pt x="634" y="803"/>
                  <a:pt x="634" y="764"/>
                </a:cubicBezTo>
                <a:cubicBezTo>
                  <a:pt x="634" y="725"/>
                  <a:pt x="665" y="694"/>
                  <a:pt x="704" y="694"/>
                </a:cubicBezTo>
                <a:cubicBezTo>
                  <a:pt x="743" y="694"/>
                  <a:pt x="775" y="725"/>
                  <a:pt x="775" y="764"/>
                </a:cubicBezTo>
                <a:cubicBezTo>
                  <a:pt x="775" y="803"/>
                  <a:pt x="743" y="835"/>
                  <a:pt x="704" y="835"/>
                </a:cubicBezTo>
                <a:close/>
                <a:moveTo>
                  <a:pt x="1631" y="128"/>
                </a:moveTo>
                <a:cubicBezTo>
                  <a:pt x="1670" y="128"/>
                  <a:pt x="1702" y="159"/>
                  <a:pt x="1702" y="198"/>
                </a:cubicBezTo>
                <a:cubicBezTo>
                  <a:pt x="1702" y="237"/>
                  <a:pt x="1670" y="269"/>
                  <a:pt x="1631" y="269"/>
                </a:cubicBezTo>
                <a:cubicBezTo>
                  <a:pt x="1592" y="269"/>
                  <a:pt x="1560" y="237"/>
                  <a:pt x="1560" y="198"/>
                </a:cubicBezTo>
                <a:cubicBezTo>
                  <a:pt x="1560" y="159"/>
                  <a:pt x="1592" y="128"/>
                  <a:pt x="1631" y="128"/>
                </a:cubicBezTo>
                <a:close/>
                <a:moveTo>
                  <a:pt x="1159" y="128"/>
                </a:moveTo>
                <a:cubicBezTo>
                  <a:pt x="1198" y="128"/>
                  <a:pt x="1230" y="159"/>
                  <a:pt x="1230" y="198"/>
                </a:cubicBezTo>
                <a:cubicBezTo>
                  <a:pt x="1230" y="237"/>
                  <a:pt x="1198" y="269"/>
                  <a:pt x="1159" y="269"/>
                </a:cubicBezTo>
                <a:cubicBezTo>
                  <a:pt x="1120" y="269"/>
                  <a:pt x="1088" y="237"/>
                  <a:pt x="1088" y="198"/>
                </a:cubicBezTo>
                <a:cubicBezTo>
                  <a:pt x="1088" y="159"/>
                  <a:pt x="1120" y="128"/>
                  <a:pt x="1159" y="128"/>
                </a:cubicBezTo>
                <a:close/>
                <a:moveTo>
                  <a:pt x="1681" y="1799"/>
                </a:moveTo>
                <a:cubicBezTo>
                  <a:pt x="1681" y="1675"/>
                  <a:pt x="1681" y="1675"/>
                  <a:pt x="1681" y="1675"/>
                </a:cubicBezTo>
                <a:cubicBezTo>
                  <a:pt x="1763" y="1650"/>
                  <a:pt x="1823" y="1574"/>
                  <a:pt x="1823" y="1484"/>
                </a:cubicBezTo>
                <a:cubicBezTo>
                  <a:pt x="1823" y="1375"/>
                  <a:pt x="1734" y="1286"/>
                  <a:pt x="1624" y="1286"/>
                </a:cubicBezTo>
                <a:cubicBezTo>
                  <a:pt x="1514" y="1286"/>
                  <a:pt x="1425" y="1375"/>
                  <a:pt x="1425" y="1484"/>
                </a:cubicBezTo>
                <a:cubicBezTo>
                  <a:pt x="1425" y="1569"/>
                  <a:pt x="1478" y="1641"/>
                  <a:pt x="1553" y="1670"/>
                </a:cubicBezTo>
                <a:cubicBezTo>
                  <a:pt x="1553" y="1814"/>
                  <a:pt x="1553" y="1814"/>
                  <a:pt x="1553" y="1814"/>
                </a:cubicBezTo>
                <a:cubicBezTo>
                  <a:pt x="1507" y="1836"/>
                  <a:pt x="1472" y="1874"/>
                  <a:pt x="1453" y="1922"/>
                </a:cubicBezTo>
                <a:cubicBezTo>
                  <a:pt x="1362" y="1922"/>
                  <a:pt x="1362" y="1922"/>
                  <a:pt x="1362" y="1922"/>
                </a:cubicBezTo>
                <a:cubicBezTo>
                  <a:pt x="1333" y="1847"/>
                  <a:pt x="1261" y="1794"/>
                  <a:pt x="1177" y="1794"/>
                </a:cubicBezTo>
                <a:cubicBezTo>
                  <a:pt x="1067" y="1794"/>
                  <a:pt x="978" y="1883"/>
                  <a:pt x="978" y="1993"/>
                </a:cubicBezTo>
                <a:cubicBezTo>
                  <a:pt x="978" y="2103"/>
                  <a:pt x="1067" y="2192"/>
                  <a:pt x="1177" y="2192"/>
                </a:cubicBezTo>
                <a:cubicBezTo>
                  <a:pt x="1266" y="2192"/>
                  <a:pt x="1343" y="2132"/>
                  <a:pt x="1367" y="2050"/>
                </a:cubicBezTo>
                <a:cubicBezTo>
                  <a:pt x="1448" y="2050"/>
                  <a:pt x="1448" y="2050"/>
                  <a:pt x="1448" y="2050"/>
                </a:cubicBezTo>
                <a:cubicBezTo>
                  <a:pt x="1473" y="2132"/>
                  <a:pt x="1549" y="2192"/>
                  <a:pt x="1639" y="2192"/>
                </a:cubicBezTo>
                <a:cubicBezTo>
                  <a:pt x="1748" y="2192"/>
                  <a:pt x="1838" y="2103"/>
                  <a:pt x="1838" y="1993"/>
                </a:cubicBezTo>
                <a:cubicBezTo>
                  <a:pt x="1838" y="1898"/>
                  <a:pt x="1770" y="1818"/>
                  <a:pt x="1681" y="1799"/>
                </a:cubicBezTo>
                <a:close/>
                <a:moveTo>
                  <a:pt x="1177" y="2064"/>
                </a:moveTo>
                <a:cubicBezTo>
                  <a:pt x="1138" y="2064"/>
                  <a:pt x="1106" y="2032"/>
                  <a:pt x="1106" y="1993"/>
                </a:cubicBezTo>
                <a:cubicBezTo>
                  <a:pt x="1106" y="1954"/>
                  <a:pt x="1138" y="1922"/>
                  <a:pt x="1177" y="1922"/>
                </a:cubicBezTo>
                <a:cubicBezTo>
                  <a:pt x="1216" y="1922"/>
                  <a:pt x="1247" y="1954"/>
                  <a:pt x="1247" y="1993"/>
                </a:cubicBezTo>
                <a:cubicBezTo>
                  <a:pt x="1247" y="2032"/>
                  <a:pt x="1216" y="2064"/>
                  <a:pt x="1177" y="2064"/>
                </a:cubicBezTo>
                <a:close/>
                <a:moveTo>
                  <a:pt x="1624" y="1414"/>
                </a:moveTo>
                <a:cubicBezTo>
                  <a:pt x="1663" y="1414"/>
                  <a:pt x="1695" y="1445"/>
                  <a:pt x="1695" y="1484"/>
                </a:cubicBezTo>
                <a:cubicBezTo>
                  <a:pt x="1695" y="1523"/>
                  <a:pt x="1663" y="1555"/>
                  <a:pt x="1624" y="1555"/>
                </a:cubicBezTo>
                <a:cubicBezTo>
                  <a:pt x="1585" y="1555"/>
                  <a:pt x="1553" y="1523"/>
                  <a:pt x="1553" y="1484"/>
                </a:cubicBezTo>
                <a:cubicBezTo>
                  <a:pt x="1553" y="1445"/>
                  <a:pt x="1585" y="1414"/>
                  <a:pt x="1624" y="1414"/>
                </a:cubicBezTo>
                <a:close/>
                <a:moveTo>
                  <a:pt x="1639" y="2064"/>
                </a:moveTo>
                <a:cubicBezTo>
                  <a:pt x="1600" y="2064"/>
                  <a:pt x="1568" y="2032"/>
                  <a:pt x="1568" y="1993"/>
                </a:cubicBezTo>
                <a:cubicBezTo>
                  <a:pt x="1568" y="1954"/>
                  <a:pt x="1600" y="1922"/>
                  <a:pt x="1639" y="1922"/>
                </a:cubicBezTo>
                <a:cubicBezTo>
                  <a:pt x="1678" y="1922"/>
                  <a:pt x="1710" y="1954"/>
                  <a:pt x="1710" y="1993"/>
                </a:cubicBezTo>
                <a:cubicBezTo>
                  <a:pt x="1710" y="2032"/>
                  <a:pt x="1678" y="2064"/>
                  <a:pt x="1639" y="2064"/>
                </a:cubicBezTo>
                <a:close/>
                <a:moveTo>
                  <a:pt x="1133" y="1678"/>
                </a:moveTo>
                <a:cubicBezTo>
                  <a:pt x="1147" y="1681"/>
                  <a:pt x="1162" y="1683"/>
                  <a:pt x="1177" y="1683"/>
                </a:cubicBezTo>
                <a:cubicBezTo>
                  <a:pt x="1286" y="1683"/>
                  <a:pt x="1375" y="1594"/>
                  <a:pt x="1375" y="1484"/>
                </a:cubicBezTo>
                <a:cubicBezTo>
                  <a:pt x="1375" y="1375"/>
                  <a:pt x="1286" y="1286"/>
                  <a:pt x="1177" y="1286"/>
                </a:cubicBezTo>
                <a:cubicBezTo>
                  <a:pt x="1067" y="1286"/>
                  <a:pt x="978" y="1375"/>
                  <a:pt x="978" y="1484"/>
                </a:cubicBezTo>
                <a:cubicBezTo>
                  <a:pt x="978" y="1531"/>
                  <a:pt x="994" y="1575"/>
                  <a:pt x="1022" y="1609"/>
                </a:cubicBezTo>
                <a:cubicBezTo>
                  <a:pt x="807" y="1823"/>
                  <a:pt x="807" y="1823"/>
                  <a:pt x="807" y="1823"/>
                </a:cubicBezTo>
                <a:cubicBezTo>
                  <a:pt x="777" y="1805"/>
                  <a:pt x="742" y="1794"/>
                  <a:pt x="704" y="1794"/>
                </a:cubicBezTo>
                <a:cubicBezTo>
                  <a:pt x="620" y="1794"/>
                  <a:pt x="548" y="1847"/>
                  <a:pt x="519" y="1922"/>
                </a:cubicBezTo>
                <a:cubicBezTo>
                  <a:pt x="384" y="1922"/>
                  <a:pt x="384" y="1922"/>
                  <a:pt x="384" y="1922"/>
                </a:cubicBezTo>
                <a:cubicBezTo>
                  <a:pt x="366" y="1874"/>
                  <a:pt x="330" y="1836"/>
                  <a:pt x="285" y="1814"/>
                </a:cubicBezTo>
                <a:cubicBezTo>
                  <a:pt x="285" y="950"/>
                  <a:pt x="285" y="950"/>
                  <a:pt x="285" y="950"/>
                </a:cubicBezTo>
                <a:cubicBezTo>
                  <a:pt x="359" y="921"/>
                  <a:pt x="412" y="849"/>
                  <a:pt x="412" y="764"/>
                </a:cubicBezTo>
                <a:cubicBezTo>
                  <a:pt x="412" y="655"/>
                  <a:pt x="323" y="566"/>
                  <a:pt x="214" y="566"/>
                </a:cubicBezTo>
                <a:cubicBezTo>
                  <a:pt x="104" y="566"/>
                  <a:pt x="15" y="655"/>
                  <a:pt x="15" y="764"/>
                </a:cubicBezTo>
                <a:cubicBezTo>
                  <a:pt x="15" y="854"/>
                  <a:pt x="75" y="930"/>
                  <a:pt x="157" y="955"/>
                </a:cubicBezTo>
                <a:cubicBezTo>
                  <a:pt x="157" y="1799"/>
                  <a:pt x="157" y="1799"/>
                  <a:pt x="157" y="1799"/>
                </a:cubicBezTo>
                <a:cubicBezTo>
                  <a:pt x="67" y="1818"/>
                  <a:pt x="0" y="1898"/>
                  <a:pt x="0" y="1993"/>
                </a:cubicBezTo>
                <a:cubicBezTo>
                  <a:pt x="0" y="2103"/>
                  <a:pt x="89" y="2192"/>
                  <a:pt x="199" y="2192"/>
                </a:cubicBezTo>
                <a:cubicBezTo>
                  <a:pt x="289" y="2192"/>
                  <a:pt x="365" y="2132"/>
                  <a:pt x="389" y="2050"/>
                </a:cubicBezTo>
                <a:cubicBezTo>
                  <a:pt x="514" y="2050"/>
                  <a:pt x="514" y="2050"/>
                  <a:pt x="514" y="2050"/>
                </a:cubicBezTo>
                <a:cubicBezTo>
                  <a:pt x="538" y="2132"/>
                  <a:pt x="615" y="2192"/>
                  <a:pt x="704" y="2192"/>
                </a:cubicBezTo>
                <a:cubicBezTo>
                  <a:pt x="814" y="2192"/>
                  <a:pt x="903" y="2103"/>
                  <a:pt x="903" y="1993"/>
                </a:cubicBezTo>
                <a:cubicBezTo>
                  <a:pt x="903" y="1968"/>
                  <a:pt x="898" y="1944"/>
                  <a:pt x="890" y="1922"/>
                </a:cubicBezTo>
                <a:lnTo>
                  <a:pt x="1133" y="1678"/>
                </a:lnTo>
                <a:close/>
                <a:moveTo>
                  <a:pt x="1177" y="1414"/>
                </a:moveTo>
                <a:cubicBezTo>
                  <a:pt x="1216" y="1414"/>
                  <a:pt x="1247" y="1445"/>
                  <a:pt x="1247" y="1484"/>
                </a:cubicBezTo>
                <a:cubicBezTo>
                  <a:pt x="1247" y="1523"/>
                  <a:pt x="1216" y="1555"/>
                  <a:pt x="1177" y="1555"/>
                </a:cubicBezTo>
                <a:cubicBezTo>
                  <a:pt x="1138" y="1555"/>
                  <a:pt x="1106" y="1523"/>
                  <a:pt x="1106" y="1484"/>
                </a:cubicBezTo>
                <a:cubicBezTo>
                  <a:pt x="1106" y="1445"/>
                  <a:pt x="1138" y="1414"/>
                  <a:pt x="1177" y="1414"/>
                </a:cubicBezTo>
                <a:close/>
                <a:moveTo>
                  <a:pt x="199" y="2064"/>
                </a:moveTo>
                <a:cubicBezTo>
                  <a:pt x="160" y="2064"/>
                  <a:pt x="128" y="2032"/>
                  <a:pt x="128" y="1993"/>
                </a:cubicBezTo>
                <a:cubicBezTo>
                  <a:pt x="128" y="1954"/>
                  <a:pt x="160" y="1922"/>
                  <a:pt x="199" y="1922"/>
                </a:cubicBezTo>
                <a:cubicBezTo>
                  <a:pt x="238" y="1922"/>
                  <a:pt x="270" y="1954"/>
                  <a:pt x="270" y="1993"/>
                </a:cubicBezTo>
                <a:cubicBezTo>
                  <a:pt x="270" y="2032"/>
                  <a:pt x="238" y="2064"/>
                  <a:pt x="199" y="2064"/>
                </a:cubicBezTo>
                <a:close/>
                <a:moveTo>
                  <a:pt x="214" y="835"/>
                </a:moveTo>
                <a:cubicBezTo>
                  <a:pt x="175" y="835"/>
                  <a:pt x="143" y="803"/>
                  <a:pt x="143" y="764"/>
                </a:cubicBezTo>
                <a:cubicBezTo>
                  <a:pt x="143" y="725"/>
                  <a:pt x="175" y="694"/>
                  <a:pt x="214" y="694"/>
                </a:cubicBezTo>
                <a:cubicBezTo>
                  <a:pt x="253" y="694"/>
                  <a:pt x="284" y="725"/>
                  <a:pt x="284" y="764"/>
                </a:cubicBezTo>
                <a:cubicBezTo>
                  <a:pt x="284" y="803"/>
                  <a:pt x="253" y="835"/>
                  <a:pt x="214" y="835"/>
                </a:cubicBezTo>
                <a:close/>
                <a:moveTo>
                  <a:pt x="704" y="2064"/>
                </a:moveTo>
                <a:cubicBezTo>
                  <a:pt x="665" y="2064"/>
                  <a:pt x="634" y="2032"/>
                  <a:pt x="634" y="1993"/>
                </a:cubicBezTo>
                <a:cubicBezTo>
                  <a:pt x="634" y="1954"/>
                  <a:pt x="665" y="1922"/>
                  <a:pt x="704" y="1922"/>
                </a:cubicBezTo>
                <a:cubicBezTo>
                  <a:pt x="743" y="1922"/>
                  <a:pt x="775" y="1954"/>
                  <a:pt x="775" y="1993"/>
                </a:cubicBezTo>
                <a:cubicBezTo>
                  <a:pt x="775" y="2032"/>
                  <a:pt x="743" y="2064"/>
                  <a:pt x="704" y="2064"/>
                </a:cubicBezTo>
                <a:close/>
              </a:path>
            </a:pathLst>
          </a:custGeom>
          <a:solidFill>
            <a:schemeClr val="accent3"/>
          </a:solidFill>
          <a:ln>
            <a:noFill/>
          </a:ln>
        </p:spPr>
        <p:txBody>
          <a:bodyPr vert="horz" wrap="square" lIns="82305" tIns="41153" rIns="82305" bIns="41153" numCol="1" anchor="t" anchorCtr="0" compatLnSpc="1">
            <a:prstTxWarp prst="textNoShape">
              <a:avLst/>
            </a:prstTxWarp>
          </a:bodyPr>
          <a:lstStyle/>
          <a:p>
            <a:pPr defTabSz="914400"/>
            <a:endParaRPr lang="en-US" sz="1600">
              <a:solidFill>
                <a:prstClr val="black"/>
              </a:solidFill>
              <a:latin typeface="Segoe"/>
            </a:endParaRPr>
          </a:p>
        </p:txBody>
      </p:sp>
      <p:sp>
        <p:nvSpPr>
          <p:cNvPr id="44" name="Rectangle 43"/>
          <p:cNvSpPr/>
          <p:nvPr/>
        </p:nvSpPr>
        <p:spPr bwMode="auto">
          <a:xfrm>
            <a:off x="4856675" y="6084265"/>
            <a:ext cx="1005840" cy="470855"/>
          </a:xfrm>
          <a:prstGeom prst="rect">
            <a:avLst/>
          </a:prstGeom>
          <a:noFill/>
          <a:ln w="1905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sp>
        <p:nvSpPr>
          <p:cNvPr id="124" name="Rectangle 123"/>
          <p:cNvSpPr/>
          <p:nvPr/>
        </p:nvSpPr>
        <p:spPr bwMode="auto">
          <a:xfrm>
            <a:off x="5866585" y="6084265"/>
            <a:ext cx="1005840" cy="470855"/>
          </a:xfrm>
          <a:prstGeom prst="rect">
            <a:avLst/>
          </a:prstGeom>
          <a:noFill/>
          <a:ln w="1905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sp>
        <p:nvSpPr>
          <p:cNvPr id="125" name="Rectangle 124"/>
          <p:cNvSpPr/>
          <p:nvPr/>
        </p:nvSpPr>
        <p:spPr bwMode="auto">
          <a:xfrm>
            <a:off x="6876495" y="6084265"/>
            <a:ext cx="1005840" cy="470855"/>
          </a:xfrm>
          <a:prstGeom prst="rect">
            <a:avLst/>
          </a:prstGeom>
          <a:noFill/>
          <a:ln w="1905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grpSp>
        <p:nvGrpSpPr>
          <p:cNvPr id="12" name="Group 11"/>
          <p:cNvGrpSpPr/>
          <p:nvPr/>
        </p:nvGrpSpPr>
        <p:grpSpPr>
          <a:xfrm>
            <a:off x="4867004" y="1322977"/>
            <a:ext cx="3062152" cy="1322523"/>
            <a:chOff x="4714675" y="1277256"/>
            <a:chExt cx="3062152" cy="1322523"/>
          </a:xfrm>
        </p:grpSpPr>
        <p:sp>
          <p:nvSpPr>
            <p:cNvPr id="123" name="Freeform 122"/>
            <p:cNvSpPr>
              <a:spLocks noChangeAspect="1"/>
            </p:cNvSpPr>
            <p:nvPr/>
          </p:nvSpPr>
          <p:spPr bwMode="auto">
            <a:xfrm>
              <a:off x="4714675" y="1277256"/>
              <a:ext cx="3062152" cy="1229334"/>
            </a:xfrm>
            <a:custGeom>
              <a:avLst/>
              <a:gdLst>
                <a:gd name="connsiteX0" fmla="*/ 1083095 w 3062152"/>
                <a:gd name="connsiteY0" fmla="*/ 0 h 1301578"/>
                <a:gd name="connsiteX1" fmla="*/ 1387161 w 3062152"/>
                <a:gd name="connsiteY1" fmla="*/ 89484 h 1301578"/>
                <a:gd name="connsiteX2" fmla="*/ 1428655 w 3062152"/>
                <a:gd name="connsiteY2" fmla="*/ 120032 h 1301578"/>
                <a:gd name="connsiteX3" fmla="*/ 1465923 w 3062152"/>
                <a:gd name="connsiteY3" fmla="*/ 90789 h 1301578"/>
                <a:gd name="connsiteX4" fmla="*/ 1777826 w 3062152"/>
                <a:gd name="connsiteY4" fmla="*/ 0 h 1301578"/>
                <a:gd name="connsiteX5" fmla="*/ 2292740 w 3062152"/>
                <a:gd name="connsiteY5" fmla="*/ 325395 h 1301578"/>
                <a:gd name="connsiteX6" fmla="*/ 2541320 w 3062152"/>
                <a:gd name="connsiteY6" fmla="*/ 260316 h 1301578"/>
                <a:gd name="connsiteX7" fmla="*/ 3062152 w 3062152"/>
                <a:gd name="connsiteY7" fmla="*/ 780947 h 1301578"/>
                <a:gd name="connsiteX8" fmla="*/ 2541320 w 3062152"/>
                <a:gd name="connsiteY8" fmla="*/ 1301578 h 1301578"/>
                <a:gd name="connsiteX9" fmla="*/ 2019713 w 3062152"/>
                <a:gd name="connsiteY9" fmla="*/ 1301578 h 1301578"/>
                <a:gd name="connsiteX10" fmla="*/ 1846589 w 3062152"/>
                <a:gd name="connsiteY10" fmla="*/ 1301578 h 1301578"/>
                <a:gd name="connsiteX11" fmla="*/ 1808678 w 3062152"/>
                <a:gd name="connsiteY11" fmla="*/ 1301578 h 1301578"/>
                <a:gd name="connsiteX12" fmla="*/ 1627736 w 3062152"/>
                <a:gd name="connsiteY12" fmla="*/ 1301578 h 1301578"/>
                <a:gd name="connsiteX13" fmla="*/ 1568424 w 3062152"/>
                <a:gd name="connsiteY13" fmla="*/ 1301578 h 1301578"/>
                <a:gd name="connsiteX14" fmla="*/ 1474571 w 3062152"/>
                <a:gd name="connsiteY14" fmla="*/ 1301578 h 1301578"/>
                <a:gd name="connsiteX15" fmla="*/ 1346870 w 3062152"/>
                <a:gd name="connsiteY15" fmla="*/ 1301578 h 1301578"/>
                <a:gd name="connsiteX16" fmla="*/ 1324982 w 3062152"/>
                <a:gd name="connsiteY16" fmla="*/ 1301578 h 1301578"/>
                <a:gd name="connsiteX17" fmla="*/ 1242317 w 3062152"/>
                <a:gd name="connsiteY17" fmla="*/ 1301578 h 1301578"/>
                <a:gd name="connsiteX18" fmla="*/ 1158598 w 3062152"/>
                <a:gd name="connsiteY18" fmla="*/ 1301578 h 1301578"/>
                <a:gd name="connsiteX19" fmla="*/ 1113947 w 3062152"/>
                <a:gd name="connsiteY19" fmla="*/ 1301578 h 1301578"/>
                <a:gd name="connsiteX20" fmla="*/ 1093397 w 3062152"/>
                <a:gd name="connsiteY20" fmla="*/ 1301578 h 1301578"/>
                <a:gd name="connsiteX21" fmla="*/ 961066 w 3062152"/>
                <a:gd name="connsiteY21" fmla="*/ 1301578 h 1301578"/>
                <a:gd name="connsiteX22" fmla="*/ 933005 w 3062152"/>
                <a:gd name="connsiteY22" fmla="*/ 1301578 h 1301578"/>
                <a:gd name="connsiteX23" fmla="*/ 266335 w 3062152"/>
                <a:gd name="connsiteY23" fmla="*/ 1301578 h 1301578"/>
                <a:gd name="connsiteX24" fmla="*/ 0 w 3062152"/>
                <a:gd name="connsiteY24" fmla="*/ 1035346 h 1301578"/>
                <a:gd name="connsiteX25" fmla="*/ 201231 w 3062152"/>
                <a:gd name="connsiteY25" fmla="*/ 775031 h 1301578"/>
                <a:gd name="connsiteX26" fmla="*/ 514914 w 3062152"/>
                <a:gd name="connsiteY26" fmla="*/ 538380 h 1301578"/>
                <a:gd name="connsiteX27" fmla="*/ 1083095 w 3062152"/>
                <a:gd name="connsiteY27" fmla="*/ 0 h 130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62152" h="1301578">
                  <a:moveTo>
                    <a:pt x="1083095" y="0"/>
                  </a:moveTo>
                  <a:cubicBezTo>
                    <a:pt x="1192589" y="0"/>
                    <a:pt x="1297643" y="32540"/>
                    <a:pt x="1387161" y="89484"/>
                  </a:cubicBezTo>
                  <a:lnTo>
                    <a:pt x="1428655" y="120032"/>
                  </a:lnTo>
                  <a:lnTo>
                    <a:pt x="1465923" y="90789"/>
                  </a:lnTo>
                  <a:cubicBezTo>
                    <a:pt x="1555326" y="33279"/>
                    <a:pt x="1662415" y="0"/>
                    <a:pt x="1777826" y="0"/>
                  </a:cubicBezTo>
                  <a:cubicBezTo>
                    <a:pt x="1996813" y="0"/>
                    <a:pt x="2198044" y="130158"/>
                    <a:pt x="2292740" y="325395"/>
                  </a:cubicBezTo>
                  <a:cubicBezTo>
                    <a:pt x="2363763" y="283981"/>
                    <a:pt x="2452541" y="260316"/>
                    <a:pt x="2541320" y="260316"/>
                  </a:cubicBezTo>
                  <a:cubicBezTo>
                    <a:pt x="2825410" y="260316"/>
                    <a:pt x="3062152" y="496966"/>
                    <a:pt x="3062152" y="780947"/>
                  </a:cubicBezTo>
                  <a:cubicBezTo>
                    <a:pt x="3062152" y="1070844"/>
                    <a:pt x="2825410" y="1301578"/>
                    <a:pt x="2541320" y="1301578"/>
                  </a:cubicBezTo>
                  <a:cubicBezTo>
                    <a:pt x="2343788" y="1301578"/>
                    <a:pt x="2170948" y="1301578"/>
                    <a:pt x="2019713" y="1301578"/>
                  </a:cubicBezTo>
                  <a:lnTo>
                    <a:pt x="1846589" y="1301578"/>
                  </a:lnTo>
                  <a:lnTo>
                    <a:pt x="1808678" y="1301578"/>
                  </a:lnTo>
                  <a:cubicBezTo>
                    <a:pt x="1743477" y="1301578"/>
                    <a:pt x="1683292" y="1301578"/>
                    <a:pt x="1627736" y="1301578"/>
                  </a:cubicBezTo>
                  <a:lnTo>
                    <a:pt x="1568424" y="1301578"/>
                  </a:lnTo>
                  <a:lnTo>
                    <a:pt x="1474571" y="1301578"/>
                  </a:lnTo>
                  <a:cubicBezTo>
                    <a:pt x="1427889" y="1301578"/>
                    <a:pt x="1385451" y="1301578"/>
                    <a:pt x="1346870" y="1301578"/>
                  </a:cubicBezTo>
                  <a:lnTo>
                    <a:pt x="1324982" y="1301578"/>
                  </a:lnTo>
                  <a:lnTo>
                    <a:pt x="1242317" y="1301578"/>
                  </a:lnTo>
                  <a:cubicBezTo>
                    <a:pt x="1211067" y="1301578"/>
                    <a:pt x="1183289" y="1301578"/>
                    <a:pt x="1158598" y="1301578"/>
                  </a:cubicBezTo>
                  <a:lnTo>
                    <a:pt x="1113947" y="1301578"/>
                  </a:lnTo>
                  <a:lnTo>
                    <a:pt x="1093397" y="1301578"/>
                  </a:lnTo>
                  <a:cubicBezTo>
                    <a:pt x="961066" y="1301578"/>
                    <a:pt x="961066" y="1301578"/>
                    <a:pt x="961066" y="1301578"/>
                  </a:cubicBezTo>
                  <a:lnTo>
                    <a:pt x="933005" y="1301578"/>
                  </a:lnTo>
                  <a:cubicBezTo>
                    <a:pt x="266335" y="1301578"/>
                    <a:pt x="266335" y="1301578"/>
                    <a:pt x="266335" y="1301578"/>
                  </a:cubicBezTo>
                  <a:cubicBezTo>
                    <a:pt x="118371" y="1301578"/>
                    <a:pt x="0" y="1183253"/>
                    <a:pt x="0" y="1035346"/>
                  </a:cubicBezTo>
                  <a:cubicBezTo>
                    <a:pt x="0" y="911105"/>
                    <a:pt x="88778" y="804612"/>
                    <a:pt x="201231" y="775031"/>
                  </a:cubicBezTo>
                  <a:cubicBezTo>
                    <a:pt x="254498" y="650789"/>
                    <a:pt x="372869" y="556129"/>
                    <a:pt x="514914" y="538380"/>
                  </a:cubicBezTo>
                  <a:cubicBezTo>
                    <a:pt x="526751" y="236651"/>
                    <a:pt x="775331" y="0"/>
                    <a:pt x="1083095" y="0"/>
                  </a:cubicBezTo>
                  <a:close/>
                </a:path>
              </a:pathLst>
            </a:custGeom>
            <a:solidFill>
              <a:schemeClr val="bg1"/>
            </a:solidFill>
            <a:ln w="28575">
              <a:solidFill>
                <a:schemeClr val="accent4"/>
              </a:solidFill>
            </a:ln>
            <a:extLst/>
          </p:spPr>
          <p:txBody>
            <a:bodyPr vert="horz" wrap="square" lIns="91440" tIns="45720" rIns="91440" bIns="45720" numCol="1" anchor="t" anchorCtr="0" compatLnSpc="1">
              <a:prstTxWarp prst="textNoShape">
                <a:avLst/>
              </a:prstTxWarp>
              <a:noAutofit/>
            </a:bodyPr>
            <a:lstStyle/>
            <a:p>
              <a:pPr defTabSz="932654"/>
              <a:endParaRPr lang="en-US">
                <a:solidFill>
                  <a:srgbClr val="505050"/>
                </a:solidFill>
              </a:endParaRPr>
            </a:p>
          </p:txBody>
        </p:sp>
        <p:sp>
          <p:nvSpPr>
            <p:cNvPr id="126" name="Rectangle 125"/>
            <p:cNvSpPr/>
            <p:nvPr/>
          </p:nvSpPr>
          <p:spPr bwMode="auto">
            <a:xfrm>
              <a:off x="6485311" y="1820327"/>
              <a:ext cx="1263984" cy="77945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14099" fontAlgn="base">
                <a:lnSpc>
                  <a:spcPct val="90000"/>
                </a:lnSpc>
                <a:spcBef>
                  <a:spcPct val="0"/>
                </a:spcBef>
                <a:spcAft>
                  <a:spcPct val="0"/>
                </a:spcAft>
              </a:pPr>
              <a:r>
                <a:rPr lang="en-US" sz="1200" spc="-50" dirty="0">
                  <a:gradFill>
                    <a:gsLst>
                      <a:gs pos="1250">
                        <a:srgbClr val="505050"/>
                      </a:gs>
                      <a:gs pos="94000">
                        <a:srgbClr val="505050"/>
                      </a:gs>
                    </a:gsLst>
                    <a:lin ang="5400000" scaled="0"/>
                  </a:gradFill>
                </a:rPr>
                <a:t>Storage</a:t>
              </a:r>
            </a:p>
          </p:txBody>
        </p:sp>
        <p:sp>
          <p:nvSpPr>
            <p:cNvPr id="127" name="Rectangle 126"/>
            <p:cNvSpPr/>
            <p:nvPr/>
          </p:nvSpPr>
          <p:spPr bwMode="auto">
            <a:xfrm>
              <a:off x="5418207" y="1820327"/>
              <a:ext cx="1263984" cy="77945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14099" fontAlgn="base">
                <a:lnSpc>
                  <a:spcPct val="90000"/>
                </a:lnSpc>
                <a:spcBef>
                  <a:spcPct val="0"/>
                </a:spcBef>
                <a:spcAft>
                  <a:spcPct val="0"/>
                </a:spcAft>
              </a:pPr>
              <a:r>
                <a:rPr lang="en-US" sz="1200" spc="-50" dirty="0">
                  <a:gradFill>
                    <a:gsLst>
                      <a:gs pos="1250">
                        <a:srgbClr val="505050"/>
                      </a:gs>
                      <a:gs pos="94000">
                        <a:srgbClr val="505050"/>
                      </a:gs>
                    </a:gsLst>
                    <a:lin ang="5400000" scaled="0"/>
                  </a:gradFill>
                </a:rPr>
                <a:t>Compute</a:t>
              </a:r>
            </a:p>
          </p:txBody>
        </p:sp>
        <p:sp>
          <p:nvSpPr>
            <p:cNvPr id="128" name="Freeform 11"/>
            <p:cNvSpPr>
              <a:spLocks noChangeAspect="1" noEditPoints="1"/>
            </p:cNvSpPr>
            <p:nvPr/>
          </p:nvSpPr>
          <p:spPr bwMode="auto">
            <a:xfrm>
              <a:off x="6294912" y="1947186"/>
              <a:ext cx="342697" cy="456931"/>
            </a:xfrm>
            <a:custGeom>
              <a:avLst/>
              <a:gdLst>
                <a:gd name="T0" fmla="*/ 231 w 231"/>
                <a:gd name="T1" fmla="*/ 62 h 308"/>
                <a:gd name="T2" fmla="*/ 0 w 231"/>
                <a:gd name="T3" fmla="*/ 62 h 308"/>
                <a:gd name="T4" fmla="*/ 0 w 231"/>
                <a:gd name="T5" fmla="*/ 261 h 308"/>
                <a:gd name="T6" fmla="*/ 231 w 231"/>
                <a:gd name="T7" fmla="*/ 261 h 308"/>
                <a:gd name="T8" fmla="*/ 231 w 231"/>
                <a:gd name="T9" fmla="*/ 62 h 308"/>
                <a:gd name="T10" fmla="*/ 215 w 231"/>
                <a:gd name="T11" fmla="*/ 255 h 308"/>
                <a:gd name="T12" fmla="*/ 15 w 231"/>
                <a:gd name="T13" fmla="*/ 255 h 308"/>
                <a:gd name="T14" fmla="*/ 15 w 231"/>
                <a:gd name="T15" fmla="*/ 87 h 308"/>
                <a:gd name="T16" fmla="*/ 115 w 231"/>
                <a:gd name="T17" fmla="*/ 106 h 308"/>
                <a:gd name="T18" fmla="*/ 215 w 231"/>
                <a:gd name="T19" fmla="*/ 87 h 308"/>
                <a:gd name="T20" fmla="*/ 215 w 231"/>
                <a:gd name="T21" fmla="*/ 255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1" h="308">
                  <a:moveTo>
                    <a:pt x="231" y="62"/>
                  </a:moveTo>
                  <a:cubicBezTo>
                    <a:pt x="153" y="0"/>
                    <a:pt x="6" y="40"/>
                    <a:pt x="0" y="62"/>
                  </a:cubicBezTo>
                  <a:cubicBezTo>
                    <a:pt x="0" y="78"/>
                    <a:pt x="0" y="246"/>
                    <a:pt x="0" y="261"/>
                  </a:cubicBezTo>
                  <a:cubicBezTo>
                    <a:pt x="31" y="308"/>
                    <a:pt x="197" y="308"/>
                    <a:pt x="231" y="261"/>
                  </a:cubicBezTo>
                  <a:cubicBezTo>
                    <a:pt x="231" y="246"/>
                    <a:pt x="231" y="78"/>
                    <a:pt x="231" y="62"/>
                  </a:cubicBezTo>
                  <a:close/>
                  <a:moveTo>
                    <a:pt x="215" y="255"/>
                  </a:moveTo>
                  <a:cubicBezTo>
                    <a:pt x="187" y="289"/>
                    <a:pt x="40" y="292"/>
                    <a:pt x="15" y="255"/>
                  </a:cubicBezTo>
                  <a:cubicBezTo>
                    <a:pt x="15" y="240"/>
                    <a:pt x="15" y="93"/>
                    <a:pt x="15" y="87"/>
                  </a:cubicBezTo>
                  <a:cubicBezTo>
                    <a:pt x="34" y="99"/>
                    <a:pt x="72" y="106"/>
                    <a:pt x="115" y="106"/>
                  </a:cubicBezTo>
                  <a:cubicBezTo>
                    <a:pt x="159" y="106"/>
                    <a:pt x="197" y="99"/>
                    <a:pt x="215" y="87"/>
                  </a:cubicBezTo>
                  <a:cubicBezTo>
                    <a:pt x="215" y="93"/>
                    <a:pt x="215" y="255"/>
                    <a:pt x="215" y="255"/>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Segoe"/>
              </a:endParaRPr>
            </a:p>
          </p:txBody>
        </p:sp>
        <p:sp>
          <p:nvSpPr>
            <p:cNvPr id="129" name="Freeform 84"/>
            <p:cNvSpPr>
              <a:spLocks noChangeAspect="1" noEditPoints="1"/>
            </p:cNvSpPr>
            <p:nvPr/>
          </p:nvSpPr>
          <p:spPr bwMode="black">
            <a:xfrm>
              <a:off x="5273365" y="2002259"/>
              <a:ext cx="306032" cy="365837"/>
            </a:xfrm>
            <a:custGeom>
              <a:avLst/>
              <a:gdLst>
                <a:gd name="T0" fmla="*/ 604 w 1838"/>
                <a:gd name="T1" fmla="*/ 253 h 2192"/>
                <a:gd name="T2" fmla="*/ 1159 w 1838"/>
                <a:gd name="T3" fmla="*/ 963 h 2192"/>
                <a:gd name="T4" fmla="*/ 1105 w 1838"/>
                <a:gd name="T5" fmla="*/ 573 h 2192"/>
                <a:gd name="T6" fmla="*/ 214 w 1838"/>
                <a:gd name="T7" fmla="*/ 0 h 2192"/>
                <a:gd name="T8" fmla="*/ 1159 w 1838"/>
                <a:gd name="T9" fmla="*/ 694 h 2192"/>
                <a:gd name="T10" fmla="*/ 1088 w 1838"/>
                <a:gd name="T11" fmla="*/ 764 h 2192"/>
                <a:gd name="T12" fmla="*/ 284 w 1838"/>
                <a:gd name="T13" fmla="*/ 198 h 2192"/>
                <a:gd name="T14" fmla="*/ 214 w 1838"/>
                <a:gd name="T15" fmla="*/ 128 h 2192"/>
                <a:gd name="T16" fmla="*/ 1443 w 1838"/>
                <a:gd name="T17" fmla="*/ 262 h 2192"/>
                <a:gd name="T18" fmla="*/ 1309 w 1838"/>
                <a:gd name="T19" fmla="*/ 1063 h 2192"/>
                <a:gd name="T20" fmla="*/ 903 w 1838"/>
                <a:gd name="T21" fmla="*/ 764 h 2192"/>
                <a:gd name="T22" fmla="*/ 639 w 1838"/>
                <a:gd name="T23" fmla="*/ 952 h 2192"/>
                <a:gd name="T24" fmla="*/ 704 w 1838"/>
                <a:gd name="T25" fmla="*/ 1683 h 2192"/>
                <a:gd name="T26" fmla="*/ 767 w 1838"/>
                <a:gd name="T27" fmla="*/ 1191 h 2192"/>
                <a:gd name="T28" fmla="*/ 1683 w 1838"/>
                <a:gd name="T29" fmla="*/ 390 h 2192"/>
                <a:gd name="T30" fmla="*/ 1443 w 1838"/>
                <a:gd name="T31" fmla="*/ 134 h 2192"/>
                <a:gd name="T32" fmla="*/ 960 w 1838"/>
                <a:gd name="T33" fmla="*/ 198 h 2192"/>
                <a:gd name="T34" fmla="*/ 704 w 1838"/>
                <a:gd name="T35" fmla="*/ 1555 h 2192"/>
                <a:gd name="T36" fmla="*/ 775 w 1838"/>
                <a:gd name="T37" fmla="*/ 1484 h 2192"/>
                <a:gd name="T38" fmla="*/ 704 w 1838"/>
                <a:gd name="T39" fmla="*/ 694 h 2192"/>
                <a:gd name="T40" fmla="*/ 1631 w 1838"/>
                <a:gd name="T41" fmla="*/ 128 h 2192"/>
                <a:gd name="T42" fmla="*/ 1560 w 1838"/>
                <a:gd name="T43" fmla="*/ 198 h 2192"/>
                <a:gd name="T44" fmla="*/ 1230 w 1838"/>
                <a:gd name="T45" fmla="*/ 198 h 2192"/>
                <a:gd name="T46" fmla="*/ 1159 w 1838"/>
                <a:gd name="T47" fmla="*/ 128 h 2192"/>
                <a:gd name="T48" fmla="*/ 1823 w 1838"/>
                <a:gd name="T49" fmla="*/ 1484 h 2192"/>
                <a:gd name="T50" fmla="*/ 1553 w 1838"/>
                <a:gd name="T51" fmla="*/ 1670 h 2192"/>
                <a:gd name="T52" fmla="*/ 1362 w 1838"/>
                <a:gd name="T53" fmla="*/ 1922 h 2192"/>
                <a:gd name="T54" fmla="*/ 1177 w 1838"/>
                <a:gd name="T55" fmla="*/ 2192 h 2192"/>
                <a:gd name="T56" fmla="*/ 1639 w 1838"/>
                <a:gd name="T57" fmla="*/ 2192 h 2192"/>
                <a:gd name="T58" fmla="*/ 1177 w 1838"/>
                <a:gd name="T59" fmla="*/ 2064 h 2192"/>
                <a:gd name="T60" fmla="*/ 1247 w 1838"/>
                <a:gd name="T61" fmla="*/ 1993 h 2192"/>
                <a:gd name="T62" fmla="*/ 1695 w 1838"/>
                <a:gd name="T63" fmla="*/ 1484 h 2192"/>
                <a:gd name="T64" fmla="*/ 1624 w 1838"/>
                <a:gd name="T65" fmla="*/ 1414 h 2192"/>
                <a:gd name="T66" fmla="*/ 1639 w 1838"/>
                <a:gd name="T67" fmla="*/ 1922 h 2192"/>
                <a:gd name="T68" fmla="*/ 1133 w 1838"/>
                <a:gd name="T69" fmla="*/ 1678 h 2192"/>
                <a:gd name="T70" fmla="*/ 1177 w 1838"/>
                <a:gd name="T71" fmla="*/ 1286 h 2192"/>
                <a:gd name="T72" fmla="*/ 807 w 1838"/>
                <a:gd name="T73" fmla="*/ 1823 h 2192"/>
                <a:gd name="T74" fmla="*/ 384 w 1838"/>
                <a:gd name="T75" fmla="*/ 1922 h 2192"/>
                <a:gd name="T76" fmla="*/ 412 w 1838"/>
                <a:gd name="T77" fmla="*/ 764 h 2192"/>
                <a:gd name="T78" fmla="*/ 157 w 1838"/>
                <a:gd name="T79" fmla="*/ 955 h 2192"/>
                <a:gd name="T80" fmla="*/ 199 w 1838"/>
                <a:gd name="T81" fmla="*/ 2192 h 2192"/>
                <a:gd name="T82" fmla="*/ 704 w 1838"/>
                <a:gd name="T83" fmla="*/ 2192 h 2192"/>
                <a:gd name="T84" fmla="*/ 1133 w 1838"/>
                <a:gd name="T85" fmla="*/ 1678 h 2192"/>
                <a:gd name="T86" fmla="*/ 1177 w 1838"/>
                <a:gd name="T87" fmla="*/ 1555 h 2192"/>
                <a:gd name="T88" fmla="*/ 199 w 1838"/>
                <a:gd name="T89" fmla="*/ 2064 h 2192"/>
                <a:gd name="T90" fmla="*/ 270 w 1838"/>
                <a:gd name="T91" fmla="*/ 1993 h 2192"/>
                <a:gd name="T92" fmla="*/ 143 w 1838"/>
                <a:gd name="T93" fmla="*/ 764 h 2192"/>
                <a:gd name="T94" fmla="*/ 214 w 1838"/>
                <a:gd name="T95" fmla="*/ 835 h 2192"/>
                <a:gd name="T96" fmla="*/ 704 w 1838"/>
                <a:gd name="T97" fmla="*/ 1922 h 2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38" h="2192">
                  <a:moveTo>
                    <a:pt x="214" y="397"/>
                  </a:moveTo>
                  <a:cubicBezTo>
                    <a:pt x="304" y="397"/>
                    <a:pt x="381" y="336"/>
                    <a:pt x="405" y="253"/>
                  </a:cubicBezTo>
                  <a:cubicBezTo>
                    <a:pt x="604" y="253"/>
                    <a:pt x="604" y="253"/>
                    <a:pt x="604" y="253"/>
                  </a:cubicBezTo>
                  <a:cubicBezTo>
                    <a:pt x="998" y="647"/>
                    <a:pt x="998" y="647"/>
                    <a:pt x="998" y="647"/>
                  </a:cubicBezTo>
                  <a:cubicBezTo>
                    <a:pt x="974" y="680"/>
                    <a:pt x="960" y="720"/>
                    <a:pt x="960" y="764"/>
                  </a:cubicBezTo>
                  <a:cubicBezTo>
                    <a:pt x="960" y="874"/>
                    <a:pt x="1049" y="963"/>
                    <a:pt x="1159" y="963"/>
                  </a:cubicBezTo>
                  <a:cubicBezTo>
                    <a:pt x="1268" y="963"/>
                    <a:pt x="1358" y="874"/>
                    <a:pt x="1358" y="764"/>
                  </a:cubicBezTo>
                  <a:cubicBezTo>
                    <a:pt x="1358" y="655"/>
                    <a:pt x="1268" y="566"/>
                    <a:pt x="1159" y="566"/>
                  </a:cubicBezTo>
                  <a:cubicBezTo>
                    <a:pt x="1140" y="566"/>
                    <a:pt x="1122" y="568"/>
                    <a:pt x="1105" y="573"/>
                  </a:cubicBezTo>
                  <a:cubicBezTo>
                    <a:pt x="657" y="125"/>
                    <a:pt x="657" y="125"/>
                    <a:pt x="657" y="125"/>
                  </a:cubicBezTo>
                  <a:cubicBezTo>
                    <a:pt x="398" y="125"/>
                    <a:pt x="398" y="125"/>
                    <a:pt x="398" y="125"/>
                  </a:cubicBezTo>
                  <a:cubicBezTo>
                    <a:pt x="369" y="51"/>
                    <a:pt x="297" y="0"/>
                    <a:pt x="214" y="0"/>
                  </a:cubicBezTo>
                  <a:cubicBezTo>
                    <a:pt x="104" y="0"/>
                    <a:pt x="15" y="89"/>
                    <a:pt x="15" y="198"/>
                  </a:cubicBezTo>
                  <a:cubicBezTo>
                    <a:pt x="15" y="308"/>
                    <a:pt x="104" y="397"/>
                    <a:pt x="214" y="397"/>
                  </a:cubicBezTo>
                  <a:close/>
                  <a:moveTo>
                    <a:pt x="1159" y="694"/>
                  </a:moveTo>
                  <a:cubicBezTo>
                    <a:pt x="1198" y="694"/>
                    <a:pt x="1230" y="725"/>
                    <a:pt x="1230" y="764"/>
                  </a:cubicBezTo>
                  <a:cubicBezTo>
                    <a:pt x="1230" y="803"/>
                    <a:pt x="1198" y="835"/>
                    <a:pt x="1159" y="835"/>
                  </a:cubicBezTo>
                  <a:cubicBezTo>
                    <a:pt x="1120" y="835"/>
                    <a:pt x="1088" y="803"/>
                    <a:pt x="1088" y="764"/>
                  </a:cubicBezTo>
                  <a:cubicBezTo>
                    <a:pt x="1088" y="725"/>
                    <a:pt x="1120" y="694"/>
                    <a:pt x="1159" y="694"/>
                  </a:cubicBezTo>
                  <a:close/>
                  <a:moveTo>
                    <a:pt x="214" y="128"/>
                  </a:moveTo>
                  <a:cubicBezTo>
                    <a:pt x="253" y="128"/>
                    <a:pt x="284" y="159"/>
                    <a:pt x="284" y="198"/>
                  </a:cubicBezTo>
                  <a:cubicBezTo>
                    <a:pt x="284" y="237"/>
                    <a:pt x="253" y="269"/>
                    <a:pt x="214" y="269"/>
                  </a:cubicBezTo>
                  <a:cubicBezTo>
                    <a:pt x="175" y="269"/>
                    <a:pt x="143" y="237"/>
                    <a:pt x="143" y="198"/>
                  </a:cubicBezTo>
                  <a:cubicBezTo>
                    <a:pt x="143" y="159"/>
                    <a:pt x="175" y="128"/>
                    <a:pt x="214" y="128"/>
                  </a:cubicBezTo>
                  <a:close/>
                  <a:moveTo>
                    <a:pt x="1159" y="397"/>
                  </a:moveTo>
                  <a:cubicBezTo>
                    <a:pt x="1246" y="397"/>
                    <a:pt x="1320" y="341"/>
                    <a:pt x="1347" y="262"/>
                  </a:cubicBezTo>
                  <a:cubicBezTo>
                    <a:pt x="1443" y="262"/>
                    <a:pt x="1443" y="262"/>
                    <a:pt x="1443" y="262"/>
                  </a:cubicBezTo>
                  <a:cubicBezTo>
                    <a:pt x="1461" y="317"/>
                    <a:pt x="1503" y="360"/>
                    <a:pt x="1555" y="382"/>
                  </a:cubicBezTo>
                  <a:cubicBezTo>
                    <a:pt x="1555" y="817"/>
                    <a:pt x="1555" y="817"/>
                    <a:pt x="1555" y="817"/>
                  </a:cubicBezTo>
                  <a:cubicBezTo>
                    <a:pt x="1309" y="1063"/>
                    <a:pt x="1309" y="1063"/>
                    <a:pt x="1309" y="1063"/>
                  </a:cubicBezTo>
                  <a:cubicBezTo>
                    <a:pt x="767" y="1063"/>
                    <a:pt x="767" y="1063"/>
                    <a:pt x="767" y="1063"/>
                  </a:cubicBezTo>
                  <a:cubicBezTo>
                    <a:pt x="767" y="953"/>
                    <a:pt x="767" y="953"/>
                    <a:pt x="767" y="953"/>
                  </a:cubicBezTo>
                  <a:cubicBezTo>
                    <a:pt x="846" y="927"/>
                    <a:pt x="903" y="852"/>
                    <a:pt x="903" y="764"/>
                  </a:cubicBezTo>
                  <a:cubicBezTo>
                    <a:pt x="903" y="655"/>
                    <a:pt x="814" y="566"/>
                    <a:pt x="704" y="566"/>
                  </a:cubicBezTo>
                  <a:cubicBezTo>
                    <a:pt x="595" y="566"/>
                    <a:pt x="506" y="655"/>
                    <a:pt x="506" y="764"/>
                  </a:cubicBezTo>
                  <a:cubicBezTo>
                    <a:pt x="506" y="851"/>
                    <a:pt x="561" y="925"/>
                    <a:pt x="639" y="952"/>
                  </a:cubicBezTo>
                  <a:cubicBezTo>
                    <a:pt x="639" y="1297"/>
                    <a:pt x="639" y="1297"/>
                    <a:pt x="639" y="1297"/>
                  </a:cubicBezTo>
                  <a:cubicBezTo>
                    <a:pt x="561" y="1324"/>
                    <a:pt x="506" y="1398"/>
                    <a:pt x="506" y="1484"/>
                  </a:cubicBezTo>
                  <a:cubicBezTo>
                    <a:pt x="506" y="1594"/>
                    <a:pt x="595" y="1683"/>
                    <a:pt x="704" y="1683"/>
                  </a:cubicBezTo>
                  <a:cubicBezTo>
                    <a:pt x="814" y="1683"/>
                    <a:pt x="903" y="1594"/>
                    <a:pt x="903" y="1484"/>
                  </a:cubicBezTo>
                  <a:cubicBezTo>
                    <a:pt x="903" y="1397"/>
                    <a:pt x="846" y="1322"/>
                    <a:pt x="767" y="1296"/>
                  </a:cubicBezTo>
                  <a:cubicBezTo>
                    <a:pt x="767" y="1191"/>
                    <a:pt x="767" y="1191"/>
                    <a:pt x="767" y="1191"/>
                  </a:cubicBezTo>
                  <a:cubicBezTo>
                    <a:pt x="1362" y="1191"/>
                    <a:pt x="1362" y="1191"/>
                    <a:pt x="1362" y="1191"/>
                  </a:cubicBezTo>
                  <a:cubicBezTo>
                    <a:pt x="1683" y="870"/>
                    <a:pt x="1683" y="870"/>
                    <a:pt x="1683" y="870"/>
                  </a:cubicBezTo>
                  <a:cubicBezTo>
                    <a:pt x="1683" y="390"/>
                    <a:pt x="1683" y="390"/>
                    <a:pt x="1683" y="390"/>
                  </a:cubicBezTo>
                  <a:cubicBezTo>
                    <a:pt x="1768" y="367"/>
                    <a:pt x="1830" y="290"/>
                    <a:pt x="1830" y="198"/>
                  </a:cubicBezTo>
                  <a:cubicBezTo>
                    <a:pt x="1830" y="89"/>
                    <a:pt x="1740" y="0"/>
                    <a:pt x="1631" y="0"/>
                  </a:cubicBezTo>
                  <a:cubicBezTo>
                    <a:pt x="1544" y="0"/>
                    <a:pt x="1469" y="56"/>
                    <a:pt x="1443" y="134"/>
                  </a:cubicBezTo>
                  <a:cubicBezTo>
                    <a:pt x="1347" y="134"/>
                    <a:pt x="1347" y="134"/>
                    <a:pt x="1347" y="134"/>
                  </a:cubicBezTo>
                  <a:cubicBezTo>
                    <a:pt x="1320" y="56"/>
                    <a:pt x="1246" y="0"/>
                    <a:pt x="1159" y="0"/>
                  </a:cubicBezTo>
                  <a:cubicBezTo>
                    <a:pt x="1049" y="0"/>
                    <a:pt x="960" y="89"/>
                    <a:pt x="960" y="198"/>
                  </a:cubicBezTo>
                  <a:cubicBezTo>
                    <a:pt x="960" y="308"/>
                    <a:pt x="1049" y="397"/>
                    <a:pt x="1159" y="397"/>
                  </a:cubicBezTo>
                  <a:close/>
                  <a:moveTo>
                    <a:pt x="775" y="1484"/>
                  </a:moveTo>
                  <a:cubicBezTo>
                    <a:pt x="775" y="1523"/>
                    <a:pt x="743" y="1555"/>
                    <a:pt x="704" y="1555"/>
                  </a:cubicBezTo>
                  <a:cubicBezTo>
                    <a:pt x="665" y="1555"/>
                    <a:pt x="634" y="1523"/>
                    <a:pt x="634" y="1484"/>
                  </a:cubicBezTo>
                  <a:cubicBezTo>
                    <a:pt x="634" y="1445"/>
                    <a:pt x="665" y="1414"/>
                    <a:pt x="704" y="1414"/>
                  </a:cubicBezTo>
                  <a:cubicBezTo>
                    <a:pt x="743" y="1414"/>
                    <a:pt x="775" y="1445"/>
                    <a:pt x="775" y="1484"/>
                  </a:cubicBezTo>
                  <a:close/>
                  <a:moveTo>
                    <a:pt x="704" y="835"/>
                  </a:moveTo>
                  <a:cubicBezTo>
                    <a:pt x="665" y="835"/>
                    <a:pt x="634" y="803"/>
                    <a:pt x="634" y="764"/>
                  </a:cubicBezTo>
                  <a:cubicBezTo>
                    <a:pt x="634" y="725"/>
                    <a:pt x="665" y="694"/>
                    <a:pt x="704" y="694"/>
                  </a:cubicBezTo>
                  <a:cubicBezTo>
                    <a:pt x="743" y="694"/>
                    <a:pt x="775" y="725"/>
                    <a:pt x="775" y="764"/>
                  </a:cubicBezTo>
                  <a:cubicBezTo>
                    <a:pt x="775" y="803"/>
                    <a:pt x="743" y="835"/>
                    <a:pt x="704" y="835"/>
                  </a:cubicBezTo>
                  <a:close/>
                  <a:moveTo>
                    <a:pt x="1631" y="128"/>
                  </a:moveTo>
                  <a:cubicBezTo>
                    <a:pt x="1670" y="128"/>
                    <a:pt x="1702" y="159"/>
                    <a:pt x="1702" y="198"/>
                  </a:cubicBezTo>
                  <a:cubicBezTo>
                    <a:pt x="1702" y="237"/>
                    <a:pt x="1670" y="269"/>
                    <a:pt x="1631" y="269"/>
                  </a:cubicBezTo>
                  <a:cubicBezTo>
                    <a:pt x="1592" y="269"/>
                    <a:pt x="1560" y="237"/>
                    <a:pt x="1560" y="198"/>
                  </a:cubicBezTo>
                  <a:cubicBezTo>
                    <a:pt x="1560" y="159"/>
                    <a:pt x="1592" y="128"/>
                    <a:pt x="1631" y="128"/>
                  </a:cubicBezTo>
                  <a:close/>
                  <a:moveTo>
                    <a:pt x="1159" y="128"/>
                  </a:moveTo>
                  <a:cubicBezTo>
                    <a:pt x="1198" y="128"/>
                    <a:pt x="1230" y="159"/>
                    <a:pt x="1230" y="198"/>
                  </a:cubicBezTo>
                  <a:cubicBezTo>
                    <a:pt x="1230" y="237"/>
                    <a:pt x="1198" y="269"/>
                    <a:pt x="1159" y="269"/>
                  </a:cubicBezTo>
                  <a:cubicBezTo>
                    <a:pt x="1120" y="269"/>
                    <a:pt x="1088" y="237"/>
                    <a:pt x="1088" y="198"/>
                  </a:cubicBezTo>
                  <a:cubicBezTo>
                    <a:pt x="1088" y="159"/>
                    <a:pt x="1120" y="128"/>
                    <a:pt x="1159" y="128"/>
                  </a:cubicBezTo>
                  <a:close/>
                  <a:moveTo>
                    <a:pt x="1681" y="1799"/>
                  </a:moveTo>
                  <a:cubicBezTo>
                    <a:pt x="1681" y="1675"/>
                    <a:pt x="1681" y="1675"/>
                    <a:pt x="1681" y="1675"/>
                  </a:cubicBezTo>
                  <a:cubicBezTo>
                    <a:pt x="1763" y="1650"/>
                    <a:pt x="1823" y="1574"/>
                    <a:pt x="1823" y="1484"/>
                  </a:cubicBezTo>
                  <a:cubicBezTo>
                    <a:pt x="1823" y="1375"/>
                    <a:pt x="1734" y="1286"/>
                    <a:pt x="1624" y="1286"/>
                  </a:cubicBezTo>
                  <a:cubicBezTo>
                    <a:pt x="1514" y="1286"/>
                    <a:pt x="1425" y="1375"/>
                    <a:pt x="1425" y="1484"/>
                  </a:cubicBezTo>
                  <a:cubicBezTo>
                    <a:pt x="1425" y="1569"/>
                    <a:pt x="1478" y="1641"/>
                    <a:pt x="1553" y="1670"/>
                  </a:cubicBezTo>
                  <a:cubicBezTo>
                    <a:pt x="1553" y="1814"/>
                    <a:pt x="1553" y="1814"/>
                    <a:pt x="1553" y="1814"/>
                  </a:cubicBezTo>
                  <a:cubicBezTo>
                    <a:pt x="1507" y="1836"/>
                    <a:pt x="1472" y="1874"/>
                    <a:pt x="1453" y="1922"/>
                  </a:cubicBezTo>
                  <a:cubicBezTo>
                    <a:pt x="1362" y="1922"/>
                    <a:pt x="1362" y="1922"/>
                    <a:pt x="1362" y="1922"/>
                  </a:cubicBezTo>
                  <a:cubicBezTo>
                    <a:pt x="1333" y="1847"/>
                    <a:pt x="1261" y="1794"/>
                    <a:pt x="1177" y="1794"/>
                  </a:cubicBezTo>
                  <a:cubicBezTo>
                    <a:pt x="1067" y="1794"/>
                    <a:pt x="978" y="1883"/>
                    <a:pt x="978" y="1993"/>
                  </a:cubicBezTo>
                  <a:cubicBezTo>
                    <a:pt x="978" y="2103"/>
                    <a:pt x="1067" y="2192"/>
                    <a:pt x="1177" y="2192"/>
                  </a:cubicBezTo>
                  <a:cubicBezTo>
                    <a:pt x="1266" y="2192"/>
                    <a:pt x="1343" y="2132"/>
                    <a:pt x="1367" y="2050"/>
                  </a:cubicBezTo>
                  <a:cubicBezTo>
                    <a:pt x="1448" y="2050"/>
                    <a:pt x="1448" y="2050"/>
                    <a:pt x="1448" y="2050"/>
                  </a:cubicBezTo>
                  <a:cubicBezTo>
                    <a:pt x="1473" y="2132"/>
                    <a:pt x="1549" y="2192"/>
                    <a:pt x="1639" y="2192"/>
                  </a:cubicBezTo>
                  <a:cubicBezTo>
                    <a:pt x="1748" y="2192"/>
                    <a:pt x="1838" y="2103"/>
                    <a:pt x="1838" y="1993"/>
                  </a:cubicBezTo>
                  <a:cubicBezTo>
                    <a:pt x="1838" y="1898"/>
                    <a:pt x="1770" y="1818"/>
                    <a:pt x="1681" y="1799"/>
                  </a:cubicBezTo>
                  <a:close/>
                  <a:moveTo>
                    <a:pt x="1177" y="2064"/>
                  </a:moveTo>
                  <a:cubicBezTo>
                    <a:pt x="1138" y="2064"/>
                    <a:pt x="1106" y="2032"/>
                    <a:pt x="1106" y="1993"/>
                  </a:cubicBezTo>
                  <a:cubicBezTo>
                    <a:pt x="1106" y="1954"/>
                    <a:pt x="1138" y="1922"/>
                    <a:pt x="1177" y="1922"/>
                  </a:cubicBezTo>
                  <a:cubicBezTo>
                    <a:pt x="1216" y="1922"/>
                    <a:pt x="1247" y="1954"/>
                    <a:pt x="1247" y="1993"/>
                  </a:cubicBezTo>
                  <a:cubicBezTo>
                    <a:pt x="1247" y="2032"/>
                    <a:pt x="1216" y="2064"/>
                    <a:pt x="1177" y="2064"/>
                  </a:cubicBezTo>
                  <a:close/>
                  <a:moveTo>
                    <a:pt x="1624" y="1414"/>
                  </a:moveTo>
                  <a:cubicBezTo>
                    <a:pt x="1663" y="1414"/>
                    <a:pt x="1695" y="1445"/>
                    <a:pt x="1695" y="1484"/>
                  </a:cubicBezTo>
                  <a:cubicBezTo>
                    <a:pt x="1695" y="1523"/>
                    <a:pt x="1663" y="1555"/>
                    <a:pt x="1624" y="1555"/>
                  </a:cubicBezTo>
                  <a:cubicBezTo>
                    <a:pt x="1585" y="1555"/>
                    <a:pt x="1553" y="1523"/>
                    <a:pt x="1553" y="1484"/>
                  </a:cubicBezTo>
                  <a:cubicBezTo>
                    <a:pt x="1553" y="1445"/>
                    <a:pt x="1585" y="1414"/>
                    <a:pt x="1624" y="1414"/>
                  </a:cubicBezTo>
                  <a:close/>
                  <a:moveTo>
                    <a:pt x="1639" y="2064"/>
                  </a:moveTo>
                  <a:cubicBezTo>
                    <a:pt x="1600" y="2064"/>
                    <a:pt x="1568" y="2032"/>
                    <a:pt x="1568" y="1993"/>
                  </a:cubicBezTo>
                  <a:cubicBezTo>
                    <a:pt x="1568" y="1954"/>
                    <a:pt x="1600" y="1922"/>
                    <a:pt x="1639" y="1922"/>
                  </a:cubicBezTo>
                  <a:cubicBezTo>
                    <a:pt x="1678" y="1922"/>
                    <a:pt x="1710" y="1954"/>
                    <a:pt x="1710" y="1993"/>
                  </a:cubicBezTo>
                  <a:cubicBezTo>
                    <a:pt x="1710" y="2032"/>
                    <a:pt x="1678" y="2064"/>
                    <a:pt x="1639" y="2064"/>
                  </a:cubicBezTo>
                  <a:close/>
                  <a:moveTo>
                    <a:pt x="1133" y="1678"/>
                  </a:moveTo>
                  <a:cubicBezTo>
                    <a:pt x="1147" y="1681"/>
                    <a:pt x="1162" y="1683"/>
                    <a:pt x="1177" y="1683"/>
                  </a:cubicBezTo>
                  <a:cubicBezTo>
                    <a:pt x="1286" y="1683"/>
                    <a:pt x="1375" y="1594"/>
                    <a:pt x="1375" y="1484"/>
                  </a:cubicBezTo>
                  <a:cubicBezTo>
                    <a:pt x="1375" y="1375"/>
                    <a:pt x="1286" y="1286"/>
                    <a:pt x="1177" y="1286"/>
                  </a:cubicBezTo>
                  <a:cubicBezTo>
                    <a:pt x="1067" y="1286"/>
                    <a:pt x="978" y="1375"/>
                    <a:pt x="978" y="1484"/>
                  </a:cubicBezTo>
                  <a:cubicBezTo>
                    <a:pt x="978" y="1531"/>
                    <a:pt x="994" y="1575"/>
                    <a:pt x="1022" y="1609"/>
                  </a:cubicBezTo>
                  <a:cubicBezTo>
                    <a:pt x="807" y="1823"/>
                    <a:pt x="807" y="1823"/>
                    <a:pt x="807" y="1823"/>
                  </a:cubicBezTo>
                  <a:cubicBezTo>
                    <a:pt x="777" y="1805"/>
                    <a:pt x="742" y="1794"/>
                    <a:pt x="704" y="1794"/>
                  </a:cubicBezTo>
                  <a:cubicBezTo>
                    <a:pt x="620" y="1794"/>
                    <a:pt x="548" y="1847"/>
                    <a:pt x="519" y="1922"/>
                  </a:cubicBezTo>
                  <a:cubicBezTo>
                    <a:pt x="384" y="1922"/>
                    <a:pt x="384" y="1922"/>
                    <a:pt x="384" y="1922"/>
                  </a:cubicBezTo>
                  <a:cubicBezTo>
                    <a:pt x="366" y="1874"/>
                    <a:pt x="330" y="1836"/>
                    <a:pt x="285" y="1814"/>
                  </a:cubicBezTo>
                  <a:cubicBezTo>
                    <a:pt x="285" y="950"/>
                    <a:pt x="285" y="950"/>
                    <a:pt x="285" y="950"/>
                  </a:cubicBezTo>
                  <a:cubicBezTo>
                    <a:pt x="359" y="921"/>
                    <a:pt x="412" y="849"/>
                    <a:pt x="412" y="764"/>
                  </a:cubicBezTo>
                  <a:cubicBezTo>
                    <a:pt x="412" y="655"/>
                    <a:pt x="323" y="566"/>
                    <a:pt x="214" y="566"/>
                  </a:cubicBezTo>
                  <a:cubicBezTo>
                    <a:pt x="104" y="566"/>
                    <a:pt x="15" y="655"/>
                    <a:pt x="15" y="764"/>
                  </a:cubicBezTo>
                  <a:cubicBezTo>
                    <a:pt x="15" y="854"/>
                    <a:pt x="75" y="930"/>
                    <a:pt x="157" y="955"/>
                  </a:cubicBezTo>
                  <a:cubicBezTo>
                    <a:pt x="157" y="1799"/>
                    <a:pt x="157" y="1799"/>
                    <a:pt x="157" y="1799"/>
                  </a:cubicBezTo>
                  <a:cubicBezTo>
                    <a:pt x="67" y="1818"/>
                    <a:pt x="0" y="1898"/>
                    <a:pt x="0" y="1993"/>
                  </a:cubicBezTo>
                  <a:cubicBezTo>
                    <a:pt x="0" y="2103"/>
                    <a:pt x="89" y="2192"/>
                    <a:pt x="199" y="2192"/>
                  </a:cubicBezTo>
                  <a:cubicBezTo>
                    <a:pt x="289" y="2192"/>
                    <a:pt x="365" y="2132"/>
                    <a:pt x="389" y="2050"/>
                  </a:cubicBezTo>
                  <a:cubicBezTo>
                    <a:pt x="514" y="2050"/>
                    <a:pt x="514" y="2050"/>
                    <a:pt x="514" y="2050"/>
                  </a:cubicBezTo>
                  <a:cubicBezTo>
                    <a:pt x="538" y="2132"/>
                    <a:pt x="615" y="2192"/>
                    <a:pt x="704" y="2192"/>
                  </a:cubicBezTo>
                  <a:cubicBezTo>
                    <a:pt x="814" y="2192"/>
                    <a:pt x="903" y="2103"/>
                    <a:pt x="903" y="1993"/>
                  </a:cubicBezTo>
                  <a:cubicBezTo>
                    <a:pt x="903" y="1968"/>
                    <a:pt x="898" y="1944"/>
                    <a:pt x="890" y="1922"/>
                  </a:cubicBezTo>
                  <a:lnTo>
                    <a:pt x="1133" y="1678"/>
                  </a:lnTo>
                  <a:close/>
                  <a:moveTo>
                    <a:pt x="1177" y="1414"/>
                  </a:moveTo>
                  <a:cubicBezTo>
                    <a:pt x="1216" y="1414"/>
                    <a:pt x="1247" y="1445"/>
                    <a:pt x="1247" y="1484"/>
                  </a:cubicBezTo>
                  <a:cubicBezTo>
                    <a:pt x="1247" y="1523"/>
                    <a:pt x="1216" y="1555"/>
                    <a:pt x="1177" y="1555"/>
                  </a:cubicBezTo>
                  <a:cubicBezTo>
                    <a:pt x="1138" y="1555"/>
                    <a:pt x="1106" y="1523"/>
                    <a:pt x="1106" y="1484"/>
                  </a:cubicBezTo>
                  <a:cubicBezTo>
                    <a:pt x="1106" y="1445"/>
                    <a:pt x="1138" y="1414"/>
                    <a:pt x="1177" y="1414"/>
                  </a:cubicBezTo>
                  <a:close/>
                  <a:moveTo>
                    <a:pt x="199" y="2064"/>
                  </a:moveTo>
                  <a:cubicBezTo>
                    <a:pt x="160" y="2064"/>
                    <a:pt x="128" y="2032"/>
                    <a:pt x="128" y="1993"/>
                  </a:cubicBezTo>
                  <a:cubicBezTo>
                    <a:pt x="128" y="1954"/>
                    <a:pt x="160" y="1922"/>
                    <a:pt x="199" y="1922"/>
                  </a:cubicBezTo>
                  <a:cubicBezTo>
                    <a:pt x="238" y="1922"/>
                    <a:pt x="270" y="1954"/>
                    <a:pt x="270" y="1993"/>
                  </a:cubicBezTo>
                  <a:cubicBezTo>
                    <a:pt x="270" y="2032"/>
                    <a:pt x="238" y="2064"/>
                    <a:pt x="199" y="2064"/>
                  </a:cubicBezTo>
                  <a:close/>
                  <a:moveTo>
                    <a:pt x="214" y="835"/>
                  </a:moveTo>
                  <a:cubicBezTo>
                    <a:pt x="175" y="835"/>
                    <a:pt x="143" y="803"/>
                    <a:pt x="143" y="764"/>
                  </a:cubicBezTo>
                  <a:cubicBezTo>
                    <a:pt x="143" y="725"/>
                    <a:pt x="175" y="694"/>
                    <a:pt x="214" y="694"/>
                  </a:cubicBezTo>
                  <a:cubicBezTo>
                    <a:pt x="253" y="694"/>
                    <a:pt x="284" y="725"/>
                    <a:pt x="284" y="764"/>
                  </a:cubicBezTo>
                  <a:cubicBezTo>
                    <a:pt x="284" y="803"/>
                    <a:pt x="253" y="835"/>
                    <a:pt x="214" y="835"/>
                  </a:cubicBezTo>
                  <a:close/>
                  <a:moveTo>
                    <a:pt x="704" y="2064"/>
                  </a:moveTo>
                  <a:cubicBezTo>
                    <a:pt x="665" y="2064"/>
                    <a:pt x="634" y="2032"/>
                    <a:pt x="634" y="1993"/>
                  </a:cubicBezTo>
                  <a:cubicBezTo>
                    <a:pt x="634" y="1954"/>
                    <a:pt x="665" y="1922"/>
                    <a:pt x="704" y="1922"/>
                  </a:cubicBezTo>
                  <a:cubicBezTo>
                    <a:pt x="743" y="1922"/>
                    <a:pt x="775" y="1954"/>
                    <a:pt x="775" y="1993"/>
                  </a:cubicBezTo>
                  <a:cubicBezTo>
                    <a:pt x="775" y="2032"/>
                    <a:pt x="743" y="2064"/>
                    <a:pt x="704" y="2064"/>
                  </a:cubicBezTo>
                  <a:close/>
                </a:path>
              </a:pathLst>
            </a:custGeom>
            <a:solidFill>
              <a:schemeClr val="accent3"/>
            </a:solidFill>
            <a:ln>
              <a:noFill/>
            </a:ln>
          </p:spPr>
          <p:txBody>
            <a:bodyPr vert="horz" wrap="square" lIns="82305" tIns="41153" rIns="82305" bIns="41153" numCol="1" anchor="t" anchorCtr="0" compatLnSpc="1">
              <a:prstTxWarp prst="textNoShape">
                <a:avLst/>
              </a:prstTxWarp>
            </a:bodyPr>
            <a:lstStyle/>
            <a:p>
              <a:pPr defTabSz="914400"/>
              <a:endParaRPr lang="en-US" sz="1600">
                <a:solidFill>
                  <a:prstClr val="black"/>
                </a:solidFill>
                <a:latin typeface="Segoe"/>
              </a:endParaRPr>
            </a:p>
          </p:txBody>
        </p:sp>
        <p:sp>
          <p:nvSpPr>
            <p:cNvPr id="130" name="Rectangle 129"/>
            <p:cNvSpPr/>
            <p:nvPr/>
          </p:nvSpPr>
          <p:spPr bwMode="auto">
            <a:xfrm>
              <a:off x="5223104" y="1947551"/>
              <a:ext cx="1005840" cy="470855"/>
            </a:xfrm>
            <a:prstGeom prst="rect">
              <a:avLst/>
            </a:prstGeom>
            <a:noFill/>
            <a:ln w="1905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sp>
          <p:nvSpPr>
            <p:cNvPr id="131" name="Rectangle 130"/>
            <p:cNvSpPr/>
            <p:nvPr/>
          </p:nvSpPr>
          <p:spPr bwMode="auto">
            <a:xfrm>
              <a:off x="6233014" y="1947551"/>
              <a:ext cx="1005840" cy="470855"/>
            </a:xfrm>
            <a:prstGeom prst="rect">
              <a:avLst/>
            </a:prstGeom>
            <a:noFill/>
            <a:ln w="1905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sp>
          <p:nvSpPr>
            <p:cNvPr id="45" name="TextBox 44"/>
            <p:cNvSpPr txBox="1"/>
            <p:nvPr/>
          </p:nvSpPr>
          <p:spPr>
            <a:xfrm>
              <a:off x="5231800" y="1474566"/>
              <a:ext cx="2027903" cy="572464"/>
            </a:xfrm>
            <a:prstGeom prst="rect">
              <a:avLst/>
            </a:prstGeom>
            <a:noFill/>
            <a:ln>
              <a:noFill/>
            </a:ln>
          </p:spPr>
          <p:txBody>
            <a:bodyPr wrap="square" lIns="182880" tIns="146304" rIns="182880" bIns="146304" rtlCol="0">
              <a:spAutoFit/>
            </a:bodyPr>
            <a:lstStyle/>
            <a:p>
              <a:pPr algn="ctr" defTabSz="932654">
                <a:lnSpc>
                  <a:spcPct val="90000"/>
                </a:lnSpc>
              </a:pPr>
              <a:r>
                <a:rPr lang="en-US" sz="2000" spc="-50" dirty="0">
                  <a:gradFill>
                    <a:gsLst>
                      <a:gs pos="2917">
                        <a:srgbClr val="505050"/>
                      </a:gs>
                      <a:gs pos="30000">
                        <a:srgbClr val="505050"/>
                      </a:gs>
                    </a:gsLst>
                    <a:lin ang="5400000" scaled="0"/>
                  </a:gradFill>
                </a:rPr>
                <a:t>Windows Azure</a:t>
              </a:r>
            </a:p>
          </p:txBody>
        </p:sp>
      </p:grpSp>
      <p:sp>
        <p:nvSpPr>
          <p:cNvPr id="56" name="Freeform 579"/>
          <p:cNvSpPr>
            <a:spLocks noEditPoints="1"/>
          </p:cNvSpPr>
          <p:nvPr/>
        </p:nvSpPr>
        <p:spPr bwMode="auto">
          <a:xfrm>
            <a:off x="5824840" y="2656732"/>
            <a:ext cx="1146483" cy="1135362"/>
          </a:xfrm>
          <a:custGeom>
            <a:avLst/>
            <a:gdLst>
              <a:gd name="T0" fmla="*/ 346 w 693"/>
              <a:gd name="T1" fmla="*/ 0 h 693"/>
              <a:gd name="T2" fmla="*/ 0 w 693"/>
              <a:gd name="T3" fmla="*/ 347 h 693"/>
              <a:gd name="T4" fmla="*/ 346 w 693"/>
              <a:gd name="T5" fmla="*/ 693 h 693"/>
              <a:gd name="T6" fmla="*/ 693 w 693"/>
              <a:gd name="T7" fmla="*/ 347 h 693"/>
              <a:gd name="T8" fmla="*/ 346 w 693"/>
              <a:gd name="T9" fmla="*/ 0 h 693"/>
              <a:gd name="T10" fmla="*/ 346 w 693"/>
              <a:gd name="T11" fmla="*/ 674 h 693"/>
              <a:gd name="T12" fmla="*/ 19 w 693"/>
              <a:gd name="T13" fmla="*/ 347 h 693"/>
              <a:gd name="T14" fmla="*/ 346 w 693"/>
              <a:gd name="T15" fmla="*/ 19 h 693"/>
              <a:gd name="T16" fmla="*/ 674 w 693"/>
              <a:gd name="T17" fmla="*/ 347 h 693"/>
              <a:gd name="T18" fmla="*/ 346 w 693"/>
              <a:gd name="T19" fmla="*/ 674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3" h="693">
                <a:moveTo>
                  <a:pt x="346" y="0"/>
                </a:moveTo>
                <a:cubicBezTo>
                  <a:pt x="155" y="0"/>
                  <a:pt x="0" y="155"/>
                  <a:pt x="0" y="347"/>
                </a:cubicBezTo>
                <a:cubicBezTo>
                  <a:pt x="0" y="538"/>
                  <a:pt x="155" y="693"/>
                  <a:pt x="346" y="693"/>
                </a:cubicBezTo>
                <a:cubicBezTo>
                  <a:pt x="538" y="693"/>
                  <a:pt x="693" y="538"/>
                  <a:pt x="693" y="347"/>
                </a:cubicBezTo>
                <a:cubicBezTo>
                  <a:pt x="693" y="155"/>
                  <a:pt x="538" y="0"/>
                  <a:pt x="346" y="0"/>
                </a:cubicBezTo>
                <a:close/>
                <a:moveTo>
                  <a:pt x="346" y="674"/>
                </a:moveTo>
                <a:cubicBezTo>
                  <a:pt x="165" y="674"/>
                  <a:pt x="19" y="527"/>
                  <a:pt x="19" y="347"/>
                </a:cubicBezTo>
                <a:cubicBezTo>
                  <a:pt x="19" y="166"/>
                  <a:pt x="165" y="19"/>
                  <a:pt x="346" y="19"/>
                </a:cubicBezTo>
                <a:cubicBezTo>
                  <a:pt x="527" y="19"/>
                  <a:pt x="674" y="166"/>
                  <a:pt x="674" y="347"/>
                </a:cubicBezTo>
                <a:cubicBezTo>
                  <a:pt x="674" y="527"/>
                  <a:pt x="527" y="674"/>
                  <a:pt x="346" y="674"/>
                </a:cubicBezTo>
                <a:close/>
              </a:path>
            </a:pathLst>
          </a:custGeom>
          <a:solidFill>
            <a:schemeClr val="tx1"/>
          </a:solidFill>
          <a:ln w="9525">
            <a:noFill/>
            <a:round/>
            <a:headEnd/>
            <a:tailEnd/>
          </a:ln>
          <a:extLst/>
        </p:spPr>
        <p:txBody>
          <a:bodyPr vert="horz" wrap="square" lIns="91440" tIns="45720" rIns="91440" bIns="45720" numCol="1" anchor="t" anchorCtr="0" compatLnSpc="1">
            <a:prstTxWarp prst="textNoShape">
              <a:avLst/>
            </a:prstTxWarp>
          </a:bodyPr>
          <a:lstStyle/>
          <a:p>
            <a:pPr defTabSz="932654"/>
            <a:endParaRPr lang="en-US">
              <a:solidFill>
                <a:srgbClr val="505050"/>
              </a:solidFill>
            </a:endParaRPr>
          </a:p>
        </p:txBody>
      </p:sp>
      <p:sp>
        <p:nvSpPr>
          <p:cNvPr id="58" name="Freeform 616"/>
          <p:cNvSpPr>
            <a:spLocks noEditPoints="1"/>
          </p:cNvSpPr>
          <p:nvPr/>
        </p:nvSpPr>
        <p:spPr bwMode="auto">
          <a:xfrm>
            <a:off x="6321938" y="2942080"/>
            <a:ext cx="462951" cy="544758"/>
          </a:xfrm>
          <a:custGeom>
            <a:avLst/>
            <a:gdLst>
              <a:gd name="T0" fmla="*/ 6 w 279"/>
              <a:gd name="T1" fmla="*/ 0 h 333"/>
              <a:gd name="T2" fmla="*/ 12 w 279"/>
              <a:gd name="T3" fmla="*/ 50 h 333"/>
              <a:gd name="T4" fmla="*/ 254 w 279"/>
              <a:gd name="T5" fmla="*/ 43 h 333"/>
              <a:gd name="T6" fmla="*/ 33 w 279"/>
              <a:gd name="T7" fmla="*/ 202 h 333"/>
              <a:gd name="T8" fmla="*/ 110 w 279"/>
              <a:gd name="T9" fmla="*/ 239 h 333"/>
              <a:gd name="T10" fmla="*/ 98 w 279"/>
              <a:gd name="T11" fmla="*/ 330 h 333"/>
              <a:gd name="T12" fmla="*/ 233 w 279"/>
              <a:gd name="T13" fmla="*/ 285 h 333"/>
              <a:gd name="T14" fmla="*/ 243 w 279"/>
              <a:gd name="T15" fmla="*/ 267 h 333"/>
              <a:gd name="T16" fmla="*/ 279 w 279"/>
              <a:gd name="T17" fmla="*/ 44 h 333"/>
              <a:gd name="T18" fmla="*/ 56 w 279"/>
              <a:gd name="T19" fmla="*/ 108 h 333"/>
              <a:gd name="T20" fmla="*/ 87 w 279"/>
              <a:gd name="T21" fmla="*/ 118 h 333"/>
              <a:gd name="T22" fmla="*/ 94 w 279"/>
              <a:gd name="T23" fmla="*/ 130 h 333"/>
              <a:gd name="T24" fmla="*/ 83 w 279"/>
              <a:gd name="T25" fmla="*/ 148 h 333"/>
              <a:gd name="T26" fmla="*/ 102 w 279"/>
              <a:gd name="T27" fmla="*/ 177 h 333"/>
              <a:gd name="T28" fmla="*/ 96 w 279"/>
              <a:gd name="T29" fmla="*/ 150 h 333"/>
              <a:gd name="T30" fmla="*/ 107 w 279"/>
              <a:gd name="T31" fmla="*/ 132 h 333"/>
              <a:gd name="T32" fmla="*/ 88 w 279"/>
              <a:gd name="T33" fmla="*/ 104 h 333"/>
              <a:gd name="T34" fmla="*/ 72 w 279"/>
              <a:gd name="T35" fmla="*/ 110 h 333"/>
              <a:gd name="T36" fmla="*/ 83 w 279"/>
              <a:gd name="T37" fmla="*/ 89 h 333"/>
              <a:gd name="T38" fmla="*/ 65 w 279"/>
              <a:gd name="T39" fmla="*/ 62 h 333"/>
              <a:gd name="T40" fmla="*/ 70 w 279"/>
              <a:gd name="T41" fmla="*/ 88 h 333"/>
              <a:gd name="T42" fmla="*/ 56 w 279"/>
              <a:gd name="T43" fmla="*/ 108 h 333"/>
              <a:gd name="T44" fmla="*/ 126 w 279"/>
              <a:gd name="T45" fmla="*/ 181 h 333"/>
              <a:gd name="T46" fmla="*/ 151 w 279"/>
              <a:gd name="T47" fmla="*/ 159 h 333"/>
              <a:gd name="T48" fmla="*/ 145 w 279"/>
              <a:gd name="T49" fmla="*/ 138 h 333"/>
              <a:gd name="T50" fmla="*/ 155 w 279"/>
              <a:gd name="T51" fmla="*/ 128 h 333"/>
              <a:gd name="T52" fmla="*/ 191 w 279"/>
              <a:gd name="T53" fmla="*/ 145 h 333"/>
              <a:gd name="T54" fmla="*/ 197 w 279"/>
              <a:gd name="T55" fmla="*/ 166 h 333"/>
              <a:gd name="T56" fmla="*/ 185 w 279"/>
              <a:gd name="T57" fmla="*/ 190 h 333"/>
              <a:gd name="T58" fmla="*/ 211 w 279"/>
              <a:gd name="T59" fmla="*/ 168 h 333"/>
              <a:gd name="T60" fmla="*/ 205 w 279"/>
              <a:gd name="T61" fmla="*/ 147 h 333"/>
              <a:gd name="T62" fmla="*/ 216 w 279"/>
              <a:gd name="T63" fmla="*/ 122 h 333"/>
              <a:gd name="T64" fmla="*/ 193 w 279"/>
              <a:gd name="T65" fmla="*/ 128 h 333"/>
              <a:gd name="T66" fmla="*/ 179 w 279"/>
              <a:gd name="T67" fmla="*/ 103 h 333"/>
              <a:gd name="T68" fmla="*/ 191 w 279"/>
              <a:gd name="T69" fmla="*/ 78 h 333"/>
              <a:gd name="T70" fmla="*/ 166 w 279"/>
              <a:gd name="T71" fmla="*/ 101 h 333"/>
              <a:gd name="T72" fmla="*/ 171 w 279"/>
              <a:gd name="T73" fmla="*/ 125 h 333"/>
              <a:gd name="T74" fmla="*/ 156 w 279"/>
              <a:gd name="T75" fmla="*/ 114 h 333"/>
              <a:gd name="T76" fmla="*/ 132 w 279"/>
              <a:gd name="T77" fmla="*/ 136 h 333"/>
              <a:gd name="T78" fmla="*/ 138 w 279"/>
              <a:gd name="T79" fmla="*/ 157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9" h="333">
                <a:moveTo>
                  <a:pt x="271" y="34"/>
                </a:moveTo>
                <a:cubicBezTo>
                  <a:pt x="6" y="0"/>
                  <a:pt x="6" y="0"/>
                  <a:pt x="6" y="0"/>
                </a:cubicBezTo>
                <a:cubicBezTo>
                  <a:pt x="0" y="45"/>
                  <a:pt x="0" y="45"/>
                  <a:pt x="0" y="45"/>
                </a:cubicBezTo>
                <a:cubicBezTo>
                  <a:pt x="4" y="46"/>
                  <a:pt x="8" y="48"/>
                  <a:pt x="12" y="50"/>
                </a:cubicBezTo>
                <a:cubicBezTo>
                  <a:pt x="17" y="13"/>
                  <a:pt x="17" y="13"/>
                  <a:pt x="17" y="13"/>
                </a:cubicBezTo>
                <a:cubicBezTo>
                  <a:pt x="254" y="43"/>
                  <a:pt x="254" y="43"/>
                  <a:pt x="254" y="43"/>
                </a:cubicBezTo>
                <a:cubicBezTo>
                  <a:pt x="229" y="240"/>
                  <a:pt x="229" y="240"/>
                  <a:pt x="229" y="240"/>
                </a:cubicBezTo>
                <a:cubicBezTo>
                  <a:pt x="33" y="202"/>
                  <a:pt x="33" y="202"/>
                  <a:pt x="33" y="202"/>
                </a:cubicBezTo>
                <a:cubicBezTo>
                  <a:pt x="45" y="209"/>
                  <a:pt x="56" y="219"/>
                  <a:pt x="65" y="230"/>
                </a:cubicBezTo>
                <a:cubicBezTo>
                  <a:pt x="110" y="239"/>
                  <a:pt x="110" y="239"/>
                  <a:pt x="110" y="239"/>
                </a:cubicBezTo>
                <a:cubicBezTo>
                  <a:pt x="98" y="241"/>
                  <a:pt x="87" y="244"/>
                  <a:pt x="77" y="247"/>
                </a:cubicBezTo>
                <a:cubicBezTo>
                  <a:pt x="90" y="270"/>
                  <a:pt x="97" y="298"/>
                  <a:pt x="98" y="330"/>
                </a:cubicBezTo>
                <a:cubicBezTo>
                  <a:pt x="109" y="332"/>
                  <a:pt x="122" y="333"/>
                  <a:pt x="136" y="333"/>
                </a:cubicBezTo>
                <a:cubicBezTo>
                  <a:pt x="189" y="333"/>
                  <a:pt x="233" y="312"/>
                  <a:pt x="233" y="285"/>
                </a:cubicBezTo>
                <a:cubicBezTo>
                  <a:pt x="233" y="277"/>
                  <a:pt x="228" y="269"/>
                  <a:pt x="220" y="262"/>
                </a:cubicBezTo>
                <a:cubicBezTo>
                  <a:pt x="243" y="267"/>
                  <a:pt x="243" y="267"/>
                  <a:pt x="243" y="267"/>
                </a:cubicBezTo>
                <a:cubicBezTo>
                  <a:pt x="256" y="249"/>
                  <a:pt x="256" y="249"/>
                  <a:pt x="256" y="249"/>
                </a:cubicBezTo>
                <a:cubicBezTo>
                  <a:pt x="279" y="44"/>
                  <a:pt x="279" y="44"/>
                  <a:pt x="279" y="44"/>
                </a:cubicBezTo>
                <a:lnTo>
                  <a:pt x="271" y="34"/>
                </a:lnTo>
                <a:close/>
                <a:moveTo>
                  <a:pt x="56" y="108"/>
                </a:moveTo>
                <a:cubicBezTo>
                  <a:pt x="56" y="110"/>
                  <a:pt x="57" y="112"/>
                  <a:pt x="57" y="114"/>
                </a:cubicBezTo>
                <a:cubicBezTo>
                  <a:pt x="87" y="118"/>
                  <a:pt x="87" y="118"/>
                  <a:pt x="87" y="118"/>
                </a:cubicBezTo>
                <a:cubicBezTo>
                  <a:pt x="86" y="129"/>
                  <a:pt x="86" y="129"/>
                  <a:pt x="86" y="129"/>
                </a:cubicBezTo>
                <a:cubicBezTo>
                  <a:pt x="94" y="130"/>
                  <a:pt x="94" y="130"/>
                  <a:pt x="94" y="130"/>
                </a:cubicBezTo>
                <a:cubicBezTo>
                  <a:pt x="91" y="150"/>
                  <a:pt x="91" y="150"/>
                  <a:pt x="91" y="150"/>
                </a:cubicBezTo>
                <a:cubicBezTo>
                  <a:pt x="83" y="148"/>
                  <a:pt x="83" y="148"/>
                  <a:pt x="83" y="148"/>
                </a:cubicBezTo>
                <a:cubicBezTo>
                  <a:pt x="81" y="173"/>
                  <a:pt x="81" y="173"/>
                  <a:pt x="81" y="173"/>
                </a:cubicBezTo>
                <a:cubicBezTo>
                  <a:pt x="102" y="177"/>
                  <a:pt x="102" y="177"/>
                  <a:pt x="102" y="177"/>
                </a:cubicBezTo>
                <a:cubicBezTo>
                  <a:pt x="105" y="152"/>
                  <a:pt x="105" y="152"/>
                  <a:pt x="105" y="152"/>
                </a:cubicBezTo>
                <a:cubicBezTo>
                  <a:pt x="96" y="150"/>
                  <a:pt x="96" y="150"/>
                  <a:pt x="96" y="150"/>
                </a:cubicBezTo>
                <a:cubicBezTo>
                  <a:pt x="99" y="131"/>
                  <a:pt x="99" y="131"/>
                  <a:pt x="99" y="131"/>
                </a:cubicBezTo>
                <a:cubicBezTo>
                  <a:pt x="107" y="132"/>
                  <a:pt x="107" y="132"/>
                  <a:pt x="107" y="132"/>
                </a:cubicBezTo>
                <a:cubicBezTo>
                  <a:pt x="110" y="107"/>
                  <a:pt x="110" y="107"/>
                  <a:pt x="110" y="107"/>
                </a:cubicBezTo>
                <a:cubicBezTo>
                  <a:pt x="88" y="104"/>
                  <a:pt x="88" y="104"/>
                  <a:pt x="88" y="104"/>
                </a:cubicBezTo>
                <a:cubicBezTo>
                  <a:pt x="87" y="113"/>
                  <a:pt x="87" y="113"/>
                  <a:pt x="87" y="113"/>
                </a:cubicBezTo>
                <a:cubicBezTo>
                  <a:pt x="72" y="110"/>
                  <a:pt x="72" y="110"/>
                  <a:pt x="72" y="110"/>
                </a:cubicBezTo>
                <a:cubicBezTo>
                  <a:pt x="75" y="88"/>
                  <a:pt x="75" y="88"/>
                  <a:pt x="75" y="88"/>
                </a:cubicBezTo>
                <a:cubicBezTo>
                  <a:pt x="83" y="89"/>
                  <a:pt x="83" y="89"/>
                  <a:pt x="83" y="89"/>
                </a:cubicBezTo>
                <a:cubicBezTo>
                  <a:pt x="85" y="64"/>
                  <a:pt x="85" y="64"/>
                  <a:pt x="85" y="64"/>
                </a:cubicBezTo>
                <a:cubicBezTo>
                  <a:pt x="65" y="62"/>
                  <a:pt x="65" y="62"/>
                  <a:pt x="65" y="62"/>
                </a:cubicBezTo>
                <a:cubicBezTo>
                  <a:pt x="62" y="87"/>
                  <a:pt x="62" y="87"/>
                  <a:pt x="62" y="87"/>
                </a:cubicBezTo>
                <a:cubicBezTo>
                  <a:pt x="70" y="88"/>
                  <a:pt x="70" y="88"/>
                  <a:pt x="70" y="88"/>
                </a:cubicBezTo>
                <a:cubicBezTo>
                  <a:pt x="67" y="110"/>
                  <a:pt x="67" y="110"/>
                  <a:pt x="67" y="110"/>
                </a:cubicBezTo>
                <a:lnTo>
                  <a:pt x="56" y="108"/>
                </a:lnTo>
                <a:close/>
                <a:moveTo>
                  <a:pt x="129" y="155"/>
                </a:moveTo>
                <a:cubicBezTo>
                  <a:pt x="126" y="181"/>
                  <a:pt x="126" y="181"/>
                  <a:pt x="126" y="181"/>
                </a:cubicBezTo>
                <a:cubicBezTo>
                  <a:pt x="148" y="184"/>
                  <a:pt x="148" y="184"/>
                  <a:pt x="148" y="184"/>
                </a:cubicBezTo>
                <a:cubicBezTo>
                  <a:pt x="151" y="159"/>
                  <a:pt x="151" y="159"/>
                  <a:pt x="151" y="159"/>
                </a:cubicBezTo>
                <a:cubicBezTo>
                  <a:pt x="143" y="157"/>
                  <a:pt x="143" y="157"/>
                  <a:pt x="143" y="157"/>
                </a:cubicBezTo>
                <a:cubicBezTo>
                  <a:pt x="145" y="138"/>
                  <a:pt x="145" y="138"/>
                  <a:pt x="145" y="138"/>
                </a:cubicBezTo>
                <a:cubicBezTo>
                  <a:pt x="153" y="139"/>
                  <a:pt x="153" y="139"/>
                  <a:pt x="153" y="139"/>
                </a:cubicBezTo>
                <a:cubicBezTo>
                  <a:pt x="155" y="128"/>
                  <a:pt x="155" y="128"/>
                  <a:pt x="155" y="128"/>
                </a:cubicBezTo>
                <a:cubicBezTo>
                  <a:pt x="192" y="134"/>
                  <a:pt x="192" y="134"/>
                  <a:pt x="192" y="134"/>
                </a:cubicBezTo>
                <a:cubicBezTo>
                  <a:pt x="191" y="145"/>
                  <a:pt x="191" y="145"/>
                  <a:pt x="191" y="145"/>
                </a:cubicBezTo>
                <a:cubicBezTo>
                  <a:pt x="199" y="146"/>
                  <a:pt x="199" y="146"/>
                  <a:pt x="199" y="146"/>
                </a:cubicBezTo>
                <a:cubicBezTo>
                  <a:pt x="197" y="166"/>
                  <a:pt x="197" y="166"/>
                  <a:pt x="197" y="166"/>
                </a:cubicBezTo>
                <a:cubicBezTo>
                  <a:pt x="188" y="164"/>
                  <a:pt x="188" y="164"/>
                  <a:pt x="188" y="164"/>
                </a:cubicBezTo>
                <a:cubicBezTo>
                  <a:pt x="185" y="190"/>
                  <a:pt x="185" y="190"/>
                  <a:pt x="185" y="190"/>
                </a:cubicBezTo>
                <a:cubicBezTo>
                  <a:pt x="208" y="194"/>
                  <a:pt x="208" y="194"/>
                  <a:pt x="208" y="194"/>
                </a:cubicBezTo>
                <a:cubicBezTo>
                  <a:pt x="211" y="168"/>
                  <a:pt x="211" y="168"/>
                  <a:pt x="211" y="168"/>
                </a:cubicBezTo>
                <a:cubicBezTo>
                  <a:pt x="202" y="167"/>
                  <a:pt x="202" y="167"/>
                  <a:pt x="202" y="167"/>
                </a:cubicBezTo>
                <a:cubicBezTo>
                  <a:pt x="205" y="147"/>
                  <a:pt x="205" y="147"/>
                  <a:pt x="205" y="147"/>
                </a:cubicBezTo>
                <a:cubicBezTo>
                  <a:pt x="213" y="148"/>
                  <a:pt x="213" y="148"/>
                  <a:pt x="213" y="148"/>
                </a:cubicBezTo>
                <a:cubicBezTo>
                  <a:pt x="216" y="122"/>
                  <a:pt x="216" y="122"/>
                  <a:pt x="216" y="122"/>
                </a:cubicBezTo>
                <a:cubicBezTo>
                  <a:pt x="194" y="119"/>
                  <a:pt x="194" y="119"/>
                  <a:pt x="194" y="119"/>
                </a:cubicBezTo>
                <a:cubicBezTo>
                  <a:pt x="193" y="128"/>
                  <a:pt x="193" y="128"/>
                  <a:pt x="193" y="128"/>
                </a:cubicBezTo>
                <a:cubicBezTo>
                  <a:pt x="176" y="125"/>
                  <a:pt x="176" y="125"/>
                  <a:pt x="176" y="125"/>
                </a:cubicBezTo>
                <a:cubicBezTo>
                  <a:pt x="179" y="103"/>
                  <a:pt x="179" y="103"/>
                  <a:pt x="179" y="103"/>
                </a:cubicBezTo>
                <a:cubicBezTo>
                  <a:pt x="188" y="104"/>
                  <a:pt x="188" y="104"/>
                  <a:pt x="188" y="104"/>
                </a:cubicBezTo>
                <a:cubicBezTo>
                  <a:pt x="191" y="78"/>
                  <a:pt x="191" y="78"/>
                  <a:pt x="191" y="78"/>
                </a:cubicBezTo>
                <a:cubicBezTo>
                  <a:pt x="168" y="75"/>
                  <a:pt x="168" y="75"/>
                  <a:pt x="168" y="75"/>
                </a:cubicBezTo>
                <a:cubicBezTo>
                  <a:pt x="166" y="101"/>
                  <a:pt x="166" y="101"/>
                  <a:pt x="166" y="101"/>
                </a:cubicBezTo>
                <a:cubicBezTo>
                  <a:pt x="174" y="102"/>
                  <a:pt x="174" y="102"/>
                  <a:pt x="174" y="102"/>
                </a:cubicBezTo>
                <a:cubicBezTo>
                  <a:pt x="171" y="125"/>
                  <a:pt x="171" y="125"/>
                  <a:pt x="171" y="125"/>
                </a:cubicBezTo>
                <a:cubicBezTo>
                  <a:pt x="155" y="122"/>
                  <a:pt x="155" y="122"/>
                  <a:pt x="155" y="122"/>
                </a:cubicBezTo>
                <a:cubicBezTo>
                  <a:pt x="156" y="114"/>
                  <a:pt x="156" y="114"/>
                  <a:pt x="156" y="114"/>
                </a:cubicBezTo>
                <a:cubicBezTo>
                  <a:pt x="135" y="110"/>
                  <a:pt x="135" y="110"/>
                  <a:pt x="135" y="110"/>
                </a:cubicBezTo>
                <a:cubicBezTo>
                  <a:pt x="132" y="136"/>
                  <a:pt x="132" y="136"/>
                  <a:pt x="132" y="136"/>
                </a:cubicBezTo>
                <a:cubicBezTo>
                  <a:pt x="140" y="137"/>
                  <a:pt x="140" y="137"/>
                  <a:pt x="140" y="137"/>
                </a:cubicBezTo>
                <a:cubicBezTo>
                  <a:pt x="138" y="157"/>
                  <a:pt x="138" y="157"/>
                  <a:pt x="138" y="157"/>
                </a:cubicBezTo>
                <a:lnTo>
                  <a:pt x="129" y="155"/>
                </a:lnTo>
                <a:close/>
              </a:path>
            </a:pathLst>
          </a:custGeom>
          <a:solidFill>
            <a:schemeClr val="tx1"/>
          </a:solidFill>
          <a:ln w="9525">
            <a:noFill/>
            <a:round/>
            <a:headEnd/>
            <a:tailEnd/>
          </a:ln>
          <a:extLst/>
        </p:spPr>
        <p:txBody>
          <a:bodyPr vert="horz" wrap="square" lIns="91440" tIns="45720" rIns="91440" bIns="45720" numCol="1" anchor="t" anchorCtr="0" compatLnSpc="1">
            <a:prstTxWarp prst="textNoShape">
              <a:avLst/>
            </a:prstTxWarp>
          </a:bodyPr>
          <a:lstStyle/>
          <a:p>
            <a:pPr defTabSz="932654"/>
            <a:endParaRPr lang="en-US">
              <a:solidFill>
                <a:srgbClr val="505050"/>
              </a:solidFill>
            </a:endParaRPr>
          </a:p>
        </p:txBody>
      </p:sp>
      <p:grpSp>
        <p:nvGrpSpPr>
          <p:cNvPr id="62" name="Group 61"/>
          <p:cNvGrpSpPr/>
          <p:nvPr/>
        </p:nvGrpSpPr>
        <p:grpSpPr>
          <a:xfrm>
            <a:off x="6381273" y="3013741"/>
            <a:ext cx="260466" cy="224727"/>
            <a:chOff x="3978700" y="4325634"/>
            <a:chExt cx="544135" cy="469475"/>
          </a:xfrm>
          <a:scene3d>
            <a:camera prst="orthographicFront">
              <a:rot lat="600001" lon="2400002" rev="0"/>
            </a:camera>
            <a:lightRig rig="threePt" dir="t"/>
          </a:scene3d>
        </p:grpSpPr>
        <p:sp>
          <p:nvSpPr>
            <p:cNvPr id="63" name="Freeform 62"/>
            <p:cNvSpPr/>
            <p:nvPr/>
          </p:nvSpPr>
          <p:spPr bwMode="auto">
            <a:xfrm>
              <a:off x="4019550" y="4368800"/>
              <a:ext cx="450850" cy="419100"/>
            </a:xfrm>
            <a:custGeom>
              <a:avLst/>
              <a:gdLst>
                <a:gd name="connsiteX0" fmla="*/ 0 w 450850"/>
                <a:gd name="connsiteY0" fmla="*/ 419100 h 419100"/>
                <a:gd name="connsiteX1" fmla="*/ 222250 w 450850"/>
                <a:gd name="connsiteY1" fmla="*/ 0 h 419100"/>
                <a:gd name="connsiteX2" fmla="*/ 450850 w 450850"/>
                <a:gd name="connsiteY2" fmla="*/ 400050 h 419100"/>
                <a:gd name="connsiteX3" fmla="*/ 0 w 450850"/>
                <a:gd name="connsiteY3" fmla="*/ 419100 h 419100"/>
              </a:gdLst>
              <a:ahLst/>
              <a:cxnLst>
                <a:cxn ang="0">
                  <a:pos x="connsiteX0" y="connsiteY0"/>
                </a:cxn>
                <a:cxn ang="0">
                  <a:pos x="connsiteX1" y="connsiteY1"/>
                </a:cxn>
                <a:cxn ang="0">
                  <a:pos x="connsiteX2" y="connsiteY2"/>
                </a:cxn>
                <a:cxn ang="0">
                  <a:pos x="connsiteX3" y="connsiteY3"/>
                </a:cxn>
              </a:cxnLst>
              <a:rect l="l" t="t" r="r" b="b"/>
              <a:pathLst>
                <a:path w="450850" h="419100">
                  <a:moveTo>
                    <a:pt x="0" y="419100"/>
                  </a:moveTo>
                  <a:lnTo>
                    <a:pt x="222250" y="0"/>
                  </a:lnTo>
                  <a:lnTo>
                    <a:pt x="450850" y="400050"/>
                  </a:lnTo>
                  <a:lnTo>
                    <a:pt x="0" y="419100"/>
                  </a:lnTo>
                  <a:close/>
                </a:path>
              </a:pathLst>
            </a:custGeom>
            <a:solidFill>
              <a:srgbClr val="FFFFFF"/>
            </a:solidFill>
            <a:ln>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sp>
          <p:nvSpPr>
            <p:cNvPr id="64" name="Freeform 16"/>
            <p:cNvSpPr>
              <a:spLocks noEditPoints="1"/>
            </p:cNvSpPr>
            <p:nvPr/>
          </p:nvSpPr>
          <p:spPr bwMode="auto">
            <a:xfrm>
              <a:off x="3978700" y="4325634"/>
              <a:ext cx="544135" cy="469475"/>
            </a:xfrm>
            <a:custGeom>
              <a:avLst/>
              <a:gdLst>
                <a:gd name="T0" fmla="*/ 28 w 364"/>
                <a:gd name="T1" fmla="*/ 314 h 314"/>
                <a:gd name="T2" fmla="*/ 10 w 364"/>
                <a:gd name="T3" fmla="*/ 282 h 314"/>
                <a:gd name="T4" fmla="*/ 164 w 364"/>
                <a:gd name="T5" fmla="*/ 17 h 314"/>
                <a:gd name="T6" fmla="*/ 200 w 364"/>
                <a:gd name="T7" fmla="*/ 17 h 314"/>
                <a:gd name="T8" fmla="*/ 354 w 364"/>
                <a:gd name="T9" fmla="*/ 282 h 314"/>
                <a:gd name="T10" fmla="*/ 336 w 364"/>
                <a:gd name="T11" fmla="*/ 314 h 314"/>
                <a:gd name="T12" fmla="*/ 28 w 364"/>
                <a:gd name="T13" fmla="*/ 314 h 314"/>
                <a:gd name="T14" fmla="*/ 192 w 364"/>
                <a:gd name="T15" fmla="*/ 172 h 314"/>
                <a:gd name="T16" fmla="*/ 200 w 364"/>
                <a:gd name="T17" fmla="*/ 138 h 314"/>
                <a:gd name="T18" fmla="*/ 208 w 364"/>
                <a:gd name="T19" fmla="*/ 94 h 314"/>
                <a:gd name="T20" fmla="*/ 200 w 364"/>
                <a:gd name="T21" fmla="*/ 75 h 314"/>
                <a:gd name="T22" fmla="*/ 182 w 364"/>
                <a:gd name="T23" fmla="*/ 67 h 314"/>
                <a:gd name="T24" fmla="*/ 163 w 364"/>
                <a:gd name="T25" fmla="*/ 75 h 314"/>
                <a:gd name="T26" fmla="*/ 156 w 364"/>
                <a:gd name="T27" fmla="*/ 94 h 314"/>
                <a:gd name="T28" fmla="*/ 163 w 364"/>
                <a:gd name="T29" fmla="*/ 138 h 314"/>
                <a:gd name="T30" fmla="*/ 171 w 364"/>
                <a:gd name="T31" fmla="*/ 172 h 314"/>
                <a:gd name="T32" fmla="*/ 178 w 364"/>
                <a:gd name="T33" fmla="*/ 215 h 314"/>
                <a:gd name="T34" fmla="*/ 185 w 364"/>
                <a:gd name="T35" fmla="*/ 215 h 314"/>
                <a:gd name="T36" fmla="*/ 192 w 364"/>
                <a:gd name="T37" fmla="*/ 172 h 314"/>
                <a:gd name="T38" fmla="*/ 164 w 364"/>
                <a:gd name="T39" fmla="*/ 245 h 314"/>
                <a:gd name="T40" fmla="*/ 157 w 364"/>
                <a:gd name="T41" fmla="*/ 263 h 314"/>
                <a:gd name="T42" fmla="*/ 164 w 364"/>
                <a:gd name="T43" fmla="*/ 281 h 314"/>
                <a:gd name="T44" fmla="*/ 182 w 364"/>
                <a:gd name="T45" fmla="*/ 288 h 314"/>
                <a:gd name="T46" fmla="*/ 200 w 364"/>
                <a:gd name="T47" fmla="*/ 281 h 314"/>
                <a:gd name="T48" fmla="*/ 207 w 364"/>
                <a:gd name="T49" fmla="*/ 263 h 314"/>
                <a:gd name="T50" fmla="*/ 200 w 364"/>
                <a:gd name="T51" fmla="*/ 245 h 314"/>
                <a:gd name="T52" fmla="*/ 182 w 364"/>
                <a:gd name="T53" fmla="*/ 238 h 314"/>
                <a:gd name="T54" fmla="*/ 164 w 364"/>
                <a:gd name="T55"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4" h="314">
                  <a:moveTo>
                    <a:pt x="28" y="314"/>
                  </a:moveTo>
                  <a:cubicBezTo>
                    <a:pt x="8" y="314"/>
                    <a:pt x="0" y="300"/>
                    <a:pt x="10" y="282"/>
                  </a:cubicBezTo>
                  <a:cubicBezTo>
                    <a:pt x="164" y="17"/>
                    <a:pt x="164" y="17"/>
                    <a:pt x="164" y="17"/>
                  </a:cubicBezTo>
                  <a:cubicBezTo>
                    <a:pt x="174" y="0"/>
                    <a:pt x="190" y="0"/>
                    <a:pt x="200" y="17"/>
                  </a:cubicBezTo>
                  <a:cubicBezTo>
                    <a:pt x="354" y="282"/>
                    <a:pt x="354" y="282"/>
                    <a:pt x="354" y="282"/>
                  </a:cubicBezTo>
                  <a:cubicBezTo>
                    <a:pt x="364" y="300"/>
                    <a:pt x="356" y="314"/>
                    <a:pt x="336" y="314"/>
                  </a:cubicBezTo>
                  <a:lnTo>
                    <a:pt x="28" y="314"/>
                  </a:lnTo>
                  <a:close/>
                  <a:moveTo>
                    <a:pt x="192" y="172"/>
                  </a:moveTo>
                  <a:cubicBezTo>
                    <a:pt x="200" y="138"/>
                    <a:pt x="200" y="138"/>
                    <a:pt x="200" y="138"/>
                  </a:cubicBezTo>
                  <a:cubicBezTo>
                    <a:pt x="205" y="116"/>
                    <a:pt x="208" y="101"/>
                    <a:pt x="208" y="94"/>
                  </a:cubicBezTo>
                  <a:cubicBezTo>
                    <a:pt x="208" y="86"/>
                    <a:pt x="205" y="80"/>
                    <a:pt x="200" y="75"/>
                  </a:cubicBezTo>
                  <a:cubicBezTo>
                    <a:pt x="195" y="70"/>
                    <a:pt x="189" y="67"/>
                    <a:pt x="182" y="67"/>
                  </a:cubicBezTo>
                  <a:cubicBezTo>
                    <a:pt x="174" y="67"/>
                    <a:pt x="168" y="70"/>
                    <a:pt x="163" y="75"/>
                  </a:cubicBezTo>
                  <a:cubicBezTo>
                    <a:pt x="158" y="80"/>
                    <a:pt x="156" y="86"/>
                    <a:pt x="156" y="94"/>
                  </a:cubicBezTo>
                  <a:cubicBezTo>
                    <a:pt x="156" y="103"/>
                    <a:pt x="158" y="118"/>
                    <a:pt x="163" y="138"/>
                  </a:cubicBezTo>
                  <a:cubicBezTo>
                    <a:pt x="171" y="172"/>
                    <a:pt x="171" y="172"/>
                    <a:pt x="171" y="172"/>
                  </a:cubicBezTo>
                  <a:cubicBezTo>
                    <a:pt x="175" y="189"/>
                    <a:pt x="178" y="203"/>
                    <a:pt x="178" y="215"/>
                  </a:cubicBezTo>
                  <a:cubicBezTo>
                    <a:pt x="185" y="215"/>
                    <a:pt x="185" y="215"/>
                    <a:pt x="185" y="215"/>
                  </a:cubicBezTo>
                  <a:cubicBezTo>
                    <a:pt x="187" y="199"/>
                    <a:pt x="189" y="184"/>
                    <a:pt x="192" y="172"/>
                  </a:cubicBezTo>
                  <a:close/>
                  <a:moveTo>
                    <a:pt x="164" y="245"/>
                  </a:moveTo>
                  <a:cubicBezTo>
                    <a:pt x="159" y="250"/>
                    <a:pt x="157" y="256"/>
                    <a:pt x="157" y="263"/>
                  </a:cubicBezTo>
                  <a:cubicBezTo>
                    <a:pt x="157" y="270"/>
                    <a:pt x="159" y="276"/>
                    <a:pt x="164" y="281"/>
                  </a:cubicBezTo>
                  <a:cubicBezTo>
                    <a:pt x="169" y="286"/>
                    <a:pt x="175" y="288"/>
                    <a:pt x="182" y="288"/>
                  </a:cubicBezTo>
                  <a:cubicBezTo>
                    <a:pt x="189" y="288"/>
                    <a:pt x="195" y="286"/>
                    <a:pt x="200" y="281"/>
                  </a:cubicBezTo>
                  <a:cubicBezTo>
                    <a:pt x="205" y="276"/>
                    <a:pt x="207" y="270"/>
                    <a:pt x="207" y="263"/>
                  </a:cubicBezTo>
                  <a:cubicBezTo>
                    <a:pt x="207" y="256"/>
                    <a:pt x="205" y="250"/>
                    <a:pt x="200" y="245"/>
                  </a:cubicBezTo>
                  <a:cubicBezTo>
                    <a:pt x="195" y="240"/>
                    <a:pt x="189" y="238"/>
                    <a:pt x="182" y="238"/>
                  </a:cubicBezTo>
                  <a:cubicBezTo>
                    <a:pt x="175" y="238"/>
                    <a:pt x="169" y="240"/>
                    <a:pt x="164" y="245"/>
                  </a:cubicBezTo>
                  <a:close/>
                </a:path>
              </a:pathLst>
            </a:custGeom>
            <a:solidFill>
              <a:srgbClr val="FF0000"/>
            </a:solidFill>
            <a:ln>
              <a:solidFill>
                <a:schemeClr val="accent1"/>
              </a:solidFill>
            </a:ln>
          </p:spPr>
          <p:txBody>
            <a:bodyPr vert="horz" wrap="square" lIns="91440" tIns="45720" rIns="91440" bIns="45720" numCol="1" anchor="t" anchorCtr="0" compatLnSpc="1">
              <a:prstTxWarp prst="textNoShape">
                <a:avLst/>
              </a:prstTxWarp>
            </a:bodyPr>
            <a:lstStyle/>
            <a:p>
              <a:pPr defTabSz="932654"/>
              <a:endParaRPr lang="en-US" sz="1400">
                <a:solidFill>
                  <a:srgbClr val="505050"/>
                </a:solidFill>
              </a:endParaRPr>
            </a:p>
          </p:txBody>
        </p:sp>
      </p:grpSp>
      <p:sp>
        <p:nvSpPr>
          <p:cNvPr id="57" name="Freeform 580"/>
          <p:cNvSpPr>
            <a:spLocks/>
          </p:cNvSpPr>
          <p:nvPr/>
        </p:nvSpPr>
        <p:spPr bwMode="auto">
          <a:xfrm>
            <a:off x="6011273" y="3028786"/>
            <a:ext cx="446611" cy="604088"/>
          </a:xfrm>
          <a:custGeom>
            <a:avLst/>
            <a:gdLst>
              <a:gd name="T0" fmla="*/ 187 w 270"/>
              <a:gd name="T1" fmla="*/ 150 h 370"/>
              <a:gd name="T2" fmla="*/ 230 w 270"/>
              <a:gd name="T3" fmla="*/ 79 h 370"/>
              <a:gd name="T4" fmla="*/ 151 w 270"/>
              <a:gd name="T5" fmla="*/ 0 h 370"/>
              <a:gd name="T6" fmla="*/ 72 w 270"/>
              <a:gd name="T7" fmla="*/ 79 h 370"/>
              <a:gd name="T8" fmla="*/ 110 w 270"/>
              <a:gd name="T9" fmla="*/ 147 h 370"/>
              <a:gd name="T10" fmla="*/ 28 w 270"/>
              <a:gd name="T11" fmla="*/ 230 h 370"/>
              <a:gd name="T12" fmla="*/ 21 w 270"/>
              <a:gd name="T13" fmla="*/ 312 h 370"/>
              <a:gd name="T14" fmla="*/ 35 w 270"/>
              <a:gd name="T15" fmla="*/ 281 h 370"/>
              <a:gd name="T16" fmla="*/ 39 w 270"/>
              <a:gd name="T17" fmla="*/ 322 h 370"/>
              <a:gd name="T18" fmla="*/ 130 w 270"/>
              <a:gd name="T19" fmla="*/ 356 h 370"/>
              <a:gd name="T20" fmla="*/ 270 w 270"/>
              <a:gd name="T21" fmla="*/ 281 h 370"/>
              <a:gd name="T22" fmla="*/ 187 w 270"/>
              <a:gd name="T23" fmla="*/ 15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0" h="370">
                <a:moveTo>
                  <a:pt x="187" y="150"/>
                </a:moveTo>
                <a:cubicBezTo>
                  <a:pt x="213" y="137"/>
                  <a:pt x="230" y="110"/>
                  <a:pt x="230" y="79"/>
                </a:cubicBezTo>
                <a:cubicBezTo>
                  <a:pt x="230" y="35"/>
                  <a:pt x="195" y="0"/>
                  <a:pt x="151" y="0"/>
                </a:cubicBezTo>
                <a:cubicBezTo>
                  <a:pt x="107" y="0"/>
                  <a:pt x="72" y="35"/>
                  <a:pt x="72" y="79"/>
                </a:cubicBezTo>
                <a:cubicBezTo>
                  <a:pt x="72" y="108"/>
                  <a:pt x="87" y="133"/>
                  <a:pt x="110" y="147"/>
                </a:cubicBezTo>
                <a:cubicBezTo>
                  <a:pt x="70" y="155"/>
                  <a:pt x="50" y="180"/>
                  <a:pt x="28" y="230"/>
                </a:cubicBezTo>
                <a:cubicBezTo>
                  <a:pt x="0" y="294"/>
                  <a:pt x="21" y="312"/>
                  <a:pt x="21" y="312"/>
                </a:cubicBezTo>
                <a:cubicBezTo>
                  <a:pt x="35" y="281"/>
                  <a:pt x="35" y="281"/>
                  <a:pt x="35" y="281"/>
                </a:cubicBezTo>
                <a:cubicBezTo>
                  <a:pt x="39" y="322"/>
                  <a:pt x="39" y="322"/>
                  <a:pt x="39" y="322"/>
                </a:cubicBezTo>
                <a:cubicBezTo>
                  <a:pt x="39" y="322"/>
                  <a:pt x="63" y="350"/>
                  <a:pt x="130" y="356"/>
                </a:cubicBezTo>
                <a:cubicBezTo>
                  <a:pt x="201" y="362"/>
                  <a:pt x="270" y="370"/>
                  <a:pt x="270" y="281"/>
                </a:cubicBezTo>
                <a:cubicBezTo>
                  <a:pt x="270" y="211"/>
                  <a:pt x="234" y="166"/>
                  <a:pt x="187" y="150"/>
                </a:cubicBezTo>
                <a:close/>
              </a:path>
            </a:pathLst>
          </a:custGeom>
          <a:solidFill>
            <a:schemeClr val="tx1"/>
          </a:solidFill>
          <a:ln w="9525">
            <a:noFill/>
            <a:round/>
            <a:headEnd/>
            <a:tailEnd/>
          </a:ln>
          <a:extLst/>
        </p:spPr>
        <p:txBody>
          <a:bodyPr vert="horz" wrap="square" lIns="91440" tIns="45720" rIns="91440" bIns="45720" numCol="1" anchor="t" anchorCtr="0" compatLnSpc="1">
            <a:prstTxWarp prst="textNoShape">
              <a:avLst/>
            </a:prstTxWarp>
          </a:bodyPr>
          <a:lstStyle/>
          <a:p>
            <a:pPr defTabSz="932654"/>
            <a:endParaRPr lang="en-US">
              <a:solidFill>
                <a:srgbClr val="505050"/>
              </a:solidFill>
            </a:endParaRPr>
          </a:p>
        </p:txBody>
      </p:sp>
      <p:sp>
        <p:nvSpPr>
          <p:cNvPr id="73" name="Rectangle 72"/>
          <p:cNvSpPr/>
          <p:nvPr/>
        </p:nvSpPr>
        <p:spPr>
          <a:xfrm>
            <a:off x="1429718" y="3483420"/>
            <a:ext cx="2400906" cy="704330"/>
          </a:xfrm>
          <a:prstGeom prst="rect">
            <a:avLst/>
          </a:prstGeom>
          <a:solidFill>
            <a:schemeClr val="bg1"/>
          </a:solidFill>
          <a:ln w="12700">
            <a:solidFill>
              <a:schemeClr val="accent1"/>
            </a:solidFill>
          </a:ln>
        </p:spPr>
        <p:txBody>
          <a:bodyPr vert="horz" wrap="square" lIns="91440" tIns="91440" rIns="91440" bIns="45720" numCol="1" anchor="t" anchorCtr="0" compatLnSpc="1">
            <a:prstTxWarp prst="textNoShape">
              <a:avLst/>
            </a:prstTxWarp>
            <a:noAutofit/>
          </a:bodyPr>
          <a:lstStyle/>
          <a:p>
            <a:pPr defTabSz="932654"/>
            <a:r>
              <a:rPr lang="en-US" sz="1200" dirty="0" smtClean="0">
                <a:gradFill>
                  <a:gsLst>
                    <a:gs pos="0">
                      <a:srgbClr val="505050"/>
                    </a:gs>
                    <a:gs pos="100000">
                      <a:srgbClr val="505050"/>
                    </a:gs>
                  </a:gsLst>
                  <a:lin ang="5400000" scaled="1"/>
                </a:gradFill>
              </a:rPr>
              <a:t>VMware </a:t>
            </a:r>
            <a:r>
              <a:rPr lang="en-US" sz="1200" dirty="0" err="1" smtClean="0">
                <a:gradFill>
                  <a:gsLst>
                    <a:gs pos="0">
                      <a:srgbClr val="505050"/>
                    </a:gs>
                    <a:gs pos="100000">
                      <a:srgbClr val="505050"/>
                    </a:gs>
                  </a:gsLst>
                  <a:lin ang="5400000" scaled="1"/>
                </a:gradFill>
              </a:rPr>
              <a:t>vSphere</a:t>
            </a:r>
            <a:r>
              <a:rPr lang="en-US" sz="1200" dirty="0" smtClean="0">
                <a:gradFill>
                  <a:gsLst>
                    <a:gs pos="0">
                      <a:srgbClr val="505050"/>
                    </a:gs>
                    <a:gs pos="100000">
                      <a:srgbClr val="505050"/>
                    </a:gs>
                  </a:gsLst>
                  <a:lin ang="5400000" scaled="1"/>
                </a:gradFill>
              </a:rPr>
              <a:t> monitoring with VEEAM Management Pack</a:t>
            </a:r>
            <a:endParaRPr lang="en-US" sz="1200" dirty="0">
              <a:gradFill>
                <a:gsLst>
                  <a:gs pos="0">
                    <a:srgbClr val="505050"/>
                  </a:gs>
                  <a:gs pos="100000">
                    <a:srgbClr val="505050"/>
                  </a:gs>
                </a:gsLst>
                <a:lin ang="5400000" scaled="1"/>
              </a:gradFill>
            </a:endParaRPr>
          </a:p>
        </p:txBody>
      </p:sp>
      <p:grpSp>
        <p:nvGrpSpPr>
          <p:cNvPr id="9" name="Group 8"/>
          <p:cNvGrpSpPr/>
          <p:nvPr/>
        </p:nvGrpSpPr>
        <p:grpSpPr>
          <a:xfrm>
            <a:off x="1280039" y="5096692"/>
            <a:ext cx="3497946" cy="1516747"/>
            <a:chOff x="1168417" y="2763457"/>
            <a:chExt cx="3313171" cy="1516747"/>
          </a:xfrm>
        </p:grpSpPr>
        <p:sp>
          <p:nvSpPr>
            <p:cNvPr id="79" name="Rectangle 78"/>
            <p:cNvSpPr/>
            <p:nvPr/>
          </p:nvSpPr>
          <p:spPr>
            <a:xfrm>
              <a:off x="1168417" y="2763457"/>
              <a:ext cx="2393454" cy="1516747"/>
            </a:xfrm>
            <a:prstGeom prst="rect">
              <a:avLst/>
            </a:prstGeom>
            <a:solidFill>
              <a:schemeClr val="bg1"/>
            </a:solidFill>
            <a:ln w="12700">
              <a:solidFill>
                <a:schemeClr val="accent1"/>
              </a:solidFill>
            </a:ln>
          </p:spPr>
          <p:txBody>
            <a:bodyPr vert="horz" wrap="square" lIns="91440" tIns="91440" rIns="91440" bIns="91440" numCol="1" anchor="t" anchorCtr="0" compatLnSpc="1">
              <a:prstTxWarp prst="textNoShape">
                <a:avLst/>
              </a:prstTxWarp>
              <a:noAutofit/>
            </a:bodyPr>
            <a:lstStyle/>
            <a:p>
              <a:pPr defTabSz="932654"/>
              <a:r>
                <a:rPr lang="en-US" sz="1200" dirty="0">
                  <a:gradFill>
                    <a:gsLst>
                      <a:gs pos="0">
                        <a:srgbClr val="505050"/>
                      </a:gs>
                      <a:gs pos="100000">
                        <a:srgbClr val="505050"/>
                      </a:gs>
                    </a:gsLst>
                    <a:lin ang="5400000" scaled="1"/>
                  </a:gradFill>
                </a:rPr>
                <a:t>Expanded cloud infrastructure health visualization with integration between </a:t>
              </a:r>
              <a:r>
                <a:rPr lang="en-US" sz="1200" dirty="0" smtClean="0">
                  <a:gradFill>
                    <a:gsLst>
                      <a:gs pos="0">
                        <a:srgbClr val="505050"/>
                      </a:gs>
                      <a:gs pos="100000">
                        <a:srgbClr val="505050"/>
                      </a:gs>
                    </a:gsLst>
                    <a:lin ang="5400000" scaled="1"/>
                  </a:gradFill>
                </a:rPr>
                <a:t>VMM and Operations Manager components</a:t>
              </a:r>
              <a:endParaRPr lang="en-US" sz="1200" dirty="0">
                <a:gradFill>
                  <a:gsLst>
                    <a:gs pos="0">
                      <a:srgbClr val="505050"/>
                    </a:gs>
                    <a:gs pos="100000">
                      <a:srgbClr val="505050"/>
                    </a:gs>
                  </a:gsLst>
                  <a:lin ang="5400000" scaled="1"/>
                </a:gradFill>
              </a:endParaRPr>
            </a:p>
            <a:p>
              <a:pPr defTabSz="932654"/>
              <a:r>
                <a:rPr lang="en-US" sz="1200" dirty="0">
                  <a:gradFill>
                    <a:gsLst>
                      <a:gs pos="0">
                        <a:srgbClr val="505050"/>
                      </a:gs>
                      <a:gs pos="100000">
                        <a:srgbClr val="505050"/>
                      </a:gs>
                    </a:gsLst>
                    <a:lin ang="5400000" scaled="1"/>
                  </a:gradFill>
                </a:rPr>
                <a:t/>
              </a:r>
              <a:br>
                <a:rPr lang="en-US" sz="1200" dirty="0">
                  <a:gradFill>
                    <a:gsLst>
                      <a:gs pos="0">
                        <a:srgbClr val="505050"/>
                      </a:gs>
                      <a:gs pos="100000">
                        <a:srgbClr val="505050"/>
                      </a:gs>
                    </a:gsLst>
                    <a:lin ang="5400000" scaled="1"/>
                  </a:gradFill>
                </a:rPr>
              </a:br>
              <a:r>
                <a:rPr lang="en-US" sz="1200" dirty="0">
                  <a:gradFill>
                    <a:gsLst>
                      <a:gs pos="0">
                        <a:srgbClr val="505050"/>
                      </a:gs>
                      <a:gs pos="100000">
                        <a:srgbClr val="505050"/>
                      </a:gs>
                    </a:gsLst>
                    <a:lin ang="5400000" scaled="1"/>
                  </a:gradFill>
                </a:rPr>
                <a:t>Native SNMP-based </a:t>
              </a:r>
              <a:r>
                <a:rPr lang="en-US" sz="1200" dirty="0" smtClean="0">
                  <a:gradFill>
                    <a:gsLst>
                      <a:gs pos="0">
                        <a:srgbClr val="505050"/>
                      </a:gs>
                      <a:gs pos="100000">
                        <a:srgbClr val="505050"/>
                      </a:gs>
                    </a:gsLst>
                    <a:lin ang="5400000" scaled="1"/>
                  </a:gradFill>
                </a:rPr>
                <a:t>network monitoring</a:t>
              </a:r>
              <a:endParaRPr lang="en-US" sz="1200" dirty="0">
                <a:gradFill>
                  <a:gsLst>
                    <a:gs pos="0">
                      <a:srgbClr val="505050"/>
                    </a:gs>
                    <a:gs pos="100000">
                      <a:srgbClr val="505050"/>
                    </a:gs>
                  </a:gsLst>
                  <a:lin ang="5400000" scaled="1"/>
                </a:gradFill>
              </a:endParaRPr>
            </a:p>
          </p:txBody>
        </p:sp>
        <p:cxnSp>
          <p:nvCxnSpPr>
            <p:cNvPr id="82" name="Straight Connector 81"/>
            <p:cNvCxnSpPr/>
            <p:nvPr/>
          </p:nvCxnSpPr>
          <p:spPr>
            <a:xfrm flipH="1">
              <a:off x="3561900" y="4017161"/>
              <a:ext cx="919688" cy="0"/>
            </a:xfrm>
            <a:prstGeom prst="line">
              <a:avLst/>
            </a:prstGeom>
            <a:solidFill>
              <a:schemeClr val="bg1"/>
            </a:solidFill>
            <a:ln w="12700">
              <a:solidFill>
                <a:schemeClr val="accent1"/>
              </a:solidFill>
            </a:ln>
          </p:spPr>
        </p:cxnSp>
      </p:grpSp>
      <p:grpSp>
        <p:nvGrpSpPr>
          <p:cNvPr id="21" name="Group 20"/>
          <p:cNvGrpSpPr/>
          <p:nvPr/>
        </p:nvGrpSpPr>
        <p:grpSpPr>
          <a:xfrm>
            <a:off x="6849443" y="2093594"/>
            <a:ext cx="4371975" cy="2781301"/>
            <a:chOff x="6657182" y="2047874"/>
            <a:chExt cx="4371975" cy="2781301"/>
          </a:xfrm>
        </p:grpSpPr>
        <p:sp>
          <p:nvSpPr>
            <p:cNvPr id="17" name="Freeform 16"/>
            <p:cNvSpPr/>
            <p:nvPr/>
          </p:nvSpPr>
          <p:spPr bwMode="auto">
            <a:xfrm>
              <a:off x="6657182" y="2047874"/>
              <a:ext cx="3199398" cy="656427"/>
            </a:xfrm>
            <a:custGeom>
              <a:avLst/>
              <a:gdLst>
                <a:gd name="connsiteX0" fmla="*/ 2381250 w 2381250"/>
                <a:gd name="connsiteY0" fmla="*/ 352425 h 352425"/>
                <a:gd name="connsiteX1" fmla="*/ 2381250 w 2381250"/>
                <a:gd name="connsiteY1" fmla="*/ 0 h 352425"/>
                <a:gd name="connsiteX2" fmla="*/ 0 w 2381250"/>
                <a:gd name="connsiteY2" fmla="*/ 0 h 352425"/>
              </a:gdLst>
              <a:ahLst/>
              <a:cxnLst>
                <a:cxn ang="0">
                  <a:pos x="connsiteX0" y="connsiteY0"/>
                </a:cxn>
                <a:cxn ang="0">
                  <a:pos x="connsiteX1" y="connsiteY1"/>
                </a:cxn>
                <a:cxn ang="0">
                  <a:pos x="connsiteX2" y="connsiteY2"/>
                </a:cxn>
              </a:cxnLst>
              <a:rect l="l" t="t" r="r" b="b"/>
              <a:pathLst>
                <a:path w="2381250" h="352425">
                  <a:moveTo>
                    <a:pt x="2381250" y="352425"/>
                  </a:moveTo>
                  <a:lnTo>
                    <a:pt x="2381250" y="0"/>
                  </a:lnTo>
                  <a:lnTo>
                    <a:pt x="0" y="0"/>
                  </a:lnTo>
                </a:path>
              </a:pathLst>
            </a:custGeom>
            <a:noFill/>
            <a:ln w="12700">
              <a:solidFill>
                <a:schemeClr val="accent1"/>
              </a:solidFill>
            </a:ln>
          </p:spPr>
          <p:txBody>
            <a:bodyPr vert="horz" wrap="square" lIns="91440" tIns="45720" rIns="91440" bIns="45720" numCol="1" anchor="t" anchorCtr="0" compatLnSpc="1">
              <a:prstTxWarp prst="textNoShape">
                <a:avLst/>
              </a:prstTxWarp>
              <a:noAutofit/>
            </a:bodyPr>
            <a:lstStyle/>
            <a:p>
              <a:pPr defTabSz="932654"/>
              <a:endParaRPr lang="en-US" sz="1200">
                <a:solidFill>
                  <a:srgbClr val="505050"/>
                </a:solidFill>
              </a:endParaRPr>
            </a:p>
          </p:txBody>
        </p:sp>
        <p:sp>
          <p:nvSpPr>
            <p:cNvPr id="18" name="Freeform 17"/>
            <p:cNvSpPr/>
            <p:nvPr/>
          </p:nvSpPr>
          <p:spPr bwMode="auto">
            <a:xfrm>
              <a:off x="7819231" y="3809438"/>
              <a:ext cx="2235221" cy="1019737"/>
            </a:xfrm>
            <a:custGeom>
              <a:avLst/>
              <a:gdLst>
                <a:gd name="connsiteX0" fmla="*/ 2381250 w 2381250"/>
                <a:gd name="connsiteY0" fmla="*/ 0 h 590550"/>
                <a:gd name="connsiteX1" fmla="*/ 2381250 w 2381250"/>
                <a:gd name="connsiteY1" fmla="*/ 590550 h 590550"/>
                <a:gd name="connsiteX2" fmla="*/ 114300 w 2381250"/>
                <a:gd name="connsiteY2" fmla="*/ 590550 h 590550"/>
                <a:gd name="connsiteX3" fmla="*/ 0 w 2381250"/>
                <a:gd name="connsiteY3" fmla="*/ 590550 h 590550"/>
              </a:gdLst>
              <a:ahLst/>
              <a:cxnLst>
                <a:cxn ang="0">
                  <a:pos x="connsiteX0" y="connsiteY0"/>
                </a:cxn>
                <a:cxn ang="0">
                  <a:pos x="connsiteX1" y="connsiteY1"/>
                </a:cxn>
                <a:cxn ang="0">
                  <a:pos x="connsiteX2" y="connsiteY2"/>
                </a:cxn>
                <a:cxn ang="0">
                  <a:pos x="connsiteX3" y="connsiteY3"/>
                </a:cxn>
              </a:cxnLst>
              <a:rect l="l" t="t" r="r" b="b"/>
              <a:pathLst>
                <a:path w="2381250" h="590550">
                  <a:moveTo>
                    <a:pt x="2381250" y="0"/>
                  </a:moveTo>
                  <a:lnTo>
                    <a:pt x="2381250" y="590550"/>
                  </a:lnTo>
                  <a:lnTo>
                    <a:pt x="114300" y="590550"/>
                  </a:lnTo>
                  <a:lnTo>
                    <a:pt x="0" y="590550"/>
                  </a:lnTo>
                </a:path>
              </a:pathLst>
            </a:custGeom>
            <a:noFill/>
            <a:ln w="12700">
              <a:solidFill>
                <a:schemeClr val="accent1"/>
              </a:solidFill>
            </a:ln>
          </p:spPr>
          <p:txBody>
            <a:bodyPr vert="horz" wrap="square" lIns="91440" tIns="45720" rIns="91440" bIns="45720" numCol="1" anchor="t" anchorCtr="0" compatLnSpc="1">
              <a:prstTxWarp prst="textNoShape">
                <a:avLst/>
              </a:prstTxWarp>
              <a:noAutofit/>
            </a:bodyPr>
            <a:lstStyle/>
            <a:p>
              <a:pPr defTabSz="932654"/>
              <a:endParaRPr lang="en-US" sz="1200">
                <a:solidFill>
                  <a:srgbClr val="505050"/>
                </a:solidFill>
              </a:endParaRPr>
            </a:p>
          </p:txBody>
        </p:sp>
        <p:sp>
          <p:nvSpPr>
            <p:cNvPr id="86" name="Rectangle 85"/>
            <p:cNvSpPr/>
            <p:nvPr/>
          </p:nvSpPr>
          <p:spPr>
            <a:xfrm>
              <a:off x="8762207" y="2704302"/>
              <a:ext cx="2266950" cy="1105136"/>
            </a:xfrm>
            <a:prstGeom prst="rect">
              <a:avLst/>
            </a:prstGeom>
            <a:solidFill>
              <a:schemeClr val="bg1"/>
            </a:solidFill>
            <a:ln w="12700">
              <a:solidFill>
                <a:schemeClr val="accent1"/>
              </a:solidFill>
            </a:ln>
          </p:spPr>
          <p:txBody>
            <a:bodyPr vert="horz" wrap="square" lIns="91440" tIns="91440" rIns="91440" bIns="45720" numCol="1" anchor="t" anchorCtr="0" compatLnSpc="1">
              <a:prstTxWarp prst="textNoShape">
                <a:avLst/>
              </a:prstTxWarp>
              <a:noAutofit/>
            </a:bodyPr>
            <a:lstStyle/>
            <a:p>
              <a:pPr defTabSz="932654"/>
              <a:r>
                <a:rPr lang="en-US" sz="1200" b="1" dirty="0">
                  <a:gradFill>
                    <a:gsLst>
                      <a:gs pos="0">
                        <a:srgbClr val="505050"/>
                      </a:gs>
                      <a:gs pos="100000">
                        <a:srgbClr val="505050"/>
                      </a:gs>
                    </a:gsLst>
                    <a:lin ang="5400000" scaled="1"/>
                  </a:gradFill>
                </a:rPr>
                <a:t>Cloud-integrated monitoring</a:t>
              </a:r>
              <a:r>
                <a:rPr lang="en-US" sz="1200" dirty="0">
                  <a:gradFill>
                    <a:gsLst>
                      <a:gs pos="0">
                        <a:srgbClr val="505050"/>
                      </a:gs>
                      <a:gs pos="100000">
                        <a:srgbClr val="505050"/>
                      </a:gs>
                    </a:gsLst>
                    <a:lin ang="5400000" scaled="1"/>
                  </a:gradFill>
                </a:rPr>
                <a:t> </a:t>
              </a:r>
            </a:p>
            <a:p>
              <a:pPr defTabSz="932654"/>
              <a:r>
                <a:rPr lang="en-US" sz="1200" dirty="0" smtClean="0">
                  <a:gradFill>
                    <a:gsLst>
                      <a:gs pos="0">
                        <a:srgbClr val="505050"/>
                      </a:gs>
                      <a:gs pos="100000">
                        <a:srgbClr val="505050"/>
                      </a:gs>
                    </a:gsLst>
                    <a:lin ang="5400000" scaled="1"/>
                  </a:gradFill>
                </a:rPr>
                <a:t>Integrated </a:t>
              </a:r>
              <a:r>
                <a:rPr lang="en-US" sz="1200" dirty="0">
                  <a:gradFill>
                    <a:gsLst>
                      <a:gs pos="0">
                        <a:srgbClr val="505050"/>
                      </a:gs>
                      <a:gs pos="100000">
                        <a:srgbClr val="505050"/>
                      </a:gs>
                    </a:gsLst>
                    <a:lin ang="5400000" scaled="1"/>
                  </a:gradFill>
                </a:rPr>
                <a:t>System Center </a:t>
              </a:r>
              <a:r>
                <a:rPr lang="en-US" sz="1200" dirty="0" smtClean="0">
                  <a:gradFill>
                    <a:gsLst>
                      <a:gs pos="0">
                        <a:srgbClr val="505050"/>
                      </a:gs>
                      <a:gs pos="100000">
                        <a:srgbClr val="505050"/>
                      </a:gs>
                    </a:gsLst>
                    <a:lin ang="5400000" scaled="1"/>
                  </a:gradFill>
                </a:rPr>
                <a:t>Advisor </a:t>
              </a:r>
              <a:r>
                <a:rPr lang="en-US" sz="1200" dirty="0">
                  <a:gradFill>
                    <a:gsLst>
                      <a:gs pos="0">
                        <a:srgbClr val="505050"/>
                      </a:gs>
                      <a:gs pos="100000">
                        <a:srgbClr val="505050"/>
                      </a:gs>
                    </a:gsLst>
                    <a:lin ang="5400000" scaled="1"/>
                  </a:gradFill>
                </a:rPr>
                <a:t>views with </a:t>
              </a:r>
              <a:r>
                <a:rPr lang="en-US" sz="1200" dirty="0" smtClean="0">
                  <a:gradFill>
                    <a:gsLst>
                      <a:gs pos="0">
                        <a:srgbClr val="505050"/>
                      </a:gs>
                      <a:gs pos="100000">
                        <a:srgbClr val="505050"/>
                      </a:gs>
                    </a:gsLst>
                    <a:lin ang="5400000" scaled="1"/>
                  </a:gradFill>
                </a:rPr>
                <a:t>Operations Manager connector</a:t>
              </a:r>
              <a:endParaRPr lang="en-US" sz="1200" dirty="0">
                <a:gradFill>
                  <a:gsLst>
                    <a:gs pos="0">
                      <a:srgbClr val="505050"/>
                    </a:gs>
                    <a:gs pos="100000">
                      <a:srgbClr val="505050"/>
                    </a:gs>
                  </a:gsLst>
                  <a:lin ang="5400000" scaled="1"/>
                </a:gradFill>
              </a:endParaRPr>
            </a:p>
          </p:txBody>
        </p:sp>
      </p:grpSp>
      <p:sp>
        <p:nvSpPr>
          <p:cNvPr id="72" name="Rectangle 71"/>
          <p:cNvSpPr/>
          <p:nvPr/>
        </p:nvSpPr>
        <p:spPr bwMode="auto">
          <a:xfrm>
            <a:off x="6268321" y="4824542"/>
            <a:ext cx="1741034" cy="444226"/>
          </a:xfrm>
          <a:prstGeom prst="rect">
            <a:avLst/>
          </a:prstGeom>
          <a:solidFill>
            <a:schemeClr val="bg1"/>
          </a:solidFill>
          <a:ln>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z="1200" spc="-50" dirty="0" smtClean="0">
                <a:solidFill>
                  <a:schemeClr val="tx1"/>
                </a:solidFill>
              </a:rPr>
              <a:t>Windows Server 2012 </a:t>
            </a:r>
          </a:p>
        </p:txBody>
      </p:sp>
      <p:sp>
        <p:nvSpPr>
          <p:cNvPr id="77" name="Rectangle 76"/>
          <p:cNvSpPr/>
          <p:nvPr/>
        </p:nvSpPr>
        <p:spPr bwMode="auto">
          <a:xfrm>
            <a:off x="4666784" y="4827270"/>
            <a:ext cx="1534311" cy="443593"/>
          </a:xfrm>
          <a:prstGeom prst="rect">
            <a:avLst/>
          </a:prstGeom>
          <a:solidFill>
            <a:schemeClr val="bg1"/>
          </a:solidFill>
          <a:ln>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z="1200" spc="-50" dirty="0" smtClean="0">
                <a:solidFill>
                  <a:schemeClr val="tx1"/>
                </a:solidFill>
              </a:rPr>
              <a:t>VMware </a:t>
            </a:r>
            <a:r>
              <a:rPr lang="en-US" sz="1200" spc="-50" dirty="0" err="1" smtClean="0">
                <a:solidFill>
                  <a:schemeClr val="tx1"/>
                </a:solidFill>
              </a:rPr>
              <a:t>vSphere</a:t>
            </a:r>
            <a:r>
              <a:rPr lang="en-US" sz="1200" spc="-50" dirty="0" smtClean="0">
                <a:solidFill>
                  <a:schemeClr val="tx1"/>
                </a:solidFill>
              </a:rPr>
              <a:t> </a:t>
            </a:r>
            <a:endParaRPr lang="en-US" sz="1600" spc="-50" dirty="0" smtClean="0">
              <a:solidFill>
                <a:schemeClr val="tx1"/>
              </a:solidFill>
            </a:endParaRPr>
          </a:p>
        </p:txBody>
      </p:sp>
      <p:grpSp>
        <p:nvGrpSpPr>
          <p:cNvPr id="84" name="Group 83"/>
          <p:cNvGrpSpPr/>
          <p:nvPr/>
        </p:nvGrpSpPr>
        <p:grpSpPr>
          <a:xfrm>
            <a:off x="2135316" y="1591701"/>
            <a:ext cx="3279647" cy="1013347"/>
            <a:chOff x="1384767" y="1393580"/>
            <a:chExt cx="3279647" cy="1013347"/>
          </a:xfrm>
        </p:grpSpPr>
        <p:sp>
          <p:nvSpPr>
            <p:cNvPr id="88" name="Rectangle 87"/>
            <p:cNvSpPr/>
            <p:nvPr/>
          </p:nvSpPr>
          <p:spPr>
            <a:xfrm>
              <a:off x="1384767" y="1393580"/>
              <a:ext cx="2615285" cy="1013347"/>
            </a:xfrm>
            <a:prstGeom prst="rect">
              <a:avLst/>
            </a:prstGeom>
            <a:solidFill>
              <a:schemeClr val="bg1"/>
            </a:solidFill>
            <a:ln w="12700">
              <a:solidFill>
                <a:schemeClr val="accent1"/>
              </a:solidFill>
            </a:ln>
          </p:spPr>
          <p:txBody>
            <a:bodyPr vert="horz" wrap="square" lIns="91440" tIns="91440" rIns="91440" bIns="45720" numCol="1" anchor="t" anchorCtr="0" compatLnSpc="1">
              <a:prstTxWarp prst="textNoShape">
                <a:avLst/>
              </a:prstTxWarp>
              <a:noAutofit/>
            </a:bodyPr>
            <a:lstStyle/>
            <a:p>
              <a:pPr defTabSz="932654"/>
              <a:r>
                <a:rPr lang="en-US" sz="1200" dirty="0">
                  <a:gradFill>
                    <a:gsLst>
                      <a:gs pos="0">
                        <a:srgbClr val="505050"/>
                      </a:gs>
                      <a:gs pos="100000">
                        <a:srgbClr val="505050"/>
                      </a:gs>
                    </a:gsLst>
                    <a:lin ang="5400000" scaled="1"/>
                  </a:gradFill>
                </a:rPr>
                <a:t>Availability and performance monitoring for Windows Azure </a:t>
              </a:r>
              <a:r>
                <a:rPr lang="en-US" sz="1200" dirty="0" smtClean="0">
                  <a:gradFill>
                    <a:gsLst>
                      <a:gs pos="0">
                        <a:srgbClr val="505050"/>
                      </a:gs>
                      <a:gs pos="100000">
                        <a:srgbClr val="505050"/>
                      </a:gs>
                    </a:gsLst>
                    <a:lin ang="5400000" scaled="1"/>
                  </a:gradFill>
                </a:rPr>
                <a:t>Virtual Machines </a:t>
              </a:r>
              <a:r>
                <a:rPr lang="en-US" sz="1200" dirty="0">
                  <a:gradFill>
                    <a:gsLst>
                      <a:gs pos="0">
                        <a:srgbClr val="505050"/>
                      </a:gs>
                      <a:gs pos="100000">
                        <a:srgbClr val="505050"/>
                      </a:gs>
                    </a:gsLst>
                    <a:lin ang="5400000" scaled="1"/>
                  </a:gradFill>
                </a:rPr>
                <a:t>&amp; </a:t>
              </a:r>
              <a:r>
                <a:rPr lang="en-US" sz="1200" dirty="0" smtClean="0">
                  <a:gradFill>
                    <a:gsLst>
                      <a:gs pos="0">
                        <a:srgbClr val="505050"/>
                      </a:gs>
                      <a:gs pos="100000">
                        <a:srgbClr val="505050"/>
                      </a:gs>
                    </a:gsLst>
                    <a:lin ang="5400000" scaled="1"/>
                  </a:gradFill>
                </a:rPr>
                <a:t>Windows Azure Storage</a:t>
              </a:r>
            </a:p>
            <a:p>
              <a:pPr defTabSz="932654"/>
              <a:endParaRPr lang="en-US" sz="1200" dirty="0">
                <a:gradFill>
                  <a:gsLst>
                    <a:gs pos="0">
                      <a:srgbClr val="505050"/>
                    </a:gs>
                    <a:gs pos="100000">
                      <a:srgbClr val="505050"/>
                    </a:gs>
                  </a:gsLst>
                  <a:lin ang="5400000" scaled="1"/>
                </a:gradFill>
              </a:endParaRPr>
            </a:p>
            <a:p>
              <a:pPr defTabSz="932654"/>
              <a:endParaRPr lang="en-US" sz="1200" dirty="0">
                <a:gradFill>
                  <a:gsLst>
                    <a:gs pos="0">
                      <a:srgbClr val="505050"/>
                    </a:gs>
                    <a:gs pos="100000">
                      <a:srgbClr val="505050"/>
                    </a:gs>
                  </a:gsLst>
                  <a:lin ang="5400000" scaled="1"/>
                </a:gradFill>
              </a:endParaRPr>
            </a:p>
          </p:txBody>
        </p:sp>
        <p:cxnSp>
          <p:nvCxnSpPr>
            <p:cNvPr id="89" name="Straight Connector 88"/>
            <p:cNvCxnSpPr/>
            <p:nvPr/>
          </p:nvCxnSpPr>
          <p:spPr>
            <a:xfrm flipH="1">
              <a:off x="4004481" y="1900253"/>
              <a:ext cx="659933" cy="0"/>
            </a:xfrm>
            <a:prstGeom prst="line">
              <a:avLst/>
            </a:prstGeom>
            <a:solidFill>
              <a:schemeClr val="bg1"/>
            </a:solidFill>
            <a:ln w="12700">
              <a:solidFill>
                <a:schemeClr val="accent1"/>
              </a:solidFill>
            </a:ln>
          </p:spPr>
        </p:cxnSp>
      </p:grpSp>
      <p:sp>
        <p:nvSpPr>
          <p:cNvPr id="90" name="Freeform 89"/>
          <p:cNvSpPr/>
          <p:nvPr/>
        </p:nvSpPr>
        <p:spPr bwMode="auto">
          <a:xfrm rot="5400000">
            <a:off x="3146356" y="3387127"/>
            <a:ext cx="719803" cy="2321052"/>
          </a:xfrm>
          <a:custGeom>
            <a:avLst/>
            <a:gdLst>
              <a:gd name="connsiteX0" fmla="*/ 2381250 w 2381250"/>
              <a:gd name="connsiteY0" fmla="*/ 0 h 590550"/>
              <a:gd name="connsiteX1" fmla="*/ 2381250 w 2381250"/>
              <a:gd name="connsiteY1" fmla="*/ 590550 h 590550"/>
              <a:gd name="connsiteX2" fmla="*/ 114300 w 2381250"/>
              <a:gd name="connsiteY2" fmla="*/ 590550 h 590550"/>
              <a:gd name="connsiteX3" fmla="*/ 0 w 2381250"/>
              <a:gd name="connsiteY3" fmla="*/ 590550 h 590550"/>
            </a:gdLst>
            <a:ahLst/>
            <a:cxnLst>
              <a:cxn ang="0">
                <a:pos x="connsiteX0" y="connsiteY0"/>
              </a:cxn>
              <a:cxn ang="0">
                <a:pos x="connsiteX1" y="connsiteY1"/>
              </a:cxn>
              <a:cxn ang="0">
                <a:pos x="connsiteX2" y="connsiteY2"/>
              </a:cxn>
              <a:cxn ang="0">
                <a:pos x="connsiteX3" y="connsiteY3"/>
              </a:cxn>
            </a:cxnLst>
            <a:rect l="l" t="t" r="r" b="b"/>
            <a:pathLst>
              <a:path w="2381250" h="590550">
                <a:moveTo>
                  <a:pt x="2381250" y="0"/>
                </a:moveTo>
                <a:lnTo>
                  <a:pt x="2381250" y="590550"/>
                </a:lnTo>
                <a:lnTo>
                  <a:pt x="114300" y="590550"/>
                </a:lnTo>
                <a:lnTo>
                  <a:pt x="0" y="590550"/>
                </a:lnTo>
              </a:path>
            </a:pathLst>
          </a:custGeom>
          <a:noFill/>
          <a:ln w="12700">
            <a:solidFill>
              <a:schemeClr val="accent1"/>
            </a:solidFill>
          </a:ln>
        </p:spPr>
        <p:txBody>
          <a:bodyPr vert="horz" wrap="square" lIns="91440" tIns="45720" rIns="91440" bIns="45720" numCol="1" anchor="t" anchorCtr="0" compatLnSpc="1">
            <a:prstTxWarp prst="textNoShape">
              <a:avLst/>
            </a:prstTxWarp>
            <a:noAutofit/>
          </a:bodyPr>
          <a:lstStyle/>
          <a:p>
            <a:pPr defTabSz="932654"/>
            <a:endParaRPr lang="en-US" sz="1400">
              <a:solidFill>
                <a:srgbClr val="505050"/>
              </a:solidFill>
            </a:endParaRPr>
          </a:p>
        </p:txBody>
      </p:sp>
      <p:sp>
        <p:nvSpPr>
          <p:cNvPr id="108" name="Freeform 26"/>
          <p:cNvSpPr>
            <a:spLocks/>
          </p:cNvSpPr>
          <p:nvPr/>
        </p:nvSpPr>
        <p:spPr bwMode="auto">
          <a:xfrm>
            <a:off x="6387518" y="3034403"/>
            <a:ext cx="256005" cy="226614"/>
          </a:xfrm>
          <a:custGeom>
            <a:avLst/>
            <a:gdLst>
              <a:gd name="T0" fmla="*/ 1202 w 1202"/>
              <a:gd name="T1" fmla="*/ 175 h 1064"/>
              <a:gd name="T2" fmla="*/ 975 w 1202"/>
              <a:gd name="T3" fmla="*/ 0 h 1064"/>
              <a:gd name="T4" fmla="*/ 458 w 1202"/>
              <a:gd name="T5" fmla="*/ 676 h 1064"/>
              <a:gd name="T6" fmla="*/ 163 w 1202"/>
              <a:gd name="T7" fmla="*/ 449 h 1064"/>
              <a:gd name="T8" fmla="*/ 0 w 1202"/>
              <a:gd name="T9" fmla="*/ 662 h 1064"/>
              <a:gd name="T10" fmla="*/ 522 w 1202"/>
              <a:gd name="T11" fmla="*/ 1064 h 1064"/>
              <a:gd name="T12" fmla="*/ 685 w 1202"/>
              <a:gd name="T13" fmla="*/ 851 h 1064"/>
              <a:gd name="T14" fmla="*/ 685 w 1202"/>
              <a:gd name="T15" fmla="*/ 851 h 1064"/>
              <a:gd name="T16" fmla="*/ 1202 w 1202"/>
              <a:gd name="T17" fmla="*/ 175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2" h="1064">
                <a:moveTo>
                  <a:pt x="1202" y="175"/>
                </a:moveTo>
                <a:lnTo>
                  <a:pt x="975" y="0"/>
                </a:lnTo>
                <a:lnTo>
                  <a:pt x="458" y="676"/>
                </a:lnTo>
                <a:lnTo>
                  <a:pt x="163" y="449"/>
                </a:lnTo>
                <a:lnTo>
                  <a:pt x="0" y="662"/>
                </a:lnTo>
                <a:lnTo>
                  <a:pt x="522" y="1064"/>
                </a:lnTo>
                <a:lnTo>
                  <a:pt x="685" y="851"/>
                </a:lnTo>
                <a:lnTo>
                  <a:pt x="685" y="851"/>
                </a:lnTo>
                <a:lnTo>
                  <a:pt x="1202" y="175"/>
                </a:lnTo>
                <a:close/>
              </a:path>
            </a:pathLst>
          </a:custGeom>
          <a:solidFill>
            <a:schemeClr val="accent2"/>
          </a:solidFill>
          <a:ln>
            <a:solidFill>
              <a:schemeClr val="accent1"/>
            </a:solidFill>
          </a:ln>
          <a:scene3d>
            <a:camera prst="orthographicFront">
              <a:rot lat="600000" lon="2400000" rev="0"/>
            </a:camera>
            <a:lightRig rig="threePt" dir="t"/>
          </a:scene3d>
        </p:spPr>
        <p:txBody>
          <a:bodyPr vert="horz" wrap="square" lIns="91440" tIns="45720" rIns="91440" bIns="45720" numCol="1" anchor="t" anchorCtr="0" compatLnSpc="1">
            <a:prstTxWarp prst="textNoShape">
              <a:avLst/>
            </a:prstTxWarp>
          </a:bodyPr>
          <a:lstStyle/>
          <a:p>
            <a:endParaRPr lang="en-US"/>
          </a:p>
        </p:txBody>
      </p:sp>
      <p:sp>
        <p:nvSpPr>
          <p:cNvPr id="52" name="Title 2"/>
          <p:cNvSpPr txBox="1">
            <a:spLocks/>
          </p:cNvSpPr>
          <p:nvPr/>
        </p:nvSpPr>
        <p:spPr>
          <a:xfrm>
            <a:off x="261938" y="292082"/>
            <a:ext cx="11810999" cy="932563"/>
          </a:xfrm>
          <a:prstGeom prst="rect">
            <a:avLst/>
          </a:prstGeom>
        </p:spPr>
        <p:txBody>
          <a:bodyPr vert="horz" wrap="square" lIns="146304" tIns="91440" rIns="146304" bIns="91440" rtlCol="0" anchor="t">
            <a:spAutoFit/>
          </a:bodyPr>
          <a:lstStyle>
            <a:lvl1pPr algn="l" defTabSz="932372" rtl="0" eaLnBrk="1" latinLnBrk="0" hangingPunct="1">
              <a:lnSpc>
                <a:spcPct val="90000"/>
              </a:lnSpc>
              <a:spcBef>
                <a:spcPct val="0"/>
              </a:spcBef>
              <a:buNone/>
              <a:defRPr lang="en-US" sz="5398"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marL="0" marR="0" lvl="0" indent="0" algn="l" defTabSz="932372"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02" normalizeH="0" baseline="0" noProof="0" dirty="0" smtClean="0">
                <a:ln w="3175">
                  <a:noFill/>
                </a:ln>
                <a:solidFill>
                  <a:schemeClr val="tx1"/>
                </a:solidFill>
                <a:effectLst/>
                <a:uLnTx/>
                <a:uFillTx/>
                <a:latin typeface="Segoe UI Light"/>
                <a:ea typeface="+mn-ea"/>
                <a:cs typeface="Arial" charset="0"/>
              </a:rPr>
              <a:t>Deep infrastructure and workload</a:t>
            </a:r>
            <a:r>
              <a:rPr kumimoji="0" lang="en-US" sz="5400" b="0" i="0" u="none" strike="noStrike" kern="1200" cap="none" spc="-102" normalizeH="0" noProof="0" dirty="0" smtClean="0">
                <a:ln w="3175">
                  <a:noFill/>
                </a:ln>
                <a:solidFill>
                  <a:schemeClr val="tx1"/>
                </a:solidFill>
                <a:effectLst/>
                <a:uLnTx/>
                <a:uFillTx/>
                <a:latin typeface="Segoe UI Light"/>
                <a:ea typeface="+mn-ea"/>
                <a:cs typeface="Arial" charset="0"/>
              </a:rPr>
              <a:t> insight</a:t>
            </a:r>
            <a:endParaRPr kumimoji="0" lang="en-US" sz="5400" b="0" i="0" u="none" strike="noStrike" kern="1200" cap="none" spc="-102" normalizeH="0" baseline="0" noProof="0" dirty="0">
              <a:ln w="3175">
                <a:noFill/>
              </a:ln>
              <a:solidFill>
                <a:schemeClr val="tx1"/>
              </a:solidFill>
              <a:effectLst/>
              <a:uLnTx/>
              <a:uFillTx/>
              <a:latin typeface="Segoe UI Light"/>
              <a:ea typeface="+mn-ea"/>
              <a:cs typeface="Arial" charset="0"/>
            </a:endParaRPr>
          </a:p>
        </p:txBody>
      </p:sp>
    </p:spTree>
    <p:extLst>
      <p:ext uri="{BB962C8B-B14F-4D97-AF65-F5344CB8AC3E}">
        <p14:creationId xmlns:p14="http://schemas.microsoft.com/office/powerpoint/2010/main" val="1960498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fade">
                                      <p:cBhvr>
                                        <p:cTn id="16" dur="500"/>
                                        <p:tgtEl>
                                          <p:spTgt spid="6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5"/>
                                        </p:tgtEl>
                                        <p:attrNameLst>
                                          <p:attrName>style.visibility</p:attrName>
                                        </p:attrNameLst>
                                      </p:cBhvr>
                                      <p:to>
                                        <p:strVal val="visible"/>
                                      </p:to>
                                    </p:set>
                                    <p:animEffect transition="in" filter="fade">
                                      <p:cBhvr>
                                        <p:cTn id="21" dur="500"/>
                                        <p:tgtEl>
                                          <p:spTgt spid="1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500"/>
                                        <p:tgtEl>
                                          <p:spTgt spid="6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fade">
                                      <p:cBhvr>
                                        <p:cTn id="30" dur="500"/>
                                        <p:tgtEl>
                                          <p:spTgt spid="6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7"/>
                                        </p:tgtEl>
                                        <p:attrNameLst>
                                          <p:attrName>style.visibility</p:attrName>
                                        </p:attrNameLst>
                                      </p:cBhvr>
                                      <p:to>
                                        <p:strVal val="visible"/>
                                      </p:to>
                                    </p:set>
                                    <p:animEffect transition="in" filter="fade">
                                      <p:cBhvr>
                                        <p:cTn id="33" dur="500"/>
                                        <p:tgtEl>
                                          <p:spTgt spid="8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0"/>
                                        </p:tgtEl>
                                        <p:attrNameLst>
                                          <p:attrName>style.visibility</p:attrName>
                                        </p:attrNameLst>
                                      </p:cBhvr>
                                      <p:to>
                                        <p:strVal val="visible"/>
                                      </p:to>
                                    </p:set>
                                    <p:animEffect transition="in" filter="fade">
                                      <p:cBhvr>
                                        <p:cTn id="36" dur="500"/>
                                        <p:tgtEl>
                                          <p:spTgt spid="1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1"/>
                                        </p:tgtEl>
                                        <p:attrNameLst>
                                          <p:attrName>style.visibility</p:attrName>
                                        </p:attrNameLst>
                                      </p:cBhvr>
                                      <p:to>
                                        <p:strVal val="visible"/>
                                      </p:to>
                                    </p:set>
                                    <p:animEffect transition="in" filter="fade">
                                      <p:cBhvr>
                                        <p:cTn id="39" dur="500"/>
                                        <p:tgtEl>
                                          <p:spTgt spid="111"/>
                                        </p:tgtEl>
                                      </p:cBhvr>
                                    </p:animEffect>
                                  </p:childTnLst>
                                </p:cTn>
                              </p:par>
                              <p:par>
                                <p:cTn id="40" presetID="10" presetClass="entr" presetSubtype="0" fill="hold" grpId="0" nodeType="withEffect" nodePh="1">
                                  <p:stCondLst>
                                    <p:cond delay="0"/>
                                  </p:stCondLst>
                                  <p:endCondLst>
                                    <p:cond evt="begin" delay="0">
                                      <p:tn val="40"/>
                                    </p:cond>
                                  </p:endCondLst>
                                  <p:childTnLst>
                                    <p:set>
                                      <p:cBhvr>
                                        <p:cTn id="41" dur="1" fill="hold">
                                          <p:stCondLst>
                                            <p:cond delay="0"/>
                                          </p:stCondLst>
                                        </p:cTn>
                                        <p:tgtEl>
                                          <p:spTgt spid="44"/>
                                        </p:tgtEl>
                                        <p:attrNameLst>
                                          <p:attrName>style.visibility</p:attrName>
                                        </p:attrNameLst>
                                      </p:cBhvr>
                                      <p:to>
                                        <p:strVal val="visible"/>
                                      </p:to>
                                    </p:set>
                                    <p:animEffect transition="in" filter="fade">
                                      <p:cBhvr>
                                        <p:cTn id="42" dur="500"/>
                                        <p:tgtEl>
                                          <p:spTgt spid="44"/>
                                        </p:tgtEl>
                                      </p:cBhvr>
                                    </p:animEffect>
                                  </p:childTnLst>
                                </p:cTn>
                              </p:par>
                              <p:par>
                                <p:cTn id="43" presetID="10" presetClass="entr" presetSubtype="0" fill="hold" grpId="0" nodeType="withEffect" nodePh="1">
                                  <p:stCondLst>
                                    <p:cond delay="0"/>
                                  </p:stCondLst>
                                  <p:endCondLst>
                                    <p:cond evt="begin" delay="0">
                                      <p:tn val="43"/>
                                    </p:cond>
                                  </p:endCondLst>
                                  <p:childTnLst>
                                    <p:set>
                                      <p:cBhvr>
                                        <p:cTn id="44" dur="1" fill="hold">
                                          <p:stCondLst>
                                            <p:cond delay="0"/>
                                          </p:stCondLst>
                                        </p:cTn>
                                        <p:tgtEl>
                                          <p:spTgt spid="124"/>
                                        </p:tgtEl>
                                        <p:attrNameLst>
                                          <p:attrName>style.visibility</p:attrName>
                                        </p:attrNameLst>
                                      </p:cBhvr>
                                      <p:to>
                                        <p:strVal val="visible"/>
                                      </p:to>
                                    </p:set>
                                    <p:animEffect transition="in" filter="fade">
                                      <p:cBhvr>
                                        <p:cTn id="45" dur="500"/>
                                        <p:tgtEl>
                                          <p:spTgt spid="124"/>
                                        </p:tgtEl>
                                      </p:cBhvr>
                                    </p:animEffect>
                                  </p:childTnLst>
                                </p:cTn>
                              </p:par>
                              <p:par>
                                <p:cTn id="46" presetID="10" presetClass="entr" presetSubtype="0" fill="hold" grpId="0" nodeType="withEffect" nodePh="1">
                                  <p:stCondLst>
                                    <p:cond delay="0"/>
                                  </p:stCondLst>
                                  <p:endCondLst>
                                    <p:cond evt="begin" delay="0">
                                      <p:tn val="46"/>
                                    </p:cond>
                                  </p:endCondLst>
                                  <p:childTnLst>
                                    <p:set>
                                      <p:cBhvr>
                                        <p:cTn id="47" dur="1" fill="hold">
                                          <p:stCondLst>
                                            <p:cond delay="0"/>
                                          </p:stCondLst>
                                        </p:cTn>
                                        <p:tgtEl>
                                          <p:spTgt spid="125"/>
                                        </p:tgtEl>
                                        <p:attrNameLst>
                                          <p:attrName>style.visibility</p:attrName>
                                        </p:attrNameLst>
                                      </p:cBhvr>
                                      <p:to>
                                        <p:strVal val="visible"/>
                                      </p:to>
                                    </p:set>
                                    <p:animEffect transition="in" filter="fade">
                                      <p:cBhvr>
                                        <p:cTn id="48" dur="500"/>
                                        <p:tgtEl>
                                          <p:spTgt spid="125"/>
                                        </p:tgtEl>
                                      </p:cBhvr>
                                    </p:animEffect>
                                  </p:childTnLst>
                                </p:cTn>
                              </p:par>
                              <p:par>
                                <p:cTn id="49" presetID="10"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76"/>
                                        </p:tgtEl>
                                        <p:attrNameLst>
                                          <p:attrName>style.visibility</p:attrName>
                                        </p:attrNameLst>
                                      </p:cBhvr>
                                      <p:to>
                                        <p:strVal val="visible"/>
                                      </p:to>
                                    </p:set>
                                    <p:animEffect transition="in" filter="fade">
                                      <p:cBhvr>
                                        <p:cTn id="54" dur="500"/>
                                        <p:tgtEl>
                                          <p:spTgt spid="76"/>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19"/>
                                        </p:tgtEl>
                                        <p:attrNameLst>
                                          <p:attrName>style.visibility</p:attrName>
                                        </p:attrNameLst>
                                      </p:cBhvr>
                                      <p:to>
                                        <p:strVal val="visible"/>
                                      </p:to>
                                    </p:set>
                                    <p:animEffect transition="in" filter="fade">
                                      <p:cBhvr>
                                        <p:cTn id="67" dur="500"/>
                                        <p:tgtEl>
                                          <p:spTgt spid="119"/>
                                        </p:tgtEl>
                                      </p:cBhvr>
                                    </p:animEffect>
                                  </p:childTnLst>
                                </p:cTn>
                              </p:par>
                              <p:par>
                                <p:cTn id="68" presetID="10" presetClass="entr" presetSubtype="0" fill="hold" nodeType="with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par>
                                <p:cTn id="71" presetID="10" presetClass="entr" presetSubtype="0" fill="hold" nodeType="withEffect">
                                  <p:stCondLst>
                                    <p:cond delay="0"/>
                                  </p:stCondLst>
                                  <p:childTnLst>
                                    <p:set>
                                      <p:cBhvr>
                                        <p:cTn id="72" dur="1" fill="hold">
                                          <p:stCondLst>
                                            <p:cond delay="0"/>
                                          </p:stCondLst>
                                        </p:cTn>
                                        <p:tgtEl>
                                          <p:spTgt spid="84"/>
                                        </p:tgtEl>
                                        <p:attrNameLst>
                                          <p:attrName>style.visibility</p:attrName>
                                        </p:attrNameLst>
                                      </p:cBhvr>
                                      <p:to>
                                        <p:strVal val="visible"/>
                                      </p:to>
                                    </p:set>
                                    <p:animEffect transition="in" filter="fade">
                                      <p:cBhvr>
                                        <p:cTn id="73" dur="500"/>
                                        <p:tgtEl>
                                          <p:spTgt spid="84"/>
                                        </p:tgtEl>
                                      </p:cBhvr>
                                    </p:animEffect>
                                  </p:childTnLst>
                                </p:cTn>
                              </p:par>
                              <p:par>
                                <p:cTn id="74" presetID="1" presetClass="entr" presetSubtype="0" fill="hold" grpId="1" nodeType="withEffect">
                                  <p:stCondLst>
                                    <p:cond delay="0"/>
                                  </p:stCondLst>
                                  <p:childTnLst>
                                    <p:set>
                                      <p:cBhvr>
                                        <p:cTn id="75" dur="1" fill="hold">
                                          <p:stCondLst>
                                            <p:cond delay="0"/>
                                          </p:stCondLst>
                                        </p:cTn>
                                        <p:tgtEl>
                                          <p:spTgt spid="3"/>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74"/>
                                        </p:tgtEl>
                                        <p:attrNameLst>
                                          <p:attrName>style.visibility</p:attrName>
                                        </p:attrNameLst>
                                      </p:cBhvr>
                                      <p:to>
                                        <p:strVal val="visible"/>
                                      </p:to>
                                    </p:set>
                                    <p:animEffect transition="in" filter="fade">
                                      <p:cBhvr>
                                        <p:cTn id="80" dur="500"/>
                                        <p:tgtEl>
                                          <p:spTgt spid="74"/>
                                        </p:tgtEl>
                                      </p:cBhvr>
                                    </p:animEffect>
                                  </p:childTnLst>
                                </p:cTn>
                              </p:par>
                              <p:par>
                                <p:cTn id="81" presetID="1" presetClass="entr" presetSubtype="0" fill="hold" grpId="0" nodeType="withEffect">
                                  <p:stCondLst>
                                    <p:cond delay="0"/>
                                  </p:stCondLst>
                                  <p:childTnLst>
                                    <p:set>
                                      <p:cBhvr>
                                        <p:cTn id="82" dur="1" fill="hold">
                                          <p:stCondLst>
                                            <p:cond delay="0"/>
                                          </p:stCondLst>
                                        </p:cTn>
                                        <p:tgtEl>
                                          <p:spTgt spid="72"/>
                                        </p:tgtEl>
                                        <p:attrNameLst>
                                          <p:attrName>style.visibility</p:attrName>
                                        </p:attrNameLst>
                                      </p:cBhvr>
                                      <p:to>
                                        <p:strVal val="visible"/>
                                      </p:to>
                                    </p:set>
                                  </p:childTnLst>
                                </p:cTn>
                              </p:par>
                              <p:par>
                                <p:cTn id="83" presetID="10" presetClass="entr" presetSubtype="0" fill="hold" nodeType="with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500"/>
                                        <p:tgtEl>
                                          <p:spTgt spid="21"/>
                                        </p:tgtEl>
                                      </p:cBhvr>
                                    </p:animEffect>
                                  </p:childTnLst>
                                </p:cTn>
                              </p:par>
                              <p:par>
                                <p:cTn id="86" presetID="1" presetClass="entr" presetSubtype="0" fill="hold" grpId="1" nodeType="withEffect">
                                  <p:stCondLst>
                                    <p:cond delay="0"/>
                                  </p:stCondLst>
                                  <p:childTnLst>
                                    <p:set>
                                      <p:cBhvr>
                                        <p:cTn id="87" dur="1" fill="hold">
                                          <p:stCondLst>
                                            <p:cond delay="0"/>
                                          </p:stCondLst>
                                        </p:cTn>
                                        <p:tgtEl>
                                          <p:spTgt spid="117"/>
                                        </p:tgtEl>
                                        <p:attrNameLst>
                                          <p:attrName>style.visibility</p:attrName>
                                        </p:attrNameLst>
                                      </p:cBhvr>
                                      <p:to>
                                        <p:strVal val="visible"/>
                                      </p:to>
                                    </p:set>
                                  </p:childTnLst>
                                </p:cTn>
                              </p:par>
                            </p:childTnLst>
                          </p:cTn>
                        </p:par>
                        <p:par>
                          <p:cTn id="88" fill="hold">
                            <p:stCondLst>
                              <p:cond delay="500"/>
                            </p:stCondLst>
                            <p:childTnLst>
                              <p:par>
                                <p:cTn id="89" presetID="53" presetClass="entr" presetSubtype="16" fill="hold" nodeType="afterEffect">
                                  <p:stCondLst>
                                    <p:cond delay="0"/>
                                  </p:stCondLst>
                                  <p:childTnLst>
                                    <p:set>
                                      <p:cBhvr>
                                        <p:cTn id="90" dur="1" fill="hold">
                                          <p:stCondLst>
                                            <p:cond delay="0"/>
                                          </p:stCondLst>
                                        </p:cTn>
                                        <p:tgtEl>
                                          <p:spTgt spid="62"/>
                                        </p:tgtEl>
                                        <p:attrNameLst>
                                          <p:attrName>style.visibility</p:attrName>
                                        </p:attrNameLst>
                                      </p:cBhvr>
                                      <p:to>
                                        <p:strVal val="visible"/>
                                      </p:to>
                                    </p:set>
                                    <p:anim calcmode="lin" valueType="num">
                                      <p:cBhvr>
                                        <p:cTn id="91" dur="500" fill="hold"/>
                                        <p:tgtEl>
                                          <p:spTgt spid="62"/>
                                        </p:tgtEl>
                                        <p:attrNameLst>
                                          <p:attrName>ppt_w</p:attrName>
                                        </p:attrNameLst>
                                      </p:cBhvr>
                                      <p:tavLst>
                                        <p:tav tm="0">
                                          <p:val>
                                            <p:fltVal val="0"/>
                                          </p:val>
                                        </p:tav>
                                        <p:tav tm="100000">
                                          <p:val>
                                            <p:strVal val="#ppt_w"/>
                                          </p:val>
                                        </p:tav>
                                      </p:tavLst>
                                    </p:anim>
                                    <p:anim calcmode="lin" valueType="num">
                                      <p:cBhvr>
                                        <p:cTn id="92" dur="500" fill="hold"/>
                                        <p:tgtEl>
                                          <p:spTgt spid="62"/>
                                        </p:tgtEl>
                                        <p:attrNameLst>
                                          <p:attrName>ppt_h</p:attrName>
                                        </p:attrNameLst>
                                      </p:cBhvr>
                                      <p:tavLst>
                                        <p:tav tm="0">
                                          <p:val>
                                            <p:fltVal val="0"/>
                                          </p:val>
                                        </p:tav>
                                        <p:tav tm="100000">
                                          <p:val>
                                            <p:strVal val="#ppt_h"/>
                                          </p:val>
                                        </p:tav>
                                      </p:tavLst>
                                    </p:anim>
                                    <p:animEffect transition="in" filter="fade">
                                      <p:cBhvr>
                                        <p:cTn id="93" dur="500"/>
                                        <p:tgtEl>
                                          <p:spTgt spid="62"/>
                                        </p:tgtEl>
                                      </p:cBhvr>
                                    </p:animEffect>
                                  </p:childTnLst>
                                </p:cTn>
                              </p:par>
                            </p:childTnLst>
                          </p:cTn>
                        </p:par>
                        <p:par>
                          <p:cTn id="94" fill="hold">
                            <p:stCondLst>
                              <p:cond delay="1000"/>
                            </p:stCondLst>
                            <p:childTnLst>
                              <p:par>
                                <p:cTn id="95" presetID="44" presetClass="path" presetSubtype="0" accel="50000" decel="50000" fill="hold" grpId="0" nodeType="afterEffect">
                                  <p:stCondLst>
                                    <p:cond delay="0"/>
                                  </p:stCondLst>
                                  <p:childTnLst>
                                    <p:animMotion origin="layout" path="M -0.00064 -0.00136 C -0.01059 -0.03926 -0.02732 -0.07353 -0.0383 -0.11711 C -0.04736 -0.14911 -0.05515 -0.2004 -0.05489 -0.23536 C -0.05349 -0.26849 -0.03383 -0.30526 -0.02234 -0.32455 C -0.00153 -0.34997 0.01188 -0.37312 0.03179 -0.40286 " pathEditMode="relative" rAng="16860000" ptsTypes="AAAAA">
                                      <p:cBhvr>
                                        <p:cTn id="96" dur="1250" fill="hold"/>
                                        <p:tgtEl>
                                          <p:spTgt spid="3"/>
                                        </p:tgtEl>
                                        <p:attrNameLst>
                                          <p:attrName>ppt_x</p:attrName>
                                          <p:attrName>ppt_y</p:attrName>
                                        </p:attrNameLst>
                                      </p:cBhvr>
                                      <p:rCtr x="-1685" y="-21198"/>
                                    </p:animMotion>
                                  </p:childTnLst>
                                </p:cTn>
                              </p:par>
                            </p:childTnLst>
                          </p:cTn>
                        </p:par>
                        <p:par>
                          <p:cTn id="97" fill="hold">
                            <p:stCondLst>
                              <p:cond delay="2250"/>
                            </p:stCondLst>
                            <p:childTnLst>
                              <p:par>
                                <p:cTn id="98" presetID="58" presetClass="path" presetSubtype="0" accel="50000" decel="50000" fill="hold" grpId="0" nodeType="afterEffect">
                                  <p:stCondLst>
                                    <p:cond delay="0"/>
                                  </p:stCondLst>
                                  <p:childTnLst>
                                    <p:animMotion origin="layout" path="M 4.57934E-6 -0.0177 L 0.05042 0.0867 C 0.06179 0.10872 0.06817 0.14117 0.06817 0.17567 C 0.06817 0.21448 0.06179 0.24603 0.05042 0.26782 L 4.57934E-6 0.37267 " pathEditMode="relative" rAng="0" ptsTypes="AAAAA">
                                      <p:cBhvr>
                                        <p:cTn id="99" dur="1250" fill="hold"/>
                                        <p:tgtEl>
                                          <p:spTgt spid="117"/>
                                        </p:tgtEl>
                                        <p:attrNameLst>
                                          <p:attrName>ppt_x</p:attrName>
                                          <p:attrName>ppt_y</p:attrName>
                                        </p:attrNameLst>
                                      </p:cBhvr>
                                      <p:rCtr x="3409" y="19519"/>
                                    </p:animMotion>
                                  </p:childTnLst>
                                </p:cTn>
                              </p:par>
                            </p:childTnLst>
                          </p:cTn>
                        </p:par>
                        <p:par>
                          <p:cTn id="100" fill="hold">
                            <p:stCondLst>
                              <p:cond delay="3500"/>
                            </p:stCondLst>
                            <p:childTnLst>
                              <p:par>
                                <p:cTn id="101" presetID="53" presetClass="exit" presetSubtype="32" fill="hold" nodeType="afterEffect">
                                  <p:stCondLst>
                                    <p:cond delay="0"/>
                                  </p:stCondLst>
                                  <p:childTnLst>
                                    <p:anim calcmode="lin" valueType="num">
                                      <p:cBhvr>
                                        <p:cTn id="102" dur="500"/>
                                        <p:tgtEl>
                                          <p:spTgt spid="62"/>
                                        </p:tgtEl>
                                        <p:attrNameLst>
                                          <p:attrName>ppt_w</p:attrName>
                                        </p:attrNameLst>
                                      </p:cBhvr>
                                      <p:tavLst>
                                        <p:tav tm="0">
                                          <p:val>
                                            <p:strVal val="ppt_w"/>
                                          </p:val>
                                        </p:tav>
                                        <p:tav tm="100000">
                                          <p:val>
                                            <p:fltVal val="0"/>
                                          </p:val>
                                        </p:tav>
                                      </p:tavLst>
                                    </p:anim>
                                    <p:anim calcmode="lin" valueType="num">
                                      <p:cBhvr>
                                        <p:cTn id="103" dur="500"/>
                                        <p:tgtEl>
                                          <p:spTgt spid="62"/>
                                        </p:tgtEl>
                                        <p:attrNameLst>
                                          <p:attrName>ppt_h</p:attrName>
                                        </p:attrNameLst>
                                      </p:cBhvr>
                                      <p:tavLst>
                                        <p:tav tm="0">
                                          <p:val>
                                            <p:strVal val="ppt_h"/>
                                          </p:val>
                                        </p:tav>
                                        <p:tav tm="100000">
                                          <p:val>
                                            <p:fltVal val="0"/>
                                          </p:val>
                                        </p:tav>
                                      </p:tavLst>
                                    </p:anim>
                                    <p:animEffect transition="out" filter="fade">
                                      <p:cBhvr>
                                        <p:cTn id="104" dur="500"/>
                                        <p:tgtEl>
                                          <p:spTgt spid="62"/>
                                        </p:tgtEl>
                                      </p:cBhvr>
                                    </p:animEffect>
                                    <p:set>
                                      <p:cBhvr>
                                        <p:cTn id="105" dur="1" fill="hold">
                                          <p:stCondLst>
                                            <p:cond delay="499"/>
                                          </p:stCondLst>
                                        </p:cTn>
                                        <p:tgtEl>
                                          <p:spTgt spid="62"/>
                                        </p:tgtEl>
                                        <p:attrNameLst>
                                          <p:attrName>style.visibility</p:attrName>
                                        </p:attrNameLst>
                                      </p:cBhvr>
                                      <p:to>
                                        <p:strVal val="hidden"/>
                                      </p:to>
                                    </p:set>
                                  </p:childTnLst>
                                </p:cTn>
                              </p:par>
                            </p:childTnLst>
                          </p:cTn>
                        </p:par>
                        <p:par>
                          <p:cTn id="106" fill="hold">
                            <p:stCondLst>
                              <p:cond delay="4000"/>
                            </p:stCondLst>
                            <p:childTnLst>
                              <p:par>
                                <p:cTn id="107" presetID="53" presetClass="entr" presetSubtype="16" fill="hold" grpId="0" nodeType="afterEffect">
                                  <p:stCondLst>
                                    <p:cond delay="0"/>
                                  </p:stCondLst>
                                  <p:childTnLst>
                                    <p:set>
                                      <p:cBhvr>
                                        <p:cTn id="108" dur="1" fill="hold">
                                          <p:stCondLst>
                                            <p:cond delay="0"/>
                                          </p:stCondLst>
                                        </p:cTn>
                                        <p:tgtEl>
                                          <p:spTgt spid="108"/>
                                        </p:tgtEl>
                                        <p:attrNameLst>
                                          <p:attrName>style.visibility</p:attrName>
                                        </p:attrNameLst>
                                      </p:cBhvr>
                                      <p:to>
                                        <p:strVal val="visible"/>
                                      </p:to>
                                    </p:set>
                                    <p:anim calcmode="lin" valueType="num">
                                      <p:cBhvr>
                                        <p:cTn id="109" dur="500" fill="hold"/>
                                        <p:tgtEl>
                                          <p:spTgt spid="108"/>
                                        </p:tgtEl>
                                        <p:attrNameLst>
                                          <p:attrName>ppt_w</p:attrName>
                                        </p:attrNameLst>
                                      </p:cBhvr>
                                      <p:tavLst>
                                        <p:tav tm="0">
                                          <p:val>
                                            <p:fltVal val="0"/>
                                          </p:val>
                                        </p:tav>
                                        <p:tav tm="100000">
                                          <p:val>
                                            <p:strVal val="#ppt_w"/>
                                          </p:val>
                                        </p:tav>
                                      </p:tavLst>
                                    </p:anim>
                                    <p:anim calcmode="lin" valueType="num">
                                      <p:cBhvr>
                                        <p:cTn id="110" dur="500" fill="hold"/>
                                        <p:tgtEl>
                                          <p:spTgt spid="108"/>
                                        </p:tgtEl>
                                        <p:attrNameLst>
                                          <p:attrName>ppt_h</p:attrName>
                                        </p:attrNameLst>
                                      </p:cBhvr>
                                      <p:tavLst>
                                        <p:tav tm="0">
                                          <p:val>
                                            <p:fltVal val="0"/>
                                          </p:val>
                                        </p:tav>
                                        <p:tav tm="100000">
                                          <p:val>
                                            <p:strVal val="#ppt_h"/>
                                          </p:val>
                                        </p:tav>
                                      </p:tavLst>
                                    </p:anim>
                                    <p:animEffect transition="in" filter="fade">
                                      <p:cBhvr>
                                        <p:cTn id="111"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119" grpId="0" animBg="1"/>
      <p:bldP spid="117" grpId="0" animBg="1"/>
      <p:bldP spid="117" grpId="1" animBg="1"/>
      <p:bldP spid="3" grpId="0" animBg="1"/>
      <p:bldP spid="3" grpId="1" animBg="1"/>
      <p:bldP spid="76" grpId="0" animBg="1"/>
      <p:bldP spid="115" grpId="0" animBg="1"/>
      <p:bldP spid="6" grpId="0"/>
      <p:bldP spid="60" grpId="0"/>
      <p:bldP spid="61" grpId="0"/>
      <p:bldP spid="66" grpId="0"/>
      <p:bldP spid="87" grpId="0" animBg="1"/>
      <p:bldP spid="110" grpId="0" animBg="1"/>
      <p:bldP spid="111" grpId="0" animBg="1"/>
      <p:bldP spid="44" grpId="0"/>
      <p:bldP spid="124" grpId="0"/>
      <p:bldP spid="125" grpId="0"/>
      <p:bldP spid="56" grpId="0" animBg="1"/>
      <p:bldP spid="58" grpId="0" animBg="1"/>
      <p:bldP spid="57" grpId="0" animBg="1"/>
      <p:bldP spid="73" grpId="0" animBg="1"/>
      <p:bldP spid="72" grpId="0" animBg="1"/>
      <p:bldP spid="77" grpId="0" animBg="1"/>
      <p:bldP spid="90" grpId="0" animBg="1"/>
      <p:bldP spid="10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box"/>
          <p:cNvSpPr/>
          <p:nvPr/>
        </p:nvSpPr>
        <p:spPr bwMode="auto">
          <a:xfrm>
            <a:off x="3416579" y="1476622"/>
            <a:ext cx="2705638" cy="4951217"/>
          </a:xfrm>
          <a:prstGeom prst="rect">
            <a:avLst/>
          </a:prstGeom>
          <a:solidFill>
            <a:srgbClr val="EFEFE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9917" tIns="139917" rIns="93278" bIns="0" numCol="1" rtlCol="0" anchor="t" anchorCtr="0" compatLnSpc="1">
            <a:prstTxWarp prst="textNoShape">
              <a:avLst/>
            </a:prstTxWarp>
            <a:noAutofit/>
          </a:bodyPr>
          <a:lstStyle/>
          <a:p>
            <a:pPr>
              <a:lnSpc>
                <a:spcPct val="90000"/>
              </a:lnSpc>
            </a:pPr>
            <a:endParaRPr lang="en-US" spc="-71" dirty="0">
              <a:gradFill>
                <a:gsLst>
                  <a:gs pos="0">
                    <a:srgbClr val="505050"/>
                  </a:gs>
                  <a:gs pos="100000">
                    <a:srgbClr val="505050"/>
                  </a:gs>
                </a:gsLst>
                <a:lin ang="5400000" scaled="0"/>
              </a:gradFill>
            </a:endParaRPr>
          </a:p>
        </p:txBody>
      </p:sp>
      <p:sp>
        <p:nvSpPr>
          <p:cNvPr id="15" name="2 box"/>
          <p:cNvSpPr/>
          <p:nvPr/>
        </p:nvSpPr>
        <p:spPr bwMode="auto">
          <a:xfrm>
            <a:off x="6309951" y="1476622"/>
            <a:ext cx="2705638" cy="4951217"/>
          </a:xfrm>
          <a:prstGeom prst="rect">
            <a:avLst/>
          </a:prstGeom>
          <a:solidFill>
            <a:srgbClr val="EFEFE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9917" tIns="139917" rIns="93278" bIns="0" numCol="1" rtlCol="0" anchor="t" anchorCtr="0" compatLnSpc="1">
            <a:prstTxWarp prst="textNoShape">
              <a:avLst/>
            </a:prstTxWarp>
            <a:noAutofit/>
          </a:bodyPr>
          <a:lstStyle/>
          <a:p>
            <a:pPr>
              <a:lnSpc>
                <a:spcPct val="90000"/>
              </a:lnSpc>
            </a:pPr>
            <a:endParaRPr lang="en-US" spc="-51" dirty="0">
              <a:gradFill>
                <a:gsLst>
                  <a:gs pos="0">
                    <a:srgbClr val="505050"/>
                  </a:gs>
                  <a:gs pos="100000">
                    <a:srgbClr val="505050"/>
                  </a:gs>
                </a:gsLst>
                <a:lin ang="5400000" scaled="0"/>
              </a:gradFill>
            </a:endParaRPr>
          </a:p>
        </p:txBody>
      </p:sp>
      <p:sp>
        <p:nvSpPr>
          <p:cNvPr id="16" name="3 box"/>
          <p:cNvSpPr/>
          <p:nvPr/>
        </p:nvSpPr>
        <p:spPr bwMode="auto">
          <a:xfrm>
            <a:off x="9203323" y="1476622"/>
            <a:ext cx="2705638" cy="4951217"/>
          </a:xfrm>
          <a:prstGeom prst="rect">
            <a:avLst/>
          </a:prstGeom>
          <a:solidFill>
            <a:srgbClr val="EFEFE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9917" tIns="139917" rIns="93278" bIns="0" numCol="1" rtlCol="0" anchor="t" anchorCtr="0" compatLnSpc="1">
            <a:prstTxWarp prst="textNoShape">
              <a:avLst/>
            </a:prstTxWarp>
            <a:noAutofit/>
          </a:bodyPr>
          <a:lstStyle/>
          <a:p>
            <a:pPr>
              <a:lnSpc>
                <a:spcPct val="90000"/>
              </a:lnSpc>
            </a:pPr>
            <a:endParaRPr lang="en-US" spc="-51" dirty="0">
              <a:gradFill>
                <a:gsLst>
                  <a:gs pos="0">
                    <a:srgbClr val="505050"/>
                  </a:gs>
                  <a:gs pos="100000">
                    <a:srgbClr val="505050"/>
                  </a:gs>
                </a:gsLst>
                <a:lin ang="5400000" scaled="0"/>
              </a:gradFill>
            </a:endParaRPr>
          </a:p>
        </p:txBody>
      </p:sp>
      <p:grpSp>
        <p:nvGrpSpPr>
          <p:cNvPr id="10" name="1st text"/>
          <p:cNvGrpSpPr/>
          <p:nvPr/>
        </p:nvGrpSpPr>
        <p:grpSpPr>
          <a:xfrm>
            <a:off x="3416579" y="3895259"/>
            <a:ext cx="2658989" cy="4951217"/>
            <a:chOff x="3515080" y="3819227"/>
            <a:chExt cx="2606040" cy="4854575"/>
          </a:xfrm>
        </p:grpSpPr>
        <p:sp>
          <p:nvSpPr>
            <p:cNvPr id="35" name="Rectangle 34"/>
            <p:cNvSpPr/>
            <p:nvPr/>
          </p:nvSpPr>
          <p:spPr bwMode="auto">
            <a:xfrm>
              <a:off x="3515080" y="6190651"/>
              <a:ext cx="2606040" cy="248315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228600" rIns="91436" bIns="91440" numCol="1" rtlCol="0" anchor="t" anchorCtr="0" compatLnSpc="1">
              <a:prstTxWarp prst="textNoShape">
                <a:avLst/>
              </a:prstTxWarp>
              <a:noAutofit/>
            </a:bodyPr>
            <a:lstStyle/>
            <a:p>
              <a:pPr>
                <a:lnSpc>
                  <a:spcPct val="90000"/>
                </a:lnSpc>
                <a:spcBef>
                  <a:spcPts val="612"/>
                </a:spcBef>
                <a:defRPr/>
              </a:pPr>
              <a:r>
                <a:rPr lang="en-US" sz="1600" dirty="0">
                  <a:solidFill>
                    <a:schemeClr val="accent1"/>
                  </a:solidFill>
                </a:rPr>
                <a:t>C</a:t>
              </a:r>
              <a:r>
                <a:rPr lang="en-US" sz="1600" dirty="0" smtClean="0">
                  <a:solidFill>
                    <a:schemeClr val="accent1"/>
                  </a:solidFill>
                </a:rPr>
                <a:t>ontinuous services and cloud backup</a:t>
              </a:r>
              <a:endParaRPr lang="en-US" sz="1600" dirty="0">
                <a:solidFill>
                  <a:schemeClr val="accent1"/>
                </a:solidFill>
              </a:endParaRPr>
            </a:p>
          </p:txBody>
        </p:sp>
        <p:sp>
          <p:nvSpPr>
            <p:cNvPr id="40" name="Rectangle 39"/>
            <p:cNvSpPr/>
            <p:nvPr/>
          </p:nvSpPr>
          <p:spPr bwMode="auto">
            <a:xfrm>
              <a:off x="3515080" y="3819227"/>
              <a:ext cx="2606040" cy="96867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228600" rIns="91440" bIns="91440" numCol="1" rtlCol="0" anchor="t" anchorCtr="0" compatLnSpc="1">
              <a:prstTxWarp prst="textNoShape">
                <a:avLst/>
              </a:prstTxWarp>
              <a:spAutoFit/>
            </a:bodyPr>
            <a:lstStyle/>
            <a:p>
              <a:pPr>
                <a:lnSpc>
                  <a:spcPct val="90000"/>
                </a:lnSpc>
              </a:pPr>
              <a:r>
                <a:rPr lang="en-US" sz="1600" spc="-51" dirty="0" smtClean="0">
                  <a:gradFill>
                    <a:gsLst>
                      <a:gs pos="0">
                        <a:srgbClr val="505050"/>
                      </a:gs>
                      <a:gs pos="100000">
                        <a:srgbClr val="505050"/>
                      </a:gs>
                    </a:gsLst>
                    <a:lin ang="5400000" scaled="0"/>
                  </a:gradFill>
                </a:rPr>
                <a:t>Flexibility in managing application uptime and resources</a:t>
              </a:r>
              <a:endParaRPr lang="en-US" sz="1600" spc="-51" dirty="0">
                <a:gradFill>
                  <a:gsLst>
                    <a:gs pos="0">
                      <a:srgbClr val="505050"/>
                    </a:gs>
                    <a:gs pos="100000">
                      <a:srgbClr val="505050"/>
                    </a:gs>
                  </a:gsLst>
                  <a:lin ang="5400000" scaled="0"/>
                </a:gradFill>
              </a:endParaRPr>
            </a:p>
          </p:txBody>
        </p:sp>
      </p:grpSp>
      <p:grpSp>
        <p:nvGrpSpPr>
          <p:cNvPr id="11" name="2nd text"/>
          <p:cNvGrpSpPr/>
          <p:nvPr/>
        </p:nvGrpSpPr>
        <p:grpSpPr>
          <a:xfrm>
            <a:off x="6309951" y="3895259"/>
            <a:ext cx="2658989" cy="4955314"/>
            <a:chOff x="6282517" y="3819227"/>
            <a:chExt cx="2606040" cy="4858592"/>
          </a:xfrm>
        </p:grpSpPr>
        <p:sp>
          <p:nvSpPr>
            <p:cNvPr id="36" name="Rectangle 35"/>
            <p:cNvSpPr/>
            <p:nvPr/>
          </p:nvSpPr>
          <p:spPr bwMode="auto">
            <a:xfrm>
              <a:off x="6282517" y="6190651"/>
              <a:ext cx="2606040" cy="248716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228600" rIns="91436" bIns="91440" numCol="1" rtlCol="0" anchor="t" anchorCtr="0" compatLnSpc="1">
              <a:prstTxWarp prst="textNoShape">
                <a:avLst/>
              </a:prstTxWarp>
              <a:noAutofit/>
            </a:bodyPr>
            <a:lstStyle/>
            <a:p>
              <a:pPr>
                <a:lnSpc>
                  <a:spcPct val="90000"/>
                </a:lnSpc>
                <a:spcBef>
                  <a:spcPts val="612"/>
                </a:spcBef>
                <a:defRPr/>
              </a:pPr>
              <a:r>
                <a:rPr lang="en-US" sz="1600" spc="-71" dirty="0" smtClean="0">
                  <a:solidFill>
                    <a:schemeClr val="accent1"/>
                  </a:solidFill>
                </a:rPr>
                <a:t>Out-of-the-box, application-and storage-agnostic VM replication</a:t>
              </a:r>
              <a:endParaRPr lang="en-US" sz="1600" spc="-71" dirty="0">
                <a:solidFill>
                  <a:schemeClr val="accent1"/>
                </a:solidFill>
              </a:endParaRPr>
            </a:p>
          </p:txBody>
        </p:sp>
        <p:sp>
          <p:nvSpPr>
            <p:cNvPr id="42" name="Rectangle 41"/>
            <p:cNvSpPr/>
            <p:nvPr/>
          </p:nvSpPr>
          <p:spPr bwMode="auto">
            <a:xfrm>
              <a:off x="6282517" y="3819227"/>
              <a:ext cx="2606040" cy="75140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228600" rIns="91440" bIns="91440" numCol="1" rtlCol="0" anchor="t" anchorCtr="0" compatLnSpc="1">
              <a:prstTxWarp prst="textNoShape">
                <a:avLst/>
              </a:prstTxWarp>
              <a:spAutoFit/>
            </a:bodyPr>
            <a:lstStyle/>
            <a:p>
              <a:pPr>
                <a:lnSpc>
                  <a:spcPct val="90000"/>
                </a:lnSpc>
              </a:pPr>
              <a:r>
                <a:rPr lang="en-US" sz="1600" spc="-51" dirty="0" smtClean="0">
                  <a:gradFill>
                    <a:gsLst>
                      <a:gs pos="0">
                        <a:srgbClr val="505050"/>
                      </a:gs>
                      <a:gs pos="100000">
                        <a:srgbClr val="505050"/>
                      </a:gs>
                    </a:gsLst>
                    <a:lin ang="5400000" scaled="0"/>
                  </a:gradFill>
                </a:rPr>
                <a:t>Simple, flexible and affordable disaster recovery</a:t>
              </a:r>
            </a:p>
          </p:txBody>
        </p:sp>
      </p:grpSp>
      <p:grpSp>
        <p:nvGrpSpPr>
          <p:cNvPr id="12" name="3rd text"/>
          <p:cNvGrpSpPr/>
          <p:nvPr/>
        </p:nvGrpSpPr>
        <p:grpSpPr>
          <a:xfrm>
            <a:off x="9195210" y="3895259"/>
            <a:ext cx="2667102" cy="4947204"/>
            <a:chOff x="9042002" y="3819227"/>
            <a:chExt cx="2613991" cy="4850640"/>
          </a:xfrm>
        </p:grpSpPr>
        <p:sp>
          <p:nvSpPr>
            <p:cNvPr id="37" name="Rectangle 36"/>
            <p:cNvSpPr/>
            <p:nvPr/>
          </p:nvSpPr>
          <p:spPr bwMode="auto">
            <a:xfrm>
              <a:off x="9042002" y="6182699"/>
              <a:ext cx="2606040" cy="248716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228600" rIns="91436" bIns="91440" numCol="1" rtlCol="0" anchor="t" anchorCtr="0" compatLnSpc="1">
              <a:prstTxWarp prst="textNoShape">
                <a:avLst/>
              </a:prstTxWarp>
              <a:noAutofit/>
            </a:bodyPr>
            <a:lstStyle/>
            <a:p>
              <a:pPr>
                <a:lnSpc>
                  <a:spcPct val="90000"/>
                </a:lnSpc>
                <a:spcBef>
                  <a:spcPts val="612"/>
                </a:spcBef>
                <a:defRPr/>
              </a:pPr>
              <a:r>
                <a:rPr lang="en-US" sz="1600" spc="-71" dirty="0" smtClean="0">
                  <a:solidFill>
                    <a:schemeClr val="accent1"/>
                  </a:solidFill>
                </a:rPr>
                <a:t>Automated protection and at-scale recovery orchestration</a:t>
              </a:r>
              <a:endParaRPr lang="en-US" sz="1600" spc="-71" dirty="0">
                <a:solidFill>
                  <a:schemeClr val="accent1"/>
                </a:solidFill>
              </a:endParaRPr>
            </a:p>
          </p:txBody>
        </p:sp>
        <p:sp>
          <p:nvSpPr>
            <p:cNvPr id="41" name="Rectangle 40"/>
            <p:cNvSpPr/>
            <p:nvPr/>
          </p:nvSpPr>
          <p:spPr bwMode="auto">
            <a:xfrm>
              <a:off x="9049953" y="3819227"/>
              <a:ext cx="2606040" cy="96867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228600" rIns="91440" bIns="91440" numCol="1" rtlCol="0" anchor="t" anchorCtr="0" compatLnSpc="1">
              <a:prstTxWarp prst="textNoShape">
                <a:avLst/>
              </a:prstTxWarp>
              <a:spAutoFit/>
            </a:bodyPr>
            <a:lstStyle/>
            <a:p>
              <a:pPr>
                <a:lnSpc>
                  <a:spcPct val="90000"/>
                </a:lnSpc>
                <a:spcAft>
                  <a:spcPts val="340"/>
                </a:spcAft>
                <a:defRPr/>
              </a:pPr>
              <a:r>
                <a:rPr lang="en-US" sz="1600" spc="-51" dirty="0" smtClean="0">
                  <a:gradFill>
                    <a:gsLst>
                      <a:gs pos="0">
                        <a:srgbClr val="505050"/>
                      </a:gs>
                      <a:gs pos="100000">
                        <a:srgbClr val="505050"/>
                      </a:gs>
                    </a:gsLst>
                    <a:lin ang="5400000" scaled="0"/>
                  </a:gradFill>
                </a:rPr>
                <a:t>Lower recovery costs and protection of more workloads</a:t>
              </a:r>
              <a:endParaRPr lang="en-US" sz="1600" dirty="0"/>
            </a:p>
          </p:txBody>
        </p:sp>
      </p:grpSp>
      <p:sp>
        <p:nvSpPr>
          <p:cNvPr id="67" name="1 after"/>
          <p:cNvSpPr/>
          <p:nvPr/>
        </p:nvSpPr>
        <p:spPr bwMode="auto">
          <a:xfrm>
            <a:off x="3462386" y="4903750"/>
            <a:ext cx="2871782" cy="131028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39501" tIns="0" rIns="93278" bIns="93278" numCol="1" rtlCol="0" anchor="t" anchorCtr="0" compatLnSpc="1">
            <a:prstTxWarp prst="textNoShape">
              <a:avLst/>
            </a:prstTxWarp>
            <a:noAutofit/>
          </a:bodyPr>
          <a:lstStyle/>
          <a:p>
            <a:pPr fontAlgn="base">
              <a:lnSpc>
                <a:spcPct val="90000"/>
              </a:lnSpc>
              <a:spcBef>
                <a:spcPts val="600"/>
              </a:spcBef>
              <a:spcAft>
                <a:spcPct val="0"/>
              </a:spcAft>
              <a:defRPr/>
            </a:pPr>
            <a:r>
              <a:rPr lang="en-US" sz="1200" spc="-20" dirty="0" smtClean="0">
                <a:gradFill>
                  <a:gsLst>
                    <a:gs pos="0">
                      <a:srgbClr val="505050"/>
                    </a:gs>
                    <a:gs pos="100000">
                      <a:srgbClr val="505050"/>
                    </a:gs>
                  </a:gsLst>
                  <a:lin ang="5400000" scaled="0"/>
                </a:gradFill>
              </a:rPr>
              <a:t>Online VHDX resize</a:t>
            </a:r>
          </a:p>
          <a:p>
            <a:pPr fontAlgn="base">
              <a:lnSpc>
                <a:spcPct val="90000"/>
              </a:lnSpc>
              <a:spcBef>
                <a:spcPts val="600"/>
              </a:spcBef>
              <a:spcAft>
                <a:spcPct val="0"/>
              </a:spcAft>
              <a:defRPr/>
            </a:pPr>
            <a:r>
              <a:rPr lang="en-US" sz="1200" spc="-20" dirty="0" smtClean="0">
                <a:gradFill>
                  <a:gsLst>
                    <a:gs pos="0">
                      <a:srgbClr val="505050"/>
                    </a:gs>
                    <a:gs pos="100000">
                      <a:srgbClr val="505050"/>
                    </a:gs>
                  </a:gsLst>
                  <a:lin ang="5400000" scaled="0"/>
                </a:gradFill>
              </a:rPr>
              <a:t>Shared VHDX files</a:t>
            </a:r>
            <a:endParaRPr lang="en-US" sz="1200" spc="-20" dirty="0">
              <a:gradFill>
                <a:gsLst>
                  <a:gs pos="0">
                    <a:srgbClr val="505050"/>
                  </a:gs>
                  <a:gs pos="100000">
                    <a:srgbClr val="505050"/>
                  </a:gs>
                </a:gsLst>
                <a:lin ang="5400000" scaled="0"/>
              </a:gradFill>
            </a:endParaRPr>
          </a:p>
          <a:p>
            <a:pPr fontAlgn="base">
              <a:lnSpc>
                <a:spcPct val="90000"/>
              </a:lnSpc>
              <a:spcBef>
                <a:spcPts val="600"/>
              </a:spcBef>
              <a:spcAft>
                <a:spcPct val="0"/>
              </a:spcAft>
              <a:defRPr/>
            </a:pPr>
            <a:r>
              <a:rPr lang="en-US" sz="1200" spc="-20" dirty="0" smtClean="0">
                <a:gradFill>
                  <a:gsLst>
                    <a:gs pos="0">
                      <a:srgbClr val="505050"/>
                    </a:gs>
                    <a:gs pos="100000">
                      <a:srgbClr val="505050"/>
                    </a:gs>
                  </a:gsLst>
                  <a:lin ang="5400000" scaled="0"/>
                </a:gradFill>
              </a:rPr>
              <a:t>Storage </a:t>
            </a:r>
            <a:r>
              <a:rPr lang="en-US" sz="1200" spc="-20" dirty="0" err="1" smtClean="0">
                <a:gradFill>
                  <a:gsLst>
                    <a:gs pos="0">
                      <a:srgbClr val="505050"/>
                    </a:gs>
                    <a:gs pos="100000">
                      <a:srgbClr val="505050"/>
                    </a:gs>
                  </a:gsLst>
                  <a:lin ang="5400000" scaled="0"/>
                </a:gradFill>
              </a:rPr>
              <a:t>QoS</a:t>
            </a:r>
            <a:endParaRPr lang="en-US" sz="1200" spc="-20" dirty="0">
              <a:gradFill>
                <a:gsLst>
                  <a:gs pos="0">
                    <a:srgbClr val="505050"/>
                  </a:gs>
                  <a:gs pos="100000">
                    <a:srgbClr val="505050"/>
                  </a:gs>
                </a:gsLst>
                <a:lin ang="5400000" scaled="0"/>
              </a:gradFill>
            </a:endParaRPr>
          </a:p>
          <a:p>
            <a:pPr fontAlgn="base">
              <a:lnSpc>
                <a:spcPct val="90000"/>
              </a:lnSpc>
              <a:spcBef>
                <a:spcPts val="600"/>
              </a:spcBef>
              <a:spcAft>
                <a:spcPct val="0"/>
              </a:spcAft>
              <a:defRPr/>
            </a:pPr>
            <a:r>
              <a:rPr lang="en-US" sz="1200" spc="-20" dirty="0" smtClean="0">
                <a:gradFill>
                  <a:gsLst>
                    <a:gs pos="0">
                      <a:srgbClr val="505050"/>
                    </a:gs>
                    <a:gs pos="100000">
                      <a:srgbClr val="505050"/>
                    </a:gs>
                  </a:gsLst>
                  <a:lin ang="5400000" scaled="0"/>
                </a:gradFill>
              </a:rPr>
              <a:t>Integrated offsite data protection with Windows Azure Backup</a:t>
            </a:r>
            <a:endParaRPr lang="en-US" sz="1200" spc="-20" dirty="0">
              <a:gradFill>
                <a:gsLst>
                  <a:gs pos="0">
                    <a:srgbClr val="505050"/>
                  </a:gs>
                  <a:gs pos="100000">
                    <a:srgbClr val="505050"/>
                  </a:gs>
                </a:gsLst>
                <a:lin ang="5400000" scaled="0"/>
              </a:gradFill>
            </a:endParaRPr>
          </a:p>
        </p:txBody>
      </p:sp>
      <p:sp>
        <p:nvSpPr>
          <p:cNvPr id="68" name="2 after"/>
          <p:cNvSpPr/>
          <p:nvPr/>
        </p:nvSpPr>
        <p:spPr bwMode="auto">
          <a:xfrm>
            <a:off x="6301879" y="4903750"/>
            <a:ext cx="2658811" cy="140203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39501" tIns="0" rIns="93278" bIns="93278" numCol="1" rtlCol="0" anchor="t" anchorCtr="0" compatLnSpc="1">
            <a:prstTxWarp prst="textNoShape">
              <a:avLst/>
            </a:prstTxWarp>
            <a:noAutofit/>
          </a:bodyPr>
          <a:lstStyle/>
          <a:p>
            <a:pPr defTabSz="932384" fontAlgn="base">
              <a:lnSpc>
                <a:spcPct val="90000"/>
              </a:lnSpc>
              <a:spcBef>
                <a:spcPts val="600"/>
              </a:spcBef>
              <a:spcAft>
                <a:spcPct val="0"/>
              </a:spcAft>
              <a:defRPr/>
            </a:pPr>
            <a:r>
              <a:rPr lang="en-US" sz="1200" spc="-20" dirty="0" smtClean="0">
                <a:gradFill>
                  <a:gsLst>
                    <a:gs pos="0">
                      <a:srgbClr val="505050"/>
                    </a:gs>
                    <a:gs pos="100000">
                      <a:srgbClr val="505050"/>
                    </a:gs>
                  </a:gsLst>
                  <a:lin ang="5400000" scaled="0"/>
                </a:gradFill>
              </a:rPr>
              <a:t>Hyper-V Replica with</a:t>
            </a:r>
          </a:p>
          <a:p>
            <a:pPr marL="171450" indent="-171450" defTabSz="932384" fontAlgn="base">
              <a:lnSpc>
                <a:spcPct val="90000"/>
              </a:lnSpc>
              <a:spcBef>
                <a:spcPts val="600"/>
              </a:spcBef>
              <a:spcAft>
                <a:spcPct val="0"/>
              </a:spcAft>
              <a:buFontTx/>
              <a:buChar char="-"/>
              <a:defRPr/>
            </a:pPr>
            <a:r>
              <a:rPr lang="en-US" sz="1200" spc="-20" dirty="0" smtClean="0">
                <a:gradFill>
                  <a:gsLst>
                    <a:gs pos="0">
                      <a:srgbClr val="505050"/>
                    </a:gs>
                    <a:gs pos="100000">
                      <a:srgbClr val="505050"/>
                    </a:gs>
                  </a:gsLst>
                  <a:lin ang="5400000" scaled="0"/>
                </a:gradFill>
              </a:rPr>
              <a:t>variable replication frequency and</a:t>
            </a:r>
          </a:p>
          <a:p>
            <a:pPr marL="171450" indent="-171450" defTabSz="932384" fontAlgn="base">
              <a:lnSpc>
                <a:spcPct val="90000"/>
              </a:lnSpc>
              <a:spcBef>
                <a:spcPts val="600"/>
              </a:spcBef>
              <a:spcAft>
                <a:spcPct val="0"/>
              </a:spcAft>
              <a:buFontTx/>
              <a:buChar char="-"/>
              <a:defRPr/>
            </a:pPr>
            <a:r>
              <a:rPr lang="en-US" sz="1200" spc="-20" dirty="0" smtClean="0">
                <a:gradFill>
                  <a:gsLst>
                    <a:gs pos="0">
                      <a:srgbClr val="505050"/>
                    </a:gs>
                    <a:gs pos="100000">
                      <a:srgbClr val="505050"/>
                    </a:gs>
                  </a:gsLst>
                  <a:lin ang="5400000" scaled="0"/>
                </a:gradFill>
              </a:rPr>
              <a:t>multi-node replication support</a:t>
            </a:r>
            <a:endParaRPr lang="en-US" sz="1200" spc="-20" dirty="0">
              <a:gradFill>
                <a:gsLst>
                  <a:gs pos="0">
                    <a:srgbClr val="505050"/>
                  </a:gs>
                  <a:gs pos="100000">
                    <a:srgbClr val="505050"/>
                  </a:gs>
                </a:gsLst>
                <a:lin ang="5400000" scaled="0"/>
              </a:gradFill>
            </a:endParaRPr>
          </a:p>
        </p:txBody>
      </p:sp>
      <p:grpSp>
        <p:nvGrpSpPr>
          <p:cNvPr id="14" name="Group 13"/>
          <p:cNvGrpSpPr/>
          <p:nvPr/>
        </p:nvGrpSpPr>
        <p:grpSpPr>
          <a:xfrm>
            <a:off x="-5073525" y="2893178"/>
            <a:ext cx="16980209" cy="1002079"/>
            <a:chOff x="-4972496" y="7611796"/>
            <a:chExt cx="16642079" cy="982520"/>
          </a:xfrm>
        </p:grpSpPr>
        <p:sp>
          <p:nvSpPr>
            <p:cNvPr id="61" name="grey banner"/>
            <p:cNvSpPr txBox="1"/>
            <p:nvPr/>
          </p:nvSpPr>
          <p:spPr>
            <a:xfrm>
              <a:off x="3348543" y="7611797"/>
              <a:ext cx="8321040" cy="982519"/>
            </a:xfrm>
            <a:prstGeom prst="rect">
              <a:avLst/>
            </a:prstGeom>
            <a:solidFill>
              <a:schemeClr val="bg2"/>
            </a:solidFill>
          </p:spPr>
          <p:txBody>
            <a:bodyPr wrap="square" lIns="182880" tIns="182880" rIns="0" bIns="137160" rtlCol="0" anchor="ctr" anchorCtr="0">
              <a:noAutofit/>
            </a:bodyPr>
            <a:lstStyle/>
            <a:p>
              <a:pPr>
                <a:lnSpc>
                  <a:spcPct val="90000"/>
                </a:lnSpc>
              </a:pPr>
              <a:r>
                <a:rPr lang="en-US" sz="3600" spc="-51" dirty="0">
                  <a:gradFill>
                    <a:gsLst>
                      <a:gs pos="0">
                        <a:srgbClr val="EFEFEF"/>
                      </a:gs>
                      <a:gs pos="100000">
                        <a:srgbClr val="EFEFEF"/>
                      </a:gs>
                    </a:gsLst>
                    <a:lin ang="5400000" scaled="0"/>
                  </a:gradFill>
                  <a:latin typeface="Segoe UI Light"/>
                </a:rPr>
                <a:t>IT demands</a:t>
              </a:r>
            </a:p>
          </p:txBody>
        </p:sp>
        <p:sp>
          <p:nvSpPr>
            <p:cNvPr id="64" name="blue banner"/>
            <p:cNvSpPr txBox="1"/>
            <p:nvPr/>
          </p:nvSpPr>
          <p:spPr>
            <a:xfrm>
              <a:off x="-4972496" y="7611796"/>
              <a:ext cx="8321040" cy="982519"/>
            </a:xfrm>
            <a:prstGeom prst="rect">
              <a:avLst/>
            </a:prstGeom>
            <a:solidFill>
              <a:schemeClr val="accent1"/>
            </a:solidFill>
          </p:spPr>
          <p:txBody>
            <a:bodyPr wrap="square" lIns="182880" tIns="182880" rIns="0" bIns="137160" rtlCol="0" anchor="ctr" anchorCtr="0">
              <a:noAutofit/>
            </a:bodyPr>
            <a:lstStyle/>
            <a:p>
              <a:pPr>
                <a:lnSpc>
                  <a:spcPct val="90000"/>
                </a:lnSpc>
              </a:pPr>
              <a:r>
                <a:rPr lang="en-US" sz="3600" spc="-51" dirty="0">
                  <a:gradFill>
                    <a:gsLst>
                      <a:gs pos="0">
                        <a:srgbClr val="EFEFEF"/>
                      </a:gs>
                      <a:gs pos="100000">
                        <a:srgbClr val="EFEFEF"/>
                      </a:gs>
                    </a:gsLst>
                    <a:lin ang="5400000" scaled="0"/>
                  </a:gradFill>
                  <a:latin typeface="Segoe UI Light"/>
                </a:rPr>
                <a:t>Windows Server 2012 </a:t>
              </a:r>
              <a:r>
                <a:rPr lang="en-US" sz="3600" spc="-51" dirty="0" smtClean="0">
                  <a:gradFill>
                    <a:gsLst>
                      <a:gs pos="0">
                        <a:srgbClr val="EFEFEF"/>
                      </a:gs>
                      <a:gs pos="100000">
                        <a:srgbClr val="EFEFEF"/>
                      </a:gs>
                    </a:gsLst>
                    <a:lin ang="5400000" scaled="0"/>
                  </a:gradFill>
                  <a:latin typeface="Segoe UI Light"/>
                </a:rPr>
                <a:t>R2 and</a:t>
              </a:r>
            </a:p>
            <a:p>
              <a:pPr>
                <a:lnSpc>
                  <a:spcPct val="90000"/>
                </a:lnSpc>
              </a:pPr>
              <a:r>
                <a:rPr lang="en-US" sz="3600" spc="-51" dirty="0" smtClean="0">
                  <a:gradFill>
                    <a:gsLst>
                      <a:gs pos="0">
                        <a:srgbClr val="EFEFEF"/>
                      </a:gs>
                      <a:gs pos="100000">
                        <a:srgbClr val="EFEFEF"/>
                      </a:gs>
                    </a:gsLst>
                    <a:lin ang="5400000" scaled="0"/>
                  </a:gradFill>
                  <a:latin typeface="Segoe UI Light"/>
                </a:rPr>
                <a:t>System Center 2012 R2 together deliver</a:t>
              </a:r>
              <a:endParaRPr lang="en-US" sz="3600" spc="-51" dirty="0">
                <a:gradFill>
                  <a:gsLst>
                    <a:gs pos="0">
                      <a:srgbClr val="EFEFEF"/>
                    </a:gs>
                    <a:gs pos="100000">
                      <a:srgbClr val="EFEFEF"/>
                    </a:gs>
                  </a:gsLst>
                  <a:lin ang="5400000" scaled="0"/>
                </a:gradFill>
                <a:latin typeface="Segoe UI Light"/>
              </a:endParaRPr>
            </a:p>
          </p:txBody>
        </p:sp>
      </p:grpSp>
      <p:sp useBgFill="1">
        <p:nvSpPr>
          <p:cNvPr id="38" name="Rectangle 37"/>
          <p:cNvSpPr/>
          <p:nvPr/>
        </p:nvSpPr>
        <p:spPr bwMode="auto">
          <a:xfrm>
            <a:off x="4" y="1126895"/>
            <a:ext cx="3416576" cy="586763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74" tIns="46637" rIns="93274" bIns="46637" numCol="1" rtlCol="0" anchor="ctr" anchorCtr="0" compatLnSpc="1">
            <a:prstTxWarp prst="textNoShape">
              <a:avLst/>
            </a:prstTxWarp>
          </a:bodyPr>
          <a:lstStyle/>
          <a:p>
            <a:pPr algn="ctr" defTabSz="932472" fontAlgn="base">
              <a:lnSpc>
                <a:spcPct val="90000"/>
              </a:lnSpc>
              <a:spcBef>
                <a:spcPct val="0"/>
              </a:spcBef>
              <a:spcAft>
                <a:spcPct val="0"/>
              </a:spcAft>
            </a:pPr>
            <a:endParaRPr lang="en-US" spc="-51" dirty="0">
              <a:solidFill>
                <a:schemeClr val="tx1"/>
              </a:solidFill>
            </a:endParaRPr>
          </a:p>
        </p:txBody>
      </p:sp>
      <p:sp>
        <p:nvSpPr>
          <p:cNvPr id="4" name="Rectangle 3"/>
          <p:cNvSpPr/>
          <p:nvPr/>
        </p:nvSpPr>
        <p:spPr bwMode="auto">
          <a:xfrm>
            <a:off x="531279" y="4594079"/>
            <a:ext cx="2705639" cy="1833761"/>
          </a:xfrm>
          <a:prstGeom prst="rect">
            <a:avLst/>
          </a:prstGeom>
          <a:solidFill>
            <a:srgbClr val="000000">
              <a:alpha val="74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9917" tIns="139917" rIns="0" bIns="139917" numCol="1" rtlCol="0" anchor="b" anchorCtr="0" compatLnSpc="1">
            <a:prstTxWarp prst="textNoShape">
              <a:avLst/>
            </a:prstTxWarp>
            <a:spAutoFit/>
          </a:bodyPr>
          <a:lstStyle/>
          <a:p>
            <a:pPr defTabSz="932114" fontAlgn="base">
              <a:lnSpc>
                <a:spcPct val="90000"/>
              </a:lnSpc>
              <a:spcBef>
                <a:spcPct val="0"/>
              </a:spcBef>
              <a:spcAft>
                <a:spcPct val="0"/>
              </a:spcAft>
            </a:pPr>
            <a:r>
              <a:rPr lang="en-US" sz="2800" dirty="0">
                <a:latin typeface="+mj-lt"/>
              </a:rPr>
              <a:t>Protection and recovery </a:t>
            </a:r>
            <a:br>
              <a:rPr lang="en-US" sz="2800" dirty="0">
                <a:latin typeface="+mj-lt"/>
              </a:rPr>
            </a:br>
            <a:r>
              <a:rPr lang="en-US" sz="2800" dirty="0">
                <a:latin typeface="+mj-lt"/>
              </a:rPr>
              <a:t>of assets across datacenters</a:t>
            </a:r>
            <a:endParaRPr lang="en-US" sz="2800" spc="-122" dirty="0">
              <a:gradFill>
                <a:gsLst>
                  <a:gs pos="0">
                    <a:srgbClr val="EFEFEF"/>
                  </a:gs>
                  <a:gs pos="100000">
                    <a:srgbClr val="EFEFEF"/>
                  </a:gs>
                </a:gsLst>
                <a:lin ang="5400000" scaled="0"/>
              </a:gradFill>
              <a:latin typeface="+mj-lt"/>
            </a:endParaRPr>
          </a:p>
        </p:txBody>
      </p:sp>
      <p:sp useBgFill="1">
        <p:nvSpPr>
          <p:cNvPr id="94" name="Rectangle 93"/>
          <p:cNvSpPr/>
          <p:nvPr/>
        </p:nvSpPr>
        <p:spPr bwMode="auto">
          <a:xfrm>
            <a:off x="11892817" y="1126896"/>
            <a:ext cx="543658" cy="5867629"/>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74" tIns="46637" rIns="93274" bIns="46637" numCol="1" rtlCol="0" anchor="ctr" anchorCtr="0" compatLnSpc="1">
            <a:prstTxWarp prst="textNoShape">
              <a:avLst/>
            </a:prstTxWarp>
          </a:bodyPr>
          <a:lstStyle/>
          <a:p>
            <a:pPr algn="ctr" defTabSz="932472" fontAlgn="base">
              <a:lnSpc>
                <a:spcPct val="90000"/>
              </a:lnSpc>
              <a:spcBef>
                <a:spcPct val="0"/>
              </a:spcBef>
              <a:spcAft>
                <a:spcPct val="0"/>
              </a:spcAft>
            </a:pPr>
            <a:endParaRPr lang="en-US" sz="2000" spc="-51" dirty="0">
              <a:gradFill>
                <a:gsLst>
                  <a:gs pos="0">
                    <a:srgbClr val="EFEFEF"/>
                  </a:gs>
                  <a:gs pos="100000">
                    <a:srgbClr val="EFEFEF"/>
                  </a:gs>
                </a:gsLst>
                <a:lin ang="5400000" scaled="0"/>
              </a:gradFill>
            </a:endParaRPr>
          </a:p>
        </p:txBody>
      </p:sp>
      <p:grpSp>
        <p:nvGrpSpPr>
          <p:cNvPr id="238" name="Group 285"/>
          <p:cNvGrpSpPr>
            <a:grpSpLocks noChangeAspect="1"/>
          </p:cNvGrpSpPr>
          <p:nvPr/>
        </p:nvGrpSpPr>
        <p:grpSpPr bwMode="auto">
          <a:xfrm>
            <a:off x="612041" y="2020245"/>
            <a:ext cx="2493760" cy="1976993"/>
            <a:chOff x="-2809" y="2598"/>
            <a:chExt cx="2104" cy="1668"/>
          </a:xfrm>
        </p:grpSpPr>
        <p:sp>
          <p:nvSpPr>
            <p:cNvPr id="241" name="Freeform 287"/>
            <p:cNvSpPr>
              <a:spLocks/>
            </p:cNvSpPr>
            <p:nvPr/>
          </p:nvSpPr>
          <p:spPr bwMode="auto">
            <a:xfrm>
              <a:off x="-1595" y="2672"/>
              <a:ext cx="105" cy="117"/>
            </a:xfrm>
            <a:custGeom>
              <a:avLst/>
              <a:gdLst>
                <a:gd name="T0" fmla="*/ 200 w 210"/>
                <a:gd name="T1" fmla="*/ 0 h 232"/>
                <a:gd name="T2" fmla="*/ 210 w 210"/>
                <a:gd name="T3" fmla="*/ 68 h 232"/>
                <a:gd name="T4" fmla="*/ 68 w 210"/>
                <a:gd name="T5" fmla="*/ 89 h 232"/>
                <a:gd name="T6" fmla="*/ 68 w 210"/>
                <a:gd name="T7" fmla="*/ 232 h 232"/>
                <a:gd name="T8" fmla="*/ 0 w 210"/>
                <a:gd name="T9" fmla="*/ 232 h 232"/>
                <a:gd name="T10" fmla="*/ 0 w 210"/>
                <a:gd name="T11" fmla="*/ 31 h 232"/>
                <a:gd name="T12" fmla="*/ 29 w 210"/>
                <a:gd name="T13" fmla="*/ 27 h 232"/>
                <a:gd name="T14" fmla="*/ 200 w 210"/>
                <a:gd name="T15" fmla="*/ 0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232">
                  <a:moveTo>
                    <a:pt x="200" y="0"/>
                  </a:moveTo>
                  <a:lnTo>
                    <a:pt x="210" y="68"/>
                  </a:lnTo>
                  <a:lnTo>
                    <a:pt x="68" y="89"/>
                  </a:lnTo>
                  <a:lnTo>
                    <a:pt x="68" y="232"/>
                  </a:lnTo>
                  <a:lnTo>
                    <a:pt x="0" y="232"/>
                  </a:lnTo>
                  <a:lnTo>
                    <a:pt x="0" y="31"/>
                  </a:lnTo>
                  <a:lnTo>
                    <a:pt x="29" y="27"/>
                  </a:lnTo>
                  <a:lnTo>
                    <a:pt x="200" y="0"/>
                  </a:lnTo>
                  <a:close/>
                </a:path>
              </a:pathLst>
            </a:custGeom>
            <a:solidFill>
              <a:schemeClr val="accent1"/>
            </a:solidFill>
            <a:ln w="0">
              <a:solidFill>
                <a:srgbClr val="000094"/>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2" name="Freeform 288"/>
            <p:cNvSpPr>
              <a:spLocks noEditPoints="1"/>
            </p:cNvSpPr>
            <p:nvPr/>
          </p:nvSpPr>
          <p:spPr bwMode="auto">
            <a:xfrm>
              <a:off x="-1600" y="2845"/>
              <a:ext cx="39" cy="1159"/>
            </a:xfrm>
            <a:custGeom>
              <a:avLst/>
              <a:gdLst>
                <a:gd name="T0" fmla="*/ 1 w 76"/>
                <a:gd name="T1" fmla="*/ 1946 h 2319"/>
                <a:gd name="T2" fmla="*/ 70 w 76"/>
                <a:gd name="T3" fmla="*/ 1946 h 2319"/>
                <a:gd name="T4" fmla="*/ 69 w 76"/>
                <a:gd name="T5" fmla="*/ 2319 h 2319"/>
                <a:gd name="T6" fmla="*/ 0 w 76"/>
                <a:gd name="T7" fmla="*/ 2319 h 2319"/>
                <a:gd name="T8" fmla="*/ 1 w 76"/>
                <a:gd name="T9" fmla="*/ 1946 h 2319"/>
                <a:gd name="T10" fmla="*/ 2 w 76"/>
                <a:gd name="T11" fmla="*/ 1459 h 2319"/>
                <a:gd name="T12" fmla="*/ 71 w 76"/>
                <a:gd name="T13" fmla="*/ 1459 h 2319"/>
                <a:gd name="T14" fmla="*/ 70 w 76"/>
                <a:gd name="T15" fmla="*/ 1833 h 2319"/>
                <a:gd name="T16" fmla="*/ 1 w 76"/>
                <a:gd name="T17" fmla="*/ 1833 h 2319"/>
                <a:gd name="T18" fmla="*/ 2 w 76"/>
                <a:gd name="T19" fmla="*/ 1459 h 2319"/>
                <a:gd name="T20" fmla="*/ 5 w 76"/>
                <a:gd name="T21" fmla="*/ 972 h 2319"/>
                <a:gd name="T22" fmla="*/ 74 w 76"/>
                <a:gd name="T23" fmla="*/ 972 h 2319"/>
                <a:gd name="T24" fmla="*/ 72 w 76"/>
                <a:gd name="T25" fmla="*/ 1346 h 2319"/>
                <a:gd name="T26" fmla="*/ 3 w 76"/>
                <a:gd name="T27" fmla="*/ 1346 h 2319"/>
                <a:gd name="T28" fmla="*/ 5 w 76"/>
                <a:gd name="T29" fmla="*/ 972 h 2319"/>
                <a:gd name="T30" fmla="*/ 6 w 76"/>
                <a:gd name="T31" fmla="*/ 487 h 2319"/>
                <a:gd name="T32" fmla="*/ 75 w 76"/>
                <a:gd name="T33" fmla="*/ 487 h 2319"/>
                <a:gd name="T34" fmla="*/ 74 w 76"/>
                <a:gd name="T35" fmla="*/ 860 h 2319"/>
                <a:gd name="T36" fmla="*/ 5 w 76"/>
                <a:gd name="T37" fmla="*/ 860 h 2319"/>
                <a:gd name="T38" fmla="*/ 6 w 76"/>
                <a:gd name="T39" fmla="*/ 487 h 2319"/>
                <a:gd name="T40" fmla="*/ 7 w 76"/>
                <a:gd name="T41" fmla="*/ 0 h 2319"/>
                <a:gd name="T42" fmla="*/ 76 w 76"/>
                <a:gd name="T43" fmla="*/ 0 h 2319"/>
                <a:gd name="T44" fmla="*/ 75 w 76"/>
                <a:gd name="T45" fmla="*/ 374 h 2319"/>
                <a:gd name="T46" fmla="*/ 6 w 76"/>
                <a:gd name="T47" fmla="*/ 374 h 2319"/>
                <a:gd name="T48" fmla="*/ 7 w 76"/>
                <a:gd name="T49" fmla="*/ 0 h 2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6" h="2319">
                  <a:moveTo>
                    <a:pt x="1" y="1946"/>
                  </a:moveTo>
                  <a:lnTo>
                    <a:pt x="70" y="1946"/>
                  </a:lnTo>
                  <a:lnTo>
                    <a:pt x="69" y="2319"/>
                  </a:lnTo>
                  <a:lnTo>
                    <a:pt x="0" y="2319"/>
                  </a:lnTo>
                  <a:lnTo>
                    <a:pt x="1" y="1946"/>
                  </a:lnTo>
                  <a:close/>
                  <a:moveTo>
                    <a:pt x="2" y="1459"/>
                  </a:moveTo>
                  <a:lnTo>
                    <a:pt x="71" y="1459"/>
                  </a:lnTo>
                  <a:lnTo>
                    <a:pt x="70" y="1833"/>
                  </a:lnTo>
                  <a:lnTo>
                    <a:pt x="1" y="1833"/>
                  </a:lnTo>
                  <a:lnTo>
                    <a:pt x="2" y="1459"/>
                  </a:lnTo>
                  <a:close/>
                  <a:moveTo>
                    <a:pt x="5" y="972"/>
                  </a:moveTo>
                  <a:lnTo>
                    <a:pt x="74" y="972"/>
                  </a:lnTo>
                  <a:lnTo>
                    <a:pt x="72" y="1346"/>
                  </a:lnTo>
                  <a:lnTo>
                    <a:pt x="3" y="1346"/>
                  </a:lnTo>
                  <a:lnTo>
                    <a:pt x="5" y="972"/>
                  </a:lnTo>
                  <a:close/>
                  <a:moveTo>
                    <a:pt x="6" y="487"/>
                  </a:moveTo>
                  <a:lnTo>
                    <a:pt x="75" y="487"/>
                  </a:lnTo>
                  <a:lnTo>
                    <a:pt x="74" y="860"/>
                  </a:lnTo>
                  <a:lnTo>
                    <a:pt x="5" y="860"/>
                  </a:lnTo>
                  <a:lnTo>
                    <a:pt x="6" y="487"/>
                  </a:lnTo>
                  <a:close/>
                  <a:moveTo>
                    <a:pt x="7" y="0"/>
                  </a:moveTo>
                  <a:lnTo>
                    <a:pt x="76" y="0"/>
                  </a:lnTo>
                  <a:lnTo>
                    <a:pt x="75" y="374"/>
                  </a:lnTo>
                  <a:lnTo>
                    <a:pt x="6" y="374"/>
                  </a:lnTo>
                  <a:lnTo>
                    <a:pt x="7" y="0"/>
                  </a:lnTo>
                  <a:close/>
                </a:path>
              </a:pathLst>
            </a:custGeom>
            <a:solidFill>
              <a:schemeClr val="accent1"/>
            </a:solidFill>
            <a:ln w="0">
              <a:solidFill>
                <a:srgbClr val="000094"/>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3" name="Freeform 289"/>
            <p:cNvSpPr>
              <a:spLocks/>
            </p:cNvSpPr>
            <p:nvPr/>
          </p:nvSpPr>
          <p:spPr bwMode="auto">
            <a:xfrm>
              <a:off x="-1600" y="4062"/>
              <a:ext cx="106" cy="120"/>
            </a:xfrm>
            <a:custGeom>
              <a:avLst/>
              <a:gdLst>
                <a:gd name="T0" fmla="*/ 0 w 210"/>
                <a:gd name="T1" fmla="*/ 0 h 239"/>
                <a:gd name="T2" fmla="*/ 69 w 210"/>
                <a:gd name="T3" fmla="*/ 0 h 239"/>
                <a:gd name="T4" fmla="*/ 69 w 210"/>
                <a:gd name="T5" fmla="*/ 144 h 239"/>
                <a:gd name="T6" fmla="*/ 210 w 210"/>
                <a:gd name="T7" fmla="*/ 171 h 239"/>
                <a:gd name="T8" fmla="*/ 198 w 210"/>
                <a:gd name="T9" fmla="*/ 239 h 239"/>
                <a:gd name="T10" fmla="*/ 28 w 210"/>
                <a:gd name="T11" fmla="*/ 207 h 239"/>
                <a:gd name="T12" fmla="*/ 0 w 210"/>
                <a:gd name="T13" fmla="*/ 201 h 239"/>
                <a:gd name="T14" fmla="*/ 0 w 210"/>
                <a:gd name="T15" fmla="*/ 0 h 2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239">
                  <a:moveTo>
                    <a:pt x="0" y="0"/>
                  </a:moveTo>
                  <a:lnTo>
                    <a:pt x="69" y="0"/>
                  </a:lnTo>
                  <a:lnTo>
                    <a:pt x="69" y="144"/>
                  </a:lnTo>
                  <a:lnTo>
                    <a:pt x="210" y="171"/>
                  </a:lnTo>
                  <a:lnTo>
                    <a:pt x="198" y="239"/>
                  </a:lnTo>
                  <a:lnTo>
                    <a:pt x="28" y="207"/>
                  </a:lnTo>
                  <a:lnTo>
                    <a:pt x="0" y="201"/>
                  </a:lnTo>
                  <a:lnTo>
                    <a:pt x="0" y="0"/>
                  </a:lnTo>
                  <a:close/>
                </a:path>
              </a:pathLst>
            </a:custGeom>
            <a:solidFill>
              <a:schemeClr val="accent1"/>
            </a:solidFill>
            <a:ln w="0">
              <a:solidFill>
                <a:srgbClr val="000094"/>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4" name="Freeform 290"/>
            <p:cNvSpPr>
              <a:spLocks noEditPoints="1"/>
            </p:cNvSpPr>
            <p:nvPr/>
          </p:nvSpPr>
          <p:spPr bwMode="auto">
            <a:xfrm>
              <a:off x="-1450" y="4158"/>
              <a:ext cx="601" cy="108"/>
            </a:xfrm>
            <a:custGeom>
              <a:avLst/>
              <a:gdLst>
                <a:gd name="T0" fmla="*/ 451 w 1202"/>
                <a:gd name="T1" fmla="*/ 82 h 216"/>
                <a:gd name="T2" fmla="*/ 788 w 1202"/>
                <a:gd name="T3" fmla="*/ 145 h 216"/>
                <a:gd name="T4" fmla="*/ 776 w 1202"/>
                <a:gd name="T5" fmla="*/ 212 h 216"/>
                <a:gd name="T6" fmla="*/ 438 w 1202"/>
                <a:gd name="T7" fmla="*/ 150 h 216"/>
                <a:gd name="T8" fmla="*/ 451 w 1202"/>
                <a:gd name="T9" fmla="*/ 82 h 216"/>
                <a:gd name="T10" fmla="*/ 1178 w 1202"/>
                <a:gd name="T11" fmla="*/ 4 h 216"/>
                <a:gd name="T12" fmla="*/ 1202 w 1202"/>
                <a:gd name="T13" fmla="*/ 68 h 216"/>
                <a:gd name="T14" fmla="*/ 893 w 1202"/>
                <a:gd name="T15" fmla="*/ 216 h 216"/>
                <a:gd name="T16" fmla="*/ 869 w 1202"/>
                <a:gd name="T17" fmla="*/ 152 h 216"/>
                <a:gd name="T18" fmla="*/ 1178 w 1202"/>
                <a:gd name="T19" fmla="*/ 4 h 216"/>
                <a:gd name="T20" fmla="*/ 13 w 1202"/>
                <a:gd name="T21" fmla="*/ 0 h 216"/>
                <a:gd name="T22" fmla="*/ 350 w 1202"/>
                <a:gd name="T23" fmla="*/ 63 h 216"/>
                <a:gd name="T24" fmla="*/ 338 w 1202"/>
                <a:gd name="T25" fmla="*/ 131 h 216"/>
                <a:gd name="T26" fmla="*/ 0 w 1202"/>
                <a:gd name="T27" fmla="*/ 68 h 216"/>
                <a:gd name="T28" fmla="*/ 13 w 1202"/>
                <a:gd name="T29"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2" h="216">
                  <a:moveTo>
                    <a:pt x="451" y="82"/>
                  </a:moveTo>
                  <a:lnTo>
                    <a:pt x="788" y="145"/>
                  </a:lnTo>
                  <a:lnTo>
                    <a:pt x="776" y="212"/>
                  </a:lnTo>
                  <a:lnTo>
                    <a:pt x="438" y="150"/>
                  </a:lnTo>
                  <a:lnTo>
                    <a:pt x="451" y="82"/>
                  </a:lnTo>
                  <a:close/>
                  <a:moveTo>
                    <a:pt x="1178" y="4"/>
                  </a:moveTo>
                  <a:lnTo>
                    <a:pt x="1202" y="68"/>
                  </a:lnTo>
                  <a:lnTo>
                    <a:pt x="893" y="216"/>
                  </a:lnTo>
                  <a:lnTo>
                    <a:pt x="869" y="152"/>
                  </a:lnTo>
                  <a:lnTo>
                    <a:pt x="1178" y="4"/>
                  </a:lnTo>
                  <a:close/>
                  <a:moveTo>
                    <a:pt x="13" y="0"/>
                  </a:moveTo>
                  <a:lnTo>
                    <a:pt x="350" y="63"/>
                  </a:lnTo>
                  <a:lnTo>
                    <a:pt x="338" y="131"/>
                  </a:lnTo>
                  <a:lnTo>
                    <a:pt x="0" y="68"/>
                  </a:lnTo>
                  <a:lnTo>
                    <a:pt x="13" y="0"/>
                  </a:lnTo>
                  <a:close/>
                </a:path>
              </a:pathLst>
            </a:custGeom>
            <a:solidFill>
              <a:schemeClr val="accent1"/>
            </a:solidFill>
            <a:ln w="0">
              <a:solidFill>
                <a:srgbClr val="000094"/>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5" name="Freeform 291"/>
            <p:cNvSpPr>
              <a:spLocks/>
            </p:cNvSpPr>
            <p:nvPr/>
          </p:nvSpPr>
          <p:spPr bwMode="auto">
            <a:xfrm>
              <a:off x="-814" y="4029"/>
              <a:ext cx="101" cy="140"/>
            </a:xfrm>
            <a:custGeom>
              <a:avLst/>
              <a:gdLst>
                <a:gd name="T0" fmla="*/ 133 w 202"/>
                <a:gd name="T1" fmla="*/ 0 h 280"/>
                <a:gd name="T2" fmla="*/ 202 w 202"/>
                <a:gd name="T3" fmla="*/ 0 h 280"/>
                <a:gd name="T4" fmla="*/ 202 w 202"/>
                <a:gd name="T5" fmla="*/ 196 h 280"/>
                <a:gd name="T6" fmla="*/ 180 w 202"/>
                <a:gd name="T7" fmla="*/ 206 h 280"/>
                <a:gd name="T8" fmla="*/ 25 w 202"/>
                <a:gd name="T9" fmla="*/ 280 h 280"/>
                <a:gd name="T10" fmla="*/ 0 w 202"/>
                <a:gd name="T11" fmla="*/ 216 h 280"/>
                <a:gd name="T12" fmla="*/ 133 w 202"/>
                <a:gd name="T13" fmla="*/ 154 h 280"/>
                <a:gd name="T14" fmla="*/ 133 w 202"/>
                <a:gd name="T15" fmla="*/ 0 h 2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280">
                  <a:moveTo>
                    <a:pt x="133" y="0"/>
                  </a:moveTo>
                  <a:lnTo>
                    <a:pt x="202" y="0"/>
                  </a:lnTo>
                  <a:lnTo>
                    <a:pt x="202" y="196"/>
                  </a:lnTo>
                  <a:lnTo>
                    <a:pt x="180" y="206"/>
                  </a:lnTo>
                  <a:lnTo>
                    <a:pt x="25" y="280"/>
                  </a:lnTo>
                  <a:lnTo>
                    <a:pt x="0" y="216"/>
                  </a:lnTo>
                  <a:lnTo>
                    <a:pt x="133" y="154"/>
                  </a:lnTo>
                  <a:lnTo>
                    <a:pt x="133" y="0"/>
                  </a:lnTo>
                  <a:close/>
                </a:path>
              </a:pathLst>
            </a:custGeom>
            <a:solidFill>
              <a:schemeClr val="accent1"/>
            </a:solidFill>
            <a:ln w="0">
              <a:solidFill>
                <a:srgbClr val="000094"/>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6" name="Freeform 292"/>
            <p:cNvSpPr>
              <a:spLocks noEditPoints="1"/>
            </p:cNvSpPr>
            <p:nvPr/>
          </p:nvSpPr>
          <p:spPr bwMode="auto">
            <a:xfrm>
              <a:off x="-747" y="2873"/>
              <a:ext cx="42" cy="1103"/>
            </a:xfrm>
            <a:custGeom>
              <a:avLst/>
              <a:gdLst>
                <a:gd name="T0" fmla="*/ 3 w 85"/>
                <a:gd name="T1" fmla="*/ 1849 h 2205"/>
                <a:gd name="T2" fmla="*/ 72 w 85"/>
                <a:gd name="T3" fmla="*/ 1849 h 2205"/>
                <a:gd name="T4" fmla="*/ 69 w 85"/>
                <a:gd name="T5" fmla="*/ 2205 h 2205"/>
                <a:gd name="T6" fmla="*/ 0 w 85"/>
                <a:gd name="T7" fmla="*/ 2205 h 2205"/>
                <a:gd name="T8" fmla="*/ 3 w 85"/>
                <a:gd name="T9" fmla="*/ 1849 h 2205"/>
                <a:gd name="T10" fmla="*/ 5 w 85"/>
                <a:gd name="T11" fmla="*/ 1388 h 2205"/>
                <a:gd name="T12" fmla="*/ 74 w 85"/>
                <a:gd name="T13" fmla="*/ 1388 h 2205"/>
                <a:gd name="T14" fmla="*/ 72 w 85"/>
                <a:gd name="T15" fmla="*/ 1743 h 2205"/>
                <a:gd name="T16" fmla="*/ 3 w 85"/>
                <a:gd name="T17" fmla="*/ 1743 h 2205"/>
                <a:gd name="T18" fmla="*/ 5 w 85"/>
                <a:gd name="T19" fmla="*/ 1388 h 2205"/>
                <a:gd name="T20" fmla="*/ 9 w 85"/>
                <a:gd name="T21" fmla="*/ 925 h 2205"/>
                <a:gd name="T22" fmla="*/ 78 w 85"/>
                <a:gd name="T23" fmla="*/ 925 h 2205"/>
                <a:gd name="T24" fmla="*/ 76 w 85"/>
                <a:gd name="T25" fmla="*/ 1280 h 2205"/>
                <a:gd name="T26" fmla="*/ 7 w 85"/>
                <a:gd name="T27" fmla="*/ 1280 h 2205"/>
                <a:gd name="T28" fmla="*/ 9 w 85"/>
                <a:gd name="T29" fmla="*/ 925 h 2205"/>
                <a:gd name="T30" fmla="*/ 12 w 85"/>
                <a:gd name="T31" fmla="*/ 463 h 2205"/>
                <a:gd name="T32" fmla="*/ 81 w 85"/>
                <a:gd name="T33" fmla="*/ 463 h 2205"/>
                <a:gd name="T34" fmla="*/ 78 w 85"/>
                <a:gd name="T35" fmla="*/ 819 h 2205"/>
                <a:gd name="T36" fmla="*/ 9 w 85"/>
                <a:gd name="T37" fmla="*/ 819 h 2205"/>
                <a:gd name="T38" fmla="*/ 12 w 85"/>
                <a:gd name="T39" fmla="*/ 463 h 2205"/>
                <a:gd name="T40" fmla="*/ 16 w 85"/>
                <a:gd name="T41" fmla="*/ 0 h 2205"/>
                <a:gd name="T42" fmla="*/ 85 w 85"/>
                <a:gd name="T43" fmla="*/ 0 h 2205"/>
                <a:gd name="T44" fmla="*/ 82 w 85"/>
                <a:gd name="T45" fmla="*/ 357 h 2205"/>
                <a:gd name="T46" fmla="*/ 13 w 85"/>
                <a:gd name="T47" fmla="*/ 357 h 2205"/>
                <a:gd name="T48" fmla="*/ 16 w 85"/>
                <a:gd name="T49" fmla="*/ 0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5" h="2205">
                  <a:moveTo>
                    <a:pt x="3" y="1849"/>
                  </a:moveTo>
                  <a:lnTo>
                    <a:pt x="72" y="1849"/>
                  </a:lnTo>
                  <a:lnTo>
                    <a:pt x="69" y="2205"/>
                  </a:lnTo>
                  <a:lnTo>
                    <a:pt x="0" y="2205"/>
                  </a:lnTo>
                  <a:lnTo>
                    <a:pt x="3" y="1849"/>
                  </a:lnTo>
                  <a:close/>
                  <a:moveTo>
                    <a:pt x="5" y="1388"/>
                  </a:moveTo>
                  <a:lnTo>
                    <a:pt x="74" y="1388"/>
                  </a:lnTo>
                  <a:lnTo>
                    <a:pt x="72" y="1743"/>
                  </a:lnTo>
                  <a:lnTo>
                    <a:pt x="3" y="1743"/>
                  </a:lnTo>
                  <a:lnTo>
                    <a:pt x="5" y="1388"/>
                  </a:lnTo>
                  <a:close/>
                  <a:moveTo>
                    <a:pt x="9" y="925"/>
                  </a:moveTo>
                  <a:lnTo>
                    <a:pt x="78" y="925"/>
                  </a:lnTo>
                  <a:lnTo>
                    <a:pt x="76" y="1280"/>
                  </a:lnTo>
                  <a:lnTo>
                    <a:pt x="7" y="1280"/>
                  </a:lnTo>
                  <a:lnTo>
                    <a:pt x="9" y="925"/>
                  </a:lnTo>
                  <a:close/>
                  <a:moveTo>
                    <a:pt x="12" y="463"/>
                  </a:moveTo>
                  <a:lnTo>
                    <a:pt x="81" y="463"/>
                  </a:lnTo>
                  <a:lnTo>
                    <a:pt x="78" y="819"/>
                  </a:lnTo>
                  <a:lnTo>
                    <a:pt x="9" y="819"/>
                  </a:lnTo>
                  <a:lnTo>
                    <a:pt x="12" y="463"/>
                  </a:lnTo>
                  <a:close/>
                  <a:moveTo>
                    <a:pt x="16" y="0"/>
                  </a:moveTo>
                  <a:lnTo>
                    <a:pt x="85" y="0"/>
                  </a:lnTo>
                  <a:lnTo>
                    <a:pt x="82" y="357"/>
                  </a:lnTo>
                  <a:lnTo>
                    <a:pt x="13" y="357"/>
                  </a:lnTo>
                  <a:lnTo>
                    <a:pt x="16" y="0"/>
                  </a:lnTo>
                  <a:close/>
                </a:path>
              </a:pathLst>
            </a:custGeom>
            <a:solidFill>
              <a:schemeClr val="accent1"/>
            </a:solidFill>
            <a:ln w="0">
              <a:solidFill>
                <a:srgbClr val="000094"/>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7" name="Freeform 293"/>
            <p:cNvSpPr>
              <a:spLocks/>
            </p:cNvSpPr>
            <p:nvPr/>
          </p:nvSpPr>
          <p:spPr bwMode="auto">
            <a:xfrm>
              <a:off x="-807" y="2683"/>
              <a:ext cx="102" cy="136"/>
            </a:xfrm>
            <a:custGeom>
              <a:avLst/>
              <a:gdLst>
                <a:gd name="T0" fmla="*/ 23 w 206"/>
                <a:gd name="T1" fmla="*/ 0 h 273"/>
                <a:gd name="T2" fmla="*/ 183 w 206"/>
                <a:gd name="T3" fmla="*/ 67 h 273"/>
                <a:gd name="T4" fmla="*/ 206 w 206"/>
                <a:gd name="T5" fmla="*/ 76 h 273"/>
                <a:gd name="T6" fmla="*/ 206 w 206"/>
                <a:gd name="T7" fmla="*/ 100 h 273"/>
                <a:gd name="T8" fmla="*/ 205 w 206"/>
                <a:gd name="T9" fmla="*/ 273 h 273"/>
                <a:gd name="T10" fmla="*/ 136 w 206"/>
                <a:gd name="T11" fmla="*/ 271 h 273"/>
                <a:gd name="T12" fmla="*/ 137 w 206"/>
                <a:gd name="T13" fmla="*/ 122 h 273"/>
                <a:gd name="T14" fmla="*/ 0 w 206"/>
                <a:gd name="T15" fmla="*/ 66 h 273"/>
                <a:gd name="T16" fmla="*/ 23 w 206"/>
                <a:gd name="T17"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73">
                  <a:moveTo>
                    <a:pt x="23" y="0"/>
                  </a:moveTo>
                  <a:lnTo>
                    <a:pt x="183" y="67"/>
                  </a:lnTo>
                  <a:lnTo>
                    <a:pt x="206" y="76"/>
                  </a:lnTo>
                  <a:lnTo>
                    <a:pt x="206" y="100"/>
                  </a:lnTo>
                  <a:lnTo>
                    <a:pt x="205" y="273"/>
                  </a:lnTo>
                  <a:lnTo>
                    <a:pt x="136" y="271"/>
                  </a:lnTo>
                  <a:lnTo>
                    <a:pt x="137" y="122"/>
                  </a:lnTo>
                  <a:lnTo>
                    <a:pt x="0" y="66"/>
                  </a:lnTo>
                  <a:lnTo>
                    <a:pt x="23" y="0"/>
                  </a:lnTo>
                  <a:close/>
                </a:path>
              </a:pathLst>
            </a:custGeom>
            <a:solidFill>
              <a:schemeClr val="accent1"/>
            </a:solidFill>
            <a:ln w="0">
              <a:solidFill>
                <a:srgbClr val="000094"/>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8" name="Freeform 294"/>
            <p:cNvSpPr>
              <a:spLocks noEditPoints="1"/>
            </p:cNvSpPr>
            <p:nvPr/>
          </p:nvSpPr>
          <p:spPr bwMode="auto">
            <a:xfrm>
              <a:off x="-1445" y="2598"/>
              <a:ext cx="602" cy="100"/>
            </a:xfrm>
            <a:custGeom>
              <a:avLst/>
              <a:gdLst>
                <a:gd name="T0" fmla="*/ 336 w 1203"/>
                <a:gd name="T1" fmla="*/ 81 h 201"/>
                <a:gd name="T2" fmla="*/ 347 w 1203"/>
                <a:gd name="T3" fmla="*/ 149 h 201"/>
                <a:gd name="T4" fmla="*/ 11 w 1203"/>
                <a:gd name="T5" fmla="*/ 201 h 201"/>
                <a:gd name="T6" fmla="*/ 0 w 1203"/>
                <a:gd name="T7" fmla="*/ 133 h 201"/>
                <a:gd name="T8" fmla="*/ 336 w 1203"/>
                <a:gd name="T9" fmla="*/ 81 h 201"/>
                <a:gd name="T10" fmla="*/ 771 w 1203"/>
                <a:gd name="T11" fmla="*/ 12 h 201"/>
                <a:gd name="T12" fmla="*/ 783 w 1203"/>
                <a:gd name="T13" fmla="*/ 80 h 201"/>
                <a:gd name="T14" fmla="*/ 448 w 1203"/>
                <a:gd name="T15" fmla="*/ 133 h 201"/>
                <a:gd name="T16" fmla="*/ 437 w 1203"/>
                <a:gd name="T17" fmla="*/ 66 h 201"/>
                <a:gd name="T18" fmla="*/ 771 w 1203"/>
                <a:gd name="T19" fmla="*/ 12 h 201"/>
                <a:gd name="T20" fmla="*/ 889 w 1203"/>
                <a:gd name="T21" fmla="*/ 0 h 201"/>
                <a:gd name="T22" fmla="*/ 1203 w 1203"/>
                <a:gd name="T23" fmla="*/ 131 h 201"/>
                <a:gd name="T24" fmla="*/ 1180 w 1203"/>
                <a:gd name="T25" fmla="*/ 196 h 201"/>
                <a:gd name="T26" fmla="*/ 866 w 1203"/>
                <a:gd name="T27" fmla="*/ 66 h 201"/>
                <a:gd name="T28" fmla="*/ 889 w 1203"/>
                <a:gd name="T29"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3" h="201">
                  <a:moveTo>
                    <a:pt x="336" y="81"/>
                  </a:moveTo>
                  <a:lnTo>
                    <a:pt x="347" y="149"/>
                  </a:lnTo>
                  <a:lnTo>
                    <a:pt x="11" y="201"/>
                  </a:lnTo>
                  <a:lnTo>
                    <a:pt x="0" y="133"/>
                  </a:lnTo>
                  <a:lnTo>
                    <a:pt x="336" y="81"/>
                  </a:lnTo>
                  <a:close/>
                  <a:moveTo>
                    <a:pt x="771" y="12"/>
                  </a:moveTo>
                  <a:lnTo>
                    <a:pt x="783" y="80"/>
                  </a:lnTo>
                  <a:lnTo>
                    <a:pt x="448" y="133"/>
                  </a:lnTo>
                  <a:lnTo>
                    <a:pt x="437" y="66"/>
                  </a:lnTo>
                  <a:lnTo>
                    <a:pt x="771" y="12"/>
                  </a:lnTo>
                  <a:close/>
                  <a:moveTo>
                    <a:pt x="889" y="0"/>
                  </a:moveTo>
                  <a:lnTo>
                    <a:pt x="1203" y="131"/>
                  </a:lnTo>
                  <a:lnTo>
                    <a:pt x="1180" y="196"/>
                  </a:lnTo>
                  <a:lnTo>
                    <a:pt x="866" y="66"/>
                  </a:lnTo>
                  <a:lnTo>
                    <a:pt x="889" y="0"/>
                  </a:lnTo>
                  <a:close/>
                </a:path>
              </a:pathLst>
            </a:custGeom>
            <a:solidFill>
              <a:schemeClr val="accent1"/>
            </a:solidFill>
            <a:ln w="0">
              <a:solidFill>
                <a:srgbClr val="000094"/>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9" name="Freeform 295"/>
            <p:cNvSpPr>
              <a:spLocks noEditPoints="1"/>
            </p:cNvSpPr>
            <p:nvPr/>
          </p:nvSpPr>
          <p:spPr bwMode="auto">
            <a:xfrm>
              <a:off x="-1542" y="2659"/>
              <a:ext cx="775" cy="1550"/>
            </a:xfrm>
            <a:custGeom>
              <a:avLst/>
              <a:gdLst>
                <a:gd name="T0" fmla="*/ 67 w 1550"/>
                <a:gd name="T1" fmla="*/ 1862 h 3101"/>
                <a:gd name="T2" fmla="*/ 67 w 1550"/>
                <a:gd name="T3" fmla="*/ 2848 h 3101"/>
                <a:gd name="T4" fmla="*/ 929 w 1550"/>
                <a:gd name="T5" fmla="*/ 3008 h 3101"/>
                <a:gd name="T6" fmla="*/ 937 w 1550"/>
                <a:gd name="T7" fmla="*/ 1909 h 3101"/>
                <a:gd name="T8" fmla="*/ 67 w 1550"/>
                <a:gd name="T9" fmla="*/ 1862 h 3101"/>
                <a:gd name="T10" fmla="*/ 67 w 1550"/>
                <a:gd name="T11" fmla="*/ 1591 h 3101"/>
                <a:gd name="T12" fmla="*/ 67 w 1550"/>
                <a:gd name="T13" fmla="*/ 1790 h 3101"/>
                <a:gd name="T14" fmla="*/ 937 w 1550"/>
                <a:gd name="T15" fmla="*/ 1832 h 3101"/>
                <a:gd name="T16" fmla="*/ 937 w 1550"/>
                <a:gd name="T17" fmla="*/ 1609 h 3101"/>
                <a:gd name="T18" fmla="*/ 67 w 1550"/>
                <a:gd name="T19" fmla="*/ 1591 h 3101"/>
                <a:gd name="T20" fmla="*/ 942 w 1550"/>
                <a:gd name="T21" fmla="*/ 1303 h 3101"/>
                <a:gd name="T22" fmla="*/ 71 w 1550"/>
                <a:gd name="T23" fmla="*/ 1316 h 3101"/>
                <a:gd name="T24" fmla="*/ 67 w 1550"/>
                <a:gd name="T25" fmla="*/ 1519 h 3101"/>
                <a:gd name="T26" fmla="*/ 942 w 1550"/>
                <a:gd name="T27" fmla="*/ 1532 h 3101"/>
                <a:gd name="T28" fmla="*/ 942 w 1550"/>
                <a:gd name="T29" fmla="*/ 1303 h 3101"/>
                <a:gd name="T30" fmla="*/ 946 w 1550"/>
                <a:gd name="T31" fmla="*/ 1003 h 3101"/>
                <a:gd name="T32" fmla="*/ 71 w 1550"/>
                <a:gd name="T33" fmla="*/ 1045 h 3101"/>
                <a:gd name="T34" fmla="*/ 71 w 1550"/>
                <a:gd name="T35" fmla="*/ 1248 h 3101"/>
                <a:gd name="T36" fmla="*/ 942 w 1550"/>
                <a:gd name="T37" fmla="*/ 1228 h 3101"/>
                <a:gd name="T38" fmla="*/ 946 w 1550"/>
                <a:gd name="T39" fmla="*/ 1003 h 3101"/>
                <a:gd name="T40" fmla="*/ 946 w 1550"/>
                <a:gd name="T41" fmla="*/ 699 h 3101"/>
                <a:gd name="T42" fmla="*/ 71 w 1550"/>
                <a:gd name="T43" fmla="*/ 774 h 3101"/>
                <a:gd name="T44" fmla="*/ 71 w 1550"/>
                <a:gd name="T45" fmla="*/ 977 h 3101"/>
                <a:gd name="T46" fmla="*/ 946 w 1550"/>
                <a:gd name="T47" fmla="*/ 928 h 3101"/>
                <a:gd name="T48" fmla="*/ 946 w 1550"/>
                <a:gd name="T49" fmla="*/ 699 h 3101"/>
                <a:gd name="T50" fmla="*/ 946 w 1550"/>
                <a:gd name="T51" fmla="*/ 399 h 3101"/>
                <a:gd name="T52" fmla="*/ 75 w 1550"/>
                <a:gd name="T53" fmla="*/ 504 h 3101"/>
                <a:gd name="T54" fmla="*/ 75 w 1550"/>
                <a:gd name="T55" fmla="*/ 707 h 3101"/>
                <a:gd name="T56" fmla="*/ 946 w 1550"/>
                <a:gd name="T57" fmla="*/ 622 h 3101"/>
                <a:gd name="T58" fmla="*/ 946 w 1550"/>
                <a:gd name="T59" fmla="*/ 399 h 3101"/>
                <a:gd name="T60" fmla="*/ 950 w 1550"/>
                <a:gd name="T61" fmla="*/ 93 h 3101"/>
                <a:gd name="T62" fmla="*/ 75 w 1550"/>
                <a:gd name="T63" fmla="*/ 229 h 3101"/>
                <a:gd name="T64" fmla="*/ 75 w 1550"/>
                <a:gd name="T65" fmla="*/ 432 h 3101"/>
                <a:gd name="T66" fmla="*/ 946 w 1550"/>
                <a:gd name="T67" fmla="*/ 318 h 3101"/>
                <a:gd name="T68" fmla="*/ 950 w 1550"/>
                <a:gd name="T69" fmla="*/ 93 h 3101"/>
                <a:gd name="T70" fmla="*/ 1034 w 1550"/>
                <a:gd name="T71" fmla="*/ 0 h 3101"/>
                <a:gd name="T72" fmla="*/ 1550 w 1550"/>
                <a:gd name="T73" fmla="*/ 225 h 3101"/>
                <a:gd name="T74" fmla="*/ 1533 w 1550"/>
                <a:gd name="T75" fmla="*/ 2839 h 3101"/>
                <a:gd name="T76" fmla="*/ 1013 w 1550"/>
                <a:gd name="T77" fmla="*/ 3101 h 3101"/>
                <a:gd name="T78" fmla="*/ 0 w 1550"/>
                <a:gd name="T79" fmla="*/ 2903 h 3101"/>
                <a:gd name="T80" fmla="*/ 7 w 1550"/>
                <a:gd name="T81" fmla="*/ 170 h 3101"/>
                <a:gd name="T82" fmla="*/ 1034 w 1550"/>
                <a:gd name="T83" fmla="*/ 0 h 3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50" h="3101">
                  <a:moveTo>
                    <a:pt x="67" y="1862"/>
                  </a:moveTo>
                  <a:lnTo>
                    <a:pt x="67" y="2848"/>
                  </a:lnTo>
                  <a:lnTo>
                    <a:pt x="929" y="3008"/>
                  </a:lnTo>
                  <a:lnTo>
                    <a:pt x="937" y="1909"/>
                  </a:lnTo>
                  <a:lnTo>
                    <a:pt x="67" y="1862"/>
                  </a:lnTo>
                  <a:close/>
                  <a:moveTo>
                    <a:pt x="67" y="1591"/>
                  </a:moveTo>
                  <a:lnTo>
                    <a:pt x="67" y="1790"/>
                  </a:lnTo>
                  <a:lnTo>
                    <a:pt x="937" y="1832"/>
                  </a:lnTo>
                  <a:lnTo>
                    <a:pt x="937" y="1609"/>
                  </a:lnTo>
                  <a:lnTo>
                    <a:pt x="67" y="1591"/>
                  </a:lnTo>
                  <a:close/>
                  <a:moveTo>
                    <a:pt x="942" y="1303"/>
                  </a:moveTo>
                  <a:lnTo>
                    <a:pt x="71" y="1316"/>
                  </a:lnTo>
                  <a:lnTo>
                    <a:pt x="67" y="1519"/>
                  </a:lnTo>
                  <a:lnTo>
                    <a:pt x="942" y="1532"/>
                  </a:lnTo>
                  <a:lnTo>
                    <a:pt x="942" y="1303"/>
                  </a:lnTo>
                  <a:close/>
                  <a:moveTo>
                    <a:pt x="946" y="1003"/>
                  </a:moveTo>
                  <a:lnTo>
                    <a:pt x="71" y="1045"/>
                  </a:lnTo>
                  <a:lnTo>
                    <a:pt x="71" y="1248"/>
                  </a:lnTo>
                  <a:lnTo>
                    <a:pt x="942" y="1228"/>
                  </a:lnTo>
                  <a:lnTo>
                    <a:pt x="946" y="1003"/>
                  </a:lnTo>
                  <a:close/>
                  <a:moveTo>
                    <a:pt x="946" y="699"/>
                  </a:moveTo>
                  <a:lnTo>
                    <a:pt x="71" y="774"/>
                  </a:lnTo>
                  <a:lnTo>
                    <a:pt x="71" y="977"/>
                  </a:lnTo>
                  <a:lnTo>
                    <a:pt x="946" y="928"/>
                  </a:lnTo>
                  <a:lnTo>
                    <a:pt x="946" y="699"/>
                  </a:lnTo>
                  <a:close/>
                  <a:moveTo>
                    <a:pt x="946" y="399"/>
                  </a:moveTo>
                  <a:lnTo>
                    <a:pt x="75" y="504"/>
                  </a:lnTo>
                  <a:lnTo>
                    <a:pt x="75" y="707"/>
                  </a:lnTo>
                  <a:lnTo>
                    <a:pt x="946" y="622"/>
                  </a:lnTo>
                  <a:lnTo>
                    <a:pt x="946" y="399"/>
                  </a:lnTo>
                  <a:close/>
                  <a:moveTo>
                    <a:pt x="950" y="93"/>
                  </a:moveTo>
                  <a:lnTo>
                    <a:pt x="75" y="229"/>
                  </a:lnTo>
                  <a:lnTo>
                    <a:pt x="75" y="432"/>
                  </a:lnTo>
                  <a:lnTo>
                    <a:pt x="946" y="318"/>
                  </a:lnTo>
                  <a:lnTo>
                    <a:pt x="950" y="93"/>
                  </a:lnTo>
                  <a:close/>
                  <a:moveTo>
                    <a:pt x="1034" y="0"/>
                  </a:moveTo>
                  <a:lnTo>
                    <a:pt x="1550" y="225"/>
                  </a:lnTo>
                  <a:lnTo>
                    <a:pt x="1533" y="2839"/>
                  </a:lnTo>
                  <a:lnTo>
                    <a:pt x="1013" y="3101"/>
                  </a:lnTo>
                  <a:lnTo>
                    <a:pt x="0" y="2903"/>
                  </a:lnTo>
                  <a:lnTo>
                    <a:pt x="7" y="170"/>
                  </a:lnTo>
                  <a:lnTo>
                    <a:pt x="1034" y="0"/>
                  </a:lnTo>
                  <a:close/>
                </a:path>
              </a:pathLst>
            </a:custGeom>
            <a:solidFill>
              <a:schemeClr val="accent1"/>
            </a:solidFill>
            <a:ln w="0">
              <a:solidFill>
                <a:srgbClr val="000094"/>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0" name="Freeform 296"/>
            <p:cNvSpPr>
              <a:spLocks/>
            </p:cNvSpPr>
            <p:nvPr/>
          </p:nvSpPr>
          <p:spPr bwMode="auto">
            <a:xfrm>
              <a:off x="-2309" y="3112"/>
              <a:ext cx="1119" cy="603"/>
            </a:xfrm>
            <a:custGeom>
              <a:avLst/>
              <a:gdLst>
                <a:gd name="T0" fmla="*/ 1047 w 2239"/>
                <a:gd name="T1" fmla="*/ 0 h 1206"/>
                <a:gd name="T2" fmla="*/ 2239 w 2239"/>
                <a:gd name="T3" fmla="*/ 603 h 1206"/>
                <a:gd name="T4" fmla="*/ 1047 w 2239"/>
                <a:gd name="T5" fmla="*/ 1206 h 1206"/>
                <a:gd name="T6" fmla="*/ 1047 w 2239"/>
                <a:gd name="T7" fmla="*/ 967 h 1206"/>
                <a:gd name="T8" fmla="*/ 0 w 2239"/>
                <a:gd name="T9" fmla="*/ 967 h 1206"/>
                <a:gd name="T10" fmla="*/ 0 w 2239"/>
                <a:gd name="T11" fmla="*/ 239 h 1206"/>
                <a:gd name="T12" fmla="*/ 1047 w 2239"/>
                <a:gd name="T13" fmla="*/ 239 h 1206"/>
                <a:gd name="T14" fmla="*/ 1047 w 2239"/>
                <a:gd name="T15" fmla="*/ 0 h 12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39" h="1206">
                  <a:moveTo>
                    <a:pt x="1047" y="0"/>
                  </a:moveTo>
                  <a:lnTo>
                    <a:pt x="2239" y="603"/>
                  </a:lnTo>
                  <a:lnTo>
                    <a:pt x="1047" y="1206"/>
                  </a:lnTo>
                  <a:lnTo>
                    <a:pt x="1047" y="967"/>
                  </a:lnTo>
                  <a:lnTo>
                    <a:pt x="0" y="967"/>
                  </a:lnTo>
                  <a:lnTo>
                    <a:pt x="0" y="239"/>
                  </a:lnTo>
                  <a:lnTo>
                    <a:pt x="1047" y="239"/>
                  </a:lnTo>
                  <a:lnTo>
                    <a:pt x="1047" y="0"/>
                  </a:lnTo>
                  <a:close/>
                </a:path>
              </a:pathLst>
            </a:custGeom>
            <a:solidFill>
              <a:schemeClr val="accent1"/>
            </a:solidFill>
            <a:ln w="0">
              <a:solidFill>
                <a:srgbClr val="000094"/>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1" name="Freeform 297"/>
            <p:cNvSpPr>
              <a:spLocks noEditPoints="1"/>
            </p:cNvSpPr>
            <p:nvPr/>
          </p:nvSpPr>
          <p:spPr bwMode="auto">
            <a:xfrm>
              <a:off x="-2335" y="3102"/>
              <a:ext cx="1139" cy="623"/>
            </a:xfrm>
            <a:custGeom>
              <a:avLst/>
              <a:gdLst>
                <a:gd name="T0" fmla="*/ 1072 w 2279"/>
                <a:gd name="T1" fmla="*/ 41 h 1247"/>
                <a:gd name="T2" fmla="*/ 1072 w 2279"/>
                <a:gd name="T3" fmla="*/ 273 h 1247"/>
                <a:gd name="T4" fmla="*/ 25 w 2279"/>
                <a:gd name="T5" fmla="*/ 273 h 1247"/>
                <a:gd name="T6" fmla="*/ 25 w 2279"/>
                <a:gd name="T7" fmla="*/ 975 h 1247"/>
                <a:gd name="T8" fmla="*/ 1072 w 2279"/>
                <a:gd name="T9" fmla="*/ 975 h 1247"/>
                <a:gd name="T10" fmla="*/ 1072 w 2279"/>
                <a:gd name="T11" fmla="*/ 1207 h 1247"/>
                <a:gd name="T12" fmla="*/ 2223 w 2279"/>
                <a:gd name="T13" fmla="*/ 624 h 1247"/>
                <a:gd name="T14" fmla="*/ 1072 w 2279"/>
                <a:gd name="T15" fmla="*/ 41 h 1247"/>
                <a:gd name="T16" fmla="*/ 1047 w 2279"/>
                <a:gd name="T17" fmla="*/ 0 h 1247"/>
                <a:gd name="T18" fmla="*/ 1066 w 2279"/>
                <a:gd name="T19" fmla="*/ 9 h 1247"/>
                <a:gd name="T20" fmla="*/ 2257 w 2279"/>
                <a:gd name="T21" fmla="*/ 612 h 1247"/>
                <a:gd name="T22" fmla="*/ 2279 w 2279"/>
                <a:gd name="T23" fmla="*/ 624 h 1247"/>
                <a:gd name="T24" fmla="*/ 2257 w 2279"/>
                <a:gd name="T25" fmla="*/ 635 h 1247"/>
                <a:gd name="T26" fmla="*/ 1066 w 2279"/>
                <a:gd name="T27" fmla="*/ 1238 h 1247"/>
                <a:gd name="T28" fmla="*/ 1047 w 2279"/>
                <a:gd name="T29" fmla="*/ 1247 h 1247"/>
                <a:gd name="T30" fmla="*/ 1047 w 2279"/>
                <a:gd name="T31" fmla="*/ 1001 h 1247"/>
                <a:gd name="T32" fmla="*/ 0 w 2279"/>
                <a:gd name="T33" fmla="*/ 1001 h 1247"/>
                <a:gd name="T34" fmla="*/ 0 w 2279"/>
                <a:gd name="T35" fmla="*/ 247 h 1247"/>
                <a:gd name="T36" fmla="*/ 1047 w 2279"/>
                <a:gd name="T37" fmla="*/ 247 h 1247"/>
                <a:gd name="T38" fmla="*/ 1047 w 2279"/>
                <a:gd name="T39" fmla="*/ 0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79" h="1247">
                  <a:moveTo>
                    <a:pt x="1072" y="41"/>
                  </a:moveTo>
                  <a:lnTo>
                    <a:pt x="1072" y="273"/>
                  </a:lnTo>
                  <a:lnTo>
                    <a:pt x="25" y="273"/>
                  </a:lnTo>
                  <a:lnTo>
                    <a:pt x="25" y="975"/>
                  </a:lnTo>
                  <a:lnTo>
                    <a:pt x="1072" y="975"/>
                  </a:lnTo>
                  <a:lnTo>
                    <a:pt x="1072" y="1207"/>
                  </a:lnTo>
                  <a:lnTo>
                    <a:pt x="2223" y="624"/>
                  </a:lnTo>
                  <a:lnTo>
                    <a:pt x="1072" y="41"/>
                  </a:lnTo>
                  <a:close/>
                  <a:moveTo>
                    <a:pt x="1047" y="0"/>
                  </a:moveTo>
                  <a:lnTo>
                    <a:pt x="1066" y="9"/>
                  </a:lnTo>
                  <a:lnTo>
                    <a:pt x="2257" y="612"/>
                  </a:lnTo>
                  <a:lnTo>
                    <a:pt x="2279" y="624"/>
                  </a:lnTo>
                  <a:lnTo>
                    <a:pt x="2257" y="635"/>
                  </a:lnTo>
                  <a:lnTo>
                    <a:pt x="1066" y="1238"/>
                  </a:lnTo>
                  <a:lnTo>
                    <a:pt x="1047" y="1247"/>
                  </a:lnTo>
                  <a:lnTo>
                    <a:pt x="1047" y="1001"/>
                  </a:lnTo>
                  <a:lnTo>
                    <a:pt x="0" y="1001"/>
                  </a:lnTo>
                  <a:lnTo>
                    <a:pt x="0" y="247"/>
                  </a:lnTo>
                  <a:lnTo>
                    <a:pt x="1047" y="247"/>
                  </a:lnTo>
                  <a:lnTo>
                    <a:pt x="1047"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2" name="Freeform 298"/>
            <p:cNvSpPr>
              <a:spLocks noEditPoints="1"/>
            </p:cNvSpPr>
            <p:nvPr/>
          </p:nvSpPr>
          <p:spPr bwMode="auto">
            <a:xfrm>
              <a:off x="-2809" y="2626"/>
              <a:ext cx="775" cy="1551"/>
            </a:xfrm>
            <a:custGeom>
              <a:avLst/>
              <a:gdLst>
                <a:gd name="T0" fmla="*/ 68 w 1550"/>
                <a:gd name="T1" fmla="*/ 1861 h 3101"/>
                <a:gd name="T2" fmla="*/ 68 w 1550"/>
                <a:gd name="T3" fmla="*/ 2848 h 3101"/>
                <a:gd name="T4" fmla="*/ 930 w 1550"/>
                <a:gd name="T5" fmla="*/ 3007 h 3101"/>
                <a:gd name="T6" fmla="*/ 939 w 1550"/>
                <a:gd name="T7" fmla="*/ 1909 h 3101"/>
                <a:gd name="T8" fmla="*/ 68 w 1550"/>
                <a:gd name="T9" fmla="*/ 1861 h 3101"/>
                <a:gd name="T10" fmla="*/ 68 w 1550"/>
                <a:gd name="T11" fmla="*/ 1591 h 3101"/>
                <a:gd name="T12" fmla="*/ 68 w 1550"/>
                <a:gd name="T13" fmla="*/ 1790 h 3101"/>
                <a:gd name="T14" fmla="*/ 939 w 1550"/>
                <a:gd name="T15" fmla="*/ 1832 h 3101"/>
                <a:gd name="T16" fmla="*/ 939 w 1550"/>
                <a:gd name="T17" fmla="*/ 1607 h 3101"/>
                <a:gd name="T18" fmla="*/ 68 w 1550"/>
                <a:gd name="T19" fmla="*/ 1591 h 3101"/>
                <a:gd name="T20" fmla="*/ 942 w 1550"/>
                <a:gd name="T21" fmla="*/ 1303 h 3101"/>
                <a:gd name="T22" fmla="*/ 72 w 1550"/>
                <a:gd name="T23" fmla="*/ 1316 h 3101"/>
                <a:gd name="T24" fmla="*/ 68 w 1550"/>
                <a:gd name="T25" fmla="*/ 1519 h 3101"/>
                <a:gd name="T26" fmla="*/ 942 w 1550"/>
                <a:gd name="T27" fmla="*/ 1532 h 3101"/>
                <a:gd name="T28" fmla="*/ 942 w 1550"/>
                <a:gd name="T29" fmla="*/ 1303 h 3101"/>
                <a:gd name="T30" fmla="*/ 946 w 1550"/>
                <a:gd name="T31" fmla="*/ 1003 h 3101"/>
                <a:gd name="T32" fmla="*/ 72 w 1550"/>
                <a:gd name="T33" fmla="*/ 1045 h 3101"/>
                <a:gd name="T34" fmla="*/ 72 w 1550"/>
                <a:gd name="T35" fmla="*/ 1248 h 3101"/>
                <a:gd name="T36" fmla="*/ 942 w 1550"/>
                <a:gd name="T37" fmla="*/ 1226 h 3101"/>
                <a:gd name="T38" fmla="*/ 946 w 1550"/>
                <a:gd name="T39" fmla="*/ 1003 h 3101"/>
                <a:gd name="T40" fmla="*/ 946 w 1550"/>
                <a:gd name="T41" fmla="*/ 699 h 3101"/>
                <a:gd name="T42" fmla="*/ 72 w 1550"/>
                <a:gd name="T43" fmla="*/ 774 h 3101"/>
                <a:gd name="T44" fmla="*/ 72 w 1550"/>
                <a:gd name="T45" fmla="*/ 977 h 3101"/>
                <a:gd name="T46" fmla="*/ 946 w 1550"/>
                <a:gd name="T47" fmla="*/ 926 h 3101"/>
                <a:gd name="T48" fmla="*/ 946 w 1550"/>
                <a:gd name="T49" fmla="*/ 699 h 3101"/>
                <a:gd name="T50" fmla="*/ 946 w 1550"/>
                <a:gd name="T51" fmla="*/ 399 h 3101"/>
                <a:gd name="T52" fmla="*/ 77 w 1550"/>
                <a:gd name="T53" fmla="*/ 503 h 3101"/>
                <a:gd name="T54" fmla="*/ 77 w 1550"/>
                <a:gd name="T55" fmla="*/ 706 h 3101"/>
                <a:gd name="T56" fmla="*/ 946 w 1550"/>
                <a:gd name="T57" fmla="*/ 622 h 3101"/>
                <a:gd name="T58" fmla="*/ 946 w 1550"/>
                <a:gd name="T59" fmla="*/ 399 h 3101"/>
                <a:gd name="T60" fmla="*/ 951 w 1550"/>
                <a:gd name="T61" fmla="*/ 93 h 3101"/>
                <a:gd name="T62" fmla="*/ 77 w 1550"/>
                <a:gd name="T63" fmla="*/ 229 h 3101"/>
                <a:gd name="T64" fmla="*/ 77 w 1550"/>
                <a:gd name="T65" fmla="*/ 432 h 3101"/>
                <a:gd name="T66" fmla="*/ 946 w 1550"/>
                <a:gd name="T67" fmla="*/ 318 h 3101"/>
                <a:gd name="T68" fmla="*/ 951 w 1550"/>
                <a:gd name="T69" fmla="*/ 93 h 3101"/>
                <a:gd name="T70" fmla="*/ 1036 w 1550"/>
                <a:gd name="T71" fmla="*/ 0 h 3101"/>
                <a:gd name="T72" fmla="*/ 1550 w 1550"/>
                <a:gd name="T73" fmla="*/ 225 h 3101"/>
                <a:gd name="T74" fmla="*/ 1534 w 1550"/>
                <a:gd name="T75" fmla="*/ 2839 h 3101"/>
                <a:gd name="T76" fmla="*/ 1014 w 1550"/>
                <a:gd name="T77" fmla="*/ 3101 h 3101"/>
                <a:gd name="T78" fmla="*/ 0 w 1550"/>
                <a:gd name="T79" fmla="*/ 2903 h 3101"/>
                <a:gd name="T80" fmla="*/ 9 w 1550"/>
                <a:gd name="T81" fmla="*/ 170 h 3101"/>
                <a:gd name="T82" fmla="*/ 1036 w 1550"/>
                <a:gd name="T83" fmla="*/ 0 h 3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50" h="3101">
                  <a:moveTo>
                    <a:pt x="68" y="1861"/>
                  </a:moveTo>
                  <a:lnTo>
                    <a:pt x="68" y="2848"/>
                  </a:lnTo>
                  <a:lnTo>
                    <a:pt x="930" y="3007"/>
                  </a:lnTo>
                  <a:lnTo>
                    <a:pt x="939" y="1909"/>
                  </a:lnTo>
                  <a:lnTo>
                    <a:pt x="68" y="1861"/>
                  </a:lnTo>
                  <a:close/>
                  <a:moveTo>
                    <a:pt x="68" y="1591"/>
                  </a:moveTo>
                  <a:lnTo>
                    <a:pt x="68" y="1790"/>
                  </a:lnTo>
                  <a:lnTo>
                    <a:pt x="939" y="1832"/>
                  </a:lnTo>
                  <a:lnTo>
                    <a:pt x="939" y="1607"/>
                  </a:lnTo>
                  <a:lnTo>
                    <a:pt x="68" y="1591"/>
                  </a:lnTo>
                  <a:close/>
                  <a:moveTo>
                    <a:pt x="942" y="1303"/>
                  </a:moveTo>
                  <a:lnTo>
                    <a:pt x="72" y="1316"/>
                  </a:lnTo>
                  <a:lnTo>
                    <a:pt x="68" y="1519"/>
                  </a:lnTo>
                  <a:lnTo>
                    <a:pt x="942" y="1532"/>
                  </a:lnTo>
                  <a:lnTo>
                    <a:pt x="942" y="1303"/>
                  </a:lnTo>
                  <a:close/>
                  <a:moveTo>
                    <a:pt x="946" y="1003"/>
                  </a:moveTo>
                  <a:lnTo>
                    <a:pt x="72" y="1045"/>
                  </a:lnTo>
                  <a:lnTo>
                    <a:pt x="72" y="1248"/>
                  </a:lnTo>
                  <a:lnTo>
                    <a:pt x="942" y="1226"/>
                  </a:lnTo>
                  <a:lnTo>
                    <a:pt x="946" y="1003"/>
                  </a:lnTo>
                  <a:close/>
                  <a:moveTo>
                    <a:pt x="946" y="699"/>
                  </a:moveTo>
                  <a:lnTo>
                    <a:pt x="72" y="774"/>
                  </a:lnTo>
                  <a:lnTo>
                    <a:pt x="72" y="977"/>
                  </a:lnTo>
                  <a:lnTo>
                    <a:pt x="946" y="926"/>
                  </a:lnTo>
                  <a:lnTo>
                    <a:pt x="946" y="699"/>
                  </a:lnTo>
                  <a:close/>
                  <a:moveTo>
                    <a:pt x="946" y="399"/>
                  </a:moveTo>
                  <a:lnTo>
                    <a:pt x="77" y="503"/>
                  </a:lnTo>
                  <a:lnTo>
                    <a:pt x="77" y="706"/>
                  </a:lnTo>
                  <a:lnTo>
                    <a:pt x="946" y="622"/>
                  </a:lnTo>
                  <a:lnTo>
                    <a:pt x="946" y="399"/>
                  </a:lnTo>
                  <a:close/>
                  <a:moveTo>
                    <a:pt x="951" y="93"/>
                  </a:moveTo>
                  <a:lnTo>
                    <a:pt x="77" y="229"/>
                  </a:lnTo>
                  <a:lnTo>
                    <a:pt x="77" y="432"/>
                  </a:lnTo>
                  <a:lnTo>
                    <a:pt x="946" y="318"/>
                  </a:lnTo>
                  <a:lnTo>
                    <a:pt x="951" y="93"/>
                  </a:lnTo>
                  <a:close/>
                  <a:moveTo>
                    <a:pt x="1036" y="0"/>
                  </a:moveTo>
                  <a:lnTo>
                    <a:pt x="1550" y="225"/>
                  </a:lnTo>
                  <a:lnTo>
                    <a:pt x="1534" y="2839"/>
                  </a:lnTo>
                  <a:lnTo>
                    <a:pt x="1014" y="3101"/>
                  </a:lnTo>
                  <a:lnTo>
                    <a:pt x="0" y="2903"/>
                  </a:lnTo>
                  <a:lnTo>
                    <a:pt x="9" y="170"/>
                  </a:lnTo>
                  <a:lnTo>
                    <a:pt x="1036" y="0"/>
                  </a:lnTo>
                  <a:close/>
                </a:path>
              </a:pathLst>
            </a:custGeom>
            <a:solidFill>
              <a:schemeClr val="accent1"/>
            </a:solidFill>
            <a:ln w="0">
              <a:solidFill>
                <a:srgbClr val="000094"/>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119" name="Title 2"/>
          <p:cNvSpPr txBox="1">
            <a:spLocks/>
          </p:cNvSpPr>
          <p:nvPr/>
        </p:nvSpPr>
        <p:spPr>
          <a:xfrm>
            <a:off x="261939" y="292082"/>
            <a:ext cx="11375536" cy="932563"/>
          </a:xfrm>
          <a:prstGeom prst="rect">
            <a:avLst/>
          </a:prstGeom>
        </p:spPr>
        <p:txBody>
          <a:bodyPr vert="horz" wrap="square" lIns="146304" tIns="91440" rIns="146304" bIns="91440" rtlCol="0" anchor="t">
            <a:spAutoFit/>
          </a:bodyPr>
          <a:lstStyle>
            <a:lvl1pPr algn="l" defTabSz="932372" rtl="0" eaLnBrk="1" latinLnBrk="0" hangingPunct="1">
              <a:lnSpc>
                <a:spcPct val="90000"/>
              </a:lnSpc>
              <a:spcBef>
                <a:spcPct val="0"/>
              </a:spcBef>
              <a:buNone/>
              <a:defRPr lang="en-US" sz="5398"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marL="0" marR="0" lvl="0" indent="0" algn="l" defTabSz="932372" rtl="0" eaLnBrk="1" fontAlgn="auto" latinLnBrk="0" hangingPunct="1">
              <a:lnSpc>
                <a:spcPct val="90000"/>
              </a:lnSpc>
              <a:spcBef>
                <a:spcPct val="0"/>
              </a:spcBef>
              <a:spcAft>
                <a:spcPts val="0"/>
              </a:spcAft>
              <a:buClrTx/>
              <a:buSzTx/>
              <a:buFontTx/>
              <a:buNone/>
              <a:tabLst/>
              <a:defRPr/>
            </a:pPr>
            <a:r>
              <a:rPr lang="en-US" sz="5400" dirty="0" smtClean="0">
                <a:solidFill>
                  <a:schemeClr val="tx1"/>
                </a:solidFill>
                <a:latin typeface="Segoe UI Light"/>
              </a:rPr>
              <a:t>Business continuity</a:t>
            </a:r>
            <a:endParaRPr kumimoji="0" lang="en-US" sz="5400" b="0" i="0" u="none" strike="noStrike" kern="1200" cap="none" spc="-102" normalizeH="0" baseline="0" noProof="0" dirty="0">
              <a:ln w="3175">
                <a:noFill/>
              </a:ln>
              <a:solidFill>
                <a:schemeClr val="tx1"/>
              </a:solidFill>
              <a:effectLst/>
              <a:uLnTx/>
              <a:uFillTx/>
              <a:latin typeface="Segoe UI Light"/>
              <a:ea typeface="+mn-ea"/>
              <a:cs typeface="Arial" charset="0"/>
            </a:endParaRPr>
          </a:p>
        </p:txBody>
      </p:sp>
      <p:sp>
        <p:nvSpPr>
          <p:cNvPr id="50" name="2 after"/>
          <p:cNvSpPr/>
          <p:nvPr/>
        </p:nvSpPr>
        <p:spPr bwMode="auto">
          <a:xfrm>
            <a:off x="9113395" y="4906022"/>
            <a:ext cx="2820618" cy="140203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39501" tIns="0" rIns="93278" bIns="93278" numCol="1" rtlCol="0" anchor="t" anchorCtr="0" compatLnSpc="1">
            <a:prstTxWarp prst="textNoShape">
              <a:avLst/>
            </a:prstTxWarp>
            <a:noAutofit/>
          </a:bodyPr>
          <a:lstStyle/>
          <a:p>
            <a:pPr defTabSz="932384" fontAlgn="base">
              <a:lnSpc>
                <a:spcPct val="90000"/>
              </a:lnSpc>
              <a:spcBef>
                <a:spcPts val="600"/>
              </a:spcBef>
              <a:spcAft>
                <a:spcPct val="0"/>
              </a:spcAft>
              <a:defRPr/>
            </a:pPr>
            <a:r>
              <a:rPr lang="en-US" sz="1200" spc="-20" dirty="0" smtClean="0">
                <a:gradFill>
                  <a:gsLst>
                    <a:gs pos="0">
                      <a:srgbClr val="505050"/>
                    </a:gs>
                    <a:gs pos="100000">
                      <a:srgbClr val="505050"/>
                    </a:gs>
                  </a:gsLst>
                  <a:lin ang="5400000" scaled="0"/>
                </a:gradFill>
              </a:rPr>
              <a:t>Windows Azure Hyper-V Recovery Manager for</a:t>
            </a:r>
          </a:p>
          <a:p>
            <a:pPr marL="171450" indent="-171450" defTabSz="932384" fontAlgn="base">
              <a:lnSpc>
                <a:spcPct val="90000"/>
              </a:lnSpc>
              <a:spcBef>
                <a:spcPts val="600"/>
              </a:spcBef>
              <a:spcAft>
                <a:spcPct val="0"/>
              </a:spcAft>
              <a:buFontTx/>
              <a:buChar char="-"/>
              <a:defRPr/>
            </a:pPr>
            <a:r>
              <a:rPr lang="en-US" sz="1200" spc="-20" dirty="0" smtClean="0">
                <a:gradFill>
                  <a:gsLst>
                    <a:gs pos="0">
                      <a:srgbClr val="505050"/>
                    </a:gs>
                    <a:gs pos="100000">
                      <a:srgbClr val="505050"/>
                    </a:gs>
                  </a:gsLst>
                  <a:lin ang="5400000" scaled="0"/>
                </a:gradFill>
              </a:rPr>
              <a:t>automated replication of VMs</a:t>
            </a:r>
          </a:p>
          <a:p>
            <a:pPr marL="171450" indent="-171450" defTabSz="932384" fontAlgn="base">
              <a:lnSpc>
                <a:spcPct val="90000"/>
              </a:lnSpc>
              <a:spcBef>
                <a:spcPts val="600"/>
              </a:spcBef>
              <a:spcAft>
                <a:spcPct val="0"/>
              </a:spcAft>
              <a:buFontTx/>
              <a:buChar char="-"/>
              <a:defRPr/>
            </a:pPr>
            <a:r>
              <a:rPr lang="en-US" sz="1200" spc="-20" dirty="0">
                <a:gradFill>
                  <a:gsLst>
                    <a:gs pos="0">
                      <a:srgbClr val="505050"/>
                    </a:gs>
                    <a:gs pos="100000">
                      <a:srgbClr val="505050"/>
                    </a:gs>
                  </a:gsLst>
                  <a:lin ang="5400000" scaled="0"/>
                </a:gradFill>
              </a:rPr>
              <a:t>c</a:t>
            </a:r>
            <a:r>
              <a:rPr lang="en-US" sz="1200" spc="-20" dirty="0" smtClean="0">
                <a:gradFill>
                  <a:gsLst>
                    <a:gs pos="0">
                      <a:srgbClr val="505050"/>
                    </a:gs>
                    <a:gs pos="100000">
                      <a:srgbClr val="505050"/>
                    </a:gs>
                  </a:gsLst>
                  <a:lin ang="5400000" scaled="0"/>
                </a:gradFill>
              </a:rPr>
              <a:t>ustomizable recovery plans</a:t>
            </a:r>
          </a:p>
          <a:p>
            <a:pPr marL="171450" indent="-171450" defTabSz="932384" fontAlgn="base">
              <a:lnSpc>
                <a:spcPct val="90000"/>
              </a:lnSpc>
              <a:spcBef>
                <a:spcPts val="600"/>
              </a:spcBef>
              <a:spcAft>
                <a:spcPct val="0"/>
              </a:spcAft>
              <a:buFontTx/>
              <a:buChar char="-"/>
              <a:defRPr/>
            </a:pPr>
            <a:r>
              <a:rPr lang="en-US" sz="1200" spc="-20" dirty="0">
                <a:gradFill>
                  <a:gsLst>
                    <a:gs pos="0">
                      <a:srgbClr val="505050"/>
                    </a:gs>
                    <a:gs pos="100000">
                      <a:srgbClr val="505050"/>
                    </a:gs>
                  </a:gsLst>
                  <a:lin ang="5400000" scaled="0"/>
                </a:gradFill>
              </a:rPr>
              <a:t>o</a:t>
            </a:r>
            <a:r>
              <a:rPr lang="en-US" sz="1200" spc="-20" dirty="0" smtClean="0">
                <a:gradFill>
                  <a:gsLst>
                    <a:gs pos="0">
                      <a:srgbClr val="505050"/>
                    </a:gs>
                    <a:gs pos="100000">
                      <a:srgbClr val="505050"/>
                    </a:gs>
                  </a:gsLst>
                  <a:lin ang="5400000" scaled="0"/>
                </a:gradFill>
              </a:rPr>
              <a:t>rchestrated VM recovery</a:t>
            </a:r>
            <a:endParaRPr lang="en-US" sz="1200" spc="-20" dirty="0">
              <a:gradFill>
                <a:gsLst>
                  <a:gs pos="0">
                    <a:srgbClr val="505050"/>
                  </a:gs>
                  <a:gs pos="100000">
                    <a:srgbClr val="505050"/>
                  </a:gs>
                </a:gsLst>
                <a:lin ang="5400000" scaled="0"/>
              </a:gradFill>
            </a:endParaRPr>
          </a:p>
        </p:txBody>
      </p:sp>
      <p:sp useBgFill="1">
        <p:nvSpPr>
          <p:cNvPr id="51" name="Rectangle 50"/>
          <p:cNvSpPr/>
          <p:nvPr/>
        </p:nvSpPr>
        <p:spPr bwMode="auto">
          <a:xfrm>
            <a:off x="0" y="6427839"/>
            <a:ext cx="12436475" cy="56668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74" tIns="46637" rIns="93274" bIns="46637" numCol="1" rtlCol="0" anchor="ctr" anchorCtr="0" compatLnSpc="1">
            <a:prstTxWarp prst="textNoShape">
              <a:avLst/>
            </a:prstTxWarp>
          </a:bodyPr>
          <a:lstStyle/>
          <a:p>
            <a:pPr algn="ctr" defTabSz="932472" fontAlgn="base">
              <a:lnSpc>
                <a:spcPct val="90000"/>
              </a:lnSpc>
              <a:spcBef>
                <a:spcPct val="0"/>
              </a:spcBef>
              <a:spcAft>
                <a:spcPct val="0"/>
              </a:spcAft>
            </a:pPr>
            <a:endParaRPr lang="en-US" sz="2000" spc="-51" dirty="0">
              <a:gradFill>
                <a:gsLst>
                  <a:gs pos="0">
                    <a:srgbClr val="EFEFEF"/>
                  </a:gs>
                  <a:gs pos="100000">
                    <a:srgbClr val="EFEFEF"/>
                  </a:gs>
                </a:gsLst>
                <a:lin ang="5400000" scaled="0"/>
              </a:gradFill>
            </a:endParaRPr>
          </a:p>
        </p:txBody>
      </p:sp>
      <p:sp>
        <p:nvSpPr>
          <p:cNvPr id="39" name="Freeform 132"/>
          <p:cNvSpPr>
            <a:spLocks noChangeAspect="1" noEditPoints="1"/>
          </p:cNvSpPr>
          <p:nvPr/>
        </p:nvSpPr>
        <p:spPr bwMode="auto">
          <a:xfrm>
            <a:off x="3670127" y="4970904"/>
            <a:ext cx="502087" cy="427623"/>
          </a:xfrm>
          <a:custGeom>
            <a:avLst/>
            <a:gdLst>
              <a:gd name="T0" fmla="*/ 407 w 501"/>
              <a:gd name="T1" fmla="*/ 193 h 432"/>
              <a:gd name="T2" fmla="*/ 236 w 501"/>
              <a:gd name="T3" fmla="*/ 54 h 432"/>
              <a:gd name="T4" fmla="*/ 108 w 501"/>
              <a:gd name="T5" fmla="*/ 120 h 432"/>
              <a:gd name="T6" fmla="*/ 179 w 501"/>
              <a:gd name="T7" fmla="*/ 108 h 432"/>
              <a:gd name="T8" fmla="*/ 147 w 501"/>
              <a:gd name="T9" fmla="*/ 170 h 432"/>
              <a:gd name="T10" fmla="*/ 37 w 501"/>
              <a:gd name="T11" fmla="*/ 189 h 432"/>
              <a:gd name="T12" fmla="*/ 0 w 501"/>
              <a:gd name="T13" fmla="*/ 97 h 432"/>
              <a:gd name="T14" fmla="*/ 31 w 501"/>
              <a:gd name="T15" fmla="*/ 16 h 432"/>
              <a:gd name="T16" fmla="*/ 58 w 501"/>
              <a:gd name="T17" fmla="*/ 96 h 432"/>
              <a:gd name="T18" fmla="*/ 236 w 501"/>
              <a:gd name="T19" fmla="*/ 0 h 432"/>
              <a:gd name="T20" fmla="*/ 460 w 501"/>
              <a:gd name="T21" fmla="*/ 179 h 432"/>
              <a:gd name="T22" fmla="*/ 461 w 501"/>
              <a:gd name="T23" fmla="*/ 183 h 432"/>
              <a:gd name="T24" fmla="*/ 407 w 501"/>
              <a:gd name="T25" fmla="*/ 193 h 432"/>
              <a:gd name="T26" fmla="*/ 40 w 501"/>
              <a:gd name="T27" fmla="*/ 249 h 432"/>
              <a:gd name="T28" fmla="*/ 41 w 501"/>
              <a:gd name="T29" fmla="*/ 253 h 432"/>
              <a:gd name="T30" fmla="*/ 265 w 501"/>
              <a:gd name="T31" fmla="*/ 432 h 432"/>
              <a:gd name="T32" fmla="*/ 443 w 501"/>
              <a:gd name="T33" fmla="*/ 337 h 432"/>
              <a:gd name="T34" fmla="*/ 470 w 501"/>
              <a:gd name="T35" fmla="*/ 417 h 432"/>
              <a:gd name="T36" fmla="*/ 501 w 501"/>
              <a:gd name="T37" fmla="*/ 336 h 432"/>
              <a:gd name="T38" fmla="*/ 464 w 501"/>
              <a:gd name="T39" fmla="*/ 244 h 432"/>
              <a:gd name="T40" fmla="*/ 354 w 501"/>
              <a:gd name="T41" fmla="*/ 262 h 432"/>
              <a:gd name="T42" fmla="*/ 322 w 501"/>
              <a:gd name="T43" fmla="*/ 325 h 432"/>
              <a:gd name="T44" fmla="*/ 393 w 501"/>
              <a:gd name="T45" fmla="*/ 313 h 432"/>
              <a:gd name="T46" fmla="*/ 265 w 501"/>
              <a:gd name="T47" fmla="*/ 378 h 432"/>
              <a:gd name="T48" fmla="*/ 94 w 501"/>
              <a:gd name="T49" fmla="*/ 240 h 432"/>
              <a:gd name="T50" fmla="*/ 40 w 501"/>
              <a:gd name="T51" fmla="*/ 249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1" h="432">
                <a:moveTo>
                  <a:pt x="407" y="193"/>
                </a:moveTo>
                <a:cubicBezTo>
                  <a:pt x="373" y="107"/>
                  <a:pt x="307" y="54"/>
                  <a:pt x="236" y="54"/>
                </a:cubicBezTo>
                <a:cubicBezTo>
                  <a:pt x="188" y="54"/>
                  <a:pt x="143" y="78"/>
                  <a:pt x="108" y="120"/>
                </a:cubicBezTo>
                <a:cubicBezTo>
                  <a:pt x="179" y="108"/>
                  <a:pt x="179" y="108"/>
                  <a:pt x="179" y="108"/>
                </a:cubicBezTo>
                <a:cubicBezTo>
                  <a:pt x="147" y="170"/>
                  <a:pt x="147" y="170"/>
                  <a:pt x="147" y="170"/>
                </a:cubicBezTo>
                <a:cubicBezTo>
                  <a:pt x="37" y="189"/>
                  <a:pt x="37" y="189"/>
                  <a:pt x="37" y="189"/>
                </a:cubicBezTo>
                <a:cubicBezTo>
                  <a:pt x="0" y="97"/>
                  <a:pt x="0" y="97"/>
                  <a:pt x="0" y="97"/>
                </a:cubicBezTo>
                <a:cubicBezTo>
                  <a:pt x="31" y="16"/>
                  <a:pt x="31" y="16"/>
                  <a:pt x="31" y="16"/>
                </a:cubicBezTo>
                <a:cubicBezTo>
                  <a:pt x="58" y="96"/>
                  <a:pt x="58" y="96"/>
                  <a:pt x="58" y="96"/>
                </a:cubicBezTo>
                <a:cubicBezTo>
                  <a:pt x="104" y="35"/>
                  <a:pt x="168" y="0"/>
                  <a:pt x="236" y="0"/>
                </a:cubicBezTo>
                <a:cubicBezTo>
                  <a:pt x="332" y="0"/>
                  <a:pt x="418" y="69"/>
                  <a:pt x="460" y="179"/>
                </a:cubicBezTo>
                <a:cubicBezTo>
                  <a:pt x="461" y="181"/>
                  <a:pt x="461" y="182"/>
                  <a:pt x="461" y="183"/>
                </a:cubicBezTo>
                <a:lnTo>
                  <a:pt x="407" y="193"/>
                </a:lnTo>
                <a:close/>
                <a:moveTo>
                  <a:pt x="40" y="249"/>
                </a:moveTo>
                <a:cubicBezTo>
                  <a:pt x="40" y="251"/>
                  <a:pt x="40" y="252"/>
                  <a:pt x="41" y="253"/>
                </a:cubicBezTo>
                <a:cubicBezTo>
                  <a:pt x="83" y="364"/>
                  <a:pt x="169" y="432"/>
                  <a:pt x="265" y="432"/>
                </a:cubicBezTo>
                <a:cubicBezTo>
                  <a:pt x="333" y="432"/>
                  <a:pt x="396" y="398"/>
                  <a:pt x="443" y="337"/>
                </a:cubicBezTo>
                <a:cubicBezTo>
                  <a:pt x="470" y="417"/>
                  <a:pt x="470" y="417"/>
                  <a:pt x="470" y="417"/>
                </a:cubicBezTo>
                <a:cubicBezTo>
                  <a:pt x="501" y="336"/>
                  <a:pt x="501" y="336"/>
                  <a:pt x="501" y="336"/>
                </a:cubicBezTo>
                <a:cubicBezTo>
                  <a:pt x="464" y="244"/>
                  <a:pt x="464" y="244"/>
                  <a:pt x="464" y="244"/>
                </a:cubicBezTo>
                <a:cubicBezTo>
                  <a:pt x="354" y="262"/>
                  <a:pt x="354" y="262"/>
                  <a:pt x="354" y="262"/>
                </a:cubicBezTo>
                <a:cubicBezTo>
                  <a:pt x="322" y="325"/>
                  <a:pt x="322" y="325"/>
                  <a:pt x="322" y="325"/>
                </a:cubicBezTo>
                <a:cubicBezTo>
                  <a:pt x="393" y="313"/>
                  <a:pt x="393" y="313"/>
                  <a:pt x="393" y="313"/>
                </a:cubicBezTo>
                <a:cubicBezTo>
                  <a:pt x="358" y="355"/>
                  <a:pt x="313" y="378"/>
                  <a:pt x="265" y="378"/>
                </a:cubicBezTo>
                <a:cubicBezTo>
                  <a:pt x="194" y="378"/>
                  <a:pt x="128" y="326"/>
                  <a:pt x="94" y="240"/>
                </a:cubicBezTo>
                <a:lnTo>
                  <a:pt x="40" y="249"/>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pic>
        <p:nvPicPr>
          <p:cNvPr id="43" name="Picture 7" descr="\\MAGNUM\Projects\Microsoft\Cloud Power FY12\Design\Icons\PNGs\Pooled.png"/>
          <p:cNvPicPr>
            <a:picLocks noChangeAspect="1" noChangeArrowheads="1"/>
          </p:cNvPicPr>
          <p:nvPr/>
        </p:nvPicPr>
        <p:blipFill>
          <a:blip r:embed="rId3" cstate="screen">
            <a:duotone>
              <a:prstClr val="black"/>
              <a:schemeClr val="accent1">
                <a:lumMod val="60000"/>
                <a:lumOff val="40000"/>
                <a:tint val="45000"/>
                <a:satMod val="400000"/>
              </a:schemeClr>
            </a:duotone>
            <a:extLst>
              <a:ext uri="{28A0092B-C50C-407E-A947-70E740481C1C}">
                <a14:useLocalDpi xmlns:a14="http://schemas.microsoft.com/office/drawing/2010/main"/>
              </a:ext>
            </a:extLst>
          </a:blip>
          <a:stretch>
            <a:fillRect/>
          </a:stretch>
        </p:blipFill>
        <p:spPr bwMode="auto">
          <a:xfrm>
            <a:off x="9319364" y="4858202"/>
            <a:ext cx="653059" cy="653059"/>
          </a:xfrm>
          <a:prstGeom prst="rect">
            <a:avLst/>
          </a:prstGeom>
          <a:noFill/>
        </p:spPr>
      </p:pic>
      <p:pic>
        <p:nvPicPr>
          <p:cNvPr id="44" name="Picture 2" descr="\\MAGNUM\Projects\Microsoft\Cloud Power FY12\Design\Icons\PNGs\Cloud_on_your_terms.png"/>
          <p:cNvPicPr>
            <a:picLocks noChangeAspect="1" noChangeArrowheads="1"/>
          </p:cNvPicPr>
          <p:nvPr/>
        </p:nvPicPr>
        <p:blipFill>
          <a:blip r:embed="rId4" cstate="screen">
            <a:duotone>
              <a:prstClr val="black"/>
              <a:schemeClr val="accent1">
                <a:lumMod val="60000"/>
                <a:lumOff val="40000"/>
                <a:tint val="45000"/>
                <a:satMod val="400000"/>
              </a:schemeClr>
            </a:duotone>
            <a:extLst>
              <a:ext uri="{28A0092B-C50C-407E-A947-70E740481C1C}">
                <a14:useLocalDpi xmlns:a14="http://schemas.microsoft.com/office/drawing/2010/main"/>
              </a:ext>
            </a:extLst>
          </a:blip>
          <a:stretch>
            <a:fillRect/>
          </a:stretch>
        </p:blipFill>
        <p:spPr bwMode="auto">
          <a:xfrm>
            <a:off x="6476966" y="4895748"/>
            <a:ext cx="577935" cy="577935"/>
          </a:xfrm>
          <a:prstGeom prst="rect">
            <a:avLst/>
          </a:prstGeom>
          <a:noFill/>
          <a:ln>
            <a:noFill/>
          </a:ln>
        </p:spPr>
      </p:pic>
    </p:spTree>
    <p:extLst>
      <p:ext uri="{BB962C8B-B14F-4D97-AF65-F5344CB8AC3E}">
        <p14:creationId xmlns:p14="http://schemas.microsoft.com/office/powerpoint/2010/main" val="15097805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4"/>
                                        </p:tgtEl>
                                        <p:attrNameLst>
                                          <p:attrName>style.visibility</p:attrName>
                                        </p:attrNameLst>
                                      </p:cBhvr>
                                      <p:to>
                                        <p:strVal val="visible"/>
                                      </p:to>
                                    </p:set>
                                  </p:childTnLst>
                                </p:cTn>
                              </p:par>
                              <p:par>
                                <p:cTn id="9" presetID="2" presetClass="entr" presetSubtype="4" fill="hold" nodeType="withEffect">
                                  <p:stCondLst>
                                    <p:cond delay="0"/>
                                  </p:stCondLst>
                                  <p:childTnLst>
                                    <p:set>
                                      <p:cBhvr>
                                        <p:cTn id="10" dur="1" fill="hold">
                                          <p:stCondLst>
                                            <p:cond delay="0"/>
                                          </p:stCondLst>
                                        </p:cTn>
                                        <p:tgtEl>
                                          <p:spTgt spid="238"/>
                                        </p:tgtEl>
                                        <p:attrNameLst>
                                          <p:attrName>style.visibility</p:attrName>
                                        </p:attrNameLst>
                                      </p:cBhvr>
                                      <p:to>
                                        <p:strVal val="visible"/>
                                      </p:to>
                                    </p:set>
                                    <p:anim calcmode="lin" valueType="num">
                                      <p:cBhvr additive="base">
                                        <p:cTn id="11" dur="500" fill="hold"/>
                                        <p:tgtEl>
                                          <p:spTgt spid="238"/>
                                        </p:tgtEl>
                                        <p:attrNameLst>
                                          <p:attrName>ppt_x</p:attrName>
                                        </p:attrNameLst>
                                      </p:cBhvr>
                                      <p:tavLst>
                                        <p:tav tm="0">
                                          <p:val>
                                            <p:strVal val="#ppt_x"/>
                                          </p:val>
                                        </p:tav>
                                        <p:tav tm="100000">
                                          <p:val>
                                            <p:strVal val="#ppt_x"/>
                                          </p:val>
                                        </p:tav>
                                      </p:tavLst>
                                    </p:anim>
                                    <p:anim calcmode="lin" valueType="num">
                                      <p:cBhvr additive="base">
                                        <p:cTn id="12" dur="500" fill="hold"/>
                                        <p:tgtEl>
                                          <p:spTgt spid="238"/>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750" fill="hold"/>
                                        <p:tgtEl>
                                          <p:spTgt spid="4"/>
                                        </p:tgtEl>
                                        <p:attrNameLst>
                                          <p:attrName>ppt_x</p:attrName>
                                        </p:attrNameLst>
                                      </p:cBhvr>
                                      <p:tavLst>
                                        <p:tav tm="0">
                                          <p:val>
                                            <p:strVal val="#ppt_x"/>
                                          </p:val>
                                        </p:tav>
                                        <p:tav tm="100000">
                                          <p:val>
                                            <p:strVal val="#ppt_x"/>
                                          </p:val>
                                        </p:tav>
                                      </p:tavLst>
                                    </p:anim>
                                    <p:anim calcmode="lin" valueType="num">
                                      <p:cBhvr additive="base">
                                        <p:cTn id="16" dur="750" fill="hold"/>
                                        <p:tgtEl>
                                          <p:spTgt spid="4"/>
                                        </p:tgtEl>
                                        <p:attrNameLst>
                                          <p:attrName>ppt_y</p:attrName>
                                        </p:attrNameLst>
                                      </p:cBhvr>
                                      <p:tavLst>
                                        <p:tav tm="0">
                                          <p:val>
                                            <p:strVal val="1+#ppt_h/2"/>
                                          </p:val>
                                        </p:tav>
                                        <p:tav tm="100000">
                                          <p:val>
                                            <p:strVal val="#ppt_y"/>
                                          </p:val>
                                        </p:tav>
                                      </p:tavLst>
                                    </p:anim>
                                  </p:childTnLst>
                                </p:cTn>
                              </p:par>
                            </p:childTnLst>
                          </p:cTn>
                        </p:par>
                        <p:par>
                          <p:cTn id="17" fill="hold">
                            <p:stCondLst>
                              <p:cond delay="750"/>
                            </p:stCondLst>
                            <p:childTnLst>
                              <p:par>
                                <p:cTn id="18" presetID="2" presetClass="entr" presetSubtype="8" decel="10000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1000" fill="hold"/>
                                        <p:tgtEl>
                                          <p:spTgt spid="16"/>
                                        </p:tgtEl>
                                        <p:attrNameLst>
                                          <p:attrName>ppt_x</p:attrName>
                                        </p:attrNameLst>
                                      </p:cBhvr>
                                      <p:tavLst>
                                        <p:tav tm="0">
                                          <p:val>
                                            <p:strVal val="0-#ppt_w/2"/>
                                          </p:val>
                                        </p:tav>
                                        <p:tav tm="100000">
                                          <p:val>
                                            <p:strVal val="#ppt_x"/>
                                          </p:val>
                                        </p:tav>
                                      </p:tavLst>
                                    </p:anim>
                                    <p:anim calcmode="lin" valueType="num">
                                      <p:cBhvr additive="base">
                                        <p:cTn id="21" dur="1000" fill="hold"/>
                                        <p:tgtEl>
                                          <p:spTgt spid="16"/>
                                        </p:tgtEl>
                                        <p:attrNameLst>
                                          <p:attrName>ppt_y</p:attrName>
                                        </p:attrNameLst>
                                      </p:cBhvr>
                                      <p:tavLst>
                                        <p:tav tm="0">
                                          <p:val>
                                            <p:strVal val="#ppt_y"/>
                                          </p:val>
                                        </p:tav>
                                        <p:tav tm="100000">
                                          <p:val>
                                            <p:strVal val="#ppt_y"/>
                                          </p:val>
                                        </p:tav>
                                      </p:tavLst>
                                    </p:anim>
                                  </p:childTnLst>
                                </p:cTn>
                              </p:par>
                              <p:par>
                                <p:cTn id="22" presetID="2" presetClass="entr" presetSubtype="8" decel="100000" fill="hold" grpId="0" nodeType="withEffect">
                                  <p:stCondLst>
                                    <p:cond delay="20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1000" fill="hold"/>
                                        <p:tgtEl>
                                          <p:spTgt spid="15"/>
                                        </p:tgtEl>
                                        <p:attrNameLst>
                                          <p:attrName>ppt_x</p:attrName>
                                        </p:attrNameLst>
                                      </p:cBhvr>
                                      <p:tavLst>
                                        <p:tav tm="0">
                                          <p:val>
                                            <p:strVal val="0-#ppt_w/2"/>
                                          </p:val>
                                        </p:tav>
                                        <p:tav tm="100000">
                                          <p:val>
                                            <p:strVal val="#ppt_x"/>
                                          </p:val>
                                        </p:tav>
                                      </p:tavLst>
                                    </p:anim>
                                    <p:anim calcmode="lin" valueType="num">
                                      <p:cBhvr additive="base">
                                        <p:cTn id="25" dur="1000" fill="hold"/>
                                        <p:tgtEl>
                                          <p:spTgt spid="15"/>
                                        </p:tgtEl>
                                        <p:attrNameLst>
                                          <p:attrName>ppt_y</p:attrName>
                                        </p:attrNameLst>
                                      </p:cBhvr>
                                      <p:tavLst>
                                        <p:tav tm="0">
                                          <p:val>
                                            <p:strVal val="#ppt_y"/>
                                          </p:val>
                                        </p:tav>
                                        <p:tav tm="100000">
                                          <p:val>
                                            <p:strVal val="#ppt_y"/>
                                          </p:val>
                                        </p:tav>
                                      </p:tavLst>
                                    </p:anim>
                                  </p:childTnLst>
                                </p:cTn>
                              </p:par>
                              <p:par>
                                <p:cTn id="26" presetID="2" presetClass="entr" presetSubtype="8" decel="100000" fill="hold" grpId="0" nodeType="withEffect">
                                  <p:stCondLst>
                                    <p:cond delay="40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1000" fill="hold"/>
                                        <p:tgtEl>
                                          <p:spTgt spid="3"/>
                                        </p:tgtEl>
                                        <p:attrNameLst>
                                          <p:attrName>ppt_x</p:attrName>
                                        </p:attrNameLst>
                                      </p:cBhvr>
                                      <p:tavLst>
                                        <p:tav tm="0">
                                          <p:val>
                                            <p:strVal val="0-#ppt_w/2"/>
                                          </p:val>
                                        </p:tav>
                                        <p:tav tm="100000">
                                          <p:val>
                                            <p:strVal val="#ppt_x"/>
                                          </p:val>
                                        </p:tav>
                                      </p:tavLst>
                                    </p:anim>
                                    <p:anim calcmode="lin" valueType="num">
                                      <p:cBhvr additive="base">
                                        <p:cTn id="29" dur="1000" fill="hold"/>
                                        <p:tgtEl>
                                          <p:spTgt spid="3"/>
                                        </p:tgtEl>
                                        <p:attrNameLst>
                                          <p:attrName>ppt_y</p:attrName>
                                        </p:attrNameLst>
                                      </p:cBhvr>
                                      <p:tavLst>
                                        <p:tav tm="0">
                                          <p:val>
                                            <p:strVal val="#ppt_y"/>
                                          </p:val>
                                        </p:tav>
                                        <p:tav tm="100000">
                                          <p:val>
                                            <p:strVal val="#ppt_y"/>
                                          </p:val>
                                        </p:tav>
                                      </p:tavLst>
                                    </p:anim>
                                  </p:childTnLst>
                                </p:cTn>
                              </p:par>
                              <p:par>
                                <p:cTn id="30" presetID="2" presetClass="entr" presetSubtype="8" decel="100000" fill="hold" nodeType="withEffect">
                                  <p:stCondLst>
                                    <p:cond delay="100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900" fill="hold"/>
                                        <p:tgtEl>
                                          <p:spTgt spid="14"/>
                                        </p:tgtEl>
                                        <p:attrNameLst>
                                          <p:attrName>ppt_x</p:attrName>
                                        </p:attrNameLst>
                                      </p:cBhvr>
                                      <p:tavLst>
                                        <p:tav tm="0">
                                          <p:val>
                                            <p:strVal val="0-#ppt_w/2"/>
                                          </p:val>
                                        </p:tav>
                                        <p:tav tm="100000">
                                          <p:val>
                                            <p:strVal val="#ppt_x"/>
                                          </p:val>
                                        </p:tav>
                                      </p:tavLst>
                                    </p:anim>
                                    <p:anim calcmode="lin" valueType="num">
                                      <p:cBhvr additive="base">
                                        <p:cTn id="33" dur="900" fill="hold"/>
                                        <p:tgtEl>
                                          <p:spTgt spid="14"/>
                                        </p:tgtEl>
                                        <p:attrNameLst>
                                          <p:attrName>ppt_y</p:attrName>
                                        </p:attrNameLst>
                                      </p:cBhvr>
                                      <p:tavLst>
                                        <p:tav tm="0">
                                          <p:val>
                                            <p:strVal val="#ppt_y"/>
                                          </p:val>
                                        </p:tav>
                                        <p:tav tm="100000">
                                          <p:val>
                                            <p:strVal val="#ppt_y"/>
                                          </p:val>
                                        </p:tav>
                                      </p:tavLst>
                                    </p:anim>
                                  </p:childTnLst>
                                </p:cTn>
                              </p:par>
                              <p:par>
                                <p:cTn id="34" presetID="2" presetClass="entr" presetSubtype="4" decel="100000" fill="hold" nodeType="withEffect">
                                  <p:stCondLst>
                                    <p:cond delay="100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1000" fill="hold"/>
                                        <p:tgtEl>
                                          <p:spTgt spid="10"/>
                                        </p:tgtEl>
                                        <p:attrNameLst>
                                          <p:attrName>ppt_x</p:attrName>
                                        </p:attrNameLst>
                                      </p:cBhvr>
                                      <p:tavLst>
                                        <p:tav tm="0">
                                          <p:val>
                                            <p:strVal val="#ppt_x"/>
                                          </p:val>
                                        </p:tav>
                                        <p:tav tm="100000">
                                          <p:val>
                                            <p:strVal val="#ppt_x"/>
                                          </p:val>
                                        </p:tav>
                                      </p:tavLst>
                                    </p:anim>
                                    <p:anim calcmode="lin" valueType="num">
                                      <p:cBhvr additive="base">
                                        <p:cTn id="37" dur="1000" fill="hold"/>
                                        <p:tgtEl>
                                          <p:spTgt spid="10"/>
                                        </p:tgtEl>
                                        <p:attrNameLst>
                                          <p:attrName>ppt_y</p:attrName>
                                        </p:attrNameLst>
                                      </p:cBhvr>
                                      <p:tavLst>
                                        <p:tav tm="0">
                                          <p:val>
                                            <p:strVal val="1+#ppt_h/2"/>
                                          </p:val>
                                        </p:tav>
                                        <p:tav tm="100000">
                                          <p:val>
                                            <p:strVal val="#ppt_y"/>
                                          </p:val>
                                        </p:tav>
                                      </p:tavLst>
                                    </p:anim>
                                  </p:childTnLst>
                                </p:cTn>
                              </p:par>
                              <p:par>
                                <p:cTn id="38" presetID="2" presetClass="entr" presetSubtype="4" decel="100000" fill="hold" nodeType="withEffect">
                                  <p:stCondLst>
                                    <p:cond delay="110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1000" fill="hold"/>
                                        <p:tgtEl>
                                          <p:spTgt spid="11"/>
                                        </p:tgtEl>
                                        <p:attrNameLst>
                                          <p:attrName>ppt_x</p:attrName>
                                        </p:attrNameLst>
                                      </p:cBhvr>
                                      <p:tavLst>
                                        <p:tav tm="0">
                                          <p:val>
                                            <p:strVal val="#ppt_x"/>
                                          </p:val>
                                        </p:tav>
                                        <p:tav tm="100000">
                                          <p:val>
                                            <p:strVal val="#ppt_x"/>
                                          </p:val>
                                        </p:tav>
                                      </p:tavLst>
                                    </p:anim>
                                    <p:anim calcmode="lin" valueType="num">
                                      <p:cBhvr additive="base">
                                        <p:cTn id="41" dur="1000" fill="hold"/>
                                        <p:tgtEl>
                                          <p:spTgt spid="11"/>
                                        </p:tgtEl>
                                        <p:attrNameLst>
                                          <p:attrName>ppt_y</p:attrName>
                                        </p:attrNameLst>
                                      </p:cBhvr>
                                      <p:tavLst>
                                        <p:tav tm="0">
                                          <p:val>
                                            <p:strVal val="1+#ppt_h/2"/>
                                          </p:val>
                                        </p:tav>
                                        <p:tav tm="100000">
                                          <p:val>
                                            <p:strVal val="#ppt_y"/>
                                          </p:val>
                                        </p:tav>
                                      </p:tavLst>
                                    </p:anim>
                                  </p:childTnLst>
                                </p:cTn>
                              </p:par>
                              <p:par>
                                <p:cTn id="42" presetID="2" presetClass="entr" presetSubtype="4" decel="100000" fill="hold" nodeType="withEffect">
                                  <p:stCondLst>
                                    <p:cond delay="120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1000" fill="hold"/>
                                        <p:tgtEl>
                                          <p:spTgt spid="12"/>
                                        </p:tgtEl>
                                        <p:attrNameLst>
                                          <p:attrName>ppt_x</p:attrName>
                                        </p:attrNameLst>
                                      </p:cBhvr>
                                      <p:tavLst>
                                        <p:tav tm="0">
                                          <p:val>
                                            <p:strVal val="#ppt_x"/>
                                          </p:val>
                                        </p:tav>
                                        <p:tav tm="100000">
                                          <p:val>
                                            <p:strVal val="#ppt_x"/>
                                          </p:val>
                                        </p:tav>
                                      </p:tavLst>
                                    </p:anim>
                                    <p:anim calcmode="lin" valueType="num">
                                      <p:cBhvr additive="base">
                                        <p:cTn id="4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63" presetClass="path" presetSubtype="0" decel="100000" fill="hold" nodeType="clickEffect">
                                  <p:stCondLst>
                                    <p:cond delay="0"/>
                                  </p:stCondLst>
                                  <p:childTnLst>
                                    <p:animMotion origin="layout" path="M 6.25E-7 4.81481E-6 L 0.6832 4.81481E-6 " pathEditMode="relative" rAng="0" ptsTypes="AA">
                                      <p:cBhvr>
                                        <p:cTn id="49" dur="900" fill="hold"/>
                                        <p:tgtEl>
                                          <p:spTgt spid="14"/>
                                        </p:tgtEl>
                                        <p:attrNameLst>
                                          <p:attrName>ppt_x</p:attrName>
                                          <p:attrName>ppt_y</p:attrName>
                                        </p:attrNameLst>
                                      </p:cBhvr>
                                      <p:rCtr x="34154" y="0"/>
                                    </p:animMotion>
                                  </p:childTnLst>
                                </p:cTn>
                              </p:par>
                              <p:par>
                                <p:cTn id="50" presetID="64" presetClass="path" presetSubtype="0" decel="100000" fill="hold" nodeType="withEffect">
                                  <p:stCondLst>
                                    <p:cond delay="250"/>
                                  </p:stCondLst>
                                  <p:childTnLst>
                                    <p:animMotion origin="layout" path="M -2.29167E-6 -2.59259E-6 L -2.29167E-6 -0.34629 " pathEditMode="relative" rAng="0" ptsTypes="AA">
                                      <p:cBhvr>
                                        <p:cTn id="51" dur="650" fill="hold"/>
                                        <p:tgtEl>
                                          <p:spTgt spid="10"/>
                                        </p:tgtEl>
                                        <p:attrNameLst>
                                          <p:attrName>ppt_x</p:attrName>
                                          <p:attrName>ppt_y</p:attrName>
                                        </p:attrNameLst>
                                      </p:cBhvr>
                                      <p:rCtr x="0" y="-17315"/>
                                    </p:animMotion>
                                  </p:childTnLst>
                                </p:cTn>
                              </p:par>
                              <p:par>
                                <p:cTn id="52" presetID="2" presetClass="entr" presetSubtype="4" decel="100000" fill="hold" grpId="0" nodeType="withEffect">
                                  <p:stCondLst>
                                    <p:cond delay="500"/>
                                  </p:stCondLst>
                                  <p:childTnLst>
                                    <p:set>
                                      <p:cBhvr>
                                        <p:cTn id="53" dur="1" fill="hold">
                                          <p:stCondLst>
                                            <p:cond delay="0"/>
                                          </p:stCondLst>
                                        </p:cTn>
                                        <p:tgtEl>
                                          <p:spTgt spid="67"/>
                                        </p:tgtEl>
                                        <p:attrNameLst>
                                          <p:attrName>style.visibility</p:attrName>
                                        </p:attrNameLst>
                                      </p:cBhvr>
                                      <p:to>
                                        <p:strVal val="visible"/>
                                      </p:to>
                                    </p:set>
                                    <p:anim calcmode="lin" valueType="num">
                                      <p:cBhvr additive="base">
                                        <p:cTn id="54" dur="650" fill="hold"/>
                                        <p:tgtEl>
                                          <p:spTgt spid="67"/>
                                        </p:tgtEl>
                                        <p:attrNameLst>
                                          <p:attrName>ppt_x</p:attrName>
                                        </p:attrNameLst>
                                      </p:cBhvr>
                                      <p:tavLst>
                                        <p:tav tm="0">
                                          <p:val>
                                            <p:strVal val="#ppt_x"/>
                                          </p:val>
                                        </p:tav>
                                        <p:tav tm="100000">
                                          <p:val>
                                            <p:strVal val="#ppt_x"/>
                                          </p:val>
                                        </p:tav>
                                      </p:tavLst>
                                    </p:anim>
                                    <p:anim calcmode="lin" valueType="num">
                                      <p:cBhvr additive="base">
                                        <p:cTn id="55" dur="650" fill="hold"/>
                                        <p:tgtEl>
                                          <p:spTgt spid="67"/>
                                        </p:tgtEl>
                                        <p:attrNameLst>
                                          <p:attrName>ppt_y</p:attrName>
                                        </p:attrNameLst>
                                      </p:cBhvr>
                                      <p:tavLst>
                                        <p:tav tm="0">
                                          <p:val>
                                            <p:strVal val="1+#ppt_h/2"/>
                                          </p:val>
                                        </p:tav>
                                        <p:tav tm="100000">
                                          <p:val>
                                            <p:strVal val="#ppt_y"/>
                                          </p:val>
                                        </p:tav>
                                      </p:tavLst>
                                    </p:anim>
                                  </p:childTnLst>
                                </p:cTn>
                              </p:par>
                              <p:par>
                                <p:cTn id="56" presetID="10" presetClass="entr" presetSubtype="0" fill="hold" grpId="0" nodeType="withEffect">
                                  <p:stCondLst>
                                    <p:cond delay="500"/>
                                  </p:stCondLst>
                                  <p:childTnLst>
                                    <p:set>
                                      <p:cBhvr>
                                        <p:cTn id="57" dur="1" fill="hold">
                                          <p:stCondLst>
                                            <p:cond delay="0"/>
                                          </p:stCondLst>
                                        </p:cTn>
                                        <p:tgtEl>
                                          <p:spTgt spid="39"/>
                                        </p:tgtEl>
                                        <p:attrNameLst>
                                          <p:attrName>style.visibility</p:attrName>
                                        </p:attrNameLst>
                                      </p:cBhvr>
                                      <p:to>
                                        <p:strVal val="visible"/>
                                      </p:to>
                                    </p:set>
                                    <p:animEffect transition="in" filter="fade">
                                      <p:cBhvr>
                                        <p:cTn id="58" dur="30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64" presetClass="path" presetSubtype="0" decel="100000" fill="hold" nodeType="clickEffect">
                                  <p:stCondLst>
                                    <p:cond delay="0"/>
                                  </p:stCondLst>
                                  <p:childTnLst>
                                    <p:animMotion origin="layout" path="M 4.58333E-6 -1.11111E-6 L 4.58333E-6 -0.34606 " pathEditMode="relative" rAng="0" ptsTypes="AA">
                                      <p:cBhvr>
                                        <p:cTn id="62" dur="650" fill="hold"/>
                                        <p:tgtEl>
                                          <p:spTgt spid="11"/>
                                        </p:tgtEl>
                                        <p:attrNameLst>
                                          <p:attrName>ppt_x</p:attrName>
                                          <p:attrName>ppt_y</p:attrName>
                                        </p:attrNameLst>
                                      </p:cBhvr>
                                      <p:rCtr x="0" y="-17315"/>
                                    </p:animMotion>
                                  </p:childTnLst>
                                </p:cTn>
                              </p:par>
                              <p:par>
                                <p:cTn id="63" presetID="2" presetClass="entr" presetSubtype="4" decel="100000" fill="hold" grpId="0" nodeType="withEffect">
                                  <p:stCondLst>
                                    <p:cond delay="250"/>
                                  </p:stCondLst>
                                  <p:childTnLst>
                                    <p:set>
                                      <p:cBhvr>
                                        <p:cTn id="64" dur="1" fill="hold">
                                          <p:stCondLst>
                                            <p:cond delay="0"/>
                                          </p:stCondLst>
                                        </p:cTn>
                                        <p:tgtEl>
                                          <p:spTgt spid="68"/>
                                        </p:tgtEl>
                                        <p:attrNameLst>
                                          <p:attrName>style.visibility</p:attrName>
                                        </p:attrNameLst>
                                      </p:cBhvr>
                                      <p:to>
                                        <p:strVal val="visible"/>
                                      </p:to>
                                    </p:set>
                                    <p:anim calcmode="lin" valueType="num">
                                      <p:cBhvr additive="base">
                                        <p:cTn id="65" dur="650" fill="hold"/>
                                        <p:tgtEl>
                                          <p:spTgt spid="68"/>
                                        </p:tgtEl>
                                        <p:attrNameLst>
                                          <p:attrName>ppt_x</p:attrName>
                                        </p:attrNameLst>
                                      </p:cBhvr>
                                      <p:tavLst>
                                        <p:tav tm="0">
                                          <p:val>
                                            <p:strVal val="#ppt_x"/>
                                          </p:val>
                                        </p:tav>
                                        <p:tav tm="100000">
                                          <p:val>
                                            <p:strVal val="#ppt_x"/>
                                          </p:val>
                                        </p:tav>
                                      </p:tavLst>
                                    </p:anim>
                                    <p:anim calcmode="lin" valueType="num">
                                      <p:cBhvr additive="base">
                                        <p:cTn id="66" dur="650" fill="hold"/>
                                        <p:tgtEl>
                                          <p:spTgt spid="68"/>
                                        </p:tgtEl>
                                        <p:attrNameLst>
                                          <p:attrName>ppt_y</p:attrName>
                                        </p:attrNameLst>
                                      </p:cBhvr>
                                      <p:tavLst>
                                        <p:tav tm="0">
                                          <p:val>
                                            <p:strVal val="1+#ppt_h/2"/>
                                          </p:val>
                                        </p:tav>
                                        <p:tav tm="100000">
                                          <p:val>
                                            <p:strVal val="#ppt_y"/>
                                          </p:val>
                                        </p:tav>
                                      </p:tavLst>
                                    </p:anim>
                                  </p:childTnLst>
                                </p:cTn>
                              </p:par>
                              <p:par>
                                <p:cTn id="67" presetID="1" presetClass="entr" presetSubtype="0" fill="hold" nodeType="withEffect">
                                  <p:stCondLst>
                                    <p:cond delay="250"/>
                                  </p:stCondLst>
                                  <p:childTnLst>
                                    <p:set>
                                      <p:cBhvr>
                                        <p:cTn id="68" dur="1" fill="hold">
                                          <p:stCondLst>
                                            <p:cond delay="0"/>
                                          </p:stCondLst>
                                        </p:cTn>
                                        <p:tgtEl>
                                          <p:spTgt spid="4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64" presetClass="path" presetSubtype="0" decel="100000" fill="hold" nodeType="clickEffect">
                                  <p:stCondLst>
                                    <p:cond delay="0"/>
                                  </p:stCondLst>
                                  <p:childTnLst>
                                    <p:animMotion origin="layout" path="M 1.45833E-6 -1.11111E-6 L 1.45833E-6 -0.34606 " pathEditMode="relative" rAng="0" ptsTypes="AA">
                                      <p:cBhvr>
                                        <p:cTn id="72" dur="650" fill="hold"/>
                                        <p:tgtEl>
                                          <p:spTgt spid="12"/>
                                        </p:tgtEl>
                                        <p:attrNameLst>
                                          <p:attrName>ppt_x</p:attrName>
                                          <p:attrName>ppt_y</p:attrName>
                                        </p:attrNameLst>
                                      </p:cBhvr>
                                      <p:rCtr x="0" y="-17315"/>
                                    </p:animMotion>
                                  </p:childTnLst>
                                </p:cTn>
                              </p:par>
                              <p:par>
                                <p:cTn id="73" presetID="2" presetClass="entr" presetSubtype="4" decel="100000" fill="hold" grpId="0" nodeType="withEffect">
                                  <p:stCondLst>
                                    <p:cond delay="250"/>
                                  </p:stCondLst>
                                  <p:childTnLst>
                                    <p:set>
                                      <p:cBhvr>
                                        <p:cTn id="74" dur="1" fill="hold">
                                          <p:stCondLst>
                                            <p:cond delay="0"/>
                                          </p:stCondLst>
                                        </p:cTn>
                                        <p:tgtEl>
                                          <p:spTgt spid="50"/>
                                        </p:tgtEl>
                                        <p:attrNameLst>
                                          <p:attrName>style.visibility</p:attrName>
                                        </p:attrNameLst>
                                      </p:cBhvr>
                                      <p:to>
                                        <p:strVal val="visible"/>
                                      </p:to>
                                    </p:set>
                                    <p:anim calcmode="lin" valueType="num">
                                      <p:cBhvr additive="base">
                                        <p:cTn id="75" dur="650" fill="hold"/>
                                        <p:tgtEl>
                                          <p:spTgt spid="50"/>
                                        </p:tgtEl>
                                        <p:attrNameLst>
                                          <p:attrName>ppt_x</p:attrName>
                                        </p:attrNameLst>
                                      </p:cBhvr>
                                      <p:tavLst>
                                        <p:tav tm="0">
                                          <p:val>
                                            <p:strVal val="#ppt_x"/>
                                          </p:val>
                                        </p:tav>
                                        <p:tav tm="100000">
                                          <p:val>
                                            <p:strVal val="#ppt_x"/>
                                          </p:val>
                                        </p:tav>
                                      </p:tavLst>
                                    </p:anim>
                                    <p:anim calcmode="lin" valueType="num">
                                      <p:cBhvr additive="base">
                                        <p:cTn id="76" dur="650" fill="hold"/>
                                        <p:tgtEl>
                                          <p:spTgt spid="50"/>
                                        </p:tgtEl>
                                        <p:attrNameLst>
                                          <p:attrName>ppt_y</p:attrName>
                                        </p:attrNameLst>
                                      </p:cBhvr>
                                      <p:tavLst>
                                        <p:tav tm="0">
                                          <p:val>
                                            <p:strVal val="1+#ppt_h/2"/>
                                          </p:val>
                                        </p:tav>
                                        <p:tav tm="100000">
                                          <p:val>
                                            <p:strVal val="#ppt_y"/>
                                          </p:val>
                                        </p:tav>
                                      </p:tavLst>
                                    </p:anim>
                                  </p:childTnLst>
                                </p:cTn>
                              </p:par>
                              <p:par>
                                <p:cTn id="77" presetID="1" presetClass="entr" presetSubtype="0" fill="hold" nodeType="withEffect">
                                  <p:stCondLst>
                                    <p:cond delay="250"/>
                                  </p:stCondLst>
                                  <p:childTnLst>
                                    <p:set>
                                      <p:cBhvr>
                                        <p:cTn id="7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6" grpId="0" animBg="1"/>
      <p:bldP spid="67" grpId="0"/>
      <p:bldP spid="68" grpId="0"/>
      <p:bldP spid="38" grpId="0" animBg="1"/>
      <p:bldP spid="4" grpId="0" animBg="1"/>
      <p:bldP spid="94" grpId="0" animBg="1"/>
      <p:bldP spid="50" grpId="0"/>
      <p:bldP spid="3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5523978" y="1440493"/>
            <a:ext cx="6126509" cy="5060942"/>
            <a:chOff x="7365304" y="2144713"/>
            <a:chExt cx="4763160" cy="4356722"/>
          </a:xfrm>
        </p:grpSpPr>
        <p:sp>
          <p:nvSpPr>
            <p:cNvPr id="74" name="Rectangle 73"/>
            <p:cNvSpPr/>
            <p:nvPr/>
          </p:nvSpPr>
          <p:spPr bwMode="auto">
            <a:xfrm>
              <a:off x="7365304" y="2144713"/>
              <a:ext cx="4763160" cy="4356722"/>
            </a:xfrm>
            <a:prstGeom prst="rect">
              <a:avLst/>
            </a:prstGeom>
            <a:solidFill>
              <a:schemeClr val="bg1">
                <a:lumMod val="95000"/>
              </a:schemeClr>
            </a:solidFill>
            <a:ln w="12700" cap="sq">
              <a:no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endParaRPr lang="en-US" sz="4000" spc="-50" dirty="0">
                <a:gradFill>
                  <a:gsLst>
                    <a:gs pos="91250">
                      <a:srgbClr val="00188F"/>
                    </a:gs>
                    <a:gs pos="75000">
                      <a:srgbClr val="00188F"/>
                    </a:gs>
                  </a:gsLst>
                  <a:lin ang="5400000" scaled="0"/>
                </a:gradFill>
                <a:latin typeface="Segoe UI Light"/>
              </a:endParaRPr>
            </a:p>
          </p:txBody>
        </p:sp>
        <p:grpSp>
          <p:nvGrpSpPr>
            <p:cNvPr id="75" name="Group 74"/>
            <p:cNvGrpSpPr/>
            <p:nvPr/>
          </p:nvGrpSpPr>
          <p:grpSpPr>
            <a:xfrm>
              <a:off x="8985814" y="4983877"/>
              <a:ext cx="1198562" cy="1291455"/>
              <a:chOff x="5032371" y="5294934"/>
              <a:chExt cx="1209110" cy="966780"/>
            </a:xfrm>
          </p:grpSpPr>
          <p:sp>
            <p:nvSpPr>
              <p:cNvPr id="29" name="Freeform 28"/>
              <p:cNvSpPr/>
              <p:nvPr/>
            </p:nvSpPr>
            <p:spPr bwMode="auto">
              <a:xfrm>
                <a:off x="5294966" y="5294934"/>
                <a:ext cx="924216" cy="481597"/>
              </a:xfrm>
              <a:custGeom>
                <a:avLst/>
                <a:gdLst>
                  <a:gd name="connsiteX0" fmla="*/ 0 w 1219200"/>
                  <a:gd name="connsiteY0" fmla="*/ 469900 h 469900"/>
                  <a:gd name="connsiteX1" fmla="*/ 1219200 w 1219200"/>
                  <a:gd name="connsiteY1" fmla="*/ 0 h 469900"/>
                </a:gdLst>
                <a:ahLst/>
                <a:cxnLst>
                  <a:cxn ang="0">
                    <a:pos x="connsiteX0" y="connsiteY0"/>
                  </a:cxn>
                  <a:cxn ang="0">
                    <a:pos x="connsiteX1" y="connsiteY1"/>
                  </a:cxn>
                </a:cxnLst>
                <a:rect l="l" t="t" r="r" b="b"/>
                <a:pathLst>
                  <a:path w="1219200" h="469900">
                    <a:moveTo>
                      <a:pt x="0" y="469900"/>
                    </a:moveTo>
                    <a:lnTo>
                      <a:pt x="1219200" y="0"/>
                    </a:lnTo>
                  </a:path>
                </a:pathLst>
              </a:custGeom>
              <a:noFill/>
              <a:ln w="12700">
                <a:solidFill>
                  <a:schemeClr val="bg2"/>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654"/>
                <a:endParaRPr lang="en-US">
                  <a:solidFill>
                    <a:srgbClr val="EFEFEF"/>
                  </a:solidFill>
                </a:endParaRPr>
              </a:p>
            </p:txBody>
          </p:sp>
          <p:sp>
            <p:nvSpPr>
              <p:cNvPr id="68" name="Freeform 67"/>
              <p:cNvSpPr/>
              <p:nvPr/>
            </p:nvSpPr>
            <p:spPr bwMode="auto">
              <a:xfrm flipV="1">
                <a:off x="5032371" y="5683250"/>
                <a:ext cx="1209110" cy="578464"/>
              </a:xfrm>
              <a:custGeom>
                <a:avLst/>
                <a:gdLst>
                  <a:gd name="connsiteX0" fmla="*/ 0 w 1219200"/>
                  <a:gd name="connsiteY0" fmla="*/ 469900 h 469900"/>
                  <a:gd name="connsiteX1" fmla="*/ 1219200 w 1219200"/>
                  <a:gd name="connsiteY1" fmla="*/ 0 h 469900"/>
                </a:gdLst>
                <a:ahLst/>
                <a:cxnLst>
                  <a:cxn ang="0">
                    <a:pos x="connsiteX0" y="connsiteY0"/>
                  </a:cxn>
                  <a:cxn ang="0">
                    <a:pos x="connsiteX1" y="connsiteY1"/>
                  </a:cxn>
                </a:cxnLst>
                <a:rect l="l" t="t" r="r" b="b"/>
                <a:pathLst>
                  <a:path w="1219200" h="469900">
                    <a:moveTo>
                      <a:pt x="0" y="469900"/>
                    </a:moveTo>
                    <a:lnTo>
                      <a:pt x="1219200" y="0"/>
                    </a:lnTo>
                  </a:path>
                </a:pathLst>
              </a:custGeom>
              <a:noFill/>
              <a:ln w="12700">
                <a:solidFill>
                  <a:schemeClr val="bg2"/>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654"/>
                <a:endParaRPr lang="en-US">
                  <a:solidFill>
                    <a:srgbClr val="EFEFEF"/>
                  </a:solidFill>
                </a:endParaRPr>
              </a:p>
            </p:txBody>
          </p:sp>
        </p:grpSp>
        <p:sp>
          <p:nvSpPr>
            <p:cNvPr id="27" name="Freeform 26"/>
            <p:cNvSpPr/>
            <p:nvPr/>
          </p:nvSpPr>
          <p:spPr bwMode="auto">
            <a:xfrm>
              <a:off x="8989301" y="3780134"/>
              <a:ext cx="0" cy="2090389"/>
            </a:xfrm>
            <a:custGeom>
              <a:avLst/>
              <a:gdLst>
                <a:gd name="connsiteX0" fmla="*/ 0 w 0"/>
                <a:gd name="connsiteY0" fmla="*/ 1905000 h 1905000"/>
                <a:gd name="connsiteX1" fmla="*/ 0 w 0"/>
                <a:gd name="connsiteY1" fmla="*/ 0 h 1905000"/>
              </a:gdLst>
              <a:ahLst/>
              <a:cxnLst>
                <a:cxn ang="0">
                  <a:pos x="connsiteX0" y="connsiteY0"/>
                </a:cxn>
                <a:cxn ang="0">
                  <a:pos x="connsiteX1" y="connsiteY1"/>
                </a:cxn>
              </a:cxnLst>
              <a:rect l="l" t="t" r="r" b="b"/>
              <a:pathLst>
                <a:path h="1905000">
                  <a:moveTo>
                    <a:pt x="0" y="1905000"/>
                  </a:moveTo>
                  <a:lnTo>
                    <a:pt x="0" y="0"/>
                  </a:lnTo>
                </a:path>
              </a:pathLst>
            </a:custGeom>
            <a:noFill/>
            <a:ln w="19050">
              <a:solidFill>
                <a:schemeClr val="bg2"/>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654"/>
              <a:endParaRPr lang="en-US">
                <a:solidFill>
                  <a:srgbClr val="EFEFEF"/>
                </a:solidFill>
              </a:endParaRPr>
            </a:p>
          </p:txBody>
        </p:sp>
        <p:sp>
          <p:nvSpPr>
            <p:cNvPr id="7" name="Rectangle 6"/>
            <p:cNvSpPr/>
            <p:nvPr/>
          </p:nvSpPr>
          <p:spPr bwMode="auto">
            <a:xfrm>
              <a:off x="10135943" y="2556327"/>
              <a:ext cx="1752776" cy="1393593"/>
            </a:xfrm>
            <a:prstGeom prst="rect">
              <a:avLst/>
            </a:prstGeom>
            <a:solidFill>
              <a:schemeClr val="bg1"/>
            </a:solidFill>
            <a:ln w="12700">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endParaRPr lang="en-US" sz="1400" spc="-50" dirty="0">
                <a:gradFill>
                  <a:gsLst>
                    <a:gs pos="1250">
                      <a:srgbClr val="EFEFEF"/>
                    </a:gs>
                    <a:gs pos="10417">
                      <a:srgbClr val="EFEFEF"/>
                    </a:gs>
                  </a:gsLst>
                  <a:lin ang="5400000" scaled="0"/>
                </a:gradFill>
              </a:endParaRPr>
            </a:p>
            <a:p>
              <a:pPr defTabSz="914099" fontAlgn="base">
                <a:lnSpc>
                  <a:spcPct val="90000"/>
                </a:lnSpc>
                <a:spcBef>
                  <a:spcPct val="0"/>
                </a:spcBef>
                <a:spcAft>
                  <a:spcPct val="0"/>
                </a:spcAft>
              </a:pPr>
              <a:r>
                <a:rPr lang="en-US" sz="1400" spc="-50" dirty="0">
                  <a:gradFill>
                    <a:gsLst>
                      <a:gs pos="1250">
                        <a:srgbClr val="EFEFEF"/>
                      </a:gs>
                      <a:gs pos="10417">
                        <a:srgbClr val="EFEFEF"/>
                      </a:gs>
                    </a:gsLst>
                    <a:lin ang="5400000" scaled="0"/>
                  </a:gradFill>
                </a:rPr>
                <a:t>   </a:t>
              </a:r>
            </a:p>
            <a:p>
              <a:pPr defTabSz="914099" fontAlgn="base">
                <a:lnSpc>
                  <a:spcPct val="90000"/>
                </a:lnSpc>
                <a:spcBef>
                  <a:spcPct val="0"/>
                </a:spcBef>
                <a:spcAft>
                  <a:spcPct val="0"/>
                </a:spcAft>
              </a:pPr>
              <a:r>
                <a:rPr lang="en-US" sz="1200" spc="-50" dirty="0">
                  <a:gradFill>
                    <a:gsLst>
                      <a:gs pos="1250">
                        <a:srgbClr val="EFEFEF"/>
                      </a:gs>
                      <a:gs pos="10417">
                        <a:srgbClr val="EFEFEF"/>
                      </a:gs>
                    </a:gsLst>
                    <a:lin ang="5400000" scaled="0"/>
                  </a:gradFill>
                </a:rPr>
                <a:t>	</a:t>
              </a:r>
              <a:endParaRPr lang="en-US" sz="1400" spc="-50" dirty="0">
                <a:gradFill>
                  <a:gsLst>
                    <a:gs pos="1250">
                      <a:srgbClr val="EFEFEF"/>
                    </a:gs>
                    <a:gs pos="10417">
                      <a:srgbClr val="EFEFEF"/>
                    </a:gs>
                  </a:gsLst>
                  <a:lin ang="5400000" scaled="0"/>
                </a:gradFill>
              </a:endParaRPr>
            </a:p>
          </p:txBody>
        </p:sp>
        <p:sp>
          <p:nvSpPr>
            <p:cNvPr id="83" name="TextBox 82"/>
            <p:cNvSpPr txBox="1"/>
            <p:nvPr/>
          </p:nvSpPr>
          <p:spPr>
            <a:xfrm>
              <a:off x="10582982" y="2712158"/>
              <a:ext cx="1134727" cy="614014"/>
            </a:xfrm>
            <a:prstGeom prst="rect">
              <a:avLst/>
            </a:prstGeom>
            <a:noFill/>
          </p:spPr>
          <p:txBody>
            <a:bodyPr wrap="square" lIns="182880" tIns="146304" rIns="182880" bIns="146304" rtlCol="0">
              <a:spAutoFit/>
            </a:bodyPr>
            <a:lstStyle/>
            <a:p>
              <a:pPr defTabSz="932654">
                <a:lnSpc>
                  <a:spcPct val="90000"/>
                </a:lnSpc>
              </a:pPr>
              <a:r>
                <a:rPr lang="en-US" sz="1200" dirty="0">
                  <a:gradFill>
                    <a:gsLst>
                      <a:gs pos="0">
                        <a:srgbClr val="505050"/>
                      </a:gs>
                      <a:gs pos="100000">
                        <a:srgbClr val="505050"/>
                      </a:gs>
                    </a:gsLst>
                    <a:lin ang="5400000" scaled="0"/>
                  </a:gradFill>
                </a:rPr>
                <a:t>Workload</a:t>
              </a:r>
              <a:br>
                <a:rPr lang="en-US" sz="1200" dirty="0">
                  <a:gradFill>
                    <a:gsLst>
                      <a:gs pos="0">
                        <a:srgbClr val="505050"/>
                      </a:gs>
                      <a:gs pos="100000">
                        <a:srgbClr val="505050"/>
                      </a:gs>
                    </a:gsLst>
                    <a:lin ang="5400000" scaled="0"/>
                  </a:gradFill>
                </a:rPr>
              </a:br>
              <a:endParaRPr lang="en-US" sz="1100" dirty="0">
                <a:gradFill>
                  <a:gsLst>
                    <a:gs pos="0">
                      <a:srgbClr val="505050"/>
                    </a:gs>
                    <a:gs pos="100000">
                      <a:srgbClr val="505050"/>
                    </a:gs>
                  </a:gsLst>
                  <a:lin ang="5400000" scaled="0"/>
                </a:gradFill>
              </a:endParaRPr>
            </a:p>
          </p:txBody>
        </p:sp>
        <p:sp>
          <p:nvSpPr>
            <p:cNvPr id="82" name="TextBox 81"/>
            <p:cNvSpPr txBox="1"/>
            <p:nvPr/>
          </p:nvSpPr>
          <p:spPr>
            <a:xfrm>
              <a:off x="10149942" y="3341506"/>
              <a:ext cx="987337" cy="600164"/>
            </a:xfrm>
            <a:prstGeom prst="rect">
              <a:avLst/>
            </a:prstGeom>
            <a:noFill/>
          </p:spPr>
          <p:txBody>
            <a:bodyPr wrap="square" lIns="91440" tIns="146304" rIns="182880" bIns="146304" rtlCol="0">
              <a:spAutoFit/>
            </a:bodyPr>
            <a:lstStyle/>
            <a:p>
              <a:pPr defTabSz="932654">
                <a:lnSpc>
                  <a:spcPct val="90000"/>
                </a:lnSpc>
              </a:pPr>
              <a:r>
                <a:rPr lang="en-US" sz="1100" spc="-50" dirty="0">
                  <a:gradFill>
                    <a:gsLst>
                      <a:gs pos="0">
                        <a:srgbClr val="505050"/>
                      </a:gs>
                      <a:gs pos="100000">
                        <a:srgbClr val="505050"/>
                      </a:gs>
                    </a:gsLst>
                    <a:lin ang="5400000" scaled="0"/>
                  </a:gradFill>
                </a:rPr>
                <a:t>Storage Capacity</a:t>
              </a:r>
              <a:endParaRPr lang="en-US" sz="1050" spc="-50" dirty="0">
                <a:gradFill>
                  <a:gsLst>
                    <a:gs pos="0">
                      <a:srgbClr val="505050"/>
                    </a:gs>
                    <a:gs pos="100000">
                      <a:srgbClr val="505050"/>
                    </a:gs>
                  </a:gsLst>
                  <a:lin ang="5400000" scaled="0"/>
                </a:gradFill>
              </a:endParaRPr>
            </a:p>
          </p:txBody>
        </p:sp>
        <p:sp>
          <p:nvSpPr>
            <p:cNvPr id="59" name="Rectangle 58"/>
            <p:cNvSpPr/>
            <p:nvPr/>
          </p:nvSpPr>
          <p:spPr bwMode="auto">
            <a:xfrm>
              <a:off x="10808843" y="3572078"/>
              <a:ext cx="1004811" cy="88842"/>
            </a:xfrm>
            <a:prstGeom prst="rect">
              <a:avLst/>
            </a:prstGeom>
            <a:noFill/>
            <a:ln>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sp>
          <p:nvSpPr>
            <p:cNvPr id="62" name="Down Arrow 61"/>
            <p:cNvSpPr/>
            <p:nvPr/>
          </p:nvSpPr>
          <p:spPr bwMode="auto">
            <a:xfrm>
              <a:off x="11072467" y="3396581"/>
              <a:ext cx="149236" cy="177576"/>
            </a:xfrm>
            <a:prstGeom prst="downArrow">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sp>
          <p:nvSpPr>
            <p:cNvPr id="69" name="Rectangle 68"/>
            <p:cNvSpPr/>
            <p:nvPr/>
          </p:nvSpPr>
          <p:spPr bwMode="auto">
            <a:xfrm>
              <a:off x="10804622" y="3573011"/>
              <a:ext cx="340355" cy="91161"/>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grpSp>
          <p:nvGrpSpPr>
            <p:cNvPr id="73" name="Group 72"/>
            <p:cNvGrpSpPr/>
            <p:nvPr/>
          </p:nvGrpSpPr>
          <p:grpSpPr>
            <a:xfrm>
              <a:off x="9398626" y="2556326"/>
              <a:ext cx="737316" cy="1372466"/>
              <a:chOff x="5270667" y="2636040"/>
              <a:chExt cx="788879" cy="1047655"/>
            </a:xfrm>
          </p:grpSpPr>
          <p:sp>
            <p:nvSpPr>
              <p:cNvPr id="96" name="Freeform 95"/>
              <p:cNvSpPr/>
              <p:nvPr/>
            </p:nvSpPr>
            <p:spPr bwMode="auto">
              <a:xfrm>
                <a:off x="5270667" y="2636040"/>
                <a:ext cx="788879" cy="402656"/>
              </a:xfrm>
              <a:custGeom>
                <a:avLst/>
                <a:gdLst>
                  <a:gd name="connsiteX0" fmla="*/ 0 w 1219200"/>
                  <a:gd name="connsiteY0" fmla="*/ 469900 h 469900"/>
                  <a:gd name="connsiteX1" fmla="*/ 1219200 w 1219200"/>
                  <a:gd name="connsiteY1" fmla="*/ 0 h 469900"/>
                </a:gdLst>
                <a:ahLst/>
                <a:cxnLst>
                  <a:cxn ang="0">
                    <a:pos x="connsiteX0" y="connsiteY0"/>
                  </a:cxn>
                  <a:cxn ang="0">
                    <a:pos x="connsiteX1" y="connsiteY1"/>
                  </a:cxn>
                </a:cxnLst>
                <a:rect l="l" t="t" r="r" b="b"/>
                <a:pathLst>
                  <a:path w="1219200" h="469900">
                    <a:moveTo>
                      <a:pt x="0" y="469900"/>
                    </a:moveTo>
                    <a:lnTo>
                      <a:pt x="1219200" y="0"/>
                    </a:lnTo>
                  </a:path>
                </a:pathLst>
              </a:custGeom>
              <a:noFill/>
              <a:ln w="12700">
                <a:solidFill>
                  <a:schemeClr val="bg2"/>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654"/>
                <a:endParaRPr lang="en-US">
                  <a:solidFill>
                    <a:srgbClr val="EFEFEF"/>
                  </a:solidFill>
                </a:endParaRPr>
              </a:p>
            </p:txBody>
          </p:sp>
          <p:sp>
            <p:nvSpPr>
              <p:cNvPr id="97" name="Freeform 96"/>
              <p:cNvSpPr/>
              <p:nvPr/>
            </p:nvSpPr>
            <p:spPr bwMode="auto">
              <a:xfrm rot="1822706">
                <a:off x="5270667" y="3544164"/>
                <a:ext cx="788879" cy="139531"/>
              </a:xfrm>
              <a:custGeom>
                <a:avLst/>
                <a:gdLst>
                  <a:gd name="connsiteX0" fmla="*/ 0 w 1219200"/>
                  <a:gd name="connsiteY0" fmla="*/ 469900 h 469900"/>
                  <a:gd name="connsiteX1" fmla="*/ 1219200 w 1219200"/>
                  <a:gd name="connsiteY1" fmla="*/ 0 h 469900"/>
                </a:gdLst>
                <a:ahLst/>
                <a:cxnLst>
                  <a:cxn ang="0">
                    <a:pos x="connsiteX0" y="connsiteY0"/>
                  </a:cxn>
                  <a:cxn ang="0">
                    <a:pos x="connsiteX1" y="connsiteY1"/>
                  </a:cxn>
                </a:cxnLst>
                <a:rect l="l" t="t" r="r" b="b"/>
                <a:pathLst>
                  <a:path w="1219200" h="469900">
                    <a:moveTo>
                      <a:pt x="0" y="469900"/>
                    </a:moveTo>
                    <a:lnTo>
                      <a:pt x="1219200" y="0"/>
                    </a:lnTo>
                  </a:path>
                </a:pathLst>
              </a:custGeom>
              <a:noFill/>
              <a:ln w="12700">
                <a:solidFill>
                  <a:schemeClr val="bg2"/>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654"/>
                <a:endParaRPr lang="en-US">
                  <a:solidFill>
                    <a:srgbClr val="EFEFEF"/>
                  </a:solidFill>
                </a:endParaRPr>
              </a:p>
            </p:txBody>
          </p:sp>
        </p:grpSp>
        <p:sp>
          <p:nvSpPr>
            <p:cNvPr id="77" name="Rectangle 76"/>
            <p:cNvSpPr/>
            <p:nvPr/>
          </p:nvSpPr>
          <p:spPr bwMode="auto">
            <a:xfrm>
              <a:off x="8521944" y="6005880"/>
              <a:ext cx="923482" cy="31251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8" rIns="0" bIns="45718" numCol="1" rtlCol="0" anchor="ctr" anchorCtr="0" compatLnSpc="1">
              <a:prstTxWarp prst="textNoShape">
                <a:avLst/>
              </a:prstTxWarp>
            </a:bodyPr>
            <a:lstStyle/>
            <a:p>
              <a:pPr algn="ctr" defTabSz="914099" fontAlgn="base">
                <a:lnSpc>
                  <a:spcPct val="90000"/>
                </a:lnSpc>
                <a:spcBef>
                  <a:spcPct val="0"/>
                </a:spcBef>
                <a:spcAft>
                  <a:spcPct val="0"/>
                </a:spcAft>
              </a:pPr>
              <a:r>
                <a:rPr lang="en-US" sz="1050" spc="-50" dirty="0">
                  <a:gradFill>
                    <a:gsLst>
                      <a:gs pos="0">
                        <a:srgbClr val="505050"/>
                      </a:gs>
                      <a:gs pos="100000">
                        <a:srgbClr val="505050"/>
                      </a:gs>
                    </a:gsLst>
                    <a:lin ang="5400000" scaled="0"/>
                  </a:gradFill>
                </a:rPr>
                <a:t>VHDX</a:t>
              </a:r>
            </a:p>
          </p:txBody>
        </p:sp>
        <p:sp>
          <p:nvSpPr>
            <p:cNvPr id="44" name="TextBox 43"/>
            <p:cNvSpPr txBox="1"/>
            <p:nvPr/>
          </p:nvSpPr>
          <p:spPr>
            <a:xfrm>
              <a:off x="8398519" y="2417654"/>
              <a:ext cx="1175211" cy="461665"/>
            </a:xfrm>
            <a:prstGeom prst="rect">
              <a:avLst/>
            </a:prstGeom>
            <a:noFill/>
            <a:ln w="12700">
              <a:noFill/>
              <a:prstDash val="sysDash"/>
            </a:ln>
          </p:spPr>
          <p:txBody>
            <a:bodyPr wrap="square" lIns="0" tIns="146304" rIns="0" bIns="146304" rtlCol="0">
              <a:spAutoFit/>
            </a:bodyPr>
            <a:lstStyle/>
            <a:p>
              <a:pPr defTabSz="932654">
                <a:lnSpc>
                  <a:spcPct val="90000"/>
                </a:lnSpc>
              </a:pPr>
              <a:r>
                <a:rPr lang="en-US" sz="1200" dirty="0">
                  <a:gradFill>
                    <a:gsLst>
                      <a:gs pos="2917">
                        <a:srgbClr val="505050"/>
                      </a:gs>
                      <a:gs pos="30000">
                        <a:srgbClr val="505050"/>
                      </a:gs>
                    </a:gsLst>
                    <a:lin ang="5400000" scaled="0"/>
                  </a:gradFill>
                </a:rPr>
                <a:t>Virtual Machine </a:t>
              </a:r>
            </a:p>
          </p:txBody>
        </p:sp>
        <p:grpSp>
          <p:nvGrpSpPr>
            <p:cNvPr id="3" name="Group 4"/>
            <p:cNvGrpSpPr>
              <a:grpSpLocks noChangeAspect="1"/>
            </p:cNvGrpSpPr>
            <p:nvPr/>
          </p:nvGrpSpPr>
          <p:grpSpPr bwMode="auto">
            <a:xfrm>
              <a:off x="8553348" y="2844686"/>
              <a:ext cx="876222" cy="937191"/>
              <a:chOff x="2922" y="1845"/>
              <a:chExt cx="503" cy="538"/>
            </a:xfrm>
            <a:solidFill>
              <a:schemeClr val="accent1"/>
            </a:solidFill>
          </p:grpSpPr>
          <p:sp>
            <p:nvSpPr>
              <p:cNvPr id="6" name="Freeform 5"/>
              <p:cNvSpPr>
                <a:spLocks noEditPoints="1"/>
              </p:cNvSpPr>
              <p:nvPr/>
            </p:nvSpPr>
            <p:spPr bwMode="auto">
              <a:xfrm>
                <a:off x="2922" y="1845"/>
                <a:ext cx="503" cy="538"/>
              </a:xfrm>
              <a:custGeom>
                <a:avLst/>
                <a:gdLst>
                  <a:gd name="T0" fmla="*/ 434 w 840"/>
                  <a:gd name="T1" fmla="*/ 1360 h 1376"/>
                  <a:gd name="T2" fmla="*/ 508 w 840"/>
                  <a:gd name="T3" fmla="*/ 1356 h 1376"/>
                  <a:gd name="T4" fmla="*/ 290 w 840"/>
                  <a:gd name="T5" fmla="*/ 1373 h 1376"/>
                  <a:gd name="T6" fmla="*/ 242 w 840"/>
                  <a:gd name="T7" fmla="*/ 1372 h 1376"/>
                  <a:gd name="T8" fmla="*/ 242 w 840"/>
                  <a:gd name="T9" fmla="*/ 1372 h 1376"/>
                  <a:gd name="T10" fmla="*/ 98 w 840"/>
                  <a:gd name="T11" fmla="*/ 1353 h 1376"/>
                  <a:gd name="T12" fmla="*/ 556 w 840"/>
                  <a:gd name="T13" fmla="*/ 1370 h 1376"/>
                  <a:gd name="T14" fmla="*/ 556 w 840"/>
                  <a:gd name="T15" fmla="*/ 1370 h 1376"/>
                  <a:gd name="T16" fmla="*/ 700 w 840"/>
                  <a:gd name="T17" fmla="*/ 1363 h 1376"/>
                  <a:gd name="T18" fmla="*/ 795 w 840"/>
                  <a:gd name="T19" fmla="*/ 1342 h 1376"/>
                  <a:gd name="T20" fmla="*/ 40 w 840"/>
                  <a:gd name="T21" fmla="*/ 1340 h 1376"/>
                  <a:gd name="T22" fmla="*/ 59 w 840"/>
                  <a:gd name="T23" fmla="*/ 1337 h 1376"/>
                  <a:gd name="T24" fmla="*/ 840 w 840"/>
                  <a:gd name="T25" fmla="*/ 1289 h 1376"/>
                  <a:gd name="T26" fmla="*/ 18 w 840"/>
                  <a:gd name="T27" fmla="*/ 1254 h 1376"/>
                  <a:gd name="T28" fmla="*/ 824 w 840"/>
                  <a:gd name="T29" fmla="*/ 1241 h 1376"/>
                  <a:gd name="T30" fmla="*/ 824 w 840"/>
                  <a:gd name="T31" fmla="*/ 1241 h 1376"/>
                  <a:gd name="T32" fmla="*/ 36 w 840"/>
                  <a:gd name="T33" fmla="*/ 1110 h 1376"/>
                  <a:gd name="T34" fmla="*/ 840 w 840"/>
                  <a:gd name="T35" fmla="*/ 1097 h 1376"/>
                  <a:gd name="T36" fmla="*/ 21 w 840"/>
                  <a:gd name="T37" fmla="*/ 1062 h 1376"/>
                  <a:gd name="T38" fmla="*/ 824 w 840"/>
                  <a:gd name="T39" fmla="*/ 1049 h 1376"/>
                  <a:gd name="T40" fmla="*/ 824 w 840"/>
                  <a:gd name="T41" fmla="*/ 1049 h 1376"/>
                  <a:gd name="T42" fmla="*/ 38 w 840"/>
                  <a:gd name="T43" fmla="*/ 918 h 1376"/>
                  <a:gd name="T44" fmla="*/ 839 w 840"/>
                  <a:gd name="T45" fmla="*/ 905 h 1376"/>
                  <a:gd name="T46" fmla="*/ 23 w 840"/>
                  <a:gd name="T47" fmla="*/ 869 h 1376"/>
                  <a:gd name="T48" fmla="*/ 39 w 840"/>
                  <a:gd name="T49" fmla="*/ 821 h 1376"/>
                  <a:gd name="T50" fmla="*/ 823 w 840"/>
                  <a:gd name="T51" fmla="*/ 857 h 1376"/>
                  <a:gd name="T52" fmla="*/ 823 w 840"/>
                  <a:gd name="T53" fmla="*/ 857 h 1376"/>
                  <a:gd name="T54" fmla="*/ 21 w 840"/>
                  <a:gd name="T55" fmla="*/ 726 h 1376"/>
                  <a:gd name="T56" fmla="*/ 823 w 840"/>
                  <a:gd name="T57" fmla="*/ 761 h 1376"/>
                  <a:gd name="T58" fmla="*/ 823 w 840"/>
                  <a:gd name="T59" fmla="*/ 761 h 1376"/>
                  <a:gd name="T60" fmla="*/ 1 w 840"/>
                  <a:gd name="T61" fmla="*/ 632 h 1376"/>
                  <a:gd name="T62" fmla="*/ 16 w 840"/>
                  <a:gd name="T63" fmla="*/ 681 h 1376"/>
                  <a:gd name="T64" fmla="*/ 839 w 840"/>
                  <a:gd name="T65" fmla="*/ 617 h 1376"/>
                  <a:gd name="T66" fmla="*/ 2 w 840"/>
                  <a:gd name="T67" fmla="*/ 584 h 1376"/>
                  <a:gd name="T68" fmla="*/ 823 w 840"/>
                  <a:gd name="T69" fmla="*/ 569 h 1376"/>
                  <a:gd name="T70" fmla="*/ 823 w 840"/>
                  <a:gd name="T71" fmla="*/ 569 h 1376"/>
                  <a:gd name="T72" fmla="*/ 20 w 840"/>
                  <a:gd name="T73" fmla="*/ 440 h 1376"/>
                  <a:gd name="T74" fmla="*/ 838 w 840"/>
                  <a:gd name="T75" fmla="*/ 425 h 1376"/>
                  <a:gd name="T76" fmla="*/ 5 w 840"/>
                  <a:gd name="T77" fmla="*/ 392 h 1376"/>
                  <a:gd name="T78" fmla="*/ 822 w 840"/>
                  <a:gd name="T79" fmla="*/ 377 h 1376"/>
                  <a:gd name="T80" fmla="*/ 819 w 840"/>
                  <a:gd name="T81" fmla="*/ 332 h 1376"/>
                  <a:gd name="T82" fmla="*/ 838 w 840"/>
                  <a:gd name="T83" fmla="*/ 377 h 1376"/>
                  <a:gd name="T84" fmla="*/ 767 w 840"/>
                  <a:gd name="T85" fmla="*/ 254 h 1376"/>
                  <a:gd name="T86" fmla="*/ 7 w 840"/>
                  <a:gd name="T87" fmla="*/ 296 h 1376"/>
                  <a:gd name="T88" fmla="*/ 719 w 840"/>
                  <a:gd name="T89" fmla="*/ 237 h 1376"/>
                  <a:gd name="T90" fmla="*/ 719 w 840"/>
                  <a:gd name="T91" fmla="*/ 237 h 1376"/>
                  <a:gd name="T92" fmla="*/ 25 w 840"/>
                  <a:gd name="T93" fmla="*/ 152 h 1376"/>
                  <a:gd name="T94" fmla="*/ 615 w 840"/>
                  <a:gd name="T95" fmla="*/ 136 h 1376"/>
                  <a:gd name="T96" fmla="*/ 529 w 840"/>
                  <a:gd name="T97" fmla="*/ 90 h 1376"/>
                  <a:gd name="T98" fmla="*/ 26 w 840"/>
                  <a:gd name="T99" fmla="*/ 104 h 1376"/>
                  <a:gd name="T100" fmla="*/ 26 w 840"/>
                  <a:gd name="T101" fmla="*/ 104 h 1376"/>
                  <a:gd name="T102" fmla="*/ 501 w 840"/>
                  <a:gd name="T103" fmla="*/ 48 h 1376"/>
                  <a:gd name="T104" fmla="*/ 94 w 840"/>
                  <a:gd name="T105" fmla="*/ 25 h 1376"/>
                  <a:gd name="T106" fmla="*/ 81 w 840"/>
                  <a:gd name="T107" fmla="*/ 44 h 1376"/>
                  <a:gd name="T108" fmla="*/ 223 w 840"/>
                  <a:gd name="T109" fmla="*/ 29 h 1376"/>
                  <a:gd name="T110" fmla="*/ 367 w 840"/>
                  <a:gd name="T111" fmla="*/ 16 h 1376"/>
                  <a:gd name="T112" fmla="*/ 409 w 840"/>
                  <a:gd name="T113" fmla="*/ 8 h 1376"/>
                  <a:gd name="T114" fmla="*/ 412 w 840"/>
                  <a:gd name="T115" fmla="*/ 10 h 1376"/>
                  <a:gd name="T116" fmla="*/ 271 w 840"/>
                  <a:gd name="T117" fmla="*/ 24 h 1376"/>
                  <a:gd name="T118" fmla="*/ 271 w 840"/>
                  <a:gd name="T119" fmla="*/ 24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40" h="1376">
                    <a:moveTo>
                      <a:pt x="434" y="1376"/>
                    </a:moveTo>
                    <a:cubicBezTo>
                      <a:pt x="386" y="1375"/>
                      <a:pt x="386" y="1375"/>
                      <a:pt x="386" y="1375"/>
                    </a:cubicBezTo>
                    <a:cubicBezTo>
                      <a:pt x="386" y="1359"/>
                      <a:pt x="386" y="1359"/>
                      <a:pt x="386" y="1359"/>
                    </a:cubicBezTo>
                    <a:cubicBezTo>
                      <a:pt x="434" y="1360"/>
                      <a:pt x="434" y="1360"/>
                      <a:pt x="434" y="1360"/>
                    </a:cubicBezTo>
                    <a:lnTo>
                      <a:pt x="434" y="1376"/>
                    </a:lnTo>
                    <a:close/>
                    <a:moveTo>
                      <a:pt x="460" y="1375"/>
                    </a:moveTo>
                    <a:cubicBezTo>
                      <a:pt x="460" y="1359"/>
                      <a:pt x="460" y="1359"/>
                      <a:pt x="460" y="1359"/>
                    </a:cubicBezTo>
                    <a:cubicBezTo>
                      <a:pt x="508" y="1356"/>
                      <a:pt x="508" y="1356"/>
                      <a:pt x="508" y="1356"/>
                    </a:cubicBezTo>
                    <a:cubicBezTo>
                      <a:pt x="508" y="1372"/>
                      <a:pt x="508" y="1372"/>
                      <a:pt x="508" y="1372"/>
                    </a:cubicBezTo>
                    <a:lnTo>
                      <a:pt x="460" y="1375"/>
                    </a:lnTo>
                    <a:close/>
                    <a:moveTo>
                      <a:pt x="338" y="1374"/>
                    </a:moveTo>
                    <a:cubicBezTo>
                      <a:pt x="290" y="1373"/>
                      <a:pt x="290" y="1373"/>
                      <a:pt x="290" y="1373"/>
                    </a:cubicBezTo>
                    <a:cubicBezTo>
                      <a:pt x="290" y="1357"/>
                      <a:pt x="290" y="1357"/>
                      <a:pt x="290" y="1357"/>
                    </a:cubicBezTo>
                    <a:cubicBezTo>
                      <a:pt x="338" y="1358"/>
                      <a:pt x="338" y="1358"/>
                      <a:pt x="338" y="1358"/>
                    </a:cubicBezTo>
                    <a:lnTo>
                      <a:pt x="338" y="1374"/>
                    </a:lnTo>
                    <a:close/>
                    <a:moveTo>
                      <a:pt x="242" y="1372"/>
                    </a:moveTo>
                    <a:cubicBezTo>
                      <a:pt x="225" y="1372"/>
                      <a:pt x="209" y="1372"/>
                      <a:pt x="193" y="1371"/>
                    </a:cubicBezTo>
                    <a:cubicBezTo>
                      <a:pt x="194" y="1355"/>
                      <a:pt x="194" y="1355"/>
                      <a:pt x="194" y="1355"/>
                    </a:cubicBezTo>
                    <a:cubicBezTo>
                      <a:pt x="209" y="1356"/>
                      <a:pt x="225" y="1356"/>
                      <a:pt x="242" y="1356"/>
                    </a:cubicBezTo>
                    <a:lnTo>
                      <a:pt x="242" y="1372"/>
                    </a:lnTo>
                    <a:close/>
                    <a:moveTo>
                      <a:pt x="145" y="1370"/>
                    </a:moveTo>
                    <a:cubicBezTo>
                      <a:pt x="124" y="1370"/>
                      <a:pt x="110" y="1369"/>
                      <a:pt x="102" y="1369"/>
                    </a:cubicBezTo>
                    <a:cubicBezTo>
                      <a:pt x="100" y="1369"/>
                      <a:pt x="98" y="1369"/>
                      <a:pt x="97" y="1369"/>
                    </a:cubicBezTo>
                    <a:cubicBezTo>
                      <a:pt x="98" y="1353"/>
                      <a:pt x="98" y="1353"/>
                      <a:pt x="98" y="1353"/>
                    </a:cubicBezTo>
                    <a:cubicBezTo>
                      <a:pt x="100" y="1353"/>
                      <a:pt x="101" y="1353"/>
                      <a:pt x="103" y="1353"/>
                    </a:cubicBezTo>
                    <a:cubicBezTo>
                      <a:pt x="110" y="1353"/>
                      <a:pt x="124" y="1354"/>
                      <a:pt x="146" y="1354"/>
                    </a:cubicBezTo>
                    <a:lnTo>
                      <a:pt x="145" y="1370"/>
                    </a:lnTo>
                    <a:close/>
                    <a:moveTo>
                      <a:pt x="556" y="1370"/>
                    </a:moveTo>
                    <a:cubicBezTo>
                      <a:pt x="556" y="1354"/>
                      <a:pt x="556" y="1354"/>
                      <a:pt x="556" y="1354"/>
                    </a:cubicBezTo>
                    <a:cubicBezTo>
                      <a:pt x="603" y="1352"/>
                      <a:pt x="603" y="1352"/>
                      <a:pt x="603" y="1352"/>
                    </a:cubicBezTo>
                    <a:cubicBezTo>
                      <a:pt x="604" y="1368"/>
                      <a:pt x="604" y="1368"/>
                      <a:pt x="604" y="1368"/>
                    </a:cubicBezTo>
                    <a:lnTo>
                      <a:pt x="556" y="1370"/>
                    </a:lnTo>
                    <a:close/>
                    <a:moveTo>
                      <a:pt x="652" y="1365"/>
                    </a:moveTo>
                    <a:cubicBezTo>
                      <a:pt x="651" y="1349"/>
                      <a:pt x="651" y="1349"/>
                      <a:pt x="651" y="1349"/>
                    </a:cubicBezTo>
                    <a:cubicBezTo>
                      <a:pt x="699" y="1347"/>
                      <a:pt x="699" y="1347"/>
                      <a:pt x="699" y="1347"/>
                    </a:cubicBezTo>
                    <a:cubicBezTo>
                      <a:pt x="700" y="1363"/>
                      <a:pt x="700" y="1363"/>
                      <a:pt x="700" y="1363"/>
                    </a:cubicBezTo>
                    <a:lnTo>
                      <a:pt x="652" y="1365"/>
                    </a:lnTo>
                    <a:close/>
                    <a:moveTo>
                      <a:pt x="748" y="1361"/>
                    </a:moveTo>
                    <a:cubicBezTo>
                      <a:pt x="747" y="1345"/>
                      <a:pt x="747" y="1345"/>
                      <a:pt x="747" y="1345"/>
                    </a:cubicBezTo>
                    <a:cubicBezTo>
                      <a:pt x="795" y="1342"/>
                      <a:pt x="795" y="1342"/>
                      <a:pt x="795" y="1342"/>
                    </a:cubicBezTo>
                    <a:cubicBezTo>
                      <a:pt x="796" y="1358"/>
                      <a:pt x="796" y="1358"/>
                      <a:pt x="796" y="1358"/>
                    </a:cubicBezTo>
                    <a:lnTo>
                      <a:pt x="748" y="1361"/>
                    </a:lnTo>
                    <a:close/>
                    <a:moveTo>
                      <a:pt x="49" y="1349"/>
                    </a:moveTo>
                    <a:cubicBezTo>
                      <a:pt x="45" y="1346"/>
                      <a:pt x="42" y="1343"/>
                      <a:pt x="40" y="1340"/>
                    </a:cubicBezTo>
                    <a:cubicBezTo>
                      <a:pt x="31" y="1330"/>
                      <a:pt x="25" y="1318"/>
                      <a:pt x="21" y="1304"/>
                    </a:cubicBezTo>
                    <a:cubicBezTo>
                      <a:pt x="37" y="1300"/>
                      <a:pt x="37" y="1300"/>
                      <a:pt x="37" y="1300"/>
                    </a:cubicBezTo>
                    <a:cubicBezTo>
                      <a:pt x="40" y="1311"/>
                      <a:pt x="45" y="1321"/>
                      <a:pt x="52" y="1329"/>
                    </a:cubicBezTo>
                    <a:cubicBezTo>
                      <a:pt x="54" y="1332"/>
                      <a:pt x="56" y="1334"/>
                      <a:pt x="59" y="1337"/>
                    </a:cubicBezTo>
                    <a:lnTo>
                      <a:pt x="49" y="1349"/>
                    </a:lnTo>
                    <a:close/>
                    <a:moveTo>
                      <a:pt x="824" y="1337"/>
                    </a:moveTo>
                    <a:cubicBezTo>
                      <a:pt x="824" y="1289"/>
                      <a:pt x="824" y="1289"/>
                      <a:pt x="824" y="1289"/>
                    </a:cubicBezTo>
                    <a:cubicBezTo>
                      <a:pt x="840" y="1289"/>
                      <a:pt x="840" y="1289"/>
                      <a:pt x="840" y="1289"/>
                    </a:cubicBezTo>
                    <a:cubicBezTo>
                      <a:pt x="840" y="1337"/>
                      <a:pt x="840" y="1337"/>
                      <a:pt x="840" y="1337"/>
                    </a:cubicBezTo>
                    <a:lnTo>
                      <a:pt x="824" y="1337"/>
                    </a:lnTo>
                    <a:close/>
                    <a:moveTo>
                      <a:pt x="34" y="1255"/>
                    </a:moveTo>
                    <a:cubicBezTo>
                      <a:pt x="18" y="1254"/>
                      <a:pt x="18" y="1254"/>
                      <a:pt x="18" y="1254"/>
                    </a:cubicBezTo>
                    <a:cubicBezTo>
                      <a:pt x="19" y="1206"/>
                      <a:pt x="19" y="1206"/>
                      <a:pt x="19" y="1206"/>
                    </a:cubicBezTo>
                    <a:cubicBezTo>
                      <a:pt x="35" y="1206"/>
                      <a:pt x="35" y="1206"/>
                      <a:pt x="35" y="1206"/>
                    </a:cubicBezTo>
                    <a:lnTo>
                      <a:pt x="34" y="1255"/>
                    </a:lnTo>
                    <a:close/>
                    <a:moveTo>
                      <a:pt x="824" y="1241"/>
                    </a:moveTo>
                    <a:cubicBezTo>
                      <a:pt x="824" y="1193"/>
                      <a:pt x="824" y="1193"/>
                      <a:pt x="824" y="1193"/>
                    </a:cubicBezTo>
                    <a:cubicBezTo>
                      <a:pt x="840" y="1193"/>
                      <a:pt x="840" y="1193"/>
                      <a:pt x="840" y="1193"/>
                    </a:cubicBezTo>
                    <a:cubicBezTo>
                      <a:pt x="840" y="1241"/>
                      <a:pt x="840" y="1241"/>
                      <a:pt x="840" y="1241"/>
                    </a:cubicBezTo>
                    <a:lnTo>
                      <a:pt x="824" y="1241"/>
                    </a:lnTo>
                    <a:close/>
                    <a:moveTo>
                      <a:pt x="35" y="1158"/>
                    </a:moveTo>
                    <a:cubicBezTo>
                      <a:pt x="19" y="1158"/>
                      <a:pt x="19" y="1158"/>
                      <a:pt x="19" y="1158"/>
                    </a:cubicBezTo>
                    <a:cubicBezTo>
                      <a:pt x="20" y="1110"/>
                      <a:pt x="20" y="1110"/>
                      <a:pt x="20" y="1110"/>
                    </a:cubicBezTo>
                    <a:cubicBezTo>
                      <a:pt x="36" y="1110"/>
                      <a:pt x="36" y="1110"/>
                      <a:pt x="36" y="1110"/>
                    </a:cubicBezTo>
                    <a:lnTo>
                      <a:pt x="35" y="1158"/>
                    </a:lnTo>
                    <a:close/>
                    <a:moveTo>
                      <a:pt x="824" y="1145"/>
                    </a:moveTo>
                    <a:cubicBezTo>
                      <a:pt x="824" y="1097"/>
                      <a:pt x="824" y="1097"/>
                      <a:pt x="824" y="1097"/>
                    </a:cubicBezTo>
                    <a:cubicBezTo>
                      <a:pt x="840" y="1097"/>
                      <a:pt x="840" y="1097"/>
                      <a:pt x="840" y="1097"/>
                    </a:cubicBezTo>
                    <a:cubicBezTo>
                      <a:pt x="840" y="1145"/>
                      <a:pt x="840" y="1145"/>
                      <a:pt x="840" y="1145"/>
                    </a:cubicBezTo>
                    <a:lnTo>
                      <a:pt x="824" y="1145"/>
                    </a:lnTo>
                    <a:close/>
                    <a:moveTo>
                      <a:pt x="37" y="1062"/>
                    </a:moveTo>
                    <a:cubicBezTo>
                      <a:pt x="21" y="1062"/>
                      <a:pt x="21" y="1062"/>
                      <a:pt x="21" y="1062"/>
                    </a:cubicBezTo>
                    <a:cubicBezTo>
                      <a:pt x="21" y="1014"/>
                      <a:pt x="21" y="1014"/>
                      <a:pt x="21" y="1014"/>
                    </a:cubicBezTo>
                    <a:cubicBezTo>
                      <a:pt x="37" y="1014"/>
                      <a:pt x="37" y="1014"/>
                      <a:pt x="37" y="1014"/>
                    </a:cubicBezTo>
                    <a:lnTo>
                      <a:pt x="37" y="1062"/>
                    </a:lnTo>
                    <a:close/>
                    <a:moveTo>
                      <a:pt x="824" y="1049"/>
                    </a:moveTo>
                    <a:cubicBezTo>
                      <a:pt x="824" y="1001"/>
                      <a:pt x="824" y="1001"/>
                      <a:pt x="824" y="1001"/>
                    </a:cubicBezTo>
                    <a:cubicBezTo>
                      <a:pt x="840" y="1001"/>
                      <a:pt x="840" y="1001"/>
                      <a:pt x="840" y="1001"/>
                    </a:cubicBezTo>
                    <a:cubicBezTo>
                      <a:pt x="840" y="1049"/>
                      <a:pt x="840" y="1049"/>
                      <a:pt x="840" y="1049"/>
                    </a:cubicBezTo>
                    <a:lnTo>
                      <a:pt x="824" y="1049"/>
                    </a:lnTo>
                    <a:close/>
                    <a:moveTo>
                      <a:pt x="38" y="966"/>
                    </a:moveTo>
                    <a:cubicBezTo>
                      <a:pt x="22" y="966"/>
                      <a:pt x="22" y="966"/>
                      <a:pt x="22" y="966"/>
                    </a:cubicBezTo>
                    <a:cubicBezTo>
                      <a:pt x="22" y="918"/>
                      <a:pt x="22" y="918"/>
                      <a:pt x="22" y="918"/>
                    </a:cubicBezTo>
                    <a:cubicBezTo>
                      <a:pt x="38" y="918"/>
                      <a:pt x="38" y="918"/>
                      <a:pt x="38" y="918"/>
                    </a:cubicBezTo>
                    <a:lnTo>
                      <a:pt x="38" y="966"/>
                    </a:lnTo>
                    <a:close/>
                    <a:moveTo>
                      <a:pt x="824" y="953"/>
                    </a:moveTo>
                    <a:cubicBezTo>
                      <a:pt x="823" y="905"/>
                      <a:pt x="823" y="905"/>
                      <a:pt x="823" y="905"/>
                    </a:cubicBezTo>
                    <a:cubicBezTo>
                      <a:pt x="839" y="905"/>
                      <a:pt x="839" y="905"/>
                      <a:pt x="839" y="905"/>
                    </a:cubicBezTo>
                    <a:cubicBezTo>
                      <a:pt x="840" y="953"/>
                      <a:pt x="840" y="953"/>
                      <a:pt x="840" y="953"/>
                    </a:cubicBezTo>
                    <a:lnTo>
                      <a:pt x="824" y="953"/>
                    </a:lnTo>
                    <a:close/>
                    <a:moveTo>
                      <a:pt x="39" y="870"/>
                    </a:moveTo>
                    <a:cubicBezTo>
                      <a:pt x="23" y="869"/>
                      <a:pt x="23" y="869"/>
                      <a:pt x="23" y="869"/>
                    </a:cubicBezTo>
                    <a:cubicBezTo>
                      <a:pt x="23" y="859"/>
                      <a:pt x="23" y="852"/>
                      <a:pt x="23" y="848"/>
                    </a:cubicBezTo>
                    <a:cubicBezTo>
                      <a:pt x="23" y="842"/>
                      <a:pt x="23" y="837"/>
                      <a:pt x="23" y="831"/>
                    </a:cubicBezTo>
                    <a:cubicBezTo>
                      <a:pt x="23" y="828"/>
                      <a:pt x="23" y="825"/>
                      <a:pt x="23" y="821"/>
                    </a:cubicBezTo>
                    <a:cubicBezTo>
                      <a:pt x="39" y="821"/>
                      <a:pt x="39" y="821"/>
                      <a:pt x="39" y="821"/>
                    </a:cubicBezTo>
                    <a:cubicBezTo>
                      <a:pt x="39" y="825"/>
                      <a:pt x="39" y="828"/>
                      <a:pt x="39" y="831"/>
                    </a:cubicBezTo>
                    <a:cubicBezTo>
                      <a:pt x="39" y="837"/>
                      <a:pt x="39" y="842"/>
                      <a:pt x="39" y="848"/>
                    </a:cubicBezTo>
                    <a:cubicBezTo>
                      <a:pt x="39" y="852"/>
                      <a:pt x="39" y="859"/>
                      <a:pt x="39" y="870"/>
                    </a:cubicBezTo>
                    <a:close/>
                    <a:moveTo>
                      <a:pt x="823" y="857"/>
                    </a:moveTo>
                    <a:cubicBezTo>
                      <a:pt x="823" y="809"/>
                      <a:pt x="823" y="809"/>
                      <a:pt x="823" y="809"/>
                    </a:cubicBezTo>
                    <a:cubicBezTo>
                      <a:pt x="839" y="809"/>
                      <a:pt x="839" y="809"/>
                      <a:pt x="839" y="809"/>
                    </a:cubicBezTo>
                    <a:cubicBezTo>
                      <a:pt x="839" y="857"/>
                      <a:pt x="839" y="857"/>
                      <a:pt x="839" y="857"/>
                    </a:cubicBezTo>
                    <a:lnTo>
                      <a:pt x="823" y="857"/>
                    </a:lnTo>
                    <a:close/>
                    <a:moveTo>
                      <a:pt x="21" y="775"/>
                    </a:moveTo>
                    <a:cubicBezTo>
                      <a:pt x="20" y="766"/>
                      <a:pt x="18" y="762"/>
                      <a:pt x="17" y="760"/>
                    </a:cubicBezTo>
                    <a:cubicBezTo>
                      <a:pt x="12" y="752"/>
                      <a:pt x="8" y="742"/>
                      <a:pt x="6" y="730"/>
                    </a:cubicBezTo>
                    <a:cubicBezTo>
                      <a:pt x="21" y="726"/>
                      <a:pt x="21" y="726"/>
                      <a:pt x="21" y="726"/>
                    </a:cubicBezTo>
                    <a:cubicBezTo>
                      <a:pt x="24" y="736"/>
                      <a:pt x="27" y="745"/>
                      <a:pt x="31" y="752"/>
                    </a:cubicBezTo>
                    <a:cubicBezTo>
                      <a:pt x="34" y="757"/>
                      <a:pt x="36" y="763"/>
                      <a:pt x="37" y="772"/>
                    </a:cubicBezTo>
                    <a:lnTo>
                      <a:pt x="21" y="775"/>
                    </a:lnTo>
                    <a:close/>
                    <a:moveTo>
                      <a:pt x="823" y="761"/>
                    </a:moveTo>
                    <a:cubicBezTo>
                      <a:pt x="823" y="713"/>
                      <a:pt x="823" y="713"/>
                      <a:pt x="823" y="713"/>
                    </a:cubicBezTo>
                    <a:cubicBezTo>
                      <a:pt x="839" y="713"/>
                      <a:pt x="839" y="713"/>
                      <a:pt x="839" y="713"/>
                    </a:cubicBezTo>
                    <a:cubicBezTo>
                      <a:pt x="839" y="761"/>
                      <a:pt x="839" y="761"/>
                      <a:pt x="839" y="761"/>
                    </a:cubicBezTo>
                    <a:lnTo>
                      <a:pt x="823" y="761"/>
                    </a:lnTo>
                    <a:close/>
                    <a:moveTo>
                      <a:pt x="0" y="681"/>
                    </a:moveTo>
                    <a:cubicBezTo>
                      <a:pt x="0" y="680"/>
                      <a:pt x="0" y="680"/>
                      <a:pt x="0" y="680"/>
                    </a:cubicBezTo>
                    <a:cubicBezTo>
                      <a:pt x="0" y="673"/>
                      <a:pt x="0" y="667"/>
                      <a:pt x="0" y="663"/>
                    </a:cubicBezTo>
                    <a:cubicBezTo>
                      <a:pt x="1" y="632"/>
                      <a:pt x="1" y="632"/>
                      <a:pt x="1" y="632"/>
                    </a:cubicBezTo>
                    <a:cubicBezTo>
                      <a:pt x="17" y="633"/>
                      <a:pt x="17" y="633"/>
                      <a:pt x="17" y="633"/>
                    </a:cubicBezTo>
                    <a:cubicBezTo>
                      <a:pt x="16" y="664"/>
                      <a:pt x="16" y="664"/>
                      <a:pt x="16" y="664"/>
                    </a:cubicBezTo>
                    <a:cubicBezTo>
                      <a:pt x="16" y="668"/>
                      <a:pt x="16" y="673"/>
                      <a:pt x="16" y="680"/>
                    </a:cubicBezTo>
                    <a:cubicBezTo>
                      <a:pt x="16" y="681"/>
                      <a:pt x="16" y="681"/>
                      <a:pt x="16" y="681"/>
                    </a:cubicBezTo>
                    <a:lnTo>
                      <a:pt x="0" y="681"/>
                    </a:lnTo>
                    <a:close/>
                    <a:moveTo>
                      <a:pt x="823" y="665"/>
                    </a:moveTo>
                    <a:cubicBezTo>
                      <a:pt x="823" y="617"/>
                      <a:pt x="823" y="617"/>
                      <a:pt x="823" y="617"/>
                    </a:cubicBezTo>
                    <a:cubicBezTo>
                      <a:pt x="839" y="617"/>
                      <a:pt x="839" y="617"/>
                      <a:pt x="839" y="617"/>
                    </a:cubicBezTo>
                    <a:cubicBezTo>
                      <a:pt x="839" y="665"/>
                      <a:pt x="839" y="665"/>
                      <a:pt x="839" y="665"/>
                    </a:cubicBezTo>
                    <a:lnTo>
                      <a:pt x="823" y="665"/>
                    </a:lnTo>
                    <a:close/>
                    <a:moveTo>
                      <a:pt x="18" y="585"/>
                    </a:moveTo>
                    <a:cubicBezTo>
                      <a:pt x="2" y="584"/>
                      <a:pt x="2" y="584"/>
                      <a:pt x="2" y="584"/>
                    </a:cubicBezTo>
                    <a:cubicBezTo>
                      <a:pt x="3" y="536"/>
                      <a:pt x="3" y="536"/>
                      <a:pt x="3" y="536"/>
                    </a:cubicBezTo>
                    <a:cubicBezTo>
                      <a:pt x="19" y="536"/>
                      <a:pt x="19" y="536"/>
                      <a:pt x="19" y="536"/>
                    </a:cubicBezTo>
                    <a:lnTo>
                      <a:pt x="18" y="585"/>
                    </a:lnTo>
                    <a:close/>
                    <a:moveTo>
                      <a:pt x="823" y="569"/>
                    </a:moveTo>
                    <a:cubicBezTo>
                      <a:pt x="823" y="521"/>
                      <a:pt x="823" y="521"/>
                      <a:pt x="823" y="521"/>
                    </a:cubicBezTo>
                    <a:cubicBezTo>
                      <a:pt x="839" y="521"/>
                      <a:pt x="839" y="521"/>
                      <a:pt x="839" y="521"/>
                    </a:cubicBezTo>
                    <a:cubicBezTo>
                      <a:pt x="839" y="569"/>
                      <a:pt x="839" y="569"/>
                      <a:pt x="839" y="569"/>
                    </a:cubicBezTo>
                    <a:lnTo>
                      <a:pt x="823" y="569"/>
                    </a:lnTo>
                    <a:close/>
                    <a:moveTo>
                      <a:pt x="19" y="488"/>
                    </a:moveTo>
                    <a:cubicBezTo>
                      <a:pt x="3" y="488"/>
                      <a:pt x="3" y="488"/>
                      <a:pt x="3" y="488"/>
                    </a:cubicBezTo>
                    <a:cubicBezTo>
                      <a:pt x="4" y="440"/>
                      <a:pt x="4" y="440"/>
                      <a:pt x="4" y="440"/>
                    </a:cubicBezTo>
                    <a:cubicBezTo>
                      <a:pt x="20" y="440"/>
                      <a:pt x="20" y="440"/>
                      <a:pt x="20" y="440"/>
                    </a:cubicBezTo>
                    <a:lnTo>
                      <a:pt x="19" y="488"/>
                    </a:lnTo>
                    <a:close/>
                    <a:moveTo>
                      <a:pt x="823" y="473"/>
                    </a:moveTo>
                    <a:cubicBezTo>
                      <a:pt x="822" y="425"/>
                      <a:pt x="822" y="425"/>
                      <a:pt x="822" y="425"/>
                    </a:cubicBezTo>
                    <a:cubicBezTo>
                      <a:pt x="838" y="425"/>
                      <a:pt x="838" y="425"/>
                      <a:pt x="838" y="425"/>
                    </a:cubicBezTo>
                    <a:cubicBezTo>
                      <a:pt x="839" y="473"/>
                      <a:pt x="839" y="473"/>
                      <a:pt x="839" y="473"/>
                    </a:cubicBezTo>
                    <a:lnTo>
                      <a:pt x="823" y="473"/>
                    </a:lnTo>
                    <a:close/>
                    <a:moveTo>
                      <a:pt x="21" y="392"/>
                    </a:moveTo>
                    <a:cubicBezTo>
                      <a:pt x="5" y="392"/>
                      <a:pt x="5" y="392"/>
                      <a:pt x="5" y="392"/>
                    </a:cubicBezTo>
                    <a:cubicBezTo>
                      <a:pt x="6" y="344"/>
                      <a:pt x="6" y="344"/>
                      <a:pt x="6" y="344"/>
                    </a:cubicBezTo>
                    <a:cubicBezTo>
                      <a:pt x="22" y="344"/>
                      <a:pt x="22" y="344"/>
                      <a:pt x="22" y="344"/>
                    </a:cubicBezTo>
                    <a:lnTo>
                      <a:pt x="21" y="392"/>
                    </a:lnTo>
                    <a:close/>
                    <a:moveTo>
                      <a:pt x="822" y="377"/>
                    </a:moveTo>
                    <a:cubicBezTo>
                      <a:pt x="822" y="359"/>
                      <a:pt x="822" y="359"/>
                      <a:pt x="822" y="359"/>
                    </a:cubicBezTo>
                    <a:cubicBezTo>
                      <a:pt x="822" y="359"/>
                      <a:pt x="822" y="359"/>
                      <a:pt x="822" y="359"/>
                    </a:cubicBezTo>
                    <a:cubicBezTo>
                      <a:pt x="823" y="357"/>
                      <a:pt x="823" y="355"/>
                      <a:pt x="823" y="352"/>
                    </a:cubicBezTo>
                    <a:cubicBezTo>
                      <a:pt x="823" y="346"/>
                      <a:pt x="822" y="339"/>
                      <a:pt x="819" y="332"/>
                    </a:cubicBezTo>
                    <a:cubicBezTo>
                      <a:pt x="835" y="327"/>
                      <a:pt x="835" y="327"/>
                      <a:pt x="835" y="327"/>
                    </a:cubicBezTo>
                    <a:cubicBezTo>
                      <a:pt x="837" y="335"/>
                      <a:pt x="839" y="344"/>
                      <a:pt x="839" y="352"/>
                    </a:cubicBezTo>
                    <a:cubicBezTo>
                      <a:pt x="839" y="355"/>
                      <a:pt x="839" y="357"/>
                      <a:pt x="838" y="360"/>
                    </a:cubicBezTo>
                    <a:cubicBezTo>
                      <a:pt x="838" y="377"/>
                      <a:pt x="838" y="377"/>
                      <a:pt x="838" y="377"/>
                    </a:cubicBezTo>
                    <a:lnTo>
                      <a:pt x="822" y="377"/>
                    </a:lnTo>
                    <a:close/>
                    <a:moveTo>
                      <a:pt x="795" y="297"/>
                    </a:moveTo>
                    <a:cubicBezTo>
                      <a:pt x="790" y="292"/>
                      <a:pt x="777" y="282"/>
                      <a:pt x="757" y="267"/>
                    </a:cubicBezTo>
                    <a:cubicBezTo>
                      <a:pt x="767" y="254"/>
                      <a:pt x="767" y="254"/>
                      <a:pt x="767" y="254"/>
                    </a:cubicBezTo>
                    <a:cubicBezTo>
                      <a:pt x="787" y="270"/>
                      <a:pt x="800" y="280"/>
                      <a:pt x="805" y="284"/>
                    </a:cubicBezTo>
                    <a:lnTo>
                      <a:pt x="795" y="297"/>
                    </a:lnTo>
                    <a:close/>
                    <a:moveTo>
                      <a:pt x="23" y="296"/>
                    </a:moveTo>
                    <a:cubicBezTo>
                      <a:pt x="7" y="296"/>
                      <a:pt x="7" y="296"/>
                      <a:pt x="7" y="296"/>
                    </a:cubicBezTo>
                    <a:cubicBezTo>
                      <a:pt x="8" y="248"/>
                      <a:pt x="8" y="248"/>
                      <a:pt x="8" y="248"/>
                    </a:cubicBezTo>
                    <a:cubicBezTo>
                      <a:pt x="24" y="248"/>
                      <a:pt x="24" y="248"/>
                      <a:pt x="24" y="248"/>
                    </a:cubicBezTo>
                    <a:lnTo>
                      <a:pt x="23" y="296"/>
                    </a:lnTo>
                    <a:close/>
                    <a:moveTo>
                      <a:pt x="719" y="237"/>
                    </a:moveTo>
                    <a:cubicBezTo>
                      <a:pt x="708" y="228"/>
                      <a:pt x="695" y="218"/>
                      <a:pt x="682" y="208"/>
                    </a:cubicBezTo>
                    <a:cubicBezTo>
                      <a:pt x="691" y="195"/>
                      <a:pt x="691" y="195"/>
                      <a:pt x="691" y="195"/>
                    </a:cubicBezTo>
                    <a:cubicBezTo>
                      <a:pt x="705" y="205"/>
                      <a:pt x="717" y="215"/>
                      <a:pt x="729" y="225"/>
                    </a:cubicBezTo>
                    <a:lnTo>
                      <a:pt x="719" y="237"/>
                    </a:lnTo>
                    <a:close/>
                    <a:moveTo>
                      <a:pt x="24" y="200"/>
                    </a:moveTo>
                    <a:cubicBezTo>
                      <a:pt x="8" y="199"/>
                      <a:pt x="8" y="199"/>
                      <a:pt x="8" y="199"/>
                    </a:cubicBezTo>
                    <a:cubicBezTo>
                      <a:pt x="9" y="181"/>
                      <a:pt x="9" y="165"/>
                      <a:pt x="9" y="151"/>
                    </a:cubicBezTo>
                    <a:cubicBezTo>
                      <a:pt x="25" y="152"/>
                      <a:pt x="25" y="152"/>
                      <a:pt x="25" y="152"/>
                    </a:cubicBezTo>
                    <a:cubicBezTo>
                      <a:pt x="25" y="165"/>
                      <a:pt x="25" y="181"/>
                      <a:pt x="24" y="200"/>
                    </a:cubicBezTo>
                    <a:close/>
                    <a:moveTo>
                      <a:pt x="644" y="178"/>
                    </a:moveTo>
                    <a:cubicBezTo>
                      <a:pt x="605" y="149"/>
                      <a:pt x="605" y="149"/>
                      <a:pt x="605" y="149"/>
                    </a:cubicBezTo>
                    <a:cubicBezTo>
                      <a:pt x="615" y="136"/>
                      <a:pt x="615" y="136"/>
                      <a:pt x="615" y="136"/>
                    </a:cubicBezTo>
                    <a:cubicBezTo>
                      <a:pt x="653" y="166"/>
                      <a:pt x="653" y="166"/>
                      <a:pt x="653" y="166"/>
                    </a:cubicBezTo>
                    <a:lnTo>
                      <a:pt x="644" y="178"/>
                    </a:lnTo>
                    <a:close/>
                    <a:moveTo>
                      <a:pt x="567" y="119"/>
                    </a:moveTo>
                    <a:cubicBezTo>
                      <a:pt x="529" y="90"/>
                      <a:pt x="529" y="90"/>
                      <a:pt x="529" y="90"/>
                    </a:cubicBezTo>
                    <a:cubicBezTo>
                      <a:pt x="539" y="77"/>
                      <a:pt x="539" y="77"/>
                      <a:pt x="539" y="77"/>
                    </a:cubicBezTo>
                    <a:cubicBezTo>
                      <a:pt x="577" y="107"/>
                      <a:pt x="577" y="107"/>
                      <a:pt x="577" y="107"/>
                    </a:cubicBezTo>
                    <a:lnTo>
                      <a:pt x="567" y="119"/>
                    </a:lnTo>
                    <a:close/>
                    <a:moveTo>
                      <a:pt x="26" y="104"/>
                    </a:moveTo>
                    <a:cubicBezTo>
                      <a:pt x="10" y="102"/>
                      <a:pt x="10" y="102"/>
                      <a:pt x="10" y="102"/>
                    </a:cubicBezTo>
                    <a:cubicBezTo>
                      <a:pt x="12" y="84"/>
                      <a:pt x="20" y="68"/>
                      <a:pt x="32" y="55"/>
                    </a:cubicBezTo>
                    <a:cubicBezTo>
                      <a:pt x="44" y="66"/>
                      <a:pt x="44" y="66"/>
                      <a:pt x="44" y="66"/>
                    </a:cubicBezTo>
                    <a:cubicBezTo>
                      <a:pt x="34" y="76"/>
                      <a:pt x="28" y="89"/>
                      <a:pt x="26" y="104"/>
                    </a:cubicBezTo>
                    <a:close/>
                    <a:moveTo>
                      <a:pt x="491" y="61"/>
                    </a:moveTo>
                    <a:cubicBezTo>
                      <a:pt x="453" y="31"/>
                      <a:pt x="453" y="31"/>
                      <a:pt x="453" y="31"/>
                    </a:cubicBezTo>
                    <a:cubicBezTo>
                      <a:pt x="463" y="18"/>
                      <a:pt x="463" y="18"/>
                      <a:pt x="463" y="18"/>
                    </a:cubicBezTo>
                    <a:cubicBezTo>
                      <a:pt x="501" y="48"/>
                      <a:pt x="501" y="48"/>
                      <a:pt x="501" y="48"/>
                    </a:cubicBezTo>
                    <a:lnTo>
                      <a:pt x="491" y="61"/>
                    </a:lnTo>
                    <a:close/>
                    <a:moveTo>
                      <a:pt x="81" y="44"/>
                    </a:moveTo>
                    <a:cubicBezTo>
                      <a:pt x="76" y="29"/>
                      <a:pt x="76" y="29"/>
                      <a:pt x="76" y="29"/>
                    </a:cubicBezTo>
                    <a:cubicBezTo>
                      <a:pt x="82" y="27"/>
                      <a:pt x="88" y="26"/>
                      <a:pt x="94" y="25"/>
                    </a:cubicBezTo>
                    <a:cubicBezTo>
                      <a:pt x="126" y="22"/>
                      <a:pt x="126" y="22"/>
                      <a:pt x="126" y="22"/>
                    </a:cubicBezTo>
                    <a:cubicBezTo>
                      <a:pt x="127" y="38"/>
                      <a:pt x="127" y="38"/>
                      <a:pt x="127" y="38"/>
                    </a:cubicBezTo>
                    <a:cubicBezTo>
                      <a:pt x="96" y="41"/>
                      <a:pt x="96" y="41"/>
                      <a:pt x="96" y="41"/>
                    </a:cubicBezTo>
                    <a:cubicBezTo>
                      <a:pt x="91" y="42"/>
                      <a:pt x="86" y="43"/>
                      <a:pt x="81" y="44"/>
                    </a:cubicBezTo>
                    <a:close/>
                    <a:moveTo>
                      <a:pt x="175" y="33"/>
                    </a:moveTo>
                    <a:cubicBezTo>
                      <a:pt x="173" y="17"/>
                      <a:pt x="173" y="17"/>
                      <a:pt x="173" y="17"/>
                    </a:cubicBezTo>
                    <a:cubicBezTo>
                      <a:pt x="221" y="13"/>
                      <a:pt x="221" y="13"/>
                      <a:pt x="221" y="13"/>
                    </a:cubicBezTo>
                    <a:cubicBezTo>
                      <a:pt x="223" y="29"/>
                      <a:pt x="223" y="29"/>
                      <a:pt x="223" y="29"/>
                    </a:cubicBezTo>
                    <a:lnTo>
                      <a:pt x="175" y="33"/>
                    </a:lnTo>
                    <a:close/>
                    <a:moveTo>
                      <a:pt x="407" y="25"/>
                    </a:moveTo>
                    <a:cubicBezTo>
                      <a:pt x="404" y="23"/>
                      <a:pt x="404" y="23"/>
                      <a:pt x="404" y="23"/>
                    </a:cubicBezTo>
                    <a:cubicBezTo>
                      <a:pt x="396" y="18"/>
                      <a:pt x="385" y="16"/>
                      <a:pt x="367" y="16"/>
                    </a:cubicBezTo>
                    <a:cubicBezTo>
                      <a:pt x="366" y="16"/>
                      <a:pt x="366" y="16"/>
                      <a:pt x="366" y="16"/>
                    </a:cubicBezTo>
                    <a:cubicBezTo>
                      <a:pt x="366" y="0"/>
                      <a:pt x="366" y="0"/>
                      <a:pt x="366" y="0"/>
                    </a:cubicBezTo>
                    <a:cubicBezTo>
                      <a:pt x="367" y="0"/>
                      <a:pt x="367" y="0"/>
                      <a:pt x="367" y="0"/>
                    </a:cubicBezTo>
                    <a:cubicBezTo>
                      <a:pt x="386" y="0"/>
                      <a:pt x="399" y="2"/>
                      <a:pt x="409" y="8"/>
                    </a:cubicBezTo>
                    <a:cubicBezTo>
                      <a:pt x="410" y="7"/>
                      <a:pt x="410" y="7"/>
                      <a:pt x="411" y="7"/>
                    </a:cubicBezTo>
                    <a:cubicBezTo>
                      <a:pt x="411" y="9"/>
                      <a:pt x="411" y="9"/>
                      <a:pt x="411" y="9"/>
                    </a:cubicBezTo>
                    <a:cubicBezTo>
                      <a:pt x="412" y="9"/>
                      <a:pt x="412" y="9"/>
                      <a:pt x="412" y="9"/>
                    </a:cubicBezTo>
                    <a:cubicBezTo>
                      <a:pt x="412" y="10"/>
                      <a:pt x="412" y="10"/>
                      <a:pt x="412" y="10"/>
                    </a:cubicBezTo>
                    <a:cubicBezTo>
                      <a:pt x="414" y="23"/>
                      <a:pt x="414" y="23"/>
                      <a:pt x="414" y="23"/>
                    </a:cubicBezTo>
                    <a:cubicBezTo>
                      <a:pt x="413" y="23"/>
                      <a:pt x="411" y="23"/>
                      <a:pt x="410" y="24"/>
                    </a:cubicBezTo>
                    <a:lnTo>
                      <a:pt x="407" y="25"/>
                    </a:lnTo>
                    <a:close/>
                    <a:moveTo>
                      <a:pt x="271" y="24"/>
                    </a:moveTo>
                    <a:cubicBezTo>
                      <a:pt x="269" y="8"/>
                      <a:pt x="269" y="8"/>
                      <a:pt x="269" y="8"/>
                    </a:cubicBezTo>
                    <a:cubicBezTo>
                      <a:pt x="288" y="6"/>
                      <a:pt x="304" y="5"/>
                      <a:pt x="317" y="3"/>
                    </a:cubicBezTo>
                    <a:cubicBezTo>
                      <a:pt x="319" y="19"/>
                      <a:pt x="319" y="19"/>
                      <a:pt x="319" y="19"/>
                    </a:cubicBezTo>
                    <a:cubicBezTo>
                      <a:pt x="306" y="20"/>
                      <a:pt x="289" y="22"/>
                      <a:pt x="271"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654"/>
                <a:endParaRPr lang="en-US">
                  <a:solidFill>
                    <a:srgbClr val="505050"/>
                  </a:solidFill>
                </a:endParaRPr>
              </a:p>
            </p:txBody>
          </p:sp>
          <p:sp>
            <p:nvSpPr>
              <p:cNvPr id="8" name="Freeform 6"/>
              <p:cNvSpPr>
                <a:spLocks noEditPoints="1"/>
              </p:cNvSpPr>
              <p:nvPr/>
            </p:nvSpPr>
            <p:spPr bwMode="auto">
              <a:xfrm>
                <a:off x="2948" y="1861"/>
                <a:ext cx="449" cy="504"/>
              </a:xfrm>
              <a:custGeom>
                <a:avLst/>
                <a:gdLst>
                  <a:gd name="T0" fmla="*/ 746 w 750"/>
                  <a:gd name="T1" fmla="*/ 316 h 1287"/>
                  <a:gd name="T2" fmla="*/ 732 w 750"/>
                  <a:gd name="T3" fmla="*/ 281 h 1287"/>
                  <a:gd name="T4" fmla="*/ 388 w 750"/>
                  <a:gd name="T5" fmla="*/ 14 h 1287"/>
                  <a:gd name="T6" fmla="*/ 349 w 750"/>
                  <a:gd name="T7" fmla="*/ 68 h 1287"/>
                  <a:gd name="T8" fmla="*/ 350 w 750"/>
                  <a:gd name="T9" fmla="*/ 580 h 1287"/>
                  <a:gd name="T10" fmla="*/ 370 w 750"/>
                  <a:gd name="T11" fmla="*/ 670 h 1287"/>
                  <a:gd name="T12" fmla="*/ 409 w 750"/>
                  <a:gd name="T13" fmla="*/ 837 h 1287"/>
                  <a:gd name="T14" fmla="*/ 413 w 750"/>
                  <a:gd name="T15" fmla="*/ 1270 h 1287"/>
                  <a:gd name="T16" fmla="*/ 335 w 750"/>
                  <a:gd name="T17" fmla="*/ 1273 h 1287"/>
                  <a:gd name="T18" fmla="*/ 273 w 750"/>
                  <a:gd name="T19" fmla="*/ 1207 h 1287"/>
                  <a:gd name="T20" fmla="*/ 275 w 750"/>
                  <a:gd name="T21" fmla="*/ 764 h 1287"/>
                  <a:gd name="T22" fmla="*/ 287 w 750"/>
                  <a:gd name="T23" fmla="*/ 717 h 1287"/>
                  <a:gd name="T24" fmla="*/ 194 w 750"/>
                  <a:gd name="T25" fmla="*/ 709 h 1287"/>
                  <a:gd name="T26" fmla="*/ 56 w 750"/>
                  <a:gd name="T27" fmla="*/ 772 h 1287"/>
                  <a:gd name="T28" fmla="*/ 38 w 750"/>
                  <a:gd name="T29" fmla="*/ 681 h 1287"/>
                  <a:gd name="T30" fmla="*/ 108 w 750"/>
                  <a:gd name="T31" fmla="*/ 685 h 1287"/>
                  <a:gd name="T32" fmla="*/ 299 w 750"/>
                  <a:gd name="T33" fmla="*/ 677 h 1287"/>
                  <a:gd name="T34" fmla="*/ 321 w 750"/>
                  <a:gd name="T35" fmla="*/ 620 h 1287"/>
                  <a:gd name="T36" fmla="*/ 319 w 750"/>
                  <a:gd name="T37" fmla="*/ 69 h 1287"/>
                  <a:gd name="T38" fmla="*/ 344 w 750"/>
                  <a:gd name="T39" fmla="*/ 10 h 1287"/>
                  <a:gd name="T40" fmla="*/ 295 w 750"/>
                  <a:gd name="T41" fmla="*/ 9 h 1287"/>
                  <a:gd name="T42" fmla="*/ 54 w 750"/>
                  <a:gd name="T43" fmla="*/ 32 h 1287"/>
                  <a:gd name="T44" fmla="*/ 14 w 750"/>
                  <a:gd name="T45" fmla="*/ 73 h 1287"/>
                  <a:gd name="T46" fmla="*/ 4 w 750"/>
                  <a:gd name="T47" fmla="*/ 625 h 1287"/>
                  <a:gd name="T48" fmla="*/ 15 w 750"/>
                  <a:gd name="T49" fmla="*/ 695 h 1287"/>
                  <a:gd name="T50" fmla="*/ 27 w 750"/>
                  <a:gd name="T51" fmla="*/ 807 h 1287"/>
                  <a:gd name="T52" fmla="*/ 22 w 750"/>
                  <a:gd name="T53" fmla="*/ 1228 h 1287"/>
                  <a:gd name="T54" fmla="*/ 60 w 750"/>
                  <a:gd name="T55" fmla="*/ 1280 h 1287"/>
                  <a:gd name="T56" fmla="*/ 391 w 750"/>
                  <a:gd name="T57" fmla="*/ 1287 h 1287"/>
                  <a:gd name="T58" fmla="*/ 748 w 750"/>
                  <a:gd name="T59" fmla="*/ 1269 h 1287"/>
                  <a:gd name="T60" fmla="*/ 746 w 750"/>
                  <a:gd name="T61" fmla="*/ 316 h 1287"/>
                  <a:gd name="T62" fmla="*/ 39 w 750"/>
                  <a:gd name="T63" fmla="*/ 219 h 1287"/>
                  <a:gd name="T64" fmla="*/ 288 w 750"/>
                  <a:gd name="T65" fmla="*/ 205 h 1287"/>
                  <a:gd name="T66" fmla="*/ 288 w 750"/>
                  <a:gd name="T67" fmla="*/ 225 h 1287"/>
                  <a:gd name="T68" fmla="*/ 39 w 750"/>
                  <a:gd name="T69" fmla="*/ 239 h 1287"/>
                  <a:gd name="T70" fmla="*/ 39 w 750"/>
                  <a:gd name="T71" fmla="*/ 219 h 1287"/>
                  <a:gd name="T72" fmla="*/ 39 w 750"/>
                  <a:gd name="T73" fmla="*/ 268 h 1287"/>
                  <a:gd name="T74" fmla="*/ 288 w 750"/>
                  <a:gd name="T75" fmla="*/ 255 h 1287"/>
                  <a:gd name="T76" fmla="*/ 288 w 750"/>
                  <a:gd name="T77" fmla="*/ 274 h 1287"/>
                  <a:gd name="T78" fmla="*/ 39 w 750"/>
                  <a:gd name="T79" fmla="*/ 288 h 1287"/>
                  <a:gd name="T80" fmla="*/ 39 w 750"/>
                  <a:gd name="T81" fmla="*/ 268 h 1287"/>
                  <a:gd name="T82" fmla="*/ 39 w 750"/>
                  <a:gd name="T83" fmla="*/ 318 h 1287"/>
                  <a:gd name="T84" fmla="*/ 288 w 750"/>
                  <a:gd name="T85" fmla="*/ 304 h 1287"/>
                  <a:gd name="T86" fmla="*/ 288 w 750"/>
                  <a:gd name="T87" fmla="*/ 323 h 1287"/>
                  <a:gd name="T88" fmla="*/ 39 w 750"/>
                  <a:gd name="T89" fmla="*/ 337 h 1287"/>
                  <a:gd name="T90" fmla="*/ 39 w 750"/>
                  <a:gd name="T91" fmla="*/ 318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50" h="1287">
                    <a:moveTo>
                      <a:pt x="746" y="316"/>
                    </a:moveTo>
                    <a:cubicBezTo>
                      <a:pt x="746" y="316"/>
                      <a:pt x="750" y="298"/>
                      <a:pt x="732" y="281"/>
                    </a:cubicBezTo>
                    <a:cubicBezTo>
                      <a:pt x="713" y="264"/>
                      <a:pt x="388" y="14"/>
                      <a:pt x="388" y="14"/>
                    </a:cubicBezTo>
                    <a:cubicBezTo>
                      <a:pt x="388" y="14"/>
                      <a:pt x="349" y="0"/>
                      <a:pt x="349" y="68"/>
                    </a:cubicBezTo>
                    <a:cubicBezTo>
                      <a:pt x="349" y="135"/>
                      <a:pt x="350" y="580"/>
                      <a:pt x="350" y="580"/>
                    </a:cubicBezTo>
                    <a:cubicBezTo>
                      <a:pt x="350" y="580"/>
                      <a:pt x="341" y="614"/>
                      <a:pt x="370" y="670"/>
                    </a:cubicBezTo>
                    <a:cubicBezTo>
                      <a:pt x="400" y="726"/>
                      <a:pt x="409" y="736"/>
                      <a:pt x="409" y="837"/>
                    </a:cubicBezTo>
                    <a:cubicBezTo>
                      <a:pt x="409" y="939"/>
                      <a:pt x="413" y="1270"/>
                      <a:pt x="413" y="1270"/>
                    </a:cubicBezTo>
                    <a:cubicBezTo>
                      <a:pt x="335" y="1273"/>
                      <a:pt x="335" y="1273"/>
                      <a:pt x="335" y="1273"/>
                    </a:cubicBezTo>
                    <a:cubicBezTo>
                      <a:pt x="335" y="1273"/>
                      <a:pt x="273" y="1279"/>
                      <a:pt x="273" y="1207"/>
                    </a:cubicBezTo>
                    <a:cubicBezTo>
                      <a:pt x="273" y="1135"/>
                      <a:pt x="275" y="764"/>
                      <a:pt x="275" y="764"/>
                    </a:cubicBezTo>
                    <a:cubicBezTo>
                      <a:pt x="275" y="764"/>
                      <a:pt x="274" y="743"/>
                      <a:pt x="287" y="717"/>
                    </a:cubicBezTo>
                    <a:cubicBezTo>
                      <a:pt x="287" y="717"/>
                      <a:pt x="233" y="709"/>
                      <a:pt x="194" y="709"/>
                    </a:cubicBezTo>
                    <a:cubicBezTo>
                      <a:pt x="156" y="709"/>
                      <a:pt x="109" y="709"/>
                      <a:pt x="56" y="772"/>
                    </a:cubicBezTo>
                    <a:cubicBezTo>
                      <a:pt x="56" y="772"/>
                      <a:pt x="62" y="735"/>
                      <a:pt x="38" y="681"/>
                    </a:cubicBezTo>
                    <a:cubicBezTo>
                      <a:pt x="38" y="681"/>
                      <a:pt x="80" y="687"/>
                      <a:pt x="108" y="685"/>
                    </a:cubicBezTo>
                    <a:cubicBezTo>
                      <a:pt x="135" y="683"/>
                      <a:pt x="299" y="677"/>
                      <a:pt x="299" y="677"/>
                    </a:cubicBezTo>
                    <a:cubicBezTo>
                      <a:pt x="321" y="620"/>
                      <a:pt x="321" y="620"/>
                      <a:pt x="321" y="620"/>
                    </a:cubicBezTo>
                    <a:cubicBezTo>
                      <a:pt x="319" y="69"/>
                      <a:pt x="319" y="69"/>
                      <a:pt x="319" y="69"/>
                    </a:cubicBezTo>
                    <a:cubicBezTo>
                      <a:pt x="319" y="69"/>
                      <a:pt x="316" y="26"/>
                      <a:pt x="344" y="10"/>
                    </a:cubicBezTo>
                    <a:cubicBezTo>
                      <a:pt x="344" y="10"/>
                      <a:pt x="338" y="5"/>
                      <a:pt x="295" y="9"/>
                    </a:cubicBezTo>
                    <a:cubicBezTo>
                      <a:pt x="251" y="12"/>
                      <a:pt x="54" y="32"/>
                      <a:pt x="54" y="32"/>
                    </a:cubicBezTo>
                    <a:cubicBezTo>
                      <a:pt x="54" y="32"/>
                      <a:pt x="14" y="35"/>
                      <a:pt x="14" y="73"/>
                    </a:cubicBezTo>
                    <a:cubicBezTo>
                      <a:pt x="14" y="111"/>
                      <a:pt x="4" y="625"/>
                      <a:pt x="4" y="625"/>
                    </a:cubicBezTo>
                    <a:cubicBezTo>
                      <a:pt x="4" y="625"/>
                      <a:pt x="0" y="670"/>
                      <a:pt x="15" y="695"/>
                    </a:cubicBezTo>
                    <a:cubicBezTo>
                      <a:pt x="30" y="721"/>
                      <a:pt x="27" y="769"/>
                      <a:pt x="27" y="807"/>
                    </a:cubicBezTo>
                    <a:cubicBezTo>
                      <a:pt x="27" y="844"/>
                      <a:pt x="22" y="1228"/>
                      <a:pt x="22" y="1228"/>
                    </a:cubicBezTo>
                    <a:cubicBezTo>
                      <a:pt x="22" y="1228"/>
                      <a:pt x="16" y="1278"/>
                      <a:pt x="60" y="1280"/>
                    </a:cubicBezTo>
                    <a:cubicBezTo>
                      <a:pt x="105" y="1282"/>
                      <a:pt x="391" y="1287"/>
                      <a:pt x="391" y="1287"/>
                    </a:cubicBezTo>
                    <a:cubicBezTo>
                      <a:pt x="748" y="1269"/>
                      <a:pt x="748" y="1269"/>
                      <a:pt x="748" y="1269"/>
                    </a:cubicBezTo>
                    <a:lnTo>
                      <a:pt x="746" y="316"/>
                    </a:lnTo>
                    <a:close/>
                    <a:moveTo>
                      <a:pt x="39" y="219"/>
                    </a:moveTo>
                    <a:cubicBezTo>
                      <a:pt x="288" y="205"/>
                      <a:pt x="288" y="205"/>
                      <a:pt x="288" y="205"/>
                    </a:cubicBezTo>
                    <a:cubicBezTo>
                      <a:pt x="288" y="225"/>
                      <a:pt x="288" y="225"/>
                      <a:pt x="288" y="225"/>
                    </a:cubicBezTo>
                    <a:cubicBezTo>
                      <a:pt x="39" y="239"/>
                      <a:pt x="39" y="239"/>
                      <a:pt x="39" y="239"/>
                    </a:cubicBezTo>
                    <a:lnTo>
                      <a:pt x="39" y="219"/>
                    </a:lnTo>
                    <a:close/>
                    <a:moveTo>
                      <a:pt x="39" y="268"/>
                    </a:moveTo>
                    <a:cubicBezTo>
                      <a:pt x="288" y="255"/>
                      <a:pt x="288" y="255"/>
                      <a:pt x="288" y="255"/>
                    </a:cubicBezTo>
                    <a:cubicBezTo>
                      <a:pt x="288" y="274"/>
                      <a:pt x="288" y="274"/>
                      <a:pt x="288" y="274"/>
                    </a:cubicBezTo>
                    <a:cubicBezTo>
                      <a:pt x="39" y="288"/>
                      <a:pt x="39" y="288"/>
                      <a:pt x="39" y="288"/>
                    </a:cubicBezTo>
                    <a:lnTo>
                      <a:pt x="39" y="268"/>
                    </a:lnTo>
                    <a:close/>
                    <a:moveTo>
                      <a:pt x="39" y="318"/>
                    </a:moveTo>
                    <a:cubicBezTo>
                      <a:pt x="288" y="304"/>
                      <a:pt x="288" y="304"/>
                      <a:pt x="288" y="304"/>
                    </a:cubicBezTo>
                    <a:cubicBezTo>
                      <a:pt x="288" y="323"/>
                      <a:pt x="288" y="323"/>
                      <a:pt x="288" y="323"/>
                    </a:cubicBezTo>
                    <a:cubicBezTo>
                      <a:pt x="39" y="337"/>
                      <a:pt x="39" y="337"/>
                      <a:pt x="39" y="337"/>
                    </a:cubicBezTo>
                    <a:lnTo>
                      <a:pt x="39" y="3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654"/>
                <a:endParaRPr lang="en-US">
                  <a:solidFill>
                    <a:srgbClr val="505050"/>
                  </a:solidFill>
                </a:endParaRPr>
              </a:p>
            </p:txBody>
          </p:sp>
        </p:grpSp>
        <p:sp>
          <p:nvSpPr>
            <p:cNvPr id="13" name="Freeform 10"/>
            <p:cNvSpPr>
              <a:spLocks noEditPoints="1"/>
            </p:cNvSpPr>
            <p:nvPr/>
          </p:nvSpPr>
          <p:spPr bwMode="auto">
            <a:xfrm>
              <a:off x="8665291" y="5006938"/>
              <a:ext cx="648020" cy="952869"/>
            </a:xfrm>
            <a:custGeom>
              <a:avLst/>
              <a:gdLst>
                <a:gd name="T0" fmla="*/ 348 w 696"/>
                <a:gd name="T1" fmla="*/ 1001 h 1028"/>
                <a:gd name="T2" fmla="*/ 0 w 696"/>
                <a:gd name="T3" fmla="*/ 940 h 1028"/>
                <a:gd name="T4" fmla="*/ 0 w 696"/>
                <a:gd name="T5" fmla="*/ 968 h 1028"/>
                <a:gd name="T6" fmla="*/ 348 w 696"/>
                <a:gd name="T7" fmla="*/ 1028 h 1028"/>
                <a:gd name="T8" fmla="*/ 696 w 696"/>
                <a:gd name="T9" fmla="*/ 968 h 1028"/>
                <a:gd name="T10" fmla="*/ 696 w 696"/>
                <a:gd name="T11" fmla="*/ 940 h 1028"/>
                <a:gd name="T12" fmla="*/ 348 w 696"/>
                <a:gd name="T13" fmla="*/ 1001 h 1028"/>
                <a:gd name="T14" fmla="*/ 348 w 696"/>
                <a:gd name="T15" fmla="*/ 165 h 1028"/>
                <a:gd name="T16" fmla="*/ 696 w 696"/>
                <a:gd name="T17" fmla="*/ 105 h 1028"/>
                <a:gd name="T18" fmla="*/ 534 w 696"/>
                <a:gd name="T19" fmla="*/ 54 h 1028"/>
                <a:gd name="T20" fmla="*/ 534 w 696"/>
                <a:gd name="T21" fmla="*/ 32 h 1028"/>
                <a:gd name="T22" fmla="*/ 348 w 696"/>
                <a:gd name="T23" fmla="*/ 0 h 1028"/>
                <a:gd name="T24" fmla="*/ 162 w 696"/>
                <a:gd name="T25" fmla="*/ 32 h 1028"/>
                <a:gd name="T26" fmla="*/ 162 w 696"/>
                <a:gd name="T27" fmla="*/ 54 h 1028"/>
                <a:gd name="T28" fmla="*/ 0 w 696"/>
                <a:gd name="T29" fmla="*/ 105 h 1028"/>
                <a:gd name="T30" fmla="*/ 348 w 696"/>
                <a:gd name="T31" fmla="*/ 165 h 1028"/>
                <a:gd name="T32" fmla="*/ 348 w 696"/>
                <a:gd name="T33" fmla="*/ 192 h 1028"/>
                <a:gd name="T34" fmla="*/ 0 w 696"/>
                <a:gd name="T35" fmla="*/ 131 h 1028"/>
                <a:gd name="T36" fmla="*/ 0 w 696"/>
                <a:gd name="T37" fmla="*/ 352 h 1028"/>
                <a:gd name="T38" fmla="*/ 36 w 696"/>
                <a:gd name="T39" fmla="*/ 419 h 1028"/>
                <a:gd name="T40" fmla="*/ 348 w 696"/>
                <a:gd name="T41" fmla="*/ 453 h 1028"/>
                <a:gd name="T42" fmla="*/ 660 w 696"/>
                <a:gd name="T43" fmla="*/ 419 h 1028"/>
                <a:gd name="T44" fmla="*/ 696 w 696"/>
                <a:gd name="T45" fmla="*/ 352 h 1028"/>
                <a:gd name="T46" fmla="*/ 696 w 696"/>
                <a:gd name="T47" fmla="*/ 131 h 1028"/>
                <a:gd name="T48" fmla="*/ 348 w 696"/>
                <a:gd name="T49" fmla="*/ 192 h 1028"/>
                <a:gd name="T50" fmla="*/ 348 w 696"/>
                <a:gd name="T51" fmla="*/ 480 h 1028"/>
                <a:gd name="T52" fmla="*/ 0 w 696"/>
                <a:gd name="T53" fmla="*/ 420 h 1028"/>
                <a:gd name="T54" fmla="*/ 0 w 696"/>
                <a:gd name="T55" fmla="*/ 613 h 1028"/>
                <a:gd name="T56" fmla="*/ 36 w 696"/>
                <a:gd name="T57" fmla="*/ 680 h 1028"/>
                <a:gd name="T58" fmla="*/ 348 w 696"/>
                <a:gd name="T59" fmla="*/ 714 h 1028"/>
                <a:gd name="T60" fmla="*/ 660 w 696"/>
                <a:gd name="T61" fmla="*/ 680 h 1028"/>
                <a:gd name="T62" fmla="*/ 696 w 696"/>
                <a:gd name="T63" fmla="*/ 613 h 1028"/>
                <a:gd name="T64" fmla="*/ 696 w 696"/>
                <a:gd name="T65" fmla="*/ 420 h 1028"/>
                <a:gd name="T66" fmla="*/ 348 w 696"/>
                <a:gd name="T67" fmla="*/ 480 h 1028"/>
                <a:gd name="T68" fmla="*/ 348 w 696"/>
                <a:gd name="T69" fmla="*/ 741 h 1028"/>
                <a:gd name="T70" fmla="*/ 0 w 696"/>
                <a:gd name="T71" fmla="*/ 681 h 1028"/>
                <a:gd name="T72" fmla="*/ 0 w 696"/>
                <a:gd name="T73" fmla="*/ 874 h 1028"/>
                <a:gd name="T74" fmla="*/ 36 w 696"/>
                <a:gd name="T75" fmla="*/ 941 h 1028"/>
                <a:gd name="T76" fmla="*/ 348 w 696"/>
                <a:gd name="T77" fmla="*/ 975 h 1028"/>
                <a:gd name="T78" fmla="*/ 660 w 696"/>
                <a:gd name="T79" fmla="*/ 941 h 1028"/>
                <a:gd name="T80" fmla="*/ 696 w 696"/>
                <a:gd name="T81" fmla="*/ 874 h 1028"/>
                <a:gd name="T82" fmla="*/ 696 w 696"/>
                <a:gd name="T83" fmla="*/ 681 h 1028"/>
                <a:gd name="T84" fmla="*/ 348 w 696"/>
                <a:gd name="T85" fmla="*/ 741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96" h="1028">
                  <a:moveTo>
                    <a:pt x="348" y="1001"/>
                  </a:moveTo>
                  <a:cubicBezTo>
                    <a:pt x="156" y="1001"/>
                    <a:pt x="0" y="974"/>
                    <a:pt x="0" y="940"/>
                  </a:cubicBezTo>
                  <a:cubicBezTo>
                    <a:pt x="0" y="968"/>
                    <a:pt x="0" y="968"/>
                    <a:pt x="0" y="968"/>
                  </a:cubicBezTo>
                  <a:cubicBezTo>
                    <a:pt x="0" y="1001"/>
                    <a:pt x="156" y="1028"/>
                    <a:pt x="348" y="1028"/>
                  </a:cubicBezTo>
                  <a:cubicBezTo>
                    <a:pt x="540" y="1028"/>
                    <a:pt x="696" y="1001"/>
                    <a:pt x="696" y="968"/>
                  </a:cubicBezTo>
                  <a:cubicBezTo>
                    <a:pt x="696" y="940"/>
                    <a:pt x="696" y="940"/>
                    <a:pt x="696" y="940"/>
                  </a:cubicBezTo>
                  <a:cubicBezTo>
                    <a:pt x="696" y="974"/>
                    <a:pt x="540" y="1001"/>
                    <a:pt x="348" y="1001"/>
                  </a:cubicBezTo>
                  <a:close/>
                  <a:moveTo>
                    <a:pt x="348" y="165"/>
                  </a:moveTo>
                  <a:cubicBezTo>
                    <a:pt x="540" y="165"/>
                    <a:pt x="696" y="138"/>
                    <a:pt x="696" y="105"/>
                  </a:cubicBezTo>
                  <a:cubicBezTo>
                    <a:pt x="696" y="83"/>
                    <a:pt x="631" y="64"/>
                    <a:pt x="534" y="54"/>
                  </a:cubicBezTo>
                  <a:cubicBezTo>
                    <a:pt x="534" y="32"/>
                    <a:pt x="534" y="32"/>
                    <a:pt x="534" y="32"/>
                  </a:cubicBezTo>
                  <a:cubicBezTo>
                    <a:pt x="534" y="14"/>
                    <a:pt x="451" y="0"/>
                    <a:pt x="348" y="0"/>
                  </a:cubicBezTo>
                  <a:cubicBezTo>
                    <a:pt x="245" y="0"/>
                    <a:pt x="162" y="14"/>
                    <a:pt x="162" y="32"/>
                  </a:cubicBezTo>
                  <a:cubicBezTo>
                    <a:pt x="162" y="54"/>
                    <a:pt x="162" y="54"/>
                    <a:pt x="162" y="54"/>
                  </a:cubicBezTo>
                  <a:cubicBezTo>
                    <a:pt x="65" y="64"/>
                    <a:pt x="0" y="83"/>
                    <a:pt x="0" y="105"/>
                  </a:cubicBezTo>
                  <a:cubicBezTo>
                    <a:pt x="0" y="138"/>
                    <a:pt x="156" y="165"/>
                    <a:pt x="348" y="165"/>
                  </a:cubicBezTo>
                  <a:close/>
                  <a:moveTo>
                    <a:pt x="348" y="192"/>
                  </a:moveTo>
                  <a:cubicBezTo>
                    <a:pt x="156" y="192"/>
                    <a:pt x="0" y="165"/>
                    <a:pt x="0" y="131"/>
                  </a:cubicBezTo>
                  <a:cubicBezTo>
                    <a:pt x="0" y="352"/>
                    <a:pt x="0" y="352"/>
                    <a:pt x="0" y="352"/>
                  </a:cubicBezTo>
                  <a:cubicBezTo>
                    <a:pt x="36" y="419"/>
                    <a:pt x="36" y="419"/>
                    <a:pt x="36" y="419"/>
                  </a:cubicBezTo>
                  <a:cubicBezTo>
                    <a:pt x="93" y="439"/>
                    <a:pt x="211" y="453"/>
                    <a:pt x="348" y="453"/>
                  </a:cubicBezTo>
                  <a:cubicBezTo>
                    <a:pt x="485" y="453"/>
                    <a:pt x="603" y="439"/>
                    <a:pt x="660" y="419"/>
                  </a:cubicBezTo>
                  <a:cubicBezTo>
                    <a:pt x="696" y="352"/>
                    <a:pt x="696" y="352"/>
                    <a:pt x="696" y="352"/>
                  </a:cubicBezTo>
                  <a:cubicBezTo>
                    <a:pt x="696" y="131"/>
                    <a:pt x="696" y="131"/>
                    <a:pt x="696" y="131"/>
                  </a:cubicBezTo>
                  <a:cubicBezTo>
                    <a:pt x="696" y="165"/>
                    <a:pt x="540" y="192"/>
                    <a:pt x="348" y="192"/>
                  </a:cubicBezTo>
                  <a:close/>
                  <a:moveTo>
                    <a:pt x="348" y="480"/>
                  </a:moveTo>
                  <a:cubicBezTo>
                    <a:pt x="156" y="480"/>
                    <a:pt x="0" y="453"/>
                    <a:pt x="0" y="420"/>
                  </a:cubicBezTo>
                  <a:cubicBezTo>
                    <a:pt x="0" y="613"/>
                    <a:pt x="0" y="613"/>
                    <a:pt x="0" y="613"/>
                  </a:cubicBezTo>
                  <a:cubicBezTo>
                    <a:pt x="36" y="680"/>
                    <a:pt x="36" y="680"/>
                    <a:pt x="36" y="680"/>
                  </a:cubicBezTo>
                  <a:cubicBezTo>
                    <a:pt x="93" y="700"/>
                    <a:pt x="211" y="714"/>
                    <a:pt x="348" y="714"/>
                  </a:cubicBezTo>
                  <a:cubicBezTo>
                    <a:pt x="485" y="714"/>
                    <a:pt x="603" y="700"/>
                    <a:pt x="660" y="680"/>
                  </a:cubicBezTo>
                  <a:cubicBezTo>
                    <a:pt x="696" y="613"/>
                    <a:pt x="696" y="613"/>
                    <a:pt x="696" y="613"/>
                  </a:cubicBezTo>
                  <a:cubicBezTo>
                    <a:pt x="696" y="420"/>
                    <a:pt x="696" y="420"/>
                    <a:pt x="696" y="420"/>
                  </a:cubicBezTo>
                  <a:cubicBezTo>
                    <a:pt x="696" y="453"/>
                    <a:pt x="540" y="480"/>
                    <a:pt x="348" y="480"/>
                  </a:cubicBezTo>
                  <a:close/>
                  <a:moveTo>
                    <a:pt x="348" y="741"/>
                  </a:moveTo>
                  <a:cubicBezTo>
                    <a:pt x="156" y="741"/>
                    <a:pt x="0" y="714"/>
                    <a:pt x="0" y="681"/>
                  </a:cubicBezTo>
                  <a:cubicBezTo>
                    <a:pt x="0" y="874"/>
                    <a:pt x="0" y="874"/>
                    <a:pt x="0" y="874"/>
                  </a:cubicBezTo>
                  <a:cubicBezTo>
                    <a:pt x="36" y="941"/>
                    <a:pt x="36" y="941"/>
                    <a:pt x="36" y="941"/>
                  </a:cubicBezTo>
                  <a:cubicBezTo>
                    <a:pt x="93" y="961"/>
                    <a:pt x="211" y="975"/>
                    <a:pt x="348" y="975"/>
                  </a:cubicBezTo>
                  <a:cubicBezTo>
                    <a:pt x="485" y="975"/>
                    <a:pt x="603" y="961"/>
                    <a:pt x="660" y="941"/>
                  </a:cubicBezTo>
                  <a:cubicBezTo>
                    <a:pt x="696" y="874"/>
                    <a:pt x="696" y="874"/>
                    <a:pt x="696" y="874"/>
                  </a:cubicBezTo>
                  <a:cubicBezTo>
                    <a:pt x="696" y="681"/>
                    <a:pt x="696" y="681"/>
                    <a:pt x="696" y="681"/>
                  </a:cubicBezTo>
                  <a:cubicBezTo>
                    <a:pt x="696" y="714"/>
                    <a:pt x="540" y="741"/>
                    <a:pt x="348" y="74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932654"/>
              <a:endParaRPr lang="en-US">
                <a:solidFill>
                  <a:srgbClr val="505050"/>
                </a:solidFill>
              </a:endParaRPr>
            </a:p>
          </p:txBody>
        </p:sp>
        <p:grpSp>
          <p:nvGrpSpPr>
            <p:cNvPr id="18" name="Group 17"/>
            <p:cNvGrpSpPr/>
            <p:nvPr/>
          </p:nvGrpSpPr>
          <p:grpSpPr>
            <a:xfrm>
              <a:off x="8751535" y="5558335"/>
              <a:ext cx="473847" cy="264764"/>
              <a:chOff x="4810383" y="5612320"/>
              <a:chExt cx="431823" cy="241283"/>
            </a:xfrm>
          </p:grpSpPr>
          <p:sp>
            <p:nvSpPr>
              <p:cNvPr id="17" name="Freeform 16"/>
              <p:cNvSpPr/>
              <p:nvPr/>
            </p:nvSpPr>
            <p:spPr bwMode="auto">
              <a:xfrm>
                <a:off x="4822031" y="5684044"/>
                <a:ext cx="259557" cy="169068"/>
              </a:xfrm>
              <a:custGeom>
                <a:avLst/>
                <a:gdLst>
                  <a:gd name="connsiteX0" fmla="*/ 259557 w 259557"/>
                  <a:gd name="connsiteY0" fmla="*/ 69056 h 169068"/>
                  <a:gd name="connsiteX1" fmla="*/ 240507 w 259557"/>
                  <a:gd name="connsiteY1" fmla="*/ 169068 h 169068"/>
                  <a:gd name="connsiteX2" fmla="*/ 11907 w 259557"/>
                  <a:gd name="connsiteY2" fmla="*/ 102393 h 169068"/>
                  <a:gd name="connsiteX3" fmla="*/ 0 w 259557"/>
                  <a:gd name="connsiteY3" fmla="*/ 71437 h 169068"/>
                  <a:gd name="connsiteX4" fmla="*/ 7144 w 259557"/>
                  <a:gd name="connsiteY4" fmla="*/ 19050 h 169068"/>
                  <a:gd name="connsiteX5" fmla="*/ 85725 w 259557"/>
                  <a:gd name="connsiteY5" fmla="*/ 0 h 169068"/>
                  <a:gd name="connsiteX6" fmla="*/ 259557 w 259557"/>
                  <a:gd name="connsiteY6" fmla="*/ 69056 h 1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557" h="169068">
                    <a:moveTo>
                      <a:pt x="259557" y="69056"/>
                    </a:moveTo>
                    <a:lnTo>
                      <a:pt x="240507" y="169068"/>
                    </a:lnTo>
                    <a:lnTo>
                      <a:pt x="11907" y="102393"/>
                    </a:lnTo>
                    <a:lnTo>
                      <a:pt x="0" y="71437"/>
                    </a:lnTo>
                    <a:lnTo>
                      <a:pt x="7144" y="19050"/>
                    </a:lnTo>
                    <a:lnTo>
                      <a:pt x="85725" y="0"/>
                    </a:lnTo>
                    <a:lnTo>
                      <a:pt x="259557" y="69056"/>
                    </a:lnTo>
                    <a:close/>
                  </a:path>
                </a:pathLst>
              </a:custGeom>
              <a:solidFill>
                <a:schemeClr val="bg1">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sp>
            <p:nvSpPr>
              <p:cNvPr id="76" name="Freeform 512"/>
              <p:cNvSpPr>
                <a:spLocks noEditPoints="1"/>
              </p:cNvSpPr>
              <p:nvPr/>
            </p:nvSpPr>
            <p:spPr bwMode="auto">
              <a:xfrm>
                <a:off x="4810383" y="5612320"/>
                <a:ext cx="431823" cy="241283"/>
              </a:xfrm>
              <a:custGeom>
                <a:avLst/>
                <a:gdLst>
                  <a:gd name="T0" fmla="*/ 1155 w 1179"/>
                  <a:gd name="T1" fmla="*/ 87 h 530"/>
                  <a:gd name="T2" fmla="*/ 578 w 1179"/>
                  <a:gd name="T3" fmla="*/ 0 h 530"/>
                  <a:gd name="T4" fmla="*/ 44 w 1179"/>
                  <a:gd name="T5" fmla="*/ 178 h 530"/>
                  <a:gd name="T6" fmla="*/ 53 w 1179"/>
                  <a:gd name="T7" fmla="*/ 378 h 530"/>
                  <a:gd name="T8" fmla="*/ 337 w 1179"/>
                  <a:gd name="T9" fmla="*/ 462 h 530"/>
                  <a:gd name="T10" fmla="*/ 683 w 1179"/>
                  <a:gd name="T11" fmla="*/ 530 h 530"/>
                  <a:gd name="T12" fmla="*/ 1155 w 1179"/>
                  <a:gd name="T13" fmla="*/ 224 h 530"/>
                  <a:gd name="T14" fmla="*/ 1155 w 1179"/>
                  <a:gd name="T15" fmla="*/ 87 h 530"/>
                  <a:gd name="T16" fmla="*/ 672 w 1179"/>
                  <a:gd name="T17" fmla="*/ 509 h 530"/>
                  <a:gd name="T18" fmla="*/ 670 w 1179"/>
                  <a:gd name="T19" fmla="*/ 509 h 530"/>
                  <a:gd name="T20" fmla="*/ 342 w 1179"/>
                  <a:gd name="T21" fmla="*/ 444 h 530"/>
                  <a:gd name="T22" fmla="*/ 66 w 1179"/>
                  <a:gd name="T23" fmla="*/ 362 h 530"/>
                  <a:gd name="T24" fmla="*/ 59 w 1179"/>
                  <a:gd name="T25" fmla="*/ 194 h 530"/>
                  <a:gd name="T26" fmla="*/ 671 w 1179"/>
                  <a:gd name="T27" fmla="*/ 291 h 530"/>
                  <a:gd name="T28" fmla="*/ 672 w 1179"/>
                  <a:gd name="T29" fmla="*/ 509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9" h="530">
                    <a:moveTo>
                      <a:pt x="1155" y="87"/>
                    </a:moveTo>
                    <a:cubicBezTo>
                      <a:pt x="890" y="5"/>
                      <a:pt x="578" y="0"/>
                      <a:pt x="578" y="0"/>
                    </a:cubicBezTo>
                    <a:cubicBezTo>
                      <a:pt x="44" y="178"/>
                      <a:pt x="44" y="178"/>
                      <a:pt x="44" y="178"/>
                    </a:cubicBezTo>
                    <a:cubicBezTo>
                      <a:pt x="0" y="301"/>
                      <a:pt x="53" y="378"/>
                      <a:pt x="53" y="378"/>
                    </a:cubicBezTo>
                    <a:cubicBezTo>
                      <a:pt x="53" y="378"/>
                      <a:pt x="118" y="402"/>
                      <a:pt x="337" y="462"/>
                    </a:cubicBezTo>
                    <a:cubicBezTo>
                      <a:pt x="556" y="522"/>
                      <a:pt x="683" y="530"/>
                      <a:pt x="683" y="530"/>
                    </a:cubicBezTo>
                    <a:cubicBezTo>
                      <a:pt x="1155" y="224"/>
                      <a:pt x="1155" y="224"/>
                      <a:pt x="1155" y="224"/>
                    </a:cubicBezTo>
                    <a:cubicBezTo>
                      <a:pt x="1179" y="159"/>
                      <a:pt x="1155" y="87"/>
                      <a:pt x="1155" y="87"/>
                    </a:cubicBezTo>
                    <a:close/>
                    <a:moveTo>
                      <a:pt x="672" y="509"/>
                    </a:moveTo>
                    <a:cubicBezTo>
                      <a:pt x="671" y="509"/>
                      <a:pt x="670" y="509"/>
                      <a:pt x="670" y="509"/>
                    </a:cubicBezTo>
                    <a:cubicBezTo>
                      <a:pt x="631" y="505"/>
                      <a:pt x="515" y="491"/>
                      <a:pt x="342" y="444"/>
                    </a:cubicBezTo>
                    <a:cubicBezTo>
                      <a:pt x="163" y="395"/>
                      <a:pt x="87" y="369"/>
                      <a:pt x="66" y="362"/>
                    </a:cubicBezTo>
                    <a:cubicBezTo>
                      <a:pt x="57" y="345"/>
                      <a:pt x="30" y="284"/>
                      <a:pt x="59" y="194"/>
                    </a:cubicBezTo>
                    <a:cubicBezTo>
                      <a:pt x="671" y="291"/>
                      <a:pt x="671" y="291"/>
                      <a:pt x="671" y="291"/>
                    </a:cubicBezTo>
                    <a:cubicBezTo>
                      <a:pt x="671" y="291"/>
                      <a:pt x="712" y="379"/>
                      <a:pt x="672" y="509"/>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932654"/>
                <a:endParaRPr lang="en-US">
                  <a:solidFill>
                    <a:srgbClr val="505050"/>
                  </a:solidFill>
                </a:endParaRPr>
              </a:p>
            </p:txBody>
          </p:sp>
        </p:grpSp>
        <p:sp>
          <p:nvSpPr>
            <p:cNvPr id="4" name="Rectangle 3"/>
            <p:cNvSpPr/>
            <p:nvPr/>
          </p:nvSpPr>
          <p:spPr bwMode="auto">
            <a:xfrm>
              <a:off x="7875979" y="4124205"/>
              <a:ext cx="2333800" cy="568342"/>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182880" bIns="91440"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r>
                <a:rPr lang="en-US" spc="-50" dirty="0" smtClean="0">
                  <a:gradFill>
                    <a:gsLst>
                      <a:gs pos="1250">
                        <a:srgbClr val="EFEFEF"/>
                      </a:gs>
                      <a:gs pos="10417">
                        <a:srgbClr val="EFEFEF"/>
                      </a:gs>
                    </a:gsLst>
                    <a:lin ang="5400000" scaled="0"/>
                  </a:gradFill>
                </a:rPr>
                <a:t>Windows </a:t>
              </a:r>
              <a:r>
                <a:rPr lang="en-US" spc="-50" dirty="0">
                  <a:gradFill>
                    <a:gsLst>
                      <a:gs pos="1250">
                        <a:srgbClr val="EFEFEF"/>
                      </a:gs>
                      <a:gs pos="10417">
                        <a:srgbClr val="EFEFEF"/>
                      </a:gs>
                    </a:gsLst>
                    <a:lin ang="5400000" scaled="0"/>
                  </a:gradFill>
                </a:rPr>
                <a:t>Server </a:t>
              </a:r>
              <a:r>
                <a:rPr lang="en-US" spc="-50" dirty="0" smtClean="0">
                  <a:gradFill>
                    <a:gsLst>
                      <a:gs pos="1250">
                        <a:srgbClr val="EFEFEF"/>
                      </a:gs>
                      <a:gs pos="10417">
                        <a:srgbClr val="EFEFEF"/>
                      </a:gs>
                    </a:gsLst>
                    <a:lin ang="5400000" scaled="0"/>
                  </a:gradFill>
                </a:rPr>
                <a:t>and</a:t>
              </a:r>
            </a:p>
            <a:p>
              <a:pPr algn="ctr" defTabSz="914099" fontAlgn="base">
                <a:lnSpc>
                  <a:spcPct val="90000"/>
                </a:lnSpc>
                <a:spcBef>
                  <a:spcPct val="0"/>
                </a:spcBef>
                <a:spcAft>
                  <a:spcPct val="0"/>
                </a:spcAft>
              </a:pPr>
              <a:r>
                <a:rPr lang="en-US" spc="-50" dirty="0" smtClean="0">
                  <a:gradFill>
                    <a:gsLst>
                      <a:gs pos="1250">
                        <a:srgbClr val="EFEFEF"/>
                      </a:gs>
                      <a:gs pos="10417">
                        <a:srgbClr val="EFEFEF"/>
                      </a:gs>
                    </a:gsLst>
                    <a:lin ang="5400000" scaled="0"/>
                  </a:gradFill>
                </a:rPr>
                <a:t>System Center</a:t>
              </a:r>
              <a:endParaRPr lang="en-US" spc="-50" dirty="0">
                <a:gradFill>
                  <a:gsLst>
                    <a:gs pos="1250">
                      <a:srgbClr val="EFEFEF"/>
                    </a:gs>
                    <a:gs pos="10417">
                      <a:srgbClr val="EFEFEF"/>
                    </a:gs>
                  </a:gsLst>
                  <a:lin ang="5400000" scaled="0"/>
                </a:gradFill>
              </a:endParaRPr>
            </a:p>
          </p:txBody>
        </p:sp>
        <p:sp>
          <p:nvSpPr>
            <p:cNvPr id="14" name="Freeform 5"/>
            <p:cNvSpPr>
              <a:spLocks/>
            </p:cNvSpPr>
            <p:nvPr/>
          </p:nvSpPr>
          <p:spPr bwMode="auto">
            <a:xfrm>
              <a:off x="10431013" y="2830401"/>
              <a:ext cx="191619" cy="36581"/>
            </a:xfrm>
            <a:custGeom>
              <a:avLst/>
              <a:gdLst>
                <a:gd name="T0" fmla="*/ 315 w 348"/>
                <a:gd name="T1" fmla="*/ 0 h 65"/>
                <a:gd name="T2" fmla="*/ 33 w 348"/>
                <a:gd name="T3" fmla="*/ 0 h 65"/>
                <a:gd name="T4" fmla="*/ 0 w 348"/>
                <a:gd name="T5" fmla="*/ 32 h 65"/>
                <a:gd name="T6" fmla="*/ 33 w 348"/>
                <a:gd name="T7" fmla="*/ 65 h 65"/>
                <a:gd name="T8" fmla="*/ 315 w 348"/>
                <a:gd name="T9" fmla="*/ 65 h 65"/>
                <a:gd name="T10" fmla="*/ 348 w 348"/>
                <a:gd name="T11" fmla="*/ 32 h 65"/>
                <a:gd name="T12" fmla="*/ 315 w 348"/>
                <a:gd name="T13" fmla="*/ 0 h 65"/>
              </a:gdLst>
              <a:ahLst/>
              <a:cxnLst>
                <a:cxn ang="0">
                  <a:pos x="T0" y="T1"/>
                </a:cxn>
                <a:cxn ang="0">
                  <a:pos x="T2" y="T3"/>
                </a:cxn>
                <a:cxn ang="0">
                  <a:pos x="T4" y="T5"/>
                </a:cxn>
                <a:cxn ang="0">
                  <a:pos x="T6" y="T7"/>
                </a:cxn>
                <a:cxn ang="0">
                  <a:pos x="T8" y="T9"/>
                </a:cxn>
                <a:cxn ang="0">
                  <a:pos x="T10" y="T11"/>
                </a:cxn>
                <a:cxn ang="0">
                  <a:pos x="T12" y="T13"/>
                </a:cxn>
              </a:cxnLst>
              <a:rect l="0" t="0" r="r" b="b"/>
              <a:pathLst>
                <a:path w="348" h="65">
                  <a:moveTo>
                    <a:pt x="315" y="0"/>
                  </a:moveTo>
                  <a:cubicBezTo>
                    <a:pt x="33" y="0"/>
                    <a:pt x="33" y="0"/>
                    <a:pt x="33" y="0"/>
                  </a:cubicBezTo>
                  <a:cubicBezTo>
                    <a:pt x="15" y="0"/>
                    <a:pt x="0" y="14"/>
                    <a:pt x="0" y="32"/>
                  </a:cubicBezTo>
                  <a:cubicBezTo>
                    <a:pt x="0" y="50"/>
                    <a:pt x="15" y="65"/>
                    <a:pt x="33" y="65"/>
                  </a:cubicBezTo>
                  <a:cubicBezTo>
                    <a:pt x="315" y="65"/>
                    <a:pt x="315" y="65"/>
                    <a:pt x="315" y="65"/>
                  </a:cubicBezTo>
                  <a:cubicBezTo>
                    <a:pt x="333" y="65"/>
                    <a:pt x="348" y="50"/>
                    <a:pt x="348" y="32"/>
                  </a:cubicBezTo>
                  <a:cubicBezTo>
                    <a:pt x="348" y="14"/>
                    <a:pt x="333" y="0"/>
                    <a:pt x="315"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932654"/>
              <a:endParaRPr lang="en-US">
                <a:solidFill>
                  <a:srgbClr val="505050"/>
                </a:solidFill>
              </a:endParaRPr>
            </a:p>
          </p:txBody>
        </p:sp>
        <p:sp>
          <p:nvSpPr>
            <p:cNvPr id="15" name="Freeform 6"/>
            <p:cNvSpPr>
              <a:spLocks/>
            </p:cNvSpPr>
            <p:nvPr/>
          </p:nvSpPr>
          <p:spPr bwMode="auto">
            <a:xfrm>
              <a:off x="10307331" y="2912274"/>
              <a:ext cx="315300" cy="36581"/>
            </a:xfrm>
            <a:custGeom>
              <a:avLst/>
              <a:gdLst>
                <a:gd name="T0" fmla="*/ 537 w 570"/>
                <a:gd name="T1" fmla="*/ 0 h 65"/>
                <a:gd name="T2" fmla="*/ 32 w 570"/>
                <a:gd name="T3" fmla="*/ 0 h 65"/>
                <a:gd name="T4" fmla="*/ 0 w 570"/>
                <a:gd name="T5" fmla="*/ 33 h 65"/>
                <a:gd name="T6" fmla="*/ 32 w 570"/>
                <a:gd name="T7" fmla="*/ 65 h 65"/>
                <a:gd name="T8" fmla="*/ 537 w 570"/>
                <a:gd name="T9" fmla="*/ 65 h 65"/>
                <a:gd name="T10" fmla="*/ 570 w 570"/>
                <a:gd name="T11" fmla="*/ 33 h 65"/>
                <a:gd name="T12" fmla="*/ 537 w 570"/>
                <a:gd name="T13" fmla="*/ 0 h 65"/>
              </a:gdLst>
              <a:ahLst/>
              <a:cxnLst>
                <a:cxn ang="0">
                  <a:pos x="T0" y="T1"/>
                </a:cxn>
                <a:cxn ang="0">
                  <a:pos x="T2" y="T3"/>
                </a:cxn>
                <a:cxn ang="0">
                  <a:pos x="T4" y="T5"/>
                </a:cxn>
                <a:cxn ang="0">
                  <a:pos x="T6" y="T7"/>
                </a:cxn>
                <a:cxn ang="0">
                  <a:pos x="T8" y="T9"/>
                </a:cxn>
                <a:cxn ang="0">
                  <a:pos x="T10" y="T11"/>
                </a:cxn>
                <a:cxn ang="0">
                  <a:pos x="T12" y="T13"/>
                </a:cxn>
              </a:cxnLst>
              <a:rect l="0" t="0" r="r" b="b"/>
              <a:pathLst>
                <a:path w="570" h="65">
                  <a:moveTo>
                    <a:pt x="537" y="0"/>
                  </a:moveTo>
                  <a:cubicBezTo>
                    <a:pt x="32" y="0"/>
                    <a:pt x="32" y="0"/>
                    <a:pt x="32" y="0"/>
                  </a:cubicBezTo>
                  <a:cubicBezTo>
                    <a:pt x="14" y="0"/>
                    <a:pt x="0" y="15"/>
                    <a:pt x="0" y="33"/>
                  </a:cubicBezTo>
                  <a:cubicBezTo>
                    <a:pt x="0" y="51"/>
                    <a:pt x="14" y="65"/>
                    <a:pt x="32" y="65"/>
                  </a:cubicBezTo>
                  <a:cubicBezTo>
                    <a:pt x="537" y="65"/>
                    <a:pt x="537" y="65"/>
                    <a:pt x="537" y="65"/>
                  </a:cubicBezTo>
                  <a:cubicBezTo>
                    <a:pt x="555" y="65"/>
                    <a:pt x="570" y="51"/>
                    <a:pt x="570" y="33"/>
                  </a:cubicBezTo>
                  <a:cubicBezTo>
                    <a:pt x="570" y="15"/>
                    <a:pt x="555" y="0"/>
                    <a:pt x="537"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932654"/>
              <a:endParaRPr lang="en-US">
                <a:solidFill>
                  <a:srgbClr val="505050"/>
                </a:solidFill>
              </a:endParaRPr>
            </a:p>
          </p:txBody>
        </p:sp>
        <p:sp>
          <p:nvSpPr>
            <p:cNvPr id="16" name="Freeform 7"/>
            <p:cNvSpPr>
              <a:spLocks/>
            </p:cNvSpPr>
            <p:nvPr/>
          </p:nvSpPr>
          <p:spPr bwMode="auto">
            <a:xfrm>
              <a:off x="10307331" y="2995890"/>
              <a:ext cx="315300" cy="36581"/>
            </a:xfrm>
            <a:custGeom>
              <a:avLst/>
              <a:gdLst>
                <a:gd name="T0" fmla="*/ 537 w 570"/>
                <a:gd name="T1" fmla="*/ 0 h 65"/>
                <a:gd name="T2" fmla="*/ 32 w 570"/>
                <a:gd name="T3" fmla="*/ 0 h 65"/>
                <a:gd name="T4" fmla="*/ 0 w 570"/>
                <a:gd name="T5" fmla="*/ 32 h 65"/>
                <a:gd name="T6" fmla="*/ 32 w 570"/>
                <a:gd name="T7" fmla="*/ 65 h 65"/>
                <a:gd name="T8" fmla="*/ 537 w 570"/>
                <a:gd name="T9" fmla="*/ 65 h 65"/>
                <a:gd name="T10" fmla="*/ 570 w 570"/>
                <a:gd name="T11" fmla="*/ 32 h 65"/>
                <a:gd name="T12" fmla="*/ 537 w 570"/>
                <a:gd name="T13" fmla="*/ 0 h 65"/>
              </a:gdLst>
              <a:ahLst/>
              <a:cxnLst>
                <a:cxn ang="0">
                  <a:pos x="T0" y="T1"/>
                </a:cxn>
                <a:cxn ang="0">
                  <a:pos x="T2" y="T3"/>
                </a:cxn>
                <a:cxn ang="0">
                  <a:pos x="T4" y="T5"/>
                </a:cxn>
                <a:cxn ang="0">
                  <a:pos x="T6" y="T7"/>
                </a:cxn>
                <a:cxn ang="0">
                  <a:pos x="T8" y="T9"/>
                </a:cxn>
                <a:cxn ang="0">
                  <a:pos x="T10" y="T11"/>
                </a:cxn>
                <a:cxn ang="0">
                  <a:pos x="T12" y="T13"/>
                </a:cxn>
              </a:cxnLst>
              <a:rect l="0" t="0" r="r" b="b"/>
              <a:pathLst>
                <a:path w="570" h="65">
                  <a:moveTo>
                    <a:pt x="537" y="0"/>
                  </a:moveTo>
                  <a:cubicBezTo>
                    <a:pt x="32" y="0"/>
                    <a:pt x="32" y="0"/>
                    <a:pt x="32" y="0"/>
                  </a:cubicBezTo>
                  <a:cubicBezTo>
                    <a:pt x="14" y="0"/>
                    <a:pt x="0" y="14"/>
                    <a:pt x="0" y="32"/>
                  </a:cubicBezTo>
                  <a:cubicBezTo>
                    <a:pt x="0" y="50"/>
                    <a:pt x="14" y="65"/>
                    <a:pt x="32" y="65"/>
                  </a:cubicBezTo>
                  <a:cubicBezTo>
                    <a:pt x="537" y="65"/>
                    <a:pt x="537" y="65"/>
                    <a:pt x="537" y="65"/>
                  </a:cubicBezTo>
                  <a:cubicBezTo>
                    <a:pt x="555" y="65"/>
                    <a:pt x="570" y="50"/>
                    <a:pt x="570" y="32"/>
                  </a:cubicBezTo>
                  <a:cubicBezTo>
                    <a:pt x="570" y="14"/>
                    <a:pt x="555" y="0"/>
                    <a:pt x="537"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932654"/>
              <a:endParaRPr lang="en-US">
                <a:solidFill>
                  <a:srgbClr val="505050"/>
                </a:solidFill>
              </a:endParaRPr>
            </a:p>
          </p:txBody>
        </p:sp>
        <p:sp>
          <p:nvSpPr>
            <p:cNvPr id="19" name="Freeform 8"/>
            <p:cNvSpPr>
              <a:spLocks/>
            </p:cNvSpPr>
            <p:nvPr/>
          </p:nvSpPr>
          <p:spPr bwMode="auto">
            <a:xfrm>
              <a:off x="10307331" y="3079504"/>
              <a:ext cx="315300" cy="34840"/>
            </a:xfrm>
            <a:custGeom>
              <a:avLst/>
              <a:gdLst>
                <a:gd name="T0" fmla="*/ 537 w 570"/>
                <a:gd name="T1" fmla="*/ 0 h 65"/>
                <a:gd name="T2" fmla="*/ 32 w 570"/>
                <a:gd name="T3" fmla="*/ 0 h 65"/>
                <a:gd name="T4" fmla="*/ 0 w 570"/>
                <a:gd name="T5" fmla="*/ 33 h 65"/>
                <a:gd name="T6" fmla="*/ 32 w 570"/>
                <a:gd name="T7" fmla="*/ 65 h 65"/>
                <a:gd name="T8" fmla="*/ 537 w 570"/>
                <a:gd name="T9" fmla="*/ 65 h 65"/>
                <a:gd name="T10" fmla="*/ 570 w 570"/>
                <a:gd name="T11" fmla="*/ 33 h 65"/>
                <a:gd name="T12" fmla="*/ 537 w 570"/>
                <a:gd name="T13" fmla="*/ 0 h 65"/>
              </a:gdLst>
              <a:ahLst/>
              <a:cxnLst>
                <a:cxn ang="0">
                  <a:pos x="T0" y="T1"/>
                </a:cxn>
                <a:cxn ang="0">
                  <a:pos x="T2" y="T3"/>
                </a:cxn>
                <a:cxn ang="0">
                  <a:pos x="T4" y="T5"/>
                </a:cxn>
                <a:cxn ang="0">
                  <a:pos x="T6" y="T7"/>
                </a:cxn>
                <a:cxn ang="0">
                  <a:pos x="T8" y="T9"/>
                </a:cxn>
                <a:cxn ang="0">
                  <a:pos x="T10" y="T11"/>
                </a:cxn>
                <a:cxn ang="0">
                  <a:pos x="T12" y="T13"/>
                </a:cxn>
              </a:cxnLst>
              <a:rect l="0" t="0" r="r" b="b"/>
              <a:pathLst>
                <a:path w="570" h="65">
                  <a:moveTo>
                    <a:pt x="537" y="0"/>
                  </a:moveTo>
                  <a:cubicBezTo>
                    <a:pt x="32" y="0"/>
                    <a:pt x="32" y="0"/>
                    <a:pt x="32" y="0"/>
                  </a:cubicBezTo>
                  <a:cubicBezTo>
                    <a:pt x="14" y="0"/>
                    <a:pt x="0" y="15"/>
                    <a:pt x="0" y="33"/>
                  </a:cubicBezTo>
                  <a:cubicBezTo>
                    <a:pt x="0" y="51"/>
                    <a:pt x="14" y="65"/>
                    <a:pt x="32" y="65"/>
                  </a:cubicBezTo>
                  <a:cubicBezTo>
                    <a:pt x="537" y="65"/>
                    <a:pt x="537" y="65"/>
                    <a:pt x="537" y="65"/>
                  </a:cubicBezTo>
                  <a:cubicBezTo>
                    <a:pt x="555" y="65"/>
                    <a:pt x="570" y="51"/>
                    <a:pt x="570" y="33"/>
                  </a:cubicBezTo>
                  <a:cubicBezTo>
                    <a:pt x="570" y="15"/>
                    <a:pt x="555" y="0"/>
                    <a:pt x="537"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932654"/>
              <a:endParaRPr lang="en-US">
                <a:solidFill>
                  <a:srgbClr val="505050"/>
                </a:solidFill>
              </a:endParaRPr>
            </a:p>
          </p:txBody>
        </p:sp>
        <p:sp>
          <p:nvSpPr>
            <p:cNvPr id="20" name="Freeform 9"/>
            <p:cNvSpPr>
              <a:spLocks noEditPoints="1"/>
            </p:cNvSpPr>
            <p:nvPr/>
          </p:nvSpPr>
          <p:spPr bwMode="auto">
            <a:xfrm>
              <a:off x="10209780" y="2666653"/>
              <a:ext cx="513887" cy="587050"/>
            </a:xfrm>
            <a:custGeom>
              <a:avLst/>
              <a:gdLst>
                <a:gd name="T0" fmla="*/ 868 w 932"/>
                <a:gd name="T1" fmla="*/ 1064 h 1064"/>
                <a:gd name="T2" fmla="*/ 932 w 932"/>
                <a:gd name="T3" fmla="*/ 1064 h 1064"/>
                <a:gd name="T4" fmla="*/ 932 w 932"/>
                <a:gd name="T5" fmla="*/ 104 h 1064"/>
                <a:gd name="T6" fmla="*/ 824 w 932"/>
                <a:gd name="T7" fmla="*/ 0 h 1064"/>
                <a:gd name="T8" fmla="*/ 301 w 932"/>
                <a:gd name="T9" fmla="*/ 0 h 1064"/>
                <a:gd name="T10" fmla="*/ 0 w 932"/>
                <a:gd name="T11" fmla="*/ 269 h 1064"/>
                <a:gd name="T12" fmla="*/ 0 w 932"/>
                <a:gd name="T13" fmla="*/ 961 h 1064"/>
                <a:gd name="T14" fmla="*/ 105 w 932"/>
                <a:gd name="T15" fmla="*/ 1064 h 1064"/>
                <a:gd name="T16" fmla="*/ 868 w 932"/>
                <a:gd name="T17" fmla="*/ 1064 h 1064"/>
                <a:gd name="T18" fmla="*/ 136 w 932"/>
                <a:gd name="T19" fmla="*/ 1005 h 1064"/>
                <a:gd name="T20" fmla="*/ 64 w 932"/>
                <a:gd name="T21" fmla="*/ 933 h 1064"/>
                <a:gd name="T22" fmla="*/ 64 w 932"/>
                <a:gd name="T23" fmla="*/ 309 h 1064"/>
                <a:gd name="T24" fmla="*/ 250 w 932"/>
                <a:gd name="T25" fmla="*/ 309 h 1064"/>
                <a:gd name="T26" fmla="*/ 311 w 932"/>
                <a:gd name="T27" fmla="*/ 296 h 1064"/>
                <a:gd name="T28" fmla="*/ 335 w 932"/>
                <a:gd name="T29" fmla="*/ 240 h 1064"/>
                <a:gd name="T30" fmla="*/ 335 w 932"/>
                <a:gd name="T31" fmla="*/ 67 h 1064"/>
                <a:gd name="T32" fmla="*/ 796 w 932"/>
                <a:gd name="T33" fmla="*/ 67 h 1064"/>
                <a:gd name="T34" fmla="*/ 868 w 932"/>
                <a:gd name="T35" fmla="*/ 138 h 1064"/>
                <a:gd name="T36" fmla="*/ 868 w 932"/>
                <a:gd name="T37" fmla="*/ 1005 h 1064"/>
                <a:gd name="T38" fmla="*/ 136 w 932"/>
                <a:gd name="T39" fmla="*/ 1005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32" h="1064">
                  <a:moveTo>
                    <a:pt x="868" y="1064"/>
                  </a:moveTo>
                  <a:cubicBezTo>
                    <a:pt x="932" y="1064"/>
                    <a:pt x="932" y="1064"/>
                    <a:pt x="932" y="1064"/>
                  </a:cubicBezTo>
                  <a:cubicBezTo>
                    <a:pt x="932" y="104"/>
                    <a:pt x="932" y="104"/>
                    <a:pt x="932" y="104"/>
                  </a:cubicBezTo>
                  <a:cubicBezTo>
                    <a:pt x="932" y="42"/>
                    <a:pt x="873" y="0"/>
                    <a:pt x="824" y="0"/>
                  </a:cubicBezTo>
                  <a:cubicBezTo>
                    <a:pt x="301" y="0"/>
                    <a:pt x="301" y="0"/>
                    <a:pt x="301" y="0"/>
                  </a:cubicBezTo>
                  <a:cubicBezTo>
                    <a:pt x="222" y="69"/>
                    <a:pt x="122" y="169"/>
                    <a:pt x="0" y="269"/>
                  </a:cubicBezTo>
                  <a:cubicBezTo>
                    <a:pt x="0" y="961"/>
                    <a:pt x="0" y="961"/>
                    <a:pt x="0" y="961"/>
                  </a:cubicBezTo>
                  <a:cubicBezTo>
                    <a:pt x="0" y="1025"/>
                    <a:pt x="55" y="1064"/>
                    <a:pt x="105" y="1064"/>
                  </a:cubicBezTo>
                  <a:cubicBezTo>
                    <a:pt x="868" y="1064"/>
                    <a:pt x="868" y="1064"/>
                    <a:pt x="868" y="1064"/>
                  </a:cubicBezTo>
                  <a:close/>
                  <a:moveTo>
                    <a:pt x="136" y="1005"/>
                  </a:moveTo>
                  <a:cubicBezTo>
                    <a:pt x="96" y="1005"/>
                    <a:pt x="64" y="972"/>
                    <a:pt x="64" y="933"/>
                  </a:cubicBezTo>
                  <a:cubicBezTo>
                    <a:pt x="64" y="309"/>
                    <a:pt x="64" y="309"/>
                    <a:pt x="64" y="309"/>
                  </a:cubicBezTo>
                  <a:cubicBezTo>
                    <a:pt x="250" y="309"/>
                    <a:pt x="250" y="309"/>
                    <a:pt x="250" y="309"/>
                  </a:cubicBezTo>
                  <a:cubicBezTo>
                    <a:pt x="250" y="309"/>
                    <a:pt x="291" y="308"/>
                    <a:pt x="311" y="296"/>
                  </a:cubicBezTo>
                  <a:cubicBezTo>
                    <a:pt x="337" y="279"/>
                    <a:pt x="335" y="240"/>
                    <a:pt x="335" y="240"/>
                  </a:cubicBezTo>
                  <a:cubicBezTo>
                    <a:pt x="335" y="67"/>
                    <a:pt x="335" y="67"/>
                    <a:pt x="335" y="67"/>
                  </a:cubicBezTo>
                  <a:cubicBezTo>
                    <a:pt x="796" y="67"/>
                    <a:pt x="796" y="67"/>
                    <a:pt x="796" y="67"/>
                  </a:cubicBezTo>
                  <a:cubicBezTo>
                    <a:pt x="836" y="67"/>
                    <a:pt x="868" y="99"/>
                    <a:pt x="868" y="138"/>
                  </a:cubicBezTo>
                  <a:cubicBezTo>
                    <a:pt x="868" y="1005"/>
                    <a:pt x="868" y="1005"/>
                    <a:pt x="868" y="1005"/>
                  </a:cubicBezTo>
                  <a:lnTo>
                    <a:pt x="136" y="100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932654"/>
              <a:endParaRPr lang="en-US">
                <a:solidFill>
                  <a:srgbClr val="505050"/>
                </a:solidFill>
              </a:endParaRPr>
            </a:p>
          </p:txBody>
        </p:sp>
        <p:grpSp>
          <p:nvGrpSpPr>
            <p:cNvPr id="57" name="Group 56"/>
            <p:cNvGrpSpPr/>
            <p:nvPr/>
          </p:nvGrpSpPr>
          <p:grpSpPr>
            <a:xfrm>
              <a:off x="10561918" y="5227560"/>
              <a:ext cx="640987" cy="732246"/>
              <a:chOff x="4844989" y="2761903"/>
              <a:chExt cx="513887" cy="587050"/>
            </a:xfrm>
            <a:solidFill>
              <a:schemeClr val="accent1"/>
            </a:solidFill>
          </p:grpSpPr>
          <p:sp>
            <p:nvSpPr>
              <p:cNvPr id="58" name="Freeform 5"/>
              <p:cNvSpPr>
                <a:spLocks/>
              </p:cNvSpPr>
              <p:nvPr/>
            </p:nvSpPr>
            <p:spPr bwMode="auto">
              <a:xfrm>
                <a:off x="5066222" y="2925650"/>
                <a:ext cx="191619" cy="36581"/>
              </a:xfrm>
              <a:custGeom>
                <a:avLst/>
                <a:gdLst>
                  <a:gd name="T0" fmla="*/ 315 w 348"/>
                  <a:gd name="T1" fmla="*/ 0 h 65"/>
                  <a:gd name="T2" fmla="*/ 33 w 348"/>
                  <a:gd name="T3" fmla="*/ 0 h 65"/>
                  <a:gd name="T4" fmla="*/ 0 w 348"/>
                  <a:gd name="T5" fmla="*/ 32 h 65"/>
                  <a:gd name="T6" fmla="*/ 33 w 348"/>
                  <a:gd name="T7" fmla="*/ 65 h 65"/>
                  <a:gd name="T8" fmla="*/ 315 w 348"/>
                  <a:gd name="T9" fmla="*/ 65 h 65"/>
                  <a:gd name="T10" fmla="*/ 348 w 348"/>
                  <a:gd name="T11" fmla="*/ 32 h 65"/>
                  <a:gd name="T12" fmla="*/ 315 w 348"/>
                  <a:gd name="T13" fmla="*/ 0 h 65"/>
                </a:gdLst>
                <a:ahLst/>
                <a:cxnLst>
                  <a:cxn ang="0">
                    <a:pos x="T0" y="T1"/>
                  </a:cxn>
                  <a:cxn ang="0">
                    <a:pos x="T2" y="T3"/>
                  </a:cxn>
                  <a:cxn ang="0">
                    <a:pos x="T4" y="T5"/>
                  </a:cxn>
                  <a:cxn ang="0">
                    <a:pos x="T6" y="T7"/>
                  </a:cxn>
                  <a:cxn ang="0">
                    <a:pos x="T8" y="T9"/>
                  </a:cxn>
                  <a:cxn ang="0">
                    <a:pos x="T10" y="T11"/>
                  </a:cxn>
                  <a:cxn ang="0">
                    <a:pos x="T12" y="T13"/>
                  </a:cxn>
                </a:cxnLst>
                <a:rect l="0" t="0" r="r" b="b"/>
                <a:pathLst>
                  <a:path w="348" h="65">
                    <a:moveTo>
                      <a:pt x="315" y="0"/>
                    </a:moveTo>
                    <a:cubicBezTo>
                      <a:pt x="33" y="0"/>
                      <a:pt x="33" y="0"/>
                      <a:pt x="33" y="0"/>
                    </a:cubicBezTo>
                    <a:cubicBezTo>
                      <a:pt x="15" y="0"/>
                      <a:pt x="0" y="14"/>
                      <a:pt x="0" y="32"/>
                    </a:cubicBezTo>
                    <a:cubicBezTo>
                      <a:pt x="0" y="50"/>
                      <a:pt x="15" y="65"/>
                      <a:pt x="33" y="65"/>
                    </a:cubicBezTo>
                    <a:cubicBezTo>
                      <a:pt x="315" y="65"/>
                      <a:pt x="315" y="65"/>
                      <a:pt x="315" y="65"/>
                    </a:cubicBezTo>
                    <a:cubicBezTo>
                      <a:pt x="333" y="65"/>
                      <a:pt x="348" y="50"/>
                      <a:pt x="348" y="32"/>
                    </a:cubicBezTo>
                    <a:cubicBezTo>
                      <a:pt x="348" y="14"/>
                      <a:pt x="333" y="0"/>
                      <a:pt x="315" y="0"/>
                    </a:cubicBezTo>
                    <a:close/>
                  </a:path>
                </a:pathLst>
              </a:custGeom>
              <a:grpFill/>
              <a:ln>
                <a:noFill/>
              </a:ln>
            </p:spPr>
            <p:txBody>
              <a:bodyPr vert="horz" wrap="square" lIns="91440" tIns="45720" rIns="91440" bIns="45720" numCol="1" anchor="t" anchorCtr="0" compatLnSpc="1">
                <a:prstTxWarp prst="textNoShape">
                  <a:avLst/>
                </a:prstTxWarp>
              </a:bodyPr>
              <a:lstStyle/>
              <a:p>
                <a:pPr defTabSz="932654"/>
                <a:endParaRPr lang="en-US">
                  <a:solidFill>
                    <a:srgbClr val="505050"/>
                  </a:solidFill>
                </a:endParaRPr>
              </a:p>
            </p:txBody>
          </p:sp>
          <p:sp>
            <p:nvSpPr>
              <p:cNvPr id="61" name="Freeform 6"/>
              <p:cNvSpPr>
                <a:spLocks/>
              </p:cNvSpPr>
              <p:nvPr/>
            </p:nvSpPr>
            <p:spPr bwMode="auto">
              <a:xfrm>
                <a:off x="4942541" y="3007523"/>
                <a:ext cx="315300" cy="36581"/>
              </a:xfrm>
              <a:custGeom>
                <a:avLst/>
                <a:gdLst>
                  <a:gd name="T0" fmla="*/ 537 w 570"/>
                  <a:gd name="T1" fmla="*/ 0 h 65"/>
                  <a:gd name="T2" fmla="*/ 32 w 570"/>
                  <a:gd name="T3" fmla="*/ 0 h 65"/>
                  <a:gd name="T4" fmla="*/ 0 w 570"/>
                  <a:gd name="T5" fmla="*/ 33 h 65"/>
                  <a:gd name="T6" fmla="*/ 32 w 570"/>
                  <a:gd name="T7" fmla="*/ 65 h 65"/>
                  <a:gd name="T8" fmla="*/ 537 w 570"/>
                  <a:gd name="T9" fmla="*/ 65 h 65"/>
                  <a:gd name="T10" fmla="*/ 570 w 570"/>
                  <a:gd name="T11" fmla="*/ 33 h 65"/>
                  <a:gd name="T12" fmla="*/ 537 w 570"/>
                  <a:gd name="T13" fmla="*/ 0 h 65"/>
                </a:gdLst>
                <a:ahLst/>
                <a:cxnLst>
                  <a:cxn ang="0">
                    <a:pos x="T0" y="T1"/>
                  </a:cxn>
                  <a:cxn ang="0">
                    <a:pos x="T2" y="T3"/>
                  </a:cxn>
                  <a:cxn ang="0">
                    <a:pos x="T4" y="T5"/>
                  </a:cxn>
                  <a:cxn ang="0">
                    <a:pos x="T6" y="T7"/>
                  </a:cxn>
                  <a:cxn ang="0">
                    <a:pos x="T8" y="T9"/>
                  </a:cxn>
                  <a:cxn ang="0">
                    <a:pos x="T10" y="T11"/>
                  </a:cxn>
                  <a:cxn ang="0">
                    <a:pos x="T12" y="T13"/>
                  </a:cxn>
                </a:cxnLst>
                <a:rect l="0" t="0" r="r" b="b"/>
                <a:pathLst>
                  <a:path w="570" h="65">
                    <a:moveTo>
                      <a:pt x="537" y="0"/>
                    </a:moveTo>
                    <a:cubicBezTo>
                      <a:pt x="32" y="0"/>
                      <a:pt x="32" y="0"/>
                      <a:pt x="32" y="0"/>
                    </a:cubicBezTo>
                    <a:cubicBezTo>
                      <a:pt x="14" y="0"/>
                      <a:pt x="0" y="15"/>
                      <a:pt x="0" y="33"/>
                    </a:cubicBezTo>
                    <a:cubicBezTo>
                      <a:pt x="0" y="51"/>
                      <a:pt x="14" y="65"/>
                      <a:pt x="32" y="65"/>
                    </a:cubicBezTo>
                    <a:cubicBezTo>
                      <a:pt x="537" y="65"/>
                      <a:pt x="537" y="65"/>
                      <a:pt x="537" y="65"/>
                    </a:cubicBezTo>
                    <a:cubicBezTo>
                      <a:pt x="555" y="65"/>
                      <a:pt x="570" y="51"/>
                      <a:pt x="570" y="33"/>
                    </a:cubicBezTo>
                    <a:cubicBezTo>
                      <a:pt x="570" y="15"/>
                      <a:pt x="555" y="0"/>
                      <a:pt x="537" y="0"/>
                    </a:cubicBezTo>
                    <a:close/>
                  </a:path>
                </a:pathLst>
              </a:custGeom>
              <a:grpFill/>
              <a:ln>
                <a:noFill/>
              </a:ln>
            </p:spPr>
            <p:txBody>
              <a:bodyPr vert="horz" wrap="square" lIns="91440" tIns="45720" rIns="91440" bIns="45720" numCol="1" anchor="t" anchorCtr="0" compatLnSpc="1">
                <a:prstTxWarp prst="textNoShape">
                  <a:avLst/>
                </a:prstTxWarp>
              </a:bodyPr>
              <a:lstStyle/>
              <a:p>
                <a:pPr defTabSz="932654"/>
                <a:endParaRPr lang="en-US">
                  <a:solidFill>
                    <a:srgbClr val="505050"/>
                  </a:solidFill>
                </a:endParaRPr>
              </a:p>
            </p:txBody>
          </p:sp>
          <p:sp>
            <p:nvSpPr>
              <p:cNvPr id="67" name="Freeform 7"/>
              <p:cNvSpPr>
                <a:spLocks/>
              </p:cNvSpPr>
              <p:nvPr/>
            </p:nvSpPr>
            <p:spPr bwMode="auto">
              <a:xfrm>
                <a:off x="4942541" y="3091139"/>
                <a:ext cx="315300" cy="36581"/>
              </a:xfrm>
              <a:custGeom>
                <a:avLst/>
                <a:gdLst>
                  <a:gd name="T0" fmla="*/ 537 w 570"/>
                  <a:gd name="T1" fmla="*/ 0 h 65"/>
                  <a:gd name="T2" fmla="*/ 32 w 570"/>
                  <a:gd name="T3" fmla="*/ 0 h 65"/>
                  <a:gd name="T4" fmla="*/ 0 w 570"/>
                  <a:gd name="T5" fmla="*/ 32 h 65"/>
                  <a:gd name="T6" fmla="*/ 32 w 570"/>
                  <a:gd name="T7" fmla="*/ 65 h 65"/>
                  <a:gd name="T8" fmla="*/ 537 w 570"/>
                  <a:gd name="T9" fmla="*/ 65 h 65"/>
                  <a:gd name="T10" fmla="*/ 570 w 570"/>
                  <a:gd name="T11" fmla="*/ 32 h 65"/>
                  <a:gd name="T12" fmla="*/ 537 w 570"/>
                  <a:gd name="T13" fmla="*/ 0 h 65"/>
                </a:gdLst>
                <a:ahLst/>
                <a:cxnLst>
                  <a:cxn ang="0">
                    <a:pos x="T0" y="T1"/>
                  </a:cxn>
                  <a:cxn ang="0">
                    <a:pos x="T2" y="T3"/>
                  </a:cxn>
                  <a:cxn ang="0">
                    <a:pos x="T4" y="T5"/>
                  </a:cxn>
                  <a:cxn ang="0">
                    <a:pos x="T6" y="T7"/>
                  </a:cxn>
                  <a:cxn ang="0">
                    <a:pos x="T8" y="T9"/>
                  </a:cxn>
                  <a:cxn ang="0">
                    <a:pos x="T10" y="T11"/>
                  </a:cxn>
                  <a:cxn ang="0">
                    <a:pos x="T12" y="T13"/>
                  </a:cxn>
                </a:cxnLst>
                <a:rect l="0" t="0" r="r" b="b"/>
                <a:pathLst>
                  <a:path w="570" h="65">
                    <a:moveTo>
                      <a:pt x="537" y="0"/>
                    </a:moveTo>
                    <a:cubicBezTo>
                      <a:pt x="32" y="0"/>
                      <a:pt x="32" y="0"/>
                      <a:pt x="32" y="0"/>
                    </a:cubicBezTo>
                    <a:cubicBezTo>
                      <a:pt x="14" y="0"/>
                      <a:pt x="0" y="14"/>
                      <a:pt x="0" y="32"/>
                    </a:cubicBezTo>
                    <a:cubicBezTo>
                      <a:pt x="0" y="50"/>
                      <a:pt x="14" y="65"/>
                      <a:pt x="32" y="65"/>
                    </a:cubicBezTo>
                    <a:cubicBezTo>
                      <a:pt x="537" y="65"/>
                      <a:pt x="537" y="65"/>
                      <a:pt x="537" y="65"/>
                    </a:cubicBezTo>
                    <a:cubicBezTo>
                      <a:pt x="555" y="65"/>
                      <a:pt x="570" y="50"/>
                      <a:pt x="570" y="32"/>
                    </a:cubicBezTo>
                    <a:cubicBezTo>
                      <a:pt x="570" y="14"/>
                      <a:pt x="555" y="0"/>
                      <a:pt x="537" y="0"/>
                    </a:cubicBezTo>
                    <a:close/>
                  </a:path>
                </a:pathLst>
              </a:custGeom>
              <a:grpFill/>
              <a:ln>
                <a:noFill/>
              </a:ln>
            </p:spPr>
            <p:txBody>
              <a:bodyPr vert="horz" wrap="square" lIns="91440" tIns="45720" rIns="91440" bIns="45720" numCol="1" anchor="t" anchorCtr="0" compatLnSpc="1">
                <a:prstTxWarp prst="textNoShape">
                  <a:avLst/>
                </a:prstTxWarp>
              </a:bodyPr>
              <a:lstStyle/>
              <a:p>
                <a:pPr defTabSz="932654"/>
                <a:endParaRPr lang="en-US">
                  <a:solidFill>
                    <a:srgbClr val="505050"/>
                  </a:solidFill>
                </a:endParaRPr>
              </a:p>
            </p:txBody>
          </p:sp>
          <p:sp>
            <p:nvSpPr>
              <p:cNvPr id="70" name="Freeform 8"/>
              <p:cNvSpPr>
                <a:spLocks/>
              </p:cNvSpPr>
              <p:nvPr/>
            </p:nvSpPr>
            <p:spPr bwMode="auto">
              <a:xfrm>
                <a:off x="4942541" y="3174754"/>
                <a:ext cx="315300" cy="34840"/>
              </a:xfrm>
              <a:custGeom>
                <a:avLst/>
                <a:gdLst>
                  <a:gd name="T0" fmla="*/ 537 w 570"/>
                  <a:gd name="T1" fmla="*/ 0 h 65"/>
                  <a:gd name="T2" fmla="*/ 32 w 570"/>
                  <a:gd name="T3" fmla="*/ 0 h 65"/>
                  <a:gd name="T4" fmla="*/ 0 w 570"/>
                  <a:gd name="T5" fmla="*/ 33 h 65"/>
                  <a:gd name="T6" fmla="*/ 32 w 570"/>
                  <a:gd name="T7" fmla="*/ 65 h 65"/>
                  <a:gd name="T8" fmla="*/ 537 w 570"/>
                  <a:gd name="T9" fmla="*/ 65 h 65"/>
                  <a:gd name="T10" fmla="*/ 570 w 570"/>
                  <a:gd name="T11" fmla="*/ 33 h 65"/>
                  <a:gd name="T12" fmla="*/ 537 w 570"/>
                  <a:gd name="T13" fmla="*/ 0 h 65"/>
                </a:gdLst>
                <a:ahLst/>
                <a:cxnLst>
                  <a:cxn ang="0">
                    <a:pos x="T0" y="T1"/>
                  </a:cxn>
                  <a:cxn ang="0">
                    <a:pos x="T2" y="T3"/>
                  </a:cxn>
                  <a:cxn ang="0">
                    <a:pos x="T4" y="T5"/>
                  </a:cxn>
                  <a:cxn ang="0">
                    <a:pos x="T6" y="T7"/>
                  </a:cxn>
                  <a:cxn ang="0">
                    <a:pos x="T8" y="T9"/>
                  </a:cxn>
                  <a:cxn ang="0">
                    <a:pos x="T10" y="T11"/>
                  </a:cxn>
                  <a:cxn ang="0">
                    <a:pos x="T12" y="T13"/>
                  </a:cxn>
                </a:cxnLst>
                <a:rect l="0" t="0" r="r" b="b"/>
                <a:pathLst>
                  <a:path w="570" h="65">
                    <a:moveTo>
                      <a:pt x="537" y="0"/>
                    </a:moveTo>
                    <a:cubicBezTo>
                      <a:pt x="32" y="0"/>
                      <a:pt x="32" y="0"/>
                      <a:pt x="32" y="0"/>
                    </a:cubicBezTo>
                    <a:cubicBezTo>
                      <a:pt x="14" y="0"/>
                      <a:pt x="0" y="15"/>
                      <a:pt x="0" y="33"/>
                    </a:cubicBezTo>
                    <a:cubicBezTo>
                      <a:pt x="0" y="51"/>
                      <a:pt x="14" y="65"/>
                      <a:pt x="32" y="65"/>
                    </a:cubicBezTo>
                    <a:cubicBezTo>
                      <a:pt x="537" y="65"/>
                      <a:pt x="537" y="65"/>
                      <a:pt x="537" y="65"/>
                    </a:cubicBezTo>
                    <a:cubicBezTo>
                      <a:pt x="555" y="65"/>
                      <a:pt x="570" y="51"/>
                      <a:pt x="570" y="33"/>
                    </a:cubicBezTo>
                    <a:cubicBezTo>
                      <a:pt x="570" y="15"/>
                      <a:pt x="555" y="0"/>
                      <a:pt x="537" y="0"/>
                    </a:cubicBezTo>
                    <a:close/>
                  </a:path>
                </a:pathLst>
              </a:custGeom>
              <a:grpFill/>
              <a:ln>
                <a:noFill/>
              </a:ln>
            </p:spPr>
            <p:txBody>
              <a:bodyPr vert="horz" wrap="square" lIns="91440" tIns="45720" rIns="91440" bIns="45720" numCol="1" anchor="t" anchorCtr="0" compatLnSpc="1">
                <a:prstTxWarp prst="textNoShape">
                  <a:avLst/>
                </a:prstTxWarp>
              </a:bodyPr>
              <a:lstStyle/>
              <a:p>
                <a:pPr defTabSz="932654"/>
                <a:endParaRPr lang="en-US">
                  <a:solidFill>
                    <a:srgbClr val="505050"/>
                  </a:solidFill>
                </a:endParaRPr>
              </a:p>
            </p:txBody>
          </p:sp>
          <p:sp>
            <p:nvSpPr>
              <p:cNvPr id="71" name="Freeform 9"/>
              <p:cNvSpPr>
                <a:spLocks noEditPoints="1"/>
              </p:cNvSpPr>
              <p:nvPr/>
            </p:nvSpPr>
            <p:spPr bwMode="auto">
              <a:xfrm>
                <a:off x="4844989" y="2761903"/>
                <a:ext cx="513887" cy="587050"/>
              </a:xfrm>
              <a:custGeom>
                <a:avLst/>
                <a:gdLst>
                  <a:gd name="T0" fmla="*/ 868 w 932"/>
                  <a:gd name="T1" fmla="*/ 1064 h 1064"/>
                  <a:gd name="T2" fmla="*/ 932 w 932"/>
                  <a:gd name="T3" fmla="*/ 1064 h 1064"/>
                  <a:gd name="T4" fmla="*/ 932 w 932"/>
                  <a:gd name="T5" fmla="*/ 104 h 1064"/>
                  <a:gd name="T6" fmla="*/ 824 w 932"/>
                  <a:gd name="T7" fmla="*/ 0 h 1064"/>
                  <a:gd name="T8" fmla="*/ 301 w 932"/>
                  <a:gd name="T9" fmla="*/ 0 h 1064"/>
                  <a:gd name="T10" fmla="*/ 0 w 932"/>
                  <a:gd name="T11" fmla="*/ 269 h 1064"/>
                  <a:gd name="T12" fmla="*/ 0 w 932"/>
                  <a:gd name="T13" fmla="*/ 961 h 1064"/>
                  <a:gd name="T14" fmla="*/ 105 w 932"/>
                  <a:gd name="T15" fmla="*/ 1064 h 1064"/>
                  <a:gd name="T16" fmla="*/ 868 w 932"/>
                  <a:gd name="T17" fmla="*/ 1064 h 1064"/>
                  <a:gd name="T18" fmla="*/ 136 w 932"/>
                  <a:gd name="T19" fmla="*/ 1005 h 1064"/>
                  <a:gd name="T20" fmla="*/ 64 w 932"/>
                  <a:gd name="T21" fmla="*/ 933 h 1064"/>
                  <a:gd name="T22" fmla="*/ 64 w 932"/>
                  <a:gd name="T23" fmla="*/ 309 h 1064"/>
                  <a:gd name="T24" fmla="*/ 250 w 932"/>
                  <a:gd name="T25" fmla="*/ 309 h 1064"/>
                  <a:gd name="T26" fmla="*/ 311 w 932"/>
                  <a:gd name="T27" fmla="*/ 296 h 1064"/>
                  <a:gd name="T28" fmla="*/ 335 w 932"/>
                  <a:gd name="T29" fmla="*/ 240 h 1064"/>
                  <a:gd name="T30" fmla="*/ 335 w 932"/>
                  <a:gd name="T31" fmla="*/ 67 h 1064"/>
                  <a:gd name="T32" fmla="*/ 796 w 932"/>
                  <a:gd name="T33" fmla="*/ 67 h 1064"/>
                  <a:gd name="T34" fmla="*/ 868 w 932"/>
                  <a:gd name="T35" fmla="*/ 138 h 1064"/>
                  <a:gd name="T36" fmla="*/ 868 w 932"/>
                  <a:gd name="T37" fmla="*/ 1005 h 1064"/>
                  <a:gd name="T38" fmla="*/ 136 w 932"/>
                  <a:gd name="T39" fmla="*/ 1005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32" h="1064">
                    <a:moveTo>
                      <a:pt x="868" y="1064"/>
                    </a:moveTo>
                    <a:cubicBezTo>
                      <a:pt x="932" y="1064"/>
                      <a:pt x="932" y="1064"/>
                      <a:pt x="932" y="1064"/>
                    </a:cubicBezTo>
                    <a:cubicBezTo>
                      <a:pt x="932" y="104"/>
                      <a:pt x="932" y="104"/>
                      <a:pt x="932" y="104"/>
                    </a:cubicBezTo>
                    <a:cubicBezTo>
                      <a:pt x="932" y="42"/>
                      <a:pt x="873" y="0"/>
                      <a:pt x="824" y="0"/>
                    </a:cubicBezTo>
                    <a:cubicBezTo>
                      <a:pt x="301" y="0"/>
                      <a:pt x="301" y="0"/>
                      <a:pt x="301" y="0"/>
                    </a:cubicBezTo>
                    <a:cubicBezTo>
                      <a:pt x="222" y="69"/>
                      <a:pt x="122" y="169"/>
                      <a:pt x="0" y="269"/>
                    </a:cubicBezTo>
                    <a:cubicBezTo>
                      <a:pt x="0" y="961"/>
                      <a:pt x="0" y="961"/>
                      <a:pt x="0" y="961"/>
                    </a:cubicBezTo>
                    <a:cubicBezTo>
                      <a:pt x="0" y="1025"/>
                      <a:pt x="55" y="1064"/>
                      <a:pt x="105" y="1064"/>
                    </a:cubicBezTo>
                    <a:cubicBezTo>
                      <a:pt x="868" y="1064"/>
                      <a:pt x="868" y="1064"/>
                      <a:pt x="868" y="1064"/>
                    </a:cubicBezTo>
                    <a:close/>
                    <a:moveTo>
                      <a:pt x="136" y="1005"/>
                    </a:moveTo>
                    <a:cubicBezTo>
                      <a:pt x="96" y="1005"/>
                      <a:pt x="64" y="972"/>
                      <a:pt x="64" y="933"/>
                    </a:cubicBezTo>
                    <a:cubicBezTo>
                      <a:pt x="64" y="309"/>
                      <a:pt x="64" y="309"/>
                      <a:pt x="64" y="309"/>
                    </a:cubicBezTo>
                    <a:cubicBezTo>
                      <a:pt x="250" y="309"/>
                      <a:pt x="250" y="309"/>
                      <a:pt x="250" y="309"/>
                    </a:cubicBezTo>
                    <a:cubicBezTo>
                      <a:pt x="250" y="309"/>
                      <a:pt x="291" y="308"/>
                      <a:pt x="311" y="296"/>
                    </a:cubicBezTo>
                    <a:cubicBezTo>
                      <a:pt x="337" y="279"/>
                      <a:pt x="335" y="240"/>
                      <a:pt x="335" y="240"/>
                    </a:cubicBezTo>
                    <a:cubicBezTo>
                      <a:pt x="335" y="67"/>
                      <a:pt x="335" y="67"/>
                      <a:pt x="335" y="67"/>
                    </a:cubicBezTo>
                    <a:cubicBezTo>
                      <a:pt x="796" y="67"/>
                      <a:pt x="796" y="67"/>
                      <a:pt x="796" y="67"/>
                    </a:cubicBezTo>
                    <a:cubicBezTo>
                      <a:pt x="836" y="67"/>
                      <a:pt x="868" y="99"/>
                      <a:pt x="868" y="138"/>
                    </a:cubicBezTo>
                    <a:cubicBezTo>
                      <a:pt x="868" y="1005"/>
                      <a:pt x="868" y="1005"/>
                      <a:pt x="868" y="1005"/>
                    </a:cubicBezTo>
                    <a:lnTo>
                      <a:pt x="136" y="1005"/>
                    </a:lnTo>
                    <a:close/>
                  </a:path>
                </a:pathLst>
              </a:custGeom>
              <a:grpFill/>
              <a:ln>
                <a:noFill/>
              </a:ln>
            </p:spPr>
            <p:txBody>
              <a:bodyPr vert="horz" wrap="square" lIns="91440" tIns="45720" rIns="91440" bIns="45720" numCol="1" anchor="t" anchorCtr="0" compatLnSpc="1">
                <a:prstTxWarp prst="textNoShape">
                  <a:avLst/>
                </a:prstTxWarp>
              </a:bodyPr>
              <a:lstStyle/>
              <a:p>
                <a:pPr defTabSz="932654"/>
                <a:endParaRPr lang="en-US">
                  <a:solidFill>
                    <a:srgbClr val="505050"/>
                  </a:solidFill>
                </a:endParaRPr>
              </a:p>
            </p:txBody>
          </p:sp>
        </p:grpSp>
        <p:sp>
          <p:nvSpPr>
            <p:cNvPr id="72" name="Freeform 14"/>
            <p:cNvSpPr>
              <a:spLocks/>
            </p:cNvSpPr>
            <p:nvPr/>
          </p:nvSpPr>
          <p:spPr bwMode="auto">
            <a:xfrm>
              <a:off x="10893652" y="5422388"/>
              <a:ext cx="569630" cy="477305"/>
            </a:xfrm>
            <a:custGeom>
              <a:avLst/>
              <a:gdLst>
                <a:gd name="T0" fmla="*/ 184 w 836"/>
                <a:gd name="T1" fmla="*/ 275 h 698"/>
                <a:gd name="T2" fmla="*/ 304 w 836"/>
                <a:gd name="T3" fmla="*/ 396 h 698"/>
                <a:gd name="T4" fmla="*/ 484 w 836"/>
                <a:gd name="T5" fmla="*/ 177 h 698"/>
                <a:gd name="T6" fmla="*/ 659 w 836"/>
                <a:gd name="T7" fmla="*/ 38 h 698"/>
                <a:gd name="T8" fmla="*/ 735 w 836"/>
                <a:gd name="T9" fmla="*/ 39 h 698"/>
                <a:gd name="T10" fmla="*/ 806 w 836"/>
                <a:gd name="T11" fmla="*/ 134 h 698"/>
                <a:gd name="T12" fmla="*/ 790 w 836"/>
                <a:gd name="T13" fmla="*/ 207 h 698"/>
                <a:gd name="T14" fmla="*/ 530 w 836"/>
                <a:gd name="T15" fmla="*/ 449 h 698"/>
                <a:gd name="T16" fmla="*/ 359 w 836"/>
                <a:gd name="T17" fmla="*/ 676 h 698"/>
                <a:gd name="T18" fmla="*/ 317 w 836"/>
                <a:gd name="T19" fmla="*/ 698 h 698"/>
                <a:gd name="T20" fmla="*/ 279 w 836"/>
                <a:gd name="T21" fmla="*/ 680 h 698"/>
                <a:gd name="T22" fmla="*/ 147 w 836"/>
                <a:gd name="T23" fmla="*/ 533 h 698"/>
                <a:gd name="T24" fmla="*/ 33 w 836"/>
                <a:gd name="T25" fmla="*/ 415 h 698"/>
                <a:gd name="T26" fmla="*/ 22 w 836"/>
                <a:gd name="T27" fmla="*/ 350 h 698"/>
                <a:gd name="T28" fmla="*/ 71 w 836"/>
                <a:gd name="T29" fmla="*/ 288 h 698"/>
                <a:gd name="T30" fmla="*/ 184 w 836"/>
                <a:gd name="T31" fmla="*/ 275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6" h="698">
                  <a:moveTo>
                    <a:pt x="184" y="275"/>
                  </a:moveTo>
                  <a:cubicBezTo>
                    <a:pt x="304" y="396"/>
                    <a:pt x="304" y="396"/>
                    <a:pt x="304" y="396"/>
                  </a:cubicBezTo>
                  <a:cubicBezTo>
                    <a:pt x="304" y="396"/>
                    <a:pt x="401" y="261"/>
                    <a:pt x="484" y="177"/>
                  </a:cubicBezTo>
                  <a:cubicBezTo>
                    <a:pt x="568" y="93"/>
                    <a:pt x="659" y="38"/>
                    <a:pt x="659" y="38"/>
                  </a:cubicBezTo>
                  <a:cubicBezTo>
                    <a:pt x="659" y="38"/>
                    <a:pt x="703" y="0"/>
                    <a:pt x="735" y="39"/>
                  </a:cubicBezTo>
                  <a:cubicBezTo>
                    <a:pt x="766" y="79"/>
                    <a:pt x="806" y="134"/>
                    <a:pt x="806" y="134"/>
                  </a:cubicBezTo>
                  <a:cubicBezTo>
                    <a:pt x="806" y="134"/>
                    <a:pt x="836" y="176"/>
                    <a:pt x="790" y="207"/>
                  </a:cubicBezTo>
                  <a:cubicBezTo>
                    <a:pt x="744" y="239"/>
                    <a:pt x="605" y="361"/>
                    <a:pt x="530" y="449"/>
                  </a:cubicBezTo>
                  <a:cubicBezTo>
                    <a:pt x="456" y="538"/>
                    <a:pt x="359" y="676"/>
                    <a:pt x="359" y="676"/>
                  </a:cubicBezTo>
                  <a:cubicBezTo>
                    <a:pt x="359" y="676"/>
                    <a:pt x="344" y="698"/>
                    <a:pt x="317" y="698"/>
                  </a:cubicBezTo>
                  <a:cubicBezTo>
                    <a:pt x="290" y="698"/>
                    <a:pt x="279" y="680"/>
                    <a:pt x="279" y="680"/>
                  </a:cubicBezTo>
                  <a:cubicBezTo>
                    <a:pt x="279" y="680"/>
                    <a:pt x="212" y="600"/>
                    <a:pt x="147" y="533"/>
                  </a:cubicBezTo>
                  <a:cubicBezTo>
                    <a:pt x="82" y="467"/>
                    <a:pt x="33" y="415"/>
                    <a:pt x="33" y="415"/>
                  </a:cubicBezTo>
                  <a:cubicBezTo>
                    <a:pt x="33" y="415"/>
                    <a:pt x="0" y="384"/>
                    <a:pt x="22" y="350"/>
                  </a:cubicBezTo>
                  <a:cubicBezTo>
                    <a:pt x="44" y="315"/>
                    <a:pt x="51" y="312"/>
                    <a:pt x="71" y="288"/>
                  </a:cubicBezTo>
                  <a:cubicBezTo>
                    <a:pt x="92" y="264"/>
                    <a:pt x="135" y="223"/>
                    <a:pt x="184" y="275"/>
                  </a:cubicBezTo>
                  <a:close/>
                </a:path>
              </a:pathLst>
            </a:custGeom>
            <a:solidFill>
              <a:schemeClr val="accent1"/>
            </a:solidFill>
            <a:ln w="28575">
              <a:solidFill>
                <a:schemeClr val="bg1"/>
              </a:solidFill>
            </a:ln>
          </p:spPr>
          <p:txBody>
            <a:bodyPr vert="horz" wrap="square" lIns="91440" tIns="45720" rIns="91440" bIns="45720" numCol="1" anchor="t" anchorCtr="0" compatLnSpc="1">
              <a:prstTxWarp prst="textNoShape">
                <a:avLst/>
              </a:prstTxWarp>
            </a:bodyPr>
            <a:lstStyle/>
            <a:p>
              <a:pPr defTabSz="932654"/>
              <a:endParaRPr lang="en-US">
                <a:solidFill>
                  <a:srgbClr val="505050"/>
                </a:solidFill>
              </a:endParaRPr>
            </a:p>
          </p:txBody>
        </p:sp>
        <p:sp>
          <p:nvSpPr>
            <p:cNvPr id="21" name="Oval 20"/>
            <p:cNvSpPr/>
            <p:nvPr/>
          </p:nvSpPr>
          <p:spPr bwMode="auto">
            <a:xfrm>
              <a:off x="10224155" y="5282048"/>
              <a:ext cx="82296" cy="82296"/>
            </a:xfrm>
            <a:prstGeom prst="ellipse">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sp>
          <p:nvSpPr>
            <p:cNvPr id="89" name="Oval 88"/>
            <p:cNvSpPr/>
            <p:nvPr/>
          </p:nvSpPr>
          <p:spPr bwMode="auto">
            <a:xfrm>
              <a:off x="10224155" y="5411550"/>
              <a:ext cx="82296" cy="82296"/>
            </a:xfrm>
            <a:prstGeom prst="ellipse">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sp>
          <p:nvSpPr>
            <p:cNvPr id="90" name="Oval 89"/>
            <p:cNvSpPr/>
            <p:nvPr/>
          </p:nvSpPr>
          <p:spPr bwMode="auto">
            <a:xfrm>
              <a:off x="10224155" y="5541052"/>
              <a:ext cx="82296" cy="82296"/>
            </a:xfrm>
            <a:prstGeom prst="ellipse">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sp>
          <p:nvSpPr>
            <p:cNvPr id="91" name="Oval 90"/>
            <p:cNvSpPr/>
            <p:nvPr/>
          </p:nvSpPr>
          <p:spPr bwMode="auto">
            <a:xfrm>
              <a:off x="10224155" y="5670554"/>
              <a:ext cx="82296" cy="82296"/>
            </a:xfrm>
            <a:prstGeom prst="ellipse">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sp>
          <p:nvSpPr>
            <p:cNvPr id="92" name="Oval 91"/>
            <p:cNvSpPr/>
            <p:nvPr/>
          </p:nvSpPr>
          <p:spPr bwMode="auto">
            <a:xfrm>
              <a:off x="10224155" y="5800056"/>
              <a:ext cx="82296" cy="82296"/>
            </a:xfrm>
            <a:prstGeom prst="ellipse">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sp>
          <p:nvSpPr>
            <p:cNvPr id="93" name="Oval 92"/>
            <p:cNvSpPr/>
            <p:nvPr/>
          </p:nvSpPr>
          <p:spPr bwMode="auto">
            <a:xfrm>
              <a:off x="10224155" y="5929558"/>
              <a:ext cx="82296" cy="82296"/>
            </a:xfrm>
            <a:prstGeom prst="ellipse">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sp>
          <p:nvSpPr>
            <p:cNvPr id="98" name="Chevron 97"/>
            <p:cNvSpPr/>
            <p:nvPr/>
          </p:nvSpPr>
          <p:spPr bwMode="auto">
            <a:xfrm rot="16200000" flipV="1">
              <a:off x="10151211" y="4975654"/>
              <a:ext cx="228958" cy="295283"/>
            </a:xfrm>
            <a:prstGeom prst="chevron">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sp>
          <p:nvSpPr>
            <p:cNvPr id="102" name="Chevron 101"/>
            <p:cNvSpPr/>
            <p:nvPr/>
          </p:nvSpPr>
          <p:spPr bwMode="auto">
            <a:xfrm rot="5400000">
              <a:off x="10151211" y="6015210"/>
              <a:ext cx="228958" cy="295283"/>
            </a:xfrm>
            <a:prstGeom prst="chevron">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grpSp>
      <p:sp>
        <p:nvSpPr>
          <p:cNvPr id="50" name="Title 2"/>
          <p:cNvSpPr txBox="1">
            <a:spLocks/>
          </p:cNvSpPr>
          <p:nvPr/>
        </p:nvSpPr>
        <p:spPr>
          <a:xfrm>
            <a:off x="261939" y="292082"/>
            <a:ext cx="11375536" cy="932563"/>
          </a:xfrm>
          <a:prstGeom prst="rect">
            <a:avLst/>
          </a:prstGeom>
        </p:spPr>
        <p:txBody>
          <a:bodyPr vert="horz" wrap="square" lIns="146304" tIns="91440" rIns="146304" bIns="91440" rtlCol="0" anchor="t">
            <a:spAutoFit/>
          </a:bodyPr>
          <a:lstStyle>
            <a:lvl1pPr algn="l" defTabSz="932372" rtl="0" eaLnBrk="1" latinLnBrk="0" hangingPunct="1">
              <a:lnSpc>
                <a:spcPct val="90000"/>
              </a:lnSpc>
              <a:spcBef>
                <a:spcPct val="0"/>
              </a:spcBef>
              <a:buNone/>
              <a:defRPr lang="en-US" sz="5398"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marL="0" marR="0" lvl="0" indent="0" algn="l" defTabSz="932372"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02" normalizeH="0" noProof="0" dirty="0" smtClean="0">
                <a:ln w="3175">
                  <a:noFill/>
                </a:ln>
                <a:solidFill>
                  <a:schemeClr val="tx1"/>
                </a:solidFill>
                <a:effectLst/>
                <a:uLnTx/>
                <a:uFillTx/>
                <a:latin typeface="Segoe UI Light"/>
                <a:ea typeface="+mn-ea"/>
                <a:cs typeface="Arial" charset="0"/>
              </a:rPr>
              <a:t>Online VHDX resize</a:t>
            </a:r>
            <a:endParaRPr kumimoji="0" lang="en-US" sz="5400" b="0" i="0" u="none" strike="noStrike" kern="1200" cap="none" spc="-102" normalizeH="0" baseline="0" noProof="0" dirty="0">
              <a:ln w="3175">
                <a:noFill/>
              </a:ln>
              <a:solidFill>
                <a:schemeClr val="tx1"/>
              </a:solidFill>
              <a:effectLst/>
              <a:uLnTx/>
              <a:uFillTx/>
              <a:latin typeface="Segoe UI Light"/>
              <a:ea typeface="+mn-ea"/>
              <a:cs typeface="Arial" charset="0"/>
            </a:endParaRPr>
          </a:p>
        </p:txBody>
      </p:sp>
      <p:sp>
        <p:nvSpPr>
          <p:cNvPr id="52" name="Rectangle 51"/>
          <p:cNvSpPr/>
          <p:nvPr/>
        </p:nvSpPr>
        <p:spPr>
          <a:xfrm>
            <a:off x="418454" y="2194415"/>
            <a:ext cx="5117167" cy="309105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40" tIns="146271" rIns="91420" bIns="182840" numCol="1" rtlCol="0" anchor="t" anchorCtr="0" compatLnSpc="1">
            <a:prstTxWarp prst="textNoShape">
              <a:avLst/>
            </a:prstTxWarp>
          </a:bodyPr>
          <a:lstStyle/>
          <a:p>
            <a:pPr defTabSz="932288" fontAlgn="base">
              <a:lnSpc>
                <a:spcPct val="90000"/>
              </a:lnSpc>
              <a:spcBef>
                <a:spcPts val="1200"/>
              </a:spcBef>
              <a:spcAft>
                <a:spcPts val="600"/>
              </a:spcAft>
            </a:pPr>
            <a:r>
              <a:rPr lang="en-US" sz="2000" dirty="0" smtClean="0">
                <a:gradFill>
                  <a:gsLst>
                    <a:gs pos="62500">
                      <a:schemeClr val="tx1"/>
                    </a:gs>
                    <a:gs pos="40000">
                      <a:schemeClr val="tx1"/>
                    </a:gs>
                  </a:gsLst>
                  <a:lin ang="5400000" scaled="0"/>
                </a:gradFill>
              </a:rPr>
              <a:t>Grow or shrink virtual SCSI with no downtime</a:t>
            </a:r>
          </a:p>
          <a:p>
            <a:pPr defTabSz="932288" fontAlgn="base">
              <a:lnSpc>
                <a:spcPct val="90000"/>
              </a:lnSpc>
              <a:spcBef>
                <a:spcPts val="1200"/>
              </a:spcBef>
              <a:spcAft>
                <a:spcPts val="600"/>
              </a:spcAft>
            </a:pPr>
            <a:r>
              <a:rPr lang="en-US" sz="2000" dirty="0" smtClean="0">
                <a:gradFill>
                  <a:gsLst>
                    <a:gs pos="62500">
                      <a:schemeClr val="tx1"/>
                    </a:gs>
                    <a:gs pos="40000">
                      <a:schemeClr val="tx1"/>
                    </a:gs>
                  </a:gsLst>
                  <a:lin ang="5400000" scaled="0"/>
                </a:gradFill>
              </a:rPr>
              <a:t>Resize of the VHDX file occurs whilst attached to a running virtual machine</a:t>
            </a:r>
            <a:endParaRPr lang="en-US" sz="2000" dirty="0">
              <a:gradFill>
                <a:gsLst>
                  <a:gs pos="62500">
                    <a:schemeClr val="tx1"/>
                  </a:gs>
                  <a:gs pos="40000">
                    <a:schemeClr val="tx1"/>
                  </a:gs>
                </a:gsLst>
                <a:lin ang="5400000" scaled="0"/>
              </a:gradFill>
            </a:endParaRPr>
          </a:p>
          <a:p>
            <a:pPr defTabSz="932288" fontAlgn="base">
              <a:lnSpc>
                <a:spcPct val="90000"/>
              </a:lnSpc>
              <a:spcBef>
                <a:spcPts val="1200"/>
              </a:spcBef>
              <a:spcAft>
                <a:spcPts val="600"/>
              </a:spcAft>
            </a:pPr>
            <a:r>
              <a:rPr lang="en-US" sz="2000" dirty="0" smtClean="0">
                <a:gradFill>
                  <a:gsLst>
                    <a:gs pos="62500">
                      <a:schemeClr val="tx1"/>
                    </a:gs>
                    <a:gs pos="40000">
                      <a:schemeClr val="tx1"/>
                    </a:gs>
                  </a:gsLst>
                  <a:lin ang="5400000" scaled="0"/>
                </a:gradFill>
              </a:rPr>
              <a:t>Dynamically expands or reduces the volume within the guest</a:t>
            </a:r>
            <a:endParaRPr lang="en-US" sz="2000" dirty="0">
              <a:gradFill>
                <a:gsLst>
                  <a:gs pos="62500">
                    <a:schemeClr val="tx1"/>
                  </a:gs>
                  <a:gs pos="40000">
                    <a:schemeClr val="tx1"/>
                  </a:gs>
                </a:gsLst>
                <a:lin ang="5400000" scaled="0"/>
              </a:gradFill>
            </a:endParaRPr>
          </a:p>
          <a:p>
            <a:pPr defTabSz="932288" fontAlgn="base">
              <a:lnSpc>
                <a:spcPct val="90000"/>
              </a:lnSpc>
              <a:spcBef>
                <a:spcPts val="1200"/>
              </a:spcBef>
              <a:spcAft>
                <a:spcPts val="600"/>
              </a:spcAft>
            </a:pPr>
            <a:r>
              <a:rPr lang="en-US" sz="2000" dirty="0" smtClean="0">
                <a:gradFill>
                  <a:gsLst>
                    <a:gs pos="62500">
                      <a:schemeClr val="tx1"/>
                    </a:gs>
                    <a:gs pos="40000">
                      <a:schemeClr val="tx1"/>
                    </a:gs>
                  </a:gsLst>
                  <a:lin ang="5400000" scaled="0"/>
                </a:gradFill>
              </a:rPr>
              <a:t>Managed from within System Center</a:t>
            </a:r>
            <a:endParaRPr lang="en-US" sz="2000" dirty="0">
              <a:gradFill>
                <a:gsLst>
                  <a:gs pos="1250">
                    <a:schemeClr val="tx1"/>
                  </a:gs>
                  <a:gs pos="100000">
                    <a:schemeClr val="tx1"/>
                  </a:gs>
                </a:gsLst>
                <a:lin ang="5400000" scaled="0"/>
              </a:gradFill>
            </a:endParaRPr>
          </a:p>
        </p:txBody>
      </p:sp>
    </p:spTree>
    <p:extLst>
      <p:ext uri="{BB962C8B-B14F-4D97-AF65-F5344CB8AC3E}">
        <p14:creationId xmlns:p14="http://schemas.microsoft.com/office/powerpoint/2010/main" val="330537608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418454" y="1588446"/>
            <a:ext cx="5117167" cy="464951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40" tIns="146271" rIns="91420" bIns="182840" numCol="1" rtlCol="0" anchor="t" anchorCtr="0" compatLnSpc="1">
            <a:prstTxWarp prst="textNoShape">
              <a:avLst/>
            </a:prstTxWarp>
          </a:bodyPr>
          <a:lstStyle/>
          <a:p>
            <a:pPr marL="0" lvl="1" defTabSz="462394">
              <a:lnSpc>
                <a:spcPct val="90000"/>
              </a:lnSpc>
              <a:spcBef>
                <a:spcPts val="1200"/>
              </a:spcBef>
              <a:spcAft>
                <a:spcPts val="600"/>
              </a:spcAft>
            </a:pPr>
            <a:r>
              <a:rPr lang="en-US" sz="2000" b="1" dirty="0">
                <a:solidFill>
                  <a:schemeClr val="tx1"/>
                </a:solidFill>
                <a:cs typeface="Segoe UI" pitchFamily="34" charset="0"/>
              </a:rPr>
              <a:t>Affordable </a:t>
            </a:r>
            <a:r>
              <a:rPr lang="en-US" sz="2000" b="1" dirty="0" smtClean="0">
                <a:solidFill>
                  <a:schemeClr val="tx1"/>
                </a:solidFill>
                <a:cs typeface="Segoe UI" pitchFamily="34" charset="0"/>
              </a:rPr>
              <a:t>inbox </a:t>
            </a:r>
            <a:r>
              <a:rPr lang="en-US" sz="2000" b="1" dirty="0">
                <a:solidFill>
                  <a:schemeClr val="tx1"/>
                </a:solidFill>
                <a:cs typeface="Segoe UI" pitchFamily="34" charset="0"/>
              </a:rPr>
              <a:t>business continuity </a:t>
            </a:r>
            <a:r>
              <a:rPr lang="en-US" sz="2000" b="1" dirty="0" smtClean="0">
                <a:solidFill>
                  <a:schemeClr val="tx1"/>
                </a:solidFill>
                <a:cs typeface="Segoe UI" pitchFamily="34" charset="0"/>
              </a:rPr>
              <a:t>and disaster recovery solution</a:t>
            </a:r>
          </a:p>
          <a:p>
            <a:pPr marL="0" lvl="1" defTabSz="462394">
              <a:lnSpc>
                <a:spcPct val="90000"/>
              </a:lnSpc>
              <a:spcBef>
                <a:spcPts val="1200"/>
              </a:spcBef>
              <a:spcAft>
                <a:spcPts val="600"/>
              </a:spcAft>
            </a:pPr>
            <a:r>
              <a:rPr lang="en-US" sz="2000" dirty="0" smtClean="0">
                <a:solidFill>
                  <a:schemeClr val="tx1"/>
                </a:solidFill>
                <a:cs typeface="Segoe UI" pitchFamily="34" charset="0"/>
              </a:rPr>
              <a:t>Replicate Hyper-V virtual machines from a primary site to a single or multiple replica sites</a:t>
            </a:r>
            <a:endParaRPr lang="en-US" sz="2000" dirty="0">
              <a:solidFill>
                <a:schemeClr val="tx1"/>
              </a:solidFill>
              <a:cs typeface="Segoe UI" pitchFamily="34" charset="0"/>
            </a:endParaRPr>
          </a:p>
          <a:p>
            <a:pPr marL="0" lvl="1" defTabSz="462394">
              <a:lnSpc>
                <a:spcPct val="90000"/>
              </a:lnSpc>
              <a:spcBef>
                <a:spcPts val="1200"/>
              </a:spcBef>
              <a:spcAft>
                <a:spcPts val="600"/>
              </a:spcAft>
            </a:pPr>
            <a:r>
              <a:rPr lang="en-US" sz="2000" dirty="0" smtClean="0">
                <a:solidFill>
                  <a:schemeClr val="tx1"/>
                </a:solidFill>
                <a:cs typeface="Segoe UI" pitchFamily="34" charset="0"/>
              </a:rPr>
              <a:t>Variable, configurable replication frequencies</a:t>
            </a:r>
          </a:p>
          <a:p>
            <a:pPr marL="0" lvl="1" defTabSz="462394">
              <a:lnSpc>
                <a:spcPct val="90000"/>
              </a:lnSpc>
              <a:spcBef>
                <a:spcPts val="1200"/>
              </a:spcBef>
              <a:spcAft>
                <a:spcPts val="600"/>
              </a:spcAft>
            </a:pPr>
            <a:r>
              <a:rPr lang="en-US" sz="2000" dirty="0" smtClean="0">
                <a:solidFill>
                  <a:schemeClr val="tx1"/>
                </a:solidFill>
                <a:cs typeface="Segoe UI" pitchFamily="34" charset="0"/>
              </a:rPr>
              <a:t>More secure replication across the network</a:t>
            </a:r>
            <a:endParaRPr lang="en-US" sz="2000" dirty="0">
              <a:solidFill>
                <a:schemeClr val="tx1"/>
              </a:solidFill>
              <a:cs typeface="Segoe UI" pitchFamily="34" charset="0"/>
            </a:endParaRPr>
          </a:p>
          <a:p>
            <a:pPr marL="0" lvl="1" defTabSz="462394">
              <a:lnSpc>
                <a:spcPct val="90000"/>
              </a:lnSpc>
              <a:spcBef>
                <a:spcPts val="1200"/>
              </a:spcBef>
              <a:spcAft>
                <a:spcPts val="600"/>
              </a:spcAft>
            </a:pPr>
            <a:r>
              <a:rPr lang="en-US" sz="2000" dirty="0" smtClean="0">
                <a:solidFill>
                  <a:schemeClr val="tx1"/>
                </a:solidFill>
                <a:cs typeface="Segoe UI" pitchFamily="34" charset="0"/>
              </a:rPr>
              <a:t>No </a:t>
            </a:r>
            <a:r>
              <a:rPr lang="en-US" sz="2000" dirty="0">
                <a:solidFill>
                  <a:schemeClr val="tx1"/>
                </a:solidFill>
                <a:cs typeface="Segoe UI" pitchFamily="34" charset="0"/>
              </a:rPr>
              <a:t>need for storage </a:t>
            </a:r>
            <a:r>
              <a:rPr lang="en-US" sz="2000" dirty="0" smtClean="0">
                <a:solidFill>
                  <a:schemeClr val="tx1"/>
                </a:solidFill>
                <a:cs typeface="Segoe UI" pitchFamily="34" charset="0"/>
              </a:rPr>
              <a:t>arrays or </a:t>
            </a:r>
            <a:r>
              <a:rPr lang="en-US" sz="2000" dirty="0">
                <a:solidFill>
                  <a:schemeClr val="tx1"/>
                </a:solidFill>
                <a:cs typeface="Segoe UI" pitchFamily="34" charset="0"/>
              </a:rPr>
              <a:t>other software replication technologies</a:t>
            </a:r>
          </a:p>
          <a:p>
            <a:pPr marL="0" lvl="1" defTabSz="462394">
              <a:lnSpc>
                <a:spcPct val="90000"/>
              </a:lnSpc>
              <a:spcBef>
                <a:spcPts val="1200"/>
              </a:spcBef>
              <a:spcAft>
                <a:spcPts val="600"/>
              </a:spcAft>
            </a:pPr>
            <a:r>
              <a:rPr lang="en-US" sz="2000" dirty="0" smtClean="0">
                <a:solidFill>
                  <a:schemeClr val="tx1"/>
                </a:solidFill>
                <a:cs typeface="Segoe UI" pitchFamily="34" charset="0"/>
              </a:rPr>
              <a:t>Simple </a:t>
            </a:r>
            <a:r>
              <a:rPr lang="en-US" sz="2000" dirty="0">
                <a:solidFill>
                  <a:schemeClr val="tx1"/>
                </a:solidFill>
                <a:cs typeface="Segoe UI" pitchFamily="34" charset="0"/>
              </a:rPr>
              <a:t>configuration and management</a:t>
            </a:r>
          </a:p>
        </p:txBody>
      </p:sp>
      <p:sp>
        <p:nvSpPr>
          <p:cNvPr id="8" name="Title 2"/>
          <p:cNvSpPr txBox="1">
            <a:spLocks/>
          </p:cNvSpPr>
          <p:nvPr/>
        </p:nvSpPr>
        <p:spPr>
          <a:xfrm>
            <a:off x="261939" y="292082"/>
            <a:ext cx="11900834" cy="932563"/>
          </a:xfrm>
          <a:prstGeom prst="rect">
            <a:avLst/>
          </a:prstGeom>
        </p:spPr>
        <p:txBody>
          <a:bodyPr vert="horz" wrap="square" lIns="146304" tIns="91440" rIns="146304" bIns="91440" rtlCol="0" anchor="t">
            <a:spAutoFit/>
          </a:bodyPr>
          <a:lstStyle>
            <a:lvl1pPr algn="l" defTabSz="932372" rtl="0" eaLnBrk="1" latinLnBrk="0" hangingPunct="1">
              <a:lnSpc>
                <a:spcPct val="90000"/>
              </a:lnSpc>
              <a:spcBef>
                <a:spcPct val="0"/>
              </a:spcBef>
              <a:buNone/>
              <a:defRPr lang="en-US" sz="5398"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marL="0" marR="0" lvl="0" indent="0" algn="l" defTabSz="932372" rtl="0" eaLnBrk="1" fontAlgn="auto" latinLnBrk="0" hangingPunct="1">
              <a:lnSpc>
                <a:spcPct val="90000"/>
              </a:lnSpc>
              <a:spcBef>
                <a:spcPct val="0"/>
              </a:spcBef>
              <a:spcAft>
                <a:spcPts val="0"/>
              </a:spcAft>
              <a:buClrTx/>
              <a:buSzTx/>
              <a:buFontTx/>
              <a:buNone/>
              <a:tabLst/>
              <a:defRPr/>
            </a:pPr>
            <a:r>
              <a:rPr lang="en-US" sz="5400" dirty="0" smtClean="0">
                <a:solidFill>
                  <a:schemeClr val="tx1"/>
                </a:solidFill>
                <a:latin typeface="Segoe UI Light"/>
              </a:rPr>
              <a:t>Inbox </a:t>
            </a:r>
            <a:r>
              <a:rPr kumimoji="0" lang="en-US" sz="5400" b="0" i="0" u="none" strike="noStrike" kern="1200" cap="none" spc="-102" normalizeH="0" noProof="0" dirty="0" smtClean="0">
                <a:ln w="3175">
                  <a:noFill/>
                </a:ln>
                <a:solidFill>
                  <a:schemeClr val="tx1"/>
                </a:solidFill>
                <a:effectLst/>
                <a:uLnTx/>
                <a:uFillTx/>
                <a:latin typeface="Segoe UI Light"/>
                <a:ea typeface="+mn-ea"/>
                <a:cs typeface="Arial" charset="0"/>
              </a:rPr>
              <a:t>VM replication with Hyper-V Replica</a:t>
            </a:r>
            <a:endParaRPr kumimoji="0" lang="en-US" sz="5400" b="0" i="0" u="none" strike="noStrike" kern="1200" cap="none" spc="-102" normalizeH="0" baseline="0" noProof="0" dirty="0">
              <a:ln w="3175">
                <a:noFill/>
              </a:ln>
              <a:solidFill>
                <a:schemeClr val="tx1"/>
              </a:solidFill>
              <a:effectLst/>
              <a:uLnTx/>
              <a:uFillTx/>
              <a:latin typeface="Segoe UI Light"/>
              <a:ea typeface="+mn-ea"/>
              <a:cs typeface="Arial" charset="0"/>
            </a:endParaRPr>
          </a:p>
        </p:txBody>
      </p:sp>
      <p:grpSp>
        <p:nvGrpSpPr>
          <p:cNvPr id="72" name="Group 71"/>
          <p:cNvGrpSpPr/>
          <p:nvPr/>
        </p:nvGrpSpPr>
        <p:grpSpPr>
          <a:xfrm>
            <a:off x="5576568" y="1707571"/>
            <a:ext cx="6024622" cy="4314600"/>
            <a:chOff x="5263418" y="1707571"/>
            <a:chExt cx="6024622" cy="4314600"/>
          </a:xfrm>
        </p:grpSpPr>
        <p:cxnSp>
          <p:nvCxnSpPr>
            <p:cNvPr id="73" name="Straight Connector 72"/>
            <p:cNvCxnSpPr/>
            <p:nvPr/>
          </p:nvCxnSpPr>
          <p:spPr>
            <a:xfrm>
              <a:off x="10150825" y="3320534"/>
              <a:ext cx="0" cy="57150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74" name="Picture 19474"/>
            <p:cNvPicPr>
              <a:picLocks noChangeAspect="1"/>
            </p:cNvPicPr>
            <p:nvPr/>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6015245" y="2561475"/>
              <a:ext cx="782048" cy="1309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Rectangle 74"/>
            <p:cNvSpPr/>
            <p:nvPr/>
          </p:nvSpPr>
          <p:spPr bwMode="auto">
            <a:xfrm>
              <a:off x="6036029" y="4650571"/>
              <a:ext cx="1995054" cy="1371600"/>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45720" tIns="64008" rIns="45720" bIns="45720" numCol="1" rtlCol="0" anchor="t" anchorCtr="0" compatLnSpc="1">
              <a:prstTxWarp prst="textNoShape">
                <a:avLst/>
              </a:prstTxWarp>
            </a:bodyPr>
            <a:lstStyle/>
            <a:p>
              <a:pPr algn="ctr" defTabSz="914099" fontAlgn="base">
                <a:lnSpc>
                  <a:spcPct val="90000"/>
                </a:lnSpc>
                <a:spcBef>
                  <a:spcPct val="0"/>
                </a:spcBef>
                <a:spcAft>
                  <a:spcPct val="0"/>
                </a:spcAft>
              </a:pPr>
              <a:r>
                <a:rPr lang="en-US" sz="1100" dirty="0" smtClean="0">
                  <a:solidFill>
                    <a:srgbClr val="FFFFFE"/>
                  </a:solidFill>
                </a:rPr>
                <a:t>Hyper‑V role and tools</a:t>
              </a:r>
              <a:endParaRPr lang="en-US" sz="1100" dirty="0">
                <a:solidFill>
                  <a:srgbClr val="FFFFFE"/>
                </a:solidFill>
              </a:endParaRPr>
            </a:p>
          </p:txBody>
        </p:sp>
        <p:grpSp>
          <p:nvGrpSpPr>
            <p:cNvPr id="76" name="Group 75"/>
            <p:cNvGrpSpPr/>
            <p:nvPr/>
          </p:nvGrpSpPr>
          <p:grpSpPr>
            <a:xfrm>
              <a:off x="6112714" y="4920734"/>
              <a:ext cx="1841685" cy="270164"/>
              <a:chOff x="1926267" y="4966854"/>
              <a:chExt cx="1841685" cy="270164"/>
            </a:xfrm>
          </p:grpSpPr>
          <p:sp>
            <p:nvSpPr>
              <p:cNvPr id="136" name="Rectangle 135"/>
              <p:cNvSpPr/>
              <p:nvPr/>
            </p:nvSpPr>
            <p:spPr bwMode="auto">
              <a:xfrm>
                <a:off x="1926267" y="4966854"/>
                <a:ext cx="896112" cy="270164"/>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91440" rIns="91436" bIns="91440" numCol="1" rtlCol="0" anchor="ctr" anchorCtr="0" compatLnSpc="1">
                <a:prstTxWarp prst="textNoShape">
                  <a:avLst/>
                </a:prstTxWarp>
              </a:bodyPr>
              <a:lstStyle/>
              <a:p>
                <a:pPr algn="ctr" defTabSz="914099" fontAlgn="base">
                  <a:lnSpc>
                    <a:spcPct val="90000"/>
                  </a:lnSpc>
                  <a:spcBef>
                    <a:spcPct val="0"/>
                  </a:spcBef>
                  <a:spcAft>
                    <a:spcPct val="0"/>
                  </a:spcAft>
                </a:pPr>
                <a:r>
                  <a:rPr lang="en-US" sz="800" kern="0" dirty="0" smtClean="0">
                    <a:solidFill>
                      <a:schemeClr val="tx1"/>
                    </a:solidFill>
                  </a:rPr>
                  <a:t>Hyper‑V cmdlets</a:t>
                </a:r>
                <a:endParaRPr lang="en-US" sz="800" kern="0" dirty="0">
                  <a:solidFill>
                    <a:schemeClr val="tx1"/>
                  </a:solidFill>
                </a:endParaRPr>
              </a:p>
            </p:txBody>
          </p:sp>
          <p:sp>
            <p:nvSpPr>
              <p:cNvPr id="137" name="Rectangle 136"/>
              <p:cNvSpPr/>
              <p:nvPr/>
            </p:nvSpPr>
            <p:spPr bwMode="auto">
              <a:xfrm>
                <a:off x="2871840" y="4966854"/>
                <a:ext cx="896112" cy="270164"/>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91440" rIns="91436" bIns="91440" numCol="1" rtlCol="0" anchor="ctr" anchorCtr="0" compatLnSpc="1">
                <a:prstTxWarp prst="textNoShape">
                  <a:avLst/>
                </a:prstTxWarp>
              </a:bodyPr>
              <a:lstStyle/>
              <a:p>
                <a:pPr algn="ctr" defTabSz="914099" fontAlgn="base">
                  <a:lnSpc>
                    <a:spcPct val="90000"/>
                  </a:lnSpc>
                  <a:spcBef>
                    <a:spcPct val="0"/>
                  </a:spcBef>
                  <a:spcAft>
                    <a:spcPct val="0"/>
                  </a:spcAft>
                </a:pPr>
                <a:r>
                  <a:rPr lang="en-US" sz="800" kern="0" dirty="0" smtClean="0">
                    <a:solidFill>
                      <a:schemeClr val="tx1"/>
                    </a:solidFill>
                  </a:rPr>
                  <a:t>Hyper‑V PS integrated UI</a:t>
                </a:r>
                <a:endParaRPr lang="en-US" sz="800" kern="0" dirty="0">
                  <a:solidFill>
                    <a:schemeClr val="tx1"/>
                  </a:solidFill>
                </a:endParaRPr>
              </a:p>
            </p:txBody>
          </p:sp>
        </p:grpSp>
        <p:sp>
          <p:nvSpPr>
            <p:cNvPr id="77" name="Rectangle 76"/>
            <p:cNvSpPr/>
            <p:nvPr/>
          </p:nvSpPr>
          <p:spPr bwMode="auto">
            <a:xfrm>
              <a:off x="6114584" y="5575362"/>
              <a:ext cx="1837944" cy="363682"/>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91440" rIns="91436" bIns="91440" numCol="1" rtlCol="0" anchor="ctr" anchorCtr="0" compatLnSpc="1">
              <a:prstTxWarp prst="textNoShape">
                <a:avLst/>
              </a:prstTxWarp>
            </a:bodyPr>
            <a:lstStyle/>
            <a:p>
              <a:pPr algn="ctr" defTabSz="914099" fontAlgn="base">
                <a:lnSpc>
                  <a:spcPct val="90000"/>
                </a:lnSpc>
                <a:spcBef>
                  <a:spcPct val="0"/>
                </a:spcBef>
                <a:spcAft>
                  <a:spcPct val="0"/>
                </a:spcAft>
              </a:pPr>
              <a:r>
                <a:rPr lang="en-US" sz="800" kern="0" dirty="0" smtClean="0">
                  <a:solidFill>
                    <a:schemeClr val="tx1"/>
                  </a:solidFill>
                </a:rPr>
                <a:t>Hyper‑V Management Module tracks and replicates changes for each virtual machine</a:t>
              </a:r>
              <a:endParaRPr lang="en-US" sz="800" kern="0" dirty="0">
                <a:solidFill>
                  <a:schemeClr val="tx1"/>
                </a:solidFill>
              </a:endParaRPr>
            </a:p>
          </p:txBody>
        </p:sp>
        <p:cxnSp>
          <p:nvCxnSpPr>
            <p:cNvPr id="78" name="Straight Connector 77"/>
            <p:cNvCxnSpPr/>
            <p:nvPr/>
          </p:nvCxnSpPr>
          <p:spPr>
            <a:xfrm>
              <a:off x="6534792" y="5242851"/>
              <a:ext cx="0" cy="274320"/>
            </a:xfrm>
            <a:prstGeom prst="line">
              <a:avLst/>
            </a:prstGeom>
            <a:ln w="19050">
              <a:solidFill>
                <a:srgbClr val="FFFFF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7482241" y="5242851"/>
              <a:ext cx="0" cy="274320"/>
            </a:xfrm>
            <a:prstGeom prst="line">
              <a:avLst/>
            </a:prstGeom>
            <a:ln w="19050">
              <a:solidFill>
                <a:srgbClr val="FFFFF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bwMode="auto">
            <a:xfrm>
              <a:off x="9220979" y="4650571"/>
              <a:ext cx="1995054" cy="1371600"/>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45720" tIns="64008" rIns="45720" bIns="45720" numCol="1" rtlCol="0" anchor="t" anchorCtr="0" compatLnSpc="1">
              <a:prstTxWarp prst="textNoShape">
                <a:avLst/>
              </a:prstTxWarp>
            </a:bodyPr>
            <a:lstStyle/>
            <a:p>
              <a:pPr algn="ctr" defTabSz="914099" fontAlgn="base">
                <a:lnSpc>
                  <a:spcPct val="90000"/>
                </a:lnSpc>
                <a:spcBef>
                  <a:spcPct val="0"/>
                </a:spcBef>
                <a:spcAft>
                  <a:spcPct val="0"/>
                </a:spcAft>
              </a:pPr>
              <a:r>
                <a:rPr lang="en-US" sz="1100" dirty="0" smtClean="0">
                  <a:solidFill>
                    <a:srgbClr val="FFFFFE"/>
                  </a:solidFill>
                </a:rPr>
                <a:t>Hyper‑V role and tools</a:t>
              </a:r>
              <a:endParaRPr lang="en-US" sz="1100" dirty="0">
                <a:solidFill>
                  <a:srgbClr val="FFFFFE"/>
                </a:solidFill>
              </a:endParaRPr>
            </a:p>
          </p:txBody>
        </p:sp>
        <p:grpSp>
          <p:nvGrpSpPr>
            <p:cNvPr id="81" name="Group 80"/>
            <p:cNvGrpSpPr/>
            <p:nvPr/>
          </p:nvGrpSpPr>
          <p:grpSpPr>
            <a:xfrm>
              <a:off x="9297664" y="4920734"/>
              <a:ext cx="1841685" cy="270164"/>
              <a:chOff x="1926267" y="4966854"/>
              <a:chExt cx="1841685" cy="270164"/>
            </a:xfrm>
          </p:grpSpPr>
          <p:sp>
            <p:nvSpPr>
              <p:cNvPr id="134" name="Rectangle 133"/>
              <p:cNvSpPr/>
              <p:nvPr/>
            </p:nvSpPr>
            <p:spPr bwMode="auto">
              <a:xfrm>
                <a:off x="1926267" y="4966854"/>
                <a:ext cx="896112" cy="270164"/>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91440" rIns="91436" bIns="91440" numCol="1" rtlCol="0" anchor="ctr" anchorCtr="0" compatLnSpc="1">
                <a:prstTxWarp prst="textNoShape">
                  <a:avLst/>
                </a:prstTxWarp>
              </a:bodyPr>
              <a:lstStyle/>
              <a:p>
                <a:pPr algn="ctr" defTabSz="914099" fontAlgn="base">
                  <a:lnSpc>
                    <a:spcPct val="90000"/>
                  </a:lnSpc>
                  <a:spcBef>
                    <a:spcPct val="0"/>
                  </a:spcBef>
                  <a:spcAft>
                    <a:spcPct val="0"/>
                  </a:spcAft>
                </a:pPr>
                <a:r>
                  <a:rPr lang="en-US" sz="800" kern="0" dirty="0" smtClean="0">
                    <a:solidFill>
                      <a:schemeClr val="tx1"/>
                    </a:solidFill>
                  </a:rPr>
                  <a:t>Hyper‑V cmdlets</a:t>
                </a:r>
                <a:endParaRPr lang="en-US" sz="800" kern="0" dirty="0">
                  <a:solidFill>
                    <a:schemeClr val="tx1"/>
                  </a:solidFill>
                </a:endParaRPr>
              </a:p>
            </p:txBody>
          </p:sp>
          <p:sp>
            <p:nvSpPr>
              <p:cNvPr id="135" name="Rectangle 134"/>
              <p:cNvSpPr/>
              <p:nvPr/>
            </p:nvSpPr>
            <p:spPr bwMode="auto">
              <a:xfrm>
                <a:off x="2871840" y="4966854"/>
                <a:ext cx="896112" cy="270164"/>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91440" rIns="91436" bIns="91440" numCol="1" rtlCol="0" anchor="ctr" anchorCtr="0" compatLnSpc="1">
                <a:prstTxWarp prst="textNoShape">
                  <a:avLst/>
                </a:prstTxWarp>
              </a:bodyPr>
              <a:lstStyle/>
              <a:p>
                <a:pPr algn="ctr" defTabSz="914099" fontAlgn="base">
                  <a:lnSpc>
                    <a:spcPct val="90000"/>
                  </a:lnSpc>
                  <a:spcBef>
                    <a:spcPct val="0"/>
                  </a:spcBef>
                  <a:spcAft>
                    <a:spcPct val="0"/>
                  </a:spcAft>
                </a:pPr>
                <a:r>
                  <a:rPr lang="en-US" sz="800" kern="0" dirty="0" smtClean="0">
                    <a:solidFill>
                      <a:schemeClr val="tx1"/>
                    </a:solidFill>
                  </a:rPr>
                  <a:t>Hyper‑V PS integrated UI</a:t>
                </a:r>
                <a:endParaRPr lang="en-US" sz="800" kern="0" dirty="0">
                  <a:solidFill>
                    <a:schemeClr val="tx1"/>
                  </a:solidFill>
                </a:endParaRPr>
              </a:p>
            </p:txBody>
          </p:sp>
        </p:grpSp>
        <p:sp>
          <p:nvSpPr>
            <p:cNvPr id="82" name="Rectangle 81"/>
            <p:cNvSpPr/>
            <p:nvPr/>
          </p:nvSpPr>
          <p:spPr bwMode="auto">
            <a:xfrm>
              <a:off x="9299534" y="5575362"/>
              <a:ext cx="1837944" cy="363682"/>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91440" rIns="91436" bIns="91440" numCol="1" rtlCol="0" anchor="ctr" anchorCtr="0" compatLnSpc="1">
              <a:prstTxWarp prst="textNoShape">
                <a:avLst/>
              </a:prstTxWarp>
            </a:bodyPr>
            <a:lstStyle/>
            <a:p>
              <a:pPr algn="ctr" defTabSz="914099" fontAlgn="base">
                <a:lnSpc>
                  <a:spcPct val="90000"/>
                </a:lnSpc>
                <a:spcBef>
                  <a:spcPct val="0"/>
                </a:spcBef>
                <a:spcAft>
                  <a:spcPct val="0"/>
                </a:spcAft>
              </a:pPr>
              <a:r>
                <a:rPr lang="en-US" sz="800" kern="0" dirty="0" smtClean="0">
                  <a:solidFill>
                    <a:schemeClr val="tx1"/>
                  </a:solidFill>
                </a:rPr>
                <a:t>Hyper‑V Management Module receives and applies the changes to the replica virtual machine</a:t>
              </a:r>
              <a:endParaRPr lang="en-US" sz="800" kern="0" dirty="0">
                <a:solidFill>
                  <a:schemeClr val="tx1"/>
                </a:solidFill>
              </a:endParaRPr>
            </a:p>
          </p:txBody>
        </p:sp>
        <p:cxnSp>
          <p:nvCxnSpPr>
            <p:cNvPr id="83" name="Straight Connector 82"/>
            <p:cNvCxnSpPr/>
            <p:nvPr/>
          </p:nvCxnSpPr>
          <p:spPr>
            <a:xfrm>
              <a:off x="9719742" y="5242851"/>
              <a:ext cx="0" cy="274320"/>
            </a:xfrm>
            <a:prstGeom prst="line">
              <a:avLst/>
            </a:prstGeom>
            <a:ln w="19050">
              <a:solidFill>
                <a:srgbClr val="FFFFF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0667191" y="5242851"/>
              <a:ext cx="0" cy="274320"/>
            </a:xfrm>
            <a:prstGeom prst="line">
              <a:avLst/>
            </a:prstGeom>
            <a:ln w="19050">
              <a:solidFill>
                <a:srgbClr val="FFFFF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6278434" y="1707571"/>
              <a:ext cx="1694246" cy="387798"/>
            </a:xfrm>
            <a:prstGeom prst="rect">
              <a:avLst/>
            </a:prstGeom>
          </p:spPr>
          <p:txBody>
            <a:bodyPr wrap="none">
              <a:spAutoFit/>
            </a:bodyPr>
            <a:lstStyle/>
            <a:p>
              <a:pPr fontAlgn="base">
                <a:lnSpc>
                  <a:spcPct val="80000"/>
                </a:lnSpc>
                <a:spcBef>
                  <a:spcPct val="0"/>
                </a:spcBef>
                <a:spcAft>
                  <a:spcPct val="0"/>
                </a:spcAft>
              </a:pPr>
              <a:r>
                <a:rPr lang="en-US" sz="2400" dirty="0">
                  <a:solidFill>
                    <a:schemeClr val="tx2"/>
                  </a:solidFill>
                  <a:latin typeface="+mj-lt"/>
                </a:rPr>
                <a:t>Primary </a:t>
              </a:r>
              <a:r>
                <a:rPr lang="en-US" sz="2400" dirty="0" smtClean="0">
                  <a:solidFill>
                    <a:schemeClr val="tx2"/>
                  </a:solidFill>
                  <a:latin typeface="+mj-lt"/>
                </a:rPr>
                <a:t>site</a:t>
              </a:r>
              <a:endParaRPr lang="en-US" sz="2400" dirty="0">
                <a:solidFill>
                  <a:schemeClr val="tx2"/>
                </a:solidFill>
                <a:latin typeface="+mj-lt"/>
              </a:endParaRPr>
            </a:p>
          </p:txBody>
        </p:sp>
        <p:sp>
          <p:nvSpPr>
            <p:cNvPr id="86" name="Rectangle 85"/>
            <p:cNvSpPr/>
            <p:nvPr/>
          </p:nvSpPr>
          <p:spPr>
            <a:xfrm>
              <a:off x="5311442" y="2314080"/>
              <a:ext cx="1124027" cy="203133"/>
            </a:xfrm>
            <a:prstGeom prst="rect">
              <a:avLst/>
            </a:prstGeom>
          </p:spPr>
          <p:txBody>
            <a:bodyPr wrap="none">
              <a:spAutoFit/>
            </a:bodyPr>
            <a:lstStyle/>
            <a:p>
              <a:pPr algn="r" defTabSz="914099" fontAlgn="base">
                <a:lnSpc>
                  <a:spcPct val="90000"/>
                </a:lnSpc>
                <a:spcBef>
                  <a:spcPct val="0"/>
                </a:spcBef>
                <a:spcAft>
                  <a:spcPct val="0"/>
                </a:spcAft>
              </a:pPr>
              <a:r>
                <a:rPr lang="en-US" sz="800" kern="0" dirty="0" smtClean="0"/>
                <a:t>CRM virtual machine</a:t>
              </a:r>
              <a:endParaRPr lang="en-US" sz="800" kern="0" dirty="0"/>
            </a:p>
          </p:txBody>
        </p:sp>
        <p:sp>
          <p:nvSpPr>
            <p:cNvPr id="87" name="Rectangle 86"/>
            <p:cNvSpPr/>
            <p:nvPr/>
          </p:nvSpPr>
          <p:spPr>
            <a:xfrm>
              <a:off x="5299267" y="2457859"/>
              <a:ext cx="1087157" cy="203133"/>
            </a:xfrm>
            <a:prstGeom prst="rect">
              <a:avLst/>
            </a:prstGeom>
          </p:spPr>
          <p:txBody>
            <a:bodyPr wrap="none">
              <a:spAutoFit/>
            </a:bodyPr>
            <a:lstStyle/>
            <a:p>
              <a:pPr algn="r" defTabSz="914099" fontAlgn="base">
                <a:lnSpc>
                  <a:spcPct val="90000"/>
                </a:lnSpc>
                <a:spcBef>
                  <a:spcPct val="0"/>
                </a:spcBef>
                <a:spcAft>
                  <a:spcPct val="0"/>
                </a:spcAft>
              </a:pPr>
              <a:r>
                <a:rPr lang="en-US" sz="800" kern="0" dirty="0" smtClean="0"/>
                <a:t>SQL virtual machine</a:t>
              </a:r>
              <a:endParaRPr lang="en-US" sz="800" kern="0" dirty="0"/>
            </a:p>
          </p:txBody>
        </p:sp>
        <p:sp>
          <p:nvSpPr>
            <p:cNvPr id="88" name="Rectangle 87"/>
            <p:cNvSpPr/>
            <p:nvPr/>
          </p:nvSpPr>
          <p:spPr>
            <a:xfrm>
              <a:off x="5263418" y="2601599"/>
              <a:ext cx="1015021" cy="313932"/>
            </a:xfrm>
            <a:prstGeom prst="rect">
              <a:avLst/>
            </a:prstGeom>
          </p:spPr>
          <p:txBody>
            <a:bodyPr wrap="none">
              <a:spAutoFit/>
            </a:bodyPr>
            <a:lstStyle/>
            <a:p>
              <a:pPr algn="r" defTabSz="914099" fontAlgn="base">
                <a:lnSpc>
                  <a:spcPct val="90000"/>
                </a:lnSpc>
                <a:spcBef>
                  <a:spcPct val="0"/>
                </a:spcBef>
                <a:spcAft>
                  <a:spcPct val="0"/>
                </a:spcAft>
              </a:pPr>
              <a:r>
                <a:rPr lang="en-US" sz="800" kern="0" dirty="0" smtClean="0"/>
                <a:t>SharePoint virtual </a:t>
              </a:r>
              <a:br>
                <a:rPr lang="en-US" sz="800" kern="0" dirty="0" smtClean="0"/>
              </a:br>
              <a:r>
                <a:rPr lang="en-US" sz="800" kern="0" dirty="0" smtClean="0"/>
                <a:t>machine</a:t>
              </a:r>
              <a:endParaRPr lang="en-US" sz="800" kern="0" dirty="0"/>
            </a:p>
          </p:txBody>
        </p:sp>
        <p:sp>
          <p:nvSpPr>
            <p:cNvPr id="89" name="Rectangle 88"/>
            <p:cNvSpPr/>
            <p:nvPr/>
          </p:nvSpPr>
          <p:spPr>
            <a:xfrm>
              <a:off x="7519284" y="2203281"/>
              <a:ext cx="1335623" cy="313932"/>
            </a:xfrm>
            <a:prstGeom prst="rect">
              <a:avLst/>
            </a:prstGeom>
          </p:spPr>
          <p:txBody>
            <a:bodyPr wrap="none">
              <a:spAutoFit/>
            </a:bodyPr>
            <a:lstStyle/>
            <a:p>
              <a:pPr algn="ctr" defTabSz="914099" fontAlgn="base">
                <a:lnSpc>
                  <a:spcPct val="90000"/>
                </a:lnSpc>
                <a:spcBef>
                  <a:spcPct val="0"/>
                </a:spcBef>
                <a:spcAft>
                  <a:spcPct val="0"/>
                </a:spcAft>
              </a:pPr>
              <a:r>
                <a:rPr lang="en-US" sz="800" kern="0" dirty="0" smtClean="0"/>
                <a:t>Exchange virtual machine</a:t>
              </a:r>
              <a:br>
                <a:rPr lang="en-US" sz="800" kern="0" dirty="0" smtClean="0"/>
              </a:br>
              <a:r>
                <a:rPr lang="en-US" sz="800" kern="0" dirty="0" smtClean="0"/>
                <a:t>IIS virtual machine</a:t>
              </a:r>
              <a:endParaRPr lang="en-US" sz="800" kern="0" dirty="0"/>
            </a:p>
          </p:txBody>
        </p:sp>
        <p:sp>
          <p:nvSpPr>
            <p:cNvPr id="90" name="Rectangle 89"/>
            <p:cNvSpPr/>
            <p:nvPr/>
          </p:nvSpPr>
          <p:spPr>
            <a:xfrm>
              <a:off x="8860397" y="2276018"/>
              <a:ext cx="641522" cy="535531"/>
            </a:xfrm>
            <a:prstGeom prst="rect">
              <a:avLst/>
            </a:prstGeom>
          </p:spPr>
          <p:txBody>
            <a:bodyPr wrap="none">
              <a:spAutoFit/>
            </a:bodyPr>
            <a:lstStyle/>
            <a:p>
              <a:pPr algn="ctr" defTabSz="914099" fontAlgn="base">
                <a:lnSpc>
                  <a:spcPct val="90000"/>
                </a:lnSpc>
                <a:spcBef>
                  <a:spcPct val="0"/>
                </a:spcBef>
                <a:spcAft>
                  <a:spcPct val="0"/>
                </a:spcAft>
              </a:pPr>
              <a:r>
                <a:rPr lang="en-US" sz="800" kern="0" dirty="0" smtClean="0"/>
                <a:t>Exchange </a:t>
              </a:r>
              <a:br>
                <a:rPr lang="en-US" sz="800" kern="0" dirty="0" smtClean="0"/>
              </a:br>
              <a:r>
                <a:rPr lang="en-US" sz="800" kern="0" dirty="0" smtClean="0"/>
                <a:t>replica </a:t>
              </a:r>
              <a:br>
                <a:rPr lang="en-US" sz="800" kern="0" dirty="0" smtClean="0"/>
              </a:br>
              <a:r>
                <a:rPr lang="en-US" sz="800" kern="0" dirty="0" smtClean="0"/>
                <a:t>virtual</a:t>
              </a:r>
              <a:br>
                <a:rPr lang="en-US" sz="800" kern="0" dirty="0" smtClean="0"/>
              </a:br>
              <a:r>
                <a:rPr lang="en-US" sz="800" kern="0" dirty="0" smtClean="0"/>
                <a:t>machine </a:t>
              </a:r>
              <a:endParaRPr lang="en-US" sz="800" kern="0" dirty="0"/>
            </a:p>
          </p:txBody>
        </p:sp>
        <p:sp>
          <p:nvSpPr>
            <p:cNvPr id="91" name="Rectangle 90"/>
            <p:cNvSpPr/>
            <p:nvPr/>
          </p:nvSpPr>
          <p:spPr>
            <a:xfrm>
              <a:off x="8666937" y="2776513"/>
              <a:ext cx="567783" cy="535531"/>
            </a:xfrm>
            <a:prstGeom prst="rect">
              <a:avLst/>
            </a:prstGeom>
          </p:spPr>
          <p:txBody>
            <a:bodyPr wrap="none">
              <a:spAutoFit/>
            </a:bodyPr>
            <a:lstStyle/>
            <a:p>
              <a:pPr algn="ctr" defTabSz="914099" fontAlgn="base">
                <a:lnSpc>
                  <a:spcPct val="90000"/>
                </a:lnSpc>
                <a:spcBef>
                  <a:spcPct val="0"/>
                </a:spcBef>
                <a:spcAft>
                  <a:spcPct val="0"/>
                </a:spcAft>
              </a:pPr>
              <a:r>
                <a:rPr lang="en-US" sz="800" kern="0" dirty="0" smtClean="0"/>
                <a:t>CRM </a:t>
              </a:r>
              <a:br>
                <a:rPr lang="en-US" sz="800" kern="0" dirty="0" smtClean="0"/>
              </a:br>
              <a:r>
                <a:rPr lang="en-US" sz="800" kern="0" dirty="0" smtClean="0"/>
                <a:t>replica</a:t>
              </a:r>
              <a:br>
                <a:rPr lang="en-US" sz="800" kern="0" dirty="0" smtClean="0"/>
              </a:br>
              <a:r>
                <a:rPr lang="en-US" sz="800" kern="0" dirty="0" smtClean="0"/>
                <a:t>virtual</a:t>
              </a:r>
              <a:br>
                <a:rPr lang="en-US" sz="800" kern="0" dirty="0" smtClean="0"/>
              </a:br>
              <a:r>
                <a:rPr lang="en-US" sz="800" kern="0" dirty="0" smtClean="0"/>
                <a:t>machine</a:t>
              </a:r>
              <a:endParaRPr lang="en-US" sz="800" kern="0" dirty="0"/>
            </a:p>
          </p:txBody>
        </p:sp>
        <p:sp>
          <p:nvSpPr>
            <p:cNvPr id="92" name="Rectangle 91"/>
            <p:cNvSpPr/>
            <p:nvPr/>
          </p:nvSpPr>
          <p:spPr>
            <a:xfrm>
              <a:off x="8117422" y="3710827"/>
              <a:ext cx="856324" cy="313932"/>
            </a:xfrm>
            <a:prstGeom prst="rect">
              <a:avLst/>
            </a:prstGeom>
          </p:spPr>
          <p:txBody>
            <a:bodyPr wrap="none">
              <a:spAutoFit/>
            </a:bodyPr>
            <a:lstStyle/>
            <a:p>
              <a:pPr algn="ctr" defTabSz="914099" fontAlgn="base">
                <a:lnSpc>
                  <a:spcPct val="90000"/>
                </a:lnSpc>
                <a:spcBef>
                  <a:spcPct val="0"/>
                </a:spcBef>
                <a:spcAft>
                  <a:spcPct val="0"/>
                </a:spcAft>
              </a:pPr>
              <a:r>
                <a:rPr lang="en-US" sz="800" kern="0" dirty="0" smtClean="0"/>
                <a:t>Replicate over </a:t>
              </a:r>
              <a:br>
                <a:rPr lang="en-US" sz="800" kern="0" dirty="0" smtClean="0"/>
              </a:br>
              <a:r>
                <a:rPr lang="en-US" sz="800" kern="0" dirty="0" smtClean="0"/>
                <a:t>WAN link</a:t>
              </a:r>
              <a:endParaRPr lang="en-US" sz="800" kern="0" dirty="0"/>
            </a:p>
          </p:txBody>
        </p:sp>
        <p:sp>
          <p:nvSpPr>
            <p:cNvPr id="93" name="Rectangle 92"/>
            <p:cNvSpPr/>
            <p:nvPr/>
          </p:nvSpPr>
          <p:spPr>
            <a:xfrm>
              <a:off x="6615581" y="4448583"/>
              <a:ext cx="825868" cy="203133"/>
            </a:xfrm>
            <a:prstGeom prst="rect">
              <a:avLst/>
            </a:prstGeom>
          </p:spPr>
          <p:txBody>
            <a:bodyPr wrap="none">
              <a:spAutoFit/>
            </a:bodyPr>
            <a:lstStyle/>
            <a:p>
              <a:pPr algn="ctr" defTabSz="914099" fontAlgn="base">
                <a:lnSpc>
                  <a:spcPct val="90000"/>
                </a:lnSpc>
                <a:spcBef>
                  <a:spcPct val="0"/>
                </a:spcBef>
                <a:spcAft>
                  <a:spcPct val="0"/>
                </a:spcAft>
              </a:pPr>
              <a:r>
                <a:rPr lang="en-US" sz="800" kern="0" dirty="0" smtClean="0"/>
                <a:t>SMB file </a:t>
              </a:r>
              <a:r>
                <a:rPr lang="en-US" sz="800" kern="0" dirty="0"/>
                <a:t>s</a:t>
              </a:r>
              <a:r>
                <a:rPr lang="en-US" sz="800" kern="0" dirty="0" smtClean="0"/>
                <a:t>hare</a:t>
              </a:r>
              <a:endParaRPr lang="en-US" sz="800" kern="0" dirty="0"/>
            </a:p>
          </p:txBody>
        </p:sp>
        <p:sp>
          <p:nvSpPr>
            <p:cNvPr id="94" name="Rectangle 93"/>
            <p:cNvSpPr/>
            <p:nvPr/>
          </p:nvSpPr>
          <p:spPr>
            <a:xfrm>
              <a:off x="8217386" y="5259074"/>
              <a:ext cx="822661" cy="313932"/>
            </a:xfrm>
            <a:prstGeom prst="rect">
              <a:avLst/>
            </a:prstGeom>
          </p:spPr>
          <p:txBody>
            <a:bodyPr wrap="none">
              <a:spAutoFit/>
            </a:bodyPr>
            <a:lstStyle/>
            <a:p>
              <a:pPr algn="ctr" defTabSz="914099" fontAlgn="base">
                <a:lnSpc>
                  <a:spcPct val="90000"/>
                </a:lnSpc>
                <a:spcBef>
                  <a:spcPct val="0"/>
                </a:spcBef>
                <a:spcAft>
                  <a:spcPct val="0"/>
                </a:spcAft>
              </a:pPr>
              <a:r>
                <a:rPr lang="en-US" sz="800" kern="0" dirty="0" smtClean="0"/>
                <a:t>Send/receive </a:t>
              </a:r>
              <a:br>
                <a:rPr lang="en-US" sz="800" kern="0" dirty="0" smtClean="0"/>
              </a:br>
              <a:r>
                <a:rPr lang="en-US" sz="800" kern="0" dirty="0" smtClean="0"/>
                <a:t>replica </a:t>
              </a:r>
              <a:r>
                <a:rPr lang="en-US" sz="800" kern="0" dirty="0"/>
                <a:t>t</a:t>
              </a:r>
              <a:r>
                <a:rPr lang="en-US" sz="800" kern="0" dirty="0" smtClean="0"/>
                <a:t>raffic</a:t>
              </a:r>
              <a:endParaRPr lang="en-US" sz="800" kern="0" dirty="0"/>
            </a:p>
          </p:txBody>
        </p:sp>
        <p:pic>
          <p:nvPicPr>
            <p:cNvPr id="95" name="Picture 19474"/>
            <p:cNvPicPr>
              <a:picLocks noChangeAspect="1"/>
            </p:cNvPicPr>
            <p:nvPr/>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153192" y="2561475"/>
              <a:ext cx="782048" cy="1309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19474"/>
            <p:cNvPicPr>
              <a:picLocks noChangeAspect="1"/>
            </p:cNvPicPr>
            <p:nvPr/>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9134392" y="2561475"/>
              <a:ext cx="782048" cy="1309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Picture 19474"/>
            <p:cNvPicPr>
              <a:picLocks noChangeAspect="1"/>
            </p:cNvPicPr>
            <p:nvPr/>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9820192" y="2228965"/>
              <a:ext cx="782048" cy="1309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19474"/>
            <p:cNvPicPr>
              <a:picLocks noChangeAspect="1"/>
            </p:cNvPicPr>
            <p:nvPr/>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0505992" y="2561475"/>
              <a:ext cx="782048" cy="1309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 name="Rectangle 98"/>
            <p:cNvSpPr/>
            <p:nvPr/>
          </p:nvSpPr>
          <p:spPr>
            <a:xfrm>
              <a:off x="10008144" y="4448583"/>
              <a:ext cx="381836" cy="203133"/>
            </a:xfrm>
            <a:prstGeom prst="rect">
              <a:avLst/>
            </a:prstGeom>
          </p:spPr>
          <p:txBody>
            <a:bodyPr wrap="none">
              <a:spAutoFit/>
            </a:bodyPr>
            <a:lstStyle/>
            <a:p>
              <a:pPr algn="ctr" defTabSz="914099" fontAlgn="base">
                <a:lnSpc>
                  <a:spcPct val="90000"/>
                </a:lnSpc>
                <a:spcBef>
                  <a:spcPct val="0"/>
                </a:spcBef>
                <a:spcAft>
                  <a:spcPct val="0"/>
                </a:spcAft>
              </a:pPr>
              <a:r>
                <a:rPr lang="en-US" sz="800" kern="0" dirty="0" smtClean="0"/>
                <a:t>SAN</a:t>
              </a:r>
              <a:endParaRPr lang="en-US" sz="800" kern="0" dirty="0"/>
            </a:p>
          </p:txBody>
        </p:sp>
        <p:sp>
          <p:nvSpPr>
            <p:cNvPr id="100" name="Rectangle 99"/>
            <p:cNvSpPr/>
            <p:nvPr/>
          </p:nvSpPr>
          <p:spPr>
            <a:xfrm>
              <a:off x="9123427" y="3762784"/>
              <a:ext cx="301686" cy="203133"/>
            </a:xfrm>
            <a:prstGeom prst="rect">
              <a:avLst/>
            </a:prstGeom>
          </p:spPr>
          <p:txBody>
            <a:bodyPr wrap="none">
              <a:spAutoFit/>
            </a:bodyPr>
            <a:lstStyle/>
            <a:p>
              <a:pPr algn="ctr" defTabSz="914099" fontAlgn="base">
                <a:lnSpc>
                  <a:spcPct val="90000"/>
                </a:lnSpc>
                <a:spcBef>
                  <a:spcPct val="0"/>
                </a:spcBef>
                <a:spcAft>
                  <a:spcPct val="0"/>
                </a:spcAft>
              </a:pPr>
              <a:r>
                <a:rPr lang="en-US" sz="800" kern="0" dirty="0" smtClean="0"/>
                <a:t>R1</a:t>
              </a:r>
              <a:endParaRPr lang="en-US" sz="800" kern="0" dirty="0"/>
            </a:p>
          </p:txBody>
        </p:sp>
        <p:sp>
          <p:nvSpPr>
            <p:cNvPr id="101" name="Rectangle 100"/>
            <p:cNvSpPr/>
            <p:nvPr/>
          </p:nvSpPr>
          <p:spPr>
            <a:xfrm>
              <a:off x="10276818" y="3335612"/>
              <a:ext cx="301686" cy="203133"/>
            </a:xfrm>
            <a:prstGeom prst="rect">
              <a:avLst/>
            </a:prstGeom>
          </p:spPr>
          <p:txBody>
            <a:bodyPr wrap="none">
              <a:spAutoFit/>
            </a:bodyPr>
            <a:lstStyle/>
            <a:p>
              <a:pPr algn="ctr" defTabSz="914099" fontAlgn="base">
                <a:lnSpc>
                  <a:spcPct val="90000"/>
                </a:lnSpc>
                <a:spcBef>
                  <a:spcPct val="0"/>
                </a:spcBef>
                <a:spcAft>
                  <a:spcPct val="0"/>
                </a:spcAft>
              </a:pPr>
              <a:r>
                <a:rPr lang="en-US" sz="800" kern="0" dirty="0" smtClean="0"/>
                <a:t>R2</a:t>
              </a:r>
              <a:endParaRPr lang="en-US" sz="800" kern="0" dirty="0"/>
            </a:p>
          </p:txBody>
        </p:sp>
        <p:sp>
          <p:nvSpPr>
            <p:cNvPr id="102" name="Rectangle 101"/>
            <p:cNvSpPr/>
            <p:nvPr/>
          </p:nvSpPr>
          <p:spPr>
            <a:xfrm>
              <a:off x="10941836" y="3720076"/>
              <a:ext cx="301686" cy="203133"/>
            </a:xfrm>
            <a:prstGeom prst="rect">
              <a:avLst/>
            </a:prstGeom>
          </p:spPr>
          <p:txBody>
            <a:bodyPr wrap="none">
              <a:spAutoFit/>
            </a:bodyPr>
            <a:lstStyle/>
            <a:p>
              <a:pPr algn="ctr" defTabSz="914099" fontAlgn="base">
                <a:lnSpc>
                  <a:spcPct val="90000"/>
                </a:lnSpc>
                <a:spcBef>
                  <a:spcPct val="0"/>
                </a:spcBef>
                <a:spcAft>
                  <a:spcPct val="0"/>
                </a:spcAft>
              </a:pPr>
              <a:r>
                <a:rPr lang="en-US" sz="800" kern="0" dirty="0" smtClean="0"/>
                <a:t>R3</a:t>
              </a:r>
              <a:endParaRPr lang="en-US" sz="800" kern="0" dirty="0"/>
            </a:p>
          </p:txBody>
        </p:sp>
        <p:sp>
          <p:nvSpPr>
            <p:cNvPr id="103" name="Rectangle 102"/>
            <p:cNvSpPr/>
            <p:nvPr/>
          </p:nvSpPr>
          <p:spPr>
            <a:xfrm>
              <a:off x="5938710" y="3773175"/>
              <a:ext cx="298480" cy="203133"/>
            </a:xfrm>
            <a:prstGeom prst="rect">
              <a:avLst/>
            </a:prstGeom>
          </p:spPr>
          <p:txBody>
            <a:bodyPr wrap="none">
              <a:spAutoFit/>
            </a:bodyPr>
            <a:lstStyle/>
            <a:p>
              <a:pPr algn="ctr" defTabSz="914099" fontAlgn="base">
                <a:lnSpc>
                  <a:spcPct val="90000"/>
                </a:lnSpc>
                <a:spcBef>
                  <a:spcPct val="0"/>
                </a:spcBef>
                <a:spcAft>
                  <a:spcPct val="0"/>
                </a:spcAft>
              </a:pPr>
              <a:r>
                <a:rPr lang="en-US" sz="800" kern="0" dirty="0" smtClean="0"/>
                <a:t>P1</a:t>
              </a:r>
              <a:endParaRPr lang="en-US" sz="800" kern="0" dirty="0"/>
            </a:p>
          </p:txBody>
        </p:sp>
        <p:sp>
          <p:nvSpPr>
            <p:cNvPr id="104" name="Rectangle 103"/>
            <p:cNvSpPr/>
            <p:nvPr/>
          </p:nvSpPr>
          <p:spPr>
            <a:xfrm>
              <a:off x="7570083" y="3773175"/>
              <a:ext cx="298480" cy="203133"/>
            </a:xfrm>
            <a:prstGeom prst="rect">
              <a:avLst/>
            </a:prstGeom>
          </p:spPr>
          <p:txBody>
            <a:bodyPr wrap="none">
              <a:spAutoFit/>
            </a:bodyPr>
            <a:lstStyle/>
            <a:p>
              <a:pPr algn="ctr" defTabSz="914099" fontAlgn="base">
                <a:lnSpc>
                  <a:spcPct val="90000"/>
                </a:lnSpc>
                <a:spcBef>
                  <a:spcPct val="0"/>
                </a:spcBef>
                <a:spcAft>
                  <a:spcPct val="0"/>
                </a:spcAft>
              </a:pPr>
              <a:r>
                <a:rPr lang="en-US" sz="800" kern="0" dirty="0" smtClean="0"/>
                <a:t>P2</a:t>
              </a:r>
              <a:endParaRPr lang="en-US" sz="800" kern="0" dirty="0"/>
            </a:p>
          </p:txBody>
        </p:sp>
        <p:sp>
          <p:nvSpPr>
            <p:cNvPr id="105" name="Rectangle 104"/>
            <p:cNvSpPr/>
            <p:nvPr/>
          </p:nvSpPr>
          <p:spPr>
            <a:xfrm>
              <a:off x="9428029" y="1707571"/>
              <a:ext cx="1612942" cy="387798"/>
            </a:xfrm>
            <a:prstGeom prst="rect">
              <a:avLst/>
            </a:prstGeom>
          </p:spPr>
          <p:txBody>
            <a:bodyPr wrap="none">
              <a:spAutoFit/>
            </a:bodyPr>
            <a:lstStyle/>
            <a:p>
              <a:pPr fontAlgn="base">
                <a:lnSpc>
                  <a:spcPct val="80000"/>
                </a:lnSpc>
                <a:spcBef>
                  <a:spcPct val="0"/>
                </a:spcBef>
                <a:spcAft>
                  <a:spcPct val="0"/>
                </a:spcAft>
              </a:pPr>
              <a:r>
                <a:rPr lang="en-US" sz="2400" dirty="0">
                  <a:solidFill>
                    <a:schemeClr val="tx2"/>
                  </a:solidFill>
                  <a:latin typeface="+mj-lt"/>
                </a:rPr>
                <a:t>Replica </a:t>
              </a:r>
              <a:r>
                <a:rPr lang="en-US" sz="2400" dirty="0" smtClean="0">
                  <a:solidFill>
                    <a:schemeClr val="tx2"/>
                  </a:solidFill>
                  <a:latin typeface="+mj-lt"/>
                </a:rPr>
                <a:t>site</a:t>
              </a:r>
              <a:endParaRPr lang="en-US" sz="2400" dirty="0">
                <a:solidFill>
                  <a:schemeClr val="tx2"/>
                </a:solidFill>
                <a:latin typeface="+mj-lt"/>
              </a:endParaRPr>
            </a:p>
          </p:txBody>
        </p:sp>
        <p:cxnSp>
          <p:nvCxnSpPr>
            <p:cNvPr id="106" name="Straight Connector 105"/>
            <p:cNvCxnSpPr/>
            <p:nvPr/>
          </p:nvCxnSpPr>
          <p:spPr>
            <a:xfrm>
              <a:off x="8031080" y="5658488"/>
              <a:ext cx="1205345" cy="0"/>
            </a:xfrm>
            <a:prstGeom prst="line">
              <a:avLst/>
            </a:prstGeom>
            <a:ln w="19050">
              <a:solidFill>
                <a:schemeClr val="tx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8031080" y="5859379"/>
              <a:ext cx="1205345" cy="0"/>
            </a:xfrm>
            <a:prstGeom prst="line">
              <a:avLst/>
            </a:prstGeom>
            <a:ln w="19050">
              <a:solidFill>
                <a:schemeClr val="tx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6524398" y="3694606"/>
              <a:ext cx="365895" cy="348045"/>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7098091" y="3746561"/>
              <a:ext cx="267971" cy="239656"/>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0" name="Chevron 109"/>
            <p:cNvSpPr>
              <a:spLocks noChangeAspect="1"/>
            </p:cNvSpPr>
            <p:nvPr/>
          </p:nvSpPr>
          <p:spPr bwMode="auto">
            <a:xfrm>
              <a:off x="8561696" y="5783856"/>
              <a:ext cx="135802" cy="135802"/>
            </a:xfrm>
            <a:prstGeom prst="chevron">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b" anchorCtr="0" compatLnSpc="1">
              <a:prstTxWarp prst="textNoShape">
                <a:avLst/>
              </a:prstTxWarp>
            </a:bodyPr>
            <a:lstStyle/>
            <a:p>
              <a:pPr algn="ctr" defTabSz="914099" fontAlgn="base">
                <a:lnSpc>
                  <a:spcPct val="90000"/>
                </a:lnSpc>
                <a:spcBef>
                  <a:spcPct val="0"/>
                </a:spcBef>
                <a:spcAft>
                  <a:spcPct val="0"/>
                </a:spcAft>
              </a:pPr>
              <a:endParaRPr lang="en-US" sz="1400" spc="-50" dirty="0">
                <a:solidFill>
                  <a:srgbClr val="3C3C3C"/>
                </a:solidFill>
              </a:endParaRPr>
            </a:p>
          </p:txBody>
        </p:sp>
        <p:sp>
          <p:nvSpPr>
            <p:cNvPr id="111" name="Chevron 110"/>
            <p:cNvSpPr>
              <a:spLocks noChangeAspect="1"/>
            </p:cNvSpPr>
            <p:nvPr/>
          </p:nvSpPr>
          <p:spPr bwMode="auto">
            <a:xfrm rot="10800000">
              <a:off x="8561696" y="5585752"/>
              <a:ext cx="135802" cy="135802"/>
            </a:xfrm>
            <a:prstGeom prst="chevron">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b" anchorCtr="0" compatLnSpc="1">
              <a:prstTxWarp prst="textNoShape">
                <a:avLst/>
              </a:prstTxWarp>
            </a:bodyPr>
            <a:lstStyle/>
            <a:p>
              <a:pPr algn="ctr" defTabSz="914099" fontAlgn="base">
                <a:lnSpc>
                  <a:spcPct val="90000"/>
                </a:lnSpc>
                <a:spcBef>
                  <a:spcPct val="0"/>
                </a:spcBef>
                <a:spcAft>
                  <a:spcPct val="0"/>
                </a:spcAft>
              </a:pPr>
              <a:endParaRPr lang="en-US" sz="1400" spc="-50" dirty="0">
                <a:solidFill>
                  <a:srgbClr val="3C3C3C"/>
                </a:solidFill>
              </a:endParaRPr>
            </a:p>
          </p:txBody>
        </p:sp>
        <p:cxnSp>
          <p:nvCxnSpPr>
            <p:cNvPr id="112" name="Elbow Connector 111"/>
            <p:cNvCxnSpPr>
              <a:stCxn id="74" idx="1"/>
              <a:endCxn id="75" idx="1"/>
            </p:cNvCxnSpPr>
            <p:nvPr/>
          </p:nvCxnSpPr>
          <p:spPr>
            <a:xfrm rot="10800000" flipH="1" flipV="1">
              <a:off x="6015245" y="3216365"/>
              <a:ext cx="20784" cy="2120006"/>
            </a:xfrm>
            <a:prstGeom prst="bentConnector3">
              <a:avLst>
                <a:gd name="adj1" fmla="val -1099885"/>
              </a:avLst>
            </a:prstGeom>
            <a:ln w="19050">
              <a:solidFill>
                <a:schemeClr val="tx1"/>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113" name="Elbow Connector 112"/>
            <p:cNvCxnSpPr>
              <a:stCxn id="98" idx="3"/>
              <a:endCxn id="80" idx="3"/>
            </p:cNvCxnSpPr>
            <p:nvPr/>
          </p:nvCxnSpPr>
          <p:spPr>
            <a:xfrm flipH="1">
              <a:off x="11216033" y="3216365"/>
              <a:ext cx="72007" cy="2120006"/>
            </a:xfrm>
            <a:prstGeom prst="bentConnector3">
              <a:avLst>
                <a:gd name="adj1" fmla="val -317469"/>
              </a:avLst>
            </a:prstGeom>
            <a:ln w="19050">
              <a:solidFill>
                <a:schemeClr val="tx1"/>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9672843" y="3694606"/>
              <a:ext cx="384464" cy="311728"/>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V="1">
              <a:off x="10389816" y="3736170"/>
              <a:ext cx="311727" cy="249382"/>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6" name="Freeform 207"/>
            <p:cNvSpPr>
              <a:spLocks noEditPoints="1"/>
            </p:cNvSpPr>
            <p:nvPr/>
          </p:nvSpPr>
          <p:spPr bwMode="gray">
            <a:xfrm>
              <a:off x="9795948" y="3884264"/>
              <a:ext cx="754296" cy="561328"/>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solidFill>
              <a:srgbClr val="00188F"/>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17" name="Freeform 207"/>
            <p:cNvSpPr>
              <a:spLocks noEditPoints="1"/>
            </p:cNvSpPr>
            <p:nvPr/>
          </p:nvSpPr>
          <p:spPr bwMode="gray">
            <a:xfrm>
              <a:off x="6616328" y="3884264"/>
              <a:ext cx="754296" cy="561328"/>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solidFill>
              <a:srgbClr val="00188F"/>
            </a:solidFill>
            <a:ln>
              <a:noFill/>
            </a:ln>
            <a:extLst/>
          </p:spPr>
          <p:txBody>
            <a:bodyPr vert="horz" wrap="square" lIns="91440" tIns="45720" rIns="91440" bIns="45720" numCol="1" anchor="t" anchorCtr="0" compatLnSpc="1">
              <a:prstTxWarp prst="textNoShape">
                <a:avLst/>
              </a:prstTxWarp>
            </a:bodyPr>
            <a:lstStyle/>
            <a:p>
              <a:endParaRPr lang="en-US" dirty="0"/>
            </a:p>
          </p:txBody>
        </p:sp>
        <p:pic>
          <p:nvPicPr>
            <p:cNvPr id="118" name="Picture 5" descr="C:\Users\mitchellg\Desktop\Folder.png"/>
            <p:cNvPicPr>
              <a:picLocks noChangeAspect="1" noChangeArrowheads="1"/>
            </p:cNvPicPr>
            <p:nvPr/>
          </p:nvPicPr>
          <p:blipFill>
            <a:blip r:embed="rId5" cstate="screen">
              <a:duotone>
                <a:schemeClr val="bg2">
                  <a:shade val="45000"/>
                  <a:satMod val="135000"/>
                </a:schemeClr>
                <a:prstClr val="white"/>
              </a:duotone>
              <a:extLst>
                <a:ext uri="{BEBA8EAE-BF5A-486C-A8C5-ECC9F3942E4B}">
                  <a14:imgProps xmlns:a14="http://schemas.microsoft.com/office/drawing/2010/main">
                    <a14:imgLayer r:embed="rId6">
                      <a14:imgEffect>
                        <a14:colorTemperature colorTemp="8800"/>
                      </a14:imgEffect>
                      <a14:imgEffect>
                        <a14:saturation sat="400000"/>
                      </a14:imgEffect>
                      <a14:imgEffect>
                        <a14:brightnessContrast bright="-3000" contrast="33000"/>
                      </a14:imgEffect>
                    </a14:imgLayer>
                  </a14:imgProps>
                </a:ext>
                <a:ext uri="{28A0092B-C50C-407E-A947-70E740481C1C}">
                  <a14:useLocalDpi xmlns:a14="http://schemas.microsoft.com/office/drawing/2010/main"/>
                </a:ext>
              </a:extLst>
            </a:blip>
            <a:srcRect/>
            <a:stretch>
              <a:fillRect/>
            </a:stretch>
          </p:blipFill>
          <p:spPr bwMode="auto">
            <a:xfrm>
              <a:off x="9904412" y="3690443"/>
              <a:ext cx="551402" cy="551402"/>
            </a:xfrm>
            <a:prstGeom prst="rect">
              <a:avLst/>
            </a:prstGeom>
            <a:noFill/>
          </p:spPr>
        </p:pic>
        <p:pic>
          <p:nvPicPr>
            <p:cNvPr id="119" name="Picture 5" descr="C:\Users\mitchellg\Desktop\Folder.png"/>
            <p:cNvPicPr>
              <a:picLocks noChangeAspect="1" noChangeArrowheads="1"/>
            </p:cNvPicPr>
            <p:nvPr/>
          </p:nvPicPr>
          <p:blipFill>
            <a:blip r:embed="rId5" cstate="screen">
              <a:duotone>
                <a:schemeClr val="bg2">
                  <a:shade val="45000"/>
                  <a:satMod val="135000"/>
                </a:schemeClr>
                <a:prstClr val="white"/>
              </a:duotone>
              <a:extLst>
                <a:ext uri="{BEBA8EAE-BF5A-486C-A8C5-ECC9F3942E4B}">
                  <a14:imgProps xmlns:a14="http://schemas.microsoft.com/office/drawing/2010/main">
                    <a14:imgLayer r:embed="rId6">
                      <a14:imgEffect>
                        <a14:colorTemperature colorTemp="8800"/>
                      </a14:imgEffect>
                      <a14:imgEffect>
                        <a14:saturation sat="400000"/>
                      </a14:imgEffect>
                      <a14:imgEffect>
                        <a14:brightnessContrast bright="-3000" contrast="33000"/>
                      </a14:imgEffect>
                    </a14:imgLayer>
                  </a14:imgProps>
                </a:ext>
                <a:ext uri="{28A0092B-C50C-407E-A947-70E740481C1C}">
                  <a14:useLocalDpi xmlns:a14="http://schemas.microsoft.com/office/drawing/2010/main"/>
                </a:ext>
              </a:extLst>
            </a:blip>
            <a:srcRect/>
            <a:stretch>
              <a:fillRect/>
            </a:stretch>
          </p:blipFill>
          <p:spPr bwMode="auto">
            <a:xfrm>
              <a:off x="6744245" y="3690443"/>
              <a:ext cx="551402" cy="551402"/>
            </a:xfrm>
            <a:prstGeom prst="rect">
              <a:avLst/>
            </a:prstGeom>
            <a:noFill/>
          </p:spPr>
        </p:pic>
        <p:pic>
          <p:nvPicPr>
            <p:cNvPr id="120" name="Picture 19474"/>
            <p:cNvPicPr>
              <a:picLocks noChangeAspect="1"/>
            </p:cNvPicPr>
            <p:nvPr/>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a:fillRect/>
            </a:stretch>
          </p:blipFill>
          <p:spPr bwMode="auto">
            <a:xfrm>
              <a:off x="6309242" y="2348716"/>
              <a:ext cx="281038" cy="470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 name="Picture 19474"/>
            <p:cNvPicPr>
              <a:picLocks noChangeAspect="1"/>
            </p:cNvPicPr>
            <p:nvPr/>
          </p:nvPicPr>
          <p:blipFill>
            <a:blip r:embed="rId9" cstate="screen">
              <a:duotone>
                <a:schemeClr val="accent1">
                  <a:shade val="45000"/>
                  <a:satMod val="135000"/>
                </a:schemeClr>
                <a:prstClr val="white"/>
              </a:duotone>
              <a:extLst>
                <a:ext uri="{BEBA8EAE-BF5A-486C-A8C5-ECC9F3942E4B}">
                  <a14:imgProps xmlns:a14="http://schemas.microsoft.com/office/drawing/2010/main">
                    <a14:imgLayer r:embed="rId10">
                      <a14:imgEffect>
                        <a14:saturation sat="0"/>
                      </a14:imgEffect>
                      <a14:imgEffect>
                        <a14:brightnessContrast bright="-10000" contrast="48000"/>
                      </a14:imgEffect>
                    </a14:imgLayer>
                  </a14:imgProps>
                </a:ext>
                <a:ext uri="{28A0092B-C50C-407E-A947-70E740481C1C}">
                  <a14:useLocalDpi xmlns:a14="http://schemas.microsoft.com/office/drawing/2010/main"/>
                </a:ext>
              </a:extLst>
            </a:blip>
            <a:srcRect/>
            <a:stretch>
              <a:fillRect/>
            </a:stretch>
          </p:blipFill>
          <p:spPr bwMode="auto">
            <a:xfrm>
              <a:off x="6443866" y="2440902"/>
              <a:ext cx="288698" cy="48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 name="Rectangle 3"/>
            <p:cNvSpPr/>
            <p:nvPr/>
          </p:nvSpPr>
          <p:spPr bwMode="auto">
            <a:xfrm>
              <a:off x="6567477" y="2531433"/>
              <a:ext cx="140505" cy="373692"/>
            </a:xfrm>
            <a:custGeom>
              <a:avLst/>
              <a:gdLst>
                <a:gd name="connsiteX0" fmla="*/ 0 w 228600"/>
                <a:gd name="connsiteY0" fmla="*/ 0 h 785810"/>
                <a:gd name="connsiteX1" fmla="*/ 228600 w 228600"/>
                <a:gd name="connsiteY1" fmla="*/ 0 h 785810"/>
                <a:gd name="connsiteX2" fmla="*/ 228600 w 228600"/>
                <a:gd name="connsiteY2" fmla="*/ 785810 h 785810"/>
                <a:gd name="connsiteX3" fmla="*/ 0 w 228600"/>
                <a:gd name="connsiteY3" fmla="*/ 785810 h 785810"/>
                <a:gd name="connsiteX4" fmla="*/ 0 w 228600"/>
                <a:gd name="connsiteY4" fmla="*/ 0 h 785810"/>
                <a:gd name="connsiteX0" fmla="*/ 0 w 266700"/>
                <a:gd name="connsiteY0" fmla="*/ 0 h 962023"/>
                <a:gd name="connsiteX1" fmla="*/ 228600 w 266700"/>
                <a:gd name="connsiteY1" fmla="*/ 0 h 962023"/>
                <a:gd name="connsiteX2" fmla="*/ 266700 w 266700"/>
                <a:gd name="connsiteY2" fmla="*/ 962023 h 962023"/>
                <a:gd name="connsiteX3" fmla="*/ 0 w 266700"/>
                <a:gd name="connsiteY3" fmla="*/ 785810 h 962023"/>
                <a:gd name="connsiteX4" fmla="*/ 0 w 266700"/>
                <a:gd name="connsiteY4" fmla="*/ 0 h 962023"/>
                <a:gd name="connsiteX0" fmla="*/ 0 w 269082"/>
                <a:gd name="connsiteY0" fmla="*/ 0 h 962023"/>
                <a:gd name="connsiteX1" fmla="*/ 269082 w 269082"/>
                <a:gd name="connsiteY1" fmla="*/ 171450 h 962023"/>
                <a:gd name="connsiteX2" fmla="*/ 266700 w 269082"/>
                <a:gd name="connsiteY2" fmla="*/ 962023 h 962023"/>
                <a:gd name="connsiteX3" fmla="*/ 0 w 269082"/>
                <a:gd name="connsiteY3" fmla="*/ 785810 h 962023"/>
                <a:gd name="connsiteX4" fmla="*/ 0 w 269082"/>
                <a:gd name="connsiteY4" fmla="*/ 0 h 962023"/>
                <a:gd name="connsiteX0" fmla="*/ 0 w 266701"/>
                <a:gd name="connsiteY0" fmla="*/ 0 h 962023"/>
                <a:gd name="connsiteX1" fmla="*/ 266701 w 266701"/>
                <a:gd name="connsiteY1" fmla="*/ 173832 h 962023"/>
                <a:gd name="connsiteX2" fmla="*/ 266700 w 266701"/>
                <a:gd name="connsiteY2" fmla="*/ 962023 h 962023"/>
                <a:gd name="connsiteX3" fmla="*/ 0 w 266701"/>
                <a:gd name="connsiteY3" fmla="*/ 785810 h 962023"/>
                <a:gd name="connsiteX4" fmla="*/ 0 w 266701"/>
                <a:gd name="connsiteY4" fmla="*/ 0 h 962023"/>
                <a:gd name="connsiteX0" fmla="*/ 0 w 271463"/>
                <a:gd name="connsiteY0" fmla="*/ 0 h 962023"/>
                <a:gd name="connsiteX1" fmla="*/ 271463 w 271463"/>
                <a:gd name="connsiteY1" fmla="*/ 159544 h 962023"/>
                <a:gd name="connsiteX2" fmla="*/ 266700 w 271463"/>
                <a:gd name="connsiteY2" fmla="*/ 962023 h 962023"/>
                <a:gd name="connsiteX3" fmla="*/ 0 w 271463"/>
                <a:gd name="connsiteY3" fmla="*/ 785810 h 962023"/>
                <a:gd name="connsiteX4" fmla="*/ 0 w 271463"/>
                <a:gd name="connsiteY4" fmla="*/ 0 h 962023"/>
                <a:gd name="connsiteX0" fmla="*/ 0 w 269081"/>
                <a:gd name="connsiteY0" fmla="*/ 0 h 962023"/>
                <a:gd name="connsiteX1" fmla="*/ 269081 w 269081"/>
                <a:gd name="connsiteY1" fmla="*/ 161926 h 962023"/>
                <a:gd name="connsiteX2" fmla="*/ 266700 w 269081"/>
                <a:gd name="connsiteY2" fmla="*/ 962023 h 962023"/>
                <a:gd name="connsiteX3" fmla="*/ 0 w 269081"/>
                <a:gd name="connsiteY3" fmla="*/ 785810 h 962023"/>
                <a:gd name="connsiteX4" fmla="*/ 0 w 269081"/>
                <a:gd name="connsiteY4" fmla="*/ 0 h 962023"/>
                <a:gd name="connsiteX0" fmla="*/ 0 w 269081"/>
                <a:gd name="connsiteY0" fmla="*/ 0 h 962023"/>
                <a:gd name="connsiteX1" fmla="*/ 269081 w 269081"/>
                <a:gd name="connsiteY1" fmla="*/ 164307 h 962023"/>
                <a:gd name="connsiteX2" fmla="*/ 266700 w 269081"/>
                <a:gd name="connsiteY2" fmla="*/ 962023 h 962023"/>
                <a:gd name="connsiteX3" fmla="*/ 0 w 269081"/>
                <a:gd name="connsiteY3" fmla="*/ 785810 h 962023"/>
                <a:gd name="connsiteX4" fmla="*/ 0 w 269081"/>
                <a:gd name="connsiteY4" fmla="*/ 0 h 962023"/>
                <a:gd name="connsiteX0" fmla="*/ 0 w 266700"/>
                <a:gd name="connsiteY0" fmla="*/ 0 h 962023"/>
                <a:gd name="connsiteX1" fmla="*/ 264318 w 266700"/>
                <a:gd name="connsiteY1" fmla="*/ 157163 h 962023"/>
                <a:gd name="connsiteX2" fmla="*/ 266700 w 266700"/>
                <a:gd name="connsiteY2" fmla="*/ 962023 h 962023"/>
                <a:gd name="connsiteX3" fmla="*/ 0 w 266700"/>
                <a:gd name="connsiteY3" fmla="*/ 785810 h 962023"/>
                <a:gd name="connsiteX4" fmla="*/ 0 w 266700"/>
                <a:gd name="connsiteY4" fmla="*/ 0 h 962023"/>
                <a:gd name="connsiteX0" fmla="*/ 0 w 271462"/>
                <a:gd name="connsiteY0" fmla="*/ 0 h 962023"/>
                <a:gd name="connsiteX1" fmla="*/ 271462 w 271462"/>
                <a:gd name="connsiteY1" fmla="*/ 166688 h 962023"/>
                <a:gd name="connsiteX2" fmla="*/ 266700 w 271462"/>
                <a:gd name="connsiteY2" fmla="*/ 962023 h 962023"/>
                <a:gd name="connsiteX3" fmla="*/ 0 w 271462"/>
                <a:gd name="connsiteY3" fmla="*/ 785810 h 962023"/>
                <a:gd name="connsiteX4" fmla="*/ 0 w 271462"/>
                <a:gd name="connsiteY4" fmla="*/ 0 h 962023"/>
                <a:gd name="connsiteX0" fmla="*/ 0 w 419099"/>
                <a:gd name="connsiteY0" fmla="*/ 276225 h 1238248"/>
                <a:gd name="connsiteX1" fmla="*/ 419099 w 419099"/>
                <a:gd name="connsiteY1" fmla="*/ 0 h 1238248"/>
                <a:gd name="connsiteX2" fmla="*/ 266700 w 419099"/>
                <a:gd name="connsiteY2" fmla="*/ 1238248 h 1238248"/>
                <a:gd name="connsiteX3" fmla="*/ 0 w 419099"/>
                <a:gd name="connsiteY3" fmla="*/ 1062035 h 1238248"/>
                <a:gd name="connsiteX4" fmla="*/ 0 w 419099"/>
                <a:gd name="connsiteY4" fmla="*/ 276225 h 1238248"/>
                <a:gd name="connsiteX0" fmla="*/ 0 w 419099"/>
                <a:gd name="connsiteY0" fmla="*/ 276225 h 1062035"/>
                <a:gd name="connsiteX1" fmla="*/ 419099 w 419099"/>
                <a:gd name="connsiteY1" fmla="*/ 0 h 1062035"/>
                <a:gd name="connsiteX2" fmla="*/ 414337 w 419099"/>
                <a:gd name="connsiteY2" fmla="*/ 807242 h 1062035"/>
                <a:gd name="connsiteX3" fmla="*/ 0 w 419099"/>
                <a:gd name="connsiteY3" fmla="*/ 1062035 h 1062035"/>
                <a:gd name="connsiteX4" fmla="*/ 0 w 419099"/>
                <a:gd name="connsiteY4" fmla="*/ 276225 h 1062035"/>
                <a:gd name="connsiteX0" fmla="*/ 0 w 416718"/>
                <a:gd name="connsiteY0" fmla="*/ 266700 h 1052510"/>
                <a:gd name="connsiteX1" fmla="*/ 416718 w 416718"/>
                <a:gd name="connsiteY1" fmla="*/ 0 h 1052510"/>
                <a:gd name="connsiteX2" fmla="*/ 414337 w 416718"/>
                <a:gd name="connsiteY2" fmla="*/ 797717 h 1052510"/>
                <a:gd name="connsiteX3" fmla="*/ 0 w 416718"/>
                <a:gd name="connsiteY3" fmla="*/ 1052510 h 1052510"/>
                <a:gd name="connsiteX4" fmla="*/ 0 w 416718"/>
                <a:gd name="connsiteY4" fmla="*/ 266700 h 1052510"/>
                <a:gd name="connsiteX0" fmla="*/ 0 w 419099"/>
                <a:gd name="connsiteY0" fmla="*/ 273843 h 1059653"/>
                <a:gd name="connsiteX1" fmla="*/ 419099 w 419099"/>
                <a:gd name="connsiteY1" fmla="*/ 0 h 1059653"/>
                <a:gd name="connsiteX2" fmla="*/ 414337 w 419099"/>
                <a:gd name="connsiteY2" fmla="*/ 804860 h 1059653"/>
                <a:gd name="connsiteX3" fmla="*/ 0 w 419099"/>
                <a:gd name="connsiteY3" fmla="*/ 1059653 h 1059653"/>
                <a:gd name="connsiteX4" fmla="*/ 0 w 419099"/>
                <a:gd name="connsiteY4" fmla="*/ 273843 h 1059653"/>
                <a:gd name="connsiteX0" fmla="*/ 7143 w 426242"/>
                <a:gd name="connsiteY0" fmla="*/ 273843 h 1066797"/>
                <a:gd name="connsiteX1" fmla="*/ 426242 w 426242"/>
                <a:gd name="connsiteY1" fmla="*/ 0 h 1066797"/>
                <a:gd name="connsiteX2" fmla="*/ 421480 w 426242"/>
                <a:gd name="connsiteY2" fmla="*/ 804860 h 1066797"/>
                <a:gd name="connsiteX3" fmla="*/ 0 w 426242"/>
                <a:gd name="connsiteY3" fmla="*/ 1066797 h 1066797"/>
                <a:gd name="connsiteX4" fmla="*/ 7143 w 426242"/>
                <a:gd name="connsiteY4" fmla="*/ 273843 h 1066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242" h="1066797">
                  <a:moveTo>
                    <a:pt x="7143" y="273843"/>
                  </a:moveTo>
                  <a:lnTo>
                    <a:pt x="426242" y="0"/>
                  </a:lnTo>
                  <a:cubicBezTo>
                    <a:pt x="426242" y="262730"/>
                    <a:pt x="421480" y="542130"/>
                    <a:pt x="421480" y="804860"/>
                  </a:cubicBezTo>
                  <a:lnTo>
                    <a:pt x="0" y="1066797"/>
                  </a:lnTo>
                  <a:lnTo>
                    <a:pt x="7143" y="273843"/>
                  </a:lnTo>
                  <a:close/>
                </a:path>
              </a:pathLst>
            </a:custGeom>
            <a:solidFill>
              <a:schemeClr val="accent1">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45720" tIns="45718" rIns="45720" bIns="45720" numCol="1" rtlCol="0" anchor="b" anchorCtr="0" compatLnSpc="1">
              <a:prstTxWarp prst="textNoShape">
                <a:avLst/>
              </a:prstTxWarp>
            </a:bodyPr>
            <a:lstStyle/>
            <a:p>
              <a:pPr defTabSz="914099" fontAlgn="base">
                <a:lnSpc>
                  <a:spcPct val="90000"/>
                </a:lnSpc>
                <a:spcBef>
                  <a:spcPct val="0"/>
                </a:spcBef>
                <a:spcAft>
                  <a:spcPct val="0"/>
                </a:spcAft>
              </a:pPr>
              <a:endParaRPr lang="en-US" sz="1600" dirty="0">
                <a:solidFill>
                  <a:srgbClr val="FFFFFE"/>
                </a:solidFill>
              </a:endParaRPr>
            </a:p>
          </p:txBody>
        </p:sp>
        <p:pic>
          <p:nvPicPr>
            <p:cNvPr id="123" name="Picture 19474"/>
            <p:cNvPicPr>
              <a:picLocks noChangeAspect="1"/>
            </p:cNvPicPr>
            <p:nvPr/>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a:fillRect/>
            </a:stretch>
          </p:blipFill>
          <p:spPr bwMode="auto">
            <a:xfrm>
              <a:off x="6240186" y="2513021"/>
              <a:ext cx="281038" cy="470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Picture 19474"/>
            <p:cNvPicPr>
              <a:picLocks noChangeAspect="1"/>
            </p:cNvPicPr>
            <p:nvPr/>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a:fillRect/>
            </a:stretch>
          </p:blipFill>
          <p:spPr bwMode="auto">
            <a:xfrm>
              <a:off x="9433441" y="2348717"/>
              <a:ext cx="281038" cy="470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 name="Rectangle 3"/>
            <p:cNvSpPr/>
            <p:nvPr/>
          </p:nvSpPr>
          <p:spPr bwMode="auto">
            <a:xfrm>
              <a:off x="9560707" y="2433802"/>
              <a:ext cx="140505" cy="373692"/>
            </a:xfrm>
            <a:custGeom>
              <a:avLst/>
              <a:gdLst>
                <a:gd name="connsiteX0" fmla="*/ 0 w 228600"/>
                <a:gd name="connsiteY0" fmla="*/ 0 h 785810"/>
                <a:gd name="connsiteX1" fmla="*/ 228600 w 228600"/>
                <a:gd name="connsiteY1" fmla="*/ 0 h 785810"/>
                <a:gd name="connsiteX2" fmla="*/ 228600 w 228600"/>
                <a:gd name="connsiteY2" fmla="*/ 785810 h 785810"/>
                <a:gd name="connsiteX3" fmla="*/ 0 w 228600"/>
                <a:gd name="connsiteY3" fmla="*/ 785810 h 785810"/>
                <a:gd name="connsiteX4" fmla="*/ 0 w 228600"/>
                <a:gd name="connsiteY4" fmla="*/ 0 h 785810"/>
                <a:gd name="connsiteX0" fmla="*/ 0 w 266700"/>
                <a:gd name="connsiteY0" fmla="*/ 0 h 962023"/>
                <a:gd name="connsiteX1" fmla="*/ 228600 w 266700"/>
                <a:gd name="connsiteY1" fmla="*/ 0 h 962023"/>
                <a:gd name="connsiteX2" fmla="*/ 266700 w 266700"/>
                <a:gd name="connsiteY2" fmla="*/ 962023 h 962023"/>
                <a:gd name="connsiteX3" fmla="*/ 0 w 266700"/>
                <a:gd name="connsiteY3" fmla="*/ 785810 h 962023"/>
                <a:gd name="connsiteX4" fmla="*/ 0 w 266700"/>
                <a:gd name="connsiteY4" fmla="*/ 0 h 962023"/>
                <a:gd name="connsiteX0" fmla="*/ 0 w 269082"/>
                <a:gd name="connsiteY0" fmla="*/ 0 h 962023"/>
                <a:gd name="connsiteX1" fmla="*/ 269082 w 269082"/>
                <a:gd name="connsiteY1" fmla="*/ 171450 h 962023"/>
                <a:gd name="connsiteX2" fmla="*/ 266700 w 269082"/>
                <a:gd name="connsiteY2" fmla="*/ 962023 h 962023"/>
                <a:gd name="connsiteX3" fmla="*/ 0 w 269082"/>
                <a:gd name="connsiteY3" fmla="*/ 785810 h 962023"/>
                <a:gd name="connsiteX4" fmla="*/ 0 w 269082"/>
                <a:gd name="connsiteY4" fmla="*/ 0 h 962023"/>
                <a:gd name="connsiteX0" fmla="*/ 0 w 266701"/>
                <a:gd name="connsiteY0" fmla="*/ 0 h 962023"/>
                <a:gd name="connsiteX1" fmla="*/ 266701 w 266701"/>
                <a:gd name="connsiteY1" fmla="*/ 173832 h 962023"/>
                <a:gd name="connsiteX2" fmla="*/ 266700 w 266701"/>
                <a:gd name="connsiteY2" fmla="*/ 962023 h 962023"/>
                <a:gd name="connsiteX3" fmla="*/ 0 w 266701"/>
                <a:gd name="connsiteY3" fmla="*/ 785810 h 962023"/>
                <a:gd name="connsiteX4" fmla="*/ 0 w 266701"/>
                <a:gd name="connsiteY4" fmla="*/ 0 h 962023"/>
                <a:gd name="connsiteX0" fmla="*/ 0 w 271463"/>
                <a:gd name="connsiteY0" fmla="*/ 0 h 962023"/>
                <a:gd name="connsiteX1" fmla="*/ 271463 w 271463"/>
                <a:gd name="connsiteY1" fmla="*/ 159544 h 962023"/>
                <a:gd name="connsiteX2" fmla="*/ 266700 w 271463"/>
                <a:gd name="connsiteY2" fmla="*/ 962023 h 962023"/>
                <a:gd name="connsiteX3" fmla="*/ 0 w 271463"/>
                <a:gd name="connsiteY3" fmla="*/ 785810 h 962023"/>
                <a:gd name="connsiteX4" fmla="*/ 0 w 271463"/>
                <a:gd name="connsiteY4" fmla="*/ 0 h 962023"/>
                <a:gd name="connsiteX0" fmla="*/ 0 w 269081"/>
                <a:gd name="connsiteY0" fmla="*/ 0 h 962023"/>
                <a:gd name="connsiteX1" fmla="*/ 269081 w 269081"/>
                <a:gd name="connsiteY1" fmla="*/ 161926 h 962023"/>
                <a:gd name="connsiteX2" fmla="*/ 266700 w 269081"/>
                <a:gd name="connsiteY2" fmla="*/ 962023 h 962023"/>
                <a:gd name="connsiteX3" fmla="*/ 0 w 269081"/>
                <a:gd name="connsiteY3" fmla="*/ 785810 h 962023"/>
                <a:gd name="connsiteX4" fmla="*/ 0 w 269081"/>
                <a:gd name="connsiteY4" fmla="*/ 0 h 962023"/>
                <a:gd name="connsiteX0" fmla="*/ 0 w 269081"/>
                <a:gd name="connsiteY0" fmla="*/ 0 h 962023"/>
                <a:gd name="connsiteX1" fmla="*/ 269081 w 269081"/>
                <a:gd name="connsiteY1" fmla="*/ 164307 h 962023"/>
                <a:gd name="connsiteX2" fmla="*/ 266700 w 269081"/>
                <a:gd name="connsiteY2" fmla="*/ 962023 h 962023"/>
                <a:gd name="connsiteX3" fmla="*/ 0 w 269081"/>
                <a:gd name="connsiteY3" fmla="*/ 785810 h 962023"/>
                <a:gd name="connsiteX4" fmla="*/ 0 w 269081"/>
                <a:gd name="connsiteY4" fmla="*/ 0 h 962023"/>
                <a:gd name="connsiteX0" fmla="*/ 0 w 266700"/>
                <a:gd name="connsiteY0" fmla="*/ 0 h 962023"/>
                <a:gd name="connsiteX1" fmla="*/ 264318 w 266700"/>
                <a:gd name="connsiteY1" fmla="*/ 157163 h 962023"/>
                <a:gd name="connsiteX2" fmla="*/ 266700 w 266700"/>
                <a:gd name="connsiteY2" fmla="*/ 962023 h 962023"/>
                <a:gd name="connsiteX3" fmla="*/ 0 w 266700"/>
                <a:gd name="connsiteY3" fmla="*/ 785810 h 962023"/>
                <a:gd name="connsiteX4" fmla="*/ 0 w 266700"/>
                <a:gd name="connsiteY4" fmla="*/ 0 h 962023"/>
                <a:gd name="connsiteX0" fmla="*/ 0 w 271462"/>
                <a:gd name="connsiteY0" fmla="*/ 0 h 962023"/>
                <a:gd name="connsiteX1" fmla="*/ 271462 w 271462"/>
                <a:gd name="connsiteY1" fmla="*/ 166688 h 962023"/>
                <a:gd name="connsiteX2" fmla="*/ 266700 w 271462"/>
                <a:gd name="connsiteY2" fmla="*/ 962023 h 962023"/>
                <a:gd name="connsiteX3" fmla="*/ 0 w 271462"/>
                <a:gd name="connsiteY3" fmla="*/ 785810 h 962023"/>
                <a:gd name="connsiteX4" fmla="*/ 0 w 271462"/>
                <a:gd name="connsiteY4" fmla="*/ 0 h 962023"/>
                <a:gd name="connsiteX0" fmla="*/ 0 w 419099"/>
                <a:gd name="connsiteY0" fmla="*/ 276225 h 1238248"/>
                <a:gd name="connsiteX1" fmla="*/ 419099 w 419099"/>
                <a:gd name="connsiteY1" fmla="*/ 0 h 1238248"/>
                <a:gd name="connsiteX2" fmla="*/ 266700 w 419099"/>
                <a:gd name="connsiteY2" fmla="*/ 1238248 h 1238248"/>
                <a:gd name="connsiteX3" fmla="*/ 0 w 419099"/>
                <a:gd name="connsiteY3" fmla="*/ 1062035 h 1238248"/>
                <a:gd name="connsiteX4" fmla="*/ 0 w 419099"/>
                <a:gd name="connsiteY4" fmla="*/ 276225 h 1238248"/>
                <a:gd name="connsiteX0" fmla="*/ 0 w 419099"/>
                <a:gd name="connsiteY0" fmla="*/ 276225 h 1062035"/>
                <a:gd name="connsiteX1" fmla="*/ 419099 w 419099"/>
                <a:gd name="connsiteY1" fmla="*/ 0 h 1062035"/>
                <a:gd name="connsiteX2" fmla="*/ 414337 w 419099"/>
                <a:gd name="connsiteY2" fmla="*/ 807242 h 1062035"/>
                <a:gd name="connsiteX3" fmla="*/ 0 w 419099"/>
                <a:gd name="connsiteY3" fmla="*/ 1062035 h 1062035"/>
                <a:gd name="connsiteX4" fmla="*/ 0 w 419099"/>
                <a:gd name="connsiteY4" fmla="*/ 276225 h 1062035"/>
                <a:gd name="connsiteX0" fmla="*/ 0 w 416718"/>
                <a:gd name="connsiteY0" fmla="*/ 266700 h 1052510"/>
                <a:gd name="connsiteX1" fmla="*/ 416718 w 416718"/>
                <a:gd name="connsiteY1" fmla="*/ 0 h 1052510"/>
                <a:gd name="connsiteX2" fmla="*/ 414337 w 416718"/>
                <a:gd name="connsiteY2" fmla="*/ 797717 h 1052510"/>
                <a:gd name="connsiteX3" fmla="*/ 0 w 416718"/>
                <a:gd name="connsiteY3" fmla="*/ 1052510 h 1052510"/>
                <a:gd name="connsiteX4" fmla="*/ 0 w 416718"/>
                <a:gd name="connsiteY4" fmla="*/ 266700 h 1052510"/>
                <a:gd name="connsiteX0" fmla="*/ 0 w 419099"/>
                <a:gd name="connsiteY0" fmla="*/ 273843 h 1059653"/>
                <a:gd name="connsiteX1" fmla="*/ 419099 w 419099"/>
                <a:gd name="connsiteY1" fmla="*/ 0 h 1059653"/>
                <a:gd name="connsiteX2" fmla="*/ 414337 w 419099"/>
                <a:gd name="connsiteY2" fmla="*/ 804860 h 1059653"/>
                <a:gd name="connsiteX3" fmla="*/ 0 w 419099"/>
                <a:gd name="connsiteY3" fmla="*/ 1059653 h 1059653"/>
                <a:gd name="connsiteX4" fmla="*/ 0 w 419099"/>
                <a:gd name="connsiteY4" fmla="*/ 273843 h 1059653"/>
                <a:gd name="connsiteX0" fmla="*/ 7143 w 426242"/>
                <a:gd name="connsiteY0" fmla="*/ 273843 h 1066797"/>
                <a:gd name="connsiteX1" fmla="*/ 426242 w 426242"/>
                <a:gd name="connsiteY1" fmla="*/ 0 h 1066797"/>
                <a:gd name="connsiteX2" fmla="*/ 421480 w 426242"/>
                <a:gd name="connsiteY2" fmla="*/ 804860 h 1066797"/>
                <a:gd name="connsiteX3" fmla="*/ 0 w 426242"/>
                <a:gd name="connsiteY3" fmla="*/ 1066797 h 1066797"/>
                <a:gd name="connsiteX4" fmla="*/ 7143 w 426242"/>
                <a:gd name="connsiteY4" fmla="*/ 273843 h 1066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242" h="1066797">
                  <a:moveTo>
                    <a:pt x="7143" y="273843"/>
                  </a:moveTo>
                  <a:lnTo>
                    <a:pt x="426242" y="0"/>
                  </a:lnTo>
                  <a:cubicBezTo>
                    <a:pt x="426242" y="262730"/>
                    <a:pt x="421480" y="542130"/>
                    <a:pt x="421480" y="804860"/>
                  </a:cubicBezTo>
                  <a:lnTo>
                    <a:pt x="0" y="1066797"/>
                  </a:lnTo>
                  <a:lnTo>
                    <a:pt x="7143" y="273843"/>
                  </a:lnTo>
                  <a:close/>
                </a:path>
              </a:pathLst>
            </a:custGeom>
            <a:solidFill>
              <a:schemeClr val="accent1">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45720" tIns="45718" rIns="45720" bIns="45720" numCol="1" rtlCol="0" anchor="b" anchorCtr="0" compatLnSpc="1">
              <a:prstTxWarp prst="textNoShape">
                <a:avLst/>
              </a:prstTxWarp>
            </a:bodyPr>
            <a:lstStyle/>
            <a:p>
              <a:pPr defTabSz="914099" fontAlgn="base">
                <a:lnSpc>
                  <a:spcPct val="90000"/>
                </a:lnSpc>
                <a:spcBef>
                  <a:spcPct val="0"/>
                </a:spcBef>
                <a:spcAft>
                  <a:spcPct val="0"/>
                </a:spcAft>
              </a:pPr>
              <a:endParaRPr lang="en-US" sz="1600" dirty="0">
                <a:solidFill>
                  <a:srgbClr val="FFFFFE"/>
                </a:solidFill>
              </a:endParaRPr>
            </a:p>
          </p:txBody>
        </p:sp>
        <p:pic>
          <p:nvPicPr>
            <p:cNvPr id="126" name="Picture 19474"/>
            <p:cNvPicPr>
              <a:picLocks noChangeAspect="1"/>
            </p:cNvPicPr>
            <p:nvPr/>
          </p:nvPicPr>
          <p:blipFill>
            <a:blip r:embed="rId9" cstate="screen">
              <a:duotone>
                <a:schemeClr val="accent1">
                  <a:shade val="45000"/>
                  <a:satMod val="135000"/>
                </a:schemeClr>
                <a:prstClr val="white"/>
              </a:duotone>
              <a:extLst>
                <a:ext uri="{BEBA8EAE-BF5A-486C-A8C5-ECC9F3942E4B}">
                  <a14:imgProps xmlns:a14="http://schemas.microsoft.com/office/drawing/2010/main">
                    <a14:imgLayer r:embed="rId10">
                      <a14:imgEffect>
                        <a14:saturation sat="0"/>
                      </a14:imgEffect>
                      <a14:imgEffect>
                        <a14:brightnessContrast bright="-10000" contrast="48000"/>
                      </a14:imgEffect>
                    </a14:imgLayer>
                  </a14:imgProps>
                </a:ext>
                <a:ext uri="{28A0092B-C50C-407E-A947-70E740481C1C}">
                  <a14:useLocalDpi xmlns:a14="http://schemas.microsoft.com/office/drawing/2010/main"/>
                </a:ext>
              </a:extLst>
            </a:blip>
            <a:srcRect/>
            <a:stretch>
              <a:fillRect/>
            </a:stretch>
          </p:blipFill>
          <p:spPr bwMode="auto">
            <a:xfrm>
              <a:off x="9572827" y="2436141"/>
              <a:ext cx="288698" cy="48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 name="Rectangle 3"/>
            <p:cNvSpPr/>
            <p:nvPr/>
          </p:nvSpPr>
          <p:spPr bwMode="auto">
            <a:xfrm>
              <a:off x="9698819" y="2524289"/>
              <a:ext cx="140505" cy="373692"/>
            </a:xfrm>
            <a:custGeom>
              <a:avLst/>
              <a:gdLst>
                <a:gd name="connsiteX0" fmla="*/ 0 w 228600"/>
                <a:gd name="connsiteY0" fmla="*/ 0 h 785810"/>
                <a:gd name="connsiteX1" fmla="*/ 228600 w 228600"/>
                <a:gd name="connsiteY1" fmla="*/ 0 h 785810"/>
                <a:gd name="connsiteX2" fmla="*/ 228600 w 228600"/>
                <a:gd name="connsiteY2" fmla="*/ 785810 h 785810"/>
                <a:gd name="connsiteX3" fmla="*/ 0 w 228600"/>
                <a:gd name="connsiteY3" fmla="*/ 785810 h 785810"/>
                <a:gd name="connsiteX4" fmla="*/ 0 w 228600"/>
                <a:gd name="connsiteY4" fmla="*/ 0 h 785810"/>
                <a:gd name="connsiteX0" fmla="*/ 0 w 266700"/>
                <a:gd name="connsiteY0" fmla="*/ 0 h 962023"/>
                <a:gd name="connsiteX1" fmla="*/ 228600 w 266700"/>
                <a:gd name="connsiteY1" fmla="*/ 0 h 962023"/>
                <a:gd name="connsiteX2" fmla="*/ 266700 w 266700"/>
                <a:gd name="connsiteY2" fmla="*/ 962023 h 962023"/>
                <a:gd name="connsiteX3" fmla="*/ 0 w 266700"/>
                <a:gd name="connsiteY3" fmla="*/ 785810 h 962023"/>
                <a:gd name="connsiteX4" fmla="*/ 0 w 266700"/>
                <a:gd name="connsiteY4" fmla="*/ 0 h 962023"/>
                <a:gd name="connsiteX0" fmla="*/ 0 w 269082"/>
                <a:gd name="connsiteY0" fmla="*/ 0 h 962023"/>
                <a:gd name="connsiteX1" fmla="*/ 269082 w 269082"/>
                <a:gd name="connsiteY1" fmla="*/ 171450 h 962023"/>
                <a:gd name="connsiteX2" fmla="*/ 266700 w 269082"/>
                <a:gd name="connsiteY2" fmla="*/ 962023 h 962023"/>
                <a:gd name="connsiteX3" fmla="*/ 0 w 269082"/>
                <a:gd name="connsiteY3" fmla="*/ 785810 h 962023"/>
                <a:gd name="connsiteX4" fmla="*/ 0 w 269082"/>
                <a:gd name="connsiteY4" fmla="*/ 0 h 962023"/>
                <a:gd name="connsiteX0" fmla="*/ 0 w 266701"/>
                <a:gd name="connsiteY0" fmla="*/ 0 h 962023"/>
                <a:gd name="connsiteX1" fmla="*/ 266701 w 266701"/>
                <a:gd name="connsiteY1" fmla="*/ 173832 h 962023"/>
                <a:gd name="connsiteX2" fmla="*/ 266700 w 266701"/>
                <a:gd name="connsiteY2" fmla="*/ 962023 h 962023"/>
                <a:gd name="connsiteX3" fmla="*/ 0 w 266701"/>
                <a:gd name="connsiteY3" fmla="*/ 785810 h 962023"/>
                <a:gd name="connsiteX4" fmla="*/ 0 w 266701"/>
                <a:gd name="connsiteY4" fmla="*/ 0 h 962023"/>
                <a:gd name="connsiteX0" fmla="*/ 0 w 271463"/>
                <a:gd name="connsiteY0" fmla="*/ 0 h 962023"/>
                <a:gd name="connsiteX1" fmla="*/ 271463 w 271463"/>
                <a:gd name="connsiteY1" fmla="*/ 159544 h 962023"/>
                <a:gd name="connsiteX2" fmla="*/ 266700 w 271463"/>
                <a:gd name="connsiteY2" fmla="*/ 962023 h 962023"/>
                <a:gd name="connsiteX3" fmla="*/ 0 w 271463"/>
                <a:gd name="connsiteY3" fmla="*/ 785810 h 962023"/>
                <a:gd name="connsiteX4" fmla="*/ 0 w 271463"/>
                <a:gd name="connsiteY4" fmla="*/ 0 h 962023"/>
                <a:gd name="connsiteX0" fmla="*/ 0 w 269081"/>
                <a:gd name="connsiteY0" fmla="*/ 0 h 962023"/>
                <a:gd name="connsiteX1" fmla="*/ 269081 w 269081"/>
                <a:gd name="connsiteY1" fmla="*/ 161926 h 962023"/>
                <a:gd name="connsiteX2" fmla="*/ 266700 w 269081"/>
                <a:gd name="connsiteY2" fmla="*/ 962023 h 962023"/>
                <a:gd name="connsiteX3" fmla="*/ 0 w 269081"/>
                <a:gd name="connsiteY3" fmla="*/ 785810 h 962023"/>
                <a:gd name="connsiteX4" fmla="*/ 0 w 269081"/>
                <a:gd name="connsiteY4" fmla="*/ 0 h 962023"/>
                <a:gd name="connsiteX0" fmla="*/ 0 w 269081"/>
                <a:gd name="connsiteY0" fmla="*/ 0 h 962023"/>
                <a:gd name="connsiteX1" fmla="*/ 269081 w 269081"/>
                <a:gd name="connsiteY1" fmla="*/ 164307 h 962023"/>
                <a:gd name="connsiteX2" fmla="*/ 266700 w 269081"/>
                <a:gd name="connsiteY2" fmla="*/ 962023 h 962023"/>
                <a:gd name="connsiteX3" fmla="*/ 0 w 269081"/>
                <a:gd name="connsiteY3" fmla="*/ 785810 h 962023"/>
                <a:gd name="connsiteX4" fmla="*/ 0 w 269081"/>
                <a:gd name="connsiteY4" fmla="*/ 0 h 962023"/>
                <a:gd name="connsiteX0" fmla="*/ 0 w 266700"/>
                <a:gd name="connsiteY0" fmla="*/ 0 h 962023"/>
                <a:gd name="connsiteX1" fmla="*/ 264318 w 266700"/>
                <a:gd name="connsiteY1" fmla="*/ 157163 h 962023"/>
                <a:gd name="connsiteX2" fmla="*/ 266700 w 266700"/>
                <a:gd name="connsiteY2" fmla="*/ 962023 h 962023"/>
                <a:gd name="connsiteX3" fmla="*/ 0 w 266700"/>
                <a:gd name="connsiteY3" fmla="*/ 785810 h 962023"/>
                <a:gd name="connsiteX4" fmla="*/ 0 w 266700"/>
                <a:gd name="connsiteY4" fmla="*/ 0 h 962023"/>
                <a:gd name="connsiteX0" fmla="*/ 0 w 271462"/>
                <a:gd name="connsiteY0" fmla="*/ 0 h 962023"/>
                <a:gd name="connsiteX1" fmla="*/ 271462 w 271462"/>
                <a:gd name="connsiteY1" fmla="*/ 166688 h 962023"/>
                <a:gd name="connsiteX2" fmla="*/ 266700 w 271462"/>
                <a:gd name="connsiteY2" fmla="*/ 962023 h 962023"/>
                <a:gd name="connsiteX3" fmla="*/ 0 w 271462"/>
                <a:gd name="connsiteY3" fmla="*/ 785810 h 962023"/>
                <a:gd name="connsiteX4" fmla="*/ 0 w 271462"/>
                <a:gd name="connsiteY4" fmla="*/ 0 h 962023"/>
                <a:gd name="connsiteX0" fmla="*/ 0 w 419099"/>
                <a:gd name="connsiteY0" fmla="*/ 276225 h 1238248"/>
                <a:gd name="connsiteX1" fmla="*/ 419099 w 419099"/>
                <a:gd name="connsiteY1" fmla="*/ 0 h 1238248"/>
                <a:gd name="connsiteX2" fmla="*/ 266700 w 419099"/>
                <a:gd name="connsiteY2" fmla="*/ 1238248 h 1238248"/>
                <a:gd name="connsiteX3" fmla="*/ 0 w 419099"/>
                <a:gd name="connsiteY3" fmla="*/ 1062035 h 1238248"/>
                <a:gd name="connsiteX4" fmla="*/ 0 w 419099"/>
                <a:gd name="connsiteY4" fmla="*/ 276225 h 1238248"/>
                <a:gd name="connsiteX0" fmla="*/ 0 w 419099"/>
                <a:gd name="connsiteY0" fmla="*/ 276225 h 1062035"/>
                <a:gd name="connsiteX1" fmla="*/ 419099 w 419099"/>
                <a:gd name="connsiteY1" fmla="*/ 0 h 1062035"/>
                <a:gd name="connsiteX2" fmla="*/ 414337 w 419099"/>
                <a:gd name="connsiteY2" fmla="*/ 807242 h 1062035"/>
                <a:gd name="connsiteX3" fmla="*/ 0 w 419099"/>
                <a:gd name="connsiteY3" fmla="*/ 1062035 h 1062035"/>
                <a:gd name="connsiteX4" fmla="*/ 0 w 419099"/>
                <a:gd name="connsiteY4" fmla="*/ 276225 h 1062035"/>
                <a:gd name="connsiteX0" fmla="*/ 0 w 416718"/>
                <a:gd name="connsiteY0" fmla="*/ 266700 h 1052510"/>
                <a:gd name="connsiteX1" fmla="*/ 416718 w 416718"/>
                <a:gd name="connsiteY1" fmla="*/ 0 h 1052510"/>
                <a:gd name="connsiteX2" fmla="*/ 414337 w 416718"/>
                <a:gd name="connsiteY2" fmla="*/ 797717 h 1052510"/>
                <a:gd name="connsiteX3" fmla="*/ 0 w 416718"/>
                <a:gd name="connsiteY3" fmla="*/ 1052510 h 1052510"/>
                <a:gd name="connsiteX4" fmla="*/ 0 w 416718"/>
                <a:gd name="connsiteY4" fmla="*/ 266700 h 1052510"/>
                <a:gd name="connsiteX0" fmla="*/ 0 w 419099"/>
                <a:gd name="connsiteY0" fmla="*/ 273843 h 1059653"/>
                <a:gd name="connsiteX1" fmla="*/ 419099 w 419099"/>
                <a:gd name="connsiteY1" fmla="*/ 0 h 1059653"/>
                <a:gd name="connsiteX2" fmla="*/ 414337 w 419099"/>
                <a:gd name="connsiteY2" fmla="*/ 804860 h 1059653"/>
                <a:gd name="connsiteX3" fmla="*/ 0 w 419099"/>
                <a:gd name="connsiteY3" fmla="*/ 1059653 h 1059653"/>
                <a:gd name="connsiteX4" fmla="*/ 0 w 419099"/>
                <a:gd name="connsiteY4" fmla="*/ 273843 h 1059653"/>
                <a:gd name="connsiteX0" fmla="*/ 7143 w 426242"/>
                <a:gd name="connsiteY0" fmla="*/ 273843 h 1066797"/>
                <a:gd name="connsiteX1" fmla="*/ 426242 w 426242"/>
                <a:gd name="connsiteY1" fmla="*/ 0 h 1066797"/>
                <a:gd name="connsiteX2" fmla="*/ 421480 w 426242"/>
                <a:gd name="connsiteY2" fmla="*/ 804860 h 1066797"/>
                <a:gd name="connsiteX3" fmla="*/ 0 w 426242"/>
                <a:gd name="connsiteY3" fmla="*/ 1066797 h 1066797"/>
                <a:gd name="connsiteX4" fmla="*/ 7143 w 426242"/>
                <a:gd name="connsiteY4" fmla="*/ 273843 h 1066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242" h="1066797">
                  <a:moveTo>
                    <a:pt x="7143" y="273843"/>
                  </a:moveTo>
                  <a:lnTo>
                    <a:pt x="426242" y="0"/>
                  </a:lnTo>
                  <a:cubicBezTo>
                    <a:pt x="426242" y="262730"/>
                    <a:pt x="421480" y="542130"/>
                    <a:pt x="421480" y="804860"/>
                  </a:cubicBezTo>
                  <a:lnTo>
                    <a:pt x="0" y="1066797"/>
                  </a:lnTo>
                  <a:lnTo>
                    <a:pt x="7143" y="273843"/>
                  </a:lnTo>
                  <a:close/>
                </a:path>
              </a:pathLst>
            </a:custGeom>
            <a:solidFill>
              <a:schemeClr val="accent1">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45720" tIns="45718" rIns="45720" bIns="45720" numCol="1" rtlCol="0" anchor="b" anchorCtr="0" compatLnSpc="1">
              <a:prstTxWarp prst="textNoShape">
                <a:avLst/>
              </a:prstTxWarp>
            </a:bodyPr>
            <a:lstStyle/>
            <a:p>
              <a:pPr defTabSz="914099" fontAlgn="base">
                <a:lnSpc>
                  <a:spcPct val="90000"/>
                </a:lnSpc>
                <a:spcBef>
                  <a:spcPct val="0"/>
                </a:spcBef>
                <a:spcAft>
                  <a:spcPct val="0"/>
                </a:spcAft>
              </a:pPr>
              <a:endParaRPr lang="en-US" sz="1600" dirty="0">
                <a:solidFill>
                  <a:srgbClr val="FFFFFE"/>
                </a:solidFill>
              </a:endParaRPr>
            </a:p>
          </p:txBody>
        </p:sp>
        <p:pic>
          <p:nvPicPr>
            <p:cNvPr id="128" name="Picture 19474"/>
            <p:cNvPicPr>
              <a:picLocks noChangeAspect="1"/>
            </p:cNvPicPr>
            <p:nvPr/>
          </p:nvPicPr>
          <p:blipFill>
            <a:blip r:embed="rId9" cstate="screen">
              <a:duotone>
                <a:schemeClr val="accent1">
                  <a:shade val="45000"/>
                  <a:satMod val="135000"/>
                </a:schemeClr>
                <a:prstClr val="white"/>
              </a:duotone>
              <a:extLst>
                <a:ext uri="{BEBA8EAE-BF5A-486C-A8C5-ECC9F3942E4B}">
                  <a14:imgProps xmlns:a14="http://schemas.microsoft.com/office/drawing/2010/main">
                    <a14:imgLayer r:embed="rId10">
                      <a14:imgEffect>
                        <a14:saturation sat="0"/>
                      </a14:imgEffect>
                      <a14:imgEffect>
                        <a14:brightnessContrast bright="-10000" contrast="48000"/>
                      </a14:imgEffect>
                    </a14:imgLayer>
                  </a14:imgProps>
                </a:ext>
                <a:ext uri="{28A0092B-C50C-407E-A947-70E740481C1C}">
                  <a14:useLocalDpi xmlns:a14="http://schemas.microsoft.com/office/drawing/2010/main"/>
                </a:ext>
              </a:extLst>
            </a:blip>
            <a:srcRect/>
            <a:stretch>
              <a:fillRect/>
            </a:stretch>
          </p:blipFill>
          <p:spPr bwMode="auto">
            <a:xfrm>
              <a:off x="10172903" y="2071810"/>
              <a:ext cx="288698" cy="48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 name="Picture 19474"/>
            <p:cNvPicPr>
              <a:picLocks noChangeAspect="1"/>
            </p:cNvPicPr>
            <p:nvPr/>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0807021" y="2386785"/>
              <a:ext cx="281038" cy="470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 name="Picture 19474"/>
            <p:cNvPicPr>
              <a:picLocks noChangeAspect="1"/>
            </p:cNvPicPr>
            <p:nvPr/>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0945133" y="2460604"/>
              <a:ext cx="281038" cy="470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 name="Picture 19474"/>
            <p:cNvPicPr>
              <a:picLocks noChangeAspect="1"/>
            </p:cNvPicPr>
            <p:nvPr/>
          </p:nvPicPr>
          <p:blipFill>
            <a:blip r:embed="rId9" cstate="screen">
              <a:duotone>
                <a:schemeClr val="accent1">
                  <a:shade val="45000"/>
                  <a:satMod val="135000"/>
                </a:schemeClr>
                <a:prstClr val="white"/>
              </a:duotone>
              <a:extLst>
                <a:ext uri="{BEBA8EAE-BF5A-486C-A8C5-ECC9F3942E4B}">
                  <a14:imgProps xmlns:a14="http://schemas.microsoft.com/office/drawing/2010/main">
                    <a14:imgLayer r:embed="rId10">
                      <a14:imgEffect>
                        <a14:saturation sat="0"/>
                      </a14:imgEffect>
                      <a14:imgEffect>
                        <a14:brightnessContrast bright="-10000" contrast="48000"/>
                      </a14:imgEffect>
                    </a14:imgLayer>
                  </a14:imgProps>
                </a:ext>
                <a:ext uri="{28A0092B-C50C-407E-A947-70E740481C1C}">
                  <a14:useLocalDpi xmlns:a14="http://schemas.microsoft.com/office/drawing/2010/main"/>
                </a:ext>
              </a:extLst>
            </a:blip>
            <a:srcRect/>
            <a:stretch>
              <a:fillRect/>
            </a:stretch>
          </p:blipFill>
          <p:spPr bwMode="auto">
            <a:xfrm>
              <a:off x="7449449" y="2343736"/>
              <a:ext cx="288698" cy="48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 name="Rectangle 3"/>
            <p:cNvSpPr/>
            <p:nvPr/>
          </p:nvSpPr>
          <p:spPr bwMode="auto">
            <a:xfrm>
              <a:off x="7577242" y="2439087"/>
              <a:ext cx="140505" cy="373692"/>
            </a:xfrm>
            <a:custGeom>
              <a:avLst/>
              <a:gdLst>
                <a:gd name="connsiteX0" fmla="*/ 0 w 228600"/>
                <a:gd name="connsiteY0" fmla="*/ 0 h 785810"/>
                <a:gd name="connsiteX1" fmla="*/ 228600 w 228600"/>
                <a:gd name="connsiteY1" fmla="*/ 0 h 785810"/>
                <a:gd name="connsiteX2" fmla="*/ 228600 w 228600"/>
                <a:gd name="connsiteY2" fmla="*/ 785810 h 785810"/>
                <a:gd name="connsiteX3" fmla="*/ 0 w 228600"/>
                <a:gd name="connsiteY3" fmla="*/ 785810 h 785810"/>
                <a:gd name="connsiteX4" fmla="*/ 0 w 228600"/>
                <a:gd name="connsiteY4" fmla="*/ 0 h 785810"/>
                <a:gd name="connsiteX0" fmla="*/ 0 w 266700"/>
                <a:gd name="connsiteY0" fmla="*/ 0 h 962023"/>
                <a:gd name="connsiteX1" fmla="*/ 228600 w 266700"/>
                <a:gd name="connsiteY1" fmla="*/ 0 h 962023"/>
                <a:gd name="connsiteX2" fmla="*/ 266700 w 266700"/>
                <a:gd name="connsiteY2" fmla="*/ 962023 h 962023"/>
                <a:gd name="connsiteX3" fmla="*/ 0 w 266700"/>
                <a:gd name="connsiteY3" fmla="*/ 785810 h 962023"/>
                <a:gd name="connsiteX4" fmla="*/ 0 w 266700"/>
                <a:gd name="connsiteY4" fmla="*/ 0 h 962023"/>
                <a:gd name="connsiteX0" fmla="*/ 0 w 269082"/>
                <a:gd name="connsiteY0" fmla="*/ 0 h 962023"/>
                <a:gd name="connsiteX1" fmla="*/ 269082 w 269082"/>
                <a:gd name="connsiteY1" fmla="*/ 171450 h 962023"/>
                <a:gd name="connsiteX2" fmla="*/ 266700 w 269082"/>
                <a:gd name="connsiteY2" fmla="*/ 962023 h 962023"/>
                <a:gd name="connsiteX3" fmla="*/ 0 w 269082"/>
                <a:gd name="connsiteY3" fmla="*/ 785810 h 962023"/>
                <a:gd name="connsiteX4" fmla="*/ 0 w 269082"/>
                <a:gd name="connsiteY4" fmla="*/ 0 h 962023"/>
                <a:gd name="connsiteX0" fmla="*/ 0 w 266701"/>
                <a:gd name="connsiteY0" fmla="*/ 0 h 962023"/>
                <a:gd name="connsiteX1" fmla="*/ 266701 w 266701"/>
                <a:gd name="connsiteY1" fmla="*/ 173832 h 962023"/>
                <a:gd name="connsiteX2" fmla="*/ 266700 w 266701"/>
                <a:gd name="connsiteY2" fmla="*/ 962023 h 962023"/>
                <a:gd name="connsiteX3" fmla="*/ 0 w 266701"/>
                <a:gd name="connsiteY3" fmla="*/ 785810 h 962023"/>
                <a:gd name="connsiteX4" fmla="*/ 0 w 266701"/>
                <a:gd name="connsiteY4" fmla="*/ 0 h 962023"/>
                <a:gd name="connsiteX0" fmla="*/ 0 w 271463"/>
                <a:gd name="connsiteY0" fmla="*/ 0 h 962023"/>
                <a:gd name="connsiteX1" fmla="*/ 271463 w 271463"/>
                <a:gd name="connsiteY1" fmla="*/ 159544 h 962023"/>
                <a:gd name="connsiteX2" fmla="*/ 266700 w 271463"/>
                <a:gd name="connsiteY2" fmla="*/ 962023 h 962023"/>
                <a:gd name="connsiteX3" fmla="*/ 0 w 271463"/>
                <a:gd name="connsiteY3" fmla="*/ 785810 h 962023"/>
                <a:gd name="connsiteX4" fmla="*/ 0 w 271463"/>
                <a:gd name="connsiteY4" fmla="*/ 0 h 962023"/>
                <a:gd name="connsiteX0" fmla="*/ 0 w 269081"/>
                <a:gd name="connsiteY0" fmla="*/ 0 h 962023"/>
                <a:gd name="connsiteX1" fmla="*/ 269081 w 269081"/>
                <a:gd name="connsiteY1" fmla="*/ 161926 h 962023"/>
                <a:gd name="connsiteX2" fmla="*/ 266700 w 269081"/>
                <a:gd name="connsiteY2" fmla="*/ 962023 h 962023"/>
                <a:gd name="connsiteX3" fmla="*/ 0 w 269081"/>
                <a:gd name="connsiteY3" fmla="*/ 785810 h 962023"/>
                <a:gd name="connsiteX4" fmla="*/ 0 w 269081"/>
                <a:gd name="connsiteY4" fmla="*/ 0 h 962023"/>
                <a:gd name="connsiteX0" fmla="*/ 0 w 269081"/>
                <a:gd name="connsiteY0" fmla="*/ 0 h 962023"/>
                <a:gd name="connsiteX1" fmla="*/ 269081 w 269081"/>
                <a:gd name="connsiteY1" fmla="*/ 164307 h 962023"/>
                <a:gd name="connsiteX2" fmla="*/ 266700 w 269081"/>
                <a:gd name="connsiteY2" fmla="*/ 962023 h 962023"/>
                <a:gd name="connsiteX3" fmla="*/ 0 w 269081"/>
                <a:gd name="connsiteY3" fmla="*/ 785810 h 962023"/>
                <a:gd name="connsiteX4" fmla="*/ 0 w 269081"/>
                <a:gd name="connsiteY4" fmla="*/ 0 h 962023"/>
                <a:gd name="connsiteX0" fmla="*/ 0 w 266700"/>
                <a:gd name="connsiteY0" fmla="*/ 0 h 962023"/>
                <a:gd name="connsiteX1" fmla="*/ 264318 w 266700"/>
                <a:gd name="connsiteY1" fmla="*/ 157163 h 962023"/>
                <a:gd name="connsiteX2" fmla="*/ 266700 w 266700"/>
                <a:gd name="connsiteY2" fmla="*/ 962023 h 962023"/>
                <a:gd name="connsiteX3" fmla="*/ 0 w 266700"/>
                <a:gd name="connsiteY3" fmla="*/ 785810 h 962023"/>
                <a:gd name="connsiteX4" fmla="*/ 0 w 266700"/>
                <a:gd name="connsiteY4" fmla="*/ 0 h 962023"/>
                <a:gd name="connsiteX0" fmla="*/ 0 w 271462"/>
                <a:gd name="connsiteY0" fmla="*/ 0 h 962023"/>
                <a:gd name="connsiteX1" fmla="*/ 271462 w 271462"/>
                <a:gd name="connsiteY1" fmla="*/ 166688 h 962023"/>
                <a:gd name="connsiteX2" fmla="*/ 266700 w 271462"/>
                <a:gd name="connsiteY2" fmla="*/ 962023 h 962023"/>
                <a:gd name="connsiteX3" fmla="*/ 0 w 271462"/>
                <a:gd name="connsiteY3" fmla="*/ 785810 h 962023"/>
                <a:gd name="connsiteX4" fmla="*/ 0 w 271462"/>
                <a:gd name="connsiteY4" fmla="*/ 0 h 962023"/>
                <a:gd name="connsiteX0" fmla="*/ 0 w 419099"/>
                <a:gd name="connsiteY0" fmla="*/ 276225 h 1238248"/>
                <a:gd name="connsiteX1" fmla="*/ 419099 w 419099"/>
                <a:gd name="connsiteY1" fmla="*/ 0 h 1238248"/>
                <a:gd name="connsiteX2" fmla="*/ 266700 w 419099"/>
                <a:gd name="connsiteY2" fmla="*/ 1238248 h 1238248"/>
                <a:gd name="connsiteX3" fmla="*/ 0 w 419099"/>
                <a:gd name="connsiteY3" fmla="*/ 1062035 h 1238248"/>
                <a:gd name="connsiteX4" fmla="*/ 0 w 419099"/>
                <a:gd name="connsiteY4" fmla="*/ 276225 h 1238248"/>
                <a:gd name="connsiteX0" fmla="*/ 0 w 419099"/>
                <a:gd name="connsiteY0" fmla="*/ 276225 h 1062035"/>
                <a:gd name="connsiteX1" fmla="*/ 419099 w 419099"/>
                <a:gd name="connsiteY1" fmla="*/ 0 h 1062035"/>
                <a:gd name="connsiteX2" fmla="*/ 414337 w 419099"/>
                <a:gd name="connsiteY2" fmla="*/ 807242 h 1062035"/>
                <a:gd name="connsiteX3" fmla="*/ 0 w 419099"/>
                <a:gd name="connsiteY3" fmla="*/ 1062035 h 1062035"/>
                <a:gd name="connsiteX4" fmla="*/ 0 w 419099"/>
                <a:gd name="connsiteY4" fmla="*/ 276225 h 1062035"/>
                <a:gd name="connsiteX0" fmla="*/ 0 w 416718"/>
                <a:gd name="connsiteY0" fmla="*/ 266700 h 1052510"/>
                <a:gd name="connsiteX1" fmla="*/ 416718 w 416718"/>
                <a:gd name="connsiteY1" fmla="*/ 0 h 1052510"/>
                <a:gd name="connsiteX2" fmla="*/ 414337 w 416718"/>
                <a:gd name="connsiteY2" fmla="*/ 797717 h 1052510"/>
                <a:gd name="connsiteX3" fmla="*/ 0 w 416718"/>
                <a:gd name="connsiteY3" fmla="*/ 1052510 h 1052510"/>
                <a:gd name="connsiteX4" fmla="*/ 0 w 416718"/>
                <a:gd name="connsiteY4" fmla="*/ 266700 h 1052510"/>
                <a:gd name="connsiteX0" fmla="*/ 0 w 419099"/>
                <a:gd name="connsiteY0" fmla="*/ 273843 h 1059653"/>
                <a:gd name="connsiteX1" fmla="*/ 419099 w 419099"/>
                <a:gd name="connsiteY1" fmla="*/ 0 h 1059653"/>
                <a:gd name="connsiteX2" fmla="*/ 414337 w 419099"/>
                <a:gd name="connsiteY2" fmla="*/ 804860 h 1059653"/>
                <a:gd name="connsiteX3" fmla="*/ 0 w 419099"/>
                <a:gd name="connsiteY3" fmla="*/ 1059653 h 1059653"/>
                <a:gd name="connsiteX4" fmla="*/ 0 w 419099"/>
                <a:gd name="connsiteY4" fmla="*/ 273843 h 1059653"/>
                <a:gd name="connsiteX0" fmla="*/ 7143 w 426242"/>
                <a:gd name="connsiteY0" fmla="*/ 273843 h 1066797"/>
                <a:gd name="connsiteX1" fmla="*/ 426242 w 426242"/>
                <a:gd name="connsiteY1" fmla="*/ 0 h 1066797"/>
                <a:gd name="connsiteX2" fmla="*/ 421480 w 426242"/>
                <a:gd name="connsiteY2" fmla="*/ 804860 h 1066797"/>
                <a:gd name="connsiteX3" fmla="*/ 0 w 426242"/>
                <a:gd name="connsiteY3" fmla="*/ 1066797 h 1066797"/>
                <a:gd name="connsiteX4" fmla="*/ 7143 w 426242"/>
                <a:gd name="connsiteY4" fmla="*/ 273843 h 1066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242" h="1066797">
                  <a:moveTo>
                    <a:pt x="7143" y="273843"/>
                  </a:moveTo>
                  <a:lnTo>
                    <a:pt x="426242" y="0"/>
                  </a:lnTo>
                  <a:cubicBezTo>
                    <a:pt x="426242" y="262730"/>
                    <a:pt x="421480" y="542130"/>
                    <a:pt x="421480" y="804860"/>
                  </a:cubicBezTo>
                  <a:lnTo>
                    <a:pt x="0" y="1066797"/>
                  </a:lnTo>
                  <a:lnTo>
                    <a:pt x="7143" y="273843"/>
                  </a:lnTo>
                  <a:close/>
                </a:path>
              </a:pathLst>
            </a:custGeom>
            <a:solidFill>
              <a:schemeClr val="accent1">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45720" tIns="45718" rIns="45720" bIns="45720" numCol="1" rtlCol="0" anchor="b" anchorCtr="0" compatLnSpc="1">
              <a:prstTxWarp prst="textNoShape">
                <a:avLst/>
              </a:prstTxWarp>
            </a:bodyPr>
            <a:lstStyle/>
            <a:p>
              <a:pPr defTabSz="914099" fontAlgn="base">
                <a:lnSpc>
                  <a:spcPct val="90000"/>
                </a:lnSpc>
                <a:spcBef>
                  <a:spcPct val="0"/>
                </a:spcBef>
                <a:spcAft>
                  <a:spcPct val="0"/>
                </a:spcAft>
              </a:pPr>
              <a:endParaRPr lang="en-US" sz="1600" dirty="0">
                <a:solidFill>
                  <a:srgbClr val="FFFFFE"/>
                </a:solidFill>
              </a:endParaRPr>
            </a:p>
          </p:txBody>
        </p:sp>
        <p:pic>
          <p:nvPicPr>
            <p:cNvPr id="133" name="Picture 19474"/>
            <p:cNvPicPr>
              <a:picLocks noChangeAspect="1"/>
            </p:cNvPicPr>
            <p:nvPr/>
          </p:nvPicPr>
          <p:blipFill>
            <a:blip r:embed="rId9" cstate="screen">
              <a:duotone>
                <a:schemeClr val="accent1">
                  <a:shade val="45000"/>
                  <a:satMod val="135000"/>
                </a:schemeClr>
                <a:prstClr val="white"/>
              </a:duotone>
              <a:extLst>
                <a:ext uri="{BEBA8EAE-BF5A-486C-A8C5-ECC9F3942E4B}">
                  <a14:imgProps xmlns:a14="http://schemas.microsoft.com/office/drawing/2010/main">
                    <a14:imgLayer r:embed="rId10">
                      <a14:imgEffect>
                        <a14:saturation sat="0"/>
                      </a14:imgEffect>
                      <a14:imgEffect>
                        <a14:brightnessContrast bright="-10000" contrast="48000"/>
                      </a14:imgEffect>
                    </a14:imgLayer>
                  </a14:imgProps>
                </a:ext>
                <a:ext uri="{28A0092B-C50C-407E-A947-70E740481C1C}">
                  <a14:useLocalDpi xmlns:a14="http://schemas.microsoft.com/office/drawing/2010/main"/>
                </a:ext>
              </a:extLst>
            </a:blip>
            <a:srcRect/>
            <a:stretch>
              <a:fillRect/>
            </a:stretch>
          </p:blipFill>
          <p:spPr bwMode="auto">
            <a:xfrm>
              <a:off x="7589362" y="2441426"/>
              <a:ext cx="288698" cy="48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5017005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418454" y="2089485"/>
            <a:ext cx="5117167" cy="3517483"/>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40" tIns="146271" rIns="91420" bIns="182840" numCol="1" rtlCol="0" anchor="t" anchorCtr="0" compatLnSpc="1">
            <a:prstTxWarp prst="textNoShape">
              <a:avLst/>
            </a:prstTxWarp>
          </a:bodyPr>
          <a:lstStyle/>
          <a:p>
            <a:pPr defTabSz="932288" fontAlgn="base">
              <a:lnSpc>
                <a:spcPct val="90000"/>
              </a:lnSpc>
              <a:spcBef>
                <a:spcPts val="1200"/>
              </a:spcBef>
              <a:spcAft>
                <a:spcPts val="600"/>
              </a:spcAft>
            </a:pPr>
            <a:r>
              <a:rPr lang="en-US" sz="2000" b="1" dirty="0" smtClean="0">
                <a:gradFill>
                  <a:gsLst>
                    <a:gs pos="62500">
                      <a:schemeClr val="tx1"/>
                    </a:gs>
                    <a:gs pos="40000">
                      <a:schemeClr val="tx1"/>
                    </a:gs>
                  </a:gsLst>
                  <a:lin ang="5400000" scaled="0"/>
                </a:gradFill>
              </a:rPr>
              <a:t>At-scale </a:t>
            </a:r>
            <a:r>
              <a:rPr lang="en-US" sz="2000" b="1" dirty="0">
                <a:gradFill>
                  <a:gsLst>
                    <a:gs pos="62500">
                      <a:schemeClr val="tx1"/>
                    </a:gs>
                    <a:gs pos="40000">
                      <a:schemeClr val="tx1"/>
                    </a:gs>
                  </a:gsLst>
                  <a:lin ang="5400000" scaled="0"/>
                </a:gradFill>
              </a:rPr>
              <a:t>disaster recovery with Windows </a:t>
            </a:r>
            <a:br>
              <a:rPr lang="en-US" sz="2000" b="1" dirty="0">
                <a:gradFill>
                  <a:gsLst>
                    <a:gs pos="62500">
                      <a:schemeClr val="tx1"/>
                    </a:gs>
                    <a:gs pos="40000">
                      <a:schemeClr val="tx1"/>
                    </a:gs>
                  </a:gsLst>
                  <a:lin ang="5400000" scaled="0"/>
                </a:gradFill>
              </a:rPr>
            </a:br>
            <a:r>
              <a:rPr lang="en-US" sz="2000" b="1" dirty="0" smtClean="0">
                <a:gradFill>
                  <a:gsLst>
                    <a:gs pos="62500">
                      <a:schemeClr val="tx1"/>
                    </a:gs>
                    <a:gs pos="40000">
                      <a:schemeClr val="tx1"/>
                    </a:gs>
                  </a:gsLst>
                  <a:lin ang="5400000" scaled="0"/>
                </a:gradFill>
              </a:rPr>
              <a:t>Azure Hyper-V Recovery Manager</a:t>
            </a:r>
          </a:p>
          <a:p>
            <a:pPr defTabSz="932288" fontAlgn="base">
              <a:lnSpc>
                <a:spcPct val="90000"/>
              </a:lnSpc>
              <a:spcBef>
                <a:spcPts val="1200"/>
              </a:spcBef>
              <a:spcAft>
                <a:spcPts val="600"/>
              </a:spcAft>
            </a:pPr>
            <a:r>
              <a:rPr lang="en-US" sz="2000" dirty="0" smtClean="0">
                <a:gradFill>
                  <a:gsLst>
                    <a:gs pos="62500">
                      <a:schemeClr val="tx1"/>
                    </a:gs>
                    <a:gs pos="40000">
                      <a:schemeClr val="tx1"/>
                    </a:gs>
                  </a:gsLst>
                  <a:lin ang="5400000" scaled="0"/>
                </a:gradFill>
              </a:rPr>
              <a:t>Process automation and orchestrated recovery</a:t>
            </a:r>
            <a:endParaRPr lang="en-US" sz="2000" dirty="0">
              <a:gradFill>
                <a:gsLst>
                  <a:gs pos="62500">
                    <a:schemeClr val="tx1"/>
                  </a:gs>
                  <a:gs pos="40000">
                    <a:schemeClr val="tx1"/>
                  </a:gs>
                </a:gsLst>
                <a:lin ang="5400000" scaled="0"/>
              </a:gradFill>
            </a:endParaRPr>
          </a:p>
          <a:p>
            <a:pPr defTabSz="932288" fontAlgn="base">
              <a:lnSpc>
                <a:spcPct val="90000"/>
              </a:lnSpc>
              <a:spcBef>
                <a:spcPts val="1200"/>
              </a:spcBef>
              <a:spcAft>
                <a:spcPts val="600"/>
              </a:spcAft>
            </a:pPr>
            <a:r>
              <a:rPr lang="en-US" sz="2000" dirty="0">
                <a:gradFill>
                  <a:gsLst>
                    <a:gs pos="62500">
                      <a:schemeClr val="tx1"/>
                    </a:gs>
                    <a:gs pos="40000">
                      <a:schemeClr val="tx1"/>
                    </a:gs>
                  </a:gsLst>
                  <a:lin ang="5400000" scaled="0"/>
                </a:gradFill>
              </a:rPr>
              <a:t>Ensure workload reliability with </a:t>
            </a:r>
            <a:br>
              <a:rPr lang="en-US" sz="2000" dirty="0">
                <a:gradFill>
                  <a:gsLst>
                    <a:gs pos="62500">
                      <a:schemeClr val="tx1"/>
                    </a:gs>
                    <a:gs pos="40000">
                      <a:schemeClr val="tx1"/>
                    </a:gs>
                  </a:gsLst>
                  <a:lin ang="5400000" scaled="0"/>
                </a:gradFill>
              </a:rPr>
            </a:br>
            <a:r>
              <a:rPr lang="en-US" sz="2000" dirty="0">
                <a:gradFill>
                  <a:gsLst>
                    <a:gs pos="62500">
                      <a:schemeClr val="tx1"/>
                    </a:gs>
                    <a:gs pos="40000">
                      <a:schemeClr val="tx1"/>
                    </a:gs>
                  </a:gsLst>
                  <a:lin ang="5400000" scaled="0"/>
                </a:gradFill>
              </a:rPr>
              <a:t>policy-based SLA</a:t>
            </a:r>
          </a:p>
          <a:p>
            <a:pPr defTabSz="932288" fontAlgn="base">
              <a:lnSpc>
                <a:spcPct val="90000"/>
              </a:lnSpc>
              <a:spcBef>
                <a:spcPts val="1200"/>
              </a:spcBef>
              <a:spcAft>
                <a:spcPts val="600"/>
              </a:spcAft>
            </a:pPr>
            <a:r>
              <a:rPr lang="en-US" sz="2000" dirty="0">
                <a:gradFill>
                  <a:gsLst>
                    <a:gs pos="62500">
                      <a:schemeClr val="tx1"/>
                    </a:gs>
                    <a:gs pos="40000">
                      <a:schemeClr val="tx1"/>
                    </a:gs>
                  </a:gsLst>
                  <a:lin ang="5400000" scaled="0"/>
                </a:gradFill>
              </a:rPr>
              <a:t>Easy to manage and deploy across </a:t>
            </a:r>
            <a:br>
              <a:rPr lang="en-US" sz="2000" dirty="0">
                <a:gradFill>
                  <a:gsLst>
                    <a:gs pos="62500">
                      <a:schemeClr val="tx1"/>
                    </a:gs>
                    <a:gs pos="40000">
                      <a:schemeClr val="tx1"/>
                    </a:gs>
                  </a:gsLst>
                  <a:lin ang="5400000" scaled="0"/>
                </a:gradFill>
              </a:rPr>
            </a:br>
            <a:r>
              <a:rPr lang="en-US" sz="2000" dirty="0">
                <a:gradFill>
                  <a:gsLst>
                    <a:gs pos="62500">
                      <a:schemeClr val="tx1"/>
                    </a:gs>
                    <a:gs pos="40000">
                      <a:schemeClr val="tx1"/>
                    </a:gs>
                  </a:gsLst>
                  <a:lin ang="5400000" scaled="0"/>
                </a:gradFill>
              </a:rPr>
              <a:t>several use-cases, such as </a:t>
            </a:r>
            <a:r>
              <a:rPr lang="en-US" sz="2000" dirty="0" err="1">
                <a:gradFill>
                  <a:gsLst>
                    <a:gs pos="62500">
                      <a:schemeClr val="tx1"/>
                    </a:gs>
                    <a:gs pos="40000">
                      <a:schemeClr val="tx1"/>
                    </a:gs>
                  </a:gsLst>
                  <a:lin ang="5400000" scaled="0"/>
                </a:gradFill>
              </a:rPr>
              <a:t>dev</a:t>
            </a:r>
            <a:r>
              <a:rPr lang="en-US" sz="2000" dirty="0">
                <a:gradFill>
                  <a:gsLst>
                    <a:gs pos="62500">
                      <a:schemeClr val="tx1"/>
                    </a:gs>
                    <a:gs pos="40000">
                      <a:schemeClr val="tx1"/>
                    </a:gs>
                  </a:gsLst>
                  <a:lin ang="5400000" scaled="0"/>
                </a:gradFill>
              </a:rPr>
              <a:t>-test </a:t>
            </a:r>
            <a:br>
              <a:rPr lang="en-US" sz="2000" dirty="0">
                <a:gradFill>
                  <a:gsLst>
                    <a:gs pos="62500">
                      <a:schemeClr val="tx1"/>
                    </a:gs>
                    <a:gs pos="40000">
                      <a:schemeClr val="tx1"/>
                    </a:gs>
                  </a:gsLst>
                  <a:lin ang="5400000" scaled="0"/>
                </a:gradFill>
              </a:rPr>
            </a:br>
            <a:r>
              <a:rPr lang="en-US" sz="2000" dirty="0">
                <a:gradFill>
                  <a:gsLst>
                    <a:gs pos="62500">
                      <a:schemeClr val="tx1"/>
                    </a:gs>
                    <a:gs pos="40000">
                      <a:schemeClr val="tx1"/>
                    </a:gs>
                  </a:gsLst>
                  <a:lin ang="5400000" scaled="0"/>
                </a:gradFill>
              </a:rPr>
              <a:t>and compliance audits</a:t>
            </a:r>
            <a:endParaRPr lang="en-US" sz="2000" dirty="0">
              <a:gradFill>
                <a:gsLst>
                  <a:gs pos="1250">
                    <a:schemeClr val="tx1"/>
                  </a:gs>
                  <a:gs pos="100000">
                    <a:schemeClr val="tx1"/>
                  </a:gs>
                </a:gsLst>
                <a:lin ang="5400000" scaled="0"/>
              </a:gradFill>
            </a:endParaRPr>
          </a:p>
        </p:txBody>
      </p:sp>
      <p:sp>
        <p:nvSpPr>
          <p:cNvPr id="8" name="Title 2"/>
          <p:cNvSpPr txBox="1">
            <a:spLocks/>
          </p:cNvSpPr>
          <p:nvPr/>
        </p:nvSpPr>
        <p:spPr>
          <a:xfrm>
            <a:off x="261939" y="292082"/>
            <a:ext cx="11375536" cy="932563"/>
          </a:xfrm>
          <a:prstGeom prst="rect">
            <a:avLst/>
          </a:prstGeom>
        </p:spPr>
        <p:txBody>
          <a:bodyPr vert="horz" wrap="square" lIns="146304" tIns="91440" rIns="146304" bIns="91440" rtlCol="0" anchor="t">
            <a:spAutoFit/>
          </a:bodyPr>
          <a:lstStyle>
            <a:lvl1pPr algn="l" defTabSz="932372" rtl="0" eaLnBrk="1" latinLnBrk="0" hangingPunct="1">
              <a:lnSpc>
                <a:spcPct val="90000"/>
              </a:lnSpc>
              <a:spcBef>
                <a:spcPct val="0"/>
              </a:spcBef>
              <a:buNone/>
              <a:defRPr lang="en-US" sz="5398"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marL="0" marR="0" lvl="0" indent="0" algn="l" defTabSz="932372" rtl="0" eaLnBrk="1" fontAlgn="auto" latinLnBrk="0" hangingPunct="1">
              <a:lnSpc>
                <a:spcPct val="90000"/>
              </a:lnSpc>
              <a:spcBef>
                <a:spcPct val="0"/>
              </a:spcBef>
              <a:spcAft>
                <a:spcPts val="0"/>
              </a:spcAft>
              <a:buClrTx/>
              <a:buSzTx/>
              <a:buFontTx/>
              <a:buNone/>
              <a:tabLst/>
              <a:defRPr/>
            </a:pPr>
            <a:r>
              <a:rPr lang="en-US" sz="5400" dirty="0" smtClean="0">
                <a:solidFill>
                  <a:schemeClr val="tx1"/>
                </a:solidFill>
                <a:latin typeface="Segoe UI Light"/>
              </a:rPr>
              <a:t>Simplified, orchestrated</a:t>
            </a:r>
            <a:r>
              <a:rPr kumimoji="0" lang="en-US" sz="5400" b="0" i="0" u="none" strike="noStrike" kern="1200" cap="none" spc="-102" normalizeH="0" noProof="0" dirty="0" smtClean="0">
                <a:ln w="3175">
                  <a:noFill/>
                </a:ln>
                <a:solidFill>
                  <a:schemeClr val="tx1"/>
                </a:solidFill>
                <a:effectLst/>
                <a:uLnTx/>
                <a:uFillTx/>
                <a:latin typeface="Segoe UI Light"/>
                <a:ea typeface="+mn-ea"/>
                <a:cs typeface="Arial" charset="0"/>
              </a:rPr>
              <a:t> VM recovery</a:t>
            </a:r>
            <a:endParaRPr kumimoji="0" lang="en-US" sz="5400" b="0" i="0" u="none" strike="noStrike" kern="1200" cap="none" spc="-102" normalizeH="0" baseline="0" noProof="0" dirty="0">
              <a:ln w="3175">
                <a:noFill/>
              </a:ln>
              <a:solidFill>
                <a:schemeClr val="tx1"/>
              </a:solidFill>
              <a:effectLst/>
              <a:uLnTx/>
              <a:uFillTx/>
              <a:latin typeface="Segoe UI Light"/>
              <a:ea typeface="+mn-ea"/>
              <a:cs typeface="Arial" charset="0"/>
            </a:endParaRPr>
          </a:p>
        </p:txBody>
      </p:sp>
      <p:cxnSp>
        <p:nvCxnSpPr>
          <p:cNvPr id="9" name="Straight Connector 8"/>
          <p:cNvCxnSpPr>
            <a:stCxn id="33" idx="0"/>
          </p:cNvCxnSpPr>
          <p:nvPr/>
        </p:nvCxnSpPr>
        <p:spPr>
          <a:xfrm flipV="1">
            <a:off x="6390383" y="2836771"/>
            <a:ext cx="1131152" cy="1685522"/>
          </a:xfrm>
          <a:prstGeom prst="line">
            <a:avLst/>
          </a:prstGeom>
          <a:ln w="28575">
            <a:solidFill>
              <a:schemeClr val="accent2"/>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10175131" y="2836771"/>
            <a:ext cx="1131152" cy="1685522"/>
          </a:xfrm>
          <a:prstGeom prst="line">
            <a:avLst/>
          </a:prstGeom>
          <a:ln w="28575">
            <a:solidFill>
              <a:schemeClr val="accent2"/>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Freeform 110"/>
          <p:cNvSpPr>
            <a:spLocks/>
          </p:cNvSpPr>
          <p:nvPr/>
        </p:nvSpPr>
        <p:spPr bwMode="auto">
          <a:xfrm>
            <a:off x="8604711" y="5625739"/>
            <a:ext cx="530459" cy="283911"/>
          </a:xfrm>
          <a:custGeom>
            <a:avLst/>
            <a:gdLst/>
            <a:ahLst/>
            <a:cxnLst>
              <a:cxn ang="0">
                <a:pos x="149" y="147"/>
              </a:cxn>
              <a:cxn ang="0">
                <a:pos x="160" y="199"/>
              </a:cxn>
              <a:cxn ang="0">
                <a:pos x="0" y="100"/>
              </a:cxn>
              <a:cxn ang="0">
                <a:pos x="160" y="0"/>
              </a:cxn>
              <a:cxn ang="0">
                <a:pos x="149" y="52"/>
              </a:cxn>
              <a:cxn ang="0">
                <a:pos x="893" y="52"/>
              </a:cxn>
              <a:cxn ang="0">
                <a:pos x="883" y="0"/>
              </a:cxn>
              <a:cxn ang="0">
                <a:pos x="1042" y="100"/>
              </a:cxn>
              <a:cxn ang="0">
                <a:pos x="883" y="199"/>
              </a:cxn>
              <a:cxn ang="0">
                <a:pos x="893" y="147"/>
              </a:cxn>
              <a:cxn ang="0">
                <a:pos x="149" y="147"/>
              </a:cxn>
            </a:cxnLst>
            <a:rect l="0" t="0" r="r" b="b"/>
            <a:pathLst>
              <a:path w="1042" h="199">
                <a:moveTo>
                  <a:pt x="149" y="147"/>
                </a:moveTo>
                <a:lnTo>
                  <a:pt x="160" y="199"/>
                </a:lnTo>
                <a:lnTo>
                  <a:pt x="0" y="100"/>
                </a:lnTo>
                <a:lnTo>
                  <a:pt x="160" y="0"/>
                </a:lnTo>
                <a:lnTo>
                  <a:pt x="149" y="52"/>
                </a:lnTo>
                <a:lnTo>
                  <a:pt x="893" y="52"/>
                </a:lnTo>
                <a:lnTo>
                  <a:pt x="883" y="0"/>
                </a:lnTo>
                <a:lnTo>
                  <a:pt x="1042" y="100"/>
                </a:lnTo>
                <a:lnTo>
                  <a:pt x="883" y="199"/>
                </a:lnTo>
                <a:lnTo>
                  <a:pt x="893" y="147"/>
                </a:lnTo>
                <a:lnTo>
                  <a:pt x="149" y="147"/>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12" name="TextBox 11"/>
          <p:cNvSpPr txBox="1"/>
          <p:nvPr/>
        </p:nvSpPr>
        <p:spPr>
          <a:xfrm>
            <a:off x="8292331" y="5818090"/>
            <a:ext cx="1167866" cy="572464"/>
          </a:xfrm>
          <a:prstGeom prst="rect">
            <a:avLst/>
          </a:prstGeom>
          <a:noFill/>
        </p:spPr>
        <p:txBody>
          <a:bodyPr wrap="square" lIns="182880" tIns="146304" rIns="182880" bIns="146304" rtlCol="0">
            <a:spAutoFit/>
          </a:bodyPr>
          <a:lstStyle/>
          <a:p>
            <a:pPr algn="ctr">
              <a:lnSpc>
                <a:spcPct val="90000"/>
              </a:lnSpc>
            </a:pPr>
            <a:r>
              <a:rPr lang="en-US" sz="1000" b="1" dirty="0" smtClean="0">
                <a:gradFill>
                  <a:gsLst>
                    <a:gs pos="2917">
                      <a:schemeClr val="tx1"/>
                    </a:gs>
                    <a:gs pos="30000">
                      <a:schemeClr val="tx1"/>
                    </a:gs>
                  </a:gsLst>
                  <a:lin ang="5400000" scaled="0"/>
                </a:gradFill>
              </a:rPr>
              <a:t>Replication Channel</a:t>
            </a:r>
          </a:p>
        </p:txBody>
      </p:sp>
      <p:sp>
        <p:nvSpPr>
          <p:cNvPr id="13" name="Freeform 28"/>
          <p:cNvSpPr>
            <a:spLocks noChangeAspect="1" noEditPoints="1"/>
          </p:cNvSpPr>
          <p:nvPr/>
        </p:nvSpPr>
        <p:spPr bwMode="gray">
          <a:xfrm>
            <a:off x="7053668" y="5193187"/>
            <a:ext cx="1455137" cy="1227499"/>
          </a:xfrm>
          <a:custGeom>
            <a:avLst/>
            <a:gdLst>
              <a:gd name="T0" fmla="*/ 1302 w 1483"/>
              <a:gd name="T1" fmla="*/ 290 h 1251"/>
              <a:gd name="T2" fmla="*/ 1011 w 1483"/>
              <a:gd name="T3" fmla="*/ 177 h 1251"/>
              <a:gd name="T4" fmla="*/ 581 w 1483"/>
              <a:gd name="T5" fmla="*/ 0 h 1251"/>
              <a:gd name="T6" fmla="*/ 0 w 1483"/>
              <a:gd name="T7" fmla="*/ 243 h 1251"/>
              <a:gd name="T8" fmla="*/ 942 w 1483"/>
              <a:gd name="T9" fmla="*/ 1029 h 1251"/>
              <a:gd name="T10" fmla="*/ 1252 w 1483"/>
              <a:gd name="T11" fmla="*/ 892 h 1251"/>
              <a:gd name="T12" fmla="*/ 1483 w 1483"/>
              <a:gd name="T13" fmla="*/ 781 h 1251"/>
              <a:gd name="T14" fmla="*/ 600 w 1483"/>
              <a:gd name="T15" fmla="*/ 42 h 1251"/>
              <a:gd name="T16" fmla="*/ 600 w 1483"/>
              <a:gd name="T17" fmla="*/ 80 h 1251"/>
              <a:gd name="T18" fmla="*/ 942 w 1483"/>
              <a:gd name="T19" fmla="*/ 312 h 1251"/>
              <a:gd name="T20" fmla="*/ 583 w 1483"/>
              <a:gd name="T21" fmla="*/ 160 h 1251"/>
              <a:gd name="T22" fmla="*/ 942 w 1483"/>
              <a:gd name="T23" fmla="*/ 467 h 1251"/>
              <a:gd name="T24" fmla="*/ 583 w 1483"/>
              <a:gd name="T25" fmla="*/ 472 h 1251"/>
              <a:gd name="T26" fmla="*/ 583 w 1483"/>
              <a:gd name="T27" fmla="*/ 548 h 1251"/>
              <a:gd name="T28" fmla="*/ 942 w 1483"/>
              <a:gd name="T29" fmla="*/ 626 h 1251"/>
              <a:gd name="T30" fmla="*/ 583 w 1483"/>
              <a:gd name="T31" fmla="*/ 633 h 1251"/>
              <a:gd name="T32" fmla="*/ 942 w 1483"/>
              <a:gd name="T33" fmla="*/ 781 h 1251"/>
              <a:gd name="T34" fmla="*/ 583 w 1483"/>
              <a:gd name="T35" fmla="*/ 944 h 1251"/>
              <a:gd name="T36" fmla="*/ 583 w 1483"/>
              <a:gd name="T37" fmla="*/ 1022 h 1251"/>
              <a:gd name="T38" fmla="*/ 583 w 1483"/>
              <a:gd name="T39" fmla="*/ 1105 h 1251"/>
              <a:gd name="T40" fmla="*/ 583 w 1483"/>
              <a:gd name="T41" fmla="*/ 1178 h 1251"/>
              <a:gd name="T42" fmla="*/ 1252 w 1483"/>
              <a:gd name="T43" fmla="*/ 349 h 1251"/>
              <a:gd name="T44" fmla="*/ 1011 w 1483"/>
              <a:gd name="T45" fmla="*/ 288 h 1251"/>
              <a:gd name="T46" fmla="*/ 1011 w 1483"/>
              <a:gd name="T47" fmla="*/ 340 h 1251"/>
              <a:gd name="T48" fmla="*/ 1252 w 1483"/>
              <a:gd name="T49" fmla="*/ 465 h 1251"/>
              <a:gd name="T50" fmla="*/ 1011 w 1483"/>
              <a:gd name="T51" fmla="*/ 397 h 1251"/>
              <a:gd name="T52" fmla="*/ 1252 w 1483"/>
              <a:gd name="T53" fmla="*/ 571 h 1251"/>
              <a:gd name="T54" fmla="*/ 1011 w 1483"/>
              <a:gd name="T55" fmla="*/ 614 h 1251"/>
              <a:gd name="T56" fmla="*/ 1011 w 1483"/>
              <a:gd name="T57" fmla="*/ 663 h 1251"/>
              <a:gd name="T58" fmla="*/ 1252 w 1483"/>
              <a:gd name="T59" fmla="*/ 685 h 1251"/>
              <a:gd name="T60" fmla="*/ 1011 w 1483"/>
              <a:gd name="T61" fmla="*/ 722 h 1251"/>
              <a:gd name="T62" fmla="*/ 1252 w 1483"/>
              <a:gd name="T63" fmla="*/ 791 h 1251"/>
              <a:gd name="T64" fmla="*/ 1011 w 1483"/>
              <a:gd name="T65" fmla="*/ 989 h 1251"/>
              <a:gd name="T66" fmla="*/ 1252 w 1483"/>
              <a:gd name="T67" fmla="*/ 864 h 1251"/>
              <a:gd name="T68" fmla="*/ 1476 w 1483"/>
              <a:gd name="T69" fmla="*/ 401 h 1251"/>
              <a:gd name="T70" fmla="*/ 1311 w 1483"/>
              <a:gd name="T71" fmla="*/ 309 h 1251"/>
              <a:gd name="T72" fmla="*/ 1302 w 1483"/>
              <a:gd name="T73" fmla="*/ 824 h 1251"/>
              <a:gd name="T74" fmla="*/ 1481 w 1483"/>
              <a:gd name="T75" fmla="*/ 715 h 1251"/>
              <a:gd name="T76" fmla="*/ 1481 w 1483"/>
              <a:gd name="T77" fmla="*/ 692 h 1251"/>
              <a:gd name="T78" fmla="*/ 1302 w 1483"/>
              <a:gd name="T79" fmla="*/ 706 h 1251"/>
              <a:gd name="T80" fmla="*/ 1481 w 1483"/>
              <a:gd name="T81" fmla="*/ 666 h 1251"/>
              <a:gd name="T82" fmla="*/ 1302 w 1483"/>
              <a:gd name="T83" fmla="*/ 595 h 1251"/>
              <a:gd name="T84" fmla="*/ 1481 w 1483"/>
              <a:gd name="T85" fmla="*/ 567 h 1251"/>
              <a:gd name="T86" fmla="*/ 1481 w 1483"/>
              <a:gd name="T87" fmla="*/ 543 h 1251"/>
              <a:gd name="T88" fmla="*/ 1302 w 1483"/>
              <a:gd name="T89" fmla="*/ 479 h 1251"/>
              <a:gd name="T90" fmla="*/ 1481 w 1483"/>
              <a:gd name="T91" fmla="*/ 517 h 1251"/>
              <a:gd name="T92" fmla="*/ 1302 w 1483"/>
              <a:gd name="T93" fmla="*/ 368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83" h="1251">
                <a:moveTo>
                  <a:pt x="1481" y="425"/>
                </a:moveTo>
                <a:lnTo>
                  <a:pt x="1481" y="394"/>
                </a:lnTo>
                <a:lnTo>
                  <a:pt x="1302" y="290"/>
                </a:lnTo>
                <a:lnTo>
                  <a:pt x="1252" y="304"/>
                </a:lnTo>
                <a:lnTo>
                  <a:pt x="1252" y="316"/>
                </a:lnTo>
                <a:lnTo>
                  <a:pt x="1011" y="177"/>
                </a:lnTo>
                <a:lnTo>
                  <a:pt x="942" y="200"/>
                </a:lnTo>
                <a:lnTo>
                  <a:pt x="942" y="208"/>
                </a:lnTo>
                <a:lnTo>
                  <a:pt x="581" y="0"/>
                </a:lnTo>
                <a:lnTo>
                  <a:pt x="26" y="177"/>
                </a:lnTo>
                <a:lnTo>
                  <a:pt x="26" y="236"/>
                </a:lnTo>
                <a:lnTo>
                  <a:pt x="0" y="243"/>
                </a:lnTo>
                <a:lnTo>
                  <a:pt x="0" y="1067"/>
                </a:lnTo>
                <a:lnTo>
                  <a:pt x="560" y="1251"/>
                </a:lnTo>
                <a:lnTo>
                  <a:pt x="942" y="1029"/>
                </a:lnTo>
                <a:lnTo>
                  <a:pt x="942" y="1041"/>
                </a:lnTo>
                <a:lnTo>
                  <a:pt x="994" y="1041"/>
                </a:lnTo>
                <a:lnTo>
                  <a:pt x="1252" y="892"/>
                </a:lnTo>
                <a:lnTo>
                  <a:pt x="1252" y="895"/>
                </a:lnTo>
                <a:lnTo>
                  <a:pt x="1290" y="895"/>
                </a:lnTo>
                <a:lnTo>
                  <a:pt x="1483" y="781"/>
                </a:lnTo>
                <a:lnTo>
                  <a:pt x="1483" y="427"/>
                </a:lnTo>
                <a:lnTo>
                  <a:pt x="1481" y="425"/>
                </a:lnTo>
                <a:close/>
                <a:moveTo>
                  <a:pt x="600" y="42"/>
                </a:moveTo>
                <a:lnTo>
                  <a:pt x="942" y="229"/>
                </a:lnTo>
                <a:lnTo>
                  <a:pt x="942" y="255"/>
                </a:lnTo>
                <a:lnTo>
                  <a:pt x="600" y="80"/>
                </a:lnTo>
                <a:lnTo>
                  <a:pt x="600" y="42"/>
                </a:lnTo>
                <a:close/>
                <a:moveTo>
                  <a:pt x="583" y="160"/>
                </a:moveTo>
                <a:lnTo>
                  <a:pt x="942" y="312"/>
                </a:lnTo>
                <a:lnTo>
                  <a:pt x="942" y="363"/>
                </a:lnTo>
                <a:lnTo>
                  <a:pt x="583" y="234"/>
                </a:lnTo>
                <a:lnTo>
                  <a:pt x="583" y="160"/>
                </a:lnTo>
                <a:close/>
                <a:moveTo>
                  <a:pt x="583" y="316"/>
                </a:moveTo>
                <a:lnTo>
                  <a:pt x="942" y="418"/>
                </a:lnTo>
                <a:lnTo>
                  <a:pt x="942" y="467"/>
                </a:lnTo>
                <a:lnTo>
                  <a:pt x="583" y="394"/>
                </a:lnTo>
                <a:lnTo>
                  <a:pt x="583" y="316"/>
                </a:lnTo>
                <a:close/>
                <a:moveTo>
                  <a:pt x="583" y="472"/>
                </a:moveTo>
                <a:lnTo>
                  <a:pt x="942" y="524"/>
                </a:lnTo>
                <a:lnTo>
                  <a:pt x="942" y="571"/>
                </a:lnTo>
                <a:lnTo>
                  <a:pt x="583" y="548"/>
                </a:lnTo>
                <a:lnTo>
                  <a:pt x="583" y="472"/>
                </a:lnTo>
                <a:close/>
                <a:moveTo>
                  <a:pt x="583" y="633"/>
                </a:moveTo>
                <a:lnTo>
                  <a:pt x="942" y="626"/>
                </a:lnTo>
                <a:lnTo>
                  <a:pt x="942" y="678"/>
                </a:lnTo>
                <a:lnTo>
                  <a:pt x="583" y="706"/>
                </a:lnTo>
                <a:lnTo>
                  <a:pt x="583" y="633"/>
                </a:lnTo>
                <a:close/>
                <a:moveTo>
                  <a:pt x="583" y="789"/>
                </a:moveTo>
                <a:lnTo>
                  <a:pt x="942" y="732"/>
                </a:lnTo>
                <a:lnTo>
                  <a:pt x="942" y="781"/>
                </a:lnTo>
                <a:lnTo>
                  <a:pt x="583" y="862"/>
                </a:lnTo>
                <a:lnTo>
                  <a:pt x="583" y="789"/>
                </a:lnTo>
                <a:close/>
                <a:moveTo>
                  <a:pt x="583" y="944"/>
                </a:moveTo>
                <a:lnTo>
                  <a:pt x="942" y="838"/>
                </a:lnTo>
                <a:lnTo>
                  <a:pt x="942" y="885"/>
                </a:lnTo>
                <a:lnTo>
                  <a:pt x="583" y="1022"/>
                </a:lnTo>
                <a:lnTo>
                  <a:pt x="583" y="944"/>
                </a:lnTo>
                <a:close/>
                <a:moveTo>
                  <a:pt x="583" y="1178"/>
                </a:moveTo>
                <a:lnTo>
                  <a:pt x="583" y="1105"/>
                </a:lnTo>
                <a:lnTo>
                  <a:pt x="942" y="940"/>
                </a:lnTo>
                <a:lnTo>
                  <a:pt x="942" y="992"/>
                </a:lnTo>
                <a:lnTo>
                  <a:pt x="583" y="1178"/>
                </a:lnTo>
                <a:close/>
                <a:moveTo>
                  <a:pt x="1023" y="208"/>
                </a:moveTo>
                <a:lnTo>
                  <a:pt x="1252" y="333"/>
                </a:lnTo>
                <a:lnTo>
                  <a:pt x="1252" y="349"/>
                </a:lnTo>
                <a:lnTo>
                  <a:pt x="1023" y="234"/>
                </a:lnTo>
                <a:lnTo>
                  <a:pt x="1023" y="208"/>
                </a:lnTo>
                <a:close/>
                <a:moveTo>
                  <a:pt x="1011" y="288"/>
                </a:moveTo>
                <a:lnTo>
                  <a:pt x="1252" y="389"/>
                </a:lnTo>
                <a:lnTo>
                  <a:pt x="1252" y="427"/>
                </a:lnTo>
                <a:lnTo>
                  <a:pt x="1011" y="340"/>
                </a:lnTo>
                <a:lnTo>
                  <a:pt x="1011" y="288"/>
                </a:lnTo>
                <a:close/>
                <a:moveTo>
                  <a:pt x="1011" y="397"/>
                </a:moveTo>
                <a:lnTo>
                  <a:pt x="1252" y="465"/>
                </a:lnTo>
                <a:lnTo>
                  <a:pt x="1252" y="498"/>
                </a:lnTo>
                <a:lnTo>
                  <a:pt x="1011" y="448"/>
                </a:lnTo>
                <a:lnTo>
                  <a:pt x="1011" y="397"/>
                </a:lnTo>
                <a:close/>
                <a:moveTo>
                  <a:pt x="1011" y="503"/>
                </a:moveTo>
                <a:lnTo>
                  <a:pt x="1252" y="538"/>
                </a:lnTo>
                <a:lnTo>
                  <a:pt x="1252" y="571"/>
                </a:lnTo>
                <a:lnTo>
                  <a:pt x="1011" y="555"/>
                </a:lnTo>
                <a:lnTo>
                  <a:pt x="1011" y="503"/>
                </a:lnTo>
                <a:close/>
                <a:moveTo>
                  <a:pt x="1011" y="614"/>
                </a:moveTo>
                <a:lnTo>
                  <a:pt x="1252" y="609"/>
                </a:lnTo>
                <a:lnTo>
                  <a:pt x="1252" y="645"/>
                </a:lnTo>
                <a:lnTo>
                  <a:pt x="1011" y="663"/>
                </a:lnTo>
                <a:lnTo>
                  <a:pt x="1011" y="614"/>
                </a:lnTo>
                <a:close/>
                <a:moveTo>
                  <a:pt x="1011" y="722"/>
                </a:moveTo>
                <a:lnTo>
                  <a:pt x="1252" y="685"/>
                </a:lnTo>
                <a:lnTo>
                  <a:pt x="1252" y="718"/>
                </a:lnTo>
                <a:lnTo>
                  <a:pt x="1011" y="772"/>
                </a:lnTo>
                <a:lnTo>
                  <a:pt x="1011" y="722"/>
                </a:lnTo>
                <a:close/>
                <a:moveTo>
                  <a:pt x="1011" y="829"/>
                </a:moveTo>
                <a:lnTo>
                  <a:pt x="1252" y="756"/>
                </a:lnTo>
                <a:lnTo>
                  <a:pt x="1252" y="791"/>
                </a:lnTo>
                <a:lnTo>
                  <a:pt x="1011" y="883"/>
                </a:lnTo>
                <a:lnTo>
                  <a:pt x="1011" y="829"/>
                </a:lnTo>
                <a:close/>
                <a:moveTo>
                  <a:pt x="1011" y="989"/>
                </a:moveTo>
                <a:lnTo>
                  <a:pt x="1011" y="940"/>
                </a:lnTo>
                <a:lnTo>
                  <a:pt x="1252" y="829"/>
                </a:lnTo>
                <a:lnTo>
                  <a:pt x="1252" y="864"/>
                </a:lnTo>
                <a:lnTo>
                  <a:pt x="1011" y="989"/>
                </a:lnTo>
                <a:close/>
                <a:moveTo>
                  <a:pt x="1311" y="309"/>
                </a:moveTo>
                <a:lnTo>
                  <a:pt x="1476" y="401"/>
                </a:lnTo>
                <a:lnTo>
                  <a:pt x="1476" y="413"/>
                </a:lnTo>
                <a:lnTo>
                  <a:pt x="1311" y="328"/>
                </a:lnTo>
                <a:lnTo>
                  <a:pt x="1311" y="309"/>
                </a:lnTo>
                <a:close/>
                <a:moveTo>
                  <a:pt x="1481" y="767"/>
                </a:moveTo>
                <a:lnTo>
                  <a:pt x="1302" y="859"/>
                </a:lnTo>
                <a:lnTo>
                  <a:pt x="1302" y="824"/>
                </a:lnTo>
                <a:lnTo>
                  <a:pt x="1481" y="741"/>
                </a:lnTo>
                <a:lnTo>
                  <a:pt x="1481" y="767"/>
                </a:lnTo>
                <a:close/>
                <a:moveTo>
                  <a:pt x="1481" y="715"/>
                </a:moveTo>
                <a:lnTo>
                  <a:pt x="1302" y="784"/>
                </a:lnTo>
                <a:lnTo>
                  <a:pt x="1302" y="746"/>
                </a:lnTo>
                <a:lnTo>
                  <a:pt x="1481" y="692"/>
                </a:lnTo>
                <a:lnTo>
                  <a:pt x="1481" y="715"/>
                </a:lnTo>
                <a:close/>
                <a:moveTo>
                  <a:pt x="1481" y="666"/>
                </a:moveTo>
                <a:lnTo>
                  <a:pt x="1302" y="706"/>
                </a:lnTo>
                <a:lnTo>
                  <a:pt x="1302" y="670"/>
                </a:lnTo>
                <a:lnTo>
                  <a:pt x="1481" y="642"/>
                </a:lnTo>
                <a:lnTo>
                  <a:pt x="1481" y="666"/>
                </a:lnTo>
                <a:close/>
                <a:moveTo>
                  <a:pt x="1481" y="616"/>
                </a:moveTo>
                <a:lnTo>
                  <a:pt x="1302" y="630"/>
                </a:lnTo>
                <a:lnTo>
                  <a:pt x="1302" y="595"/>
                </a:lnTo>
                <a:lnTo>
                  <a:pt x="1481" y="593"/>
                </a:lnTo>
                <a:lnTo>
                  <a:pt x="1481" y="616"/>
                </a:lnTo>
                <a:close/>
                <a:moveTo>
                  <a:pt x="1481" y="567"/>
                </a:moveTo>
                <a:lnTo>
                  <a:pt x="1302" y="555"/>
                </a:lnTo>
                <a:lnTo>
                  <a:pt x="1302" y="519"/>
                </a:lnTo>
                <a:lnTo>
                  <a:pt x="1481" y="543"/>
                </a:lnTo>
                <a:lnTo>
                  <a:pt x="1481" y="567"/>
                </a:lnTo>
                <a:close/>
                <a:moveTo>
                  <a:pt x="1481" y="517"/>
                </a:moveTo>
                <a:lnTo>
                  <a:pt x="1302" y="479"/>
                </a:lnTo>
                <a:lnTo>
                  <a:pt x="1302" y="444"/>
                </a:lnTo>
                <a:lnTo>
                  <a:pt x="1481" y="493"/>
                </a:lnTo>
                <a:lnTo>
                  <a:pt x="1481" y="517"/>
                </a:lnTo>
                <a:close/>
                <a:moveTo>
                  <a:pt x="1481" y="467"/>
                </a:moveTo>
                <a:lnTo>
                  <a:pt x="1302" y="404"/>
                </a:lnTo>
                <a:lnTo>
                  <a:pt x="1302" y="368"/>
                </a:lnTo>
                <a:lnTo>
                  <a:pt x="1481" y="444"/>
                </a:lnTo>
                <a:lnTo>
                  <a:pt x="1481" y="467"/>
                </a:lnTo>
                <a:close/>
              </a:path>
            </a:pathLst>
          </a:custGeom>
          <a:solidFill>
            <a:schemeClr val="bg1">
              <a:lumMod val="90000"/>
            </a:schemeClr>
          </a:solidFill>
          <a:ln>
            <a:noFill/>
          </a:ln>
          <a:extLst/>
        </p:spPr>
        <p:txBody>
          <a:bodyPr vert="horz" wrap="square" lIns="91440" tIns="45720" rIns="91440" bIns="45720" numCol="1" anchor="t" anchorCtr="0" compatLnSpc="1">
            <a:prstTxWarp prst="textNoShape">
              <a:avLst/>
            </a:prstTxWarp>
          </a:bodyPr>
          <a:lstStyle/>
          <a:p>
            <a:endParaRPr lang="en-US" sz="1400"/>
          </a:p>
        </p:txBody>
      </p:sp>
      <p:sp>
        <p:nvSpPr>
          <p:cNvPr id="14" name="Freeform 13"/>
          <p:cNvSpPr/>
          <p:nvPr/>
        </p:nvSpPr>
        <p:spPr bwMode="auto">
          <a:xfrm>
            <a:off x="7047994" y="5197981"/>
            <a:ext cx="1461028" cy="1220359"/>
          </a:xfrm>
          <a:custGeom>
            <a:avLst/>
            <a:gdLst>
              <a:gd name="connsiteX0" fmla="*/ 0 w 1431132"/>
              <a:gd name="connsiteY0" fmla="*/ 228600 h 1195388"/>
              <a:gd name="connsiteX1" fmla="*/ 0 w 1431132"/>
              <a:gd name="connsiteY1" fmla="*/ 1023938 h 1195388"/>
              <a:gd name="connsiteX2" fmla="*/ 545307 w 1431132"/>
              <a:gd name="connsiteY2" fmla="*/ 1195388 h 1195388"/>
              <a:gd name="connsiteX3" fmla="*/ 912019 w 1431132"/>
              <a:gd name="connsiteY3" fmla="*/ 988219 h 1195388"/>
              <a:gd name="connsiteX4" fmla="*/ 954882 w 1431132"/>
              <a:gd name="connsiteY4" fmla="*/ 995363 h 1195388"/>
              <a:gd name="connsiteX5" fmla="*/ 1209675 w 1431132"/>
              <a:gd name="connsiteY5" fmla="*/ 852488 h 1195388"/>
              <a:gd name="connsiteX6" fmla="*/ 1250157 w 1431132"/>
              <a:gd name="connsiteY6" fmla="*/ 859632 h 1195388"/>
              <a:gd name="connsiteX7" fmla="*/ 1431132 w 1431132"/>
              <a:gd name="connsiteY7" fmla="*/ 745332 h 1195388"/>
              <a:gd name="connsiteX8" fmla="*/ 1431132 w 1431132"/>
              <a:gd name="connsiteY8" fmla="*/ 373857 h 1195388"/>
              <a:gd name="connsiteX9" fmla="*/ 1254919 w 1431132"/>
              <a:gd name="connsiteY9" fmla="*/ 276225 h 1195388"/>
              <a:gd name="connsiteX10" fmla="*/ 1204913 w 1431132"/>
              <a:gd name="connsiteY10" fmla="*/ 290513 h 1195388"/>
              <a:gd name="connsiteX11" fmla="*/ 981075 w 1431132"/>
              <a:gd name="connsiteY11" fmla="*/ 166688 h 1195388"/>
              <a:gd name="connsiteX12" fmla="*/ 907257 w 1431132"/>
              <a:gd name="connsiteY12" fmla="*/ 190500 h 1195388"/>
              <a:gd name="connsiteX13" fmla="*/ 561975 w 1431132"/>
              <a:gd name="connsiteY13" fmla="*/ 0 h 1195388"/>
              <a:gd name="connsiteX14" fmla="*/ 33338 w 1431132"/>
              <a:gd name="connsiteY14" fmla="*/ 164307 h 1195388"/>
              <a:gd name="connsiteX15" fmla="*/ 0 w 1431132"/>
              <a:gd name="connsiteY15" fmla="*/ 228600 h 1195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1132" h="1195388">
                <a:moveTo>
                  <a:pt x="0" y="228600"/>
                </a:moveTo>
                <a:lnTo>
                  <a:pt x="0" y="1023938"/>
                </a:lnTo>
                <a:lnTo>
                  <a:pt x="545307" y="1195388"/>
                </a:lnTo>
                <a:lnTo>
                  <a:pt x="912019" y="988219"/>
                </a:lnTo>
                <a:lnTo>
                  <a:pt x="954882" y="995363"/>
                </a:lnTo>
                <a:lnTo>
                  <a:pt x="1209675" y="852488"/>
                </a:lnTo>
                <a:lnTo>
                  <a:pt x="1250157" y="859632"/>
                </a:lnTo>
                <a:lnTo>
                  <a:pt x="1431132" y="745332"/>
                </a:lnTo>
                <a:lnTo>
                  <a:pt x="1431132" y="373857"/>
                </a:lnTo>
                <a:lnTo>
                  <a:pt x="1254919" y="276225"/>
                </a:lnTo>
                <a:lnTo>
                  <a:pt x="1204913" y="290513"/>
                </a:lnTo>
                <a:lnTo>
                  <a:pt x="981075" y="166688"/>
                </a:lnTo>
                <a:lnTo>
                  <a:pt x="907257" y="190500"/>
                </a:lnTo>
                <a:lnTo>
                  <a:pt x="561975" y="0"/>
                </a:lnTo>
                <a:lnTo>
                  <a:pt x="33338" y="164307"/>
                </a:lnTo>
                <a:lnTo>
                  <a:pt x="0" y="228600"/>
                </a:lnTo>
                <a:close/>
              </a:path>
            </a:pathLst>
          </a:custGeom>
          <a:noFill/>
          <a:ln w="19050">
            <a:solidFill>
              <a:schemeClr val="accent2"/>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1600" spc="-50" dirty="0" smtClean="0">
              <a:gradFill>
                <a:gsLst>
                  <a:gs pos="1250">
                    <a:schemeClr val="bg1"/>
                  </a:gs>
                  <a:gs pos="10417">
                    <a:schemeClr val="bg1"/>
                  </a:gs>
                </a:gsLst>
                <a:lin ang="5400000" scaled="0"/>
              </a:gradFill>
            </a:endParaRPr>
          </a:p>
        </p:txBody>
      </p:sp>
      <p:sp>
        <p:nvSpPr>
          <p:cNvPr id="15" name="TextBox 14"/>
          <p:cNvSpPr txBox="1"/>
          <p:nvPr/>
        </p:nvSpPr>
        <p:spPr>
          <a:xfrm>
            <a:off x="7047994" y="6351129"/>
            <a:ext cx="1367191" cy="461665"/>
          </a:xfrm>
          <a:prstGeom prst="rect">
            <a:avLst/>
          </a:prstGeom>
          <a:noFill/>
        </p:spPr>
        <p:txBody>
          <a:bodyPr wrap="square" lIns="182880" tIns="146304" rIns="182880" bIns="146304" rtlCol="0">
            <a:spAutoFit/>
          </a:bodyPr>
          <a:lstStyle/>
          <a:p>
            <a:pPr algn="ctr">
              <a:lnSpc>
                <a:spcPct val="90000"/>
              </a:lnSpc>
            </a:pPr>
            <a:r>
              <a:rPr lang="en-US" sz="1200" b="1" spc="-50" dirty="0" smtClean="0">
                <a:gradFill>
                  <a:gsLst>
                    <a:gs pos="2917">
                      <a:schemeClr val="tx1"/>
                    </a:gs>
                    <a:gs pos="30000">
                      <a:schemeClr val="tx1"/>
                    </a:gs>
                  </a:gsLst>
                  <a:lin ang="5400000" scaled="0"/>
                </a:gradFill>
              </a:rPr>
              <a:t>Datacenter 1</a:t>
            </a:r>
          </a:p>
        </p:txBody>
      </p:sp>
      <p:sp>
        <p:nvSpPr>
          <p:cNvPr id="16" name="TextBox 15"/>
          <p:cNvSpPr txBox="1"/>
          <p:nvPr/>
        </p:nvSpPr>
        <p:spPr>
          <a:xfrm>
            <a:off x="8848523" y="3925373"/>
            <a:ext cx="2072996" cy="440890"/>
          </a:xfrm>
          <a:prstGeom prst="rect">
            <a:avLst/>
          </a:prstGeom>
          <a:noFill/>
        </p:spPr>
        <p:txBody>
          <a:bodyPr wrap="square" lIns="182880" tIns="146304" rIns="182880" bIns="146304" rtlCol="0">
            <a:spAutoFit/>
          </a:bodyPr>
          <a:lstStyle/>
          <a:p>
            <a:pPr algn="ctr">
              <a:lnSpc>
                <a:spcPct val="90000"/>
              </a:lnSpc>
            </a:pPr>
            <a:r>
              <a:rPr lang="en-US" sz="1050" b="1" spc="-50" dirty="0" smtClean="0">
                <a:gradFill>
                  <a:gsLst>
                    <a:gs pos="2917">
                      <a:schemeClr val="tx1"/>
                    </a:gs>
                    <a:gs pos="30000">
                      <a:schemeClr val="tx1"/>
                    </a:gs>
                  </a:gsLst>
                  <a:lin ang="5400000" scaled="0"/>
                </a:gradFill>
              </a:rPr>
              <a:t>LOB cloud/</a:t>
            </a:r>
            <a:r>
              <a:rPr lang="en-US" sz="1050" b="1" spc="-50" dirty="0" err="1" smtClean="0">
                <a:gradFill>
                  <a:gsLst>
                    <a:gs pos="2917">
                      <a:schemeClr val="tx1"/>
                    </a:gs>
                    <a:gs pos="30000">
                      <a:schemeClr val="tx1"/>
                    </a:gs>
                  </a:gsLst>
                  <a:lin ang="5400000" scaled="0"/>
                </a:gradFill>
              </a:rPr>
              <a:t>Dev</a:t>
            </a:r>
            <a:r>
              <a:rPr lang="en-US" sz="1050" b="1" spc="-50" dirty="0" smtClean="0">
                <a:gradFill>
                  <a:gsLst>
                    <a:gs pos="2917">
                      <a:schemeClr val="tx1"/>
                    </a:gs>
                    <a:gs pos="30000">
                      <a:schemeClr val="tx1"/>
                    </a:gs>
                  </a:gsLst>
                  <a:lin ang="5400000" scaled="0"/>
                </a:gradFill>
              </a:rPr>
              <a:t>-test</a:t>
            </a:r>
          </a:p>
        </p:txBody>
      </p:sp>
      <p:sp>
        <p:nvSpPr>
          <p:cNvPr id="17" name="TextBox 16"/>
          <p:cNvSpPr txBox="1"/>
          <p:nvPr/>
        </p:nvSpPr>
        <p:spPr>
          <a:xfrm>
            <a:off x="6800902" y="3925373"/>
            <a:ext cx="2056312" cy="440890"/>
          </a:xfrm>
          <a:prstGeom prst="rect">
            <a:avLst/>
          </a:prstGeom>
          <a:noFill/>
        </p:spPr>
        <p:txBody>
          <a:bodyPr wrap="square" lIns="182880" tIns="146304" rIns="182880" bIns="146304" rtlCol="0">
            <a:spAutoFit/>
          </a:bodyPr>
          <a:lstStyle/>
          <a:p>
            <a:pPr algn="ctr">
              <a:lnSpc>
                <a:spcPct val="90000"/>
              </a:lnSpc>
            </a:pPr>
            <a:r>
              <a:rPr lang="en-US" sz="1050" b="1" spc="-50" dirty="0" smtClean="0">
                <a:gradFill>
                  <a:gsLst>
                    <a:gs pos="2917">
                      <a:schemeClr val="tx1"/>
                    </a:gs>
                    <a:gs pos="30000">
                      <a:schemeClr val="tx1"/>
                    </a:gs>
                  </a:gsLst>
                  <a:lin ang="5400000" scaled="0"/>
                </a:gradFill>
              </a:rPr>
              <a:t>LOB cloud/</a:t>
            </a:r>
            <a:r>
              <a:rPr lang="en-US" sz="1050" b="1" spc="-50" dirty="0" err="1" smtClean="0">
                <a:gradFill>
                  <a:gsLst>
                    <a:gs pos="2917">
                      <a:schemeClr val="tx1"/>
                    </a:gs>
                    <a:gs pos="30000">
                      <a:schemeClr val="tx1"/>
                    </a:gs>
                  </a:gsLst>
                  <a:lin ang="5400000" scaled="0"/>
                </a:gradFill>
              </a:rPr>
              <a:t>Dev</a:t>
            </a:r>
            <a:r>
              <a:rPr lang="en-US" sz="1050" b="1" spc="-50" dirty="0" smtClean="0">
                <a:gradFill>
                  <a:gsLst>
                    <a:gs pos="2917">
                      <a:schemeClr val="tx1"/>
                    </a:gs>
                    <a:gs pos="30000">
                      <a:schemeClr val="tx1"/>
                    </a:gs>
                  </a:gsLst>
                  <a:lin ang="5400000" scaled="0"/>
                </a:gradFill>
              </a:rPr>
              <a:t>-test</a:t>
            </a:r>
          </a:p>
        </p:txBody>
      </p:sp>
      <p:sp>
        <p:nvSpPr>
          <p:cNvPr id="18" name="Freeform 10"/>
          <p:cNvSpPr>
            <a:spLocks noChangeAspect="1"/>
          </p:cNvSpPr>
          <p:nvPr/>
        </p:nvSpPr>
        <p:spPr bwMode="auto">
          <a:xfrm>
            <a:off x="7229727" y="4331464"/>
            <a:ext cx="1204886" cy="747858"/>
          </a:xfrm>
          <a:custGeom>
            <a:avLst/>
            <a:gdLst>
              <a:gd name="T0" fmla="*/ 290 w 341"/>
              <a:gd name="T1" fmla="*/ 208 h 210"/>
              <a:gd name="T2" fmla="*/ 341 w 341"/>
              <a:gd name="T3" fmla="*/ 139 h 210"/>
              <a:gd name="T4" fmla="*/ 275 w 341"/>
              <a:gd name="T5" fmla="*/ 75 h 210"/>
              <a:gd name="T6" fmla="*/ 205 w 341"/>
              <a:gd name="T7" fmla="*/ 0 h 210"/>
              <a:gd name="T8" fmla="*/ 142 w 341"/>
              <a:gd name="T9" fmla="*/ 37 h 210"/>
              <a:gd name="T10" fmla="*/ 75 w 341"/>
              <a:gd name="T11" fmla="*/ 37 h 210"/>
              <a:gd name="T12" fmla="*/ 39 w 341"/>
              <a:gd name="T13" fmla="*/ 103 h 210"/>
              <a:gd name="T14" fmla="*/ 0 w 341"/>
              <a:gd name="T15" fmla="*/ 157 h 210"/>
              <a:gd name="T16" fmla="*/ 34 w 341"/>
              <a:gd name="T17" fmla="*/ 208 h 210"/>
              <a:gd name="T18" fmla="*/ 290 w 341"/>
              <a:gd name="T19" fmla="*/ 208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1" h="210">
                <a:moveTo>
                  <a:pt x="290" y="208"/>
                </a:moveTo>
                <a:cubicBezTo>
                  <a:pt x="290" y="208"/>
                  <a:pt x="341" y="210"/>
                  <a:pt x="341" y="139"/>
                </a:cubicBezTo>
                <a:cubicBezTo>
                  <a:pt x="341" y="70"/>
                  <a:pt x="275" y="75"/>
                  <a:pt x="275" y="75"/>
                </a:cubicBezTo>
                <a:cubicBezTo>
                  <a:pt x="285" y="43"/>
                  <a:pt x="247" y="0"/>
                  <a:pt x="205" y="0"/>
                </a:cubicBezTo>
                <a:cubicBezTo>
                  <a:pt x="155" y="0"/>
                  <a:pt x="142" y="37"/>
                  <a:pt x="142" y="37"/>
                </a:cubicBezTo>
                <a:cubicBezTo>
                  <a:pt x="142" y="37"/>
                  <a:pt x="113" y="20"/>
                  <a:pt x="75" y="37"/>
                </a:cubicBezTo>
                <a:cubicBezTo>
                  <a:pt x="36" y="53"/>
                  <a:pt x="39" y="103"/>
                  <a:pt x="39" y="103"/>
                </a:cubicBezTo>
                <a:cubicBezTo>
                  <a:pt x="39" y="103"/>
                  <a:pt x="0" y="113"/>
                  <a:pt x="0" y="157"/>
                </a:cubicBezTo>
                <a:cubicBezTo>
                  <a:pt x="1" y="202"/>
                  <a:pt x="34" y="208"/>
                  <a:pt x="34" y="208"/>
                </a:cubicBezTo>
                <a:cubicBezTo>
                  <a:pt x="34" y="208"/>
                  <a:pt x="34" y="208"/>
                  <a:pt x="290" y="20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sz="1400"/>
          </a:p>
        </p:txBody>
      </p:sp>
      <p:sp>
        <p:nvSpPr>
          <p:cNvPr id="19" name="Freeform 10"/>
          <p:cNvSpPr>
            <a:spLocks noChangeAspect="1"/>
          </p:cNvSpPr>
          <p:nvPr/>
        </p:nvSpPr>
        <p:spPr bwMode="auto">
          <a:xfrm>
            <a:off x="9261444" y="4331464"/>
            <a:ext cx="1204886" cy="747858"/>
          </a:xfrm>
          <a:custGeom>
            <a:avLst/>
            <a:gdLst>
              <a:gd name="T0" fmla="*/ 290 w 341"/>
              <a:gd name="T1" fmla="*/ 208 h 210"/>
              <a:gd name="T2" fmla="*/ 341 w 341"/>
              <a:gd name="T3" fmla="*/ 139 h 210"/>
              <a:gd name="T4" fmla="*/ 275 w 341"/>
              <a:gd name="T5" fmla="*/ 75 h 210"/>
              <a:gd name="T6" fmla="*/ 205 w 341"/>
              <a:gd name="T7" fmla="*/ 0 h 210"/>
              <a:gd name="T8" fmla="*/ 142 w 341"/>
              <a:gd name="T9" fmla="*/ 37 h 210"/>
              <a:gd name="T10" fmla="*/ 75 w 341"/>
              <a:gd name="T11" fmla="*/ 37 h 210"/>
              <a:gd name="T12" fmla="*/ 39 w 341"/>
              <a:gd name="T13" fmla="*/ 103 h 210"/>
              <a:gd name="T14" fmla="*/ 0 w 341"/>
              <a:gd name="T15" fmla="*/ 157 h 210"/>
              <a:gd name="T16" fmla="*/ 34 w 341"/>
              <a:gd name="T17" fmla="*/ 208 h 210"/>
              <a:gd name="T18" fmla="*/ 290 w 341"/>
              <a:gd name="T19" fmla="*/ 208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1" h="210">
                <a:moveTo>
                  <a:pt x="290" y="208"/>
                </a:moveTo>
                <a:cubicBezTo>
                  <a:pt x="290" y="208"/>
                  <a:pt x="341" y="210"/>
                  <a:pt x="341" y="139"/>
                </a:cubicBezTo>
                <a:cubicBezTo>
                  <a:pt x="341" y="70"/>
                  <a:pt x="275" y="75"/>
                  <a:pt x="275" y="75"/>
                </a:cubicBezTo>
                <a:cubicBezTo>
                  <a:pt x="285" y="43"/>
                  <a:pt x="247" y="0"/>
                  <a:pt x="205" y="0"/>
                </a:cubicBezTo>
                <a:cubicBezTo>
                  <a:pt x="155" y="0"/>
                  <a:pt x="142" y="37"/>
                  <a:pt x="142" y="37"/>
                </a:cubicBezTo>
                <a:cubicBezTo>
                  <a:pt x="142" y="37"/>
                  <a:pt x="113" y="20"/>
                  <a:pt x="75" y="37"/>
                </a:cubicBezTo>
                <a:cubicBezTo>
                  <a:pt x="36" y="53"/>
                  <a:pt x="39" y="103"/>
                  <a:pt x="39" y="103"/>
                </a:cubicBezTo>
                <a:cubicBezTo>
                  <a:pt x="39" y="103"/>
                  <a:pt x="0" y="113"/>
                  <a:pt x="0" y="157"/>
                </a:cubicBezTo>
                <a:cubicBezTo>
                  <a:pt x="1" y="202"/>
                  <a:pt x="34" y="208"/>
                  <a:pt x="34" y="208"/>
                </a:cubicBezTo>
                <a:cubicBezTo>
                  <a:pt x="34" y="208"/>
                  <a:pt x="34" y="208"/>
                  <a:pt x="290" y="20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sz="1400"/>
          </a:p>
        </p:txBody>
      </p:sp>
      <p:sp>
        <p:nvSpPr>
          <p:cNvPr id="20" name="Freeform 24"/>
          <p:cNvSpPr>
            <a:spLocks noChangeAspect="1" noEditPoints="1"/>
          </p:cNvSpPr>
          <p:nvPr/>
        </p:nvSpPr>
        <p:spPr bwMode="black">
          <a:xfrm>
            <a:off x="9487848" y="4482611"/>
            <a:ext cx="720950" cy="556862"/>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solidFill>
            <a:schemeClr val="bg1">
              <a:lumMod val="75000"/>
            </a:schemeClr>
          </a:solidFill>
          <a:ln>
            <a:noFill/>
          </a:ln>
          <a:extLst/>
        </p:spPr>
        <p:txBody>
          <a:bodyPr vert="horz" wrap="square" lIns="91440" tIns="45720" rIns="91440" bIns="45720" numCol="1" anchor="t" anchorCtr="0" compatLnSpc="1">
            <a:prstTxWarp prst="textNoShape">
              <a:avLst/>
            </a:prstTxWarp>
          </a:bodyPr>
          <a:lstStyle/>
          <a:p>
            <a:endParaRPr lang="en-US" sz="1400"/>
          </a:p>
        </p:txBody>
      </p:sp>
      <p:sp>
        <p:nvSpPr>
          <p:cNvPr id="21" name="Freeform 24"/>
          <p:cNvSpPr>
            <a:spLocks noChangeAspect="1" noEditPoints="1"/>
          </p:cNvSpPr>
          <p:nvPr/>
        </p:nvSpPr>
        <p:spPr bwMode="black">
          <a:xfrm>
            <a:off x="7458612" y="4482107"/>
            <a:ext cx="720950" cy="556862"/>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solidFill>
            <a:schemeClr val="bg1">
              <a:lumMod val="75000"/>
            </a:schemeClr>
          </a:solidFill>
          <a:ln>
            <a:noFill/>
          </a:ln>
          <a:extLst/>
        </p:spPr>
        <p:txBody>
          <a:bodyPr vert="horz" wrap="square" lIns="91440" tIns="45720" rIns="91440" bIns="45720" numCol="1" anchor="t" anchorCtr="0" compatLnSpc="1">
            <a:prstTxWarp prst="textNoShape">
              <a:avLst/>
            </a:prstTxWarp>
          </a:bodyPr>
          <a:lstStyle/>
          <a:p>
            <a:endParaRPr lang="en-US" sz="1400"/>
          </a:p>
        </p:txBody>
      </p:sp>
      <p:sp>
        <p:nvSpPr>
          <p:cNvPr id="23" name="Freeform 22"/>
          <p:cNvSpPr/>
          <p:nvPr/>
        </p:nvSpPr>
        <p:spPr bwMode="auto">
          <a:xfrm>
            <a:off x="8477294" y="4871884"/>
            <a:ext cx="717147" cy="90953"/>
          </a:xfrm>
          <a:custGeom>
            <a:avLst/>
            <a:gdLst>
              <a:gd name="connsiteX0" fmla="*/ 0 w 2381250"/>
              <a:gd name="connsiteY0" fmla="*/ 0 h 0"/>
              <a:gd name="connsiteX1" fmla="*/ 2381250 w 2381250"/>
              <a:gd name="connsiteY1" fmla="*/ 0 h 0"/>
            </a:gdLst>
            <a:ahLst/>
            <a:cxnLst>
              <a:cxn ang="0">
                <a:pos x="connsiteX0" y="connsiteY0"/>
              </a:cxn>
              <a:cxn ang="0">
                <a:pos x="connsiteX1" y="connsiteY1"/>
              </a:cxn>
            </a:cxnLst>
            <a:rect l="l" t="t" r="r" b="b"/>
            <a:pathLst>
              <a:path w="2381250">
                <a:moveTo>
                  <a:pt x="0" y="0"/>
                </a:moveTo>
                <a:lnTo>
                  <a:pt x="2381250" y="0"/>
                </a:lnTo>
              </a:path>
            </a:pathLst>
          </a:custGeom>
          <a:noFill/>
          <a:ln w="28575">
            <a:solidFill>
              <a:schemeClr val="accent2"/>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 name="TextBox 23"/>
          <p:cNvSpPr txBox="1"/>
          <p:nvPr/>
        </p:nvSpPr>
        <p:spPr>
          <a:xfrm>
            <a:off x="8304447" y="4478919"/>
            <a:ext cx="1057651" cy="440890"/>
          </a:xfrm>
          <a:prstGeom prst="rect">
            <a:avLst/>
          </a:prstGeom>
          <a:noFill/>
        </p:spPr>
        <p:txBody>
          <a:bodyPr wrap="square" lIns="182880" tIns="146304" rIns="182880" bIns="146304" rtlCol="0">
            <a:spAutoFit/>
          </a:bodyPr>
          <a:lstStyle/>
          <a:p>
            <a:pPr algn="ctr">
              <a:lnSpc>
                <a:spcPct val="90000"/>
              </a:lnSpc>
            </a:pPr>
            <a:r>
              <a:rPr lang="en-US" sz="1050" b="1" spc="-50" dirty="0" smtClean="0">
                <a:gradFill>
                  <a:gsLst>
                    <a:gs pos="2917">
                      <a:schemeClr val="tx1"/>
                    </a:gs>
                    <a:gs pos="30000">
                      <a:schemeClr val="tx1"/>
                    </a:gs>
                  </a:gsLst>
                  <a:lin ang="5400000" scaled="0"/>
                </a:gradFill>
              </a:rPr>
              <a:t>Failover</a:t>
            </a:r>
          </a:p>
        </p:txBody>
      </p:sp>
      <p:sp>
        <p:nvSpPr>
          <p:cNvPr id="25" name="Freeform 28"/>
          <p:cNvSpPr>
            <a:spLocks noChangeAspect="1" noEditPoints="1"/>
          </p:cNvSpPr>
          <p:nvPr/>
        </p:nvSpPr>
        <p:spPr bwMode="gray">
          <a:xfrm flipH="1">
            <a:off x="9230441" y="5193187"/>
            <a:ext cx="1455137" cy="1227499"/>
          </a:xfrm>
          <a:custGeom>
            <a:avLst/>
            <a:gdLst>
              <a:gd name="T0" fmla="*/ 1302 w 1483"/>
              <a:gd name="T1" fmla="*/ 290 h 1251"/>
              <a:gd name="T2" fmla="*/ 1011 w 1483"/>
              <a:gd name="T3" fmla="*/ 177 h 1251"/>
              <a:gd name="T4" fmla="*/ 581 w 1483"/>
              <a:gd name="T5" fmla="*/ 0 h 1251"/>
              <a:gd name="T6" fmla="*/ 0 w 1483"/>
              <a:gd name="T7" fmla="*/ 243 h 1251"/>
              <a:gd name="T8" fmla="*/ 942 w 1483"/>
              <a:gd name="T9" fmla="*/ 1029 h 1251"/>
              <a:gd name="T10" fmla="*/ 1252 w 1483"/>
              <a:gd name="T11" fmla="*/ 892 h 1251"/>
              <a:gd name="T12" fmla="*/ 1483 w 1483"/>
              <a:gd name="T13" fmla="*/ 781 h 1251"/>
              <a:gd name="T14" fmla="*/ 600 w 1483"/>
              <a:gd name="T15" fmla="*/ 42 h 1251"/>
              <a:gd name="T16" fmla="*/ 600 w 1483"/>
              <a:gd name="T17" fmla="*/ 80 h 1251"/>
              <a:gd name="T18" fmla="*/ 942 w 1483"/>
              <a:gd name="T19" fmla="*/ 312 h 1251"/>
              <a:gd name="T20" fmla="*/ 583 w 1483"/>
              <a:gd name="T21" fmla="*/ 160 h 1251"/>
              <a:gd name="T22" fmla="*/ 942 w 1483"/>
              <a:gd name="T23" fmla="*/ 467 h 1251"/>
              <a:gd name="T24" fmla="*/ 583 w 1483"/>
              <a:gd name="T25" fmla="*/ 472 h 1251"/>
              <a:gd name="T26" fmla="*/ 583 w 1483"/>
              <a:gd name="T27" fmla="*/ 548 h 1251"/>
              <a:gd name="T28" fmla="*/ 942 w 1483"/>
              <a:gd name="T29" fmla="*/ 626 h 1251"/>
              <a:gd name="T30" fmla="*/ 583 w 1483"/>
              <a:gd name="T31" fmla="*/ 633 h 1251"/>
              <a:gd name="T32" fmla="*/ 942 w 1483"/>
              <a:gd name="T33" fmla="*/ 781 h 1251"/>
              <a:gd name="T34" fmla="*/ 583 w 1483"/>
              <a:gd name="T35" fmla="*/ 944 h 1251"/>
              <a:gd name="T36" fmla="*/ 583 w 1483"/>
              <a:gd name="T37" fmla="*/ 1022 h 1251"/>
              <a:gd name="T38" fmla="*/ 583 w 1483"/>
              <a:gd name="T39" fmla="*/ 1105 h 1251"/>
              <a:gd name="T40" fmla="*/ 583 w 1483"/>
              <a:gd name="T41" fmla="*/ 1178 h 1251"/>
              <a:gd name="T42" fmla="*/ 1252 w 1483"/>
              <a:gd name="T43" fmla="*/ 349 h 1251"/>
              <a:gd name="T44" fmla="*/ 1011 w 1483"/>
              <a:gd name="T45" fmla="*/ 288 h 1251"/>
              <a:gd name="T46" fmla="*/ 1011 w 1483"/>
              <a:gd name="T47" fmla="*/ 340 h 1251"/>
              <a:gd name="T48" fmla="*/ 1252 w 1483"/>
              <a:gd name="T49" fmla="*/ 465 h 1251"/>
              <a:gd name="T50" fmla="*/ 1011 w 1483"/>
              <a:gd name="T51" fmla="*/ 397 h 1251"/>
              <a:gd name="T52" fmla="*/ 1252 w 1483"/>
              <a:gd name="T53" fmla="*/ 571 h 1251"/>
              <a:gd name="T54" fmla="*/ 1011 w 1483"/>
              <a:gd name="T55" fmla="*/ 614 h 1251"/>
              <a:gd name="T56" fmla="*/ 1011 w 1483"/>
              <a:gd name="T57" fmla="*/ 663 h 1251"/>
              <a:gd name="T58" fmla="*/ 1252 w 1483"/>
              <a:gd name="T59" fmla="*/ 685 h 1251"/>
              <a:gd name="T60" fmla="*/ 1011 w 1483"/>
              <a:gd name="T61" fmla="*/ 722 h 1251"/>
              <a:gd name="T62" fmla="*/ 1252 w 1483"/>
              <a:gd name="T63" fmla="*/ 791 h 1251"/>
              <a:gd name="T64" fmla="*/ 1011 w 1483"/>
              <a:gd name="T65" fmla="*/ 989 h 1251"/>
              <a:gd name="T66" fmla="*/ 1252 w 1483"/>
              <a:gd name="T67" fmla="*/ 864 h 1251"/>
              <a:gd name="T68" fmla="*/ 1476 w 1483"/>
              <a:gd name="T69" fmla="*/ 401 h 1251"/>
              <a:gd name="T70" fmla="*/ 1311 w 1483"/>
              <a:gd name="T71" fmla="*/ 309 h 1251"/>
              <a:gd name="T72" fmla="*/ 1302 w 1483"/>
              <a:gd name="T73" fmla="*/ 824 h 1251"/>
              <a:gd name="T74" fmla="*/ 1481 w 1483"/>
              <a:gd name="T75" fmla="*/ 715 h 1251"/>
              <a:gd name="T76" fmla="*/ 1481 w 1483"/>
              <a:gd name="T77" fmla="*/ 692 h 1251"/>
              <a:gd name="T78" fmla="*/ 1302 w 1483"/>
              <a:gd name="T79" fmla="*/ 706 h 1251"/>
              <a:gd name="T80" fmla="*/ 1481 w 1483"/>
              <a:gd name="T81" fmla="*/ 666 h 1251"/>
              <a:gd name="T82" fmla="*/ 1302 w 1483"/>
              <a:gd name="T83" fmla="*/ 595 h 1251"/>
              <a:gd name="T84" fmla="*/ 1481 w 1483"/>
              <a:gd name="T85" fmla="*/ 567 h 1251"/>
              <a:gd name="T86" fmla="*/ 1481 w 1483"/>
              <a:gd name="T87" fmla="*/ 543 h 1251"/>
              <a:gd name="T88" fmla="*/ 1302 w 1483"/>
              <a:gd name="T89" fmla="*/ 479 h 1251"/>
              <a:gd name="T90" fmla="*/ 1481 w 1483"/>
              <a:gd name="T91" fmla="*/ 517 h 1251"/>
              <a:gd name="T92" fmla="*/ 1302 w 1483"/>
              <a:gd name="T93" fmla="*/ 368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83" h="1251">
                <a:moveTo>
                  <a:pt x="1481" y="425"/>
                </a:moveTo>
                <a:lnTo>
                  <a:pt x="1481" y="394"/>
                </a:lnTo>
                <a:lnTo>
                  <a:pt x="1302" y="290"/>
                </a:lnTo>
                <a:lnTo>
                  <a:pt x="1252" y="304"/>
                </a:lnTo>
                <a:lnTo>
                  <a:pt x="1252" y="316"/>
                </a:lnTo>
                <a:lnTo>
                  <a:pt x="1011" y="177"/>
                </a:lnTo>
                <a:lnTo>
                  <a:pt x="942" y="200"/>
                </a:lnTo>
                <a:lnTo>
                  <a:pt x="942" y="208"/>
                </a:lnTo>
                <a:lnTo>
                  <a:pt x="581" y="0"/>
                </a:lnTo>
                <a:lnTo>
                  <a:pt x="26" y="177"/>
                </a:lnTo>
                <a:lnTo>
                  <a:pt x="26" y="236"/>
                </a:lnTo>
                <a:lnTo>
                  <a:pt x="0" y="243"/>
                </a:lnTo>
                <a:lnTo>
                  <a:pt x="0" y="1067"/>
                </a:lnTo>
                <a:lnTo>
                  <a:pt x="560" y="1251"/>
                </a:lnTo>
                <a:lnTo>
                  <a:pt x="942" y="1029"/>
                </a:lnTo>
                <a:lnTo>
                  <a:pt x="942" y="1041"/>
                </a:lnTo>
                <a:lnTo>
                  <a:pt x="994" y="1041"/>
                </a:lnTo>
                <a:lnTo>
                  <a:pt x="1252" y="892"/>
                </a:lnTo>
                <a:lnTo>
                  <a:pt x="1252" y="895"/>
                </a:lnTo>
                <a:lnTo>
                  <a:pt x="1290" y="895"/>
                </a:lnTo>
                <a:lnTo>
                  <a:pt x="1483" y="781"/>
                </a:lnTo>
                <a:lnTo>
                  <a:pt x="1483" y="427"/>
                </a:lnTo>
                <a:lnTo>
                  <a:pt x="1481" y="425"/>
                </a:lnTo>
                <a:close/>
                <a:moveTo>
                  <a:pt x="600" y="42"/>
                </a:moveTo>
                <a:lnTo>
                  <a:pt x="942" y="229"/>
                </a:lnTo>
                <a:lnTo>
                  <a:pt x="942" y="255"/>
                </a:lnTo>
                <a:lnTo>
                  <a:pt x="600" y="80"/>
                </a:lnTo>
                <a:lnTo>
                  <a:pt x="600" y="42"/>
                </a:lnTo>
                <a:close/>
                <a:moveTo>
                  <a:pt x="583" y="160"/>
                </a:moveTo>
                <a:lnTo>
                  <a:pt x="942" y="312"/>
                </a:lnTo>
                <a:lnTo>
                  <a:pt x="942" y="363"/>
                </a:lnTo>
                <a:lnTo>
                  <a:pt x="583" y="234"/>
                </a:lnTo>
                <a:lnTo>
                  <a:pt x="583" y="160"/>
                </a:lnTo>
                <a:close/>
                <a:moveTo>
                  <a:pt x="583" y="316"/>
                </a:moveTo>
                <a:lnTo>
                  <a:pt x="942" y="418"/>
                </a:lnTo>
                <a:lnTo>
                  <a:pt x="942" y="467"/>
                </a:lnTo>
                <a:lnTo>
                  <a:pt x="583" y="394"/>
                </a:lnTo>
                <a:lnTo>
                  <a:pt x="583" y="316"/>
                </a:lnTo>
                <a:close/>
                <a:moveTo>
                  <a:pt x="583" y="472"/>
                </a:moveTo>
                <a:lnTo>
                  <a:pt x="942" y="524"/>
                </a:lnTo>
                <a:lnTo>
                  <a:pt x="942" y="571"/>
                </a:lnTo>
                <a:lnTo>
                  <a:pt x="583" y="548"/>
                </a:lnTo>
                <a:lnTo>
                  <a:pt x="583" y="472"/>
                </a:lnTo>
                <a:close/>
                <a:moveTo>
                  <a:pt x="583" y="633"/>
                </a:moveTo>
                <a:lnTo>
                  <a:pt x="942" y="626"/>
                </a:lnTo>
                <a:lnTo>
                  <a:pt x="942" y="678"/>
                </a:lnTo>
                <a:lnTo>
                  <a:pt x="583" y="706"/>
                </a:lnTo>
                <a:lnTo>
                  <a:pt x="583" y="633"/>
                </a:lnTo>
                <a:close/>
                <a:moveTo>
                  <a:pt x="583" y="789"/>
                </a:moveTo>
                <a:lnTo>
                  <a:pt x="942" y="732"/>
                </a:lnTo>
                <a:lnTo>
                  <a:pt x="942" y="781"/>
                </a:lnTo>
                <a:lnTo>
                  <a:pt x="583" y="862"/>
                </a:lnTo>
                <a:lnTo>
                  <a:pt x="583" y="789"/>
                </a:lnTo>
                <a:close/>
                <a:moveTo>
                  <a:pt x="583" y="944"/>
                </a:moveTo>
                <a:lnTo>
                  <a:pt x="942" y="838"/>
                </a:lnTo>
                <a:lnTo>
                  <a:pt x="942" y="885"/>
                </a:lnTo>
                <a:lnTo>
                  <a:pt x="583" y="1022"/>
                </a:lnTo>
                <a:lnTo>
                  <a:pt x="583" y="944"/>
                </a:lnTo>
                <a:close/>
                <a:moveTo>
                  <a:pt x="583" y="1178"/>
                </a:moveTo>
                <a:lnTo>
                  <a:pt x="583" y="1105"/>
                </a:lnTo>
                <a:lnTo>
                  <a:pt x="942" y="940"/>
                </a:lnTo>
                <a:lnTo>
                  <a:pt x="942" y="992"/>
                </a:lnTo>
                <a:lnTo>
                  <a:pt x="583" y="1178"/>
                </a:lnTo>
                <a:close/>
                <a:moveTo>
                  <a:pt x="1023" y="208"/>
                </a:moveTo>
                <a:lnTo>
                  <a:pt x="1252" y="333"/>
                </a:lnTo>
                <a:lnTo>
                  <a:pt x="1252" y="349"/>
                </a:lnTo>
                <a:lnTo>
                  <a:pt x="1023" y="234"/>
                </a:lnTo>
                <a:lnTo>
                  <a:pt x="1023" y="208"/>
                </a:lnTo>
                <a:close/>
                <a:moveTo>
                  <a:pt x="1011" y="288"/>
                </a:moveTo>
                <a:lnTo>
                  <a:pt x="1252" y="389"/>
                </a:lnTo>
                <a:lnTo>
                  <a:pt x="1252" y="427"/>
                </a:lnTo>
                <a:lnTo>
                  <a:pt x="1011" y="340"/>
                </a:lnTo>
                <a:lnTo>
                  <a:pt x="1011" y="288"/>
                </a:lnTo>
                <a:close/>
                <a:moveTo>
                  <a:pt x="1011" y="397"/>
                </a:moveTo>
                <a:lnTo>
                  <a:pt x="1252" y="465"/>
                </a:lnTo>
                <a:lnTo>
                  <a:pt x="1252" y="498"/>
                </a:lnTo>
                <a:lnTo>
                  <a:pt x="1011" y="448"/>
                </a:lnTo>
                <a:lnTo>
                  <a:pt x="1011" y="397"/>
                </a:lnTo>
                <a:close/>
                <a:moveTo>
                  <a:pt x="1011" y="503"/>
                </a:moveTo>
                <a:lnTo>
                  <a:pt x="1252" y="538"/>
                </a:lnTo>
                <a:lnTo>
                  <a:pt x="1252" y="571"/>
                </a:lnTo>
                <a:lnTo>
                  <a:pt x="1011" y="555"/>
                </a:lnTo>
                <a:lnTo>
                  <a:pt x="1011" y="503"/>
                </a:lnTo>
                <a:close/>
                <a:moveTo>
                  <a:pt x="1011" y="614"/>
                </a:moveTo>
                <a:lnTo>
                  <a:pt x="1252" y="609"/>
                </a:lnTo>
                <a:lnTo>
                  <a:pt x="1252" y="645"/>
                </a:lnTo>
                <a:lnTo>
                  <a:pt x="1011" y="663"/>
                </a:lnTo>
                <a:lnTo>
                  <a:pt x="1011" y="614"/>
                </a:lnTo>
                <a:close/>
                <a:moveTo>
                  <a:pt x="1011" y="722"/>
                </a:moveTo>
                <a:lnTo>
                  <a:pt x="1252" y="685"/>
                </a:lnTo>
                <a:lnTo>
                  <a:pt x="1252" y="718"/>
                </a:lnTo>
                <a:lnTo>
                  <a:pt x="1011" y="772"/>
                </a:lnTo>
                <a:lnTo>
                  <a:pt x="1011" y="722"/>
                </a:lnTo>
                <a:close/>
                <a:moveTo>
                  <a:pt x="1011" y="829"/>
                </a:moveTo>
                <a:lnTo>
                  <a:pt x="1252" y="756"/>
                </a:lnTo>
                <a:lnTo>
                  <a:pt x="1252" y="791"/>
                </a:lnTo>
                <a:lnTo>
                  <a:pt x="1011" y="883"/>
                </a:lnTo>
                <a:lnTo>
                  <a:pt x="1011" y="829"/>
                </a:lnTo>
                <a:close/>
                <a:moveTo>
                  <a:pt x="1011" y="989"/>
                </a:moveTo>
                <a:lnTo>
                  <a:pt x="1011" y="940"/>
                </a:lnTo>
                <a:lnTo>
                  <a:pt x="1252" y="829"/>
                </a:lnTo>
                <a:lnTo>
                  <a:pt x="1252" y="864"/>
                </a:lnTo>
                <a:lnTo>
                  <a:pt x="1011" y="989"/>
                </a:lnTo>
                <a:close/>
                <a:moveTo>
                  <a:pt x="1311" y="309"/>
                </a:moveTo>
                <a:lnTo>
                  <a:pt x="1476" y="401"/>
                </a:lnTo>
                <a:lnTo>
                  <a:pt x="1476" y="413"/>
                </a:lnTo>
                <a:lnTo>
                  <a:pt x="1311" y="328"/>
                </a:lnTo>
                <a:lnTo>
                  <a:pt x="1311" y="309"/>
                </a:lnTo>
                <a:close/>
                <a:moveTo>
                  <a:pt x="1481" y="767"/>
                </a:moveTo>
                <a:lnTo>
                  <a:pt x="1302" y="859"/>
                </a:lnTo>
                <a:lnTo>
                  <a:pt x="1302" y="824"/>
                </a:lnTo>
                <a:lnTo>
                  <a:pt x="1481" y="741"/>
                </a:lnTo>
                <a:lnTo>
                  <a:pt x="1481" y="767"/>
                </a:lnTo>
                <a:close/>
                <a:moveTo>
                  <a:pt x="1481" y="715"/>
                </a:moveTo>
                <a:lnTo>
                  <a:pt x="1302" y="784"/>
                </a:lnTo>
                <a:lnTo>
                  <a:pt x="1302" y="746"/>
                </a:lnTo>
                <a:lnTo>
                  <a:pt x="1481" y="692"/>
                </a:lnTo>
                <a:lnTo>
                  <a:pt x="1481" y="715"/>
                </a:lnTo>
                <a:close/>
                <a:moveTo>
                  <a:pt x="1481" y="666"/>
                </a:moveTo>
                <a:lnTo>
                  <a:pt x="1302" y="706"/>
                </a:lnTo>
                <a:lnTo>
                  <a:pt x="1302" y="670"/>
                </a:lnTo>
                <a:lnTo>
                  <a:pt x="1481" y="642"/>
                </a:lnTo>
                <a:lnTo>
                  <a:pt x="1481" y="666"/>
                </a:lnTo>
                <a:close/>
                <a:moveTo>
                  <a:pt x="1481" y="616"/>
                </a:moveTo>
                <a:lnTo>
                  <a:pt x="1302" y="630"/>
                </a:lnTo>
                <a:lnTo>
                  <a:pt x="1302" y="595"/>
                </a:lnTo>
                <a:lnTo>
                  <a:pt x="1481" y="593"/>
                </a:lnTo>
                <a:lnTo>
                  <a:pt x="1481" y="616"/>
                </a:lnTo>
                <a:close/>
                <a:moveTo>
                  <a:pt x="1481" y="567"/>
                </a:moveTo>
                <a:lnTo>
                  <a:pt x="1302" y="555"/>
                </a:lnTo>
                <a:lnTo>
                  <a:pt x="1302" y="519"/>
                </a:lnTo>
                <a:lnTo>
                  <a:pt x="1481" y="543"/>
                </a:lnTo>
                <a:lnTo>
                  <a:pt x="1481" y="567"/>
                </a:lnTo>
                <a:close/>
                <a:moveTo>
                  <a:pt x="1481" y="517"/>
                </a:moveTo>
                <a:lnTo>
                  <a:pt x="1302" y="479"/>
                </a:lnTo>
                <a:lnTo>
                  <a:pt x="1302" y="444"/>
                </a:lnTo>
                <a:lnTo>
                  <a:pt x="1481" y="493"/>
                </a:lnTo>
                <a:lnTo>
                  <a:pt x="1481" y="517"/>
                </a:lnTo>
                <a:close/>
                <a:moveTo>
                  <a:pt x="1481" y="467"/>
                </a:moveTo>
                <a:lnTo>
                  <a:pt x="1302" y="404"/>
                </a:lnTo>
                <a:lnTo>
                  <a:pt x="1302" y="368"/>
                </a:lnTo>
                <a:lnTo>
                  <a:pt x="1481" y="444"/>
                </a:lnTo>
                <a:lnTo>
                  <a:pt x="1481" y="467"/>
                </a:lnTo>
                <a:close/>
              </a:path>
            </a:pathLst>
          </a:custGeom>
          <a:solidFill>
            <a:schemeClr val="bg1">
              <a:lumMod val="90000"/>
            </a:schemeClr>
          </a:solidFill>
          <a:ln>
            <a:noFill/>
          </a:ln>
          <a:extLst/>
        </p:spPr>
        <p:txBody>
          <a:bodyPr vert="horz" wrap="square" lIns="91440" tIns="45720" rIns="91440" bIns="45720" numCol="1" anchor="t" anchorCtr="0" compatLnSpc="1">
            <a:prstTxWarp prst="textNoShape">
              <a:avLst/>
            </a:prstTxWarp>
          </a:bodyPr>
          <a:lstStyle/>
          <a:p>
            <a:endParaRPr lang="en-US" sz="1400"/>
          </a:p>
        </p:txBody>
      </p:sp>
      <p:sp>
        <p:nvSpPr>
          <p:cNvPr id="26" name="Freeform 25"/>
          <p:cNvSpPr/>
          <p:nvPr/>
        </p:nvSpPr>
        <p:spPr bwMode="auto">
          <a:xfrm flipH="1">
            <a:off x="9230224" y="5197981"/>
            <a:ext cx="1461028" cy="1220359"/>
          </a:xfrm>
          <a:custGeom>
            <a:avLst/>
            <a:gdLst>
              <a:gd name="connsiteX0" fmla="*/ 0 w 1431132"/>
              <a:gd name="connsiteY0" fmla="*/ 228600 h 1195388"/>
              <a:gd name="connsiteX1" fmla="*/ 0 w 1431132"/>
              <a:gd name="connsiteY1" fmla="*/ 1023938 h 1195388"/>
              <a:gd name="connsiteX2" fmla="*/ 545307 w 1431132"/>
              <a:gd name="connsiteY2" fmla="*/ 1195388 h 1195388"/>
              <a:gd name="connsiteX3" fmla="*/ 912019 w 1431132"/>
              <a:gd name="connsiteY3" fmla="*/ 988219 h 1195388"/>
              <a:gd name="connsiteX4" fmla="*/ 954882 w 1431132"/>
              <a:gd name="connsiteY4" fmla="*/ 995363 h 1195388"/>
              <a:gd name="connsiteX5" fmla="*/ 1209675 w 1431132"/>
              <a:gd name="connsiteY5" fmla="*/ 852488 h 1195388"/>
              <a:gd name="connsiteX6" fmla="*/ 1250157 w 1431132"/>
              <a:gd name="connsiteY6" fmla="*/ 859632 h 1195388"/>
              <a:gd name="connsiteX7" fmla="*/ 1431132 w 1431132"/>
              <a:gd name="connsiteY7" fmla="*/ 745332 h 1195388"/>
              <a:gd name="connsiteX8" fmla="*/ 1431132 w 1431132"/>
              <a:gd name="connsiteY8" fmla="*/ 373857 h 1195388"/>
              <a:gd name="connsiteX9" fmla="*/ 1254919 w 1431132"/>
              <a:gd name="connsiteY9" fmla="*/ 276225 h 1195388"/>
              <a:gd name="connsiteX10" fmla="*/ 1204913 w 1431132"/>
              <a:gd name="connsiteY10" fmla="*/ 290513 h 1195388"/>
              <a:gd name="connsiteX11" fmla="*/ 981075 w 1431132"/>
              <a:gd name="connsiteY11" fmla="*/ 166688 h 1195388"/>
              <a:gd name="connsiteX12" fmla="*/ 907257 w 1431132"/>
              <a:gd name="connsiteY12" fmla="*/ 190500 h 1195388"/>
              <a:gd name="connsiteX13" fmla="*/ 561975 w 1431132"/>
              <a:gd name="connsiteY13" fmla="*/ 0 h 1195388"/>
              <a:gd name="connsiteX14" fmla="*/ 33338 w 1431132"/>
              <a:gd name="connsiteY14" fmla="*/ 164307 h 1195388"/>
              <a:gd name="connsiteX15" fmla="*/ 0 w 1431132"/>
              <a:gd name="connsiteY15" fmla="*/ 228600 h 1195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1132" h="1195388">
                <a:moveTo>
                  <a:pt x="0" y="228600"/>
                </a:moveTo>
                <a:lnTo>
                  <a:pt x="0" y="1023938"/>
                </a:lnTo>
                <a:lnTo>
                  <a:pt x="545307" y="1195388"/>
                </a:lnTo>
                <a:lnTo>
                  <a:pt x="912019" y="988219"/>
                </a:lnTo>
                <a:lnTo>
                  <a:pt x="954882" y="995363"/>
                </a:lnTo>
                <a:lnTo>
                  <a:pt x="1209675" y="852488"/>
                </a:lnTo>
                <a:lnTo>
                  <a:pt x="1250157" y="859632"/>
                </a:lnTo>
                <a:lnTo>
                  <a:pt x="1431132" y="745332"/>
                </a:lnTo>
                <a:lnTo>
                  <a:pt x="1431132" y="373857"/>
                </a:lnTo>
                <a:lnTo>
                  <a:pt x="1254919" y="276225"/>
                </a:lnTo>
                <a:lnTo>
                  <a:pt x="1204913" y="290513"/>
                </a:lnTo>
                <a:lnTo>
                  <a:pt x="981075" y="166688"/>
                </a:lnTo>
                <a:lnTo>
                  <a:pt x="907257" y="190500"/>
                </a:lnTo>
                <a:lnTo>
                  <a:pt x="561975" y="0"/>
                </a:lnTo>
                <a:lnTo>
                  <a:pt x="33338" y="164307"/>
                </a:lnTo>
                <a:lnTo>
                  <a:pt x="0" y="228600"/>
                </a:lnTo>
                <a:close/>
              </a:path>
            </a:pathLst>
          </a:custGeom>
          <a:noFill/>
          <a:ln w="19050">
            <a:solidFill>
              <a:schemeClr val="accent2"/>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1600" spc="-50" dirty="0" smtClean="0">
              <a:gradFill>
                <a:gsLst>
                  <a:gs pos="1250">
                    <a:schemeClr val="bg1"/>
                  </a:gs>
                  <a:gs pos="10417">
                    <a:schemeClr val="bg1"/>
                  </a:gs>
                </a:gsLst>
                <a:lin ang="5400000" scaled="0"/>
              </a:gradFill>
            </a:endParaRPr>
          </a:p>
        </p:txBody>
      </p:sp>
      <p:sp>
        <p:nvSpPr>
          <p:cNvPr id="27" name="Freeform 127"/>
          <p:cNvSpPr>
            <a:spLocks noChangeAspect="1" noEditPoints="1"/>
          </p:cNvSpPr>
          <p:nvPr/>
        </p:nvSpPr>
        <p:spPr bwMode="auto">
          <a:xfrm flipH="1">
            <a:off x="9728418" y="5508761"/>
            <a:ext cx="752380" cy="580784"/>
          </a:xfrm>
          <a:custGeom>
            <a:avLst/>
            <a:gdLst>
              <a:gd name="T0" fmla="*/ 0 w 804"/>
              <a:gd name="T1" fmla="*/ 0 h 623"/>
              <a:gd name="T2" fmla="*/ 0 w 804"/>
              <a:gd name="T3" fmla="*/ 195 h 623"/>
              <a:gd name="T4" fmla="*/ 804 w 804"/>
              <a:gd name="T5" fmla="*/ 195 h 623"/>
              <a:gd name="T6" fmla="*/ 804 w 804"/>
              <a:gd name="T7" fmla="*/ 0 h 623"/>
              <a:gd name="T8" fmla="*/ 0 w 804"/>
              <a:gd name="T9" fmla="*/ 0 h 623"/>
              <a:gd name="T10" fmla="*/ 539 w 804"/>
              <a:gd name="T11" fmla="*/ 161 h 623"/>
              <a:gd name="T12" fmla="*/ 433 w 804"/>
              <a:gd name="T13" fmla="*/ 161 h 623"/>
              <a:gd name="T14" fmla="*/ 433 w 804"/>
              <a:gd name="T15" fmla="*/ 138 h 623"/>
              <a:gd name="T16" fmla="*/ 539 w 804"/>
              <a:gd name="T17" fmla="*/ 138 h 623"/>
              <a:gd name="T18" fmla="*/ 539 w 804"/>
              <a:gd name="T19" fmla="*/ 161 h 623"/>
              <a:gd name="T20" fmla="*/ 583 w 804"/>
              <a:gd name="T21" fmla="*/ 164 h 623"/>
              <a:gd name="T22" fmla="*/ 568 w 804"/>
              <a:gd name="T23" fmla="*/ 149 h 623"/>
              <a:gd name="T24" fmla="*/ 583 w 804"/>
              <a:gd name="T25" fmla="*/ 135 h 623"/>
              <a:gd name="T26" fmla="*/ 597 w 804"/>
              <a:gd name="T27" fmla="*/ 149 h 623"/>
              <a:gd name="T28" fmla="*/ 583 w 804"/>
              <a:gd name="T29" fmla="*/ 164 h 623"/>
              <a:gd name="T30" fmla="*/ 769 w 804"/>
              <a:gd name="T31" fmla="*/ 159 h 623"/>
              <a:gd name="T32" fmla="*/ 686 w 804"/>
              <a:gd name="T33" fmla="*/ 159 h 623"/>
              <a:gd name="T34" fmla="*/ 686 w 804"/>
              <a:gd name="T35" fmla="*/ 37 h 623"/>
              <a:gd name="T36" fmla="*/ 769 w 804"/>
              <a:gd name="T37" fmla="*/ 37 h 623"/>
              <a:gd name="T38" fmla="*/ 769 w 804"/>
              <a:gd name="T39" fmla="*/ 159 h 623"/>
              <a:gd name="T40" fmla="*/ 0 w 804"/>
              <a:gd name="T41" fmla="*/ 214 h 623"/>
              <a:gd name="T42" fmla="*/ 0 w 804"/>
              <a:gd name="T43" fmla="*/ 409 h 623"/>
              <a:gd name="T44" fmla="*/ 804 w 804"/>
              <a:gd name="T45" fmla="*/ 409 h 623"/>
              <a:gd name="T46" fmla="*/ 804 w 804"/>
              <a:gd name="T47" fmla="*/ 214 h 623"/>
              <a:gd name="T48" fmla="*/ 0 w 804"/>
              <a:gd name="T49" fmla="*/ 214 h 623"/>
              <a:gd name="T50" fmla="*/ 539 w 804"/>
              <a:gd name="T51" fmla="*/ 375 h 623"/>
              <a:gd name="T52" fmla="*/ 433 w 804"/>
              <a:gd name="T53" fmla="*/ 375 h 623"/>
              <a:gd name="T54" fmla="*/ 433 w 804"/>
              <a:gd name="T55" fmla="*/ 352 h 623"/>
              <a:gd name="T56" fmla="*/ 539 w 804"/>
              <a:gd name="T57" fmla="*/ 352 h 623"/>
              <a:gd name="T58" fmla="*/ 539 w 804"/>
              <a:gd name="T59" fmla="*/ 375 h 623"/>
              <a:gd name="T60" fmla="*/ 583 w 804"/>
              <a:gd name="T61" fmla="*/ 378 h 623"/>
              <a:gd name="T62" fmla="*/ 568 w 804"/>
              <a:gd name="T63" fmla="*/ 363 h 623"/>
              <a:gd name="T64" fmla="*/ 583 w 804"/>
              <a:gd name="T65" fmla="*/ 349 h 623"/>
              <a:gd name="T66" fmla="*/ 597 w 804"/>
              <a:gd name="T67" fmla="*/ 363 h 623"/>
              <a:gd name="T68" fmla="*/ 583 w 804"/>
              <a:gd name="T69" fmla="*/ 378 h 623"/>
              <a:gd name="T70" fmla="*/ 769 w 804"/>
              <a:gd name="T71" fmla="*/ 373 h 623"/>
              <a:gd name="T72" fmla="*/ 686 w 804"/>
              <a:gd name="T73" fmla="*/ 373 h 623"/>
              <a:gd name="T74" fmla="*/ 686 w 804"/>
              <a:gd name="T75" fmla="*/ 251 h 623"/>
              <a:gd name="T76" fmla="*/ 769 w 804"/>
              <a:gd name="T77" fmla="*/ 251 h 623"/>
              <a:gd name="T78" fmla="*/ 769 w 804"/>
              <a:gd name="T79" fmla="*/ 373 h 623"/>
              <a:gd name="T80" fmla="*/ 0 w 804"/>
              <a:gd name="T81" fmla="*/ 428 h 623"/>
              <a:gd name="T82" fmla="*/ 0 w 804"/>
              <a:gd name="T83" fmla="*/ 623 h 623"/>
              <a:gd name="T84" fmla="*/ 804 w 804"/>
              <a:gd name="T85" fmla="*/ 623 h 623"/>
              <a:gd name="T86" fmla="*/ 804 w 804"/>
              <a:gd name="T87" fmla="*/ 428 h 623"/>
              <a:gd name="T88" fmla="*/ 0 w 804"/>
              <a:gd name="T89" fmla="*/ 428 h 623"/>
              <a:gd name="T90" fmla="*/ 539 w 804"/>
              <a:gd name="T91" fmla="*/ 589 h 623"/>
              <a:gd name="T92" fmla="*/ 433 w 804"/>
              <a:gd name="T93" fmla="*/ 589 h 623"/>
              <a:gd name="T94" fmla="*/ 433 w 804"/>
              <a:gd name="T95" fmla="*/ 566 h 623"/>
              <a:gd name="T96" fmla="*/ 539 w 804"/>
              <a:gd name="T97" fmla="*/ 566 h 623"/>
              <a:gd name="T98" fmla="*/ 539 w 804"/>
              <a:gd name="T99" fmla="*/ 589 h 623"/>
              <a:gd name="T100" fmla="*/ 583 w 804"/>
              <a:gd name="T101" fmla="*/ 592 h 623"/>
              <a:gd name="T102" fmla="*/ 568 w 804"/>
              <a:gd name="T103" fmla="*/ 577 h 623"/>
              <a:gd name="T104" fmla="*/ 583 w 804"/>
              <a:gd name="T105" fmla="*/ 563 h 623"/>
              <a:gd name="T106" fmla="*/ 597 w 804"/>
              <a:gd name="T107" fmla="*/ 577 h 623"/>
              <a:gd name="T108" fmla="*/ 583 w 804"/>
              <a:gd name="T109" fmla="*/ 592 h 623"/>
              <a:gd name="T110" fmla="*/ 769 w 804"/>
              <a:gd name="T111" fmla="*/ 587 h 623"/>
              <a:gd name="T112" fmla="*/ 686 w 804"/>
              <a:gd name="T113" fmla="*/ 587 h 623"/>
              <a:gd name="T114" fmla="*/ 686 w 804"/>
              <a:gd name="T115" fmla="*/ 465 h 623"/>
              <a:gd name="T116" fmla="*/ 769 w 804"/>
              <a:gd name="T117" fmla="*/ 465 h 623"/>
              <a:gd name="T118" fmla="*/ 769 w 804"/>
              <a:gd name="T119" fmla="*/ 587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04" h="623">
                <a:moveTo>
                  <a:pt x="0" y="0"/>
                </a:moveTo>
                <a:cubicBezTo>
                  <a:pt x="0" y="195"/>
                  <a:pt x="0" y="195"/>
                  <a:pt x="0" y="195"/>
                </a:cubicBezTo>
                <a:cubicBezTo>
                  <a:pt x="804" y="195"/>
                  <a:pt x="804" y="195"/>
                  <a:pt x="804" y="195"/>
                </a:cubicBezTo>
                <a:cubicBezTo>
                  <a:pt x="804" y="0"/>
                  <a:pt x="804" y="0"/>
                  <a:pt x="804" y="0"/>
                </a:cubicBezTo>
                <a:lnTo>
                  <a:pt x="0" y="0"/>
                </a:lnTo>
                <a:close/>
                <a:moveTo>
                  <a:pt x="539" y="161"/>
                </a:moveTo>
                <a:cubicBezTo>
                  <a:pt x="433" y="161"/>
                  <a:pt x="433" y="161"/>
                  <a:pt x="433" y="161"/>
                </a:cubicBezTo>
                <a:cubicBezTo>
                  <a:pt x="433" y="138"/>
                  <a:pt x="433" y="138"/>
                  <a:pt x="433" y="138"/>
                </a:cubicBezTo>
                <a:cubicBezTo>
                  <a:pt x="539" y="138"/>
                  <a:pt x="539" y="138"/>
                  <a:pt x="539" y="138"/>
                </a:cubicBezTo>
                <a:lnTo>
                  <a:pt x="539" y="161"/>
                </a:lnTo>
                <a:close/>
                <a:moveTo>
                  <a:pt x="583" y="164"/>
                </a:moveTo>
                <a:cubicBezTo>
                  <a:pt x="575" y="164"/>
                  <a:pt x="568" y="157"/>
                  <a:pt x="568" y="149"/>
                </a:cubicBezTo>
                <a:cubicBezTo>
                  <a:pt x="568" y="141"/>
                  <a:pt x="575" y="135"/>
                  <a:pt x="583" y="135"/>
                </a:cubicBezTo>
                <a:cubicBezTo>
                  <a:pt x="591" y="135"/>
                  <a:pt x="597" y="141"/>
                  <a:pt x="597" y="149"/>
                </a:cubicBezTo>
                <a:cubicBezTo>
                  <a:pt x="597" y="157"/>
                  <a:pt x="591" y="164"/>
                  <a:pt x="583" y="164"/>
                </a:cubicBezTo>
                <a:close/>
                <a:moveTo>
                  <a:pt x="769" y="159"/>
                </a:moveTo>
                <a:cubicBezTo>
                  <a:pt x="686" y="159"/>
                  <a:pt x="686" y="159"/>
                  <a:pt x="686" y="159"/>
                </a:cubicBezTo>
                <a:cubicBezTo>
                  <a:pt x="686" y="37"/>
                  <a:pt x="686" y="37"/>
                  <a:pt x="686" y="37"/>
                </a:cubicBezTo>
                <a:cubicBezTo>
                  <a:pt x="769" y="37"/>
                  <a:pt x="769" y="37"/>
                  <a:pt x="769" y="37"/>
                </a:cubicBezTo>
                <a:lnTo>
                  <a:pt x="769" y="159"/>
                </a:lnTo>
                <a:close/>
                <a:moveTo>
                  <a:pt x="0" y="214"/>
                </a:moveTo>
                <a:cubicBezTo>
                  <a:pt x="0" y="409"/>
                  <a:pt x="0" y="409"/>
                  <a:pt x="0" y="409"/>
                </a:cubicBezTo>
                <a:cubicBezTo>
                  <a:pt x="804" y="409"/>
                  <a:pt x="804" y="409"/>
                  <a:pt x="804" y="409"/>
                </a:cubicBezTo>
                <a:cubicBezTo>
                  <a:pt x="804" y="214"/>
                  <a:pt x="804" y="214"/>
                  <a:pt x="804" y="214"/>
                </a:cubicBezTo>
                <a:lnTo>
                  <a:pt x="0" y="214"/>
                </a:lnTo>
                <a:close/>
                <a:moveTo>
                  <a:pt x="539" y="375"/>
                </a:moveTo>
                <a:cubicBezTo>
                  <a:pt x="433" y="375"/>
                  <a:pt x="433" y="375"/>
                  <a:pt x="433" y="375"/>
                </a:cubicBezTo>
                <a:cubicBezTo>
                  <a:pt x="433" y="352"/>
                  <a:pt x="433" y="352"/>
                  <a:pt x="433" y="352"/>
                </a:cubicBezTo>
                <a:cubicBezTo>
                  <a:pt x="539" y="352"/>
                  <a:pt x="539" y="352"/>
                  <a:pt x="539" y="352"/>
                </a:cubicBezTo>
                <a:lnTo>
                  <a:pt x="539" y="375"/>
                </a:lnTo>
                <a:close/>
                <a:moveTo>
                  <a:pt x="583" y="378"/>
                </a:moveTo>
                <a:cubicBezTo>
                  <a:pt x="575" y="378"/>
                  <a:pt x="568" y="371"/>
                  <a:pt x="568" y="363"/>
                </a:cubicBezTo>
                <a:cubicBezTo>
                  <a:pt x="568" y="355"/>
                  <a:pt x="575" y="349"/>
                  <a:pt x="583" y="349"/>
                </a:cubicBezTo>
                <a:cubicBezTo>
                  <a:pt x="591" y="349"/>
                  <a:pt x="597" y="355"/>
                  <a:pt x="597" y="363"/>
                </a:cubicBezTo>
                <a:cubicBezTo>
                  <a:pt x="597" y="371"/>
                  <a:pt x="591" y="378"/>
                  <a:pt x="583" y="378"/>
                </a:cubicBezTo>
                <a:close/>
                <a:moveTo>
                  <a:pt x="769" y="373"/>
                </a:moveTo>
                <a:cubicBezTo>
                  <a:pt x="686" y="373"/>
                  <a:pt x="686" y="373"/>
                  <a:pt x="686" y="373"/>
                </a:cubicBezTo>
                <a:cubicBezTo>
                  <a:pt x="686" y="251"/>
                  <a:pt x="686" y="251"/>
                  <a:pt x="686" y="251"/>
                </a:cubicBezTo>
                <a:cubicBezTo>
                  <a:pt x="769" y="251"/>
                  <a:pt x="769" y="251"/>
                  <a:pt x="769" y="251"/>
                </a:cubicBezTo>
                <a:lnTo>
                  <a:pt x="769" y="373"/>
                </a:lnTo>
                <a:close/>
                <a:moveTo>
                  <a:pt x="0" y="428"/>
                </a:moveTo>
                <a:cubicBezTo>
                  <a:pt x="0" y="623"/>
                  <a:pt x="0" y="623"/>
                  <a:pt x="0" y="623"/>
                </a:cubicBezTo>
                <a:cubicBezTo>
                  <a:pt x="804" y="623"/>
                  <a:pt x="804" y="623"/>
                  <a:pt x="804" y="623"/>
                </a:cubicBezTo>
                <a:cubicBezTo>
                  <a:pt x="804" y="428"/>
                  <a:pt x="804" y="428"/>
                  <a:pt x="804" y="428"/>
                </a:cubicBezTo>
                <a:lnTo>
                  <a:pt x="0" y="428"/>
                </a:lnTo>
                <a:close/>
                <a:moveTo>
                  <a:pt x="539" y="589"/>
                </a:moveTo>
                <a:cubicBezTo>
                  <a:pt x="433" y="589"/>
                  <a:pt x="433" y="589"/>
                  <a:pt x="433" y="589"/>
                </a:cubicBezTo>
                <a:cubicBezTo>
                  <a:pt x="433" y="566"/>
                  <a:pt x="433" y="566"/>
                  <a:pt x="433" y="566"/>
                </a:cubicBezTo>
                <a:cubicBezTo>
                  <a:pt x="539" y="566"/>
                  <a:pt x="539" y="566"/>
                  <a:pt x="539" y="566"/>
                </a:cubicBezTo>
                <a:lnTo>
                  <a:pt x="539" y="589"/>
                </a:lnTo>
                <a:close/>
                <a:moveTo>
                  <a:pt x="583" y="592"/>
                </a:moveTo>
                <a:cubicBezTo>
                  <a:pt x="575" y="592"/>
                  <a:pt x="568" y="585"/>
                  <a:pt x="568" y="577"/>
                </a:cubicBezTo>
                <a:cubicBezTo>
                  <a:pt x="568" y="569"/>
                  <a:pt x="575" y="563"/>
                  <a:pt x="583" y="563"/>
                </a:cubicBezTo>
                <a:cubicBezTo>
                  <a:pt x="591" y="563"/>
                  <a:pt x="597" y="569"/>
                  <a:pt x="597" y="577"/>
                </a:cubicBezTo>
                <a:cubicBezTo>
                  <a:pt x="597" y="585"/>
                  <a:pt x="591" y="592"/>
                  <a:pt x="583" y="592"/>
                </a:cubicBezTo>
                <a:close/>
                <a:moveTo>
                  <a:pt x="769" y="587"/>
                </a:moveTo>
                <a:cubicBezTo>
                  <a:pt x="686" y="587"/>
                  <a:pt x="686" y="587"/>
                  <a:pt x="686" y="587"/>
                </a:cubicBezTo>
                <a:cubicBezTo>
                  <a:pt x="686" y="465"/>
                  <a:pt x="686" y="465"/>
                  <a:pt x="686" y="465"/>
                </a:cubicBezTo>
                <a:cubicBezTo>
                  <a:pt x="769" y="465"/>
                  <a:pt x="769" y="465"/>
                  <a:pt x="769" y="465"/>
                </a:cubicBezTo>
                <a:lnTo>
                  <a:pt x="769" y="587"/>
                </a:lnTo>
                <a:close/>
              </a:path>
            </a:pathLst>
          </a:custGeom>
          <a:solidFill>
            <a:schemeClr val="bg1">
              <a:lumMod val="75000"/>
            </a:schemeClr>
          </a:solidFill>
          <a:ln>
            <a:noFill/>
          </a:ln>
          <a:extLst/>
        </p:spPr>
        <p:txBody>
          <a:bodyPr vert="horz" wrap="square" lIns="91440" tIns="45720" rIns="91440" bIns="45720" numCol="1" anchor="t" anchorCtr="0" compatLnSpc="1">
            <a:prstTxWarp prst="textNoShape">
              <a:avLst/>
            </a:prstTxWarp>
          </a:bodyPr>
          <a:lstStyle/>
          <a:p>
            <a:pPr defTabSz="914400"/>
            <a:endParaRPr lang="en-US" sz="1400">
              <a:solidFill>
                <a:prstClr val="black"/>
              </a:solidFill>
              <a:latin typeface="Segoe"/>
            </a:endParaRPr>
          </a:p>
        </p:txBody>
      </p:sp>
      <p:sp>
        <p:nvSpPr>
          <p:cNvPr id="28" name="TextBox 27"/>
          <p:cNvSpPr txBox="1"/>
          <p:nvPr/>
        </p:nvSpPr>
        <p:spPr>
          <a:xfrm>
            <a:off x="9230224" y="6351129"/>
            <a:ext cx="1367191" cy="461665"/>
          </a:xfrm>
          <a:prstGeom prst="rect">
            <a:avLst/>
          </a:prstGeom>
          <a:noFill/>
        </p:spPr>
        <p:txBody>
          <a:bodyPr wrap="square" lIns="182880" tIns="146304" rIns="182880" bIns="146304" rtlCol="0">
            <a:spAutoFit/>
          </a:bodyPr>
          <a:lstStyle/>
          <a:p>
            <a:pPr algn="ctr">
              <a:lnSpc>
                <a:spcPct val="90000"/>
              </a:lnSpc>
            </a:pPr>
            <a:r>
              <a:rPr lang="en-US" sz="1200" b="1" spc="-50" dirty="0" smtClean="0">
                <a:gradFill>
                  <a:gsLst>
                    <a:gs pos="2917">
                      <a:schemeClr val="tx1"/>
                    </a:gs>
                    <a:gs pos="30000">
                      <a:schemeClr val="tx1"/>
                    </a:gs>
                  </a:gsLst>
                  <a:lin ang="5400000" scaled="0"/>
                </a:gradFill>
              </a:rPr>
              <a:t>Datacenter 2</a:t>
            </a:r>
          </a:p>
        </p:txBody>
      </p:sp>
      <p:sp>
        <p:nvSpPr>
          <p:cNvPr id="29" name="TextBox 28"/>
          <p:cNvSpPr txBox="1"/>
          <p:nvPr/>
        </p:nvSpPr>
        <p:spPr>
          <a:xfrm rot="18194322">
            <a:off x="6088756" y="3492512"/>
            <a:ext cx="1662633" cy="145424"/>
          </a:xfrm>
          <a:prstGeom prst="rect">
            <a:avLst/>
          </a:prstGeom>
          <a:solidFill>
            <a:srgbClr val="FFFFFF"/>
          </a:solidFill>
        </p:spPr>
        <p:txBody>
          <a:bodyPr wrap="square" lIns="0" tIns="0" rIns="0" bIns="0" rtlCol="0">
            <a:spAutoFit/>
          </a:bodyPr>
          <a:lstStyle/>
          <a:p>
            <a:pPr algn="ctr">
              <a:lnSpc>
                <a:spcPct val="90000"/>
              </a:lnSpc>
            </a:pPr>
            <a:r>
              <a:rPr lang="en-US" sz="1050" b="1" dirty="0" smtClean="0">
                <a:gradFill>
                  <a:gsLst>
                    <a:gs pos="2917">
                      <a:schemeClr val="tx1"/>
                    </a:gs>
                    <a:gs pos="30000">
                      <a:schemeClr val="tx1"/>
                    </a:gs>
                  </a:gsLst>
                  <a:lin ang="5400000" scaled="0"/>
                </a:gradFill>
              </a:rPr>
              <a:t>Communication channel</a:t>
            </a:r>
          </a:p>
        </p:txBody>
      </p:sp>
      <p:sp>
        <p:nvSpPr>
          <p:cNvPr id="30" name="TextBox 29"/>
          <p:cNvSpPr txBox="1"/>
          <p:nvPr/>
        </p:nvSpPr>
        <p:spPr>
          <a:xfrm rot="3372213">
            <a:off x="9954667" y="3483140"/>
            <a:ext cx="1649411" cy="145424"/>
          </a:xfrm>
          <a:prstGeom prst="rect">
            <a:avLst/>
          </a:prstGeom>
          <a:solidFill>
            <a:srgbClr val="FFFFFF"/>
          </a:solidFill>
        </p:spPr>
        <p:txBody>
          <a:bodyPr wrap="square" lIns="0" tIns="0" rIns="0" bIns="0" rtlCol="0">
            <a:spAutoFit/>
          </a:bodyPr>
          <a:lstStyle/>
          <a:p>
            <a:pPr algn="ctr">
              <a:lnSpc>
                <a:spcPct val="90000"/>
              </a:lnSpc>
            </a:pPr>
            <a:r>
              <a:rPr lang="en-US" sz="1050" b="1" dirty="0" smtClean="0">
                <a:gradFill>
                  <a:gsLst>
                    <a:gs pos="2917">
                      <a:schemeClr val="tx1"/>
                    </a:gs>
                    <a:gs pos="30000">
                      <a:schemeClr val="tx1"/>
                    </a:gs>
                  </a:gsLst>
                  <a:lin ang="5400000" scaled="0"/>
                </a:gradFill>
              </a:rPr>
              <a:t>Communication channel</a:t>
            </a:r>
          </a:p>
        </p:txBody>
      </p:sp>
      <p:sp>
        <p:nvSpPr>
          <p:cNvPr id="31" name="Oval 30"/>
          <p:cNvSpPr/>
          <p:nvPr/>
        </p:nvSpPr>
        <p:spPr bwMode="auto">
          <a:xfrm>
            <a:off x="6242795" y="4532803"/>
            <a:ext cx="188976" cy="188976"/>
          </a:xfrm>
          <a:prstGeom prst="ellipse">
            <a:avLst/>
          </a:prstGeom>
          <a:solidFill>
            <a:srgbClr val="FF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grpSp>
        <p:nvGrpSpPr>
          <p:cNvPr id="32" name="Group 31"/>
          <p:cNvGrpSpPr/>
          <p:nvPr/>
        </p:nvGrpSpPr>
        <p:grpSpPr>
          <a:xfrm>
            <a:off x="5688056" y="4522293"/>
            <a:ext cx="1404654" cy="395540"/>
            <a:chOff x="2466822" y="4465638"/>
            <a:chExt cx="1404654" cy="807823"/>
          </a:xfrm>
        </p:grpSpPr>
        <p:sp>
          <p:nvSpPr>
            <p:cNvPr id="33" name="Rectangle 32"/>
            <p:cNvSpPr/>
            <p:nvPr/>
          </p:nvSpPr>
          <p:spPr bwMode="auto">
            <a:xfrm>
              <a:off x="2466822" y="4465638"/>
              <a:ext cx="1404654" cy="807823"/>
            </a:xfrm>
            <a:prstGeom prst="rect">
              <a:avLst/>
            </a:prstGeom>
            <a:solidFill>
              <a:srgbClr val="FFFFFF"/>
            </a:solidFill>
            <a:ln w="19050">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1600" spc="-50" dirty="0" smtClean="0">
                <a:gradFill>
                  <a:gsLst>
                    <a:gs pos="1250">
                      <a:schemeClr val="bg1"/>
                    </a:gs>
                    <a:gs pos="10417">
                      <a:schemeClr val="bg1"/>
                    </a:gs>
                  </a:gsLst>
                  <a:lin ang="5400000" scaled="0"/>
                </a:gradFill>
              </a:endParaRPr>
            </a:p>
          </p:txBody>
        </p:sp>
        <p:pic>
          <p:nvPicPr>
            <p:cNvPr id="34" name="System Center 2012 logo"/>
            <p:cNvPicPr>
              <a:picLocks noChangeAspect="1"/>
            </p:cNvPicPr>
            <p:nvPr/>
          </p:nvPicPr>
          <p:blipFill rotWithShape="1">
            <a:blip r:embed="rId3">
              <a:biLevel thresh="50000"/>
              <a:extLst>
                <a:ext uri="{28A0092B-C50C-407E-A947-70E740481C1C}">
                  <a14:useLocalDpi xmlns:a14="http://schemas.microsoft.com/office/drawing/2010/main" val="0"/>
                </a:ext>
              </a:extLst>
            </a:blip>
            <a:srcRect l="30645" r="11091"/>
            <a:stretch/>
          </p:blipFill>
          <p:spPr>
            <a:xfrm>
              <a:off x="2649417" y="4663233"/>
              <a:ext cx="1039465" cy="412634"/>
            </a:xfrm>
            <a:prstGeom prst="rect">
              <a:avLst/>
            </a:prstGeom>
            <a:noFill/>
            <a:ln>
              <a:noFill/>
            </a:ln>
          </p:spPr>
        </p:pic>
      </p:grpSp>
      <p:sp>
        <p:nvSpPr>
          <p:cNvPr id="35" name="Oval 34"/>
          <p:cNvSpPr/>
          <p:nvPr/>
        </p:nvSpPr>
        <p:spPr bwMode="auto">
          <a:xfrm>
            <a:off x="11640783" y="4653673"/>
            <a:ext cx="188976" cy="188976"/>
          </a:xfrm>
          <a:prstGeom prst="ellipse">
            <a:avLst/>
          </a:prstGeom>
          <a:solidFill>
            <a:srgbClr val="FF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grpSp>
        <p:nvGrpSpPr>
          <p:cNvPr id="36" name="Group 35"/>
          <p:cNvGrpSpPr/>
          <p:nvPr/>
        </p:nvGrpSpPr>
        <p:grpSpPr>
          <a:xfrm>
            <a:off x="10603956" y="4522293"/>
            <a:ext cx="1404654" cy="385184"/>
            <a:chOff x="7629105" y="4697152"/>
            <a:chExt cx="1404654" cy="385184"/>
          </a:xfrm>
        </p:grpSpPr>
        <p:sp>
          <p:nvSpPr>
            <p:cNvPr id="37" name="Rectangle 36"/>
            <p:cNvSpPr/>
            <p:nvPr/>
          </p:nvSpPr>
          <p:spPr bwMode="auto">
            <a:xfrm>
              <a:off x="7629105" y="4697152"/>
              <a:ext cx="1404654" cy="385184"/>
            </a:xfrm>
            <a:prstGeom prst="rect">
              <a:avLst/>
            </a:prstGeom>
            <a:solidFill>
              <a:srgbClr val="FFFFFF"/>
            </a:solidFill>
            <a:ln w="19050">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1600" spc="-50" dirty="0" smtClean="0">
                <a:gradFill>
                  <a:gsLst>
                    <a:gs pos="1250">
                      <a:schemeClr val="bg1"/>
                    </a:gs>
                    <a:gs pos="10417">
                      <a:schemeClr val="bg1"/>
                    </a:gs>
                  </a:gsLst>
                  <a:lin ang="5400000" scaled="0"/>
                </a:gradFill>
              </a:endParaRPr>
            </a:p>
          </p:txBody>
        </p:sp>
        <p:pic>
          <p:nvPicPr>
            <p:cNvPr id="38" name="System Center 2012 logo"/>
            <p:cNvPicPr>
              <a:picLocks noChangeAspect="1"/>
            </p:cNvPicPr>
            <p:nvPr/>
          </p:nvPicPr>
          <p:blipFill rotWithShape="1">
            <a:blip r:embed="rId4">
              <a:biLevel thresh="50000"/>
              <a:extLst>
                <a:ext uri="{28A0092B-C50C-407E-A947-70E740481C1C}">
                  <a14:useLocalDpi xmlns:a14="http://schemas.microsoft.com/office/drawing/2010/main" val="0"/>
                </a:ext>
              </a:extLst>
            </a:blip>
            <a:srcRect/>
            <a:stretch/>
          </p:blipFill>
          <p:spPr>
            <a:xfrm>
              <a:off x="7837800" y="4788075"/>
              <a:ext cx="987265" cy="203338"/>
            </a:xfrm>
            <a:prstGeom prst="rect">
              <a:avLst/>
            </a:prstGeom>
            <a:noFill/>
            <a:ln>
              <a:noFill/>
            </a:ln>
          </p:spPr>
        </p:pic>
      </p:grpSp>
      <p:sp>
        <p:nvSpPr>
          <p:cNvPr id="39" name="Freeform 24"/>
          <p:cNvSpPr>
            <a:spLocks noChangeAspect="1" noEditPoints="1"/>
          </p:cNvSpPr>
          <p:nvPr/>
        </p:nvSpPr>
        <p:spPr bwMode="black">
          <a:xfrm>
            <a:off x="8697070" y="4555455"/>
            <a:ext cx="544567" cy="420624"/>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solidFill>
            <a:schemeClr val="bg1">
              <a:lumMod val="75000"/>
            </a:schemeClr>
          </a:solidFill>
          <a:ln>
            <a:noFill/>
          </a:ln>
          <a:extLst/>
        </p:spPr>
        <p:txBody>
          <a:bodyPr vert="horz" wrap="square" lIns="91440" tIns="45720" rIns="91440" bIns="45720" numCol="1" anchor="t" anchorCtr="0" compatLnSpc="1">
            <a:prstTxWarp prst="textNoShape">
              <a:avLst/>
            </a:prstTxWarp>
          </a:bodyPr>
          <a:lstStyle/>
          <a:p>
            <a:endParaRPr lang="en-US" sz="1400"/>
          </a:p>
        </p:txBody>
      </p:sp>
      <p:sp>
        <p:nvSpPr>
          <p:cNvPr id="40" name="Freeform 24"/>
          <p:cNvSpPr>
            <a:spLocks noChangeAspect="1" noEditPoints="1"/>
          </p:cNvSpPr>
          <p:nvPr/>
        </p:nvSpPr>
        <p:spPr bwMode="black">
          <a:xfrm>
            <a:off x="7458612" y="4482107"/>
            <a:ext cx="720950" cy="556862"/>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solidFill>
            <a:schemeClr val="bg1">
              <a:lumMod val="75000"/>
            </a:schemeClr>
          </a:solidFill>
          <a:ln>
            <a:noFill/>
          </a:ln>
          <a:extLst/>
        </p:spPr>
        <p:txBody>
          <a:bodyPr vert="horz" wrap="square" lIns="91440" tIns="45720" rIns="91440" bIns="45720" numCol="1" anchor="t" anchorCtr="0" compatLnSpc="1">
            <a:prstTxWarp prst="textNoShape">
              <a:avLst/>
            </a:prstTxWarp>
          </a:bodyPr>
          <a:lstStyle/>
          <a:p>
            <a:endParaRPr lang="en-US" sz="1400"/>
          </a:p>
        </p:txBody>
      </p:sp>
      <p:grpSp>
        <p:nvGrpSpPr>
          <p:cNvPr id="41" name="Group 40"/>
          <p:cNvGrpSpPr/>
          <p:nvPr/>
        </p:nvGrpSpPr>
        <p:grpSpPr>
          <a:xfrm>
            <a:off x="7246208" y="4235918"/>
            <a:ext cx="544135" cy="469475"/>
            <a:chOff x="3978700" y="4325634"/>
            <a:chExt cx="544135" cy="469475"/>
          </a:xfrm>
        </p:grpSpPr>
        <p:sp>
          <p:nvSpPr>
            <p:cNvPr id="42" name="Freeform 41"/>
            <p:cNvSpPr/>
            <p:nvPr/>
          </p:nvSpPr>
          <p:spPr bwMode="auto">
            <a:xfrm>
              <a:off x="4019550" y="4368800"/>
              <a:ext cx="450850" cy="419100"/>
            </a:xfrm>
            <a:custGeom>
              <a:avLst/>
              <a:gdLst>
                <a:gd name="connsiteX0" fmla="*/ 0 w 450850"/>
                <a:gd name="connsiteY0" fmla="*/ 419100 h 419100"/>
                <a:gd name="connsiteX1" fmla="*/ 222250 w 450850"/>
                <a:gd name="connsiteY1" fmla="*/ 0 h 419100"/>
                <a:gd name="connsiteX2" fmla="*/ 450850 w 450850"/>
                <a:gd name="connsiteY2" fmla="*/ 400050 h 419100"/>
                <a:gd name="connsiteX3" fmla="*/ 0 w 450850"/>
                <a:gd name="connsiteY3" fmla="*/ 419100 h 419100"/>
              </a:gdLst>
              <a:ahLst/>
              <a:cxnLst>
                <a:cxn ang="0">
                  <a:pos x="connsiteX0" y="connsiteY0"/>
                </a:cxn>
                <a:cxn ang="0">
                  <a:pos x="connsiteX1" y="connsiteY1"/>
                </a:cxn>
                <a:cxn ang="0">
                  <a:pos x="connsiteX2" y="connsiteY2"/>
                </a:cxn>
                <a:cxn ang="0">
                  <a:pos x="connsiteX3" y="connsiteY3"/>
                </a:cxn>
              </a:cxnLst>
              <a:rect l="l" t="t" r="r" b="b"/>
              <a:pathLst>
                <a:path w="450850" h="419100">
                  <a:moveTo>
                    <a:pt x="0" y="419100"/>
                  </a:moveTo>
                  <a:lnTo>
                    <a:pt x="222250" y="0"/>
                  </a:lnTo>
                  <a:lnTo>
                    <a:pt x="450850" y="400050"/>
                  </a:lnTo>
                  <a:lnTo>
                    <a:pt x="0" y="419100"/>
                  </a:lnTo>
                  <a:close/>
                </a:path>
              </a:pathLst>
            </a:cu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43" name="Freeform 16"/>
            <p:cNvSpPr>
              <a:spLocks noEditPoints="1"/>
            </p:cNvSpPr>
            <p:nvPr/>
          </p:nvSpPr>
          <p:spPr bwMode="auto">
            <a:xfrm>
              <a:off x="3978700" y="4325634"/>
              <a:ext cx="544135" cy="469475"/>
            </a:xfrm>
            <a:custGeom>
              <a:avLst/>
              <a:gdLst>
                <a:gd name="T0" fmla="*/ 28 w 364"/>
                <a:gd name="T1" fmla="*/ 314 h 314"/>
                <a:gd name="T2" fmla="*/ 10 w 364"/>
                <a:gd name="T3" fmla="*/ 282 h 314"/>
                <a:gd name="T4" fmla="*/ 164 w 364"/>
                <a:gd name="T5" fmla="*/ 17 h 314"/>
                <a:gd name="T6" fmla="*/ 200 w 364"/>
                <a:gd name="T7" fmla="*/ 17 h 314"/>
                <a:gd name="T8" fmla="*/ 354 w 364"/>
                <a:gd name="T9" fmla="*/ 282 h 314"/>
                <a:gd name="T10" fmla="*/ 336 w 364"/>
                <a:gd name="T11" fmla="*/ 314 h 314"/>
                <a:gd name="T12" fmla="*/ 28 w 364"/>
                <a:gd name="T13" fmla="*/ 314 h 314"/>
                <a:gd name="T14" fmla="*/ 192 w 364"/>
                <a:gd name="T15" fmla="*/ 172 h 314"/>
                <a:gd name="T16" fmla="*/ 200 w 364"/>
                <a:gd name="T17" fmla="*/ 138 h 314"/>
                <a:gd name="T18" fmla="*/ 208 w 364"/>
                <a:gd name="T19" fmla="*/ 94 h 314"/>
                <a:gd name="T20" fmla="*/ 200 w 364"/>
                <a:gd name="T21" fmla="*/ 75 h 314"/>
                <a:gd name="T22" fmla="*/ 182 w 364"/>
                <a:gd name="T23" fmla="*/ 67 h 314"/>
                <a:gd name="T24" fmla="*/ 163 w 364"/>
                <a:gd name="T25" fmla="*/ 75 h 314"/>
                <a:gd name="T26" fmla="*/ 156 w 364"/>
                <a:gd name="T27" fmla="*/ 94 h 314"/>
                <a:gd name="T28" fmla="*/ 163 w 364"/>
                <a:gd name="T29" fmla="*/ 138 h 314"/>
                <a:gd name="T30" fmla="*/ 171 w 364"/>
                <a:gd name="T31" fmla="*/ 172 h 314"/>
                <a:gd name="T32" fmla="*/ 178 w 364"/>
                <a:gd name="T33" fmla="*/ 215 h 314"/>
                <a:gd name="T34" fmla="*/ 185 w 364"/>
                <a:gd name="T35" fmla="*/ 215 h 314"/>
                <a:gd name="T36" fmla="*/ 192 w 364"/>
                <a:gd name="T37" fmla="*/ 172 h 314"/>
                <a:gd name="T38" fmla="*/ 164 w 364"/>
                <a:gd name="T39" fmla="*/ 245 h 314"/>
                <a:gd name="T40" fmla="*/ 157 w 364"/>
                <a:gd name="T41" fmla="*/ 263 h 314"/>
                <a:gd name="T42" fmla="*/ 164 w 364"/>
                <a:gd name="T43" fmla="*/ 281 h 314"/>
                <a:gd name="T44" fmla="*/ 182 w 364"/>
                <a:gd name="T45" fmla="*/ 288 h 314"/>
                <a:gd name="T46" fmla="*/ 200 w 364"/>
                <a:gd name="T47" fmla="*/ 281 h 314"/>
                <a:gd name="T48" fmla="*/ 207 w 364"/>
                <a:gd name="T49" fmla="*/ 263 h 314"/>
                <a:gd name="T50" fmla="*/ 200 w 364"/>
                <a:gd name="T51" fmla="*/ 245 h 314"/>
                <a:gd name="T52" fmla="*/ 182 w 364"/>
                <a:gd name="T53" fmla="*/ 238 h 314"/>
                <a:gd name="T54" fmla="*/ 164 w 364"/>
                <a:gd name="T55"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4" h="314">
                  <a:moveTo>
                    <a:pt x="28" y="314"/>
                  </a:moveTo>
                  <a:cubicBezTo>
                    <a:pt x="8" y="314"/>
                    <a:pt x="0" y="300"/>
                    <a:pt x="10" y="282"/>
                  </a:cubicBezTo>
                  <a:cubicBezTo>
                    <a:pt x="164" y="17"/>
                    <a:pt x="164" y="17"/>
                    <a:pt x="164" y="17"/>
                  </a:cubicBezTo>
                  <a:cubicBezTo>
                    <a:pt x="174" y="0"/>
                    <a:pt x="190" y="0"/>
                    <a:pt x="200" y="17"/>
                  </a:cubicBezTo>
                  <a:cubicBezTo>
                    <a:pt x="354" y="282"/>
                    <a:pt x="354" y="282"/>
                    <a:pt x="354" y="282"/>
                  </a:cubicBezTo>
                  <a:cubicBezTo>
                    <a:pt x="364" y="300"/>
                    <a:pt x="356" y="314"/>
                    <a:pt x="336" y="314"/>
                  </a:cubicBezTo>
                  <a:lnTo>
                    <a:pt x="28" y="314"/>
                  </a:lnTo>
                  <a:close/>
                  <a:moveTo>
                    <a:pt x="192" y="172"/>
                  </a:moveTo>
                  <a:cubicBezTo>
                    <a:pt x="200" y="138"/>
                    <a:pt x="200" y="138"/>
                    <a:pt x="200" y="138"/>
                  </a:cubicBezTo>
                  <a:cubicBezTo>
                    <a:pt x="205" y="116"/>
                    <a:pt x="208" y="101"/>
                    <a:pt x="208" y="94"/>
                  </a:cubicBezTo>
                  <a:cubicBezTo>
                    <a:pt x="208" y="86"/>
                    <a:pt x="205" y="80"/>
                    <a:pt x="200" y="75"/>
                  </a:cubicBezTo>
                  <a:cubicBezTo>
                    <a:pt x="195" y="70"/>
                    <a:pt x="189" y="67"/>
                    <a:pt x="182" y="67"/>
                  </a:cubicBezTo>
                  <a:cubicBezTo>
                    <a:pt x="174" y="67"/>
                    <a:pt x="168" y="70"/>
                    <a:pt x="163" y="75"/>
                  </a:cubicBezTo>
                  <a:cubicBezTo>
                    <a:pt x="158" y="80"/>
                    <a:pt x="156" y="86"/>
                    <a:pt x="156" y="94"/>
                  </a:cubicBezTo>
                  <a:cubicBezTo>
                    <a:pt x="156" y="103"/>
                    <a:pt x="158" y="118"/>
                    <a:pt x="163" y="138"/>
                  </a:cubicBezTo>
                  <a:cubicBezTo>
                    <a:pt x="171" y="172"/>
                    <a:pt x="171" y="172"/>
                    <a:pt x="171" y="172"/>
                  </a:cubicBezTo>
                  <a:cubicBezTo>
                    <a:pt x="175" y="189"/>
                    <a:pt x="178" y="203"/>
                    <a:pt x="178" y="215"/>
                  </a:cubicBezTo>
                  <a:cubicBezTo>
                    <a:pt x="185" y="215"/>
                    <a:pt x="185" y="215"/>
                    <a:pt x="185" y="215"/>
                  </a:cubicBezTo>
                  <a:cubicBezTo>
                    <a:pt x="187" y="199"/>
                    <a:pt x="189" y="184"/>
                    <a:pt x="192" y="172"/>
                  </a:cubicBezTo>
                  <a:close/>
                  <a:moveTo>
                    <a:pt x="164" y="245"/>
                  </a:moveTo>
                  <a:cubicBezTo>
                    <a:pt x="159" y="250"/>
                    <a:pt x="157" y="256"/>
                    <a:pt x="157" y="263"/>
                  </a:cubicBezTo>
                  <a:cubicBezTo>
                    <a:pt x="157" y="270"/>
                    <a:pt x="159" y="276"/>
                    <a:pt x="164" y="281"/>
                  </a:cubicBezTo>
                  <a:cubicBezTo>
                    <a:pt x="169" y="286"/>
                    <a:pt x="175" y="288"/>
                    <a:pt x="182" y="288"/>
                  </a:cubicBezTo>
                  <a:cubicBezTo>
                    <a:pt x="189" y="288"/>
                    <a:pt x="195" y="286"/>
                    <a:pt x="200" y="281"/>
                  </a:cubicBezTo>
                  <a:cubicBezTo>
                    <a:pt x="205" y="276"/>
                    <a:pt x="207" y="270"/>
                    <a:pt x="207" y="263"/>
                  </a:cubicBezTo>
                  <a:cubicBezTo>
                    <a:pt x="207" y="256"/>
                    <a:pt x="205" y="250"/>
                    <a:pt x="200" y="245"/>
                  </a:cubicBezTo>
                  <a:cubicBezTo>
                    <a:pt x="195" y="240"/>
                    <a:pt x="189" y="238"/>
                    <a:pt x="182" y="238"/>
                  </a:cubicBezTo>
                  <a:cubicBezTo>
                    <a:pt x="175" y="238"/>
                    <a:pt x="169" y="240"/>
                    <a:pt x="164" y="245"/>
                  </a:cubicBez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sz="1400"/>
            </a:p>
          </p:txBody>
        </p:sp>
      </p:grpSp>
      <p:grpSp>
        <p:nvGrpSpPr>
          <p:cNvPr id="44" name="Group 43"/>
          <p:cNvGrpSpPr/>
          <p:nvPr/>
        </p:nvGrpSpPr>
        <p:grpSpPr>
          <a:xfrm>
            <a:off x="7253591" y="5515321"/>
            <a:ext cx="757237" cy="576592"/>
            <a:chOff x="3664938" y="5605037"/>
            <a:chExt cx="757237" cy="576592"/>
          </a:xfrm>
        </p:grpSpPr>
        <p:grpSp>
          <p:nvGrpSpPr>
            <p:cNvPr id="45" name="Group 44"/>
            <p:cNvGrpSpPr/>
            <p:nvPr/>
          </p:nvGrpSpPr>
          <p:grpSpPr>
            <a:xfrm>
              <a:off x="3664938" y="6007893"/>
              <a:ext cx="757237" cy="173736"/>
              <a:chOff x="3986213" y="6007893"/>
              <a:chExt cx="757237" cy="173736"/>
            </a:xfrm>
          </p:grpSpPr>
          <p:sp>
            <p:nvSpPr>
              <p:cNvPr id="56" name="Freeform 55"/>
              <p:cNvSpPr/>
              <p:nvPr/>
            </p:nvSpPr>
            <p:spPr bwMode="auto">
              <a:xfrm>
                <a:off x="3986213" y="6007893"/>
                <a:ext cx="757237" cy="173736"/>
              </a:xfrm>
              <a:custGeom>
                <a:avLst/>
                <a:gdLst>
                  <a:gd name="connsiteX0" fmla="*/ 0 w 757237"/>
                  <a:gd name="connsiteY0" fmla="*/ 185737 h 185737"/>
                  <a:gd name="connsiteX1" fmla="*/ 0 w 757237"/>
                  <a:gd name="connsiteY1" fmla="*/ 0 h 185737"/>
                  <a:gd name="connsiteX2" fmla="*/ 757237 w 757237"/>
                  <a:gd name="connsiteY2" fmla="*/ 0 h 185737"/>
                  <a:gd name="connsiteX3" fmla="*/ 757237 w 757237"/>
                  <a:gd name="connsiteY3" fmla="*/ 185737 h 185737"/>
                  <a:gd name="connsiteX4" fmla="*/ 0 w 757237"/>
                  <a:gd name="connsiteY4" fmla="*/ 185737 h 185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237" h="185737">
                    <a:moveTo>
                      <a:pt x="0" y="185737"/>
                    </a:moveTo>
                    <a:lnTo>
                      <a:pt x="0" y="0"/>
                    </a:lnTo>
                    <a:lnTo>
                      <a:pt x="757237" y="0"/>
                    </a:lnTo>
                    <a:lnTo>
                      <a:pt x="757237" y="185737"/>
                    </a:lnTo>
                    <a:lnTo>
                      <a:pt x="0" y="185737"/>
                    </a:lnTo>
                    <a:close/>
                  </a:path>
                </a:pathLst>
              </a:custGeom>
              <a:solidFill>
                <a:srgbClr val="FFFFFF"/>
              </a:solidFill>
              <a:ln>
                <a:solidFill>
                  <a:schemeClr val="bg1">
                    <a:lumMod val="75000"/>
                  </a:schemeClr>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57" name="Freeform 56"/>
              <p:cNvSpPr/>
              <p:nvPr/>
            </p:nvSpPr>
            <p:spPr bwMode="auto">
              <a:xfrm>
                <a:off x="4631531" y="6042004"/>
                <a:ext cx="85725" cy="111918"/>
              </a:xfrm>
              <a:custGeom>
                <a:avLst/>
                <a:gdLst>
                  <a:gd name="connsiteX0" fmla="*/ 0 w 85725"/>
                  <a:gd name="connsiteY0" fmla="*/ 111918 h 111918"/>
                  <a:gd name="connsiteX1" fmla="*/ 0 w 85725"/>
                  <a:gd name="connsiteY1" fmla="*/ 0 h 111918"/>
                  <a:gd name="connsiteX2" fmla="*/ 85725 w 85725"/>
                  <a:gd name="connsiteY2" fmla="*/ 0 h 111918"/>
                  <a:gd name="connsiteX3" fmla="*/ 85725 w 85725"/>
                  <a:gd name="connsiteY3" fmla="*/ 111918 h 111918"/>
                  <a:gd name="connsiteX4" fmla="*/ 0 w 85725"/>
                  <a:gd name="connsiteY4" fmla="*/ 111918 h 111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1918">
                    <a:moveTo>
                      <a:pt x="0" y="111918"/>
                    </a:moveTo>
                    <a:lnTo>
                      <a:pt x="0" y="0"/>
                    </a:lnTo>
                    <a:lnTo>
                      <a:pt x="85725" y="0"/>
                    </a:lnTo>
                    <a:lnTo>
                      <a:pt x="85725" y="111918"/>
                    </a:lnTo>
                    <a:lnTo>
                      <a:pt x="0" y="111918"/>
                    </a:lnTo>
                    <a:close/>
                  </a:path>
                </a:pathLst>
              </a:custGeom>
              <a:solidFill>
                <a:srgbClr val="FFFFFF"/>
              </a:solidFill>
              <a:ln w="6350">
                <a:solidFill>
                  <a:schemeClr val="bg1">
                    <a:lumMod val="75000"/>
                  </a:schemeClr>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58" name="Oval 57"/>
              <p:cNvSpPr/>
              <p:nvPr/>
            </p:nvSpPr>
            <p:spPr bwMode="auto">
              <a:xfrm>
                <a:off x="4521328" y="6131380"/>
                <a:ext cx="27432" cy="27432"/>
              </a:xfrm>
              <a:prstGeom prst="ellipse">
                <a:avLst/>
              </a:prstGeom>
              <a:solidFill>
                <a:srgbClr val="FFFFFF"/>
              </a:solidFill>
              <a:ln w="3175">
                <a:solidFill>
                  <a:schemeClr val="bg1">
                    <a:lumMod val="75000"/>
                  </a:schemeClr>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59" name="Rectangle 58"/>
              <p:cNvSpPr/>
              <p:nvPr/>
            </p:nvSpPr>
            <p:spPr bwMode="auto">
              <a:xfrm>
                <a:off x="4405102" y="6133840"/>
                <a:ext cx="91440" cy="18288"/>
              </a:xfrm>
              <a:prstGeom prst="rect">
                <a:avLst/>
              </a:prstGeom>
              <a:solidFill>
                <a:srgbClr val="FFFFFF"/>
              </a:solidFill>
              <a:ln w="3175">
                <a:solidFill>
                  <a:schemeClr val="bg1">
                    <a:lumMod val="75000"/>
                  </a:schemeClr>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grpSp>
        <p:grpSp>
          <p:nvGrpSpPr>
            <p:cNvPr id="46" name="Group 45"/>
            <p:cNvGrpSpPr/>
            <p:nvPr/>
          </p:nvGrpSpPr>
          <p:grpSpPr>
            <a:xfrm>
              <a:off x="3664938" y="5805275"/>
              <a:ext cx="757237" cy="173736"/>
              <a:chOff x="3986213" y="6007893"/>
              <a:chExt cx="757237" cy="173736"/>
            </a:xfrm>
          </p:grpSpPr>
          <p:sp>
            <p:nvSpPr>
              <p:cNvPr id="52" name="Freeform 51"/>
              <p:cNvSpPr/>
              <p:nvPr/>
            </p:nvSpPr>
            <p:spPr bwMode="auto">
              <a:xfrm>
                <a:off x="3986213" y="6007893"/>
                <a:ext cx="757237" cy="173736"/>
              </a:xfrm>
              <a:custGeom>
                <a:avLst/>
                <a:gdLst>
                  <a:gd name="connsiteX0" fmla="*/ 0 w 757237"/>
                  <a:gd name="connsiteY0" fmla="*/ 185737 h 185737"/>
                  <a:gd name="connsiteX1" fmla="*/ 0 w 757237"/>
                  <a:gd name="connsiteY1" fmla="*/ 0 h 185737"/>
                  <a:gd name="connsiteX2" fmla="*/ 757237 w 757237"/>
                  <a:gd name="connsiteY2" fmla="*/ 0 h 185737"/>
                  <a:gd name="connsiteX3" fmla="*/ 757237 w 757237"/>
                  <a:gd name="connsiteY3" fmla="*/ 185737 h 185737"/>
                  <a:gd name="connsiteX4" fmla="*/ 0 w 757237"/>
                  <a:gd name="connsiteY4" fmla="*/ 185737 h 185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237" h="185737">
                    <a:moveTo>
                      <a:pt x="0" y="185737"/>
                    </a:moveTo>
                    <a:lnTo>
                      <a:pt x="0" y="0"/>
                    </a:lnTo>
                    <a:lnTo>
                      <a:pt x="757237" y="0"/>
                    </a:lnTo>
                    <a:lnTo>
                      <a:pt x="757237" y="185737"/>
                    </a:lnTo>
                    <a:lnTo>
                      <a:pt x="0" y="185737"/>
                    </a:lnTo>
                    <a:close/>
                  </a:path>
                </a:pathLst>
              </a:custGeom>
              <a:solidFill>
                <a:srgbClr val="FFFFFF"/>
              </a:solidFill>
              <a:ln>
                <a:solidFill>
                  <a:schemeClr val="bg1">
                    <a:lumMod val="75000"/>
                  </a:schemeClr>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53" name="Freeform 52"/>
              <p:cNvSpPr/>
              <p:nvPr/>
            </p:nvSpPr>
            <p:spPr bwMode="auto">
              <a:xfrm>
                <a:off x="4631531" y="6042004"/>
                <a:ext cx="85725" cy="111918"/>
              </a:xfrm>
              <a:custGeom>
                <a:avLst/>
                <a:gdLst>
                  <a:gd name="connsiteX0" fmla="*/ 0 w 85725"/>
                  <a:gd name="connsiteY0" fmla="*/ 111918 h 111918"/>
                  <a:gd name="connsiteX1" fmla="*/ 0 w 85725"/>
                  <a:gd name="connsiteY1" fmla="*/ 0 h 111918"/>
                  <a:gd name="connsiteX2" fmla="*/ 85725 w 85725"/>
                  <a:gd name="connsiteY2" fmla="*/ 0 h 111918"/>
                  <a:gd name="connsiteX3" fmla="*/ 85725 w 85725"/>
                  <a:gd name="connsiteY3" fmla="*/ 111918 h 111918"/>
                  <a:gd name="connsiteX4" fmla="*/ 0 w 85725"/>
                  <a:gd name="connsiteY4" fmla="*/ 111918 h 111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1918">
                    <a:moveTo>
                      <a:pt x="0" y="111918"/>
                    </a:moveTo>
                    <a:lnTo>
                      <a:pt x="0" y="0"/>
                    </a:lnTo>
                    <a:lnTo>
                      <a:pt x="85725" y="0"/>
                    </a:lnTo>
                    <a:lnTo>
                      <a:pt x="85725" y="111918"/>
                    </a:lnTo>
                    <a:lnTo>
                      <a:pt x="0" y="111918"/>
                    </a:lnTo>
                    <a:close/>
                  </a:path>
                </a:pathLst>
              </a:custGeom>
              <a:solidFill>
                <a:srgbClr val="FFFFFF"/>
              </a:solidFill>
              <a:ln w="6350">
                <a:solidFill>
                  <a:schemeClr val="bg1">
                    <a:lumMod val="75000"/>
                  </a:schemeClr>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54" name="Oval 53"/>
              <p:cNvSpPr/>
              <p:nvPr/>
            </p:nvSpPr>
            <p:spPr bwMode="auto">
              <a:xfrm>
                <a:off x="4521328" y="6131380"/>
                <a:ext cx="27432" cy="27432"/>
              </a:xfrm>
              <a:prstGeom prst="ellipse">
                <a:avLst/>
              </a:prstGeom>
              <a:solidFill>
                <a:srgbClr val="FFFFFF"/>
              </a:solidFill>
              <a:ln w="3175">
                <a:solidFill>
                  <a:schemeClr val="bg1">
                    <a:lumMod val="75000"/>
                  </a:schemeClr>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55" name="Rectangle 54"/>
              <p:cNvSpPr/>
              <p:nvPr/>
            </p:nvSpPr>
            <p:spPr bwMode="auto">
              <a:xfrm>
                <a:off x="4405102" y="6133840"/>
                <a:ext cx="91440" cy="18288"/>
              </a:xfrm>
              <a:prstGeom prst="rect">
                <a:avLst/>
              </a:prstGeom>
              <a:solidFill>
                <a:srgbClr val="FFFFFF"/>
              </a:solidFill>
              <a:ln w="3175">
                <a:solidFill>
                  <a:schemeClr val="bg1">
                    <a:lumMod val="75000"/>
                  </a:schemeClr>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grpSp>
        <p:grpSp>
          <p:nvGrpSpPr>
            <p:cNvPr id="47" name="Group 46"/>
            <p:cNvGrpSpPr/>
            <p:nvPr/>
          </p:nvGrpSpPr>
          <p:grpSpPr>
            <a:xfrm>
              <a:off x="3664938" y="5605037"/>
              <a:ext cx="757237" cy="173736"/>
              <a:chOff x="3986213" y="6010274"/>
              <a:chExt cx="757237" cy="173736"/>
            </a:xfrm>
          </p:grpSpPr>
          <p:sp>
            <p:nvSpPr>
              <p:cNvPr id="48" name="Freeform 47"/>
              <p:cNvSpPr/>
              <p:nvPr/>
            </p:nvSpPr>
            <p:spPr bwMode="auto">
              <a:xfrm>
                <a:off x="3986213" y="6010274"/>
                <a:ext cx="757237" cy="173736"/>
              </a:xfrm>
              <a:custGeom>
                <a:avLst/>
                <a:gdLst>
                  <a:gd name="connsiteX0" fmla="*/ 0 w 757237"/>
                  <a:gd name="connsiteY0" fmla="*/ 185737 h 185737"/>
                  <a:gd name="connsiteX1" fmla="*/ 0 w 757237"/>
                  <a:gd name="connsiteY1" fmla="*/ 0 h 185737"/>
                  <a:gd name="connsiteX2" fmla="*/ 757237 w 757237"/>
                  <a:gd name="connsiteY2" fmla="*/ 0 h 185737"/>
                  <a:gd name="connsiteX3" fmla="*/ 757237 w 757237"/>
                  <a:gd name="connsiteY3" fmla="*/ 185737 h 185737"/>
                  <a:gd name="connsiteX4" fmla="*/ 0 w 757237"/>
                  <a:gd name="connsiteY4" fmla="*/ 185737 h 185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237" h="185737">
                    <a:moveTo>
                      <a:pt x="0" y="185737"/>
                    </a:moveTo>
                    <a:lnTo>
                      <a:pt x="0" y="0"/>
                    </a:lnTo>
                    <a:lnTo>
                      <a:pt x="757237" y="0"/>
                    </a:lnTo>
                    <a:lnTo>
                      <a:pt x="757237" y="185737"/>
                    </a:lnTo>
                    <a:lnTo>
                      <a:pt x="0" y="185737"/>
                    </a:lnTo>
                    <a:close/>
                  </a:path>
                </a:pathLst>
              </a:custGeom>
              <a:solidFill>
                <a:srgbClr val="FFFFFF"/>
              </a:solidFill>
              <a:ln>
                <a:solidFill>
                  <a:schemeClr val="bg1">
                    <a:lumMod val="75000"/>
                  </a:schemeClr>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49" name="Freeform 48"/>
              <p:cNvSpPr/>
              <p:nvPr/>
            </p:nvSpPr>
            <p:spPr bwMode="auto">
              <a:xfrm>
                <a:off x="4631531" y="6042004"/>
                <a:ext cx="85725" cy="111918"/>
              </a:xfrm>
              <a:custGeom>
                <a:avLst/>
                <a:gdLst>
                  <a:gd name="connsiteX0" fmla="*/ 0 w 85725"/>
                  <a:gd name="connsiteY0" fmla="*/ 111918 h 111918"/>
                  <a:gd name="connsiteX1" fmla="*/ 0 w 85725"/>
                  <a:gd name="connsiteY1" fmla="*/ 0 h 111918"/>
                  <a:gd name="connsiteX2" fmla="*/ 85725 w 85725"/>
                  <a:gd name="connsiteY2" fmla="*/ 0 h 111918"/>
                  <a:gd name="connsiteX3" fmla="*/ 85725 w 85725"/>
                  <a:gd name="connsiteY3" fmla="*/ 111918 h 111918"/>
                  <a:gd name="connsiteX4" fmla="*/ 0 w 85725"/>
                  <a:gd name="connsiteY4" fmla="*/ 111918 h 111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11918">
                    <a:moveTo>
                      <a:pt x="0" y="111918"/>
                    </a:moveTo>
                    <a:lnTo>
                      <a:pt x="0" y="0"/>
                    </a:lnTo>
                    <a:lnTo>
                      <a:pt x="85725" y="0"/>
                    </a:lnTo>
                    <a:lnTo>
                      <a:pt x="85725" y="111918"/>
                    </a:lnTo>
                    <a:lnTo>
                      <a:pt x="0" y="111918"/>
                    </a:lnTo>
                    <a:close/>
                  </a:path>
                </a:pathLst>
              </a:custGeom>
              <a:solidFill>
                <a:srgbClr val="FFFFFF"/>
              </a:solidFill>
              <a:ln w="6350">
                <a:solidFill>
                  <a:schemeClr val="bg1">
                    <a:lumMod val="75000"/>
                  </a:schemeClr>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50" name="Oval 49"/>
              <p:cNvSpPr/>
              <p:nvPr/>
            </p:nvSpPr>
            <p:spPr bwMode="auto">
              <a:xfrm>
                <a:off x="4521328" y="6131380"/>
                <a:ext cx="27432" cy="27432"/>
              </a:xfrm>
              <a:prstGeom prst="ellipse">
                <a:avLst/>
              </a:prstGeom>
              <a:solidFill>
                <a:srgbClr val="FFFFFF"/>
              </a:solidFill>
              <a:ln w="3175">
                <a:solidFill>
                  <a:schemeClr val="bg1">
                    <a:lumMod val="75000"/>
                  </a:schemeClr>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51" name="Rectangle 50"/>
              <p:cNvSpPr/>
              <p:nvPr/>
            </p:nvSpPr>
            <p:spPr bwMode="auto">
              <a:xfrm>
                <a:off x="4405102" y="6133840"/>
                <a:ext cx="91440" cy="18288"/>
              </a:xfrm>
              <a:prstGeom prst="rect">
                <a:avLst/>
              </a:prstGeom>
              <a:solidFill>
                <a:srgbClr val="FFFFFF"/>
              </a:solidFill>
              <a:ln w="3175">
                <a:solidFill>
                  <a:schemeClr val="bg1">
                    <a:lumMod val="75000"/>
                  </a:schemeClr>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grpSp>
      </p:grpSp>
      <p:sp>
        <p:nvSpPr>
          <p:cNvPr id="60" name="Freeform 127"/>
          <p:cNvSpPr>
            <a:spLocks noChangeAspect="1" noEditPoints="1"/>
          </p:cNvSpPr>
          <p:nvPr/>
        </p:nvSpPr>
        <p:spPr bwMode="auto">
          <a:xfrm>
            <a:off x="7253591" y="5510860"/>
            <a:ext cx="761999" cy="588209"/>
          </a:xfrm>
          <a:custGeom>
            <a:avLst/>
            <a:gdLst>
              <a:gd name="T0" fmla="*/ 0 w 804"/>
              <a:gd name="T1" fmla="*/ 0 h 623"/>
              <a:gd name="T2" fmla="*/ 0 w 804"/>
              <a:gd name="T3" fmla="*/ 195 h 623"/>
              <a:gd name="T4" fmla="*/ 804 w 804"/>
              <a:gd name="T5" fmla="*/ 195 h 623"/>
              <a:gd name="T6" fmla="*/ 804 w 804"/>
              <a:gd name="T7" fmla="*/ 0 h 623"/>
              <a:gd name="T8" fmla="*/ 0 w 804"/>
              <a:gd name="T9" fmla="*/ 0 h 623"/>
              <a:gd name="T10" fmla="*/ 539 w 804"/>
              <a:gd name="T11" fmla="*/ 161 h 623"/>
              <a:gd name="T12" fmla="*/ 433 w 804"/>
              <a:gd name="T13" fmla="*/ 161 h 623"/>
              <a:gd name="T14" fmla="*/ 433 w 804"/>
              <a:gd name="T15" fmla="*/ 138 h 623"/>
              <a:gd name="T16" fmla="*/ 539 w 804"/>
              <a:gd name="T17" fmla="*/ 138 h 623"/>
              <a:gd name="T18" fmla="*/ 539 w 804"/>
              <a:gd name="T19" fmla="*/ 161 h 623"/>
              <a:gd name="T20" fmla="*/ 583 w 804"/>
              <a:gd name="T21" fmla="*/ 164 h 623"/>
              <a:gd name="T22" fmla="*/ 568 w 804"/>
              <a:gd name="T23" fmla="*/ 149 h 623"/>
              <a:gd name="T24" fmla="*/ 583 w 804"/>
              <a:gd name="T25" fmla="*/ 135 h 623"/>
              <a:gd name="T26" fmla="*/ 597 w 804"/>
              <a:gd name="T27" fmla="*/ 149 h 623"/>
              <a:gd name="T28" fmla="*/ 583 w 804"/>
              <a:gd name="T29" fmla="*/ 164 h 623"/>
              <a:gd name="T30" fmla="*/ 769 w 804"/>
              <a:gd name="T31" fmla="*/ 159 h 623"/>
              <a:gd name="T32" fmla="*/ 686 w 804"/>
              <a:gd name="T33" fmla="*/ 159 h 623"/>
              <a:gd name="T34" fmla="*/ 686 w 804"/>
              <a:gd name="T35" fmla="*/ 37 h 623"/>
              <a:gd name="T36" fmla="*/ 769 w 804"/>
              <a:gd name="T37" fmla="*/ 37 h 623"/>
              <a:gd name="T38" fmla="*/ 769 w 804"/>
              <a:gd name="T39" fmla="*/ 159 h 623"/>
              <a:gd name="T40" fmla="*/ 0 w 804"/>
              <a:gd name="T41" fmla="*/ 214 h 623"/>
              <a:gd name="T42" fmla="*/ 0 w 804"/>
              <a:gd name="T43" fmla="*/ 409 h 623"/>
              <a:gd name="T44" fmla="*/ 804 w 804"/>
              <a:gd name="T45" fmla="*/ 409 h 623"/>
              <a:gd name="T46" fmla="*/ 804 w 804"/>
              <a:gd name="T47" fmla="*/ 214 h 623"/>
              <a:gd name="T48" fmla="*/ 0 w 804"/>
              <a:gd name="T49" fmla="*/ 214 h 623"/>
              <a:gd name="T50" fmla="*/ 539 w 804"/>
              <a:gd name="T51" fmla="*/ 375 h 623"/>
              <a:gd name="T52" fmla="*/ 433 w 804"/>
              <a:gd name="T53" fmla="*/ 375 h 623"/>
              <a:gd name="T54" fmla="*/ 433 w 804"/>
              <a:gd name="T55" fmla="*/ 352 h 623"/>
              <a:gd name="T56" fmla="*/ 539 w 804"/>
              <a:gd name="T57" fmla="*/ 352 h 623"/>
              <a:gd name="T58" fmla="*/ 539 w 804"/>
              <a:gd name="T59" fmla="*/ 375 h 623"/>
              <a:gd name="T60" fmla="*/ 583 w 804"/>
              <a:gd name="T61" fmla="*/ 378 h 623"/>
              <a:gd name="T62" fmla="*/ 568 w 804"/>
              <a:gd name="T63" fmla="*/ 363 h 623"/>
              <a:gd name="T64" fmla="*/ 583 w 804"/>
              <a:gd name="T65" fmla="*/ 349 h 623"/>
              <a:gd name="T66" fmla="*/ 597 w 804"/>
              <a:gd name="T67" fmla="*/ 363 h 623"/>
              <a:gd name="T68" fmla="*/ 583 w 804"/>
              <a:gd name="T69" fmla="*/ 378 h 623"/>
              <a:gd name="T70" fmla="*/ 769 w 804"/>
              <a:gd name="T71" fmla="*/ 373 h 623"/>
              <a:gd name="T72" fmla="*/ 686 w 804"/>
              <a:gd name="T73" fmla="*/ 373 h 623"/>
              <a:gd name="T74" fmla="*/ 686 w 804"/>
              <a:gd name="T75" fmla="*/ 251 h 623"/>
              <a:gd name="T76" fmla="*/ 769 w 804"/>
              <a:gd name="T77" fmla="*/ 251 h 623"/>
              <a:gd name="T78" fmla="*/ 769 w 804"/>
              <a:gd name="T79" fmla="*/ 373 h 623"/>
              <a:gd name="T80" fmla="*/ 0 w 804"/>
              <a:gd name="T81" fmla="*/ 428 h 623"/>
              <a:gd name="T82" fmla="*/ 0 w 804"/>
              <a:gd name="T83" fmla="*/ 623 h 623"/>
              <a:gd name="T84" fmla="*/ 804 w 804"/>
              <a:gd name="T85" fmla="*/ 623 h 623"/>
              <a:gd name="T86" fmla="*/ 804 w 804"/>
              <a:gd name="T87" fmla="*/ 428 h 623"/>
              <a:gd name="T88" fmla="*/ 0 w 804"/>
              <a:gd name="T89" fmla="*/ 428 h 623"/>
              <a:gd name="T90" fmla="*/ 539 w 804"/>
              <a:gd name="T91" fmla="*/ 589 h 623"/>
              <a:gd name="T92" fmla="*/ 433 w 804"/>
              <a:gd name="T93" fmla="*/ 589 h 623"/>
              <a:gd name="T94" fmla="*/ 433 w 804"/>
              <a:gd name="T95" fmla="*/ 566 h 623"/>
              <a:gd name="T96" fmla="*/ 539 w 804"/>
              <a:gd name="T97" fmla="*/ 566 h 623"/>
              <a:gd name="T98" fmla="*/ 539 w 804"/>
              <a:gd name="T99" fmla="*/ 589 h 623"/>
              <a:gd name="T100" fmla="*/ 583 w 804"/>
              <a:gd name="T101" fmla="*/ 592 h 623"/>
              <a:gd name="T102" fmla="*/ 568 w 804"/>
              <a:gd name="T103" fmla="*/ 577 h 623"/>
              <a:gd name="T104" fmla="*/ 583 w 804"/>
              <a:gd name="T105" fmla="*/ 563 h 623"/>
              <a:gd name="T106" fmla="*/ 597 w 804"/>
              <a:gd name="T107" fmla="*/ 577 h 623"/>
              <a:gd name="T108" fmla="*/ 583 w 804"/>
              <a:gd name="T109" fmla="*/ 592 h 623"/>
              <a:gd name="T110" fmla="*/ 769 w 804"/>
              <a:gd name="T111" fmla="*/ 587 h 623"/>
              <a:gd name="T112" fmla="*/ 686 w 804"/>
              <a:gd name="T113" fmla="*/ 587 h 623"/>
              <a:gd name="T114" fmla="*/ 686 w 804"/>
              <a:gd name="T115" fmla="*/ 465 h 623"/>
              <a:gd name="T116" fmla="*/ 769 w 804"/>
              <a:gd name="T117" fmla="*/ 465 h 623"/>
              <a:gd name="T118" fmla="*/ 769 w 804"/>
              <a:gd name="T119" fmla="*/ 587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04" h="623">
                <a:moveTo>
                  <a:pt x="0" y="0"/>
                </a:moveTo>
                <a:cubicBezTo>
                  <a:pt x="0" y="195"/>
                  <a:pt x="0" y="195"/>
                  <a:pt x="0" y="195"/>
                </a:cubicBezTo>
                <a:cubicBezTo>
                  <a:pt x="804" y="195"/>
                  <a:pt x="804" y="195"/>
                  <a:pt x="804" y="195"/>
                </a:cubicBezTo>
                <a:cubicBezTo>
                  <a:pt x="804" y="0"/>
                  <a:pt x="804" y="0"/>
                  <a:pt x="804" y="0"/>
                </a:cubicBezTo>
                <a:lnTo>
                  <a:pt x="0" y="0"/>
                </a:lnTo>
                <a:close/>
                <a:moveTo>
                  <a:pt x="539" y="161"/>
                </a:moveTo>
                <a:cubicBezTo>
                  <a:pt x="433" y="161"/>
                  <a:pt x="433" y="161"/>
                  <a:pt x="433" y="161"/>
                </a:cubicBezTo>
                <a:cubicBezTo>
                  <a:pt x="433" y="138"/>
                  <a:pt x="433" y="138"/>
                  <a:pt x="433" y="138"/>
                </a:cubicBezTo>
                <a:cubicBezTo>
                  <a:pt x="539" y="138"/>
                  <a:pt x="539" y="138"/>
                  <a:pt x="539" y="138"/>
                </a:cubicBezTo>
                <a:lnTo>
                  <a:pt x="539" y="161"/>
                </a:lnTo>
                <a:close/>
                <a:moveTo>
                  <a:pt x="583" y="164"/>
                </a:moveTo>
                <a:cubicBezTo>
                  <a:pt x="575" y="164"/>
                  <a:pt x="568" y="157"/>
                  <a:pt x="568" y="149"/>
                </a:cubicBezTo>
                <a:cubicBezTo>
                  <a:pt x="568" y="141"/>
                  <a:pt x="575" y="135"/>
                  <a:pt x="583" y="135"/>
                </a:cubicBezTo>
                <a:cubicBezTo>
                  <a:pt x="591" y="135"/>
                  <a:pt x="597" y="141"/>
                  <a:pt x="597" y="149"/>
                </a:cubicBezTo>
                <a:cubicBezTo>
                  <a:pt x="597" y="157"/>
                  <a:pt x="591" y="164"/>
                  <a:pt x="583" y="164"/>
                </a:cubicBezTo>
                <a:close/>
                <a:moveTo>
                  <a:pt x="769" y="159"/>
                </a:moveTo>
                <a:cubicBezTo>
                  <a:pt x="686" y="159"/>
                  <a:pt x="686" y="159"/>
                  <a:pt x="686" y="159"/>
                </a:cubicBezTo>
                <a:cubicBezTo>
                  <a:pt x="686" y="37"/>
                  <a:pt x="686" y="37"/>
                  <a:pt x="686" y="37"/>
                </a:cubicBezTo>
                <a:cubicBezTo>
                  <a:pt x="769" y="37"/>
                  <a:pt x="769" y="37"/>
                  <a:pt x="769" y="37"/>
                </a:cubicBezTo>
                <a:lnTo>
                  <a:pt x="769" y="159"/>
                </a:lnTo>
                <a:close/>
                <a:moveTo>
                  <a:pt x="0" y="214"/>
                </a:moveTo>
                <a:cubicBezTo>
                  <a:pt x="0" y="409"/>
                  <a:pt x="0" y="409"/>
                  <a:pt x="0" y="409"/>
                </a:cubicBezTo>
                <a:cubicBezTo>
                  <a:pt x="804" y="409"/>
                  <a:pt x="804" y="409"/>
                  <a:pt x="804" y="409"/>
                </a:cubicBezTo>
                <a:cubicBezTo>
                  <a:pt x="804" y="214"/>
                  <a:pt x="804" y="214"/>
                  <a:pt x="804" y="214"/>
                </a:cubicBezTo>
                <a:lnTo>
                  <a:pt x="0" y="214"/>
                </a:lnTo>
                <a:close/>
                <a:moveTo>
                  <a:pt x="539" y="375"/>
                </a:moveTo>
                <a:cubicBezTo>
                  <a:pt x="433" y="375"/>
                  <a:pt x="433" y="375"/>
                  <a:pt x="433" y="375"/>
                </a:cubicBezTo>
                <a:cubicBezTo>
                  <a:pt x="433" y="352"/>
                  <a:pt x="433" y="352"/>
                  <a:pt x="433" y="352"/>
                </a:cubicBezTo>
                <a:cubicBezTo>
                  <a:pt x="539" y="352"/>
                  <a:pt x="539" y="352"/>
                  <a:pt x="539" y="352"/>
                </a:cubicBezTo>
                <a:lnTo>
                  <a:pt x="539" y="375"/>
                </a:lnTo>
                <a:close/>
                <a:moveTo>
                  <a:pt x="583" y="378"/>
                </a:moveTo>
                <a:cubicBezTo>
                  <a:pt x="575" y="378"/>
                  <a:pt x="568" y="371"/>
                  <a:pt x="568" y="363"/>
                </a:cubicBezTo>
                <a:cubicBezTo>
                  <a:pt x="568" y="355"/>
                  <a:pt x="575" y="349"/>
                  <a:pt x="583" y="349"/>
                </a:cubicBezTo>
                <a:cubicBezTo>
                  <a:pt x="591" y="349"/>
                  <a:pt x="597" y="355"/>
                  <a:pt x="597" y="363"/>
                </a:cubicBezTo>
                <a:cubicBezTo>
                  <a:pt x="597" y="371"/>
                  <a:pt x="591" y="378"/>
                  <a:pt x="583" y="378"/>
                </a:cubicBezTo>
                <a:close/>
                <a:moveTo>
                  <a:pt x="769" y="373"/>
                </a:moveTo>
                <a:cubicBezTo>
                  <a:pt x="686" y="373"/>
                  <a:pt x="686" y="373"/>
                  <a:pt x="686" y="373"/>
                </a:cubicBezTo>
                <a:cubicBezTo>
                  <a:pt x="686" y="251"/>
                  <a:pt x="686" y="251"/>
                  <a:pt x="686" y="251"/>
                </a:cubicBezTo>
                <a:cubicBezTo>
                  <a:pt x="769" y="251"/>
                  <a:pt x="769" y="251"/>
                  <a:pt x="769" y="251"/>
                </a:cubicBezTo>
                <a:lnTo>
                  <a:pt x="769" y="373"/>
                </a:lnTo>
                <a:close/>
                <a:moveTo>
                  <a:pt x="0" y="428"/>
                </a:moveTo>
                <a:cubicBezTo>
                  <a:pt x="0" y="623"/>
                  <a:pt x="0" y="623"/>
                  <a:pt x="0" y="623"/>
                </a:cubicBezTo>
                <a:cubicBezTo>
                  <a:pt x="804" y="623"/>
                  <a:pt x="804" y="623"/>
                  <a:pt x="804" y="623"/>
                </a:cubicBezTo>
                <a:cubicBezTo>
                  <a:pt x="804" y="428"/>
                  <a:pt x="804" y="428"/>
                  <a:pt x="804" y="428"/>
                </a:cubicBezTo>
                <a:lnTo>
                  <a:pt x="0" y="428"/>
                </a:lnTo>
                <a:close/>
                <a:moveTo>
                  <a:pt x="539" y="589"/>
                </a:moveTo>
                <a:cubicBezTo>
                  <a:pt x="433" y="589"/>
                  <a:pt x="433" y="589"/>
                  <a:pt x="433" y="589"/>
                </a:cubicBezTo>
                <a:cubicBezTo>
                  <a:pt x="433" y="566"/>
                  <a:pt x="433" y="566"/>
                  <a:pt x="433" y="566"/>
                </a:cubicBezTo>
                <a:cubicBezTo>
                  <a:pt x="539" y="566"/>
                  <a:pt x="539" y="566"/>
                  <a:pt x="539" y="566"/>
                </a:cubicBezTo>
                <a:lnTo>
                  <a:pt x="539" y="589"/>
                </a:lnTo>
                <a:close/>
                <a:moveTo>
                  <a:pt x="583" y="592"/>
                </a:moveTo>
                <a:cubicBezTo>
                  <a:pt x="575" y="592"/>
                  <a:pt x="568" y="585"/>
                  <a:pt x="568" y="577"/>
                </a:cubicBezTo>
                <a:cubicBezTo>
                  <a:pt x="568" y="569"/>
                  <a:pt x="575" y="563"/>
                  <a:pt x="583" y="563"/>
                </a:cubicBezTo>
                <a:cubicBezTo>
                  <a:pt x="591" y="563"/>
                  <a:pt x="597" y="569"/>
                  <a:pt x="597" y="577"/>
                </a:cubicBezTo>
                <a:cubicBezTo>
                  <a:pt x="597" y="585"/>
                  <a:pt x="591" y="592"/>
                  <a:pt x="583" y="592"/>
                </a:cubicBezTo>
                <a:close/>
                <a:moveTo>
                  <a:pt x="769" y="587"/>
                </a:moveTo>
                <a:cubicBezTo>
                  <a:pt x="686" y="587"/>
                  <a:pt x="686" y="587"/>
                  <a:pt x="686" y="587"/>
                </a:cubicBezTo>
                <a:cubicBezTo>
                  <a:pt x="686" y="465"/>
                  <a:pt x="686" y="465"/>
                  <a:pt x="686" y="465"/>
                </a:cubicBezTo>
                <a:cubicBezTo>
                  <a:pt x="769" y="465"/>
                  <a:pt x="769" y="465"/>
                  <a:pt x="769" y="465"/>
                </a:cubicBezTo>
                <a:lnTo>
                  <a:pt x="769" y="587"/>
                </a:lnTo>
                <a:close/>
              </a:path>
            </a:pathLst>
          </a:custGeom>
          <a:solidFill>
            <a:schemeClr val="bg1">
              <a:lumMod val="75000"/>
            </a:schemeClr>
          </a:solidFill>
          <a:ln>
            <a:noFill/>
          </a:ln>
          <a:extLst/>
        </p:spPr>
        <p:txBody>
          <a:bodyPr vert="horz" wrap="square" lIns="91440" tIns="45720" rIns="91440" bIns="45720" numCol="1" anchor="t" anchorCtr="0" compatLnSpc="1">
            <a:prstTxWarp prst="textNoShape">
              <a:avLst/>
            </a:prstTxWarp>
          </a:bodyPr>
          <a:lstStyle/>
          <a:p>
            <a:pPr defTabSz="914400"/>
            <a:endParaRPr lang="en-US" sz="1400">
              <a:solidFill>
                <a:prstClr val="black"/>
              </a:solidFill>
              <a:latin typeface="Segoe"/>
            </a:endParaRPr>
          </a:p>
        </p:txBody>
      </p:sp>
      <p:sp>
        <p:nvSpPr>
          <p:cNvPr id="61" name="Freeform 127"/>
          <p:cNvSpPr>
            <a:spLocks noChangeAspect="1" noEditPoints="1"/>
          </p:cNvSpPr>
          <p:nvPr/>
        </p:nvSpPr>
        <p:spPr bwMode="auto">
          <a:xfrm>
            <a:off x="8927505" y="5525670"/>
            <a:ext cx="568591" cy="438912"/>
          </a:xfrm>
          <a:custGeom>
            <a:avLst/>
            <a:gdLst>
              <a:gd name="T0" fmla="*/ 0 w 804"/>
              <a:gd name="T1" fmla="*/ 0 h 623"/>
              <a:gd name="T2" fmla="*/ 0 w 804"/>
              <a:gd name="T3" fmla="*/ 195 h 623"/>
              <a:gd name="T4" fmla="*/ 804 w 804"/>
              <a:gd name="T5" fmla="*/ 195 h 623"/>
              <a:gd name="T6" fmla="*/ 804 w 804"/>
              <a:gd name="T7" fmla="*/ 0 h 623"/>
              <a:gd name="T8" fmla="*/ 0 w 804"/>
              <a:gd name="T9" fmla="*/ 0 h 623"/>
              <a:gd name="T10" fmla="*/ 539 w 804"/>
              <a:gd name="T11" fmla="*/ 161 h 623"/>
              <a:gd name="T12" fmla="*/ 433 w 804"/>
              <a:gd name="T13" fmla="*/ 161 h 623"/>
              <a:gd name="T14" fmla="*/ 433 w 804"/>
              <a:gd name="T15" fmla="*/ 138 h 623"/>
              <a:gd name="T16" fmla="*/ 539 w 804"/>
              <a:gd name="T17" fmla="*/ 138 h 623"/>
              <a:gd name="T18" fmla="*/ 539 w 804"/>
              <a:gd name="T19" fmla="*/ 161 h 623"/>
              <a:gd name="T20" fmla="*/ 583 w 804"/>
              <a:gd name="T21" fmla="*/ 164 h 623"/>
              <a:gd name="T22" fmla="*/ 568 w 804"/>
              <a:gd name="T23" fmla="*/ 149 h 623"/>
              <a:gd name="T24" fmla="*/ 583 w 804"/>
              <a:gd name="T25" fmla="*/ 135 h 623"/>
              <a:gd name="T26" fmla="*/ 597 w 804"/>
              <a:gd name="T27" fmla="*/ 149 h 623"/>
              <a:gd name="T28" fmla="*/ 583 w 804"/>
              <a:gd name="T29" fmla="*/ 164 h 623"/>
              <a:gd name="T30" fmla="*/ 769 w 804"/>
              <a:gd name="T31" fmla="*/ 159 h 623"/>
              <a:gd name="T32" fmla="*/ 686 w 804"/>
              <a:gd name="T33" fmla="*/ 159 h 623"/>
              <a:gd name="T34" fmla="*/ 686 w 804"/>
              <a:gd name="T35" fmla="*/ 37 h 623"/>
              <a:gd name="T36" fmla="*/ 769 w 804"/>
              <a:gd name="T37" fmla="*/ 37 h 623"/>
              <a:gd name="T38" fmla="*/ 769 w 804"/>
              <a:gd name="T39" fmla="*/ 159 h 623"/>
              <a:gd name="T40" fmla="*/ 0 w 804"/>
              <a:gd name="T41" fmla="*/ 214 h 623"/>
              <a:gd name="T42" fmla="*/ 0 w 804"/>
              <a:gd name="T43" fmla="*/ 409 h 623"/>
              <a:gd name="T44" fmla="*/ 804 w 804"/>
              <a:gd name="T45" fmla="*/ 409 h 623"/>
              <a:gd name="T46" fmla="*/ 804 w 804"/>
              <a:gd name="T47" fmla="*/ 214 h 623"/>
              <a:gd name="T48" fmla="*/ 0 w 804"/>
              <a:gd name="T49" fmla="*/ 214 h 623"/>
              <a:gd name="T50" fmla="*/ 539 w 804"/>
              <a:gd name="T51" fmla="*/ 375 h 623"/>
              <a:gd name="T52" fmla="*/ 433 w 804"/>
              <a:gd name="T53" fmla="*/ 375 h 623"/>
              <a:gd name="T54" fmla="*/ 433 w 804"/>
              <a:gd name="T55" fmla="*/ 352 h 623"/>
              <a:gd name="T56" fmla="*/ 539 w 804"/>
              <a:gd name="T57" fmla="*/ 352 h 623"/>
              <a:gd name="T58" fmla="*/ 539 w 804"/>
              <a:gd name="T59" fmla="*/ 375 h 623"/>
              <a:gd name="T60" fmla="*/ 583 w 804"/>
              <a:gd name="T61" fmla="*/ 378 h 623"/>
              <a:gd name="T62" fmla="*/ 568 w 804"/>
              <a:gd name="T63" fmla="*/ 363 h 623"/>
              <a:gd name="T64" fmla="*/ 583 w 804"/>
              <a:gd name="T65" fmla="*/ 349 h 623"/>
              <a:gd name="T66" fmla="*/ 597 w 804"/>
              <a:gd name="T67" fmla="*/ 363 h 623"/>
              <a:gd name="T68" fmla="*/ 583 w 804"/>
              <a:gd name="T69" fmla="*/ 378 h 623"/>
              <a:gd name="T70" fmla="*/ 769 w 804"/>
              <a:gd name="T71" fmla="*/ 373 h 623"/>
              <a:gd name="T72" fmla="*/ 686 w 804"/>
              <a:gd name="T73" fmla="*/ 373 h 623"/>
              <a:gd name="T74" fmla="*/ 686 w 804"/>
              <a:gd name="T75" fmla="*/ 251 h 623"/>
              <a:gd name="T76" fmla="*/ 769 w 804"/>
              <a:gd name="T77" fmla="*/ 251 h 623"/>
              <a:gd name="T78" fmla="*/ 769 w 804"/>
              <a:gd name="T79" fmla="*/ 373 h 623"/>
              <a:gd name="T80" fmla="*/ 0 w 804"/>
              <a:gd name="T81" fmla="*/ 428 h 623"/>
              <a:gd name="T82" fmla="*/ 0 w 804"/>
              <a:gd name="T83" fmla="*/ 623 h 623"/>
              <a:gd name="T84" fmla="*/ 804 w 804"/>
              <a:gd name="T85" fmla="*/ 623 h 623"/>
              <a:gd name="T86" fmla="*/ 804 w 804"/>
              <a:gd name="T87" fmla="*/ 428 h 623"/>
              <a:gd name="T88" fmla="*/ 0 w 804"/>
              <a:gd name="T89" fmla="*/ 428 h 623"/>
              <a:gd name="T90" fmla="*/ 539 w 804"/>
              <a:gd name="T91" fmla="*/ 589 h 623"/>
              <a:gd name="T92" fmla="*/ 433 w 804"/>
              <a:gd name="T93" fmla="*/ 589 h 623"/>
              <a:gd name="T94" fmla="*/ 433 w 804"/>
              <a:gd name="T95" fmla="*/ 566 h 623"/>
              <a:gd name="T96" fmla="*/ 539 w 804"/>
              <a:gd name="T97" fmla="*/ 566 h 623"/>
              <a:gd name="T98" fmla="*/ 539 w 804"/>
              <a:gd name="T99" fmla="*/ 589 h 623"/>
              <a:gd name="T100" fmla="*/ 583 w 804"/>
              <a:gd name="T101" fmla="*/ 592 h 623"/>
              <a:gd name="T102" fmla="*/ 568 w 804"/>
              <a:gd name="T103" fmla="*/ 577 h 623"/>
              <a:gd name="T104" fmla="*/ 583 w 804"/>
              <a:gd name="T105" fmla="*/ 563 h 623"/>
              <a:gd name="T106" fmla="*/ 597 w 804"/>
              <a:gd name="T107" fmla="*/ 577 h 623"/>
              <a:gd name="T108" fmla="*/ 583 w 804"/>
              <a:gd name="T109" fmla="*/ 592 h 623"/>
              <a:gd name="T110" fmla="*/ 769 w 804"/>
              <a:gd name="T111" fmla="*/ 587 h 623"/>
              <a:gd name="T112" fmla="*/ 686 w 804"/>
              <a:gd name="T113" fmla="*/ 587 h 623"/>
              <a:gd name="T114" fmla="*/ 686 w 804"/>
              <a:gd name="T115" fmla="*/ 465 h 623"/>
              <a:gd name="T116" fmla="*/ 769 w 804"/>
              <a:gd name="T117" fmla="*/ 465 h 623"/>
              <a:gd name="T118" fmla="*/ 769 w 804"/>
              <a:gd name="T119" fmla="*/ 587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04" h="623">
                <a:moveTo>
                  <a:pt x="0" y="0"/>
                </a:moveTo>
                <a:cubicBezTo>
                  <a:pt x="0" y="195"/>
                  <a:pt x="0" y="195"/>
                  <a:pt x="0" y="195"/>
                </a:cubicBezTo>
                <a:cubicBezTo>
                  <a:pt x="804" y="195"/>
                  <a:pt x="804" y="195"/>
                  <a:pt x="804" y="195"/>
                </a:cubicBezTo>
                <a:cubicBezTo>
                  <a:pt x="804" y="0"/>
                  <a:pt x="804" y="0"/>
                  <a:pt x="804" y="0"/>
                </a:cubicBezTo>
                <a:lnTo>
                  <a:pt x="0" y="0"/>
                </a:lnTo>
                <a:close/>
                <a:moveTo>
                  <a:pt x="539" y="161"/>
                </a:moveTo>
                <a:cubicBezTo>
                  <a:pt x="433" y="161"/>
                  <a:pt x="433" y="161"/>
                  <a:pt x="433" y="161"/>
                </a:cubicBezTo>
                <a:cubicBezTo>
                  <a:pt x="433" y="138"/>
                  <a:pt x="433" y="138"/>
                  <a:pt x="433" y="138"/>
                </a:cubicBezTo>
                <a:cubicBezTo>
                  <a:pt x="539" y="138"/>
                  <a:pt x="539" y="138"/>
                  <a:pt x="539" y="138"/>
                </a:cubicBezTo>
                <a:lnTo>
                  <a:pt x="539" y="161"/>
                </a:lnTo>
                <a:close/>
                <a:moveTo>
                  <a:pt x="583" y="164"/>
                </a:moveTo>
                <a:cubicBezTo>
                  <a:pt x="575" y="164"/>
                  <a:pt x="568" y="157"/>
                  <a:pt x="568" y="149"/>
                </a:cubicBezTo>
                <a:cubicBezTo>
                  <a:pt x="568" y="141"/>
                  <a:pt x="575" y="135"/>
                  <a:pt x="583" y="135"/>
                </a:cubicBezTo>
                <a:cubicBezTo>
                  <a:pt x="591" y="135"/>
                  <a:pt x="597" y="141"/>
                  <a:pt x="597" y="149"/>
                </a:cubicBezTo>
                <a:cubicBezTo>
                  <a:pt x="597" y="157"/>
                  <a:pt x="591" y="164"/>
                  <a:pt x="583" y="164"/>
                </a:cubicBezTo>
                <a:close/>
                <a:moveTo>
                  <a:pt x="769" y="159"/>
                </a:moveTo>
                <a:cubicBezTo>
                  <a:pt x="686" y="159"/>
                  <a:pt x="686" y="159"/>
                  <a:pt x="686" y="159"/>
                </a:cubicBezTo>
                <a:cubicBezTo>
                  <a:pt x="686" y="37"/>
                  <a:pt x="686" y="37"/>
                  <a:pt x="686" y="37"/>
                </a:cubicBezTo>
                <a:cubicBezTo>
                  <a:pt x="769" y="37"/>
                  <a:pt x="769" y="37"/>
                  <a:pt x="769" y="37"/>
                </a:cubicBezTo>
                <a:lnTo>
                  <a:pt x="769" y="159"/>
                </a:lnTo>
                <a:close/>
                <a:moveTo>
                  <a:pt x="0" y="214"/>
                </a:moveTo>
                <a:cubicBezTo>
                  <a:pt x="0" y="409"/>
                  <a:pt x="0" y="409"/>
                  <a:pt x="0" y="409"/>
                </a:cubicBezTo>
                <a:cubicBezTo>
                  <a:pt x="804" y="409"/>
                  <a:pt x="804" y="409"/>
                  <a:pt x="804" y="409"/>
                </a:cubicBezTo>
                <a:cubicBezTo>
                  <a:pt x="804" y="214"/>
                  <a:pt x="804" y="214"/>
                  <a:pt x="804" y="214"/>
                </a:cubicBezTo>
                <a:lnTo>
                  <a:pt x="0" y="214"/>
                </a:lnTo>
                <a:close/>
                <a:moveTo>
                  <a:pt x="539" y="375"/>
                </a:moveTo>
                <a:cubicBezTo>
                  <a:pt x="433" y="375"/>
                  <a:pt x="433" y="375"/>
                  <a:pt x="433" y="375"/>
                </a:cubicBezTo>
                <a:cubicBezTo>
                  <a:pt x="433" y="352"/>
                  <a:pt x="433" y="352"/>
                  <a:pt x="433" y="352"/>
                </a:cubicBezTo>
                <a:cubicBezTo>
                  <a:pt x="539" y="352"/>
                  <a:pt x="539" y="352"/>
                  <a:pt x="539" y="352"/>
                </a:cubicBezTo>
                <a:lnTo>
                  <a:pt x="539" y="375"/>
                </a:lnTo>
                <a:close/>
                <a:moveTo>
                  <a:pt x="583" y="378"/>
                </a:moveTo>
                <a:cubicBezTo>
                  <a:pt x="575" y="378"/>
                  <a:pt x="568" y="371"/>
                  <a:pt x="568" y="363"/>
                </a:cubicBezTo>
                <a:cubicBezTo>
                  <a:pt x="568" y="355"/>
                  <a:pt x="575" y="349"/>
                  <a:pt x="583" y="349"/>
                </a:cubicBezTo>
                <a:cubicBezTo>
                  <a:pt x="591" y="349"/>
                  <a:pt x="597" y="355"/>
                  <a:pt x="597" y="363"/>
                </a:cubicBezTo>
                <a:cubicBezTo>
                  <a:pt x="597" y="371"/>
                  <a:pt x="591" y="378"/>
                  <a:pt x="583" y="378"/>
                </a:cubicBezTo>
                <a:close/>
                <a:moveTo>
                  <a:pt x="769" y="373"/>
                </a:moveTo>
                <a:cubicBezTo>
                  <a:pt x="686" y="373"/>
                  <a:pt x="686" y="373"/>
                  <a:pt x="686" y="373"/>
                </a:cubicBezTo>
                <a:cubicBezTo>
                  <a:pt x="686" y="251"/>
                  <a:pt x="686" y="251"/>
                  <a:pt x="686" y="251"/>
                </a:cubicBezTo>
                <a:cubicBezTo>
                  <a:pt x="769" y="251"/>
                  <a:pt x="769" y="251"/>
                  <a:pt x="769" y="251"/>
                </a:cubicBezTo>
                <a:lnTo>
                  <a:pt x="769" y="373"/>
                </a:lnTo>
                <a:close/>
                <a:moveTo>
                  <a:pt x="0" y="428"/>
                </a:moveTo>
                <a:cubicBezTo>
                  <a:pt x="0" y="623"/>
                  <a:pt x="0" y="623"/>
                  <a:pt x="0" y="623"/>
                </a:cubicBezTo>
                <a:cubicBezTo>
                  <a:pt x="804" y="623"/>
                  <a:pt x="804" y="623"/>
                  <a:pt x="804" y="623"/>
                </a:cubicBezTo>
                <a:cubicBezTo>
                  <a:pt x="804" y="428"/>
                  <a:pt x="804" y="428"/>
                  <a:pt x="804" y="428"/>
                </a:cubicBezTo>
                <a:lnTo>
                  <a:pt x="0" y="428"/>
                </a:lnTo>
                <a:close/>
                <a:moveTo>
                  <a:pt x="539" y="589"/>
                </a:moveTo>
                <a:cubicBezTo>
                  <a:pt x="433" y="589"/>
                  <a:pt x="433" y="589"/>
                  <a:pt x="433" y="589"/>
                </a:cubicBezTo>
                <a:cubicBezTo>
                  <a:pt x="433" y="566"/>
                  <a:pt x="433" y="566"/>
                  <a:pt x="433" y="566"/>
                </a:cubicBezTo>
                <a:cubicBezTo>
                  <a:pt x="539" y="566"/>
                  <a:pt x="539" y="566"/>
                  <a:pt x="539" y="566"/>
                </a:cubicBezTo>
                <a:lnTo>
                  <a:pt x="539" y="589"/>
                </a:lnTo>
                <a:close/>
                <a:moveTo>
                  <a:pt x="583" y="592"/>
                </a:moveTo>
                <a:cubicBezTo>
                  <a:pt x="575" y="592"/>
                  <a:pt x="568" y="585"/>
                  <a:pt x="568" y="577"/>
                </a:cubicBezTo>
                <a:cubicBezTo>
                  <a:pt x="568" y="569"/>
                  <a:pt x="575" y="563"/>
                  <a:pt x="583" y="563"/>
                </a:cubicBezTo>
                <a:cubicBezTo>
                  <a:pt x="591" y="563"/>
                  <a:pt x="597" y="569"/>
                  <a:pt x="597" y="577"/>
                </a:cubicBezTo>
                <a:cubicBezTo>
                  <a:pt x="597" y="585"/>
                  <a:pt x="591" y="592"/>
                  <a:pt x="583" y="592"/>
                </a:cubicBezTo>
                <a:close/>
                <a:moveTo>
                  <a:pt x="769" y="587"/>
                </a:moveTo>
                <a:cubicBezTo>
                  <a:pt x="686" y="587"/>
                  <a:pt x="686" y="587"/>
                  <a:pt x="686" y="587"/>
                </a:cubicBezTo>
                <a:cubicBezTo>
                  <a:pt x="686" y="465"/>
                  <a:pt x="686" y="465"/>
                  <a:pt x="686" y="465"/>
                </a:cubicBezTo>
                <a:cubicBezTo>
                  <a:pt x="769" y="465"/>
                  <a:pt x="769" y="465"/>
                  <a:pt x="769" y="465"/>
                </a:cubicBezTo>
                <a:lnTo>
                  <a:pt x="769" y="587"/>
                </a:lnTo>
                <a:close/>
              </a:path>
            </a:pathLst>
          </a:custGeom>
          <a:solidFill>
            <a:schemeClr val="bg1">
              <a:lumMod val="75000"/>
            </a:schemeClr>
          </a:solidFill>
          <a:ln>
            <a:noFill/>
          </a:ln>
          <a:extLst/>
        </p:spPr>
        <p:txBody>
          <a:bodyPr vert="horz" wrap="square" lIns="91440" tIns="45720" rIns="91440" bIns="45720" numCol="1" anchor="t" anchorCtr="0" compatLnSpc="1">
            <a:prstTxWarp prst="textNoShape">
              <a:avLst/>
            </a:prstTxWarp>
          </a:bodyPr>
          <a:lstStyle/>
          <a:p>
            <a:pPr defTabSz="914400"/>
            <a:endParaRPr lang="en-US" sz="1400">
              <a:solidFill>
                <a:prstClr val="black"/>
              </a:solidFill>
              <a:latin typeface="Segoe"/>
            </a:endParaRPr>
          </a:p>
        </p:txBody>
      </p:sp>
      <p:grpSp>
        <p:nvGrpSpPr>
          <p:cNvPr id="68" name="Group 67"/>
          <p:cNvGrpSpPr/>
          <p:nvPr/>
        </p:nvGrpSpPr>
        <p:grpSpPr>
          <a:xfrm>
            <a:off x="6507399" y="1334092"/>
            <a:ext cx="4742901" cy="1721749"/>
            <a:chOff x="3086157" y="1187135"/>
            <a:chExt cx="4742901" cy="1721749"/>
          </a:xfrm>
        </p:grpSpPr>
        <p:sp>
          <p:nvSpPr>
            <p:cNvPr id="69" name="Freeform 10"/>
            <p:cNvSpPr>
              <a:spLocks noChangeAspect="1"/>
            </p:cNvSpPr>
            <p:nvPr/>
          </p:nvSpPr>
          <p:spPr bwMode="auto">
            <a:xfrm>
              <a:off x="4063295" y="1187135"/>
              <a:ext cx="2773941" cy="1721749"/>
            </a:xfrm>
            <a:custGeom>
              <a:avLst/>
              <a:gdLst>
                <a:gd name="T0" fmla="*/ 290 w 341"/>
                <a:gd name="T1" fmla="*/ 208 h 210"/>
                <a:gd name="T2" fmla="*/ 341 w 341"/>
                <a:gd name="T3" fmla="*/ 139 h 210"/>
                <a:gd name="T4" fmla="*/ 275 w 341"/>
                <a:gd name="T5" fmla="*/ 75 h 210"/>
                <a:gd name="T6" fmla="*/ 205 w 341"/>
                <a:gd name="T7" fmla="*/ 0 h 210"/>
                <a:gd name="T8" fmla="*/ 142 w 341"/>
                <a:gd name="T9" fmla="*/ 37 h 210"/>
                <a:gd name="T10" fmla="*/ 75 w 341"/>
                <a:gd name="T11" fmla="*/ 37 h 210"/>
                <a:gd name="T12" fmla="*/ 39 w 341"/>
                <a:gd name="T13" fmla="*/ 103 h 210"/>
                <a:gd name="T14" fmla="*/ 0 w 341"/>
                <a:gd name="T15" fmla="*/ 157 h 210"/>
                <a:gd name="T16" fmla="*/ 34 w 341"/>
                <a:gd name="T17" fmla="*/ 208 h 210"/>
                <a:gd name="T18" fmla="*/ 290 w 341"/>
                <a:gd name="T19" fmla="*/ 208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1" h="210">
                  <a:moveTo>
                    <a:pt x="290" y="208"/>
                  </a:moveTo>
                  <a:cubicBezTo>
                    <a:pt x="290" y="208"/>
                    <a:pt x="341" y="210"/>
                    <a:pt x="341" y="139"/>
                  </a:cubicBezTo>
                  <a:cubicBezTo>
                    <a:pt x="341" y="70"/>
                    <a:pt x="275" y="75"/>
                    <a:pt x="275" y="75"/>
                  </a:cubicBezTo>
                  <a:cubicBezTo>
                    <a:pt x="285" y="43"/>
                    <a:pt x="247" y="0"/>
                    <a:pt x="205" y="0"/>
                  </a:cubicBezTo>
                  <a:cubicBezTo>
                    <a:pt x="155" y="0"/>
                    <a:pt x="142" y="37"/>
                    <a:pt x="142" y="37"/>
                  </a:cubicBezTo>
                  <a:cubicBezTo>
                    <a:pt x="142" y="37"/>
                    <a:pt x="113" y="20"/>
                    <a:pt x="75" y="37"/>
                  </a:cubicBezTo>
                  <a:cubicBezTo>
                    <a:pt x="36" y="53"/>
                    <a:pt x="39" y="103"/>
                    <a:pt x="39" y="103"/>
                  </a:cubicBezTo>
                  <a:cubicBezTo>
                    <a:pt x="39" y="103"/>
                    <a:pt x="0" y="113"/>
                    <a:pt x="0" y="157"/>
                  </a:cubicBezTo>
                  <a:cubicBezTo>
                    <a:pt x="1" y="202"/>
                    <a:pt x="34" y="208"/>
                    <a:pt x="34" y="208"/>
                  </a:cubicBezTo>
                  <a:cubicBezTo>
                    <a:pt x="34" y="208"/>
                    <a:pt x="34" y="208"/>
                    <a:pt x="290" y="208"/>
                  </a:cubicBezTo>
                  <a:close/>
                </a:path>
              </a:pathLst>
            </a:custGeom>
            <a:solidFill>
              <a:srgbClr val="F5F5F5"/>
            </a:solidFill>
            <a:ln w="28575">
              <a:solidFill>
                <a:schemeClr val="accent2"/>
              </a:solidFill>
            </a:ln>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sp>
          <p:nvSpPr>
            <p:cNvPr id="70" name="TextBox 69"/>
            <p:cNvSpPr txBox="1"/>
            <p:nvPr/>
          </p:nvSpPr>
          <p:spPr>
            <a:xfrm>
              <a:off x="3086157" y="1881614"/>
              <a:ext cx="4742901" cy="738664"/>
            </a:xfrm>
            <a:prstGeom prst="rect">
              <a:avLst/>
            </a:prstGeom>
            <a:noFill/>
          </p:spPr>
          <p:txBody>
            <a:bodyPr wrap="square" lIns="182880" tIns="146304" rIns="182880" bIns="146304" rtlCol="0">
              <a:spAutoFit/>
            </a:bodyPr>
            <a:lstStyle/>
            <a:p>
              <a:pPr algn="ctr">
                <a:lnSpc>
                  <a:spcPct val="90000"/>
                </a:lnSpc>
              </a:pPr>
              <a:r>
                <a:rPr lang="en-US" sz="1600" b="1" spc="-50" dirty="0" smtClean="0">
                  <a:gradFill>
                    <a:gsLst>
                      <a:gs pos="2917">
                        <a:schemeClr val="tx1"/>
                      </a:gs>
                      <a:gs pos="100000">
                        <a:schemeClr val="tx1"/>
                      </a:gs>
                    </a:gsLst>
                    <a:lin ang="5400000" scaled="0"/>
                  </a:gradFill>
                </a:rPr>
                <a:t>Windows Azure</a:t>
              </a:r>
              <a:br>
                <a:rPr lang="en-US" sz="1600" b="1" spc="-50" dirty="0" smtClean="0">
                  <a:gradFill>
                    <a:gsLst>
                      <a:gs pos="2917">
                        <a:schemeClr val="tx1"/>
                      </a:gs>
                      <a:gs pos="100000">
                        <a:schemeClr val="tx1"/>
                      </a:gs>
                    </a:gsLst>
                    <a:lin ang="5400000" scaled="0"/>
                  </a:gradFill>
                </a:rPr>
              </a:br>
              <a:r>
                <a:rPr lang="en-US" sz="1600" b="1" spc="-50" dirty="0" smtClean="0">
                  <a:gradFill>
                    <a:gsLst>
                      <a:gs pos="2917">
                        <a:schemeClr val="tx1"/>
                      </a:gs>
                      <a:gs pos="100000">
                        <a:schemeClr val="tx1"/>
                      </a:gs>
                    </a:gsLst>
                    <a:lin ang="5400000" scaled="0"/>
                  </a:gradFill>
                </a:rPr>
                <a:t>Hyper-V Recovery Manager</a:t>
              </a:r>
            </a:p>
          </p:txBody>
        </p:sp>
      </p:grpSp>
      <p:pic>
        <p:nvPicPr>
          <p:cNvPr id="1026" name="Picture 2" descr="C:\Users\maxher\Downloads\WinServer_Blk_D_rg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2394" y="6039107"/>
            <a:ext cx="1587722" cy="37320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C:\Users\maxher\Downloads\WinServer_Blk_D_rg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7874" y="6028861"/>
            <a:ext cx="1587722" cy="37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5177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25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25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25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6" presetClass="entr" presetSubtype="37" fill="hold" nodeType="withEffect">
                                  <p:stCondLst>
                                    <p:cond delay="250"/>
                                  </p:stCondLst>
                                  <p:childTnLst>
                                    <p:set>
                                      <p:cBhvr>
                                        <p:cTn id="30" dur="1" fill="hold">
                                          <p:stCondLst>
                                            <p:cond delay="0"/>
                                          </p:stCondLst>
                                        </p:cTn>
                                        <p:tgtEl>
                                          <p:spTgt spid="9"/>
                                        </p:tgtEl>
                                        <p:attrNameLst>
                                          <p:attrName>style.visibility</p:attrName>
                                        </p:attrNameLst>
                                      </p:cBhvr>
                                      <p:to>
                                        <p:strVal val="visible"/>
                                      </p:to>
                                    </p:set>
                                    <p:animEffect transition="in" filter="barn(outVertical)">
                                      <p:cBhvr>
                                        <p:cTn id="31" dur="500"/>
                                        <p:tgtEl>
                                          <p:spTgt spid="9"/>
                                        </p:tgtEl>
                                      </p:cBhvr>
                                    </p:animEffect>
                                  </p:childTnLst>
                                </p:cTn>
                              </p:par>
                              <p:par>
                                <p:cTn id="32" presetID="16" presetClass="entr" presetSubtype="37" fill="hold" nodeType="withEffect">
                                  <p:stCondLst>
                                    <p:cond delay="250"/>
                                  </p:stCondLst>
                                  <p:childTnLst>
                                    <p:set>
                                      <p:cBhvr>
                                        <p:cTn id="33" dur="1" fill="hold">
                                          <p:stCondLst>
                                            <p:cond delay="0"/>
                                          </p:stCondLst>
                                        </p:cTn>
                                        <p:tgtEl>
                                          <p:spTgt spid="10"/>
                                        </p:tgtEl>
                                        <p:attrNameLst>
                                          <p:attrName>style.visibility</p:attrName>
                                        </p:attrNameLst>
                                      </p:cBhvr>
                                      <p:to>
                                        <p:strVal val="visible"/>
                                      </p:to>
                                    </p:set>
                                    <p:animEffect transition="in" filter="barn(outVertical)">
                                      <p:cBhvr>
                                        <p:cTn id="34" dur="500"/>
                                        <p:tgtEl>
                                          <p:spTgt spid="10"/>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0" presetClass="entr" presetSubtype="0" fill="hold" nodeType="withEffect">
                                  <p:stCondLst>
                                    <p:cond delay="250"/>
                                  </p:stCondLst>
                                  <p:childTnLst>
                                    <p:set>
                                      <p:cBhvr>
                                        <p:cTn id="39" dur="1" fill="hold">
                                          <p:stCondLst>
                                            <p:cond delay="0"/>
                                          </p:stCondLst>
                                        </p:cTn>
                                        <p:tgtEl>
                                          <p:spTgt spid="68"/>
                                        </p:tgtEl>
                                        <p:attrNameLst>
                                          <p:attrName>style.visibility</p:attrName>
                                        </p:attrNameLst>
                                      </p:cBhvr>
                                      <p:to>
                                        <p:strVal val="visible"/>
                                      </p:to>
                                    </p:set>
                                    <p:animEffect transition="in" filter="fade">
                                      <p:cBhvr>
                                        <p:cTn id="40" dur="500"/>
                                        <p:tgtEl>
                                          <p:spTgt spid="68"/>
                                        </p:tgtEl>
                                      </p:cBhvr>
                                    </p:animEffect>
                                  </p:childTnLst>
                                </p:cTn>
                              </p:par>
                              <p:par>
                                <p:cTn id="41" presetID="10" presetClass="entr" presetSubtype="0" fill="hold" grpId="0" nodeType="withEffect">
                                  <p:stCondLst>
                                    <p:cond delay="25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par>
                                <p:cTn id="44" presetID="10" presetClass="entr" presetSubtype="0" fill="hold" nodeType="withEffect">
                                  <p:stCondLst>
                                    <p:cond delay="25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par>
                                <p:cTn id="47" presetID="10" presetClass="entr" presetSubtype="0" fill="hold" nodeType="withEffect">
                                  <p:stCondLst>
                                    <p:cond delay="25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childTnLst>
                                </p:cTn>
                              </p:par>
                            </p:childTnLst>
                          </p:cTn>
                        </p:par>
                        <p:par>
                          <p:cTn id="50" fill="hold">
                            <p:stCondLst>
                              <p:cond delay="750"/>
                            </p:stCondLst>
                            <p:childTnLst>
                              <p:par>
                                <p:cTn id="51" presetID="10" presetClass="exit" presetSubtype="0" fill="hold" grpId="1" nodeType="afterEffect">
                                  <p:stCondLst>
                                    <p:cond delay="50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par>
                                <p:cTn id="54" presetID="10" presetClass="exit" presetSubtype="0" fill="hold" grpId="1" nodeType="withEffect">
                                  <p:stCondLst>
                                    <p:cond delay="500"/>
                                  </p:stCondLst>
                                  <p:childTnLst>
                                    <p:animEffect transition="out" filter="fade">
                                      <p:cBhvr>
                                        <p:cTn id="55" dur="500"/>
                                        <p:tgtEl>
                                          <p:spTgt spid="13"/>
                                        </p:tgtEl>
                                      </p:cBhvr>
                                    </p:animEffect>
                                    <p:set>
                                      <p:cBhvr>
                                        <p:cTn id="56" dur="1" fill="hold">
                                          <p:stCondLst>
                                            <p:cond delay="499"/>
                                          </p:stCondLst>
                                        </p:cTn>
                                        <p:tgtEl>
                                          <p:spTgt spid="13"/>
                                        </p:tgtEl>
                                        <p:attrNameLst>
                                          <p:attrName>style.visibility</p:attrName>
                                        </p:attrNameLst>
                                      </p:cBhvr>
                                      <p:to>
                                        <p:strVal val="hidden"/>
                                      </p:to>
                                    </p:set>
                                  </p:childTnLst>
                                </p:cTn>
                              </p:par>
                              <p:par>
                                <p:cTn id="57" presetID="10" presetClass="entr" presetSubtype="0" fill="hold" grpId="2" nodeType="withEffect">
                                  <p:stCondLst>
                                    <p:cond delay="50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cTn>
                              </p:par>
                              <p:par>
                                <p:cTn id="60" presetID="10" presetClass="entr" presetSubtype="0" fill="hold" grpId="0" nodeType="withEffect">
                                  <p:stCondLst>
                                    <p:cond delay="500"/>
                                  </p:stCondLst>
                                  <p:childTnLst>
                                    <p:set>
                                      <p:cBhvr>
                                        <p:cTn id="61" dur="1" fill="hold">
                                          <p:stCondLst>
                                            <p:cond delay="0"/>
                                          </p:stCondLst>
                                        </p:cTn>
                                        <p:tgtEl>
                                          <p:spTgt spid="60"/>
                                        </p:tgtEl>
                                        <p:attrNameLst>
                                          <p:attrName>style.visibility</p:attrName>
                                        </p:attrNameLst>
                                      </p:cBhvr>
                                      <p:to>
                                        <p:strVal val="visible"/>
                                      </p:to>
                                    </p:set>
                                    <p:animEffect transition="in" filter="fade">
                                      <p:cBhvr>
                                        <p:cTn id="62" dur="500"/>
                                        <p:tgtEl>
                                          <p:spTgt spid="60"/>
                                        </p:tgtEl>
                                      </p:cBhvr>
                                    </p:animEffect>
                                  </p:childTnLst>
                                </p:cTn>
                              </p:par>
                              <p:par>
                                <p:cTn id="63" presetID="10" presetClass="entr" presetSubtype="0" fill="hold" grpId="0" nodeType="withEffect">
                                  <p:stCondLst>
                                    <p:cond delay="50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500"/>
                                        <p:tgtEl>
                                          <p:spTgt spid="26"/>
                                        </p:tgtEl>
                                      </p:cBhvr>
                                    </p:animEffect>
                                  </p:childTnLst>
                                </p:cTn>
                              </p:par>
                              <p:par>
                                <p:cTn id="66" presetID="10" presetClass="entr" presetSubtype="0" fill="hold" grpId="0" nodeType="withEffect">
                                  <p:stCondLst>
                                    <p:cond delay="50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500"/>
                                        <p:tgtEl>
                                          <p:spTgt spid="14"/>
                                        </p:tgtEl>
                                      </p:cBhvr>
                                    </p:animEffect>
                                  </p:childTnLst>
                                </p:cTn>
                              </p:par>
                              <p:par>
                                <p:cTn id="69" presetID="10" presetClass="entr" presetSubtype="0" fill="hold" grpId="0" nodeType="withEffect">
                                  <p:stCondLst>
                                    <p:cond delay="50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250"/>
                                        <p:tgtEl>
                                          <p:spTgt spid="27"/>
                                        </p:tgtEl>
                                      </p:cBhvr>
                                    </p:animEffect>
                                  </p:childTnLst>
                                </p:cTn>
                              </p:par>
                              <p:par>
                                <p:cTn id="72" presetID="10" presetClass="entr" presetSubtype="0" fill="hold" grpId="0" nodeType="withEffect">
                                  <p:stCondLst>
                                    <p:cond delay="50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cTn>
                              </p:par>
                              <p:par>
                                <p:cTn id="75" presetID="10" presetClass="entr" presetSubtype="0" fill="hold" grpId="0" nodeType="withEffect">
                                  <p:stCondLst>
                                    <p:cond delay="50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500"/>
                                        <p:tgtEl>
                                          <p:spTgt spid="16"/>
                                        </p:tgtEl>
                                      </p:cBhvr>
                                    </p:animEffect>
                                  </p:childTnLst>
                                </p:cTn>
                              </p:par>
                              <p:par>
                                <p:cTn id="78" presetID="16" presetClass="entr" presetSubtype="37" fill="hold" grpId="0" nodeType="withEffect">
                                  <p:stCondLst>
                                    <p:cond delay="500"/>
                                  </p:stCondLst>
                                  <p:childTnLst>
                                    <p:set>
                                      <p:cBhvr>
                                        <p:cTn id="79" dur="1" fill="hold">
                                          <p:stCondLst>
                                            <p:cond delay="0"/>
                                          </p:stCondLst>
                                        </p:cTn>
                                        <p:tgtEl>
                                          <p:spTgt spid="23"/>
                                        </p:tgtEl>
                                        <p:attrNameLst>
                                          <p:attrName>style.visibility</p:attrName>
                                        </p:attrNameLst>
                                      </p:cBhvr>
                                      <p:to>
                                        <p:strVal val="visible"/>
                                      </p:to>
                                    </p:set>
                                    <p:animEffect transition="in" filter="barn(outVertical)">
                                      <p:cBhvr>
                                        <p:cTn id="80" dur="500"/>
                                        <p:tgtEl>
                                          <p:spTgt spid="23"/>
                                        </p:tgtEl>
                                      </p:cBhvr>
                                    </p:animEffect>
                                  </p:childTnLst>
                                </p:cTn>
                              </p:par>
                              <p:par>
                                <p:cTn id="81" presetID="10" presetClass="entr" presetSubtype="0" fill="hold" grpId="0" nodeType="withEffect">
                                  <p:stCondLst>
                                    <p:cond delay="50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par>
                                <p:cTn id="84" presetID="16" presetClass="entr" presetSubtype="37" fill="hold" grpId="0" nodeType="withEffect">
                                  <p:stCondLst>
                                    <p:cond delay="500"/>
                                  </p:stCondLst>
                                  <p:childTnLst>
                                    <p:set>
                                      <p:cBhvr>
                                        <p:cTn id="85" dur="1" fill="hold">
                                          <p:stCondLst>
                                            <p:cond delay="0"/>
                                          </p:stCondLst>
                                        </p:cTn>
                                        <p:tgtEl>
                                          <p:spTgt spid="11"/>
                                        </p:tgtEl>
                                        <p:attrNameLst>
                                          <p:attrName>style.visibility</p:attrName>
                                        </p:attrNameLst>
                                      </p:cBhvr>
                                      <p:to>
                                        <p:strVal val="visible"/>
                                      </p:to>
                                    </p:set>
                                    <p:animEffect transition="in" filter="barn(outVertical)">
                                      <p:cBhvr>
                                        <p:cTn id="86" dur="500"/>
                                        <p:tgtEl>
                                          <p:spTgt spid="11"/>
                                        </p:tgtEl>
                                      </p:cBhvr>
                                    </p:animEffect>
                                  </p:childTnLst>
                                </p:cTn>
                              </p:par>
                              <p:par>
                                <p:cTn id="87" presetID="10" presetClass="entr" presetSubtype="0" fill="hold" grpId="0" nodeType="withEffect">
                                  <p:stCondLst>
                                    <p:cond delay="500"/>
                                  </p:stCondLst>
                                  <p:childTnLst>
                                    <p:set>
                                      <p:cBhvr>
                                        <p:cTn id="88" dur="1" fill="hold">
                                          <p:stCondLst>
                                            <p:cond delay="0"/>
                                          </p:stCondLst>
                                        </p:cTn>
                                        <p:tgtEl>
                                          <p:spTgt spid="12"/>
                                        </p:tgtEl>
                                        <p:attrNameLst>
                                          <p:attrName>style.visibility</p:attrName>
                                        </p:attrNameLst>
                                      </p:cBhvr>
                                      <p:to>
                                        <p:strVal val="visible"/>
                                      </p:to>
                                    </p:set>
                                    <p:animEffect transition="in" filter="fade">
                                      <p:cBhvr>
                                        <p:cTn id="89" dur="500"/>
                                        <p:tgtEl>
                                          <p:spTgt spid="12"/>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nodeType="clickEffect">
                                  <p:stCondLst>
                                    <p:cond delay="0"/>
                                  </p:stCondLst>
                                  <p:childTnLst>
                                    <p:set>
                                      <p:cBhvr>
                                        <p:cTn id="93" dur="1" fill="hold">
                                          <p:stCondLst>
                                            <p:cond delay="0"/>
                                          </p:stCondLst>
                                        </p:cTn>
                                        <p:tgtEl>
                                          <p:spTgt spid="41"/>
                                        </p:tgtEl>
                                        <p:attrNameLst>
                                          <p:attrName>style.visibility</p:attrName>
                                        </p:attrNameLst>
                                      </p:cBhvr>
                                      <p:to>
                                        <p:strVal val="visible"/>
                                      </p:to>
                                    </p:set>
                                    <p:anim calcmode="lin" valueType="num">
                                      <p:cBhvr>
                                        <p:cTn id="94" dur="250" fill="hold"/>
                                        <p:tgtEl>
                                          <p:spTgt spid="41"/>
                                        </p:tgtEl>
                                        <p:attrNameLst>
                                          <p:attrName>ppt_w</p:attrName>
                                        </p:attrNameLst>
                                      </p:cBhvr>
                                      <p:tavLst>
                                        <p:tav tm="0">
                                          <p:val>
                                            <p:fltVal val="0"/>
                                          </p:val>
                                        </p:tav>
                                        <p:tav tm="100000">
                                          <p:val>
                                            <p:strVal val="#ppt_w"/>
                                          </p:val>
                                        </p:tav>
                                      </p:tavLst>
                                    </p:anim>
                                    <p:anim calcmode="lin" valueType="num">
                                      <p:cBhvr>
                                        <p:cTn id="95" dur="250" fill="hold"/>
                                        <p:tgtEl>
                                          <p:spTgt spid="41"/>
                                        </p:tgtEl>
                                        <p:attrNameLst>
                                          <p:attrName>ppt_h</p:attrName>
                                        </p:attrNameLst>
                                      </p:cBhvr>
                                      <p:tavLst>
                                        <p:tav tm="0">
                                          <p:val>
                                            <p:fltVal val="0"/>
                                          </p:val>
                                        </p:tav>
                                        <p:tav tm="100000">
                                          <p:val>
                                            <p:strVal val="#ppt_h"/>
                                          </p:val>
                                        </p:tav>
                                      </p:tavLst>
                                    </p:anim>
                                    <p:animEffect transition="in" filter="fade">
                                      <p:cBhvr>
                                        <p:cTn id="96" dur="250"/>
                                        <p:tgtEl>
                                          <p:spTgt spid="41"/>
                                        </p:tgtEl>
                                      </p:cBhvr>
                                    </p:animEffect>
                                  </p:childTnLst>
                                </p:cTn>
                              </p:par>
                              <p:par>
                                <p:cTn id="97" presetID="10" presetClass="entr" presetSubtype="0" fill="hold" grpId="1" nodeType="withEffect">
                                  <p:stCondLst>
                                    <p:cond delay="0"/>
                                  </p:stCondLst>
                                  <p:childTnLst>
                                    <p:set>
                                      <p:cBhvr>
                                        <p:cTn id="98" dur="1" fill="hold">
                                          <p:stCondLst>
                                            <p:cond delay="0"/>
                                          </p:stCondLst>
                                        </p:cTn>
                                        <p:tgtEl>
                                          <p:spTgt spid="35"/>
                                        </p:tgtEl>
                                        <p:attrNameLst>
                                          <p:attrName>style.visibility</p:attrName>
                                        </p:attrNameLst>
                                      </p:cBhvr>
                                      <p:to>
                                        <p:strVal val="visible"/>
                                      </p:to>
                                    </p:set>
                                    <p:animEffect transition="in" filter="fade">
                                      <p:cBhvr>
                                        <p:cTn id="99" dur="250"/>
                                        <p:tgtEl>
                                          <p:spTgt spid="35"/>
                                        </p:tgtEl>
                                      </p:cBhvr>
                                    </p:animEffect>
                                  </p:childTnLst>
                                </p:cTn>
                              </p:par>
                              <p:par>
                                <p:cTn id="100" presetID="6" presetClass="emph" presetSubtype="0" decel="100000" fill="hold" nodeType="withEffect">
                                  <p:stCondLst>
                                    <p:cond delay="250"/>
                                  </p:stCondLst>
                                  <p:childTnLst>
                                    <p:animScale>
                                      <p:cBhvr>
                                        <p:cTn id="101" dur="250" fill="hold"/>
                                        <p:tgtEl>
                                          <p:spTgt spid="41"/>
                                        </p:tgtEl>
                                      </p:cBhvr>
                                      <p:by x="110000" y="110000"/>
                                    </p:animScale>
                                  </p:childTnLst>
                                </p:cTn>
                              </p:par>
                              <p:par>
                                <p:cTn id="102" presetID="6" presetClass="emph" presetSubtype="0" decel="100000" fill="hold" nodeType="withEffect">
                                  <p:stCondLst>
                                    <p:cond delay="500"/>
                                  </p:stCondLst>
                                  <p:childTnLst>
                                    <p:animScale>
                                      <p:cBhvr>
                                        <p:cTn id="103" dur="250" fill="hold"/>
                                        <p:tgtEl>
                                          <p:spTgt spid="41"/>
                                        </p:tgtEl>
                                      </p:cBhvr>
                                      <p:by x="90000" y="90000"/>
                                    </p:animScale>
                                  </p:childTnLst>
                                </p:cTn>
                              </p:par>
                            </p:childTnLst>
                          </p:cTn>
                        </p:par>
                        <p:par>
                          <p:cTn id="104" fill="hold">
                            <p:stCondLst>
                              <p:cond delay="750"/>
                            </p:stCondLst>
                            <p:childTnLst>
                              <p:par>
                                <p:cTn id="105" presetID="42" presetClass="path" presetSubtype="0" decel="100000" fill="hold" grpId="0" nodeType="afterEffect">
                                  <p:stCondLst>
                                    <p:cond delay="750"/>
                                  </p:stCondLst>
                                  <p:childTnLst>
                                    <p:animMotion origin="layout" path="M 1.29197E-6 -8.57921E-7 L 0.10532 -0.28756 " pathEditMode="relative" rAng="0" ptsTypes="AA">
                                      <p:cBhvr>
                                        <p:cTn id="106" dur="750" fill="hold"/>
                                        <p:tgtEl>
                                          <p:spTgt spid="31"/>
                                        </p:tgtEl>
                                        <p:attrNameLst>
                                          <p:attrName>ppt_x</p:attrName>
                                          <p:attrName>ppt_y</p:attrName>
                                        </p:attrNameLst>
                                      </p:cBhvr>
                                      <p:rCtr x="5260" y="-14389"/>
                                    </p:animMotion>
                                  </p:childTnLst>
                                </p:cTn>
                              </p:par>
                              <p:par>
                                <p:cTn id="107" presetID="10" presetClass="exit" presetSubtype="0" fill="hold" grpId="1" nodeType="withEffect">
                                  <p:stCondLst>
                                    <p:cond delay="1250"/>
                                  </p:stCondLst>
                                  <p:childTnLst>
                                    <p:animEffect transition="out" filter="fade">
                                      <p:cBhvr>
                                        <p:cTn id="108" dur="100"/>
                                        <p:tgtEl>
                                          <p:spTgt spid="31"/>
                                        </p:tgtEl>
                                      </p:cBhvr>
                                    </p:animEffect>
                                    <p:set>
                                      <p:cBhvr>
                                        <p:cTn id="109" dur="1" fill="hold">
                                          <p:stCondLst>
                                            <p:cond delay="99"/>
                                          </p:stCondLst>
                                        </p:cTn>
                                        <p:tgtEl>
                                          <p:spTgt spid="31"/>
                                        </p:tgtEl>
                                        <p:attrNameLst>
                                          <p:attrName>style.visibility</p:attrName>
                                        </p:attrNameLst>
                                      </p:cBhvr>
                                      <p:to>
                                        <p:strVal val="hidden"/>
                                      </p:to>
                                    </p:set>
                                  </p:childTnLst>
                                </p:cTn>
                              </p:par>
                            </p:childTnLst>
                          </p:cTn>
                        </p:par>
                        <p:par>
                          <p:cTn id="110" fill="hold">
                            <p:stCondLst>
                              <p:cond delay="2250"/>
                            </p:stCondLst>
                            <p:childTnLst>
                              <p:par>
                                <p:cTn id="111" presetID="1" presetClass="entr" presetSubtype="0" fill="hold" grpId="4" nodeType="afterEffect">
                                  <p:stCondLst>
                                    <p:cond delay="1000"/>
                                  </p:stCondLst>
                                  <p:childTnLst>
                                    <p:set>
                                      <p:cBhvr>
                                        <p:cTn id="112" dur="1" fill="hold">
                                          <p:stCondLst>
                                            <p:cond delay="0"/>
                                          </p:stCondLst>
                                        </p:cTn>
                                        <p:tgtEl>
                                          <p:spTgt spid="31"/>
                                        </p:tgtEl>
                                        <p:attrNameLst>
                                          <p:attrName>style.visibility</p:attrName>
                                        </p:attrNameLst>
                                      </p:cBhvr>
                                      <p:to>
                                        <p:strVal val="visible"/>
                                      </p:to>
                                    </p:set>
                                  </p:childTnLst>
                                </p:cTn>
                              </p:par>
                            </p:childTnLst>
                          </p:cTn>
                        </p:par>
                        <p:par>
                          <p:cTn id="113" fill="hold">
                            <p:stCondLst>
                              <p:cond delay="3250"/>
                            </p:stCondLst>
                            <p:childTnLst>
                              <p:par>
                                <p:cTn id="114" presetID="42" presetClass="path" presetSubtype="0" decel="100000" fill="hold" grpId="3" nodeType="afterEffect">
                                  <p:stCondLst>
                                    <p:cond delay="0"/>
                                  </p:stCondLst>
                                  <p:childTnLst>
                                    <p:animMotion origin="layout" path="M 0.10532 -0.28756 L 1.29197E-6 -8.57921E-7 " pathEditMode="relative" rAng="0" ptsTypes="AA">
                                      <p:cBhvr>
                                        <p:cTn id="115" dur="750" fill="hold"/>
                                        <p:tgtEl>
                                          <p:spTgt spid="31"/>
                                        </p:tgtEl>
                                        <p:attrNameLst>
                                          <p:attrName>ppt_x</p:attrName>
                                          <p:attrName>ppt_y</p:attrName>
                                        </p:attrNameLst>
                                      </p:cBhvr>
                                      <p:rCtr x="-5273" y="14367"/>
                                    </p:animMotion>
                                  </p:childTnLst>
                                </p:cTn>
                              </p:par>
                              <p:par>
                                <p:cTn id="116" presetID="42" presetClass="path" presetSubtype="0" decel="100000" fill="hold" grpId="0" nodeType="withEffect">
                                  <p:stCondLst>
                                    <p:cond delay="0"/>
                                  </p:stCondLst>
                                  <p:childTnLst>
                                    <p:animMotion origin="layout" path="M -0.13405 -0.29097 L -0.02438 -0.00704 " pathEditMode="relative" rAng="0" ptsTypes="AA">
                                      <p:cBhvr>
                                        <p:cTn id="117" dur="750" fill="hold"/>
                                        <p:tgtEl>
                                          <p:spTgt spid="35"/>
                                        </p:tgtEl>
                                        <p:attrNameLst>
                                          <p:attrName>ppt_x</p:attrName>
                                          <p:attrName>ppt_y</p:attrName>
                                        </p:attrNameLst>
                                      </p:cBhvr>
                                      <p:rCtr x="5477" y="14185"/>
                                    </p:animMotion>
                                  </p:childTnLst>
                                </p:cTn>
                              </p:par>
                              <p:par>
                                <p:cTn id="118" presetID="1" presetClass="entr" presetSubtype="0" fill="hold" grpId="0" nodeType="withEffect">
                                  <p:stCondLst>
                                    <p:cond delay="0"/>
                                  </p:stCondLst>
                                  <p:childTnLst>
                                    <p:set>
                                      <p:cBhvr>
                                        <p:cTn id="119" dur="1" fill="hold">
                                          <p:stCondLst>
                                            <p:cond delay="0"/>
                                          </p:stCondLst>
                                        </p:cTn>
                                        <p:tgtEl>
                                          <p:spTgt spid="40"/>
                                        </p:tgtEl>
                                        <p:attrNameLst>
                                          <p:attrName>style.visibility</p:attrName>
                                        </p:attrNameLst>
                                      </p:cBhvr>
                                      <p:to>
                                        <p:strVal val="visible"/>
                                      </p:to>
                                    </p:set>
                                  </p:childTnLst>
                                </p:cTn>
                              </p:par>
                            </p:childTnLst>
                          </p:cTn>
                        </p:par>
                        <p:par>
                          <p:cTn id="120" fill="hold">
                            <p:stCondLst>
                              <p:cond delay="4000"/>
                            </p:stCondLst>
                            <p:childTnLst>
                              <p:par>
                                <p:cTn id="121" presetID="63" presetClass="path" presetSubtype="0" accel="50000" decel="50000" fill="hold" grpId="1" nodeType="afterEffect">
                                  <p:stCondLst>
                                    <p:cond delay="750"/>
                                  </p:stCondLst>
                                  <p:childTnLst>
                                    <p:animMotion origin="layout" path="M -1.59581E-7 4.23059E-6 L 0.05426 0.01588 " pathEditMode="relative" rAng="0" ptsTypes="AA">
                                      <p:cBhvr>
                                        <p:cTn id="122" dur="500" fill="hold"/>
                                        <p:tgtEl>
                                          <p:spTgt spid="21"/>
                                        </p:tgtEl>
                                        <p:attrNameLst>
                                          <p:attrName>ppt_x</p:attrName>
                                          <p:attrName>ppt_y</p:attrName>
                                        </p:attrNameLst>
                                      </p:cBhvr>
                                      <p:rCtr x="2706" y="794"/>
                                    </p:animMotion>
                                  </p:childTnLst>
                                </p:cTn>
                              </p:par>
                              <p:par>
                                <p:cTn id="123" presetID="53" presetClass="exit" presetSubtype="32" fill="hold" grpId="2" nodeType="withEffect">
                                  <p:stCondLst>
                                    <p:cond delay="750"/>
                                  </p:stCondLst>
                                  <p:childTnLst>
                                    <p:anim calcmode="lin" valueType="num">
                                      <p:cBhvr>
                                        <p:cTn id="124" dur="500"/>
                                        <p:tgtEl>
                                          <p:spTgt spid="21"/>
                                        </p:tgtEl>
                                        <p:attrNameLst>
                                          <p:attrName>ppt_w</p:attrName>
                                        </p:attrNameLst>
                                      </p:cBhvr>
                                      <p:tavLst>
                                        <p:tav tm="0">
                                          <p:val>
                                            <p:strVal val="ppt_w"/>
                                          </p:val>
                                        </p:tav>
                                        <p:tav tm="100000">
                                          <p:val>
                                            <p:fltVal val="0"/>
                                          </p:val>
                                        </p:tav>
                                      </p:tavLst>
                                    </p:anim>
                                    <p:anim calcmode="lin" valueType="num">
                                      <p:cBhvr>
                                        <p:cTn id="125" dur="500"/>
                                        <p:tgtEl>
                                          <p:spTgt spid="21"/>
                                        </p:tgtEl>
                                        <p:attrNameLst>
                                          <p:attrName>ppt_h</p:attrName>
                                        </p:attrNameLst>
                                      </p:cBhvr>
                                      <p:tavLst>
                                        <p:tav tm="0">
                                          <p:val>
                                            <p:strVal val="ppt_h"/>
                                          </p:val>
                                        </p:tav>
                                        <p:tav tm="100000">
                                          <p:val>
                                            <p:fltVal val="0"/>
                                          </p:val>
                                        </p:tav>
                                      </p:tavLst>
                                    </p:anim>
                                    <p:animEffect transition="out" filter="fade">
                                      <p:cBhvr>
                                        <p:cTn id="126" dur="500"/>
                                        <p:tgtEl>
                                          <p:spTgt spid="21"/>
                                        </p:tgtEl>
                                      </p:cBhvr>
                                    </p:animEffect>
                                    <p:set>
                                      <p:cBhvr>
                                        <p:cTn id="127" dur="1" fill="hold">
                                          <p:stCondLst>
                                            <p:cond delay="499"/>
                                          </p:stCondLst>
                                        </p:cTn>
                                        <p:tgtEl>
                                          <p:spTgt spid="21"/>
                                        </p:tgtEl>
                                        <p:attrNameLst>
                                          <p:attrName>style.visibility</p:attrName>
                                        </p:attrNameLst>
                                      </p:cBhvr>
                                      <p:to>
                                        <p:strVal val="hidden"/>
                                      </p:to>
                                    </p:set>
                                  </p:childTnLst>
                                </p:cTn>
                              </p:par>
                              <p:par>
                                <p:cTn id="128" presetID="1" presetClass="entr" presetSubtype="0" fill="hold" nodeType="withEffect">
                                  <p:stCondLst>
                                    <p:cond delay="750"/>
                                  </p:stCondLst>
                                  <p:childTnLst>
                                    <p:set>
                                      <p:cBhvr>
                                        <p:cTn id="129" dur="1" fill="hold">
                                          <p:stCondLst>
                                            <p:cond delay="0"/>
                                          </p:stCondLst>
                                        </p:cTn>
                                        <p:tgtEl>
                                          <p:spTgt spid="44"/>
                                        </p:tgtEl>
                                        <p:attrNameLst>
                                          <p:attrName>style.visibility</p:attrName>
                                        </p:attrNameLst>
                                      </p:cBhvr>
                                      <p:to>
                                        <p:strVal val="visible"/>
                                      </p:to>
                                    </p:set>
                                  </p:childTnLst>
                                </p:cTn>
                              </p:par>
                              <p:par>
                                <p:cTn id="130" presetID="1" presetClass="emph" presetSubtype="2" fill="hold" nodeType="withEffect">
                                  <p:stCondLst>
                                    <p:cond delay="750"/>
                                  </p:stCondLst>
                                  <p:childTnLst>
                                    <p:animClr clrSpc="rgb" dir="cw">
                                      <p:cBhvr>
                                        <p:cTn id="131" dur="500" fill="hold"/>
                                        <p:tgtEl>
                                          <p:spTgt spid="40"/>
                                        </p:tgtEl>
                                        <p:attrNameLst>
                                          <p:attrName>fillcolor</p:attrName>
                                        </p:attrNameLst>
                                      </p:cBhvr>
                                      <p:to>
                                        <a:srgbClr val="D7D7D7"/>
                                      </p:to>
                                    </p:animClr>
                                    <p:set>
                                      <p:cBhvr>
                                        <p:cTn id="132" dur="500" fill="hold"/>
                                        <p:tgtEl>
                                          <p:spTgt spid="40"/>
                                        </p:tgtEl>
                                        <p:attrNameLst>
                                          <p:attrName>fill.type</p:attrName>
                                        </p:attrNameLst>
                                      </p:cBhvr>
                                      <p:to>
                                        <p:strVal val="solid"/>
                                      </p:to>
                                    </p:set>
                                    <p:set>
                                      <p:cBhvr>
                                        <p:cTn id="133" dur="500" fill="hold"/>
                                        <p:tgtEl>
                                          <p:spTgt spid="40"/>
                                        </p:tgtEl>
                                        <p:attrNameLst>
                                          <p:attrName>fill.on</p:attrName>
                                        </p:attrNameLst>
                                      </p:cBhvr>
                                      <p:to>
                                        <p:strVal val="true"/>
                                      </p:to>
                                    </p:set>
                                  </p:childTnLst>
                                </p:cTn>
                              </p:par>
                              <p:par>
                                <p:cTn id="134" presetID="63" presetClass="path" presetSubtype="0" accel="50000" decel="50000" fill="hold" grpId="1" nodeType="withEffect">
                                  <p:stCondLst>
                                    <p:cond delay="750"/>
                                  </p:stCondLst>
                                  <p:childTnLst>
                                    <p:animMotion origin="layout" path="M -1.01877E-6 2.42397E-6 L 0.07749 -0.00386 " pathEditMode="relative" rAng="0" ptsTypes="AA">
                                      <p:cBhvr>
                                        <p:cTn id="135" dur="500" fill="hold"/>
                                        <p:tgtEl>
                                          <p:spTgt spid="60"/>
                                        </p:tgtEl>
                                        <p:attrNameLst>
                                          <p:attrName>ppt_x</p:attrName>
                                          <p:attrName>ppt_y</p:attrName>
                                        </p:attrNameLst>
                                      </p:cBhvr>
                                      <p:rCtr x="3868" y="-204"/>
                                    </p:animMotion>
                                  </p:childTnLst>
                                </p:cTn>
                              </p:par>
                              <p:par>
                                <p:cTn id="136" presetID="53" presetClass="exit" presetSubtype="32" fill="hold" grpId="2" nodeType="withEffect">
                                  <p:stCondLst>
                                    <p:cond delay="750"/>
                                  </p:stCondLst>
                                  <p:childTnLst>
                                    <p:anim calcmode="lin" valueType="num">
                                      <p:cBhvr>
                                        <p:cTn id="137" dur="500"/>
                                        <p:tgtEl>
                                          <p:spTgt spid="60"/>
                                        </p:tgtEl>
                                        <p:attrNameLst>
                                          <p:attrName>ppt_w</p:attrName>
                                        </p:attrNameLst>
                                      </p:cBhvr>
                                      <p:tavLst>
                                        <p:tav tm="0">
                                          <p:val>
                                            <p:strVal val="ppt_w"/>
                                          </p:val>
                                        </p:tav>
                                        <p:tav tm="100000">
                                          <p:val>
                                            <p:fltVal val="0"/>
                                          </p:val>
                                        </p:tav>
                                      </p:tavLst>
                                    </p:anim>
                                    <p:anim calcmode="lin" valueType="num">
                                      <p:cBhvr>
                                        <p:cTn id="138" dur="500"/>
                                        <p:tgtEl>
                                          <p:spTgt spid="60"/>
                                        </p:tgtEl>
                                        <p:attrNameLst>
                                          <p:attrName>ppt_h</p:attrName>
                                        </p:attrNameLst>
                                      </p:cBhvr>
                                      <p:tavLst>
                                        <p:tav tm="0">
                                          <p:val>
                                            <p:strVal val="ppt_h"/>
                                          </p:val>
                                        </p:tav>
                                        <p:tav tm="100000">
                                          <p:val>
                                            <p:fltVal val="0"/>
                                          </p:val>
                                        </p:tav>
                                      </p:tavLst>
                                    </p:anim>
                                    <p:animEffect transition="out" filter="fade">
                                      <p:cBhvr>
                                        <p:cTn id="139" dur="500"/>
                                        <p:tgtEl>
                                          <p:spTgt spid="60"/>
                                        </p:tgtEl>
                                      </p:cBhvr>
                                    </p:animEffect>
                                    <p:set>
                                      <p:cBhvr>
                                        <p:cTn id="140" dur="1" fill="hold">
                                          <p:stCondLst>
                                            <p:cond delay="499"/>
                                          </p:stCondLst>
                                        </p:cTn>
                                        <p:tgtEl>
                                          <p:spTgt spid="60"/>
                                        </p:tgtEl>
                                        <p:attrNameLst>
                                          <p:attrName>style.visibility</p:attrName>
                                        </p:attrNameLst>
                                      </p:cBhvr>
                                      <p:to>
                                        <p:strVal val="hidden"/>
                                      </p:to>
                                    </p:set>
                                  </p:childTnLst>
                                </p:cTn>
                              </p:par>
                              <p:par>
                                <p:cTn id="141" presetID="10" presetClass="exit" presetSubtype="0" fill="hold" nodeType="withEffect">
                                  <p:stCondLst>
                                    <p:cond delay="750"/>
                                  </p:stCondLst>
                                  <p:childTnLst>
                                    <p:animEffect transition="out" filter="fade">
                                      <p:cBhvr>
                                        <p:cTn id="142" dur="250"/>
                                        <p:tgtEl>
                                          <p:spTgt spid="41"/>
                                        </p:tgtEl>
                                      </p:cBhvr>
                                    </p:animEffect>
                                    <p:set>
                                      <p:cBhvr>
                                        <p:cTn id="143" dur="1" fill="hold">
                                          <p:stCondLst>
                                            <p:cond delay="249"/>
                                          </p:stCondLst>
                                        </p:cTn>
                                        <p:tgtEl>
                                          <p:spTgt spid="41"/>
                                        </p:tgtEl>
                                        <p:attrNameLst>
                                          <p:attrName>style.visibility</p:attrName>
                                        </p:attrNameLst>
                                      </p:cBhvr>
                                      <p:to>
                                        <p:strVal val="hidden"/>
                                      </p:to>
                                    </p:set>
                                  </p:childTnLst>
                                </p:cTn>
                              </p:par>
                            </p:childTnLst>
                          </p:cTn>
                        </p:par>
                        <p:par>
                          <p:cTn id="144" fill="hold">
                            <p:stCondLst>
                              <p:cond delay="5250"/>
                            </p:stCondLst>
                            <p:childTnLst>
                              <p:par>
                                <p:cTn id="145" presetID="6" presetClass="emph" presetSubtype="0" decel="100000" fill="hold" grpId="1" nodeType="afterEffect">
                                  <p:stCondLst>
                                    <p:cond delay="0"/>
                                  </p:stCondLst>
                                  <p:childTnLst>
                                    <p:animScale>
                                      <p:cBhvr>
                                        <p:cTn id="146" dur="500" fill="hold"/>
                                        <p:tgtEl>
                                          <p:spTgt spid="20"/>
                                        </p:tgtEl>
                                      </p:cBhvr>
                                      <p:by x="75000" y="75000"/>
                                    </p:animScale>
                                  </p:childTnLst>
                                </p:cTn>
                              </p:par>
                              <p:par>
                                <p:cTn id="147" presetID="6" presetClass="emph" presetSubtype="0" decel="100000" fill="hold" grpId="1" nodeType="withEffect">
                                  <p:stCondLst>
                                    <p:cond delay="0"/>
                                  </p:stCondLst>
                                  <p:childTnLst>
                                    <p:animScale>
                                      <p:cBhvr>
                                        <p:cTn id="148" dur="500" fill="hold"/>
                                        <p:tgtEl>
                                          <p:spTgt spid="27"/>
                                        </p:tgtEl>
                                      </p:cBhvr>
                                      <p:by x="75000" y="75000"/>
                                    </p:animScale>
                                  </p:childTnLst>
                                </p:cTn>
                              </p:par>
                              <p:par>
                                <p:cTn id="149" presetID="63" presetClass="path" presetSubtype="0" accel="50000" decel="50000" fill="hold" grpId="2" nodeType="withEffect">
                                  <p:stCondLst>
                                    <p:cond delay="0"/>
                                  </p:stCondLst>
                                  <p:childTnLst>
                                    <p:animMotion origin="layout" path="M -3.70356E-6 -2.73264E-6 L 0.02618 0.00976 " pathEditMode="relative" rAng="0" ptsTypes="AA">
                                      <p:cBhvr>
                                        <p:cTn id="150" dur="500" fill="hold"/>
                                        <p:tgtEl>
                                          <p:spTgt spid="20"/>
                                        </p:tgtEl>
                                        <p:attrNameLst>
                                          <p:attrName>ppt_x</p:attrName>
                                          <p:attrName>ppt_y</p:attrName>
                                        </p:attrNameLst>
                                      </p:cBhvr>
                                      <p:rCtr x="1302" y="477"/>
                                    </p:animMotion>
                                  </p:childTnLst>
                                </p:cTn>
                              </p:par>
                              <p:par>
                                <p:cTn id="151" presetID="42" presetClass="path" presetSubtype="0" accel="50000" decel="50000" fill="hold" grpId="2" nodeType="withEffect">
                                  <p:stCondLst>
                                    <p:cond delay="0"/>
                                  </p:stCondLst>
                                  <p:childTnLst>
                                    <p:animMotion origin="layout" path="M 2.23031E-6 3.31366E-6 L 0.01685 -0.00227 " pathEditMode="relative" rAng="0" ptsTypes="AA">
                                      <p:cBhvr>
                                        <p:cTn id="152" dur="500" fill="hold"/>
                                        <p:tgtEl>
                                          <p:spTgt spid="27"/>
                                        </p:tgtEl>
                                        <p:attrNameLst>
                                          <p:attrName>ppt_x</p:attrName>
                                          <p:attrName>ppt_y</p:attrName>
                                        </p:attrNameLst>
                                      </p:cBhvr>
                                      <p:rCtr x="843" y="-113"/>
                                    </p:animMotion>
                                  </p:childTnLst>
                                </p:cTn>
                              </p:par>
                              <p:par>
                                <p:cTn id="153" presetID="53" presetClass="entr" presetSubtype="16" fill="hold" grpId="1" nodeType="withEffect">
                                  <p:stCondLst>
                                    <p:cond delay="0"/>
                                  </p:stCondLst>
                                  <p:childTnLst>
                                    <p:set>
                                      <p:cBhvr>
                                        <p:cTn id="154" dur="1" fill="hold">
                                          <p:stCondLst>
                                            <p:cond delay="0"/>
                                          </p:stCondLst>
                                        </p:cTn>
                                        <p:tgtEl>
                                          <p:spTgt spid="61"/>
                                        </p:tgtEl>
                                        <p:attrNameLst>
                                          <p:attrName>style.visibility</p:attrName>
                                        </p:attrNameLst>
                                      </p:cBhvr>
                                      <p:to>
                                        <p:strVal val="visible"/>
                                      </p:to>
                                    </p:set>
                                    <p:anim calcmode="lin" valueType="num">
                                      <p:cBhvr>
                                        <p:cTn id="155" dur="500" fill="hold"/>
                                        <p:tgtEl>
                                          <p:spTgt spid="61"/>
                                        </p:tgtEl>
                                        <p:attrNameLst>
                                          <p:attrName>ppt_w</p:attrName>
                                        </p:attrNameLst>
                                      </p:cBhvr>
                                      <p:tavLst>
                                        <p:tav tm="0">
                                          <p:val>
                                            <p:fltVal val="0"/>
                                          </p:val>
                                        </p:tav>
                                        <p:tav tm="100000">
                                          <p:val>
                                            <p:strVal val="#ppt_w"/>
                                          </p:val>
                                        </p:tav>
                                      </p:tavLst>
                                    </p:anim>
                                    <p:anim calcmode="lin" valueType="num">
                                      <p:cBhvr>
                                        <p:cTn id="156" dur="500" fill="hold"/>
                                        <p:tgtEl>
                                          <p:spTgt spid="61"/>
                                        </p:tgtEl>
                                        <p:attrNameLst>
                                          <p:attrName>ppt_h</p:attrName>
                                        </p:attrNameLst>
                                      </p:cBhvr>
                                      <p:tavLst>
                                        <p:tav tm="0">
                                          <p:val>
                                            <p:fltVal val="0"/>
                                          </p:val>
                                        </p:tav>
                                        <p:tav tm="100000">
                                          <p:val>
                                            <p:strVal val="#ppt_h"/>
                                          </p:val>
                                        </p:tav>
                                      </p:tavLst>
                                    </p:anim>
                                    <p:animEffect transition="in" filter="fade">
                                      <p:cBhvr>
                                        <p:cTn id="157" dur="500"/>
                                        <p:tgtEl>
                                          <p:spTgt spid="61"/>
                                        </p:tgtEl>
                                      </p:cBhvr>
                                    </p:animEffect>
                                  </p:childTnLst>
                                </p:cTn>
                              </p:par>
                              <p:par>
                                <p:cTn id="158" presetID="42" presetClass="path" presetSubtype="0" accel="50000" decel="50000" fill="hold" grpId="0" nodeType="withEffect">
                                  <p:stCondLst>
                                    <p:cond delay="0"/>
                                  </p:stCondLst>
                                  <p:childTnLst>
                                    <p:animMotion origin="layout" path="M -3.57462E-8 6.35497E-8 L 0.04162 0.00545 " pathEditMode="relative" rAng="0" ptsTypes="AA">
                                      <p:cBhvr>
                                        <p:cTn id="159" dur="500" fill="hold"/>
                                        <p:tgtEl>
                                          <p:spTgt spid="61"/>
                                        </p:tgtEl>
                                        <p:attrNameLst>
                                          <p:attrName>ppt_x</p:attrName>
                                          <p:attrName>ppt_y</p:attrName>
                                        </p:attrNameLst>
                                      </p:cBhvr>
                                      <p:rCtr x="2081" y="272"/>
                                    </p:animMotion>
                                  </p:childTnLst>
                                </p:cTn>
                              </p:par>
                              <p:par>
                                <p:cTn id="160" presetID="53" presetClass="entr" presetSubtype="16" fill="hold" grpId="0" nodeType="withEffect">
                                  <p:stCondLst>
                                    <p:cond delay="0"/>
                                  </p:stCondLst>
                                  <p:childTnLst>
                                    <p:set>
                                      <p:cBhvr>
                                        <p:cTn id="161" dur="1" fill="hold">
                                          <p:stCondLst>
                                            <p:cond delay="0"/>
                                          </p:stCondLst>
                                        </p:cTn>
                                        <p:tgtEl>
                                          <p:spTgt spid="39"/>
                                        </p:tgtEl>
                                        <p:attrNameLst>
                                          <p:attrName>style.visibility</p:attrName>
                                        </p:attrNameLst>
                                      </p:cBhvr>
                                      <p:to>
                                        <p:strVal val="visible"/>
                                      </p:to>
                                    </p:set>
                                    <p:anim calcmode="lin" valueType="num">
                                      <p:cBhvr>
                                        <p:cTn id="162" dur="500" fill="hold"/>
                                        <p:tgtEl>
                                          <p:spTgt spid="39"/>
                                        </p:tgtEl>
                                        <p:attrNameLst>
                                          <p:attrName>ppt_w</p:attrName>
                                        </p:attrNameLst>
                                      </p:cBhvr>
                                      <p:tavLst>
                                        <p:tav tm="0">
                                          <p:val>
                                            <p:fltVal val="0"/>
                                          </p:val>
                                        </p:tav>
                                        <p:tav tm="100000">
                                          <p:val>
                                            <p:strVal val="#ppt_w"/>
                                          </p:val>
                                        </p:tav>
                                      </p:tavLst>
                                    </p:anim>
                                    <p:anim calcmode="lin" valueType="num">
                                      <p:cBhvr>
                                        <p:cTn id="163" dur="500" fill="hold"/>
                                        <p:tgtEl>
                                          <p:spTgt spid="39"/>
                                        </p:tgtEl>
                                        <p:attrNameLst>
                                          <p:attrName>ppt_h</p:attrName>
                                        </p:attrNameLst>
                                      </p:cBhvr>
                                      <p:tavLst>
                                        <p:tav tm="0">
                                          <p:val>
                                            <p:fltVal val="0"/>
                                          </p:val>
                                        </p:tav>
                                        <p:tav tm="100000">
                                          <p:val>
                                            <p:strVal val="#ppt_h"/>
                                          </p:val>
                                        </p:tav>
                                      </p:tavLst>
                                    </p:anim>
                                    <p:animEffect transition="in" filter="fade">
                                      <p:cBhvr>
                                        <p:cTn id="164" dur="500"/>
                                        <p:tgtEl>
                                          <p:spTgt spid="39"/>
                                        </p:tgtEl>
                                      </p:cBhvr>
                                    </p:animEffect>
                                  </p:childTnLst>
                                </p:cTn>
                              </p:par>
                              <p:par>
                                <p:cTn id="165" presetID="63" presetClass="path" presetSubtype="0" accel="50000" decel="50000" fill="hold" grpId="1" nodeType="withEffect">
                                  <p:stCondLst>
                                    <p:cond delay="0"/>
                                  </p:stCondLst>
                                  <p:childTnLst>
                                    <p:animMotion origin="layout" path="M 2.71033E-6 -3.62233E-6 L 0.05451 0.00954 " pathEditMode="relative" rAng="0" ptsTypes="AA">
                                      <p:cBhvr>
                                        <p:cTn id="166" dur="500" fill="hold"/>
                                        <p:tgtEl>
                                          <p:spTgt spid="39"/>
                                        </p:tgtEl>
                                        <p:attrNameLst>
                                          <p:attrName>ppt_x</p:attrName>
                                          <p:attrName>ppt_y</p:attrName>
                                        </p:attrNameLst>
                                      </p:cBhvr>
                                      <p:rCtr x="2719" y="4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3" grpId="1" animBg="1"/>
      <p:bldP spid="14" grpId="0" animBg="1"/>
      <p:bldP spid="15" grpId="0"/>
      <p:bldP spid="16" grpId="0"/>
      <p:bldP spid="17" grpId="0"/>
      <p:bldP spid="18" grpId="0" animBg="1"/>
      <p:bldP spid="19" grpId="0" animBg="1"/>
      <p:bldP spid="20" grpId="0" animBg="1"/>
      <p:bldP spid="20" grpId="1" animBg="1"/>
      <p:bldP spid="20" grpId="2" animBg="1"/>
      <p:bldP spid="21" grpId="0" animBg="1"/>
      <p:bldP spid="21" grpId="1" animBg="1"/>
      <p:bldP spid="21" grpId="2" animBg="1"/>
      <p:bldP spid="23" grpId="0" animBg="1"/>
      <p:bldP spid="24" grpId="0"/>
      <p:bldP spid="25" grpId="0" animBg="1"/>
      <p:bldP spid="25" grpId="1" animBg="1"/>
      <p:bldP spid="26" grpId="0" animBg="1"/>
      <p:bldP spid="27" grpId="0" animBg="1"/>
      <p:bldP spid="27" grpId="1" animBg="1"/>
      <p:bldP spid="27" grpId="2" animBg="1"/>
      <p:bldP spid="28" grpId="0"/>
      <p:bldP spid="29" grpId="0" animBg="1"/>
      <p:bldP spid="30" grpId="0" animBg="1"/>
      <p:bldP spid="31" grpId="0" animBg="1"/>
      <p:bldP spid="31" grpId="1" animBg="1"/>
      <p:bldP spid="31" grpId="2" animBg="1"/>
      <p:bldP spid="31" grpId="3" animBg="1"/>
      <p:bldP spid="31" grpId="4" animBg="1"/>
      <p:bldP spid="35" grpId="0" animBg="1"/>
      <p:bldP spid="35" grpId="1" animBg="1"/>
      <p:bldP spid="39" grpId="0" animBg="1"/>
      <p:bldP spid="39" grpId="1" animBg="1"/>
      <p:bldP spid="40" grpId="0" animBg="1"/>
      <p:bldP spid="60" grpId="0" animBg="1"/>
      <p:bldP spid="60" grpId="1" animBg="1"/>
      <p:bldP spid="60" grpId="2" animBg="1"/>
      <p:bldP spid="61" grpId="0" animBg="1"/>
      <p:bldP spid="61"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box"/>
          <p:cNvSpPr/>
          <p:nvPr/>
        </p:nvSpPr>
        <p:spPr bwMode="auto">
          <a:xfrm>
            <a:off x="3416579" y="1476622"/>
            <a:ext cx="2705638" cy="4951217"/>
          </a:xfrm>
          <a:prstGeom prst="rect">
            <a:avLst/>
          </a:prstGeom>
          <a:solidFill>
            <a:srgbClr val="EFEFE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9917" tIns="139917" rIns="93278" bIns="0" numCol="1" rtlCol="0" anchor="t" anchorCtr="0" compatLnSpc="1">
            <a:prstTxWarp prst="textNoShape">
              <a:avLst/>
            </a:prstTxWarp>
            <a:noAutofit/>
          </a:bodyPr>
          <a:lstStyle/>
          <a:p>
            <a:pPr>
              <a:lnSpc>
                <a:spcPct val="90000"/>
              </a:lnSpc>
            </a:pPr>
            <a:endParaRPr lang="en-US" spc="-71" dirty="0">
              <a:gradFill>
                <a:gsLst>
                  <a:gs pos="0">
                    <a:srgbClr val="505050"/>
                  </a:gs>
                  <a:gs pos="100000">
                    <a:srgbClr val="505050"/>
                  </a:gs>
                </a:gsLst>
                <a:lin ang="5400000" scaled="0"/>
              </a:gradFill>
            </a:endParaRPr>
          </a:p>
        </p:txBody>
      </p:sp>
      <p:sp>
        <p:nvSpPr>
          <p:cNvPr id="15" name="2 box"/>
          <p:cNvSpPr/>
          <p:nvPr/>
        </p:nvSpPr>
        <p:spPr bwMode="auto">
          <a:xfrm>
            <a:off x="6309951" y="1476622"/>
            <a:ext cx="2705638" cy="4951217"/>
          </a:xfrm>
          <a:prstGeom prst="rect">
            <a:avLst/>
          </a:prstGeom>
          <a:solidFill>
            <a:srgbClr val="EFEFE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9917" tIns="139917" rIns="93278" bIns="0" numCol="1" rtlCol="0" anchor="t" anchorCtr="0" compatLnSpc="1">
            <a:prstTxWarp prst="textNoShape">
              <a:avLst/>
            </a:prstTxWarp>
            <a:noAutofit/>
          </a:bodyPr>
          <a:lstStyle/>
          <a:p>
            <a:pPr>
              <a:lnSpc>
                <a:spcPct val="90000"/>
              </a:lnSpc>
            </a:pPr>
            <a:endParaRPr lang="en-US" spc="-51" dirty="0">
              <a:gradFill>
                <a:gsLst>
                  <a:gs pos="0">
                    <a:srgbClr val="505050"/>
                  </a:gs>
                  <a:gs pos="100000">
                    <a:srgbClr val="505050"/>
                  </a:gs>
                </a:gsLst>
                <a:lin ang="5400000" scaled="0"/>
              </a:gradFill>
            </a:endParaRPr>
          </a:p>
        </p:txBody>
      </p:sp>
      <p:sp>
        <p:nvSpPr>
          <p:cNvPr id="16" name="3 box"/>
          <p:cNvSpPr/>
          <p:nvPr/>
        </p:nvSpPr>
        <p:spPr bwMode="auto">
          <a:xfrm>
            <a:off x="9203323" y="1476622"/>
            <a:ext cx="2705638" cy="4951217"/>
          </a:xfrm>
          <a:prstGeom prst="rect">
            <a:avLst/>
          </a:prstGeom>
          <a:solidFill>
            <a:srgbClr val="EFEFE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9917" tIns="139917" rIns="93278" bIns="0" numCol="1" rtlCol="0" anchor="t" anchorCtr="0" compatLnSpc="1">
            <a:prstTxWarp prst="textNoShape">
              <a:avLst/>
            </a:prstTxWarp>
            <a:noAutofit/>
          </a:bodyPr>
          <a:lstStyle/>
          <a:p>
            <a:pPr>
              <a:lnSpc>
                <a:spcPct val="90000"/>
              </a:lnSpc>
            </a:pPr>
            <a:endParaRPr lang="en-US" spc="-51" dirty="0">
              <a:gradFill>
                <a:gsLst>
                  <a:gs pos="0">
                    <a:srgbClr val="505050"/>
                  </a:gs>
                  <a:gs pos="100000">
                    <a:srgbClr val="505050"/>
                  </a:gs>
                </a:gsLst>
                <a:lin ang="5400000" scaled="0"/>
              </a:gradFill>
            </a:endParaRPr>
          </a:p>
        </p:txBody>
      </p:sp>
      <p:grpSp>
        <p:nvGrpSpPr>
          <p:cNvPr id="10" name="1st text"/>
          <p:cNvGrpSpPr/>
          <p:nvPr/>
        </p:nvGrpSpPr>
        <p:grpSpPr>
          <a:xfrm>
            <a:off x="3416579" y="3895259"/>
            <a:ext cx="2658989" cy="4951217"/>
            <a:chOff x="3515080" y="3819227"/>
            <a:chExt cx="2606040" cy="4854575"/>
          </a:xfrm>
        </p:grpSpPr>
        <p:sp>
          <p:nvSpPr>
            <p:cNvPr id="35" name="Rectangle 34"/>
            <p:cNvSpPr/>
            <p:nvPr/>
          </p:nvSpPr>
          <p:spPr bwMode="auto">
            <a:xfrm>
              <a:off x="3515080" y="6190651"/>
              <a:ext cx="2606040" cy="248315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228600" rIns="91436" bIns="91440" numCol="1" rtlCol="0" anchor="t" anchorCtr="0" compatLnSpc="1">
              <a:prstTxWarp prst="textNoShape">
                <a:avLst/>
              </a:prstTxWarp>
              <a:noAutofit/>
            </a:bodyPr>
            <a:lstStyle/>
            <a:p>
              <a:pPr>
                <a:lnSpc>
                  <a:spcPct val="90000"/>
                </a:lnSpc>
                <a:spcBef>
                  <a:spcPts val="612"/>
                </a:spcBef>
                <a:defRPr/>
              </a:pPr>
              <a:r>
                <a:rPr lang="en-US" sz="1600" spc="-71" dirty="0">
                  <a:solidFill>
                    <a:schemeClr val="accent1"/>
                  </a:solidFill>
                </a:rPr>
                <a:t>Simplified provisioning and servicing of shared resources</a:t>
              </a:r>
            </a:p>
          </p:txBody>
        </p:sp>
        <p:sp>
          <p:nvSpPr>
            <p:cNvPr id="40" name="Rectangle 39"/>
            <p:cNvSpPr/>
            <p:nvPr/>
          </p:nvSpPr>
          <p:spPr bwMode="auto">
            <a:xfrm>
              <a:off x="3515080" y="3819227"/>
              <a:ext cx="2606040" cy="96867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228600" rIns="91440" bIns="91440" numCol="1" rtlCol="0" anchor="t" anchorCtr="0" compatLnSpc="1">
              <a:prstTxWarp prst="textNoShape">
                <a:avLst/>
              </a:prstTxWarp>
              <a:spAutoFit/>
            </a:bodyPr>
            <a:lstStyle/>
            <a:p>
              <a:pPr>
                <a:lnSpc>
                  <a:spcPct val="90000"/>
                </a:lnSpc>
              </a:pPr>
              <a:r>
                <a:rPr lang="en-US" sz="1600" spc="-51" dirty="0">
                  <a:gradFill>
                    <a:gsLst>
                      <a:gs pos="0">
                        <a:srgbClr val="505050"/>
                      </a:gs>
                      <a:gs pos="100000">
                        <a:srgbClr val="505050"/>
                      </a:gs>
                    </a:gsLst>
                    <a:lin ang="5400000" scaled="0"/>
                  </a:gradFill>
                </a:rPr>
                <a:t>Efficient delivery and maintenance of infrastructure services</a:t>
              </a:r>
            </a:p>
          </p:txBody>
        </p:sp>
      </p:grpSp>
      <p:grpSp>
        <p:nvGrpSpPr>
          <p:cNvPr id="11" name="2nd text"/>
          <p:cNvGrpSpPr/>
          <p:nvPr/>
        </p:nvGrpSpPr>
        <p:grpSpPr>
          <a:xfrm>
            <a:off x="6309951" y="3895259"/>
            <a:ext cx="2658989" cy="4955314"/>
            <a:chOff x="6282517" y="3819227"/>
            <a:chExt cx="2606040" cy="4858592"/>
          </a:xfrm>
        </p:grpSpPr>
        <p:sp>
          <p:nvSpPr>
            <p:cNvPr id="36" name="Rectangle 35"/>
            <p:cNvSpPr/>
            <p:nvPr/>
          </p:nvSpPr>
          <p:spPr bwMode="auto">
            <a:xfrm>
              <a:off x="6282517" y="6190651"/>
              <a:ext cx="2606040" cy="248716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228600" rIns="91436" bIns="91440" numCol="1" rtlCol="0" anchor="t" anchorCtr="0" compatLnSpc="1">
              <a:prstTxWarp prst="textNoShape">
                <a:avLst/>
              </a:prstTxWarp>
              <a:noAutofit/>
            </a:bodyPr>
            <a:lstStyle/>
            <a:p>
              <a:pPr>
                <a:lnSpc>
                  <a:spcPct val="90000"/>
                </a:lnSpc>
                <a:spcBef>
                  <a:spcPts val="612"/>
                </a:spcBef>
                <a:defRPr/>
              </a:pPr>
              <a:r>
                <a:rPr lang="en-US" sz="1600" spc="-71" dirty="0">
                  <a:solidFill>
                    <a:schemeClr val="accent1"/>
                  </a:solidFill>
                </a:rPr>
                <a:t>Consistent, cross-cloud management experiences and services</a:t>
              </a:r>
            </a:p>
          </p:txBody>
        </p:sp>
        <p:sp>
          <p:nvSpPr>
            <p:cNvPr id="42" name="Rectangle 41"/>
            <p:cNvSpPr/>
            <p:nvPr/>
          </p:nvSpPr>
          <p:spPr bwMode="auto">
            <a:xfrm>
              <a:off x="6282517" y="3819227"/>
              <a:ext cx="2606040" cy="96867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228600" rIns="91440" bIns="91440" numCol="1" rtlCol="0" anchor="t" anchorCtr="0" compatLnSpc="1">
              <a:prstTxWarp prst="textNoShape">
                <a:avLst/>
              </a:prstTxWarp>
              <a:spAutoFit/>
            </a:bodyPr>
            <a:lstStyle/>
            <a:p>
              <a:pPr>
                <a:lnSpc>
                  <a:spcPct val="90000"/>
                </a:lnSpc>
              </a:pPr>
              <a:r>
                <a:rPr lang="en-US" sz="1600" spc="-51" dirty="0">
                  <a:gradFill>
                    <a:gsLst>
                      <a:gs pos="0">
                        <a:srgbClr val="505050"/>
                      </a:gs>
                      <a:gs pos="100000">
                        <a:srgbClr val="505050"/>
                      </a:gs>
                    </a:gsLst>
                    <a:lin ang="5400000" scaled="0"/>
                  </a:gradFill>
                </a:rPr>
                <a:t>Flexibility to compose differentiated services and tenant offerings</a:t>
              </a:r>
            </a:p>
          </p:txBody>
        </p:sp>
      </p:grpSp>
      <p:grpSp>
        <p:nvGrpSpPr>
          <p:cNvPr id="12" name="3rd text"/>
          <p:cNvGrpSpPr/>
          <p:nvPr/>
        </p:nvGrpSpPr>
        <p:grpSpPr>
          <a:xfrm>
            <a:off x="9195210" y="3895259"/>
            <a:ext cx="2667102" cy="4947204"/>
            <a:chOff x="9042002" y="3819227"/>
            <a:chExt cx="2613991" cy="4850640"/>
          </a:xfrm>
        </p:grpSpPr>
        <p:sp>
          <p:nvSpPr>
            <p:cNvPr id="37" name="Rectangle 36"/>
            <p:cNvSpPr/>
            <p:nvPr/>
          </p:nvSpPr>
          <p:spPr bwMode="auto">
            <a:xfrm>
              <a:off x="9042002" y="6182699"/>
              <a:ext cx="2606040" cy="248716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228600" rIns="91436" bIns="91440" numCol="1" rtlCol="0" anchor="t" anchorCtr="0" compatLnSpc="1">
              <a:prstTxWarp prst="textNoShape">
                <a:avLst/>
              </a:prstTxWarp>
              <a:noAutofit/>
            </a:bodyPr>
            <a:lstStyle/>
            <a:p>
              <a:pPr>
                <a:lnSpc>
                  <a:spcPct val="90000"/>
                </a:lnSpc>
                <a:spcBef>
                  <a:spcPts val="612"/>
                </a:spcBef>
                <a:defRPr/>
              </a:pPr>
              <a:r>
                <a:rPr lang="en-US" sz="1600" dirty="0">
                  <a:solidFill>
                    <a:schemeClr val="accent1"/>
                  </a:solidFill>
                </a:rPr>
                <a:t>Self-service app provisioning for multi-tenant environments</a:t>
              </a:r>
            </a:p>
          </p:txBody>
        </p:sp>
        <p:sp>
          <p:nvSpPr>
            <p:cNvPr id="41" name="Rectangle 40"/>
            <p:cNvSpPr/>
            <p:nvPr/>
          </p:nvSpPr>
          <p:spPr bwMode="auto">
            <a:xfrm>
              <a:off x="9049953" y="3819227"/>
              <a:ext cx="2606040" cy="96867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228600" rIns="91440" bIns="91440" numCol="1" rtlCol="0" anchor="t" anchorCtr="0" compatLnSpc="1">
              <a:prstTxWarp prst="textNoShape">
                <a:avLst/>
              </a:prstTxWarp>
              <a:spAutoFit/>
            </a:bodyPr>
            <a:lstStyle/>
            <a:p>
              <a:pPr>
                <a:lnSpc>
                  <a:spcPct val="90000"/>
                </a:lnSpc>
              </a:pPr>
              <a:r>
                <a:rPr lang="en-US" sz="1600" spc="-51" dirty="0">
                  <a:gradFill>
                    <a:gsLst>
                      <a:gs pos="0">
                        <a:srgbClr val="505050"/>
                      </a:gs>
                      <a:gs pos="100000">
                        <a:srgbClr val="505050"/>
                      </a:gs>
                    </a:gsLst>
                    <a:lin ang="5400000" scaled="0"/>
                  </a:gradFill>
                </a:rPr>
                <a:t>Control over IT assets while increasing agility of application owners</a:t>
              </a:r>
            </a:p>
          </p:txBody>
        </p:sp>
      </p:grpSp>
      <p:grpSp>
        <p:nvGrpSpPr>
          <p:cNvPr id="14" name="Group 13"/>
          <p:cNvGrpSpPr/>
          <p:nvPr/>
        </p:nvGrpSpPr>
        <p:grpSpPr>
          <a:xfrm>
            <a:off x="-5073525" y="2893178"/>
            <a:ext cx="16980209" cy="1002079"/>
            <a:chOff x="-4972496" y="7611796"/>
            <a:chExt cx="16642079" cy="982520"/>
          </a:xfrm>
        </p:grpSpPr>
        <p:sp>
          <p:nvSpPr>
            <p:cNvPr id="61" name="grey banner"/>
            <p:cNvSpPr txBox="1"/>
            <p:nvPr/>
          </p:nvSpPr>
          <p:spPr>
            <a:xfrm>
              <a:off x="3348543" y="7611797"/>
              <a:ext cx="8321040" cy="982519"/>
            </a:xfrm>
            <a:prstGeom prst="rect">
              <a:avLst/>
            </a:prstGeom>
            <a:solidFill>
              <a:schemeClr val="bg2"/>
            </a:solidFill>
          </p:spPr>
          <p:txBody>
            <a:bodyPr wrap="square" lIns="182880" tIns="182880" rIns="0" bIns="137160" rtlCol="0" anchor="ctr" anchorCtr="0">
              <a:noAutofit/>
            </a:bodyPr>
            <a:lstStyle/>
            <a:p>
              <a:pPr>
                <a:lnSpc>
                  <a:spcPct val="90000"/>
                </a:lnSpc>
              </a:pPr>
              <a:r>
                <a:rPr lang="en-US" sz="3600" spc="-51" dirty="0">
                  <a:gradFill>
                    <a:gsLst>
                      <a:gs pos="0">
                        <a:srgbClr val="EFEFEF"/>
                      </a:gs>
                      <a:gs pos="100000">
                        <a:srgbClr val="EFEFEF"/>
                      </a:gs>
                    </a:gsLst>
                    <a:lin ang="5400000" scaled="0"/>
                  </a:gradFill>
                  <a:latin typeface="Segoe UI Light"/>
                </a:rPr>
                <a:t>IT demands</a:t>
              </a:r>
            </a:p>
          </p:txBody>
        </p:sp>
        <p:sp>
          <p:nvSpPr>
            <p:cNvPr id="64" name="blue banner"/>
            <p:cNvSpPr txBox="1"/>
            <p:nvPr/>
          </p:nvSpPr>
          <p:spPr>
            <a:xfrm>
              <a:off x="-4972496" y="7611796"/>
              <a:ext cx="8321040" cy="982519"/>
            </a:xfrm>
            <a:prstGeom prst="rect">
              <a:avLst/>
            </a:prstGeom>
            <a:solidFill>
              <a:schemeClr val="accent1"/>
            </a:solidFill>
          </p:spPr>
          <p:txBody>
            <a:bodyPr wrap="square" lIns="182880" tIns="182880" rIns="0" bIns="137160" rtlCol="0" anchor="ctr" anchorCtr="0">
              <a:noAutofit/>
            </a:bodyPr>
            <a:lstStyle/>
            <a:p>
              <a:pPr>
                <a:lnSpc>
                  <a:spcPct val="90000"/>
                </a:lnSpc>
              </a:pPr>
              <a:r>
                <a:rPr lang="en-US" sz="3600" spc="-51" dirty="0">
                  <a:gradFill>
                    <a:gsLst>
                      <a:gs pos="0">
                        <a:srgbClr val="EFEFEF"/>
                      </a:gs>
                      <a:gs pos="100000">
                        <a:srgbClr val="EFEFEF"/>
                      </a:gs>
                    </a:gsLst>
                    <a:lin ang="5400000" scaled="0"/>
                  </a:gradFill>
                  <a:latin typeface="Segoe UI Light"/>
                </a:rPr>
                <a:t>Windows Server 2012 </a:t>
              </a:r>
              <a:r>
                <a:rPr lang="en-US" sz="3600" spc="-51" dirty="0" smtClean="0">
                  <a:gradFill>
                    <a:gsLst>
                      <a:gs pos="0">
                        <a:srgbClr val="EFEFEF"/>
                      </a:gs>
                      <a:gs pos="100000">
                        <a:srgbClr val="EFEFEF"/>
                      </a:gs>
                    </a:gsLst>
                    <a:lin ang="5400000" scaled="0"/>
                  </a:gradFill>
                  <a:latin typeface="Segoe UI Light"/>
                </a:rPr>
                <a:t>R2 and</a:t>
              </a:r>
            </a:p>
            <a:p>
              <a:pPr>
                <a:lnSpc>
                  <a:spcPct val="90000"/>
                </a:lnSpc>
              </a:pPr>
              <a:r>
                <a:rPr lang="en-US" sz="3600" spc="-51" dirty="0" smtClean="0">
                  <a:gradFill>
                    <a:gsLst>
                      <a:gs pos="0">
                        <a:srgbClr val="EFEFEF"/>
                      </a:gs>
                      <a:gs pos="100000">
                        <a:srgbClr val="EFEFEF"/>
                      </a:gs>
                    </a:gsLst>
                    <a:lin ang="5400000" scaled="0"/>
                  </a:gradFill>
                  <a:latin typeface="Segoe UI Light"/>
                </a:rPr>
                <a:t>System Center 2012 R2 together deliver</a:t>
              </a:r>
              <a:endParaRPr lang="en-US" sz="3600" spc="-51" dirty="0">
                <a:gradFill>
                  <a:gsLst>
                    <a:gs pos="0">
                      <a:srgbClr val="EFEFEF"/>
                    </a:gs>
                    <a:gs pos="100000">
                      <a:srgbClr val="EFEFEF"/>
                    </a:gs>
                  </a:gsLst>
                  <a:lin ang="5400000" scaled="0"/>
                </a:gradFill>
                <a:latin typeface="Segoe UI Light"/>
              </a:endParaRPr>
            </a:p>
          </p:txBody>
        </p:sp>
      </p:grpSp>
      <p:sp useBgFill="1">
        <p:nvSpPr>
          <p:cNvPr id="38" name="Rectangle 37"/>
          <p:cNvSpPr/>
          <p:nvPr/>
        </p:nvSpPr>
        <p:spPr bwMode="auto">
          <a:xfrm>
            <a:off x="4" y="1126895"/>
            <a:ext cx="3416576" cy="586763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74" tIns="46637" rIns="93274" bIns="46637" numCol="1" rtlCol="0" anchor="ctr" anchorCtr="0" compatLnSpc="1">
            <a:prstTxWarp prst="textNoShape">
              <a:avLst/>
            </a:prstTxWarp>
          </a:bodyPr>
          <a:lstStyle/>
          <a:p>
            <a:pPr algn="ctr" defTabSz="932472" fontAlgn="base">
              <a:lnSpc>
                <a:spcPct val="90000"/>
              </a:lnSpc>
              <a:spcBef>
                <a:spcPct val="0"/>
              </a:spcBef>
              <a:spcAft>
                <a:spcPct val="0"/>
              </a:spcAft>
            </a:pPr>
            <a:endParaRPr lang="en-US" spc="-51" dirty="0">
              <a:solidFill>
                <a:schemeClr val="tx1"/>
              </a:solidFill>
            </a:endParaRPr>
          </a:p>
        </p:txBody>
      </p:sp>
      <p:sp>
        <p:nvSpPr>
          <p:cNvPr id="4" name="Rectangle 3"/>
          <p:cNvSpPr/>
          <p:nvPr/>
        </p:nvSpPr>
        <p:spPr bwMode="auto">
          <a:xfrm>
            <a:off x="531279" y="3486084"/>
            <a:ext cx="2705639" cy="2941756"/>
          </a:xfrm>
          <a:prstGeom prst="rect">
            <a:avLst/>
          </a:prstGeom>
          <a:solidFill>
            <a:srgbClr val="000000">
              <a:alpha val="74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9917" tIns="139917" rIns="0" bIns="139917" numCol="1" rtlCol="0" anchor="b" anchorCtr="0" compatLnSpc="1">
            <a:prstTxWarp prst="textNoShape">
              <a:avLst/>
            </a:prstTxWarp>
            <a:spAutoFit/>
          </a:bodyPr>
          <a:lstStyle/>
          <a:p>
            <a:pPr defTabSz="932114" fontAlgn="base">
              <a:lnSpc>
                <a:spcPct val="90000"/>
              </a:lnSpc>
              <a:spcBef>
                <a:spcPct val="0"/>
              </a:spcBef>
              <a:spcAft>
                <a:spcPct val="0"/>
              </a:spcAft>
            </a:pPr>
            <a:r>
              <a:rPr lang="en-US" sz="3200" dirty="0" smtClean="0">
                <a:latin typeface="+mj-lt"/>
              </a:rPr>
              <a:t>Standardized services and reliable SLAs on top of shared</a:t>
            </a:r>
            <a:r>
              <a:rPr lang="en-US" sz="3200" dirty="0">
                <a:latin typeface="+mj-lt"/>
              </a:rPr>
              <a:t/>
            </a:r>
            <a:br>
              <a:rPr lang="en-US" sz="3200" dirty="0">
                <a:latin typeface="+mj-lt"/>
              </a:rPr>
            </a:br>
            <a:r>
              <a:rPr lang="en-US" sz="3200" dirty="0" smtClean="0">
                <a:latin typeface="+mj-lt"/>
              </a:rPr>
              <a:t>infrastructure</a:t>
            </a:r>
            <a:endParaRPr lang="en-US" sz="3200" spc="-122" dirty="0">
              <a:gradFill>
                <a:gsLst>
                  <a:gs pos="0">
                    <a:srgbClr val="EFEFEF"/>
                  </a:gs>
                  <a:gs pos="100000">
                    <a:srgbClr val="EFEFEF"/>
                  </a:gs>
                </a:gsLst>
                <a:lin ang="5400000" scaled="0"/>
              </a:gradFill>
              <a:latin typeface="+mj-lt"/>
            </a:endParaRPr>
          </a:p>
        </p:txBody>
      </p:sp>
      <p:sp useBgFill="1">
        <p:nvSpPr>
          <p:cNvPr id="94" name="Rectangle 93"/>
          <p:cNvSpPr/>
          <p:nvPr/>
        </p:nvSpPr>
        <p:spPr bwMode="auto">
          <a:xfrm>
            <a:off x="11892817" y="1126896"/>
            <a:ext cx="543658" cy="5867629"/>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74" tIns="46637" rIns="93274" bIns="46637" numCol="1" rtlCol="0" anchor="ctr" anchorCtr="0" compatLnSpc="1">
            <a:prstTxWarp prst="textNoShape">
              <a:avLst/>
            </a:prstTxWarp>
          </a:bodyPr>
          <a:lstStyle/>
          <a:p>
            <a:pPr algn="ctr" defTabSz="932472" fontAlgn="base">
              <a:lnSpc>
                <a:spcPct val="90000"/>
              </a:lnSpc>
              <a:spcBef>
                <a:spcPct val="0"/>
              </a:spcBef>
              <a:spcAft>
                <a:spcPct val="0"/>
              </a:spcAft>
            </a:pPr>
            <a:endParaRPr lang="en-US" sz="2000" spc="-51" dirty="0">
              <a:gradFill>
                <a:gsLst>
                  <a:gs pos="0">
                    <a:srgbClr val="EFEFEF"/>
                  </a:gs>
                  <a:gs pos="100000">
                    <a:srgbClr val="EFEFEF"/>
                  </a:gs>
                </a:gsLst>
                <a:lin ang="5400000" scaled="0"/>
              </a:gradFill>
            </a:endParaRPr>
          </a:p>
        </p:txBody>
      </p:sp>
      <p:sp>
        <p:nvSpPr>
          <p:cNvPr id="119" name="Title 2"/>
          <p:cNvSpPr txBox="1">
            <a:spLocks/>
          </p:cNvSpPr>
          <p:nvPr/>
        </p:nvSpPr>
        <p:spPr>
          <a:xfrm>
            <a:off x="261939" y="292082"/>
            <a:ext cx="11375536" cy="932563"/>
          </a:xfrm>
          <a:prstGeom prst="rect">
            <a:avLst/>
          </a:prstGeom>
        </p:spPr>
        <p:txBody>
          <a:bodyPr vert="horz" wrap="square" lIns="146304" tIns="91440" rIns="146304" bIns="91440" rtlCol="0" anchor="t">
            <a:spAutoFit/>
          </a:bodyPr>
          <a:lstStyle>
            <a:lvl1pPr algn="l" defTabSz="932372" rtl="0" eaLnBrk="1" latinLnBrk="0" hangingPunct="1">
              <a:lnSpc>
                <a:spcPct val="90000"/>
              </a:lnSpc>
              <a:spcBef>
                <a:spcPct val="0"/>
              </a:spcBef>
              <a:buNone/>
              <a:defRPr lang="en-US" sz="5398"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marL="0" marR="0" lvl="0" indent="0" algn="l" defTabSz="932372" rtl="0" eaLnBrk="1" fontAlgn="auto" latinLnBrk="0" hangingPunct="1">
              <a:lnSpc>
                <a:spcPct val="90000"/>
              </a:lnSpc>
              <a:spcBef>
                <a:spcPct val="0"/>
              </a:spcBef>
              <a:spcAft>
                <a:spcPts val="0"/>
              </a:spcAft>
              <a:buClrTx/>
              <a:buSzTx/>
              <a:buFontTx/>
              <a:buNone/>
              <a:tabLst/>
              <a:defRPr/>
            </a:pPr>
            <a:r>
              <a:rPr lang="en-US" sz="5400" dirty="0" smtClean="0">
                <a:solidFill>
                  <a:schemeClr val="tx1"/>
                </a:solidFill>
                <a:latin typeface="Segoe UI Light"/>
              </a:rPr>
              <a:t>Service delivery</a:t>
            </a:r>
            <a:endParaRPr kumimoji="0" lang="en-US" sz="5400" b="0" i="0" u="none" strike="noStrike" kern="1200" cap="none" spc="-102" normalizeH="0" baseline="0" noProof="0" dirty="0">
              <a:ln w="3175">
                <a:noFill/>
              </a:ln>
              <a:solidFill>
                <a:schemeClr val="tx1"/>
              </a:solidFill>
              <a:effectLst/>
              <a:uLnTx/>
              <a:uFillTx/>
              <a:latin typeface="Segoe UI Light"/>
              <a:ea typeface="+mn-ea"/>
              <a:cs typeface="Arial" charset="0"/>
            </a:endParaRPr>
          </a:p>
        </p:txBody>
      </p:sp>
      <p:sp>
        <p:nvSpPr>
          <p:cNvPr id="39" name="Freeform 87"/>
          <p:cNvSpPr>
            <a:spLocks noChangeAspect="1" noEditPoints="1"/>
          </p:cNvSpPr>
          <p:nvPr/>
        </p:nvSpPr>
        <p:spPr bwMode="black">
          <a:xfrm>
            <a:off x="980736" y="1624085"/>
            <a:ext cx="1930155" cy="1588772"/>
          </a:xfrm>
          <a:custGeom>
            <a:avLst/>
            <a:gdLst>
              <a:gd name="T0" fmla="*/ 478 w 667"/>
              <a:gd name="T1" fmla="*/ 242 h 543"/>
              <a:gd name="T2" fmla="*/ 398 w 667"/>
              <a:gd name="T3" fmla="*/ 228 h 543"/>
              <a:gd name="T4" fmla="*/ 420 w 667"/>
              <a:gd name="T5" fmla="*/ 150 h 543"/>
              <a:gd name="T6" fmla="*/ 382 w 667"/>
              <a:gd name="T7" fmla="*/ 107 h 543"/>
              <a:gd name="T8" fmla="*/ 312 w 667"/>
              <a:gd name="T9" fmla="*/ 149 h 543"/>
              <a:gd name="T10" fmla="*/ 278 w 667"/>
              <a:gd name="T11" fmla="*/ 64 h 543"/>
              <a:gd name="T12" fmla="*/ 220 w 667"/>
              <a:gd name="T13" fmla="*/ 54 h 543"/>
              <a:gd name="T14" fmla="*/ 192 w 667"/>
              <a:gd name="T15" fmla="*/ 142 h 543"/>
              <a:gd name="T16" fmla="*/ 120 w 667"/>
              <a:gd name="T17" fmla="*/ 105 h 543"/>
              <a:gd name="T18" fmla="*/ 70 w 667"/>
              <a:gd name="T19" fmla="*/ 135 h 543"/>
              <a:gd name="T20" fmla="*/ 98 w 667"/>
              <a:gd name="T21" fmla="*/ 212 h 543"/>
              <a:gd name="T22" fmla="*/ 20 w 667"/>
              <a:gd name="T23" fmla="*/ 232 h 543"/>
              <a:gd name="T24" fmla="*/ 0 w 667"/>
              <a:gd name="T25" fmla="*/ 287 h 543"/>
              <a:gd name="T26" fmla="*/ 72 w 667"/>
              <a:gd name="T27" fmla="*/ 327 h 543"/>
              <a:gd name="T28" fmla="*/ 23 w 667"/>
              <a:gd name="T29" fmla="*/ 393 h 543"/>
              <a:gd name="T30" fmla="*/ 45 w 667"/>
              <a:gd name="T31" fmla="*/ 448 h 543"/>
              <a:gd name="T32" fmla="*/ 125 w 667"/>
              <a:gd name="T33" fmla="*/ 431 h 543"/>
              <a:gd name="T34" fmla="*/ 132 w 667"/>
              <a:gd name="T35" fmla="*/ 513 h 543"/>
              <a:gd name="T36" fmla="*/ 182 w 667"/>
              <a:gd name="T37" fmla="*/ 541 h 543"/>
              <a:gd name="T38" fmla="*/ 233 w 667"/>
              <a:gd name="T39" fmla="*/ 478 h 543"/>
              <a:gd name="T40" fmla="*/ 253 w 667"/>
              <a:gd name="T41" fmla="*/ 478 h 543"/>
              <a:gd name="T42" fmla="*/ 305 w 667"/>
              <a:gd name="T43" fmla="*/ 541 h 543"/>
              <a:gd name="T44" fmla="*/ 355 w 667"/>
              <a:gd name="T45" fmla="*/ 513 h 543"/>
              <a:gd name="T46" fmla="*/ 362 w 667"/>
              <a:gd name="T47" fmla="*/ 431 h 543"/>
              <a:gd name="T48" fmla="*/ 442 w 667"/>
              <a:gd name="T49" fmla="*/ 448 h 543"/>
              <a:gd name="T50" fmla="*/ 463 w 667"/>
              <a:gd name="T51" fmla="*/ 393 h 543"/>
              <a:gd name="T52" fmla="*/ 415 w 667"/>
              <a:gd name="T53" fmla="*/ 327 h 543"/>
              <a:gd name="T54" fmla="*/ 487 w 667"/>
              <a:gd name="T55" fmla="*/ 287 h 543"/>
              <a:gd name="T56" fmla="*/ 312 w 667"/>
              <a:gd name="T57" fmla="*/ 375 h 543"/>
              <a:gd name="T58" fmla="*/ 175 w 667"/>
              <a:gd name="T59" fmla="*/ 375 h 543"/>
              <a:gd name="T60" fmla="*/ 175 w 667"/>
              <a:gd name="T61" fmla="*/ 238 h 543"/>
              <a:gd name="T62" fmla="*/ 312 w 667"/>
              <a:gd name="T63" fmla="*/ 238 h 543"/>
              <a:gd name="T64" fmla="*/ 198 w 667"/>
              <a:gd name="T65" fmla="*/ 306 h 543"/>
              <a:gd name="T66" fmla="*/ 288 w 667"/>
              <a:gd name="T67" fmla="*/ 306 h 543"/>
              <a:gd name="T68" fmla="*/ 198 w 667"/>
              <a:gd name="T69" fmla="*/ 306 h 543"/>
              <a:gd name="T70" fmla="*/ 638 w 667"/>
              <a:gd name="T71" fmla="*/ 133 h 543"/>
              <a:gd name="T72" fmla="*/ 662 w 667"/>
              <a:gd name="T73" fmla="*/ 92 h 543"/>
              <a:gd name="T74" fmla="*/ 665 w 667"/>
              <a:gd name="T75" fmla="*/ 77 h 543"/>
              <a:gd name="T76" fmla="*/ 642 w 667"/>
              <a:gd name="T77" fmla="*/ 52 h 543"/>
              <a:gd name="T78" fmla="*/ 605 w 667"/>
              <a:gd name="T79" fmla="*/ 62 h 543"/>
              <a:gd name="T80" fmla="*/ 566 w 667"/>
              <a:gd name="T81" fmla="*/ 10 h 543"/>
              <a:gd name="T82" fmla="*/ 531 w 667"/>
              <a:gd name="T83" fmla="*/ 0 h 543"/>
              <a:gd name="T84" fmla="*/ 511 w 667"/>
              <a:gd name="T85" fmla="*/ 45 h 543"/>
              <a:gd name="T86" fmla="*/ 446 w 667"/>
              <a:gd name="T87" fmla="*/ 52 h 543"/>
              <a:gd name="T88" fmla="*/ 432 w 667"/>
              <a:gd name="T89" fmla="*/ 57 h 543"/>
              <a:gd name="T90" fmla="*/ 419 w 667"/>
              <a:gd name="T91" fmla="*/ 83 h 543"/>
              <a:gd name="T92" fmla="*/ 451 w 667"/>
              <a:gd name="T93" fmla="*/ 117 h 543"/>
              <a:gd name="T94" fmla="*/ 451 w 667"/>
              <a:gd name="T95" fmla="*/ 152 h 543"/>
              <a:gd name="T96" fmla="*/ 419 w 667"/>
              <a:gd name="T97" fmla="*/ 185 h 543"/>
              <a:gd name="T98" fmla="*/ 432 w 667"/>
              <a:gd name="T99" fmla="*/ 210 h 543"/>
              <a:gd name="T100" fmla="*/ 446 w 667"/>
              <a:gd name="T101" fmla="*/ 217 h 543"/>
              <a:gd name="T102" fmla="*/ 511 w 667"/>
              <a:gd name="T103" fmla="*/ 222 h 543"/>
              <a:gd name="T104" fmla="*/ 531 w 667"/>
              <a:gd name="T105" fmla="*/ 267 h 543"/>
              <a:gd name="T106" fmla="*/ 566 w 667"/>
              <a:gd name="T107" fmla="*/ 258 h 543"/>
              <a:gd name="T108" fmla="*/ 605 w 667"/>
              <a:gd name="T109" fmla="*/ 205 h 543"/>
              <a:gd name="T110" fmla="*/ 642 w 667"/>
              <a:gd name="T111" fmla="*/ 217 h 543"/>
              <a:gd name="T112" fmla="*/ 665 w 667"/>
              <a:gd name="T113" fmla="*/ 190 h 543"/>
              <a:gd name="T114" fmla="*/ 662 w 667"/>
              <a:gd name="T115" fmla="*/ 177 h 543"/>
              <a:gd name="T116" fmla="*/ 635 w 667"/>
              <a:gd name="T117" fmla="*/ 152 h 543"/>
              <a:gd name="T118" fmla="*/ 543 w 667"/>
              <a:gd name="T119" fmla="*/ 170 h 543"/>
              <a:gd name="T120" fmla="*/ 543 w 667"/>
              <a:gd name="T121" fmla="*/ 97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7" h="543">
                <a:moveTo>
                  <a:pt x="487" y="287"/>
                </a:moveTo>
                <a:cubicBezTo>
                  <a:pt x="478" y="242"/>
                  <a:pt x="478" y="242"/>
                  <a:pt x="478" y="242"/>
                </a:cubicBezTo>
                <a:cubicBezTo>
                  <a:pt x="477" y="237"/>
                  <a:pt x="473" y="233"/>
                  <a:pt x="467" y="232"/>
                </a:cubicBezTo>
                <a:cubicBezTo>
                  <a:pt x="398" y="228"/>
                  <a:pt x="398" y="228"/>
                  <a:pt x="398" y="228"/>
                </a:cubicBezTo>
                <a:cubicBezTo>
                  <a:pt x="395" y="223"/>
                  <a:pt x="392" y="217"/>
                  <a:pt x="388" y="212"/>
                </a:cubicBezTo>
                <a:cubicBezTo>
                  <a:pt x="420" y="150"/>
                  <a:pt x="420" y="150"/>
                  <a:pt x="420" y="150"/>
                </a:cubicBezTo>
                <a:cubicBezTo>
                  <a:pt x="423" y="145"/>
                  <a:pt x="422" y="139"/>
                  <a:pt x="417" y="135"/>
                </a:cubicBezTo>
                <a:cubicBezTo>
                  <a:pt x="382" y="107"/>
                  <a:pt x="382" y="107"/>
                  <a:pt x="382" y="107"/>
                </a:cubicBezTo>
                <a:cubicBezTo>
                  <a:pt x="378" y="102"/>
                  <a:pt x="372" y="102"/>
                  <a:pt x="367" y="105"/>
                </a:cubicBezTo>
                <a:cubicBezTo>
                  <a:pt x="312" y="149"/>
                  <a:pt x="312" y="149"/>
                  <a:pt x="312" y="149"/>
                </a:cubicBezTo>
                <a:cubicBezTo>
                  <a:pt x="307" y="145"/>
                  <a:pt x="302" y="144"/>
                  <a:pt x="295" y="142"/>
                </a:cubicBezTo>
                <a:cubicBezTo>
                  <a:pt x="278" y="64"/>
                  <a:pt x="278" y="64"/>
                  <a:pt x="278" y="64"/>
                </a:cubicBezTo>
                <a:cubicBezTo>
                  <a:pt x="277" y="59"/>
                  <a:pt x="272" y="54"/>
                  <a:pt x="267" y="54"/>
                </a:cubicBezTo>
                <a:cubicBezTo>
                  <a:pt x="220" y="54"/>
                  <a:pt x="220" y="54"/>
                  <a:pt x="220" y="54"/>
                </a:cubicBezTo>
                <a:cubicBezTo>
                  <a:pt x="215" y="54"/>
                  <a:pt x="210" y="59"/>
                  <a:pt x="208" y="64"/>
                </a:cubicBezTo>
                <a:cubicBezTo>
                  <a:pt x="192" y="142"/>
                  <a:pt x="192" y="142"/>
                  <a:pt x="192" y="142"/>
                </a:cubicBezTo>
                <a:cubicBezTo>
                  <a:pt x="185" y="144"/>
                  <a:pt x="180" y="145"/>
                  <a:pt x="175" y="149"/>
                </a:cubicBezTo>
                <a:cubicBezTo>
                  <a:pt x="120" y="105"/>
                  <a:pt x="120" y="105"/>
                  <a:pt x="120" y="105"/>
                </a:cubicBezTo>
                <a:cubicBezTo>
                  <a:pt x="115" y="102"/>
                  <a:pt x="108" y="102"/>
                  <a:pt x="105" y="105"/>
                </a:cubicBezTo>
                <a:cubicBezTo>
                  <a:pt x="70" y="135"/>
                  <a:pt x="70" y="135"/>
                  <a:pt x="70" y="135"/>
                </a:cubicBezTo>
                <a:cubicBezTo>
                  <a:pt x="65" y="139"/>
                  <a:pt x="65" y="145"/>
                  <a:pt x="67" y="150"/>
                </a:cubicBezTo>
                <a:cubicBezTo>
                  <a:pt x="98" y="212"/>
                  <a:pt x="98" y="212"/>
                  <a:pt x="98" y="212"/>
                </a:cubicBezTo>
                <a:cubicBezTo>
                  <a:pt x="95" y="217"/>
                  <a:pt x="92" y="223"/>
                  <a:pt x="88" y="228"/>
                </a:cubicBezTo>
                <a:cubicBezTo>
                  <a:pt x="20" y="232"/>
                  <a:pt x="20" y="232"/>
                  <a:pt x="20" y="232"/>
                </a:cubicBezTo>
                <a:cubicBezTo>
                  <a:pt x="13" y="232"/>
                  <a:pt x="10" y="237"/>
                  <a:pt x="8" y="242"/>
                </a:cubicBezTo>
                <a:cubicBezTo>
                  <a:pt x="0" y="287"/>
                  <a:pt x="0" y="287"/>
                  <a:pt x="0" y="287"/>
                </a:cubicBezTo>
                <a:cubicBezTo>
                  <a:pt x="0" y="292"/>
                  <a:pt x="2" y="298"/>
                  <a:pt x="7" y="300"/>
                </a:cubicBezTo>
                <a:cubicBezTo>
                  <a:pt x="72" y="327"/>
                  <a:pt x="72" y="327"/>
                  <a:pt x="72" y="327"/>
                </a:cubicBezTo>
                <a:cubicBezTo>
                  <a:pt x="73" y="333"/>
                  <a:pt x="73" y="340"/>
                  <a:pt x="75" y="347"/>
                </a:cubicBezTo>
                <a:cubicBezTo>
                  <a:pt x="23" y="393"/>
                  <a:pt x="23" y="393"/>
                  <a:pt x="23" y="393"/>
                </a:cubicBezTo>
                <a:cubicBezTo>
                  <a:pt x="20" y="397"/>
                  <a:pt x="18" y="403"/>
                  <a:pt x="22" y="408"/>
                </a:cubicBezTo>
                <a:cubicBezTo>
                  <a:pt x="45" y="448"/>
                  <a:pt x="45" y="448"/>
                  <a:pt x="45" y="448"/>
                </a:cubicBezTo>
                <a:cubicBezTo>
                  <a:pt x="47" y="451"/>
                  <a:pt x="53" y="455"/>
                  <a:pt x="58" y="453"/>
                </a:cubicBezTo>
                <a:cubicBezTo>
                  <a:pt x="125" y="431"/>
                  <a:pt x="125" y="431"/>
                  <a:pt x="125" y="431"/>
                </a:cubicBezTo>
                <a:cubicBezTo>
                  <a:pt x="130" y="436"/>
                  <a:pt x="135" y="441"/>
                  <a:pt x="140" y="445"/>
                </a:cubicBezTo>
                <a:cubicBezTo>
                  <a:pt x="132" y="513"/>
                  <a:pt x="132" y="513"/>
                  <a:pt x="132" y="513"/>
                </a:cubicBezTo>
                <a:cubicBezTo>
                  <a:pt x="130" y="520"/>
                  <a:pt x="133" y="525"/>
                  <a:pt x="138" y="526"/>
                </a:cubicBezTo>
                <a:cubicBezTo>
                  <a:pt x="182" y="541"/>
                  <a:pt x="182" y="541"/>
                  <a:pt x="182" y="541"/>
                </a:cubicBezTo>
                <a:cubicBezTo>
                  <a:pt x="187" y="543"/>
                  <a:pt x="193" y="541"/>
                  <a:pt x="197" y="538"/>
                </a:cubicBezTo>
                <a:cubicBezTo>
                  <a:pt x="233" y="478"/>
                  <a:pt x="233" y="478"/>
                  <a:pt x="233" y="478"/>
                </a:cubicBezTo>
                <a:cubicBezTo>
                  <a:pt x="237" y="478"/>
                  <a:pt x="240" y="480"/>
                  <a:pt x="243" y="480"/>
                </a:cubicBezTo>
                <a:cubicBezTo>
                  <a:pt x="247" y="480"/>
                  <a:pt x="250" y="478"/>
                  <a:pt x="253" y="478"/>
                </a:cubicBezTo>
                <a:cubicBezTo>
                  <a:pt x="290" y="538"/>
                  <a:pt x="290" y="538"/>
                  <a:pt x="290" y="538"/>
                </a:cubicBezTo>
                <a:cubicBezTo>
                  <a:pt x="293" y="541"/>
                  <a:pt x="300" y="543"/>
                  <a:pt x="305" y="541"/>
                </a:cubicBezTo>
                <a:cubicBezTo>
                  <a:pt x="348" y="526"/>
                  <a:pt x="348" y="526"/>
                  <a:pt x="348" y="526"/>
                </a:cubicBezTo>
                <a:cubicBezTo>
                  <a:pt x="353" y="525"/>
                  <a:pt x="357" y="520"/>
                  <a:pt x="355" y="513"/>
                </a:cubicBezTo>
                <a:cubicBezTo>
                  <a:pt x="347" y="445"/>
                  <a:pt x="347" y="445"/>
                  <a:pt x="347" y="445"/>
                </a:cubicBezTo>
                <a:cubicBezTo>
                  <a:pt x="352" y="440"/>
                  <a:pt x="357" y="436"/>
                  <a:pt x="362" y="431"/>
                </a:cubicBezTo>
                <a:cubicBezTo>
                  <a:pt x="428" y="453"/>
                  <a:pt x="428" y="453"/>
                  <a:pt x="428" y="453"/>
                </a:cubicBezTo>
                <a:cubicBezTo>
                  <a:pt x="433" y="455"/>
                  <a:pt x="440" y="451"/>
                  <a:pt x="442" y="448"/>
                </a:cubicBezTo>
                <a:cubicBezTo>
                  <a:pt x="465" y="408"/>
                  <a:pt x="465" y="408"/>
                  <a:pt x="465" y="408"/>
                </a:cubicBezTo>
                <a:cubicBezTo>
                  <a:pt x="468" y="403"/>
                  <a:pt x="467" y="397"/>
                  <a:pt x="463" y="393"/>
                </a:cubicBezTo>
                <a:cubicBezTo>
                  <a:pt x="412" y="347"/>
                  <a:pt x="412" y="347"/>
                  <a:pt x="412" y="347"/>
                </a:cubicBezTo>
                <a:cubicBezTo>
                  <a:pt x="413" y="340"/>
                  <a:pt x="413" y="333"/>
                  <a:pt x="415" y="327"/>
                </a:cubicBezTo>
                <a:cubicBezTo>
                  <a:pt x="480" y="300"/>
                  <a:pt x="480" y="300"/>
                  <a:pt x="480" y="300"/>
                </a:cubicBezTo>
                <a:cubicBezTo>
                  <a:pt x="485" y="298"/>
                  <a:pt x="487" y="293"/>
                  <a:pt x="487" y="287"/>
                </a:cubicBezTo>
                <a:close/>
                <a:moveTo>
                  <a:pt x="340" y="307"/>
                </a:moveTo>
                <a:cubicBezTo>
                  <a:pt x="340" y="333"/>
                  <a:pt x="328" y="357"/>
                  <a:pt x="312" y="375"/>
                </a:cubicBezTo>
                <a:cubicBezTo>
                  <a:pt x="293" y="392"/>
                  <a:pt x="270" y="403"/>
                  <a:pt x="243" y="403"/>
                </a:cubicBezTo>
                <a:cubicBezTo>
                  <a:pt x="217" y="403"/>
                  <a:pt x="193" y="392"/>
                  <a:pt x="175" y="375"/>
                </a:cubicBezTo>
                <a:cubicBezTo>
                  <a:pt x="158" y="357"/>
                  <a:pt x="147" y="333"/>
                  <a:pt x="147" y="307"/>
                </a:cubicBezTo>
                <a:cubicBezTo>
                  <a:pt x="147" y="280"/>
                  <a:pt x="158" y="255"/>
                  <a:pt x="175" y="238"/>
                </a:cubicBezTo>
                <a:cubicBezTo>
                  <a:pt x="193" y="220"/>
                  <a:pt x="217" y="210"/>
                  <a:pt x="243" y="210"/>
                </a:cubicBezTo>
                <a:cubicBezTo>
                  <a:pt x="270" y="210"/>
                  <a:pt x="293" y="220"/>
                  <a:pt x="312" y="238"/>
                </a:cubicBezTo>
                <a:cubicBezTo>
                  <a:pt x="328" y="255"/>
                  <a:pt x="340" y="280"/>
                  <a:pt x="340" y="307"/>
                </a:cubicBezTo>
                <a:close/>
                <a:moveTo>
                  <a:pt x="198" y="306"/>
                </a:moveTo>
                <a:cubicBezTo>
                  <a:pt x="198" y="281"/>
                  <a:pt x="218" y="261"/>
                  <a:pt x="243" y="261"/>
                </a:cubicBezTo>
                <a:cubicBezTo>
                  <a:pt x="268" y="261"/>
                  <a:pt x="288" y="281"/>
                  <a:pt x="288" y="306"/>
                </a:cubicBezTo>
                <a:cubicBezTo>
                  <a:pt x="288" y="331"/>
                  <a:pt x="268" y="351"/>
                  <a:pt x="243" y="351"/>
                </a:cubicBezTo>
                <a:cubicBezTo>
                  <a:pt x="218" y="351"/>
                  <a:pt x="198" y="331"/>
                  <a:pt x="198" y="306"/>
                </a:cubicBezTo>
                <a:close/>
                <a:moveTo>
                  <a:pt x="635" y="152"/>
                </a:moveTo>
                <a:cubicBezTo>
                  <a:pt x="637" y="147"/>
                  <a:pt x="638" y="140"/>
                  <a:pt x="638" y="133"/>
                </a:cubicBezTo>
                <a:cubicBezTo>
                  <a:pt x="638" y="128"/>
                  <a:pt x="637" y="122"/>
                  <a:pt x="635" y="117"/>
                </a:cubicBezTo>
                <a:cubicBezTo>
                  <a:pt x="662" y="92"/>
                  <a:pt x="662" y="92"/>
                  <a:pt x="662" y="92"/>
                </a:cubicBezTo>
                <a:cubicBezTo>
                  <a:pt x="665" y="90"/>
                  <a:pt x="665" y="87"/>
                  <a:pt x="665" y="83"/>
                </a:cubicBezTo>
                <a:cubicBezTo>
                  <a:pt x="665" y="82"/>
                  <a:pt x="665" y="78"/>
                  <a:pt x="665" y="77"/>
                </a:cubicBezTo>
                <a:cubicBezTo>
                  <a:pt x="654" y="57"/>
                  <a:pt x="654" y="57"/>
                  <a:pt x="654" y="57"/>
                </a:cubicBezTo>
                <a:cubicBezTo>
                  <a:pt x="650" y="53"/>
                  <a:pt x="647" y="52"/>
                  <a:pt x="642" y="52"/>
                </a:cubicBezTo>
                <a:cubicBezTo>
                  <a:pt x="642" y="52"/>
                  <a:pt x="640" y="52"/>
                  <a:pt x="638" y="52"/>
                </a:cubicBezTo>
                <a:cubicBezTo>
                  <a:pt x="605" y="62"/>
                  <a:pt x="605" y="62"/>
                  <a:pt x="605" y="62"/>
                </a:cubicBezTo>
                <a:cubicBezTo>
                  <a:pt x="595" y="55"/>
                  <a:pt x="585" y="49"/>
                  <a:pt x="573" y="45"/>
                </a:cubicBezTo>
                <a:cubicBezTo>
                  <a:pt x="566" y="10"/>
                  <a:pt x="566" y="10"/>
                  <a:pt x="566" y="10"/>
                </a:cubicBezTo>
                <a:cubicBezTo>
                  <a:pt x="565" y="5"/>
                  <a:pt x="560" y="0"/>
                  <a:pt x="555" y="0"/>
                </a:cubicBezTo>
                <a:cubicBezTo>
                  <a:pt x="531" y="0"/>
                  <a:pt x="531" y="0"/>
                  <a:pt x="531" y="0"/>
                </a:cubicBezTo>
                <a:cubicBezTo>
                  <a:pt x="524" y="0"/>
                  <a:pt x="521" y="5"/>
                  <a:pt x="519" y="10"/>
                </a:cubicBezTo>
                <a:cubicBezTo>
                  <a:pt x="511" y="45"/>
                  <a:pt x="511" y="45"/>
                  <a:pt x="511" y="45"/>
                </a:cubicBezTo>
                <a:cubicBezTo>
                  <a:pt x="499" y="49"/>
                  <a:pt x="489" y="55"/>
                  <a:pt x="481" y="63"/>
                </a:cubicBezTo>
                <a:cubicBezTo>
                  <a:pt x="446" y="52"/>
                  <a:pt x="446" y="52"/>
                  <a:pt x="446" y="52"/>
                </a:cubicBezTo>
                <a:cubicBezTo>
                  <a:pt x="444" y="52"/>
                  <a:pt x="444" y="52"/>
                  <a:pt x="442" y="52"/>
                </a:cubicBezTo>
                <a:cubicBezTo>
                  <a:pt x="439" y="52"/>
                  <a:pt x="434" y="53"/>
                  <a:pt x="432" y="57"/>
                </a:cubicBezTo>
                <a:cubicBezTo>
                  <a:pt x="421" y="77"/>
                  <a:pt x="421" y="77"/>
                  <a:pt x="421" y="77"/>
                </a:cubicBezTo>
                <a:cubicBezTo>
                  <a:pt x="419" y="78"/>
                  <a:pt x="419" y="82"/>
                  <a:pt x="419" y="83"/>
                </a:cubicBezTo>
                <a:cubicBezTo>
                  <a:pt x="419" y="87"/>
                  <a:pt x="421" y="90"/>
                  <a:pt x="422" y="92"/>
                </a:cubicBezTo>
                <a:cubicBezTo>
                  <a:pt x="451" y="117"/>
                  <a:pt x="451" y="117"/>
                  <a:pt x="451" y="117"/>
                </a:cubicBezTo>
                <a:cubicBezTo>
                  <a:pt x="449" y="122"/>
                  <a:pt x="447" y="128"/>
                  <a:pt x="447" y="133"/>
                </a:cubicBezTo>
                <a:cubicBezTo>
                  <a:pt x="447" y="140"/>
                  <a:pt x="449" y="145"/>
                  <a:pt x="451" y="152"/>
                </a:cubicBezTo>
                <a:cubicBezTo>
                  <a:pt x="422" y="177"/>
                  <a:pt x="422" y="177"/>
                  <a:pt x="422" y="177"/>
                </a:cubicBezTo>
                <a:cubicBezTo>
                  <a:pt x="421" y="178"/>
                  <a:pt x="419" y="182"/>
                  <a:pt x="419" y="185"/>
                </a:cubicBezTo>
                <a:cubicBezTo>
                  <a:pt x="419" y="187"/>
                  <a:pt x="419" y="188"/>
                  <a:pt x="421" y="190"/>
                </a:cubicBezTo>
                <a:cubicBezTo>
                  <a:pt x="432" y="210"/>
                  <a:pt x="432" y="210"/>
                  <a:pt x="432" y="210"/>
                </a:cubicBezTo>
                <a:cubicBezTo>
                  <a:pt x="434" y="215"/>
                  <a:pt x="439" y="217"/>
                  <a:pt x="442" y="217"/>
                </a:cubicBezTo>
                <a:cubicBezTo>
                  <a:pt x="444" y="217"/>
                  <a:pt x="444" y="217"/>
                  <a:pt x="446" y="217"/>
                </a:cubicBezTo>
                <a:cubicBezTo>
                  <a:pt x="481" y="205"/>
                  <a:pt x="481" y="205"/>
                  <a:pt x="481" y="205"/>
                </a:cubicBezTo>
                <a:cubicBezTo>
                  <a:pt x="489" y="212"/>
                  <a:pt x="499" y="218"/>
                  <a:pt x="511" y="222"/>
                </a:cubicBezTo>
                <a:cubicBezTo>
                  <a:pt x="519" y="258"/>
                  <a:pt x="519" y="258"/>
                  <a:pt x="519" y="258"/>
                </a:cubicBezTo>
                <a:cubicBezTo>
                  <a:pt x="521" y="263"/>
                  <a:pt x="524" y="267"/>
                  <a:pt x="531" y="267"/>
                </a:cubicBezTo>
                <a:cubicBezTo>
                  <a:pt x="555" y="267"/>
                  <a:pt x="555" y="267"/>
                  <a:pt x="555" y="267"/>
                </a:cubicBezTo>
                <a:cubicBezTo>
                  <a:pt x="560" y="267"/>
                  <a:pt x="565" y="263"/>
                  <a:pt x="566" y="258"/>
                </a:cubicBezTo>
                <a:cubicBezTo>
                  <a:pt x="573" y="223"/>
                  <a:pt x="573" y="223"/>
                  <a:pt x="573" y="223"/>
                </a:cubicBezTo>
                <a:cubicBezTo>
                  <a:pt x="585" y="218"/>
                  <a:pt x="595" y="213"/>
                  <a:pt x="605" y="205"/>
                </a:cubicBezTo>
                <a:cubicBezTo>
                  <a:pt x="638" y="217"/>
                  <a:pt x="638" y="217"/>
                  <a:pt x="638" y="217"/>
                </a:cubicBezTo>
                <a:cubicBezTo>
                  <a:pt x="640" y="217"/>
                  <a:pt x="642" y="217"/>
                  <a:pt x="642" y="217"/>
                </a:cubicBezTo>
                <a:cubicBezTo>
                  <a:pt x="647" y="217"/>
                  <a:pt x="650" y="215"/>
                  <a:pt x="654" y="210"/>
                </a:cubicBezTo>
                <a:cubicBezTo>
                  <a:pt x="665" y="190"/>
                  <a:pt x="665" y="190"/>
                  <a:pt x="665" y="190"/>
                </a:cubicBezTo>
                <a:cubicBezTo>
                  <a:pt x="665" y="188"/>
                  <a:pt x="667" y="187"/>
                  <a:pt x="665" y="185"/>
                </a:cubicBezTo>
                <a:cubicBezTo>
                  <a:pt x="667" y="182"/>
                  <a:pt x="665" y="178"/>
                  <a:pt x="662" y="177"/>
                </a:cubicBezTo>
                <a:cubicBezTo>
                  <a:pt x="635" y="152"/>
                  <a:pt x="635" y="152"/>
                  <a:pt x="635" y="152"/>
                </a:cubicBezTo>
                <a:cubicBezTo>
                  <a:pt x="635" y="152"/>
                  <a:pt x="635" y="152"/>
                  <a:pt x="635" y="152"/>
                </a:cubicBezTo>
                <a:close/>
                <a:moveTo>
                  <a:pt x="580" y="133"/>
                </a:moveTo>
                <a:cubicBezTo>
                  <a:pt x="580" y="153"/>
                  <a:pt x="563" y="170"/>
                  <a:pt x="543" y="170"/>
                </a:cubicBezTo>
                <a:cubicBezTo>
                  <a:pt x="523" y="170"/>
                  <a:pt x="506" y="153"/>
                  <a:pt x="506" y="133"/>
                </a:cubicBezTo>
                <a:cubicBezTo>
                  <a:pt x="506" y="113"/>
                  <a:pt x="523" y="97"/>
                  <a:pt x="543" y="97"/>
                </a:cubicBezTo>
                <a:cubicBezTo>
                  <a:pt x="563" y="97"/>
                  <a:pt x="580" y="113"/>
                  <a:pt x="580" y="133"/>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932654">
              <a:defRPr/>
            </a:pPr>
            <a:endParaRPr lang="en-US" kern="0" smtClean="0">
              <a:solidFill>
                <a:srgbClr val="505050"/>
              </a:solidFill>
            </a:endParaRPr>
          </a:p>
        </p:txBody>
      </p:sp>
      <p:sp>
        <p:nvSpPr>
          <p:cNvPr id="45" name="2 after"/>
          <p:cNvSpPr/>
          <p:nvPr/>
        </p:nvSpPr>
        <p:spPr bwMode="auto">
          <a:xfrm>
            <a:off x="6274583" y="4903750"/>
            <a:ext cx="2713710" cy="140203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39501" tIns="0" rIns="93278" bIns="93278" numCol="1" rtlCol="0" anchor="t" anchorCtr="0" compatLnSpc="1">
            <a:prstTxWarp prst="textNoShape">
              <a:avLst/>
            </a:prstTxWarp>
            <a:noAutofit/>
          </a:bodyPr>
          <a:lstStyle/>
          <a:p>
            <a:pPr defTabSz="932288" fontAlgn="base">
              <a:lnSpc>
                <a:spcPct val="90000"/>
              </a:lnSpc>
              <a:spcBef>
                <a:spcPts val="600"/>
              </a:spcBef>
              <a:spcAft>
                <a:spcPct val="0"/>
              </a:spcAft>
            </a:pPr>
            <a:r>
              <a:rPr lang="en-US" sz="1200" dirty="0">
                <a:gradFill>
                  <a:gsLst>
                    <a:gs pos="62500">
                      <a:srgbClr val="505050"/>
                    </a:gs>
                    <a:gs pos="40000">
                      <a:srgbClr val="505050"/>
                    </a:gs>
                  </a:gsLst>
                  <a:lin ang="5400000" scaled="0"/>
                </a:gradFill>
              </a:rPr>
              <a:t>Tenant user services: Virtual  machines, websites and service bus</a:t>
            </a:r>
          </a:p>
          <a:p>
            <a:pPr defTabSz="932288" fontAlgn="base">
              <a:lnSpc>
                <a:spcPct val="90000"/>
              </a:lnSpc>
              <a:spcBef>
                <a:spcPts val="600"/>
              </a:spcBef>
              <a:spcAft>
                <a:spcPct val="0"/>
              </a:spcAft>
            </a:pPr>
            <a:r>
              <a:rPr lang="en-US" sz="1200" dirty="0">
                <a:gradFill>
                  <a:gsLst>
                    <a:gs pos="62500">
                      <a:srgbClr val="505050"/>
                    </a:gs>
                    <a:gs pos="40000">
                      <a:srgbClr val="505050"/>
                    </a:gs>
                  </a:gsLst>
                  <a:lin ang="5400000" scaled="0"/>
                </a:gradFill>
              </a:rPr>
              <a:t>Standardized VM gallery for consistent workload deployment</a:t>
            </a:r>
          </a:p>
          <a:p>
            <a:pPr defTabSz="932288" fontAlgn="base">
              <a:lnSpc>
                <a:spcPct val="90000"/>
              </a:lnSpc>
              <a:spcBef>
                <a:spcPts val="600"/>
              </a:spcBef>
              <a:spcAft>
                <a:spcPct val="0"/>
              </a:spcAft>
            </a:pPr>
            <a:r>
              <a:rPr lang="en-US" sz="1200" dirty="0">
                <a:gradFill>
                  <a:gsLst>
                    <a:gs pos="62500">
                      <a:schemeClr val="tx1"/>
                    </a:gs>
                    <a:gs pos="40000">
                      <a:schemeClr val="tx1"/>
                    </a:gs>
                  </a:gsLst>
                  <a:lin ang="5400000" scaled="0"/>
                </a:gradFill>
              </a:rPr>
              <a:t>Flexible tenant offer administration </a:t>
            </a:r>
            <a:endParaRPr lang="en-US" sz="1200" dirty="0">
              <a:gradFill>
                <a:gsLst>
                  <a:gs pos="62500">
                    <a:srgbClr val="505050"/>
                  </a:gs>
                  <a:gs pos="40000">
                    <a:srgbClr val="505050"/>
                  </a:gs>
                </a:gsLst>
                <a:lin ang="5400000" scaled="0"/>
              </a:gradFill>
            </a:endParaRPr>
          </a:p>
        </p:txBody>
      </p:sp>
      <p:sp>
        <p:nvSpPr>
          <p:cNvPr id="47" name="1 after"/>
          <p:cNvSpPr/>
          <p:nvPr/>
        </p:nvSpPr>
        <p:spPr bwMode="auto">
          <a:xfrm>
            <a:off x="3334691" y="4899477"/>
            <a:ext cx="2858004" cy="140630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39501" tIns="0" rIns="93278" bIns="93278" numCol="1" rtlCol="0" anchor="t" anchorCtr="0" compatLnSpc="1">
            <a:prstTxWarp prst="textNoShape">
              <a:avLst/>
            </a:prstTxWarp>
            <a:noAutofit/>
          </a:bodyPr>
          <a:lstStyle/>
          <a:p>
            <a:pPr defTabSz="932384" fontAlgn="base">
              <a:lnSpc>
                <a:spcPct val="90000"/>
              </a:lnSpc>
              <a:spcBef>
                <a:spcPts val="600"/>
              </a:spcBef>
              <a:spcAft>
                <a:spcPct val="0"/>
              </a:spcAft>
              <a:defRPr/>
            </a:pPr>
            <a:r>
              <a:rPr lang="en-US" sz="1200" spc="-20" dirty="0">
                <a:gradFill>
                  <a:gsLst>
                    <a:gs pos="0">
                      <a:srgbClr val="505050"/>
                    </a:gs>
                    <a:gs pos="100000">
                      <a:srgbClr val="505050"/>
                    </a:gs>
                  </a:gsLst>
                  <a:lin ang="5400000" scaled="0"/>
                </a:gradFill>
              </a:rPr>
              <a:t>P</a:t>
            </a:r>
            <a:r>
              <a:rPr lang="en-US" sz="1200" spc="-20" dirty="0" smtClean="0">
                <a:gradFill>
                  <a:gsLst>
                    <a:gs pos="0">
                      <a:srgbClr val="505050"/>
                    </a:gs>
                    <a:gs pos="100000">
                      <a:srgbClr val="505050"/>
                    </a:gs>
                  </a:gsLst>
                  <a:lin ang="5400000" scaled="0"/>
                </a:gradFill>
              </a:rPr>
              <a:t>rovisioning of multi-tenant compute, storage and network resources</a:t>
            </a:r>
            <a:endParaRPr lang="en-US" sz="1200" spc="-20" dirty="0">
              <a:gradFill>
                <a:gsLst>
                  <a:gs pos="0">
                    <a:srgbClr val="505050"/>
                  </a:gs>
                  <a:gs pos="100000">
                    <a:srgbClr val="505050"/>
                  </a:gs>
                </a:gsLst>
                <a:lin ang="5400000" scaled="0"/>
              </a:gradFill>
            </a:endParaRPr>
          </a:p>
          <a:p>
            <a:pPr defTabSz="932384" fontAlgn="base">
              <a:lnSpc>
                <a:spcPct val="90000"/>
              </a:lnSpc>
              <a:spcBef>
                <a:spcPts val="600"/>
              </a:spcBef>
              <a:spcAft>
                <a:spcPct val="0"/>
              </a:spcAft>
              <a:defRPr/>
            </a:pPr>
            <a:r>
              <a:rPr lang="en-US" sz="1200" spc="-20" dirty="0">
                <a:gradFill>
                  <a:gsLst>
                    <a:gs pos="0">
                      <a:srgbClr val="505050"/>
                    </a:gs>
                    <a:gs pos="100000">
                      <a:srgbClr val="505050"/>
                    </a:gs>
                  </a:gsLst>
                  <a:lin ang="5400000" scaled="0"/>
                </a:gradFill>
              </a:rPr>
              <a:t>Automated standards-based switch configuration</a:t>
            </a:r>
          </a:p>
          <a:p>
            <a:pPr defTabSz="932384" fontAlgn="base">
              <a:lnSpc>
                <a:spcPct val="90000"/>
              </a:lnSpc>
              <a:spcBef>
                <a:spcPts val="600"/>
              </a:spcBef>
              <a:spcAft>
                <a:spcPct val="0"/>
              </a:spcAft>
              <a:defRPr/>
            </a:pPr>
            <a:r>
              <a:rPr lang="en-US" sz="1200" spc="-20" dirty="0">
                <a:gradFill>
                  <a:gsLst>
                    <a:gs pos="0">
                      <a:srgbClr val="505050"/>
                    </a:gs>
                    <a:gs pos="100000">
                      <a:srgbClr val="505050"/>
                    </a:gs>
                  </a:gsLst>
                  <a:lin ang="5400000" scaled="0"/>
                </a:gradFill>
              </a:rPr>
              <a:t>Service management </a:t>
            </a:r>
            <a:r>
              <a:rPr lang="en-US" sz="1200" spc="-20" dirty="0" smtClean="0">
                <a:gradFill>
                  <a:gsLst>
                    <a:gs pos="0">
                      <a:srgbClr val="505050"/>
                    </a:gs>
                    <a:gs pos="100000">
                      <a:srgbClr val="505050"/>
                    </a:gs>
                  </a:gsLst>
                  <a:lin ang="5400000" scaled="0"/>
                </a:gradFill>
              </a:rPr>
              <a:t>automation</a:t>
            </a:r>
            <a:endParaRPr lang="en-US" sz="1200" spc="-20" dirty="0">
              <a:gradFill>
                <a:gsLst>
                  <a:gs pos="0">
                    <a:srgbClr val="505050"/>
                  </a:gs>
                  <a:gs pos="100000">
                    <a:srgbClr val="505050"/>
                  </a:gs>
                </a:gsLst>
                <a:lin ang="5400000" scaled="0"/>
              </a:gradFill>
            </a:endParaRPr>
          </a:p>
        </p:txBody>
      </p:sp>
      <p:sp>
        <p:nvSpPr>
          <p:cNvPr id="52" name="2 after"/>
          <p:cNvSpPr/>
          <p:nvPr/>
        </p:nvSpPr>
        <p:spPr bwMode="auto">
          <a:xfrm>
            <a:off x="9102215" y="4899477"/>
            <a:ext cx="2751984" cy="141494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39501" tIns="0" rIns="93278" bIns="93278" numCol="1" rtlCol="0" anchor="t" anchorCtr="0" compatLnSpc="1">
            <a:prstTxWarp prst="textNoShape">
              <a:avLst/>
            </a:prstTxWarp>
            <a:noAutofit/>
          </a:bodyPr>
          <a:lstStyle/>
          <a:p>
            <a:pPr fontAlgn="base">
              <a:lnSpc>
                <a:spcPct val="90000"/>
              </a:lnSpc>
              <a:spcBef>
                <a:spcPts val="600"/>
              </a:spcBef>
              <a:spcAft>
                <a:spcPct val="0"/>
              </a:spcAft>
              <a:defRPr/>
            </a:pPr>
            <a:r>
              <a:rPr lang="en-US" sz="1200" spc="-20" dirty="0">
                <a:gradFill>
                  <a:gsLst>
                    <a:gs pos="0">
                      <a:srgbClr val="505050"/>
                    </a:gs>
                    <a:gs pos="100000">
                      <a:srgbClr val="505050"/>
                    </a:gs>
                  </a:gsLst>
                  <a:lin ang="5400000" scaled="0"/>
                </a:gradFill>
              </a:rPr>
              <a:t>Standardized application provisioning with </a:t>
            </a:r>
            <a:br>
              <a:rPr lang="en-US" sz="1200" spc="-20" dirty="0">
                <a:gradFill>
                  <a:gsLst>
                    <a:gs pos="0">
                      <a:srgbClr val="505050"/>
                    </a:gs>
                    <a:gs pos="100000">
                      <a:srgbClr val="505050"/>
                    </a:gs>
                  </a:gsLst>
                  <a:lin ang="5400000" scaled="0"/>
                </a:gradFill>
              </a:rPr>
            </a:br>
            <a:r>
              <a:rPr lang="en-US" sz="1200" spc="-20" dirty="0">
                <a:gradFill>
                  <a:gsLst>
                    <a:gs pos="0">
                      <a:srgbClr val="505050"/>
                    </a:gs>
                    <a:gs pos="100000">
                      <a:srgbClr val="505050"/>
                    </a:gs>
                  </a:gsLst>
                  <a:lin ang="5400000" scaled="0"/>
                </a:gradFill>
              </a:rPr>
              <a:t>service templates </a:t>
            </a:r>
            <a:br>
              <a:rPr lang="en-US" sz="1200" spc="-20" dirty="0">
                <a:gradFill>
                  <a:gsLst>
                    <a:gs pos="0">
                      <a:srgbClr val="505050"/>
                    </a:gs>
                    <a:gs pos="100000">
                      <a:srgbClr val="505050"/>
                    </a:gs>
                  </a:gsLst>
                  <a:lin ang="5400000" scaled="0"/>
                </a:gradFill>
              </a:rPr>
            </a:br>
            <a:r>
              <a:rPr lang="en-US" sz="1200" spc="-20" dirty="0">
                <a:gradFill>
                  <a:gsLst>
                    <a:gs pos="0">
                      <a:srgbClr val="505050"/>
                    </a:gs>
                    <a:gs pos="100000">
                      <a:srgbClr val="505050"/>
                    </a:gs>
                  </a:gsLst>
                  <a:lin ang="5400000" scaled="0"/>
                </a:gradFill>
              </a:rPr>
              <a:t>(e.g., SharePoint farms)</a:t>
            </a:r>
          </a:p>
          <a:p>
            <a:pPr fontAlgn="base">
              <a:lnSpc>
                <a:spcPct val="90000"/>
              </a:lnSpc>
              <a:spcBef>
                <a:spcPts val="600"/>
              </a:spcBef>
              <a:spcAft>
                <a:spcPct val="0"/>
              </a:spcAft>
              <a:defRPr/>
            </a:pPr>
            <a:r>
              <a:rPr lang="en-US" sz="1200" spc="-20" dirty="0">
                <a:gradFill>
                  <a:gsLst>
                    <a:gs pos="0">
                      <a:srgbClr val="505050"/>
                    </a:gs>
                    <a:gs pos="100000">
                      <a:srgbClr val="505050"/>
                    </a:gs>
                  </a:gsLst>
                  <a:lin ang="5400000" scaled="0"/>
                </a:gradFill>
              </a:rPr>
              <a:t>Scalable, multi-VM tenant services with Windows Azure-consistent user experience (e.g. SQL cluster) </a:t>
            </a:r>
          </a:p>
        </p:txBody>
      </p:sp>
      <p:sp>
        <p:nvSpPr>
          <p:cNvPr id="43" name="Icon 3"/>
          <p:cNvSpPr>
            <a:spLocks noChangeAspect="1" noEditPoints="1"/>
          </p:cNvSpPr>
          <p:nvPr/>
        </p:nvSpPr>
        <p:spPr bwMode="auto">
          <a:xfrm>
            <a:off x="6584633" y="4971922"/>
            <a:ext cx="340257" cy="360531"/>
          </a:xfrm>
          <a:custGeom>
            <a:avLst/>
            <a:gdLst>
              <a:gd name="T0" fmla="*/ 175 w 327"/>
              <a:gd name="T1" fmla="*/ 160 h 346"/>
              <a:gd name="T2" fmla="*/ 184 w 327"/>
              <a:gd name="T3" fmla="*/ 149 h 346"/>
              <a:gd name="T4" fmla="*/ 192 w 327"/>
              <a:gd name="T5" fmla="*/ 160 h 346"/>
              <a:gd name="T6" fmla="*/ 192 w 327"/>
              <a:gd name="T7" fmla="*/ 215 h 346"/>
              <a:gd name="T8" fmla="*/ 198 w 327"/>
              <a:gd name="T9" fmla="*/ 221 h 346"/>
              <a:gd name="T10" fmla="*/ 204 w 327"/>
              <a:gd name="T11" fmla="*/ 215 h 346"/>
              <a:gd name="T12" fmla="*/ 204 w 327"/>
              <a:gd name="T13" fmla="*/ 160 h 346"/>
              <a:gd name="T14" fmla="*/ 213 w 327"/>
              <a:gd name="T15" fmla="*/ 149 h 346"/>
              <a:gd name="T16" fmla="*/ 221 w 327"/>
              <a:gd name="T17" fmla="*/ 160 h 346"/>
              <a:gd name="T18" fmla="*/ 221 w 327"/>
              <a:gd name="T19" fmla="*/ 215 h 346"/>
              <a:gd name="T20" fmla="*/ 227 w 327"/>
              <a:gd name="T21" fmla="*/ 221 h 346"/>
              <a:gd name="T22" fmla="*/ 233 w 327"/>
              <a:gd name="T23" fmla="*/ 215 h 346"/>
              <a:gd name="T24" fmla="*/ 233 w 327"/>
              <a:gd name="T25" fmla="*/ 174 h 346"/>
              <a:gd name="T26" fmla="*/ 241 w 327"/>
              <a:gd name="T27" fmla="*/ 163 h 346"/>
              <a:gd name="T28" fmla="*/ 250 w 327"/>
              <a:gd name="T29" fmla="*/ 174 h 346"/>
              <a:gd name="T30" fmla="*/ 250 w 327"/>
              <a:gd name="T31" fmla="*/ 281 h 346"/>
              <a:gd name="T32" fmla="*/ 185 w 327"/>
              <a:gd name="T33" fmla="*/ 346 h 346"/>
              <a:gd name="T34" fmla="*/ 125 w 327"/>
              <a:gd name="T35" fmla="*/ 307 h 346"/>
              <a:gd name="T36" fmla="*/ 78 w 327"/>
              <a:gd name="T37" fmla="*/ 183 h 346"/>
              <a:gd name="T38" fmla="*/ 82 w 327"/>
              <a:gd name="T39" fmla="*/ 174 h 346"/>
              <a:gd name="T40" fmla="*/ 85 w 327"/>
              <a:gd name="T41" fmla="*/ 172 h 346"/>
              <a:gd name="T42" fmla="*/ 94 w 327"/>
              <a:gd name="T43" fmla="*/ 175 h 346"/>
              <a:gd name="T44" fmla="*/ 136 w 327"/>
              <a:gd name="T45" fmla="*/ 252 h 346"/>
              <a:gd name="T46" fmla="*/ 142 w 327"/>
              <a:gd name="T47" fmla="*/ 255 h 346"/>
              <a:gd name="T48" fmla="*/ 147 w 327"/>
              <a:gd name="T49" fmla="*/ 249 h 346"/>
              <a:gd name="T50" fmla="*/ 147 w 327"/>
              <a:gd name="T51" fmla="*/ 84 h 346"/>
              <a:gd name="T52" fmla="*/ 155 w 327"/>
              <a:gd name="T53" fmla="*/ 74 h 346"/>
              <a:gd name="T54" fmla="*/ 164 w 327"/>
              <a:gd name="T55" fmla="*/ 90 h 346"/>
              <a:gd name="T56" fmla="*/ 164 w 327"/>
              <a:gd name="T57" fmla="*/ 215 h 346"/>
              <a:gd name="T58" fmla="*/ 170 w 327"/>
              <a:gd name="T59" fmla="*/ 221 h 346"/>
              <a:gd name="T60" fmla="*/ 175 w 327"/>
              <a:gd name="T61" fmla="*/ 215 h 346"/>
              <a:gd name="T62" fmla="*/ 175 w 327"/>
              <a:gd name="T63" fmla="*/ 160 h 346"/>
              <a:gd name="T64" fmla="*/ 268 w 327"/>
              <a:gd name="T65" fmla="*/ 171 h 346"/>
              <a:gd name="T66" fmla="*/ 241 w 327"/>
              <a:gd name="T67" fmla="*/ 146 h 346"/>
              <a:gd name="T68" fmla="*/ 236 w 327"/>
              <a:gd name="T69" fmla="*/ 146 h 346"/>
              <a:gd name="T70" fmla="*/ 213 w 327"/>
              <a:gd name="T71" fmla="*/ 131 h 346"/>
              <a:gd name="T72" fmla="*/ 198 w 327"/>
              <a:gd name="T73" fmla="*/ 136 h 346"/>
              <a:gd name="T74" fmla="*/ 184 w 327"/>
              <a:gd name="T75" fmla="*/ 131 h 346"/>
              <a:gd name="T76" fmla="*/ 181 w 327"/>
              <a:gd name="T77" fmla="*/ 131 h 346"/>
              <a:gd name="T78" fmla="*/ 181 w 327"/>
              <a:gd name="T79" fmla="*/ 84 h 346"/>
              <a:gd name="T80" fmla="*/ 155 w 327"/>
              <a:gd name="T81" fmla="*/ 56 h 346"/>
              <a:gd name="T82" fmla="*/ 129 w 327"/>
              <a:gd name="T83" fmla="*/ 84 h 346"/>
              <a:gd name="T84" fmla="*/ 129 w 327"/>
              <a:gd name="T85" fmla="*/ 171 h 346"/>
              <a:gd name="T86" fmla="*/ 112 w 327"/>
              <a:gd name="T87" fmla="*/ 171 h 346"/>
              <a:gd name="T88" fmla="*/ 110 w 327"/>
              <a:gd name="T89" fmla="*/ 167 h 346"/>
              <a:gd name="T90" fmla="*/ 88 w 327"/>
              <a:gd name="T91" fmla="*/ 154 h 346"/>
              <a:gd name="T92" fmla="*/ 77 w 327"/>
              <a:gd name="T93" fmla="*/ 156 h 346"/>
              <a:gd name="T94" fmla="*/ 74 w 327"/>
              <a:gd name="T95" fmla="*/ 158 h 346"/>
              <a:gd name="T96" fmla="*/ 61 w 327"/>
              <a:gd name="T97" fmla="*/ 171 h 346"/>
              <a:gd name="T98" fmla="*/ 29 w 327"/>
              <a:gd name="T99" fmla="*/ 171 h 346"/>
              <a:gd name="T100" fmla="*/ 0 w 327"/>
              <a:gd name="T101" fmla="*/ 142 h 346"/>
              <a:gd name="T102" fmla="*/ 22 w 327"/>
              <a:gd name="T103" fmla="*/ 114 h 346"/>
              <a:gd name="T104" fmla="*/ 29 w 327"/>
              <a:gd name="T105" fmla="*/ 108 h 346"/>
              <a:gd name="T106" fmla="*/ 66 w 327"/>
              <a:gd name="T107" fmla="*/ 79 h 346"/>
              <a:gd name="T108" fmla="*/ 75 w 327"/>
              <a:gd name="T109" fmla="*/ 70 h 346"/>
              <a:gd name="T110" fmla="*/ 149 w 327"/>
              <a:gd name="T111" fmla="*/ 0 h 346"/>
              <a:gd name="T112" fmla="*/ 215 w 327"/>
              <a:gd name="T113" fmla="*/ 42 h 346"/>
              <a:gd name="T114" fmla="*/ 221 w 327"/>
              <a:gd name="T115" fmla="*/ 47 h 346"/>
              <a:gd name="T116" fmla="*/ 229 w 327"/>
              <a:gd name="T117" fmla="*/ 46 h 346"/>
              <a:gd name="T118" fmla="*/ 261 w 327"/>
              <a:gd name="T119" fmla="*/ 38 h 346"/>
              <a:gd name="T120" fmla="*/ 327 w 327"/>
              <a:gd name="T121" fmla="*/ 105 h 346"/>
              <a:gd name="T122" fmla="*/ 268 w 327"/>
              <a:gd name="T123" fmla="*/ 171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7" h="346">
                <a:moveTo>
                  <a:pt x="175" y="160"/>
                </a:moveTo>
                <a:cubicBezTo>
                  <a:pt x="175" y="154"/>
                  <a:pt x="179" y="149"/>
                  <a:pt x="184" y="149"/>
                </a:cubicBezTo>
                <a:cubicBezTo>
                  <a:pt x="189" y="149"/>
                  <a:pt x="192" y="154"/>
                  <a:pt x="192" y="160"/>
                </a:cubicBezTo>
                <a:cubicBezTo>
                  <a:pt x="192" y="215"/>
                  <a:pt x="192" y="215"/>
                  <a:pt x="192" y="215"/>
                </a:cubicBezTo>
                <a:cubicBezTo>
                  <a:pt x="192" y="218"/>
                  <a:pt x="195" y="221"/>
                  <a:pt x="198" y="221"/>
                </a:cubicBezTo>
                <a:cubicBezTo>
                  <a:pt x="201" y="221"/>
                  <a:pt x="204" y="218"/>
                  <a:pt x="204" y="215"/>
                </a:cubicBezTo>
                <a:cubicBezTo>
                  <a:pt x="204" y="160"/>
                  <a:pt x="204" y="160"/>
                  <a:pt x="204" y="160"/>
                </a:cubicBezTo>
                <a:cubicBezTo>
                  <a:pt x="204" y="154"/>
                  <a:pt x="208" y="149"/>
                  <a:pt x="213" y="149"/>
                </a:cubicBezTo>
                <a:cubicBezTo>
                  <a:pt x="217" y="149"/>
                  <a:pt x="221" y="154"/>
                  <a:pt x="221" y="160"/>
                </a:cubicBezTo>
                <a:cubicBezTo>
                  <a:pt x="221" y="215"/>
                  <a:pt x="221" y="215"/>
                  <a:pt x="221" y="215"/>
                </a:cubicBezTo>
                <a:cubicBezTo>
                  <a:pt x="221" y="218"/>
                  <a:pt x="224" y="221"/>
                  <a:pt x="227" y="221"/>
                </a:cubicBezTo>
                <a:cubicBezTo>
                  <a:pt x="230" y="221"/>
                  <a:pt x="233" y="218"/>
                  <a:pt x="233" y="215"/>
                </a:cubicBezTo>
                <a:cubicBezTo>
                  <a:pt x="233" y="174"/>
                  <a:pt x="233" y="174"/>
                  <a:pt x="233" y="174"/>
                </a:cubicBezTo>
                <a:cubicBezTo>
                  <a:pt x="233" y="168"/>
                  <a:pt x="237" y="163"/>
                  <a:pt x="241" y="163"/>
                </a:cubicBezTo>
                <a:cubicBezTo>
                  <a:pt x="246" y="163"/>
                  <a:pt x="250" y="168"/>
                  <a:pt x="250" y="174"/>
                </a:cubicBezTo>
                <a:cubicBezTo>
                  <a:pt x="250" y="281"/>
                  <a:pt x="250" y="281"/>
                  <a:pt x="250" y="281"/>
                </a:cubicBezTo>
                <a:cubicBezTo>
                  <a:pt x="250" y="317"/>
                  <a:pt x="221" y="346"/>
                  <a:pt x="185" y="346"/>
                </a:cubicBezTo>
                <a:cubicBezTo>
                  <a:pt x="159" y="346"/>
                  <a:pt x="135" y="331"/>
                  <a:pt x="125" y="307"/>
                </a:cubicBezTo>
                <a:cubicBezTo>
                  <a:pt x="78" y="183"/>
                  <a:pt x="78" y="183"/>
                  <a:pt x="78" y="183"/>
                </a:cubicBezTo>
                <a:cubicBezTo>
                  <a:pt x="76" y="180"/>
                  <a:pt x="78" y="176"/>
                  <a:pt x="82" y="174"/>
                </a:cubicBezTo>
                <a:cubicBezTo>
                  <a:pt x="85" y="172"/>
                  <a:pt x="85" y="172"/>
                  <a:pt x="85" y="172"/>
                </a:cubicBezTo>
                <a:cubicBezTo>
                  <a:pt x="88" y="171"/>
                  <a:pt x="92" y="172"/>
                  <a:pt x="94" y="175"/>
                </a:cubicBezTo>
                <a:cubicBezTo>
                  <a:pt x="136" y="252"/>
                  <a:pt x="136" y="252"/>
                  <a:pt x="136" y="252"/>
                </a:cubicBezTo>
                <a:cubicBezTo>
                  <a:pt x="137" y="254"/>
                  <a:pt x="140" y="255"/>
                  <a:pt x="142" y="255"/>
                </a:cubicBezTo>
                <a:cubicBezTo>
                  <a:pt x="145" y="254"/>
                  <a:pt x="147" y="252"/>
                  <a:pt x="147" y="249"/>
                </a:cubicBezTo>
                <a:cubicBezTo>
                  <a:pt x="147" y="84"/>
                  <a:pt x="147" y="84"/>
                  <a:pt x="147" y="84"/>
                </a:cubicBezTo>
                <a:cubicBezTo>
                  <a:pt x="147" y="78"/>
                  <a:pt x="150" y="74"/>
                  <a:pt x="155" y="74"/>
                </a:cubicBezTo>
                <a:cubicBezTo>
                  <a:pt x="160" y="74"/>
                  <a:pt x="164" y="78"/>
                  <a:pt x="164" y="90"/>
                </a:cubicBezTo>
                <a:cubicBezTo>
                  <a:pt x="164" y="215"/>
                  <a:pt x="164" y="215"/>
                  <a:pt x="164" y="215"/>
                </a:cubicBezTo>
                <a:cubicBezTo>
                  <a:pt x="164" y="218"/>
                  <a:pt x="166" y="221"/>
                  <a:pt x="170" y="221"/>
                </a:cubicBezTo>
                <a:cubicBezTo>
                  <a:pt x="173" y="221"/>
                  <a:pt x="175" y="218"/>
                  <a:pt x="175" y="215"/>
                </a:cubicBezTo>
                <a:lnTo>
                  <a:pt x="175" y="160"/>
                </a:lnTo>
                <a:close/>
                <a:moveTo>
                  <a:pt x="268" y="171"/>
                </a:moveTo>
                <a:cubicBezTo>
                  <a:pt x="266" y="157"/>
                  <a:pt x="255" y="146"/>
                  <a:pt x="241" y="146"/>
                </a:cubicBezTo>
                <a:cubicBezTo>
                  <a:pt x="240" y="146"/>
                  <a:pt x="238" y="146"/>
                  <a:pt x="236" y="146"/>
                </a:cubicBezTo>
                <a:cubicBezTo>
                  <a:pt x="231" y="137"/>
                  <a:pt x="223" y="131"/>
                  <a:pt x="213" y="131"/>
                </a:cubicBezTo>
                <a:cubicBezTo>
                  <a:pt x="207" y="131"/>
                  <a:pt x="203" y="133"/>
                  <a:pt x="198" y="136"/>
                </a:cubicBezTo>
                <a:cubicBezTo>
                  <a:pt x="194" y="133"/>
                  <a:pt x="189" y="131"/>
                  <a:pt x="184" y="131"/>
                </a:cubicBezTo>
                <a:cubicBezTo>
                  <a:pt x="183" y="131"/>
                  <a:pt x="182" y="131"/>
                  <a:pt x="181" y="131"/>
                </a:cubicBezTo>
                <a:cubicBezTo>
                  <a:pt x="181" y="84"/>
                  <a:pt x="181" y="84"/>
                  <a:pt x="181" y="84"/>
                </a:cubicBezTo>
                <a:cubicBezTo>
                  <a:pt x="181" y="69"/>
                  <a:pt x="170" y="56"/>
                  <a:pt x="155" y="56"/>
                </a:cubicBezTo>
                <a:cubicBezTo>
                  <a:pt x="141" y="56"/>
                  <a:pt x="129" y="69"/>
                  <a:pt x="129" y="84"/>
                </a:cubicBezTo>
                <a:cubicBezTo>
                  <a:pt x="129" y="171"/>
                  <a:pt x="129" y="171"/>
                  <a:pt x="129" y="171"/>
                </a:cubicBezTo>
                <a:cubicBezTo>
                  <a:pt x="112" y="171"/>
                  <a:pt x="112" y="171"/>
                  <a:pt x="112" y="171"/>
                </a:cubicBezTo>
                <a:cubicBezTo>
                  <a:pt x="110" y="167"/>
                  <a:pt x="110" y="167"/>
                  <a:pt x="110" y="167"/>
                </a:cubicBezTo>
                <a:cubicBezTo>
                  <a:pt x="105" y="159"/>
                  <a:pt x="97" y="154"/>
                  <a:pt x="88" y="154"/>
                </a:cubicBezTo>
                <a:cubicBezTo>
                  <a:pt x="84" y="154"/>
                  <a:pt x="80" y="155"/>
                  <a:pt x="77" y="156"/>
                </a:cubicBezTo>
                <a:cubicBezTo>
                  <a:pt x="74" y="158"/>
                  <a:pt x="74" y="158"/>
                  <a:pt x="74" y="158"/>
                </a:cubicBezTo>
                <a:cubicBezTo>
                  <a:pt x="68" y="161"/>
                  <a:pt x="64" y="166"/>
                  <a:pt x="61" y="171"/>
                </a:cubicBezTo>
                <a:cubicBezTo>
                  <a:pt x="29" y="171"/>
                  <a:pt x="29" y="171"/>
                  <a:pt x="29" y="171"/>
                </a:cubicBezTo>
                <a:cubicBezTo>
                  <a:pt x="13" y="171"/>
                  <a:pt x="0" y="158"/>
                  <a:pt x="0" y="142"/>
                </a:cubicBezTo>
                <a:cubicBezTo>
                  <a:pt x="0" y="129"/>
                  <a:pt x="9" y="117"/>
                  <a:pt x="22" y="114"/>
                </a:cubicBezTo>
                <a:cubicBezTo>
                  <a:pt x="25" y="113"/>
                  <a:pt x="28" y="111"/>
                  <a:pt x="29" y="108"/>
                </a:cubicBezTo>
                <a:cubicBezTo>
                  <a:pt x="35" y="92"/>
                  <a:pt x="49" y="81"/>
                  <a:pt x="66" y="79"/>
                </a:cubicBezTo>
                <a:cubicBezTo>
                  <a:pt x="71" y="79"/>
                  <a:pt x="75" y="74"/>
                  <a:pt x="75" y="70"/>
                </a:cubicBezTo>
                <a:cubicBezTo>
                  <a:pt x="77" y="30"/>
                  <a:pt x="109" y="0"/>
                  <a:pt x="149" y="0"/>
                </a:cubicBezTo>
                <a:cubicBezTo>
                  <a:pt x="177" y="0"/>
                  <a:pt x="203" y="16"/>
                  <a:pt x="215" y="42"/>
                </a:cubicBezTo>
                <a:cubicBezTo>
                  <a:pt x="216" y="44"/>
                  <a:pt x="218" y="46"/>
                  <a:pt x="221" y="47"/>
                </a:cubicBezTo>
                <a:cubicBezTo>
                  <a:pt x="224" y="48"/>
                  <a:pt x="227" y="48"/>
                  <a:pt x="229" y="46"/>
                </a:cubicBezTo>
                <a:cubicBezTo>
                  <a:pt x="239" y="41"/>
                  <a:pt x="250" y="38"/>
                  <a:pt x="261" y="38"/>
                </a:cubicBezTo>
                <a:cubicBezTo>
                  <a:pt x="298" y="38"/>
                  <a:pt x="327" y="68"/>
                  <a:pt x="327" y="105"/>
                </a:cubicBezTo>
                <a:cubicBezTo>
                  <a:pt x="327" y="139"/>
                  <a:pt x="301" y="168"/>
                  <a:pt x="268" y="171"/>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Segoe"/>
            </a:endParaRPr>
          </a:p>
        </p:txBody>
      </p:sp>
      <p:sp>
        <p:nvSpPr>
          <p:cNvPr id="50" name="Icon 2"/>
          <p:cNvSpPr>
            <a:spLocks noChangeAspect="1" noEditPoints="1"/>
          </p:cNvSpPr>
          <p:nvPr/>
        </p:nvSpPr>
        <p:spPr bwMode="auto">
          <a:xfrm>
            <a:off x="3712879" y="4985455"/>
            <a:ext cx="295800" cy="404374"/>
          </a:xfrm>
          <a:custGeom>
            <a:avLst/>
            <a:gdLst>
              <a:gd name="T0" fmla="*/ 110 w 293"/>
              <a:gd name="T1" fmla="*/ 266 h 400"/>
              <a:gd name="T2" fmla="*/ 110 w 293"/>
              <a:gd name="T3" fmla="*/ 314 h 400"/>
              <a:gd name="T4" fmla="*/ 119 w 293"/>
              <a:gd name="T5" fmla="*/ 181 h 400"/>
              <a:gd name="T6" fmla="*/ 90 w 293"/>
              <a:gd name="T7" fmla="*/ 211 h 400"/>
              <a:gd name="T8" fmla="*/ 39 w 293"/>
              <a:gd name="T9" fmla="*/ 206 h 400"/>
              <a:gd name="T10" fmla="*/ 40 w 293"/>
              <a:gd name="T11" fmla="*/ 248 h 400"/>
              <a:gd name="T12" fmla="*/ 1 w 293"/>
              <a:gd name="T13" fmla="*/ 281 h 400"/>
              <a:gd name="T14" fmla="*/ 30 w 293"/>
              <a:gd name="T15" fmla="*/ 310 h 400"/>
              <a:gd name="T16" fmla="*/ 26 w 293"/>
              <a:gd name="T17" fmla="*/ 361 h 400"/>
              <a:gd name="T18" fmla="*/ 68 w 293"/>
              <a:gd name="T19" fmla="*/ 361 h 400"/>
              <a:gd name="T20" fmla="*/ 101 w 293"/>
              <a:gd name="T21" fmla="*/ 399 h 400"/>
              <a:gd name="T22" fmla="*/ 130 w 293"/>
              <a:gd name="T23" fmla="*/ 370 h 400"/>
              <a:gd name="T24" fmla="*/ 181 w 293"/>
              <a:gd name="T25" fmla="*/ 374 h 400"/>
              <a:gd name="T26" fmla="*/ 181 w 293"/>
              <a:gd name="T27" fmla="*/ 332 h 400"/>
              <a:gd name="T28" fmla="*/ 219 w 293"/>
              <a:gd name="T29" fmla="*/ 299 h 400"/>
              <a:gd name="T30" fmla="*/ 190 w 293"/>
              <a:gd name="T31" fmla="*/ 270 h 400"/>
              <a:gd name="T32" fmla="*/ 194 w 293"/>
              <a:gd name="T33" fmla="*/ 219 h 400"/>
              <a:gd name="T34" fmla="*/ 152 w 293"/>
              <a:gd name="T35" fmla="*/ 220 h 400"/>
              <a:gd name="T36" fmla="*/ 119 w 293"/>
              <a:gd name="T37" fmla="*/ 181 h 400"/>
              <a:gd name="T38" fmla="*/ 179 w 293"/>
              <a:gd name="T39" fmla="*/ 82 h 400"/>
              <a:gd name="T40" fmla="*/ 197 w 293"/>
              <a:gd name="T41" fmla="*/ 126 h 400"/>
              <a:gd name="T42" fmla="*/ 155 w 293"/>
              <a:gd name="T43" fmla="*/ 0 h 400"/>
              <a:gd name="T44" fmla="*/ 139 w 293"/>
              <a:gd name="T45" fmla="*/ 38 h 400"/>
              <a:gd name="T46" fmla="*/ 91 w 293"/>
              <a:gd name="T47" fmla="*/ 54 h 400"/>
              <a:gd name="T48" fmla="*/ 107 w 293"/>
              <a:gd name="T49" fmla="*/ 92 h 400"/>
              <a:gd name="T50" fmla="*/ 84 w 293"/>
              <a:gd name="T51" fmla="*/ 137 h 400"/>
              <a:gd name="T52" fmla="*/ 122 w 293"/>
              <a:gd name="T53" fmla="*/ 153 h 400"/>
              <a:gd name="T54" fmla="*/ 138 w 293"/>
              <a:gd name="T55" fmla="*/ 201 h 400"/>
              <a:gd name="T56" fmla="*/ 176 w 293"/>
              <a:gd name="T57" fmla="*/ 185 h 400"/>
              <a:gd name="T58" fmla="*/ 222 w 293"/>
              <a:gd name="T59" fmla="*/ 208 h 400"/>
              <a:gd name="T60" fmla="*/ 237 w 293"/>
              <a:gd name="T61" fmla="*/ 170 h 400"/>
              <a:gd name="T62" fmla="*/ 286 w 293"/>
              <a:gd name="T63" fmla="*/ 154 h 400"/>
              <a:gd name="T64" fmla="*/ 270 w 293"/>
              <a:gd name="T65" fmla="*/ 116 h 400"/>
              <a:gd name="T66" fmla="*/ 293 w 293"/>
              <a:gd name="T67" fmla="*/ 71 h 400"/>
              <a:gd name="T68" fmla="*/ 254 w 293"/>
              <a:gd name="T69" fmla="*/ 55 h 400"/>
              <a:gd name="T70" fmla="*/ 239 w 293"/>
              <a:gd name="T71" fmla="*/ 7 h 400"/>
              <a:gd name="T72" fmla="*/ 200 w 293"/>
              <a:gd name="T73" fmla="*/ 23 h 400"/>
              <a:gd name="T74" fmla="*/ 155 w 293"/>
              <a:gd name="T75"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3" h="400">
                <a:moveTo>
                  <a:pt x="86" y="290"/>
                </a:moveTo>
                <a:cubicBezTo>
                  <a:pt x="86" y="277"/>
                  <a:pt x="97" y="266"/>
                  <a:pt x="110" y="266"/>
                </a:cubicBezTo>
                <a:cubicBezTo>
                  <a:pt x="123" y="266"/>
                  <a:pt x="134" y="277"/>
                  <a:pt x="134" y="290"/>
                </a:cubicBezTo>
                <a:cubicBezTo>
                  <a:pt x="134" y="303"/>
                  <a:pt x="123" y="314"/>
                  <a:pt x="110" y="314"/>
                </a:cubicBezTo>
                <a:cubicBezTo>
                  <a:pt x="97" y="314"/>
                  <a:pt x="86" y="303"/>
                  <a:pt x="86" y="290"/>
                </a:cubicBezTo>
                <a:close/>
                <a:moveTo>
                  <a:pt x="119" y="181"/>
                </a:moveTo>
                <a:cubicBezTo>
                  <a:pt x="113" y="180"/>
                  <a:pt x="107" y="180"/>
                  <a:pt x="101" y="181"/>
                </a:cubicBezTo>
                <a:cubicBezTo>
                  <a:pt x="90" y="211"/>
                  <a:pt x="90" y="211"/>
                  <a:pt x="90" y="211"/>
                </a:cubicBezTo>
                <a:cubicBezTo>
                  <a:pt x="82" y="212"/>
                  <a:pt x="75" y="216"/>
                  <a:pt x="68" y="220"/>
                </a:cubicBezTo>
                <a:cubicBezTo>
                  <a:pt x="39" y="206"/>
                  <a:pt x="39" y="206"/>
                  <a:pt x="39" y="206"/>
                </a:cubicBezTo>
                <a:cubicBezTo>
                  <a:pt x="35" y="210"/>
                  <a:pt x="30" y="215"/>
                  <a:pt x="26" y="219"/>
                </a:cubicBezTo>
                <a:cubicBezTo>
                  <a:pt x="40" y="248"/>
                  <a:pt x="40" y="248"/>
                  <a:pt x="40" y="248"/>
                </a:cubicBezTo>
                <a:cubicBezTo>
                  <a:pt x="36" y="255"/>
                  <a:pt x="32" y="262"/>
                  <a:pt x="31" y="270"/>
                </a:cubicBezTo>
                <a:cubicBezTo>
                  <a:pt x="1" y="281"/>
                  <a:pt x="1" y="281"/>
                  <a:pt x="1" y="281"/>
                </a:cubicBezTo>
                <a:cubicBezTo>
                  <a:pt x="0" y="287"/>
                  <a:pt x="0" y="293"/>
                  <a:pt x="1" y="299"/>
                </a:cubicBezTo>
                <a:cubicBezTo>
                  <a:pt x="30" y="310"/>
                  <a:pt x="30" y="310"/>
                  <a:pt x="30" y="310"/>
                </a:cubicBezTo>
                <a:cubicBezTo>
                  <a:pt x="32" y="318"/>
                  <a:pt x="36" y="325"/>
                  <a:pt x="40" y="332"/>
                </a:cubicBezTo>
                <a:cubicBezTo>
                  <a:pt x="26" y="361"/>
                  <a:pt x="26" y="361"/>
                  <a:pt x="26" y="361"/>
                </a:cubicBezTo>
                <a:cubicBezTo>
                  <a:pt x="30" y="366"/>
                  <a:pt x="35" y="370"/>
                  <a:pt x="39" y="374"/>
                </a:cubicBezTo>
                <a:cubicBezTo>
                  <a:pt x="68" y="361"/>
                  <a:pt x="68" y="361"/>
                  <a:pt x="68" y="361"/>
                </a:cubicBezTo>
                <a:cubicBezTo>
                  <a:pt x="75" y="365"/>
                  <a:pt x="82" y="368"/>
                  <a:pt x="90" y="370"/>
                </a:cubicBezTo>
                <a:cubicBezTo>
                  <a:pt x="101" y="399"/>
                  <a:pt x="101" y="399"/>
                  <a:pt x="101" y="399"/>
                </a:cubicBezTo>
                <a:cubicBezTo>
                  <a:pt x="107" y="400"/>
                  <a:pt x="113" y="400"/>
                  <a:pt x="119" y="399"/>
                </a:cubicBezTo>
                <a:cubicBezTo>
                  <a:pt x="130" y="370"/>
                  <a:pt x="130" y="370"/>
                  <a:pt x="130" y="370"/>
                </a:cubicBezTo>
                <a:cubicBezTo>
                  <a:pt x="138" y="368"/>
                  <a:pt x="145" y="365"/>
                  <a:pt x="152" y="361"/>
                </a:cubicBezTo>
                <a:cubicBezTo>
                  <a:pt x="181" y="374"/>
                  <a:pt x="181" y="374"/>
                  <a:pt x="181" y="374"/>
                </a:cubicBezTo>
                <a:cubicBezTo>
                  <a:pt x="185" y="370"/>
                  <a:pt x="190" y="366"/>
                  <a:pt x="194" y="361"/>
                </a:cubicBezTo>
                <a:cubicBezTo>
                  <a:pt x="181" y="332"/>
                  <a:pt x="181" y="332"/>
                  <a:pt x="181" y="332"/>
                </a:cubicBezTo>
                <a:cubicBezTo>
                  <a:pt x="185" y="325"/>
                  <a:pt x="188" y="318"/>
                  <a:pt x="190" y="310"/>
                </a:cubicBezTo>
                <a:cubicBezTo>
                  <a:pt x="219" y="299"/>
                  <a:pt x="219" y="299"/>
                  <a:pt x="219" y="299"/>
                </a:cubicBezTo>
                <a:cubicBezTo>
                  <a:pt x="220" y="293"/>
                  <a:pt x="220" y="287"/>
                  <a:pt x="219" y="281"/>
                </a:cubicBezTo>
                <a:cubicBezTo>
                  <a:pt x="190" y="270"/>
                  <a:pt x="190" y="270"/>
                  <a:pt x="190" y="270"/>
                </a:cubicBezTo>
                <a:cubicBezTo>
                  <a:pt x="188" y="262"/>
                  <a:pt x="185" y="255"/>
                  <a:pt x="181" y="248"/>
                </a:cubicBezTo>
                <a:cubicBezTo>
                  <a:pt x="194" y="219"/>
                  <a:pt x="194" y="219"/>
                  <a:pt x="194" y="219"/>
                </a:cubicBezTo>
                <a:cubicBezTo>
                  <a:pt x="190" y="215"/>
                  <a:pt x="185" y="210"/>
                  <a:pt x="181" y="206"/>
                </a:cubicBezTo>
                <a:cubicBezTo>
                  <a:pt x="152" y="220"/>
                  <a:pt x="152" y="220"/>
                  <a:pt x="152" y="220"/>
                </a:cubicBezTo>
                <a:cubicBezTo>
                  <a:pt x="145" y="216"/>
                  <a:pt x="138" y="212"/>
                  <a:pt x="130" y="211"/>
                </a:cubicBezTo>
                <a:lnTo>
                  <a:pt x="119" y="181"/>
                </a:lnTo>
                <a:close/>
                <a:moveTo>
                  <a:pt x="167" y="113"/>
                </a:moveTo>
                <a:cubicBezTo>
                  <a:pt x="162" y="101"/>
                  <a:pt x="167" y="87"/>
                  <a:pt x="179" y="82"/>
                </a:cubicBezTo>
                <a:cubicBezTo>
                  <a:pt x="191" y="77"/>
                  <a:pt x="205" y="83"/>
                  <a:pt x="210" y="95"/>
                </a:cubicBezTo>
                <a:cubicBezTo>
                  <a:pt x="215" y="107"/>
                  <a:pt x="210" y="121"/>
                  <a:pt x="197" y="126"/>
                </a:cubicBezTo>
                <a:cubicBezTo>
                  <a:pt x="185" y="131"/>
                  <a:pt x="172" y="125"/>
                  <a:pt x="167" y="113"/>
                </a:cubicBezTo>
                <a:close/>
                <a:moveTo>
                  <a:pt x="155" y="0"/>
                </a:moveTo>
                <a:cubicBezTo>
                  <a:pt x="149" y="2"/>
                  <a:pt x="144" y="4"/>
                  <a:pt x="138" y="7"/>
                </a:cubicBezTo>
                <a:cubicBezTo>
                  <a:pt x="139" y="38"/>
                  <a:pt x="139" y="38"/>
                  <a:pt x="139" y="38"/>
                </a:cubicBezTo>
                <a:cubicBezTo>
                  <a:pt x="133" y="43"/>
                  <a:pt x="127" y="49"/>
                  <a:pt x="123" y="55"/>
                </a:cubicBezTo>
                <a:cubicBezTo>
                  <a:pt x="91" y="54"/>
                  <a:pt x="91" y="54"/>
                  <a:pt x="91" y="54"/>
                </a:cubicBezTo>
                <a:cubicBezTo>
                  <a:pt x="88" y="59"/>
                  <a:pt x="86" y="65"/>
                  <a:pt x="84" y="71"/>
                </a:cubicBezTo>
                <a:cubicBezTo>
                  <a:pt x="107" y="92"/>
                  <a:pt x="107" y="92"/>
                  <a:pt x="107" y="92"/>
                </a:cubicBezTo>
                <a:cubicBezTo>
                  <a:pt x="106" y="100"/>
                  <a:pt x="106" y="108"/>
                  <a:pt x="107" y="116"/>
                </a:cubicBezTo>
                <a:cubicBezTo>
                  <a:pt x="84" y="137"/>
                  <a:pt x="84" y="137"/>
                  <a:pt x="84" y="137"/>
                </a:cubicBezTo>
                <a:cubicBezTo>
                  <a:pt x="86" y="143"/>
                  <a:pt x="88" y="149"/>
                  <a:pt x="91" y="154"/>
                </a:cubicBezTo>
                <a:cubicBezTo>
                  <a:pt x="122" y="153"/>
                  <a:pt x="122" y="153"/>
                  <a:pt x="122" y="153"/>
                </a:cubicBezTo>
                <a:cubicBezTo>
                  <a:pt x="127" y="159"/>
                  <a:pt x="133" y="165"/>
                  <a:pt x="139" y="170"/>
                </a:cubicBezTo>
                <a:cubicBezTo>
                  <a:pt x="138" y="201"/>
                  <a:pt x="138" y="201"/>
                  <a:pt x="138" y="201"/>
                </a:cubicBezTo>
                <a:cubicBezTo>
                  <a:pt x="144" y="204"/>
                  <a:pt x="149" y="206"/>
                  <a:pt x="155" y="208"/>
                </a:cubicBezTo>
                <a:cubicBezTo>
                  <a:pt x="176" y="185"/>
                  <a:pt x="176" y="185"/>
                  <a:pt x="176" y="185"/>
                </a:cubicBezTo>
                <a:cubicBezTo>
                  <a:pt x="184" y="186"/>
                  <a:pt x="193" y="186"/>
                  <a:pt x="200" y="185"/>
                </a:cubicBezTo>
                <a:cubicBezTo>
                  <a:pt x="222" y="208"/>
                  <a:pt x="222" y="208"/>
                  <a:pt x="222" y="208"/>
                </a:cubicBezTo>
                <a:cubicBezTo>
                  <a:pt x="228" y="206"/>
                  <a:pt x="233" y="204"/>
                  <a:pt x="239" y="201"/>
                </a:cubicBezTo>
                <a:cubicBezTo>
                  <a:pt x="237" y="170"/>
                  <a:pt x="237" y="170"/>
                  <a:pt x="237" y="170"/>
                </a:cubicBezTo>
                <a:cubicBezTo>
                  <a:pt x="244" y="165"/>
                  <a:pt x="250" y="159"/>
                  <a:pt x="254" y="153"/>
                </a:cubicBezTo>
                <a:cubicBezTo>
                  <a:pt x="286" y="154"/>
                  <a:pt x="286" y="154"/>
                  <a:pt x="286" y="154"/>
                </a:cubicBezTo>
                <a:cubicBezTo>
                  <a:pt x="289" y="149"/>
                  <a:pt x="291" y="143"/>
                  <a:pt x="293" y="137"/>
                </a:cubicBezTo>
                <a:cubicBezTo>
                  <a:pt x="270" y="116"/>
                  <a:pt x="270" y="116"/>
                  <a:pt x="270" y="116"/>
                </a:cubicBezTo>
                <a:cubicBezTo>
                  <a:pt x="271" y="108"/>
                  <a:pt x="271" y="100"/>
                  <a:pt x="270" y="92"/>
                </a:cubicBezTo>
                <a:cubicBezTo>
                  <a:pt x="293" y="71"/>
                  <a:pt x="293" y="71"/>
                  <a:pt x="293" y="71"/>
                </a:cubicBezTo>
                <a:cubicBezTo>
                  <a:pt x="291" y="65"/>
                  <a:pt x="289" y="59"/>
                  <a:pt x="286" y="54"/>
                </a:cubicBezTo>
                <a:cubicBezTo>
                  <a:pt x="254" y="55"/>
                  <a:pt x="254" y="55"/>
                  <a:pt x="254" y="55"/>
                </a:cubicBezTo>
                <a:cubicBezTo>
                  <a:pt x="249" y="49"/>
                  <a:pt x="244" y="43"/>
                  <a:pt x="237" y="38"/>
                </a:cubicBezTo>
                <a:cubicBezTo>
                  <a:pt x="239" y="7"/>
                  <a:pt x="239" y="7"/>
                  <a:pt x="239" y="7"/>
                </a:cubicBezTo>
                <a:cubicBezTo>
                  <a:pt x="233" y="4"/>
                  <a:pt x="228" y="2"/>
                  <a:pt x="222" y="0"/>
                </a:cubicBezTo>
                <a:cubicBezTo>
                  <a:pt x="200" y="23"/>
                  <a:pt x="200" y="23"/>
                  <a:pt x="200" y="23"/>
                </a:cubicBezTo>
                <a:cubicBezTo>
                  <a:pt x="192" y="22"/>
                  <a:pt x="184" y="22"/>
                  <a:pt x="176" y="23"/>
                </a:cubicBezTo>
                <a:lnTo>
                  <a:pt x="155" y="0"/>
                </a:lnTo>
                <a:close/>
              </a:path>
            </a:pathLst>
          </a:custGeom>
          <a:solidFill>
            <a:schemeClr val="accent1"/>
          </a:solidFill>
          <a:ln>
            <a:noFill/>
          </a:ln>
          <a:extLst/>
        </p:spPr>
        <p:txBody>
          <a:bodyPr vert="horz" wrap="square" lIns="93264" tIns="46632" rIns="93264" bIns="46632" numCol="1" anchor="t" anchorCtr="0" compatLnSpc="1">
            <a:prstTxWarp prst="textNoShape">
              <a:avLst/>
            </a:prstTxWarp>
          </a:bodyPr>
          <a:lstStyle/>
          <a:p>
            <a:pPr defTabSz="932563"/>
            <a:endParaRPr lang="en-US">
              <a:solidFill>
                <a:srgbClr val="505050"/>
              </a:solidFill>
            </a:endParaRPr>
          </a:p>
        </p:txBody>
      </p:sp>
      <p:grpSp>
        <p:nvGrpSpPr>
          <p:cNvPr id="53" name="Group 52"/>
          <p:cNvGrpSpPr/>
          <p:nvPr/>
        </p:nvGrpSpPr>
        <p:grpSpPr>
          <a:xfrm>
            <a:off x="9445626" y="4991531"/>
            <a:ext cx="364160" cy="472579"/>
            <a:chOff x="4387598" y="-1382918"/>
            <a:chExt cx="751534" cy="1014460"/>
          </a:xfrm>
          <a:solidFill>
            <a:schemeClr val="accent1"/>
          </a:solidFill>
        </p:grpSpPr>
        <p:sp>
          <p:nvSpPr>
            <p:cNvPr id="54" name="Freeform 41"/>
            <p:cNvSpPr>
              <a:spLocks/>
            </p:cNvSpPr>
            <p:nvPr/>
          </p:nvSpPr>
          <p:spPr bwMode="auto">
            <a:xfrm>
              <a:off x="4509189" y="-1382918"/>
              <a:ext cx="629943" cy="817491"/>
            </a:xfrm>
            <a:custGeom>
              <a:avLst/>
              <a:gdLst>
                <a:gd name="T0" fmla="*/ 533 w 594"/>
                <a:gd name="T1" fmla="*/ 0 h 771"/>
                <a:gd name="T2" fmla="*/ 63 w 594"/>
                <a:gd name="T3" fmla="*/ 0 h 771"/>
                <a:gd name="T4" fmla="*/ 0 w 594"/>
                <a:gd name="T5" fmla="*/ 61 h 771"/>
                <a:gd name="T6" fmla="*/ 0 w 594"/>
                <a:gd name="T7" fmla="*/ 554 h 771"/>
                <a:gd name="T8" fmla="*/ 10 w 594"/>
                <a:gd name="T9" fmla="*/ 536 h 771"/>
                <a:gd name="T10" fmla="*/ 57 w 594"/>
                <a:gd name="T11" fmla="*/ 445 h 771"/>
                <a:gd name="T12" fmla="*/ 57 w 594"/>
                <a:gd name="T13" fmla="*/ 61 h 771"/>
                <a:gd name="T14" fmla="*/ 63 w 594"/>
                <a:gd name="T15" fmla="*/ 56 h 771"/>
                <a:gd name="T16" fmla="*/ 533 w 594"/>
                <a:gd name="T17" fmla="*/ 56 h 771"/>
                <a:gd name="T18" fmla="*/ 537 w 594"/>
                <a:gd name="T19" fmla="*/ 61 h 771"/>
                <a:gd name="T20" fmla="*/ 537 w 594"/>
                <a:gd name="T21" fmla="*/ 708 h 771"/>
                <a:gd name="T22" fmla="*/ 533 w 594"/>
                <a:gd name="T23" fmla="*/ 714 h 771"/>
                <a:gd name="T24" fmla="*/ 255 w 594"/>
                <a:gd name="T25" fmla="*/ 714 h 771"/>
                <a:gd name="T26" fmla="*/ 258 w 594"/>
                <a:gd name="T27" fmla="*/ 771 h 771"/>
                <a:gd name="T28" fmla="*/ 533 w 594"/>
                <a:gd name="T29" fmla="*/ 771 h 771"/>
                <a:gd name="T30" fmla="*/ 594 w 594"/>
                <a:gd name="T31" fmla="*/ 708 h 771"/>
                <a:gd name="T32" fmla="*/ 594 w 594"/>
                <a:gd name="T33" fmla="*/ 61 h 771"/>
                <a:gd name="T34" fmla="*/ 533 w 594"/>
                <a:gd name="T35" fmla="*/ 0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4" h="771">
                  <a:moveTo>
                    <a:pt x="533" y="0"/>
                  </a:moveTo>
                  <a:cubicBezTo>
                    <a:pt x="63" y="0"/>
                    <a:pt x="63" y="0"/>
                    <a:pt x="63" y="0"/>
                  </a:cubicBezTo>
                  <a:cubicBezTo>
                    <a:pt x="28" y="0"/>
                    <a:pt x="0" y="28"/>
                    <a:pt x="0" y="61"/>
                  </a:cubicBezTo>
                  <a:cubicBezTo>
                    <a:pt x="0" y="554"/>
                    <a:pt x="0" y="554"/>
                    <a:pt x="0" y="554"/>
                  </a:cubicBezTo>
                  <a:cubicBezTo>
                    <a:pt x="10" y="536"/>
                    <a:pt x="10" y="536"/>
                    <a:pt x="10" y="536"/>
                  </a:cubicBezTo>
                  <a:cubicBezTo>
                    <a:pt x="57" y="445"/>
                    <a:pt x="57" y="445"/>
                    <a:pt x="57" y="445"/>
                  </a:cubicBezTo>
                  <a:cubicBezTo>
                    <a:pt x="57" y="61"/>
                    <a:pt x="57" y="61"/>
                    <a:pt x="57" y="61"/>
                  </a:cubicBezTo>
                  <a:cubicBezTo>
                    <a:pt x="57" y="58"/>
                    <a:pt x="59" y="56"/>
                    <a:pt x="63" y="56"/>
                  </a:cubicBezTo>
                  <a:cubicBezTo>
                    <a:pt x="533" y="56"/>
                    <a:pt x="533" y="56"/>
                    <a:pt x="533" y="56"/>
                  </a:cubicBezTo>
                  <a:cubicBezTo>
                    <a:pt x="535" y="56"/>
                    <a:pt x="537" y="58"/>
                    <a:pt x="537" y="61"/>
                  </a:cubicBezTo>
                  <a:cubicBezTo>
                    <a:pt x="537" y="708"/>
                    <a:pt x="537" y="708"/>
                    <a:pt x="537" y="708"/>
                  </a:cubicBezTo>
                  <a:cubicBezTo>
                    <a:pt x="537" y="712"/>
                    <a:pt x="535" y="714"/>
                    <a:pt x="533" y="714"/>
                  </a:cubicBezTo>
                  <a:cubicBezTo>
                    <a:pt x="255" y="714"/>
                    <a:pt x="255" y="714"/>
                    <a:pt x="255" y="714"/>
                  </a:cubicBezTo>
                  <a:cubicBezTo>
                    <a:pt x="266" y="734"/>
                    <a:pt x="266" y="755"/>
                    <a:pt x="258" y="771"/>
                  </a:cubicBezTo>
                  <a:cubicBezTo>
                    <a:pt x="533" y="771"/>
                    <a:pt x="533" y="771"/>
                    <a:pt x="533" y="771"/>
                  </a:cubicBezTo>
                  <a:cubicBezTo>
                    <a:pt x="568" y="771"/>
                    <a:pt x="594" y="742"/>
                    <a:pt x="594" y="708"/>
                  </a:cubicBezTo>
                  <a:cubicBezTo>
                    <a:pt x="594" y="61"/>
                    <a:pt x="594" y="61"/>
                    <a:pt x="594" y="61"/>
                  </a:cubicBezTo>
                  <a:cubicBezTo>
                    <a:pt x="594" y="28"/>
                    <a:pt x="568" y="0"/>
                    <a:pt x="53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42"/>
            <p:cNvSpPr>
              <a:spLocks/>
            </p:cNvSpPr>
            <p:nvPr/>
          </p:nvSpPr>
          <p:spPr bwMode="auto">
            <a:xfrm>
              <a:off x="4387598" y="-954431"/>
              <a:ext cx="362531" cy="585973"/>
            </a:xfrm>
            <a:custGeom>
              <a:avLst/>
              <a:gdLst>
                <a:gd name="T0" fmla="*/ 306 w 342"/>
                <a:gd name="T1" fmla="*/ 296 h 553"/>
                <a:gd name="T2" fmla="*/ 196 w 342"/>
                <a:gd name="T3" fmla="*/ 225 h 553"/>
                <a:gd name="T4" fmla="*/ 277 w 342"/>
                <a:gd name="T5" fmla="*/ 56 h 553"/>
                <a:gd name="T6" fmla="*/ 263 w 342"/>
                <a:gd name="T7" fmla="*/ 10 h 553"/>
                <a:gd name="T8" fmla="*/ 223 w 342"/>
                <a:gd name="T9" fmla="*/ 29 h 553"/>
                <a:gd name="T10" fmla="*/ 102 w 342"/>
                <a:gd name="T11" fmla="*/ 261 h 553"/>
                <a:gd name="T12" fmla="*/ 85 w 342"/>
                <a:gd name="T13" fmla="*/ 186 h 553"/>
                <a:gd name="T14" fmla="*/ 20 w 342"/>
                <a:gd name="T15" fmla="*/ 135 h 553"/>
                <a:gd name="T16" fmla="*/ 20 w 342"/>
                <a:gd name="T17" fmla="*/ 196 h 553"/>
                <a:gd name="T18" fmla="*/ 50 w 342"/>
                <a:gd name="T19" fmla="*/ 434 h 553"/>
                <a:gd name="T20" fmla="*/ 56 w 342"/>
                <a:gd name="T21" fmla="*/ 471 h 553"/>
                <a:gd name="T22" fmla="*/ 64 w 342"/>
                <a:gd name="T23" fmla="*/ 488 h 553"/>
                <a:gd name="T24" fmla="*/ 106 w 342"/>
                <a:gd name="T25" fmla="*/ 528 h 553"/>
                <a:gd name="T26" fmla="*/ 244 w 342"/>
                <a:gd name="T27" fmla="*/ 490 h 553"/>
                <a:gd name="T28" fmla="*/ 246 w 342"/>
                <a:gd name="T29" fmla="*/ 486 h 553"/>
                <a:gd name="T30" fmla="*/ 335 w 342"/>
                <a:gd name="T31" fmla="*/ 357 h 553"/>
                <a:gd name="T32" fmla="*/ 306 w 342"/>
                <a:gd name="T33" fmla="*/ 296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2" h="553">
                  <a:moveTo>
                    <a:pt x="306" y="296"/>
                  </a:moveTo>
                  <a:cubicBezTo>
                    <a:pt x="196" y="225"/>
                    <a:pt x="196" y="225"/>
                    <a:pt x="196" y="225"/>
                  </a:cubicBezTo>
                  <a:cubicBezTo>
                    <a:pt x="225" y="169"/>
                    <a:pt x="248" y="111"/>
                    <a:pt x="277" y="56"/>
                  </a:cubicBezTo>
                  <a:cubicBezTo>
                    <a:pt x="287" y="40"/>
                    <a:pt x="279" y="17"/>
                    <a:pt x="263" y="10"/>
                  </a:cubicBezTo>
                  <a:cubicBezTo>
                    <a:pt x="246" y="0"/>
                    <a:pt x="233" y="12"/>
                    <a:pt x="223" y="29"/>
                  </a:cubicBezTo>
                  <a:cubicBezTo>
                    <a:pt x="187" y="102"/>
                    <a:pt x="141" y="188"/>
                    <a:pt x="102" y="261"/>
                  </a:cubicBezTo>
                  <a:cubicBezTo>
                    <a:pt x="100" y="244"/>
                    <a:pt x="85" y="186"/>
                    <a:pt x="85" y="186"/>
                  </a:cubicBezTo>
                  <a:cubicBezTo>
                    <a:pt x="81" y="165"/>
                    <a:pt x="45" y="133"/>
                    <a:pt x="20" y="135"/>
                  </a:cubicBezTo>
                  <a:cubicBezTo>
                    <a:pt x="0" y="135"/>
                    <a:pt x="16" y="173"/>
                    <a:pt x="20" y="196"/>
                  </a:cubicBezTo>
                  <a:cubicBezTo>
                    <a:pt x="33" y="277"/>
                    <a:pt x="37" y="354"/>
                    <a:pt x="50" y="434"/>
                  </a:cubicBezTo>
                  <a:cubicBezTo>
                    <a:pt x="50" y="448"/>
                    <a:pt x="52" y="459"/>
                    <a:pt x="56" y="471"/>
                  </a:cubicBezTo>
                  <a:cubicBezTo>
                    <a:pt x="58" y="477"/>
                    <a:pt x="62" y="484"/>
                    <a:pt x="64" y="488"/>
                  </a:cubicBezTo>
                  <a:cubicBezTo>
                    <a:pt x="75" y="503"/>
                    <a:pt x="89" y="519"/>
                    <a:pt x="106" y="528"/>
                  </a:cubicBezTo>
                  <a:cubicBezTo>
                    <a:pt x="156" y="553"/>
                    <a:pt x="216" y="536"/>
                    <a:pt x="244" y="490"/>
                  </a:cubicBezTo>
                  <a:cubicBezTo>
                    <a:pt x="244" y="490"/>
                    <a:pt x="246" y="488"/>
                    <a:pt x="246" y="486"/>
                  </a:cubicBezTo>
                  <a:cubicBezTo>
                    <a:pt x="335" y="357"/>
                    <a:pt x="335" y="357"/>
                    <a:pt x="335" y="357"/>
                  </a:cubicBezTo>
                  <a:cubicBezTo>
                    <a:pt x="342" y="340"/>
                    <a:pt x="323" y="306"/>
                    <a:pt x="306" y="29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useBgFill="1">
        <p:nvSpPr>
          <p:cNvPr id="58" name="Rectangle 57"/>
          <p:cNvSpPr/>
          <p:nvPr/>
        </p:nvSpPr>
        <p:spPr bwMode="auto">
          <a:xfrm>
            <a:off x="0" y="6427839"/>
            <a:ext cx="12436475" cy="56668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74" tIns="46637" rIns="93274" bIns="46637" numCol="1" rtlCol="0" anchor="ctr" anchorCtr="0" compatLnSpc="1">
            <a:prstTxWarp prst="textNoShape">
              <a:avLst/>
            </a:prstTxWarp>
          </a:bodyPr>
          <a:lstStyle/>
          <a:p>
            <a:pPr algn="ctr" defTabSz="932472" fontAlgn="base">
              <a:lnSpc>
                <a:spcPct val="90000"/>
              </a:lnSpc>
              <a:spcBef>
                <a:spcPct val="0"/>
              </a:spcBef>
              <a:spcAft>
                <a:spcPct val="0"/>
              </a:spcAft>
            </a:pPr>
            <a:endParaRPr lang="en-US" sz="2000" spc="-51" dirty="0">
              <a:gradFill>
                <a:gsLst>
                  <a:gs pos="0">
                    <a:srgbClr val="EFEFEF"/>
                  </a:gs>
                  <a:gs pos="100000">
                    <a:srgbClr val="EFEFEF"/>
                  </a:gs>
                </a:gsLst>
                <a:lin ang="5400000" scaled="0"/>
              </a:gradFill>
            </a:endParaRPr>
          </a:p>
        </p:txBody>
      </p:sp>
    </p:spTree>
    <p:extLst>
      <p:ext uri="{BB962C8B-B14F-4D97-AF65-F5344CB8AC3E}">
        <p14:creationId xmlns:p14="http://schemas.microsoft.com/office/powerpoint/2010/main" val="28384726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4"/>
                                        </p:tgtEl>
                                        <p:attrNameLst>
                                          <p:attrName>style.visibility</p:attrName>
                                        </p:attrNameLst>
                                      </p:cBhvr>
                                      <p:to>
                                        <p:strVal val="visible"/>
                                      </p:to>
                                    </p:set>
                                  </p:childTnLst>
                                </p:cTn>
                              </p:par>
                              <p:par>
                                <p:cTn id="9" presetID="2" presetClass="entr" presetSubtype="4" decel="10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ppt_x"/>
                                          </p:val>
                                        </p:tav>
                                        <p:tav tm="100000">
                                          <p:val>
                                            <p:strVal val="#ppt_x"/>
                                          </p:val>
                                        </p:tav>
                                      </p:tavLst>
                                    </p:anim>
                                    <p:anim calcmode="lin" valueType="num">
                                      <p:cBhvr additive="base">
                                        <p:cTn id="12" dur="75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2" presetClass="entr" presetSubtype="8" decel="10000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1000" fill="hold"/>
                                        <p:tgtEl>
                                          <p:spTgt spid="16"/>
                                        </p:tgtEl>
                                        <p:attrNameLst>
                                          <p:attrName>ppt_x</p:attrName>
                                        </p:attrNameLst>
                                      </p:cBhvr>
                                      <p:tavLst>
                                        <p:tav tm="0">
                                          <p:val>
                                            <p:strVal val="0-#ppt_w/2"/>
                                          </p:val>
                                        </p:tav>
                                        <p:tav tm="100000">
                                          <p:val>
                                            <p:strVal val="#ppt_x"/>
                                          </p:val>
                                        </p:tav>
                                      </p:tavLst>
                                    </p:anim>
                                    <p:anim calcmode="lin" valueType="num">
                                      <p:cBhvr additive="base">
                                        <p:cTn id="17" dur="1000" fill="hold"/>
                                        <p:tgtEl>
                                          <p:spTgt spid="16"/>
                                        </p:tgtEl>
                                        <p:attrNameLst>
                                          <p:attrName>ppt_y</p:attrName>
                                        </p:attrNameLst>
                                      </p:cBhvr>
                                      <p:tavLst>
                                        <p:tav tm="0">
                                          <p:val>
                                            <p:strVal val="#ppt_y"/>
                                          </p:val>
                                        </p:tav>
                                        <p:tav tm="100000">
                                          <p:val>
                                            <p:strVal val="#ppt_y"/>
                                          </p:val>
                                        </p:tav>
                                      </p:tavLst>
                                    </p:anim>
                                  </p:childTnLst>
                                </p:cTn>
                              </p:par>
                              <p:par>
                                <p:cTn id="18" presetID="2" presetClass="entr" presetSubtype="8" decel="100000" fill="hold" grpId="0" nodeType="withEffect">
                                  <p:stCondLst>
                                    <p:cond delay="20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1000" fill="hold"/>
                                        <p:tgtEl>
                                          <p:spTgt spid="15"/>
                                        </p:tgtEl>
                                        <p:attrNameLst>
                                          <p:attrName>ppt_x</p:attrName>
                                        </p:attrNameLst>
                                      </p:cBhvr>
                                      <p:tavLst>
                                        <p:tav tm="0">
                                          <p:val>
                                            <p:strVal val="0-#ppt_w/2"/>
                                          </p:val>
                                        </p:tav>
                                        <p:tav tm="100000">
                                          <p:val>
                                            <p:strVal val="#ppt_x"/>
                                          </p:val>
                                        </p:tav>
                                      </p:tavLst>
                                    </p:anim>
                                    <p:anim calcmode="lin" valueType="num">
                                      <p:cBhvr additive="base">
                                        <p:cTn id="21" dur="1000" fill="hold"/>
                                        <p:tgtEl>
                                          <p:spTgt spid="15"/>
                                        </p:tgtEl>
                                        <p:attrNameLst>
                                          <p:attrName>ppt_y</p:attrName>
                                        </p:attrNameLst>
                                      </p:cBhvr>
                                      <p:tavLst>
                                        <p:tav tm="0">
                                          <p:val>
                                            <p:strVal val="#ppt_y"/>
                                          </p:val>
                                        </p:tav>
                                        <p:tav tm="100000">
                                          <p:val>
                                            <p:strVal val="#ppt_y"/>
                                          </p:val>
                                        </p:tav>
                                      </p:tavLst>
                                    </p:anim>
                                  </p:childTnLst>
                                </p:cTn>
                              </p:par>
                              <p:par>
                                <p:cTn id="22" presetID="2" presetClass="entr" presetSubtype="8" decel="100000" fill="hold" grpId="0" nodeType="withEffect">
                                  <p:stCondLst>
                                    <p:cond delay="40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1000" fill="hold"/>
                                        <p:tgtEl>
                                          <p:spTgt spid="3"/>
                                        </p:tgtEl>
                                        <p:attrNameLst>
                                          <p:attrName>ppt_x</p:attrName>
                                        </p:attrNameLst>
                                      </p:cBhvr>
                                      <p:tavLst>
                                        <p:tav tm="0">
                                          <p:val>
                                            <p:strVal val="0-#ppt_w/2"/>
                                          </p:val>
                                        </p:tav>
                                        <p:tav tm="100000">
                                          <p:val>
                                            <p:strVal val="#ppt_x"/>
                                          </p:val>
                                        </p:tav>
                                      </p:tavLst>
                                    </p:anim>
                                    <p:anim calcmode="lin" valueType="num">
                                      <p:cBhvr additive="base">
                                        <p:cTn id="25" dur="1000" fill="hold"/>
                                        <p:tgtEl>
                                          <p:spTgt spid="3"/>
                                        </p:tgtEl>
                                        <p:attrNameLst>
                                          <p:attrName>ppt_y</p:attrName>
                                        </p:attrNameLst>
                                      </p:cBhvr>
                                      <p:tavLst>
                                        <p:tav tm="0">
                                          <p:val>
                                            <p:strVal val="#ppt_y"/>
                                          </p:val>
                                        </p:tav>
                                        <p:tav tm="100000">
                                          <p:val>
                                            <p:strVal val="#ppt_y"/>
                                          </p:val>
                                        </p:tav>
                                      </p:tavLst>
                                    </p:anim>
                                  </p:childTnLst>
                                </p:cTn>
                              </p:par>
                              <p:par>
                                <p:cTn id="26" presetID="2" presetClass="entr" presetSubtype="8" decel="100000" fill="hold" nodeType="withEffect">
                                  <p:stCondLst>
                                    <p:cond delay="100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900" fill="hold"/>
                                        <p:tgtEl>
                                          <p:spTgt spid="14"/>
                                        </p:tgtEl>
                                        <p:attrNameLst>
                                          <p:attrName>ppt_x</p:attrName>
                                        </p:attrNameLst>
                                      </p:cBhvr>
                                      <p:tavLst>
                                        <p:tav tm="0">
                                          <p:val>
                                            <p:strVal val="0-#ppt_w/2"/>
                                          </p:val>
                                        </p:tav>
                                        <p:tav tm="100000">
                                          <p:val>
                                            <p:strVal val="#ppt_x"/>
                                          </p:val>
                                        </p:tav>
                                      </p:tavLst>
                                    </p:anim>
                                    <p:anim calcmode="lin" valueType="num">
                                      <p:cBhvr additive="base">
                                        <p:cTn id="29" dur="900" fill="hold"/>
                                        <p:tgtEl>
                                          <p:spTgt spid="14"/>
                                        </p:tgtEl>
                                        <p:attrNameLst>
                                          <p:attrName>ppt_y</p:attrName>
                                        </p:attrNameLst>
                                      </p:cBhvr>
                                      <p:tavLst>
                                        <p:tav tm="0">
                                          <p:val>
                                            <p:strVal val="#ppt_y"/>
                                          </p:val>
                                        </p:tav>
                                        <p:tav tm="100000">
                                          <p:val>
                                            <p:strVal val="#ppt_y"/>
                                          </p:val>
                                        </p:tav>
                                      </p:tavLst>
                                    </p:anim>
                                  </p:childTnLst>
                                </p:cTn>
                              </p:par>
                              <p:par>
                                <p:cTn id="30" presetID="2" presetClass="entr" presetSubtype="4" decel="100000" fill="hold" nodeType="withEffect">
                                  <p:stCondLst>
                                    <p:cond delay="100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1000" fill="hold"/>
                                        <p:tgtEl>
                                          <p:spTgt spid="10"/>
                                        </p:tgtEl>
                                        <p:attrNameLst>
                                          <p:attrName>ppt_x</p:attrName>
                                        </p:attrNameLst>
                                      </p:cBhvr>
                                      <p:tavLst>
                                        <p:tav tm="0">
                                          <p:val>
                                            <p:strVal val="#ppt_x"/>
                                          </p:val>
                                        </p:tav>
                                        <p:tav tm="100000">
                                          <p:val>
                                            <p:strVal val="#ppt_x"/>
                                          </p:val>
                                        </p:tav>
                                      </p:tavLst>
                                    </p:anim>
                                    <p:anim calcmode="lin" valueType="num">
                                      <p:cBhvr additive="base">
                                        <p:cTn id="33" dur="1000" fill="hold"/>
                                        <p:tgtEl>
                                          <p:spTgt spid="10"/>
                                        </p:tgtEl>
                                        <p:attrNameLst>
                                          <p:attrName>ppt_y</p:attrName>
                                        </p:attrNameLst>
                                      </p:cBhvr>
                                      <p:tavLst>
                                        <p:tav tm="0">
                                          <p:val>
                                            <p:strVal val="1+#ppt_h/2"/>
                                          </p:val>
                                        </p:tav>
                                        <p:tav tm="100000">
                                          <p:val>
                                            <p:strVal val="#ppt_y"/>
                                          </p:val>
                                        </p:tav>
                                      </p:tavLst>
                                    </p:anim>
                                  </p:childTnLst>
                                </p:cTn>
                              </p:par>
                              <p:par>
                                <p:cTn id="34" presetID="2" presetClass="entr" presetSubtype="4" decel="100000" fill="hold" nodeType="withEffect">
                                  <p:stCondLst>
                                    <p:cond delay="110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1000" fill="hold"/>
                                        <p:tgtEl>
                                          <p:spTgt spid="11"/>
                                        </p:tgtEl>
                                        <p:attrNameLst>
                                          <p:attrName>ppt_x</p:attrName>
                                        </p:attrNameLst>
                                      </p:cBhvr>
                                      <p:tavLst>
                                        <p:tav tm="0">
                                          <p:val>
                                            <p:strVal val="#ppt_x"/>
                                          </p:val>
                                        </p:tav>
                                        <p:tav tm="100000">
                                          <p:val>
                                            <p:strVal val="#ppt_x"/>
                                          </p:val>
                                        </p:tav>
                                      </p:tavLst>
                                    </p:anim>
                                    <p:anim calcmode="lin" valueType="num">
                                      <p:cBhvr additive="base">
                                        <p:cTn id="37" dur="1000" fill="hold"/>
                                        <p:tgtEl>
                                          <p:spTgt spid="11"/>
                                        </p:tgtEl>
                                        <p:attrNameLst>
                                          <p:attrName>ppt_y</p:attrName>
                                        </p:attrNameLst>
                                      </p:cBhvr>
                                      <p:tavLst>
                                        <p:tav tm="0">
                                          <p:val>
                                            <p:strVal val="1+#ppt_h/2"/>
                                          </p:val>
                                        </p:tav>
                                        <p:tav tm="100000">
                                          <p:val>
                                            <p:strVal val="#ppt_y"/>
                                          </p:val>
                                        </p:tav>
                                      </p:tavLst>
                                    </p:anim>
                                  </p:childTnLst>
                                </p:cTn>
                              </p:par>
                              <p:par>
                                <p:cTn id="38" presetID="2" presetClass="entr" presetSubtype="4" decel="100000" fill="hold" nodeType="withEffect">
                                  <p:stCondLst>
                                    <p:cond delay="120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1000" fill="hold"/>
                                        <p:tgtEl>
                                          <p:spTgt spid="12"/>
                                        </p:tgtEl>
                                        <p:attrNameLst>
                                          <p:attrName>ppt_x</p:attrName>
                                        </p:attrNameLst>
                                      </p:cBhvr>
                                      <p:tavLst>
                                        <p:tav tm="0">
                                          <p:val>
                                            <p:strVal val="#ppt_x"/>
                                          </p:val>
                                        </p:tav>
                                        <p:tav tm="100000">
                                          <p:val>
                                            <p:strVal val="#ppt_x"/>
                                          </p:val>
                                        </p:tav>
                                      </p:tavLst>
                                    </p:anim>
                                    <p:anim calcmode="lin" valueType="num">
                                      <p:cBhvr additive="base">
                                        <p:cTn id="4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63" presetClass="path" presetSubtype="0" decel="100000" fill="hold" nodeType="clickEffect">
                                  <p:stCondLst>
                                    <p:cond delay="0"/>
                                  </p:stCondLst>
                                  <p:childTnLst>
                                    <p:animMotion origin="layout" path="M 6.25E-7 4.81481E-6 L 0.6832 4.81481E-6 " pathEditMode="relative" rAng="0" ptsTypes="AA">
                                      <p:cBhvr>
                                        <p:cTn id="45" dur="900" fill="hold"/>
                                        <p:tgtEl>
                                          <p:spTgt spid="14"/>
                                        </p:tgtEl>
                                        <p:attrNameLst>
                                          <p:attrName>ppt_x</p:attrName>
                                          <p:attrName>ppt_y</p:attrName>
                                        </p:attrNameLst>
                                      </p:cBhvr>
                                      <p:rCtr x="34154" y="0"/>
                                    </p:animMotion>
                                  </p:childTnLst>
                                </p:cTn>
                              </p:par>
                              <p:par>
                                <p:cTn id="46" presetID="64" presetClass="path" presetSubtype="0" decel="100000" fill="hold" nodeType="withEffect">
                                  <p:stCondLst>
                                    <p:cond delay="250"/>
                                  </p:stCondLst>
                                  <p:childTnLst>
                                    <p:animMotion origin="layout" path="M -2.29167E-6 -2.59259E-6 L -2.29167E-6 -0.34629 " pathEditMode="relative" rAng="0" ptsTypes="AA">
                                      <p:cBhvr>
                                        <p:cTn id="47" dur="650" fill="hold"/>
                                        <p:tgtEl>
                                          <p:spTgt spid="10"/>
                                        </p:tgtEl>
                                        <p:attrNameLst>
                                          <p:attrName>ppt_x</p:attrName>
                                          <p:attrName>ppt_y</p:attrName>
                                        </p:attrNameLst>
                                      </p:cBhvr>
                                      <p:rCtr x="0" y="-17315"/>
                                    </p:animMotion>
                                  </p:childTnLst>
                                </p:cTn>
                              </p:par>
                              <p:par>
                                <p:cTn id="48" presetID="2" presetClass="entr" presetSubtype="4" decel="100000" fill="hold" grpId="0" nodeType="withEffect">
                                  <p:stCondLst>
                                    <p:cond delay="250"/>
                                  </p:stCondLst>
                                  <p:childTnLst>
                                    <p:set>
                                      <p:cBhvr>
                                        <p:cTn id="49" dur="1" fill="hold">
                                          <p:stCondLst>
                                            <p:cond delay="0"/>
                                          </p:stCondLst>
                                        </p:cTn>
                                        <p:tgtEl>
                                          <p:spTgt spid="47"/>
                                        </p:tgtEl>
                                        <p:attrNameLst>
                                          <p:attrName>style.visibility</p:attrName>
                                        </p:attrNameLst>
                                      </p:cBhvr>
                                      <p:to>
                                        <p:strVal val="visible"/>
                                      </p:to>
                                    </p:set>
                                    <p:anim calcmode="lin" valueType="num">
                                      <p:cBhvr additive="base">
                                        <p:cTn id="50" dur="650" fill="hold"/>
                                        <p:tgtEl>
                                          <p:spTgt spid="47"/>
                                        </p:tgtEl>
                                        <p:attrNameLst>
                                          <p:attrName>ppt_x</p:attrName>
                                        </p:attrNameLst>
                                      </p:cBhvr>
                                      <p:tavLst>
                                        <p:tav tm="0">
                                          <p:val>
                                            <p:strVal val="#ppt_x"/>
                                          </p:val>
                                        </p:tav>
                                        <p:tav tm="100000">
                                          <p:val>
                                            <p:strVal val="#ppt_x"/>
                                          </p:val>
                                        </p:tav>
                                      </p:tavLst>
                                    </p:anim>
                                    <p:anim calcmode="lin" valueType="num">
                                      <p:cBhvr additive="base">
                                        <p:cTn id="51" dur="650" fill="hold"/>
                                        <p:tgtEl>
                                          <p:spTgt spid="47"/>
                                        </p:tgtEl>
                                        <p:attrNameLst>
                                          <p:attrName>ppt_y</p:attrName>
                                        </p:attrNameLst>
                                      </p:cBhvr>
                                      <p:tavLst>
                                        <p:tav tm="0">
                                          <p:val>
                                            <p:strVal val="1+#ppt_h/2"/>
                                          </p:val>
                                        </p:tav>
                                        <p:tav tm="100000">
                                          <p:val>
                                            <p:strVal val="#ppt_y"/>
                                          </p:val>
                                        </p:tav>
                                      </p:tavLst>
                                    </p:anim>
                                  </p:childTnLst>
                                </p:cTn>
                              </p:par>
                              <p:par>
                                <p:cTn id="52" presetID="2" presetClass="entr" presetSubtype="4" decel="100000" fill="hold" grpId="0" nodeType="withEffect">
                                  <p:stCondLst>
                                    <p:cond delay="250"/>
                                  </p:stCondLst>
                                  <p:childTnLst>
                                    <p:set>
                                      <p:cBhvr>
                                        <p:cTn id="53" dur="1" fill="hold">
                                          <p:stCondLst>
                                            <p:cond delay="0"/>
                                          </p:stCondLst>
                                        </p:cTn>
                                        <p:tgtEl>
                                          <p:spTgt spid="50"/>
                                        </p:tgtEl>
                                        <p:attrNameLst>
                                          <p:attrName>style.visibility</p:attrName>
                                        </p:attrNameLst>
                                      </p:cBhvr>
                                      <p:to>
                                        <p:strVal val="visible"/>
                                      </p:to>
                                    </p:set>
                                    <p:anim calcmode="lin" valueType="num">
                                      <p:cBhvr additive="base">
                                        <p:cTn id="54" dur="750" fill="hold"/>
                                        <p:tgtEl>
                                          <p:spTgt spid="50"/>
                                        </p:tgtEl>
                                        <p:attrNameLst>
                                          <p:attrName>ppt_x</p:attrName>
                                        </p:attrNameLst>
                                      </p:cBhvr>
                                      <p:tavLst>
                                        <p:tav tm="0">
                                          <p:val>
                                            <p:strVal val="#ppt_x"/>
                                          </p:val>
                                        </p:tav>
                                        <p:tav tm="100000">
                                          <p:val>
                                            <p:strVal val="#ppt_x"/>
                                          </p:val>
                                        </p:tav>
                                      </p:tavLst>
                                    </p:anim>
                                    <p:anim calcmode="lin" valueType="num">
                                      <p:cBhvr additive="base">
                                        <p:cTn id="55" dur="75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64" presetClass="path" presetSubtype="0" decel="100000" fill="hold" nodeType="clickEffect">
                                  <p:stCondLst>
                                    <p:cond delay="0"/>
                                  </p:stCondLst>
                                  <p:childTnLst>
                                    <p:animMotion origin="layout" path="M 4.58333E-6 -1.11111E-6 L 4.58333E-6 -0.34606 " pathEditMode="relative" rAng="0" ptsTypes="AA">
                                      <p:cBhvr>
                                        <p:cTn id="59" dur="650" fill="hold"/>
                                        <p:tgtEl>
                                          <p:spTgt spid="11"/>
                                        </p:tgtEl>
                                        <p:attrNameLst>
                                          <p:attrName>ppt_x</p:attrName>
                                          <p:attrName>ppt_y</p:attrName>
                                        </p:attrNameLst>
                                      </p:cBhvr>
                                      <p:rCtr x="0" y="-17315"/>
                                    </p:animMotion>
                                  </p:childTnLst>
                                </p:cTn>
                              </p:par>
                              <p:par>
                                <p:cTn id="60" presetID="2" presetClass="entr" presetSubtype="4" decel="100000" fill="hold" grpId="0" nodeType="withEffect">
                                  <p:stCondLst>
                                    <p:cond delay="0"/>
                                  </p:stCondLst>
                                  <p:childTnLst>
                                    <p:set>
                                      <p:cBhvr>
                                        <p:cTn id="61" dur="1" fill="hold">
                                          <p:stCondLst>
                                            <p:cond delay="0"/>
                                          </p:stCondLst>
                                        </p:cTn>
                                        <p:tgtEl>
                                          <p:spTgt spid="45"/>
                                        </p:tgtEl>
                                        <p:attrNameLst>
                                          <p:attrName>style.visibility</p:attrName>
                                        </p:attrNameLst>
                                      </p:cBhvr>
                                      <p:to>
                                        <p:strVal val="visible"/>
                                      </p:to>
                                    </p:set>
                                    <p:anim calcmode="lin" valueType="num">
                                      <p:cBhvr additive="base">
                                        <p:cTn id="62" dur="650" fill="hold"/>
                                        <p:tgtEl>
                                          <p:spTgt spid="45"/>
                                        </p:tgtEl>
                                        <p:attrNameLst>
                                          <p:attrName>ppt_x</p:attrName>
                                        </p:attrNameLst>
                                      </p:cBhvr>
                                      <p:tavLst>
                                        <p:tav tm="0">
                                          <p:val>
                                            <p:strVal val="#ppt_x"/>
                                          </p:val>
                                        </p:tav>
                                        <p:tav tm="100000">
                                          <p:val>
                                            <p:strVal val="#ppt_x"/>
                                          </p:val>
                                        </p:tav>
                                      </p:tavLst>
                                    </p:anim>
                                    <p:anim calcmode="lin" valueType="num">
                                      <p:cBhvr additive="base">
                                        <p:cTn id="63" dur="650" fill="hold"/>
                                        <p:tgtEl>
                                          <p:spTgt spid="45"/>
                                        </p:tgtEl>
                                        <p:attrNameLst>
                                          <p:attrName>ppt_y</p:attrName>
                                        </p:attrNameLst>
                                      </p:cBhvr>
                                      <p:tavLst>
                                        <p:tav tm="0">
                                          <p:val>
                                            <p:strVal val="1+#ppt_h/2"/>
                                          </p:val>
                                        </p:tav>
                                        <p:tav tm="100000">
                                          <p:val>
                                            <p:strVal val="#ppt_y"/>
                                          </p:val>
                                        </p:tav>
                                      </p:tavLst>
                                    </p:anim>
                                  </p:childTnLst>
                                </p:cTn>
                              </p:par>
                              <p:par>
                                <p:cTn id="64" presetID="2" presetClass="entr" presetSubtype="4" decel="100000" fill="hold" grpId="0" nodeType="withEffect">
                                  <p:stCondLst>
                                    <p:cond delay="0"/>
                                  </p:stCondLst>
                                  <p:childTnLst>
                                    <p:set>
                                      <p:cBhvr>
                                        <p:cTn id="65" dur="1" fill="hold">
                                          <p:stCondLst>
                                            <p:cond delay="0"/>
                                          </p:stCondLst>
                                        </p:cTn>
                                        <p:tgtEl>
                                          <p:spTgt spid="43"/>
                                        </p:tgtEl>
                                        <p:attrNameLst>
                                          <p:attrName>style.visibility</p:attrName>
                                        </p:attrNameLst>
                                      </p:cBhvr>
                                      <p:to>
                                        <p:strVal val="visible"/>
                                      </p:to>
                                    </p:set>
                                    <p:anim calcmode="lin" valueType="num">
                                      <p:cBhvr additive="base">
                                        <p:cTn id="66" dur="750" fill="hold"/>
                                        <p:tgtEl>
                                          <p:spTgt spid="43"/>
                                        </p:tgtEl>
                                        <p:attrNameLst>
                                          <p:attrName>ppt_x</p:attrName>
                                        </p:attrNameLst>
                                      </p:cBhvr>
                                      <p:tavLst>
                                        <p:tav tm="0">
                                          <p:val>
                                            <p:strVal val="#ppt_x"/>
                                          </p:val>
                                        </p:tav>
                                        <p:tav tm="100000">
                                          <p:val>
                                            <p:strVal val="#ppt_x"/>
                                          </p:val>
                                        </p:tav>
                                      </p:tavLst>
                                    </p:anim>
                                    <p:anim calcmode="lin" valueType="num">
                                      <p:cBhvr additive="base">
                                        <p:cTn id="67" dur="75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64" presetClass="path" presetSubtype="0" decel="100000" fill="hold" nodeType="clickEffect">
                                  <p:stCondLst>
                                    <p:cond delay="0"/>
                                  </p:stCondLst>
                                  <p:childTnLst>
                                    <p:animMotion origin="layout" path="M 1.45833E-6 -1.11111E-6 L 1.45833E-6 -0.34606 " pathEditMode="relative" rAng="0" ptsTypes="AA">
                                      <p:cBhvr>
                                        <p:cTn id="71" dur="650" fill="hold"/>
                                        <p:tgtEl>
                                          <p:spTgt spid="12"/>
                                        </p:tgtEl>
                                        <p:attrNameLst>
                                          <p:attrName>ppt_x</p:attrName>
                                          <p:attrName>ppt_y</p:attrName>
                                        </p:attrNameLst>
                                      </p:cBhvr>
                                      <p:rCtr x="0" y="-17315"/>
                                    </p:animMotion>
                                  </p:childTnLst>
                                </p:cTn>
                              </p:par>
                              <p:par>
                                <p:cTn id="72" presetID="2" presetClass="entr" presetSubtype="4" decel="100000" fill="hold" grpId="0" nodeType="withEffect">
                                  <p:stCondLst>
                                    <p:cond delay="250"/>
                                  </p:stCondLst>
                                  <p:childTnLst>
                                    <p:set>
                                      <p:cBhvr>
                                        <p:cTn id="73" dur="1" fill="hold">
                                          <p:stCondLst>
                                            <p:cond delay="0"/>
                                          </p:stCondLst>
                                        </p:cTn>
                                        <p:tgtEl>
                                          <p:spTgt spid="52"/>
                                        </p:tgtEl>
                                        <p:attrNameLst>
                                          <p:attrName>style.visibility</p:attrName>
                                        </p:attrNameLst>
                                      </p:cBhvr>
                                      <p:to>
                                        <p:strVal val="visible"/>
                                      </p:to>
                                    </p:set>
                                    <p:anim calcmode="lin" valueType="num">
                                      <p:cBhvr additive="base">
                                        <p:cTn id="74" dur="650" fill="hold"/>
                                        <p:tgtEl>
                                          <p:spTgt spid="52"/>
                                        </p:tgtEl>
                                        <p:attrNameLst>
                                          <p:attrName>ppt_x</p:attrName>
                                        </p:attrNameLst>
                                      </p:cBhvr>
                                      <p:tavLst>
                                        <p:tav tm="0">
                                          <p:val>
                                            <p:strVal val="#ppt_x"/>
                                          </p:val>
                                        </p:tav>
                                        <p:tav tm="100000">
                                          <p:val>
                                            <p:strVal val="#ppt_x"/>
                                          </p:val>
                                        </p:tav>
                                      </p:tavLst>
                                    </p:anim>
                                    <p:anim calcmode="lin" valueType="num">
                                      <p:cBhvr additive="base">
                                        <p:cTn id="75" dur="650" fill="hold"/>
                                        <p:tgtEl>
                                          <p:spTgt spid="52"/>
                                        </p:tgtEl>
                                        <p:attrNameLst>
                                          <p:attrName>ppt_y</p:attrName>
                                        </p:attrNameLst>
                                      </p:cBhvr>
                                      <p:tavLst>
                                        <p:tav tm="0">
                                          <p:val>
                                            <p:strVal val="1+#ppt_h/2"/>
                                          </p:val>
                                        </p:tav>
                                        <p:tav tm="100000">
                                          <p:val>
                                            <p:strVal val="#ppt_y"/>
                                          </p:val>
                                        </p:tav>
                                      </p:tavLst>
                                    </p:anim>
                                  </p:childTnLst>
                                </p:cTn>
                              </p:par>
                              <p:par>
                                <p:cTn id="76" presetID="2" presetClass="entr" presetSubtype="4" decel="100000" fill="hold" nodeType="withEffect">
                                  <p:stCondLst>
                                    <p:cond delay="250"/>
                                  </p:stCondLst>
                                  <p:childTnLst>
                                    <p:set>
                                      <p:cBhvr>
                                        <p:cTn id="77" dur="1" fill="hold">
                                          <p:stCondLst>
                                            <p:cond delay="0"/>
                                          </p:stCondLst>
                                        </p:cTn>
                                        <p:tgtEl>
                                          <p:spTgt spid="53"/>
                                        </p:tgtEl>
                                        <p:attrNameLst>
                                          <p:attrName>style.visibility</p:attrName>
                                        </p:attrNameLst>
                                      </p:cBhvr>
                                      <p:to>
                                        <p:strVal val="visible"/>
                                      </p:to>
                                    </p:set>
                                    <p:anim calcmode="lin" valueType="num">
                                      <p:cBhvr additive="base">
                                        <p:cTn id="78" dur="500" fill="hold"/>
                                        <p:tgtEl>
                                          <p:spTgt spid="53"/>
                                        </p:tgtEl>
                                        <p:attrNameLst>
                                          <p:attrName>ppt_x</p:attrName>
                                        </p:attrNameLst>
                                      </p:cBhvr>
                                      <p:tavLst>
                                        <p:tav tm="0">
                                          <p:val>
                                            <p:strVal val="#ppt_x"/>
                                          </p:val>
                                        </p:tav>
                                        <p:tav tm="100000">
                                          <p:val>
                                            <p:strVal val="#ppt_x"/>
                                          </p:val>
                                        </p:tav>
                                      </p:tavLst>
                                    </p:anim>
                                    <p:anim calcmode="lin" valueType="num">
                                      <p:cBhvr additive="base">
                                        <p:cTn id="79"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6" grpId="0" animBg="1"/>
      <p:bldP spid="38" grpId="0" animBg="1"/>
      <p:bldP spid="4" grpId="0" animBg="1"/>
      <p:bldP spid="94" grpId="0" animBg="1"/>
      <p:bldP spid="45" grpId="0"/>
      <p:bldP spid="47" grpId="0"/>
      <p:bldP spid="52" grpId="0"/>
      <p:bldP spid="43" grpId="0" animBg="1"/>
      <p:bldP spid="5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p:cNvGrpSpPr/>
          <p:nvPr/>
        </p:nvGrpSpPr>
        <p:grpSpPr>
          <a:xfrm>
            <a:off x="5318299" y="2113615"/>
            <a:ext cx="1805598" cy="2359023"/>
            <a:chOff x="5213593" y="2747489"/>
            <a:chExt cx="1770355" cy="2312978"/>
          </a:xfrm>
        </p:grpSpPr>
        <p:sp>
          <p:nvSpPr>
            <p:cNvPr id="86" name="Rectangle 85"/>
            <p:cNvSpPr/>
            <p:nvPr/>
          </p:nvSpPr>
          <p:spPr bwMode="black">
            <a:xfrm>
              <a:off x="5213594" y="2747489"/>
              <a:ext cx="1770354" cy="1199057"/>
            </a:xfrm>
            <a:prstGeom prst="rect">
              <a:avLst/>
            </a:prstGeom>
            <a:solidFill>
              <a:schemeClr val="accent1"/>
            </a:solidFill>
            <a:ln w="9525">
              <a:noFill/>
              <a:round/>
              <a:headEnd/>
              <a:tailEnd/>
            </a:ln>
            <a:effectLst/>
            <a:scene3d>
              <a:camera prst="orthographicFront">
                <a:rot lat="0" lon="0" rev="0"/>
              </a:camera>
              <a:lightRig rig="glow" dir="t">
                <a:rot lat="0" lon="0" rev="4800000"/>
              </a:lightRig>
            </a:scene3d>
            <a:sp3d prstMaterial="matte"/>
          </p:spPr>
          <p:txBody>
            <a:bodyPr vert="horz" wrap="square" lIns="124314" tIns="62157" rIns="124314" bIns="62157" numCol="1" anchor="ctr" anchorCtr="0" compatLnSpc="1">
              <a:prstTxWarp prst="textNoShape">
                <a:avLst/>
              </a:prstTxWarp>
            </a:bodyPr>
            <a:lstStyle/>
            <a:p>
              <a:pPr algn="ctr" defTabSz="932559" fontAlgn="base">
                <a:spcBef>
                  <a:spcPct val="0"/>
                </a:spcBef>
                <a:spcAft>
                  <a:spcPct val="0"/>
                </a:spcAft>
              </a:pPr>
              <a:r>
                <a:rPr lang="en-US" sz="1836" dirty="0">
                  <a:gradFill>
                    <a:gsLst>
                      <a:gs pos="1250">
                        <a:srgbClr val="EFEFEF"/>
                      </a:gs>
                      <a:gs pos="100000">
                        <a:srgbClr val="EFEFEF"/>
                      </a:gs>
                    </a:gsLst>
                    <a:lin ang="5400000" scaled="0"/>
                  </a:gradFill>
                  <a:ea typeface="Segoe UI" pitchFamily="34" charset="0"/>
                  <a:cs typeface="Segoe UI" pitchFamily="34" charset="0"/>
                </a:rPr>
                <a:t>Approve request</a:t>
              </a:r>
            </a:p>
          </p:txBody>
        </p:sp>
        <p:pic>
          <p:nvPicPr>
            <p:cNvPr id="87"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213593" y="3962401"/>
              <a:ext cx="1770355" cy="109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8" name="Group 87"/>
          <p:cNvGrpSpPr/>
          <p:nvPr/>
        </p:nvGrpSpPr>
        <p:grpSpPr>
          <a:xfrm>
            <a:off x="7770991" y="2113615"/>
            <a:ext cx="1805597" cy="2356932"/>
            <a:chOff x="7618412" y="2747489"/>
            <a:chExt cx="1770354" cy="2310927"/>
          </a:xfrm>
        </p:grpSpPr>
        <p:sp>
          <p:nvSpPr>
            <p:cNvPr id="89" name="Rectangle 88"/>
            <p:cNvSpPr/>
            <p:nvPr/>
          </p:nvSpPr>
          <p:spPr bwMode="black">
            <a:xfrm>
              <a:off x="7618412" y="2747489"/>
              <a:ext cx="1770354" cy="1199057"/>
            </a:xfrm>
            <a:prstGeom prst="rect">
              <a:avLst/>
            </a:prstGeom>
            <a:solidFill>
              <a:schemeClr val="accent1"/>
            </a:solidFill>
            <a:ln w="9525">
              <a:noFill/>
              <a:round/>
              <a:headEnd/>
              <a:tailEnd/>
            </a:ln>
            <a:effectLst/>
            <a:scene3d>
              <a:camera prst="orthographicFront">
                <a:rot lat="0" lon="0" rev="0"/>
              </a:camera>
              <a:lightRig rig="glow" dir="t">
                <a:rot lat="0" lon="0" rev="4800000"/>
              </a:lightRig>
            </a:scene3d>
            <a:sp3d prstMaterial="matte"/>
          </p:spPr>
          <p:txBody>
            <a:bodyPr vert="horz" wrap="square" lIns="124314" tIns="62157" rIns="124314" bIns="62157" numCol="1" anchor="ctr" anchorCtr="0" compatLnSpc="1">
              <a:prstTxWarp prst="textNoShape">
                <a:avLst/>
              </a:prstTxWarp>
            </a:bodyPr>
            <a:lstStyle/>
            <a:p>
              <a:pPr algn="ctr" defTabSz="932559" fontAlgn="base">
                <a:spcBef>
                  <a:spcPct val="0"/>
                </a:spcBef>
                <a:spcAft>
                  <a:spcPct val="0"/>
                </a:spcAft>
              </a:pPr>
              <a:r>
                <a:rPr lang="en-US" sz="1836" dirty="0">
                  <a:gradFill>
                    <a:gsLst>
                      <a:gs pos="1250">
                        <a:srgbClr val="EFEFEF"/>
                      </a:gs>
                      <a:gs pos="100000">
                        <a:srgbClr val="EFEFEF"/>
                      </a:gs>
                    </a:gsLst>
                    <a:lin ang="5400000" scaled="0"/>
                  </a:gradFill>
                  <a:ea typeface="Segoe UI" pitchFamily="34" charset="0"/>
                  <a:cs typeface="Segoe UI" pitchFamily="34" charset="0"/>
                </a:rPr>
                <a:t>Process automation</a:t>
              </a:r>
            </a:p>
          </p:txBody>
        </p:sp>
        <p:pic>
          <p:nvPicPr>
            <p:cNvPr id="90" name="Picture 4" descr="C:\blob\work\PROWESS\consulting\microsoft\winsvr\privatecloud\L200 AM Deck\working\process_automation.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3778"/>
            <a:stretch/>
          </p:blipFill>
          <p:spPr bwMode="auto">
            <a:xfrm>
              <a:off x="7618412" y="3955557"/>
              <a:ext cx="1769127" cy="11028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1" name="Group 90"/>
          <p:cNvGrpSpPr/>
          <p:nvPr/>
        </p:nvGrpSpPr>
        <p:grpSpPr>
          <a:xfrm>
            <a:off x="2843353" y="2152474"/>
            <a:ext cx="1818131" cy="2318073"/>
            <a:chOff x="2786955" y="2747489"/>
            <a:chExt cx="1782643" cy="2272827"/>
          </a:xfrm>
        </p:grpSpPr>
        <p:sp>
          <p:nvSpPr>
            <p:cNvPr id="92" name="Rectangle 91"/>
            <p:cNvSpPr/>
            <p:nvPr/>
          </p:nvSpPr>
          <p:spPr bwMode="black">
            <a:xfrm>
              <a:off x="2786955" y="2747489"/>
              <a:ext cx="1770354" cy="1199057"/>
            </a:xfrm>
            <a:prstGeom prst="rect">
              <a:avLst/>
            </a:prstGeom>
            <a:solidFill>
              <a:schemeClr val="accent1"/>
            </a:solidFill>
            <a:ln w="9525">
              <a:noFill/>
              <a:round/>
              <a:headEnd/>
              <a:tailEnd/>
            </a:ln>
            <a:effectLst/>
            <a:scene3d>
              <a:camera prst="orthographicFront">
                <a:rot lat="0" lon="0" rev="0"/>
              </a:camera>
              <a:lightRig rig="glow" dir="t">
                <a:rot lat="0" lon="0" rev="4800000"/>
              </a:lightRig>
            </a:scene3d>
            <a:sp3d prstMaterial="matte"/>
          </p:spPr>
          <p:txBody>
            <a:bodyPr vert="horz" wrap="square" lIns="124314" tIns="62157" rIns="124314" bIns="62157" numCol="1" anchor="ctr" anchorCtr="0" compatLnSpc="1">
              <a:prstTxWarp prst="textNoShape">
                <a:avLst/>
              </a:prstTxWarp>
            </a:bodyPr>
            <a:lstStyle/>
            <a:p>
              <a:pPr algn="ctr" defTabSz="932559" fontAlgn="base">
                <a:spcBef>
                  <a:spcPct val="0"/>
                </a:spcBef>
                <a:spcAft>
                  <a:spcPct val="0"/>
                </a:spcAft>
              </a:pPr>
              <a:r>
                <a:rPr lang="en-US" sz="1836" dirty="0">
                  <a:gradFill>
                    <a:gsLst>
                      <a:gs pos="1250">
                        <a:srgbClr val="EFEFEF"/>
                      </a:gs>
                      <a:gs pos="100000">
                        <a:srgbClr val="EFEFEF"/>
                      </a:gs>
                    </a:gsLst>
                    <a:lin ang="5400000" scaled="0"/>
                  </a:gradFill>
                  <a:ea typeface="Segoe UI" pitchFamily="34" charset="0"/>
                  <a:cs typeface="Segoe UI" pitchFamily="34" charset="0"/>
                </a:rPr>
                <a:t>Self-service deployment request</a:t>
              </a:r>
            </a:p>
          </p:txBody>
        </p:sp>
        <p:pic>
          <p:nvPicPr>
            <p:cNvPr id="93"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0067"/>
            <a:stretch/>
          </p:blipFill>
          <p:spPr bwMode="auto">
            <a:xfrm>
              <a:off x="2786955" y="3962400"/>
              <a:ext cx="1782643" cy="1057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4" name="Group 93"/>
          <p:cNvGrpSpPr/>
          <p:nvPr/>
        </p:nvGrpSpPr>
        <p:grpSpPr>
          <a:xfrm>
            <a:off x="435099" y="2122806"/>
            <a:ext cx="1819574" cy="2352456"/>
            <a:chOff x="379412" y="2747489"/>
            <a:chExt cx="1770354" cy="2306539"/>
          </a:xfrm>
        </p:grpSpPr>
        <p:sp>
          <p:nvSpPr>
            <p:cNvPr id="95" name="Rectangle 94"/>
            <p:cNvSpPr/>
            <p:nvPr/>
          </p:nvSpPr>
          <p:spPr bwMode="black">
            <a:xfrm>
              <a:off x="379412" y="2747489"/>
              <a:ext cx="1770354" cy="1199057"/>
            </a:xfrm>
            <a:prstGeom prst="rect">
              <a:avLst/>
            </a:prstGeom>
            <a:solidFill>
              <a:schemeClr val="accent1"/>
            </a:solidFill>
            <a:ln w="9525">
              <a:noFill/>
              <a:round/>
              <a:headEnd/>
              <a:tailEnd/>
            </a:ln>
            <a:effectLst/>
            <a:scene3d>
              <a:camera prst="orthographicFront">
                <a:rot lat="0" lon="0" rev="0"/>
              </a:camera>
              <a:lightRig rig="glow" dir="t">
                <a:rot lat="0" lon="0" rev="4800000"/>
              </a:lightRig>
            </a:scene3d>
            <a:sp3d prstMaterial="matte"/>
          </p:spPr>
          <p:txBody>
            <a:bodyPr vert="horz" wrap="square" lIns="124314" tIns="62157" rIns="124314" bIns="62157" numCol="1" anchor="ctr" anchorCtr="0" compatLnSpc="1">
              <a:prstTxWarp prst="textNoShape">
                <a:avLst/>
              </a:prstTxWarp>
            </a:bodyPr>
            <a:lstStyle/>
            <a:p>
              <a:pPr algn="ctr" defTabSz="932559" fontAlgn="base">
                <a:spcBef>
                  <a:spcPct val="0"/>
                </a:spcBef>
                <a:spcAft>
                  <a:spcPct val="0"/>
                </a:spcAft>
              </a:pPr>
              <a:r>
                <a:rPr lang="en-US" sz="1836" dirty="0">
                  <a:gradFill>
                    <a:gsLst>
                      <a:gs pos="1250">
                        <a:srgbClr val="EFEFEF"/>
                      </a:gs>
                      <a:gs pos="100000">
                        <a:srgbClr val="EFEFEF"/>
                      </a:gs>
                    </a:gsLst>
                    <a:lin ang="5400000" scaled="0"/>
                  </a:gradFill>
                  <a:ea typeface="Segoe UI" pitchFamily="34" charset="0"/>
                  <a:cs typeface="Segoe UI" pitchFamily="34" charset="0"/>
                </a:rPr>
                <a:t>Access service catalog</a:t>
              </a:r>
            </a:p>
          </p:txBody>
        </p:sp>
        <p:pic>
          <p:nvPicPr>
            <p:cNvPr id="9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548"/>
            <a:stretch/>
          </p:blipFill>
          <p:spPr bwMode="auto">
            <a:xfrm>
              <a:off x="379412" y="3962400"/>
              <a:ext cx="1770353" cy="1091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Rectangle 3"/>
          <p:cNvSpPr/>
          <p:nvPr/>
        </p:nvSpPr>
        <p:spPr bwMode="auto">
          <a:xfrm>
            <a:off x="387881" y="1711392"/>
            <a:ext cx="11657542" cy="2754154"/>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lnSpc>
                <a:spcPct val="90000"/>
              </a:lnSpc>
              <a:spcBef>
                <a:spcPct val="0"/>
              </a:spcBef>
              <a:spcAft>
                <a:spcPct val="0"/>
              </a:spcAft>
            </a:pPr>
            <a:endParaRPr lang="en-US" sz="2040" spc="-51" dirty="0">
              <a:gradFill>
                <a:gsLst>
                  <a:gs pos="0">
                    <a:srgbClr val="EFEFEF"/>
                  </a:gs>
                  <a:gs pos="100000">
                    <a:srgbClr val="EFEFEF"/>
                  </a:gs>
                </a:gsLst>
                <a:lin ang="5400000" scaled="0"/>
              </a:gradFill>
            </a:endParaRPr>
          </a:p>
        </p:txBody>
      </p:sp>
      <p:grpSp>
        <p:nvGrpSpPr>
          <p:cNvPr id="97" name="Group 96"/>
          <p:cNvGrpSpPr/>
          <p:nvPr/>
        </p:nvGrpSpPr>
        <p:grpSpPr>
          <a:xfrm>
            <a:off x="10231246" y="2094186"/>
            <a:ext cx="1814177" cy="2371361"/>
            <a:chOff x="10030646" y="2747489"/>
            <a:chExt cx="1778766" cy="2325075"/>
          </a:xfrm>
        </p:grpSpPr>
        <p:sp>
          <p:nvSpPr>
            <p:cNvPr id="98" name="Rectangle 97"/>
            <p:cNvSpPr/>
            <p:nvPr/>
          </p:nvSpPr>
          <p:spPr bwMode="black">
            <a:xfrm>
              <a:off x="10039058" y="2747489"/>
              <a:ext cx="1770354" cy="1199057"/>
            </a:xfrm>
            <a:prstGeom prst="rect">
              <a:avLst/>
            </a:prstGeom>
            <a:solidFill>
              <a:schemeClr val="accent1"/>
            </a:solidFill>
            <a:ln w="9525">
              <a:noFill/>
              <a:round/>
              <a:headEnd/>
              <a:tailEnd/>
            </a:ln>
            <a:effectLst/>
            <a:scene3d>
              <a:camera prst="orthographicFront">
                <a:rot lat="0" lon="0" rev="0"/>
              </a:camera>
              <a:lightRig rig="glow" dir="t">
                <a:rot lat="0" lon="0" rev="4800000"/>
              </a:lightRig>
            </a:scene3d>
            <a:sp3d prstMaterial="matte"/>
          </p:spPr>
          <p:txBody>
            <a:bodyPr vert="horz" wrap="square" lIns="124314" tIns="62157" rIns="124314" bIns="62157" numCol="1" anchor="ctr"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fontAlgn="base">
                <a:spcBef>
                  <a:spcPct val="0"/>
                </a:spcBef>
                <a:spcAft>
                  <a:spcPct val="0"/>
                </a:spcAft>
                <a:defRPr/>
              </a:pPr>
              <a:r>
                <a:rPr lang="en-US" sz="1836" dirty="0">
                  <a:gradFill>
                    <a:gsLst>
                      <a:gs pos="1250">
                        <a:srgbClr val="EFEFEF"/>
                      </a:gs>
                      <a:gs pos="100000">
                        <a:srgbClr val="EFEFEF"/>
                      </a:gs>
                    </a:gsLst>
                    <a:lin ang="5400000" scaled="0"/>
                  </a:gradFill>
                  <a:ea typeface="Segoe UI" pitchFamily="34" charset="0"/>
                  <a:cs typeface="Segoe UI" pitchFamily="34" charset="0"/>
                </a:rPr>
                <a:t>Provision service</a:t>
              </a:r>
            </a:p>
          </p:txBody>
        </p:sp>
        <p:pic>
          <p:nvPicPr>
            <p:cNvPr id="99" name="Picture 2" descr="C:\blob\work\PROWESS\consulting\microsoft\winsvr\privatecloud\L200 AM Deck\working\provision_service.png"/>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10030646" y="3960878"/>
              <a:ext cx="1778765" cy="1111686"/>
            </a:xfrm>
            <a:prstGeom prst="rect">
              <a:avLst/>
            </a:prstGeom>
            <a:noFill/>
            <a:extLst>
              <a:ext uri="{909E8E84-426E-40dd-AFC4-6F175D3DCCD1}">
                <a14:hiddenFill xmlns:a14="http://schemas.microsoft.com/office/drawing/2010/main">
                  <a:solidFill>
                    <a:srgbClr val="FFFFFF"/>
                  </a:solidFill>
                </a14:hiddenFill>
              </a:ext>
            </a:extLst>
          </p:spPr>
        </p:pic>
      </p:grpSp>
      <p:pic>
        <p:nvPicPr>
          <p:cNvPr id="100"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2187"/>
          <a:stretch/>
        </p:blipFill>
        <p:spPr bwMode="auto">
          <a:xfrm>
            <a:off x="357382" y="2082087"/>
            <a:ext cx="2219790" cy="2383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 name="Picture 4"/>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4811"/>
          <a:stretch/>
        </p:blipFill>
        <p:spPr bwMode="auto">
          <a:xfrm>
            <a:off x="2812852" y="2075611"/>
            <a:ext cx="2246857" cy="2389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 name="Picture 5"/>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5154"/>
          <a:stretch/>
        </p:blipFill>
        <p:spPr bwMode="auto">
          <a:xfrm>
            <a:off x="5259299" y="2034661"/>
            <a:ext cx="2242400" cy="2430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 name="Picture 6"/>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1617"/>
          <a:stretch/>
        </p:blipFill>
        <p:spPr bwMode="auto">
          <a:xfrm>
            <a:off x="7724131" y="2055451"/>
            <a:ext cx="2226266" cy="2410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Rectangle 67"/>
          <p:cNvSpPr/>
          <p:nvPr/>
        </p:nvSpPr>
        <p:spPr bwMode="black">
          <a:xfrm>
            <a:off x="3436873" y="1237524"/>
            <a:ext cx="5345402" cy="894148"/>
          </a:xfrm>
          <a:prstGeom prst="rect">
            <a:avLst/>
          </a:prstGeom>
          <a:solidFill>
            <a:schemeClr val="accent1"/>
          </a:solidFill>
          <a:ln w="9525">
            <a:noFill/>
            <a:round/>
            <a:headEnd/>
            <a:tailEnd/>
          </a:ln>
          <a:effectLst/>
          <a:scene3d>
            <a:camera prst="orthographicFront">
              <a:rot lat="0" lon="0" rev="0"/>
            </a:camera>
            <a:lightRig rig="glow" dir="t">
              <a:rot lat="0" lon="0" rev="4800000"/>
            </a:lightRig>
          </a:scene3d>
          <a:sp3d prstMaterial="matte"/>
        </p:spPr>
        <p:txBody>
          <a:bodyPr vert="horz" wrap="square" lIns="124314" tIns="62157" rIns="124314" bIns="62157" numCol="1" anchor="ctr"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fontAlgn="base">
              <a:lnSpc>
                <a:spcPct val="90000"/>
              </a:lnSpc>
              <a:spcBef>
                <a:spcPct val="0"/>
              </a:spcBef>
              <a:spcAft>
                <a:spcPct val="0"/>
              </a:spcAft>
            </a:pPr>
            <a:r>
              <a:rPr lang="en-US" sz="2448" dirty="0">
                <a:gradFill>
                  <a:gsLst>
                    <a:gs pos="1250">
                      <a:srgbClr val="EFEFEF"/>
                    </a:gs>
                    <a:gs pos="100000">
                      <a:srgbClr val="EFEFEF"/>
                    </a:gs>
                  </a:gsLst>
                  <a:lin ang="5400000" scaled="0"/>
                </a:gradFill>
                <a:ea typeface="Segoe UI" pitchFamily="34" charset="0"/>
                <a:cs typeface="Segoe UI" pitchFamily="34" charset="0"/>
              </a:rPr>
              <a:t>Access service catalog</a:t>
            </a:r>
          </a:p>
        </p:txBody>
      </p:sp>
      <p:sp>
        <p:nvSpPr>
          <p:cNvPr id="73" name="Rectangle 72"/>
          <p:cNvSpPr/>
          <p:nvPr/>
        </p:nvSpPr>
        <p:spPr bwMode="black">
          <a:xfrm>
            <a:off x="3420427" y="1218765"/>
            <a:ext cx="5345402" cy="894148"/>
          </a:xfrm>
          <a:prstGeom prst="rect">
            <a:avLst/>
          </a:prstGeom>
          <a:solidFill>
            <a:schemeClr val="accent1"/>
          </a:solidFill>
          <a:ln w="9525">
            <a:noFill/>
            <a:round/>
            <a:headEnd/>
            <a:tailEnd/>
          </a:ln>
          <a:effectLst/>
          <a:scene3d>
            <a:camera prst="orthographicFront">
              <a:rot lat="0" lon="0" rev="0"/>
            </a:camera>
            <a:lightRig rig="glow" dir="t">
              <a:rot lat="0" lon="0" rev="4800000"/>
            </a:lightRig>
          </a:scene3d>
          <a:sp3d prstMaterial="matte"/>
        </p:spPr>
        <p:txBody>
          <a:bodyPr vert="horz" wrap="square" lIns="124314" tIns="62157" rIns="124314" bIns="62157" numCol="1" anchor="ctr"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fontAlgn="base">
              <a:lnSpc>
                <a:spcPct val="90000"/>
              </a:lnSpc>
              <a:spcBef>
                <a:spcPct val="0"/>
              </a:spcBef>
              <a:spcAft>
                <a:spcPct val="0"/>
              </a:spcAft>
            </a:pPr>
            <a:r>
              <a:rPr lang="en-US" sz="2448" dirty="0">
                <a:gradFill>
                  <a:gsLst>
                    <a:gs pos="1250">
                      <a:srgbClr val="EFEFEF"/>
                    </a:gs>
                    <a:gs pos="100000">
                      <a:srgbClr val="EFEFEF"/>
                    </a:gs>
                  </a:gsLst>
                  <a:lin ang="5400000" scaled="0"/>
                </a:gradFill>
                <a:ea typeface="Segoe UI" pitchFamily="34" charset="0"/>
                <a:cs typeface="Segoe UI" pitchFamily="34" charset="0"/>
              </a:rPr>
              <a:t>Self-service deployment request</a:t>
            </a:r>
          </a:p>
        </p:txBody>
      </p:sp>
      <p:sp>
        <p:nvSpPr>
          <p:cNvPr id="75" name="Rectangle 74"/>
          <p:cNvSpPr/>
          <p:nvPr/>
        </p:nvSpPr>
        <p:spPr bwMode="black">
          <a:xfrm>
            <a:off x="3420427" y="1204210"/>
            <a:ext cx="5345402" cy="894148"/>
          </a:xfrm>
          <a:prstGeom prst="rect">
            <a:avLst/>
          </a:prstGeom>
          <a:solidFill>
            <a:schemeClr val="accent1"/>
          </a:solidFill>
          <a:ln w="9525">
            <a:noFill/>
            <a:round/>
            <a:headEnd/>
            <a:tailEnd/>
          </a:ln>
          <a:effectLst/>
          <a:scene3d>
            <a:camera prst="orthographicFront">
              <a:rot lat="0" lon="0" rev="0"/>
            </a:camera>
            <a:lightRig rig="glow" dir="t">
              <a:rot lat="0" lon="0" rev="4800000"/>
            </a:lightRig>
          </a:scene3d>
          <a:sp3d prstMaterial="matte"/>
        </p:spPr>
        <p:txBody>
          <a:bodyPr vert="horz" wrap="square" lIns="124314" tIns="62157" rIns="124314" bIns="62157" numCol="1" anchor="ctr"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fontAlgn="base">
              <a:lnSpc>
                <a:spcPct val="90000"/>
              </a:lnSpc>
              <a:spcBef>
                <a:spcPct val="0"/>
              </a:spcBef>
              <a:spcAft>
                <a:spcPct val="0"/>
              </a:spcAft>
            </a:pPr>
            <a:r>
              <a:rPr lang="en-US" sz="2448" dirty="0">
                <a:gradFill>
                  <a:gsLst>
                    <a:gs pos="1250">
                      <a:srgbClr val="EFEFEF"/>
                    </a:gs>
                    <a:gs pos="100000">
                      <a:srgbClr val="EFEFEF"/>
                    </a:gs>
                  </a:gsLst>
                  <a:lin ang="5400000" scaled="0"/>
                </a:gradFill>
                <a:ea typeface="Segoe UI" pitchFamily="34" charset="0"/>
                <a:cs typeface="Segoe UI" pitchFamily="34" charset="0"/>
              </a:rPr>
              <a:t>Approve request</a:t>
            </a:r>
          </a:p>
        </p:txBody>
      </p:sp>
      <p:sp>
        <p:nvSpPr>
          <p:cNvPr id="77" name="Rectangle 76"/>
          <p:cNvSpPr/>
          <p:nvPr/>
        </p:nvSpPr>
        <p:spPr bwMode="black">
          <a:xfrm>
            <a:off x="3436874" y="1243471"/>
            <a:ext cx="5345402" cy="894148"/>
          </a:xfrm>
          <a:prstGeom prst="rect">
            <a:avLst/>
          </a:prstGeom>
          <a:solidFill>
            <a:schemeClr val="accent1"/>
          </a:solidFill>
          <a:ln w="9525">
            <a:noFill/>
            <a:round/>
            <a:headEnd/>
            <a:tailEnd/>
          </a:ln>
          <a:effectLst/>
          <a:scene3d>
            <a:camera prst="orthographicFront">
              <a:rot lat="0" lon="0" rev="0"/>
            </a:camera>
            <a:lightRig rig="glow" dir="t">
              <a:rot lat="0" lon="0" rev="4800000"/>
            </a:lightRig>
          </a:scene3d>
          <a:sp3d prstMaterial="matte"/>
        </p:spPr>
        <p:txBody>
          <a:bodyPr vert="horz" wrap="square" lIns="124314" tIns="62157" rIns="124314" bIns="62157" numCol="1" anchor="ctr"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fontAlgn="base">
              <a:lnSpc>
                <a:spcPct val="90000"/>
              </a:lnSpc>
              <a:spcBef>
                <a:spcPct val="0"/>
              </a:spcBef>
              <a:spcAft>
                <a:spcPct val="0"/>
              </a:spcAft>
            </a:pPr>
            <a:r>
              <a:rPr lang="en-US" sz="2448" dirty="0">
                <a:gradFill>
                  <a:gsLst>
                    <a:gs pos="1250">
                      <a:srgbClr val="EFEFEF"/>
                    </a:gs>
                    <a:gs pos="100000">
                      <a:srgbClr val="EFEFEF"/>
                    </a:gs>
                  </a:gsLst>
                  <a:lin ang="5400000" scaled="0"/>
                </a:gradFill>
                <a:ea typeface="Segoe UI" pitchFamily="34" charset="0"/>
                <a:cs typeface="Segoe UI" pitchFamily="34" charset="0"/>
              </a:rPr>
              <a:t>Process automation</a:t>
            </a:r>
          </a:p>
        </p:txBody>
      </p:sp>
      <p:sp>
        <p:nvSpPr>
          <p:cNvPr id="79" name="Rectangle 78"/>
          <p:cNvSpPr/>
          <p:nvPr/>
        </p:nvSpPr>
        <p:spPr bwMode="black">
          <a:xfrm>
            <a:off x="3436874" y="1204210"/>
            <a:ext cx="5345402" cy="894148"/>
          </a:xfrm>
          <a:prstGeom prst="rect">
            <a:avLst/>
          </a:prstGeom>
          <a:solidFill>
            <a:schemeClr val="accent1"/>
          </a:solidFill>
          <a:ln w="9525">
            <a:noFill/>
            <a:round/>
            <a:headEnd/>
            <a:tailEnd/>
          </a:ln>
          <a:effectLst/>
          <a:scene3d>
            <a:camera prst="orthographicFront">
              <a:rot lat="0" lon="0" rev="0"/>
            </a:camera>
            <a:lightRig rig="glow" dir="t">
              <a:rot lat="0" lon="0" rev="4800000"/>
            </a:lightRig>
          </a:scene3d>
          <a:sp3d prstMaterial="matte"/>
        </p:spPr>
        <p:txBody>
          <a:bodyPr vert="horz" wrap="square" lIns="124314" tIns="62157" rIns="124314" bIns="62157" numCol="1" anchor="ctr"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fontAlgn="base">
              <a:lnSpc>
                <a:spcPct val="90000"/>
              </a:lnSpc>
              <a:spcBef>
                <a:spcPct val="0"/>
              </a:spcBef>
              <a:spcAft>
                <a:spcPct val="0"/>
              </a:spcAft>
            </a:pPr>
            <a:r>
              <a:rPr lang="en-US" sz="2448" dirty="0">
                <a:gradFill>
                  <a:gsLst>
                    <a:gs pos="1250">
                      <a:srgbClr val="EFEFEF"/>
                    </a:gs>
                    <a:gs pos="100000">
                      <a:srgbClr val="EFEFEF"/>
                    </a:gs>
                  </a:gsLst>
                  <a:lin ang="5400000" scaled="0"/>
                </a:gradFill>
                <a:ea typeface="Segoe UI" pitchFamily="34" charset="0"/>
                <a:cs typeface="Segoe UI" pitchFamily="34" charset="0"/>
              </a:rPr>
              <a:t>Provision service</a:t>
            </a:r>
          </a:p>
        </p:txBody>
      </p:sp>
      <p:pic>
        <p:nvPicPr>
          <p:cNvPr id="64" name="Picture 6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41615" y="3108677"/>
            <a:ext cx="481368" cy="502857"/>
          </a:xfrm>
          <a:prstGeom prst="rect">
            <a:avLst/>
          </a:prstGeom>
        </p:spPr>
      </p:pic>
      <p:pic>
        <p:nvPicPr>
          <p:cNvPr id="65" name="Picture 6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13491" y="3108677"/>
            <a:ext cx="481368" cy="502857"/>
          </a:xfrm>
          <a:prstGeom prst="rect">
            <a:avLst/>
          </a:prstGeom>
        </p:spPr>
      </p:pic>
      <p:pic>
        <p:nvPicPr>
          <p:cNvPr id="66" name="Picture 65"/>
          <p:cNvPicPr>
            <a:picLocks noChangeAspect="1"/>
          </p:cNvPicPr>
          <p:nvPr/>
        </p:nvPicPr>
        <p:blipFill>
          <a:blip r:embed="rId12" cstate="print">
            <a:duotone>
              <a:prstClr val="black"/>
              <a:schemeClr val="accent1">
                <a:lumMod val="50000"/>
                <a:tint val="45000"/>
                <a:satMod val="400000"/>
              </a:schemeClr>
            </a:duotone>
            <a:extLst>
              <a:ext uri="{28A0092B-C50C-407E-A947-70E740481C1C}">
                <a14:useLocalDpi xmlns:a14="http://schemas.microsoft.com/office/drawing/2010/main" val="0"/>
              </a:ext>
            </a:extLst>
          </a:blip>
          <a:stretch>
            <a:fillRect/>
          </a:stretch>
        </p:blipFill>
        <p:spPr>
          <a:xfrm>
            <a:off x="9637782" y="3108677"/>
            <a:ext cx="481368" cy="502857"/>
          </a:xfrm>
          <a:prstGeom prst="rect">
            <a:avLst/>
          </a:prstGeom>
        </p:spPr>
      </p:pic>
      <p:pic>
        <p:nvPicPr>
          <p:cNvPr id="67" name="Picture 6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4673" y="3108677"/>
            <a:ext cx="481368" cy="502857"/>
          </a:xfrm>
          <a:prstGeom prst="rect">
            <a:avLst/>
          </a:prstGeom>
        </p:spPr>
      </p:pic>
      <p:pic>
        <p:nvPicPr>
          <p:cNvPr id="69"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436873" y="2131672"/>
            <a:ext cx="5344113" cy="3463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36874" y="2112912"/>
            <a:ext cx="5328956" cy="3516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 name="Picture 2"/>
          <p:cNvPicPr>
            <a:picLocks noChangeAspect="1" noChangeArrowheads="1"/>
          </p:cNvPicPr>
          <p:nvPr/>
        </p:nvPicPr>
        <p:blipFill rotWithShape="1">
          <a:blip r:embed="rId15">
            <a:extLst>
              <a:ext uri="{28A0092B-C50C-407E-A947-70E740481C1C}">
                <a14:useLocalDpi xmlns:a14="http://schemas.microsoft.com/office/drawing/2010/main" val="0"/>
              </a:ext>
            </a:extLst>
          </a:blip>
          <a:srcRect/>
          <a:stretch/>
        </p:blipFill>
        <p:spPr bwMode="auto">
          <a:xfrm>
            <a:off x="3436874" y="2112913"/>
            <a:ext cx="5345402" cy="4121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Picture 4" descr="C:\blob\work\PROWESS\consulting\microsoft\winsvr\privatecloud\L200 AM Deck\working\process_automati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6874" y="2137618"/>
            <a:ext cx="5345403" cy="4549279"/>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C:\blob\work\PROWESS\consulting\microsoft\winsvr\privatecloud\L200 AM Deck\working\provision_service.png"/>
          <p:cNvPicPr>
            <a:picLocks noChangeAspect="1" noChangeArrowheads="1"/>
          </p:cNvPicPr>
          <p:nvPr/>
        </p:nvPicPr>
        <p:blipFill rotWithShape="1">
          <a:blip r:embed="rId16">
            <a:extLst>
              <a:ext uri="{28A0092B-C50C-407E-A947-70E740481C1C}">
                <a14:useLocalDpi xmlns:a14="http://schemas.microsoft.com/office/drawing/2010/main" val="0"/>
              </a:ext>
            </a:extLst>
          </a:blip>
          <a:srcRect/>
          <a:stretch/>
        </p:blipFill>
        <p:spPr bwMode="auto">
          <a:xfrm>
            <a:off x="3436874" y="2098357"/>
            <a:ext cx="5344113" cy="2742429"/>
          </a:xfrm>
          <a:prstGeom prst="rect">
            <a:avLst/>
          </a:prstGeom>
          <a:noFill/>
          <a:extLst>
            <a:ext uri="{909E8E84-426E-40dd-AFC4-6F175D3DCCD1}">
              <a14:hiddenFill xmlns:a14="http://schemas.microsoft.com/office/drawing/2010/main">
                <a:solidFill>
                  <a:srgbClr val="FFFFFF"/>
                </a:solidFill>
              </a14:hiddenFill>
            </a:ext>
          </a:extLst>
        </p:spPr>
      </p:pic>
      <p:sp>
        <p:nvSpPr>
          <p:cNvPr id="84" name="Rectangle 33"/>
          <p:cNvSpPr txBox="1">
            <a:spLocks/>
          </p:cNvSpPr>
          <p:nvPr/>
        </p:nvSpPr>
        <p:spPr>
          <a:xfrm>
            <a:off x="403521" y="93260"/>
            <a:ext cx="11422771" cy="1165754"/>
          </a:xfrm>
          <a:prstGeom prst="rect">
            <a:avLst/>
          </a:prstGeom>
          <a:effectLst>
            <a:outerShdw blurRad="50800" dist="38100" dir="2700000">
              <a:srgbClr val="000000">
                <a:alpha val="43000"/>
              </a:srgbClr>
            </a:outerShdw>
          </a:effectLst>
        </p:spPr>
        <p:txBody>
          <a:bodyPr vert="horz" lIns="124326" tIns="62162" rIns="124326" bIns="62162" rtlCol="0" anchor="ctr">
            <a:normAutofit/>
          </a:bodyPr>
          <a:lstStyle>
            <a:lvl1pPr algn="l" defTabSz="609493" rtl="0" eaLnBrk="1" latinLnBrk="0" hangingPunct="1">
              <a:spcBef>
                <a:spcPct val="0"/>
              </a:spcBef>
              <a:buNone/>
              <a:defRPr sz="4800" kern="1200">
                <a:solidFill>
                  <a:srgbClr val="FFFFFF"/>
                </a:solidFill>
                <a:latin typeface="Arial"/>
                <a:ea typeface="+mj-ea"/>
                <a:cs typeface="Arial"/>
              </a:defRPr>
            </a:lvl1pPr>
          </a:lstStyle>
          <a:p>
            <a:pPr fontAlgn="base">
              <a:lnSpc>
                <a:spcPct val="90000"/>
              </a:lnSpc>
              <a:spcBef>
                <a:spcPct val="20000"/>
              </a:spcBef>
              <a:spcAft>
                <a:spcPts val="408"/>
              </a:spcAft>
            </a:pPr>
            <a:endParaRPr lang="en-US" sz="4080" dirty="0">
              <a:latin typeface="Segoe UI" pitchFamily="34" charset="0"/>
              <a:ea typeface="Segoe UI" pitchFamily="34" charset="0"/>
              <a:cs typeface="Segoe UI" pitchFamily="34" charset="0"/>
            </a:endParaRPr>
          </a:p>
        </p:txBody>
      </p:sp>
      <p:pic>
        <p:nvPicPr>
          <p:cNvPr id="70" name="Picture 69"/>
          <p:cNvPicPr>
            <a:picLocks noChangeAspect="1"/>
          </p:cNvPicPr>
          <p:nvPr/>
        </p:nvPicPr>
        <p:blipFill>
          <a:blip r:embed="rId12" cstate="print">
            <a:duotone>
              <a:prstClr val="black"/>
              <a:schemeClr val="accent1">
                <a:lumMod val="50000"/>
                <a:tint val="45000"/>
                <a:satMod val="400000"/>
              </a:schemeClr>
            </a:duotone>
            <a:extLst>
              <a:ext uri="{28A0092B-C50C-407E-A947-70E740481C1C}">
                <a14:useLocalDpi xmlns:a14="http://schemas.microsoft.com/office/drawing/2010/main" val="0"/>
              </a:ext>
            </a:extLst>
          </a:blip>
          <a:stretch>
            <a:fillRect/>
          </a:stretch>
        </p:blipFill>
        <p:spPr>
          <a:xfrm>
            <a:off x="4741615" y="3108677"/>
            <a:ext cx="481368" cy="502857"/>
          </a:xfrm>
          <a:prstGeom prst="rect">
            <a:avLst/>
          </a:prstGeom>
        </p:spPr>
      </p:pic>
      <p:pic>
        <p:nvPicPr>
          <p:cNvPr id="71" name="Picture 70"/>
          <p:cNvPicPr>
            <a:picLocks noChangeAspect="1"/>
          </p:cNvPicPr>
          <p:nvPr/>
        </p:nvPicPr>
        <p:blipFill>
          <a:blip r:embed="rId12" cstate="print">
            <a:duotone>
              <a:prstClr val="black"/>
              <a:schemeClr val="accent1">
                <a:lumMod val="50000"/>
                <a:tint val="45000"/>
                <a:satMod val="400000"/>
              </a:schemeClr>
            </a:duotone>
            <a:extLst>
              <a:ext uri="{28A0092B-C50C-407E-A947-70E740481C1C}">
                <a14:useLocalDpi xmlns:a14="http://schemas.microsoft.com/office/drawing/2010/main" val="0"/>
              </a:ext>
            </a:extLst>
          </a:blip>
          <a:stretch>
            <a:fillRect/>
          </a:stretch>
        </p:blipFill>
        <p:spPr>
          <a:xfrm>
            <a:off x="7213491" y="3108677"/>
            <a:ext cx="481368" cy="502857"/>
          </a:xfrm>
          <a:prstGeom prst="rect">
            <a:avLst/>
          </a:prstGeom>
        </p:spPr>
      </p:pic>
      <p:pic>
        <p:nvPicPr>
          <p:cNvPr id="72" name="Picture 71"/>
          <p:cNvPicPr>
            <a:picLocks noChangeAspect="1"/>
          </p:cNvPicPr>
          <p:nvPr/>
        </p:nvPicPr>
        <p:blipFill>
          <a:blip r:embed="rId12" cstate="print">
            <a:duotone>
              <a:prstClr val="black"/>
              <a:schemeClr val="accent1">
                <a:lumMod val="50000"/>
                <a:tint val="45000"/>
                <a:satMod val="400000"/>
              </a:schemeClr>
            </a:duotone>
            <a:extLst>
              <a:ext uri="{28A0092B-C50C-407E-A947-70E740481C1C}">
                <a14:useLocalDpi xmlns:a14="http://schemas.microsoft.com/office/drawing/2010/main" val="0"/>
              </a:ext>
            </a:extLst>
          </a:blip>
          <a:stretch>
            <a:fillRect/>
          </a:stretch>
        </p:blipFill>
        <p:spPr>
          <a:xfrm>
            <a:off x="2254673" y="3108677"/>
            <a:ext cx="481368" cy="502857"/>
          </a:xfrm>
          <a:prstGeom prst="rect">
            <a:avLst/>
          </a:prstGeom>
        </p:spPr>
      </p:pic>
      <p:pic>
        <p:nvPicPr>
          <p:cNvPr id="83" name="Picture 6"/>
          <p:cNvPicPr>
            <a:picLocks noChangeAspect="1" noChangeArrowheads="1"/>
          </p:cNvPicPr>
          <p:nvPr/>
        </p:nvPicPr>
        <p:blipFill>
          <a:blip r:embed="rId17">
            <a:duotone>
              <a:schemeClr val="accent1">
                <a:shade val="45000"/>
                <a:satMod val="135000"/>
              </a:schemeClr>
              <a:prstClr val="white"/>
            </a:duotone>
            <a:extLst>
              <a:ext uri="{BEBA8EAE-BF5A-486C-A8C5-ECC9F3942E4B}">
                <a14:imgProps xmlns:a14="http://schemas.microsoft.com/office/drawing/2010/main">
                  <a14:imgLayer r:embed="rId18">
                    <a14:imgEffect>
                      <a14:colorTemperature colorTemp="7108"/>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583759" y="2823624"/>
            <a:ext cx="11268957" cy="1983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Isosceles Triangle 2"/>
          <p:cNvSpPr/>
          <p:nvPr/>
        </p:nvSpPr>
        <p:spPr bwMode="auto">
          <a:xfrm rot="10800000">
            <a:off x="403521" y="4465546"/>
            <a:ext cx="11641902" cy="1163844"/>
          </a:xfrm>
          <a:prstGeom prst="triangle">
            <a:avLst/>
          </a:prstGeom>
          <a:solidFill>
            <a:srgbClr val="D7D7D7"/>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32290"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sp>
        <p:nvSpPr>
          <p:cNvPr id="44" name="Title 2"/>
          <p:cNvSpPr txBox="1">
            <a:spLocks/>
          </p:cNvSpPr>
          <p:nvPr/>
        </p:nvSpPr>
        <p:spPr>
          <a:xfrm>
            <a:off x="261939" y="292082"/>
            <a:ext cx="11375536" cy="805349"/>
          </a:xfrm>
          <a:prstGeom prst="rect">
            <a:avLst/>
          </a:prstGeom>
        </p:spPr>
        <p:txBody>
          <a:bodyPr vert="horz" wrap="square" lIns="146304" tIns="91440" rIns="146304" bIns="91440" rtlCol="0" anchor="t">
            <a:spAutoFit/>
          </a:bodyPr>
          <a:lstStyle>
            <a:lvl1pPr algn="l" defTabSz="932372" rtl="0" eaLnBrk="1" latinLnBrk="0" hangingPunct="1">
              <a:lnSpc>
                <a:spcPct val="90000"/>
              </a:lnSpc>
              <a:spcBef>
                <a:spcPct val="0"/>
              </a:spcBef>
              <a:buNone/>
              <a:defRPr lang="en-US" sz="5398"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marL="0" marR="0" lvl="0" indent="0" algn="ctr" defTabSz="932372" rtl="0" eaLnBrk="1" fontAlgn="auto" latinLnBrk="0" hangingPunct="1">
              <a:lnSpc>
                <a:spcPct val="90000"/>
              </a:lnSpc>
              <a:spcBef>
                <a:spcPct val="0"/>
              </a:spcBef>
              <a:spcAft>
                <a:spcPts val="0"/>
              </a:spcAft>
              <a:buClrTx/>
              <a:buSzTx/>
              <a:buFontTx/>
              <a:buNone/>
              <a:tabLst/>
              <a:defRPr/>
            </a:pPr>
            <a:r>
              <a:rPr lang="en-US" sz="4400" dirty="0" smtClean="0">
                <a:solidFill>
                  <a:schemeClr val="tx1"/>
                </a:solidFill>
                <a:latin typeface="Segoe UI Light"/>
              </a:rPr>
              <a:t>Efficient service delivery / Self Service</a:t>
            </a:r>
            <a:endParaRPr kumimoji="0" lang="en-US" sz="4400" b="0" i="0" u="none" strike="noStrike" kern="1200" cap="none" spc="-102" normalizeH="0" baseline="0" noProof="0" dirty="0">
              <a:ln w="3175">
                <a:noFill/>
              </a:ln>
              <a:solidFill>
                <a:schemeClr val="tx1"/>
              </a:solidFill>
              <a:effectLst/>
              <a:uLnTx/>
              <a:uFillTx/>
              <a:latin typeface="Segoe UI Light"/>
            </a:endParaRPr>
          </a:p>
        </p:txBody>
      </p:sp>
    </p:spTree>
    <p:extLst>
      <p:ext uri="{BB962C8B-B14F-4D97-AF65-F5344CB8AC3E}">
        <p14:creationId xmlns:p14="http://schemas.microsoft.com/office/powerpoint/2010/main" val="297684003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83"/>
                                        </p:tgtEl>
                                      </p:cBhvr>
                                      <p:by x="70000" y="70000"/>
                                    </p:animScale>
                                  </p:childTnLst>
                                </p:cTn>
                              </p:par>
                              <p:par>
                                <p:cTn id="7" presetID="42" presetClass="path" presetSubtype="0" fill="hold" nodeType="withEffect">
                                  <p:stCondLst>
                                    <p:cond delay="0"/>
                                  </p:stCondLst>
                                  <p:childTnLst>
                                    <p:animMotion origin="layout" path="M 8.61013E-7 -3.7037E-7 L -0.00313 0.36574 " pathEditMode="relative" rAng="0" ptsTypes="AA">
                                      <p:cBhvr>
                                        <p:cTn id="8" dur="1000" fill="hold"/>
                                        <p:tgtEl>
                                          <p:spTgt spid="83"/>
                                        </p:tgtEl>
                                        <p:attrNameLst>
                                          <p:attrName>ppt_x</p:attrName>
                                          <p:attrName>ppt_y</p:attrName>
                                        </p:attrNameLst>
                                      </p:cBhvr>
                                      <p:rCtr x="-156" y="18287"/>
                                    </p:animMotion>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500" fill="hold"/>
                                        <p:tgtEl>
                                          <p:spTgt spid="68"/>
                                        </p:tgtEl>
                                        <p:attrNameLst>
                                          <p:attrName>ppt_w</p:attrName>
                                        </p:attrNameLst>
                                      </p:cBhvr>
                                      <p:tavLst>
                                        <p:tav tm="0">
                                          <p:val>
                                            <p:fltVal val="0"/>
                                          </p:val>
                                        </p:tav>
                                        <p:tav tm="100000">
                                          <p:val>
                                            <p:strVal val="#ppt_w"/>
                                          </p:val>
                                        </p:tav>
                                      </p:tavLst>
                                    </p:anim>
                                    <p:anim calcmode="lin" valueType="num">
                                      <p:cBhvr>
                                        <p:cTn id="14" dur="500" fill="hold"/>
                                        <p:tgtEl>
                                          <p:spTgt spid="68"/>
                                        </p:tgtEl>
                                        <p:attrNameLst>
                                          <p:attrName>ppt_h</p:attrName>
                                        </p:attrNameLst>
                                      </p:cBhvr>
                                      <p:tavLst>
                                        <p:tav tm="0">
                                          <p:val>
                                            <p:fltVal val="0"/>
                                          </p:val>
                                        </p:tav>
                                        <p:tav tm="100000">
                                          <p:val>
                                            <p:strVal val="#ppt_h"/>
                                          </p:val>
                                        </p:tav>
                                      </p:tavLst>
                                    </p:anim>
                                    <p:animEffect transition="in" filter="fade">
                                      <p:cBhvr>
                                        <p:cTn id="15" dur="500"/>
                                        <p:tgtEl>
                                          <p:spTgt spid="68"/>
                                        </p:tgtEl>
                                      </p:cBhvr>
                                    </p:animEffect>
                                  </p:childTnLst>
                                </p:cTn>
                              </p:par>
                              <p:par>
                                <p:cTn id="16" presetID="53" presetClass="entr" presetSubtype="16" fill="hold" nodeType="withEffect">
                                  <p:stCondLst>
                                    <p:cond delay="0"/>
                                  </p:stCondLst>
                                  <p:childTnLst>
                                    <p:set>
                                      <p:cBhvr>
                                        <p:cTn id="17" dur="1" fill="hold">
                                          <p:stCondLst>
                                            <p:cond delay="0"/>
                                          </p:stCondLst>
                                        </p:cTn>
                                        <p:tgtEl>
                                          <p:spTgt spid="69"/>
                                        </p:tgtEl>
                                        <p:attrNameLst>
                                          <p:attrName>style.visibility</p:attrName>
                                        </p:attrNameLst>
                                      </p:cBhvr>
                                      <p:to>
                                        <p:strVal val="visible"/>
                                      </p:to>
                                    </p:set>
                                    <p:anim calcmode="lin" valueType="num">
                                      <p:cBhvr>
                                        <p:cTn id="18" dur="500" fill="hold"/>
                                        <p:tgtEl>
                                          <p:spTgt spid="69"/>
                                        </p:tgtEl>
                                        <p:attrNameLst>
                                          <p:attrName>ppt_w</p:attrName>
                                        </p:attrNameLst>
                                      </p:cBhvr>
                                      <p:tavLst>
                                        <p:tav tm="0">
                                          <p:val>
                                            <p:fltVal val="0"/>
                                          </p:val>
                                        </p:tav>
                                        <p:tav tm="100000">
                                          <p:val>
                                            <p:strVal val="#ppt_w"/>
                                          </p:val>
                                        </p:tav>
                                      </p:tavLst>
                                    </p:anim>
                                    <p:anim calcmode="lin" valueType="num">
                                      <p:cBhvr>
                                        <p:cTn id="19" dur="500" fill="hold"/>
                                        <p:tgtEl>
                                          <p:spTgt spid="69"/>
                                        </p:tgtEl>
                                        <p:attrNameLst>
                                          <p:attrName>ppt_h</p:attrName>
                                        </p:attrNameLst>
                                      </p:cBhvr>
                                      <p:tavLst>
                                        <p:tav tm="0">
                                          <p:val>
                                            <p:fltVal val="0"/>
                                          </p:val>
                                        </p:tav>
                                        <p:tav tm="100000">
                                          <p:val>
                                            <p:strVal val="#ppt_h"/>
                                          </p:val>
                                        </p:tav>
                                      </p:tavLst>
                                    </p:anim>
                                    <p:animEffect transition="in" filter="fade">
                                      <p:cBhvr>
                                        <p:cTn id="20" dur="500"/>
                                        <p:tgtEl>
                                          <p:spTgt spid="69"/>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35" presetClass="path" presetSubtype="0" fill="hold" grpId="2" nodeType="clickEffect">
                                  <p:stCondLst>
                                    <p:cond delay="0"/>
                                  </p:stCondLst>
                                  <p:childTnLst>
                                    <p:animMotion origin="layout" path="M 2.23785E-6 -4.44444E-6 L -0.38518 0.14445 " pathEditMode="relative" rAng="0" ptsTypes="AA">
                                      <p:cBhvr>
                                        <p:cTn id="28" dur="1000" fill="hold"/>
                                        <p:tgtEl>
                                          <p:spTgt spid="68"/>
                                        </p:tgtEl>
                                        <p:attrNameLst>
                                          <p:attrName>ppt_x</p:attrName>
                                          <p:attrName>ppt_y</p:attrName>
                                        </p:attrNameLst>
                                      </p:cBhvr>
                                      <p:rCtr x="-19265" y="7222"/>
                                    </p:animMotion>
                                  </p:childTnLst>
                                </p:cTn>
                              </p:par>
                              <p:par>
                                <p:cTn id="29" presetID="42" presetClass="path" presetSubtype="0" fill="hold" nodeType="withEffect">
                                  <p:stCondLst>
                                    <p:cond delay="0"/>
                                  </p:stCondLst>
                                  <p:childTnLst>
                                    <p:animMotion origin="layout" path="M -0.00131 -4.81481E-6 L -0.3801 0.00325 " pathEditMode="relative" rAng="0" ptsTypes="AA">
                                      <p:cBhvr>
                                        <p:cTn id="30" dur="1000" fill="hold"/>
                                        <p:tgtEl>
                                          <p:spTgt spid="69"/>
                                        </p:tgtEl>
                                        <p:attrNameLst>
                                          <p:attrName>ppt_x</p:attrName>
                                          <p:attrName>ppt_y</p:attrName>
                                        </p:attrNameLst>
                                      </p:cBhvr>
                                      <p:rCtr x="-18940" y="162"/>
                                    </p:animMotion>
                                  </p:childTnLst>
                                </p:cTn>
                              </p:par>
                              <p:par>
                                <p:cTn id="31" presetID="6" presetClass="emph" presetSubtype="0" fill="hold" grpId="1" nodeType="withEffect">
                                  <p:stCondLst>
                                    <p:cond delay="0"/>
                                  </p:stCondLst>
                                  <p:childTnLst>
                                    <p:animScale>
                                      <p:cBhvr>
                                        <p:cTn id="32" dur="1000" fill="hold"/>
                                        <p:tgtEl>
                                          <p:spTgt spid="68"/>
                                        </p:tgtEl>
                                      </p:cBhvr>
                                      <p:by x="30000" y="30000"/>
                                    </p:animScale>
                                  </p:childTnLst>
                                </p:cTn>
                              </p:par>
                              <p:par>
                                <p:cTn id="33" presetID="6" presetClass="emph" presetSubtype="0" fill="hold" nodeType="withEffect">
                                  <p:stCondLst>
                                    <p:cond delay="0"/>
                                  </p:stCondLst>
                                  <p:childTnLst>
                                    <p:animScale>
                                      <p:cBhvr>
                                        <p:cTn id="34" dur="1000" fill="hold"/>
                                        <p:tgtEl>
                                          <p:spTgt spid="69"/>
                                        </p:tgtEl>
                                      </p:cBhvr>
                                      <p:by x="25000" y="25000"/>
                                    </p:animScale>
                                  </p:childTnLst>
                                </p:cTn>
                              </p:par>
                              <p:par>
                                <p:cTn id="35" presetID="53" presetClass="exit" presetSubtype="32" fill="hold" grpId="3" nodeType="withEffect">
                                  <p:stCondLst>
                                    <p:cond delay="500"/>
                                  </p:stCondLst>
                                  <p:childTnLst>
                                    <p:anim calcmode="lin" valueType="num">
                                      <p:cBhvr>
                                        <p:cTn id="36" dur="2000"/>
                                        <p:tgtEl>
                                          <p:spTgt spid="68"/>
                                        </p:tgtEl>
                                        <p:attrNameLst>
                                          <p:attrName>ppt_w</p:attrName>
                                        </p:attrNameLst>
                                      </p:cBhvr>
                                      <p:tavLst>
                                        <p:tav tm="0">
                                          <p:val>
                                            <p:strVal val="ppt_w"/>
                                          </p:val>
                                        </p:tav>
                                        <p:tav tm="100000">
                                          <p:val>
                                            <p:fltVal val="0"/>
                                          </p:val>
                                        </p:tav>
                                      </p:tavLst>
                                    </p:anim>
                                    <p:anim calcmode="lin" valueType="num">
                                      <p:cBhvr>
                                        <p:cTn id="37" dur="2000"/>
                                        <p:tgtEl>
                                          <p:spTgt spid="68"/>
                                        </p:tgtEl>
                                        <p:attrNameLst>
                                          <p:attrName>ppt_h</p:attrName>
                                        </p:attrNameLst>
                                      </p:cBhvr>
                                      <p:tavLst>
                                        <p:tav tm="0">
                                          <p:val>
                                            <p:strVal val="ppt_h"/>
                                          </p:val>
                                        </p:tav>
                                        <p:tav tm="100000">
                                          <p:val>
                                            <p:fltVal val="0"/>
                                          </p:val>
                                        </p:tav>
                                      </p:tavLst>
                                    </p:anim>
                                    <p:animEffect transition="out" filter="fade">
                                      <p:cBhvr>
                                        <p:cTn id="38" dur="2000"/>
                                        <p:tgtEl>
                                          <p:spTgt spid="68"/>
                                        </p:tgtEl>
                                      </p:cBhvr>
                                    </p:animEffect>
                                    <p:set>
                                      <p:cBhvr>
                                        <p:cTn id="39" dur="1" fill="hold">
                                          <p:stCondLst>
                                            <p:cond delay="1999"/>
                                          </p:stCondLst>
                                        </p:cTn>
                                        <p:tgtEl>
                                          <p:spTgt spid="68"/>
                                        </p:tgtEl>
                                        <p:attrNameLst>
                                          <p:attrName>style.visibility</p:attrName>
                                        </p:attrNameLst>
                                      </p:cBhvr>
                                      <p:to>
                                        <p:strVal val="hidden"/>
                                      </p:to>
                                    </p:set>
                                  </p:childTnLst>
                                </p:cTn>
                              </p:par>
                              <p:par>
                                <p:cTn id="40" presetID="53" presetClass="exit" presetSubtype="32" fill="hold" nodeType="withEffect">
                                  <p:stCondLst>
                                    <p:cond delay="500"/>
                                  </p:stCondLst>
                                  <p:childTnLst>
                                    <p:anim calcmode="lin" valueType="num">
                                      <p:cBhvr>
                                        <p:cTn id="41" dur="2000"/>
                                        <p:tgtEl>
                                          <p:spTgt spid="69"/>
                                        </p:tgtEl>
                                        <p:attrNameLst>
                                          <p:attrName>ppt_w</p:attrName>
                                        </p:attrNameLst>
                                      </p:cBhvr>
                                      <p:tavLst>
                                        <p:tav tm="0">
                                          <p:val>
                                            <p:strVal val="ppt_w"/>
                                          </p:val>
                                        </p:tav>
                                        <p:tav tm="100000">
                                          <p:val>
                                            <p:fltVal val="0"/>
                                          </p:val>
                                        </p:tav>
                                      </p:tavLst>
                                    </p:anim>
                                    <p:anim calcmode="lin" valueType="num">
                                      <p:cBhvr>
                                        <p:cTn id="42" dur="2000"/>
                                        <p:tgtEl>
                                          <p:spTgt spid="69"/>
                                        </p:tgtEl>
                                        <p:attrNameLst>
                                          <p:attrName>ppt_h</p:attrName>
                                        </p:attrNameLst>
                                      </p:cBhvr>
                                      <p:tavLst>
                                        <p:tav tm="0">
                                          <p:val>
                                            <p:strVal val="ppt_h"/>
                                          </p:val>
                                        </p:tav>
                                        <p:tav tm="100000">
                                          <p:val>
                                            <p:fltVal val="0"/>
                                          </p:val>
                                        </p:tav>
                                      </p:tavLst>
                                    </p:anim>
                                    <p:animEffect transition="out" filter="fade">
                                      <p:cBhvr>
                                        <p:cTn id="43" dur="2000"/>
                                        <p:tgtEl>
                                          <p:spTgt spid="69"/>
                                        </p:tgtEl>
                                      </p:cBhvr>
                                    </p:animEffect>
                                    <p:set>
                                      <p:cBhvr>
                                        <p:cTn id="44" dur="1" fill="hold">
                                          <p:stCondLst>
                                            <p:cond delay="1999"/>
                                          </p:stCondLst>
                                        </p:cTn>
                                        <p:tgtEl>
                                          <p:spTgt spid="69"/>
                                        </p:tgtEl>
                                        <p:attrNameLst>
                                          <p:attrName>style.visibility</p:attrName>
                                        </p:attrNameLst>
                                      </p:cBhvr>
                                      <p:to>
                                        <p:strVal val="hidden"/>
                                      </p:to>
                                    </p:set>
                                  </p:childTnLst>
                                </p:cTn>
                              </p:par>
                              <p:par>
                                <p:cTn id="45" presetID="10" presetClass="entr" presetSubtype="0" fill="hold" nodeType="withEffect">
                                  <p:stCondLst>
                                    <p:cond delay="500"/>
                                  </p:stCondLst>
                                  <p:childTnLst>
                                    <p:set>
                                      <p:cBhvr>
                                        <p:cTn id="46" dur="1" fill="hold">
                                          <p:stCondLst>
                                            <p:cond delay="0"/>
                                          </p:stCondLst>
                                        </p:cTn>
                                        <p:tgtEl>
                                          <p:spTgt spid="100"/>
                                        </p:tgtEl>
                                        <p:attrNameLst>
                                          <p:attrName>style.visibility</p:attrName>
                                        </p:attrNameLst>
                                      </p:cBhvr>
                                      <p:to>
                                        <p:strVal val="visible"/>
                                      </p:to>
                                    </p:set>
                                    <p:animEffect transition="in" filter="fade">
                                      <p:cBhvr>
                                        <p:cTn id="47" dur="500"/>
                                        <p:tgtEl>
                                          <p:spTgt spid="100"/>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73"/>
                                        </p:tgtEl>
                                        <p:attrNameLst>
                                          <p:attrName>style.visibility</p:attrName>
                                        </p:attrNameLst>
                                      </p:cBhvr>
                                      <p:to>
                                        <p:strVal val="visible"/>
                                      </p:to>
                                    </p:set>
                                    <p:anim calcmode="lin" valueType="num">
                                      <p:cBhvr>
                                        <p:cTn id="52" dur="500" fill="hold"/>
                                        <p:tgtEl>
                                          <p:spTgt spid="73"/>
                                        </p:tgtEl>
                                        <p:attrNameLst>
                                          <p:attrName>ppt_w</p:attrName>
                                        </p:attrNameLst>
                                      </p:cBhvr>
                                      <p:tavLst>
                                        <p:tav tm="0">
                                          <p:val>
                                            <p:fltVal val="0"/>
                                          </p:val>
                                        </p:tav>
                                        <p:tav tm="100000">
                                          <p:val>
                                            <p:strVal val="#ppt_w"/>
                                          </p:val>
                                        </p:tav>
                                      </p:tavLst>
                                    </p:anim>
                                    <p:anim calcmode="lin" valueType="num">
                                      <p:cBhvr>
                                        <p:cTn id="53" dur="500" fill="hold"/>
                                        <p:tgtEl>
                                          <p:spTgt spid="73"/>
                                        </p:tgtEl>
                                        <p:attrNameLst>
                                          <p:attrName>ppt_h</p:attrName>
                                        </p:attrNameLst>
                                      </p:cBhvr>
                                      <p:tavLst>
                                        <p:tav tm="0">
                                          <p:val>
                                            <p:fltVal val="0"/>
                                          </p:val>
                                        </p:tav>
                                        <p:tav tm="100000">
                                          <p:val>
                                            <p:strVal val="#ppt_h"/>
                                          </p:val>
                                        </p:tav>
                                      </p:tavLst>
                                    </p:anim>
                                    <p:animEffect transition="in" filter="fade">
                                      <p:cBhvr>
                                        <p:cTn id="54" dur="500"/>
                                        <p:tgtEl>
                                          <p:spTgt spid="73"/>
                                        </p:tgtEl>
                                      </p:cBhvr>
                                    </p:animEffect>
                                  </p:childTnLst>
                                </p:cTn>
                              </p:par>
                              <p:par>
                                <p:cTn id="55" presetID="53" presetClass="entr" presetSubtype="16" fill="hold" nodeType="withEffect">
                                  <p:stCondLst>
                                    <p:cond delay="0"/>
                                  </p:stCondLst>
                                  <p:childTnLst>
                                    <p:set>
                                      <p:cBhvr>
                                        <p:cTn id="56" dur="1" fill="hold">
                                          <p:stCondLst>
                                            <p:cond delay="0"/>
                                          </p:stCondLst>
                                        </p:cTn>
                                        <p:tgtEl>
                                          <p:spTgt spid="74"/>
                                        </p:tgtEl>
                                        <p:attrNameLst>
                                          <p:attrName>style.visibility</p:attrName>
                                        </p:attrNameLst>
                                      </p:cBhvr>
                                      <p:to>
                                        <p:strVal val="visible"/>
                                      </p:to>
                                    </p:set>
                                    <p:anim calcmode="lin" valueType="num">
                                      <p:cBhvr>
                                        <p:cTn id="57" dur="500" fill="hold"/>
                                        <p:tgtEl>
                                          <p:spTgt spid="74"/>
                                        </p:tgtEl>
                                        <p:attrNameLst>
                                          <p:attrName>ppt_w</p:attrName>
                                        </p:attrNameLst>
                                      </p:cBhvr>
                                      <p:tavLst>
                                        <p:tav tm="0">
                                          <p:val>
                                            <p:fltVal val="0"/>
                                          </p:val>
                                        </p:tav>
                                        <p:tav tm="100000">
                                          <p:val>
                                            <p:strVal val="#ppt_w"/>
                                          </p:val>
                                        </p:tav>
                                      </p:tavLst>
                                    </p:anim>
                                    <p:anim calcmode="lin" valueType="num">
                                      <p:cBhvr>
                                        <p:cTn id="58" dur="500" fill="hold"/>
                                        <p:tgtEl>
                                          <p:spTgt spid="74"/>
                                        </p:tgtEl>
                                        <p:attrNameLst>
                                          <p:attrName>ppt_h</p:attrName>
                                        </p:attrNameLst>
                                      </p:cBhvr>
                                      <p:tavLst>
                                        <p:tav tm="0">
                                          <p:val>
                                            <p:fltVal val="0"/>
                                          </p:val>
                                        </p:tav>
                                        <p:tav tm="100000">
                                          <p:val>
                                            <p:strVal val="#ppt_h"/>
                                          </p:val>
                                        </p:tav>
                                      </p:tavLst>
                                    </p:anim>
                                    <p:animEffect transition="in" filter="fade">
                                      <p:cBhvr>
                                        <p:cTn id="59" dur="500"/>
                                        <p:tgtEl>
                                          <p:spTgt spid="74"/>
                                        </p:tgtEl>
                                      </p:cBhvr>
                                    </p:animEffect>
                                  </p:childTnLst>
                                </p:cTn>
                              </p:par>
                              <p:par>
                                <p:cTn id="60" presetID="9" presetClass="emph" presetSubtype="0" nodeType="withEffect">
                                  <p:stCondLst>
                                    <p:cond delay="0"/>
                                  </p:stCondLst>
                                  <p:childTnLst>
                                    <p:set>
                                      <p:cBhvr rctx="PPT">
                                        <p:cTn id="61" dur="indefinite"/>
                                        <p:tgtEl>
                                          <p:spTgt spid="100"/>
                                        </p:tgtEl>
                                        <p:attrNameLst>
                                          <p:attrName>style.opacity</p:attrName>
                                        </p:attrNameLst>
                                      </p:cBhvr>
                                      <p:to>
                                        <p:strVal val="0.5"/>
                                      </p:to>
                                    </p:set>
                                    <p:animEffect filter="image" prLst="opacity: 0.5">
                                      <p:cBhvr rctx="IE">
                                        <p:cTn id="62" dur="indefinite"/>
                                        <p:tgtEl>
                                          <p:spTgt spid="100"/>
                                        </p:tgtEl>
                                      </p:cBhvr>
                                    </p:animEffect>
                                  </p:childTnLst>
                                </p:cTn>
                              </p:par>
                            </p:childTnLst>
                          </p:cTn>
                        </p:par>
                      </p:childTnLst>
                    </p:cTn>
                  </p:par>
                  <p:par>
                    <p:cTn id="63" fill="hold">
                      <p:stCondLst>
                        <p:cond delay="indefinite"/>
                      </p:stCondLst>
                      <p:childTnLst>
                        <p:par>
                          <p:cTn id="64" fill="hold">
                            <p:stCondLst>
                              <p:cond delay="0"/>
                            </p:stCondLst>
                            <p:childTnLst>
                              <p:par>
                                <p:cTn id="65" presetID="35" presetClass="path" presetSubtype="0" fill="hold" grpId="2" nodeType="clickEffect">
                                  <p:stCondLst>
                                    <p:cond delay="0"/>
                                  </p:stCondLst>
                                  <p:childTnLst>
                                    <p:animMotion origin="layout" path="M -4.91077E-6 -4.44444E-6 L -0.20242 0.13959 " pathEditMode="relative" rAng="0" ptsTypes="AA">
                                      <p:cBhvr>
                                        <p:cTn id="66" dur="1000" fill="hold"/>
                                        <p:tgtEl>
                                          <p:spTgt spid="73"/>
                                        </p:tgtEl>
                                        <p:attrNameLst>
                                          <p:attrName>ppt_x</p:attrName>
                                          <p:attrName>ppt_y</p:attrName>
                                        </p:attrNameLst>
                                      </p:cBhvr>
                                      <p:rCtr x="-10121" y="6968"/>
                                    </p:animMotion>
                                  </p:childTnLst>
                                </p:cTn>
                              </p:par>
                              <p:par>
                                <p:cTn id="67" presetID="42" presetClass="path" presetSubtype="0" fill="hold" nodeType="withEffect">
                                  <p:stCondLst>
                                    <p:cond delay="0"/>
                                  </p:stCondLst>
                                  <p:childTnLst>
                                    <p:animMotion origin="layout" path="M -0.00066 -2.22222E-6 L -0.19748 0.00209 " pathEditMode="relative" rAng="0" ptsTypes="AA">
                                      <p:cBhvr>
                                        <p:cTn id="68" dur="1000" fill="hold"/>
                                        <p:tgtEl>
                                          <p:spTgt spid="74"/>
                                        </p:tgtEl>
                                        <p:attrNameLst>
                                          <p:attrName>ppt_x</p:attrName>
                                          <p:attrName>ppt_y</p:attrName>
                                        </p:attrNameLst>
                                      </p:cBhvr>
                                      <p:rCtr x="-9848" y="93"/>
                                    </p:animMotion>
                                  </p:childTnLst>
                                </p:cTn>
                              </p:par>
                              <p:par>
                                <p:cTn id="69" presetID="6" presetClass="emph" presetSubtype="0" fill="hold" grpId="1" nodeType="withEffect">
                                  <p:stCondLst>
                                    <p:cond delay="0"/>
                                  </p:stCondLst>
                                  <p:childTnLst>
                                    <p:animScale>
                                      <p:cBhvr>
                                        <p:cTn id="70" dur="1000" fill="hold"/>
                                        <p:tgtEl>
                                          <p:spTgt spid="73"/>
                                        </p:tgtEl>
                                      </p:cBhvr>
                                      <p:by x="30000" y="30000"/>
                                    </p:animScale>
                                  </p:childTnLst>
                                </p:cTn>
                              </p:par>
                              <p:par>
                                <p:cTn id="71" presetID="6" presetClass="emph" presetSubtype="0" fill="hold" nodeType="withEffect">
                                  <p:stCondLst>
                                    <p:cond delay="0"/>
                                  </p:stCondLst>
                                  <p:childTnLst>
                                    <p:animScale>
                                      <p:cBhvr>
                                        <p:cTn id="72" dur="1000" fill="hold"/>
                                        <p:tgtEl>
                                          <p:spTgt spid="74"/>
                                        </p:tgtEl>
                                      </p:cBhvr>
                                      <p:by x="25000" y="25000"/>
                                    </p:animScale>
                                  </p:childTnLst>
                                </p:cTn>
                              </p:par>
                              <p:par>
                                <p:cTn id="73" presetID="53" presetClass="exit" presetSubtype="32" fill="hold" grpId="3" nodeType="withEffect">
                                  <p:stCondLst>
                                    <p:cond delay="500"/>
                                  </p:stCondLst>
                                  <p:childTnLst>
                                    <p:anim calcmode="lin" valueType="num">
                                      <p:cBhvr>
                                        <p:cTn id="74" dur="2000"/>
                                        <p:tgtEl>
                                          <p:spTgt spid="73"/>
                                        </p:tgtEl>
                                        <p:attrNameLst>
                                          <p:attrName>ppt_w</p:attrName>
                                        </p:attrNameLst>
                                      </p:cBhvr>
                                      <p:tavLst>
                                        <p:tav tm="0">
                                          <p:val>
                                            <p:strVal val="ppt_w"/>
                                          </p:val>
                                        </p:tav>
                                        <p:tav tm="100000">
                                          <p:val>
                                            <p:fltVal val="0"/>
                                          </p:val>
                                        </p:tav>
                                      </p:tavLst>
                                    </p:anim>
                                    <p:anim calcmode="lin" valueType="num">
                                      <p:cBhvr>
                                        <p:cTn id="75" dur="2000"/>
                                        <p:tgtEl>
                                          <p:spTgt spid="73"/>
                                        </p:tgtEl>
                                        <p:attrNameLst>
                                          <p:attrName>ppt_h</p:attrName>
                                        </p:attrNameLst>
                                      </p:cBhvr>
                                      <p:tavLst>
                                        <p:tav tm="0">
                                          <p:val>
                                            <p:strVal val="ppt_h"/>
                                          </p:val>
                                        </p:tav>
                                        <p:tav tm="100000">
                                          <p:val>
                                            <p:fltVal val="0"/>
                                          </p:val>
                                        </p:tav>
                                      </p:tavLst>
                                    </p:anim>
                                    <p:animEffect transition="out" filter="fade">
                                      <p:cBhvr>
                                        <p:cTn id="76" dur="2000"/>
                                        <p:tgtEl>
                                          <p:spTgt spid="73"/>
                                        </p:tgtEl>
                                      </p:cBhvr>
                                    </p:animEffect>
                                    <p:set>
                                      <p:cBhvr>
                                        <p:cTn id="77" dur="1" fill="hold">
                                          <p:stCondLst>
                                            <p:cond delay="1999"/>
                                          </p:stCondLst>
                                        </p:cTn>
                                        <p:tgtEl>
                                          <p:spTgt spid="73"/>
                                        </p:tgtEl>
                                        <p:attrNameLst>
                                          <p:attrName>style.visibility</p:attrName>
                                        </p:attrNameLst>
                                      </p:cBhvr>
                                      <p:to>
                                        <p:strVal val="hidden"/>
                                      </p:to>
                                    </p:set>
                                  </p:childTnLst>
                                </p:cTn>
                              </p:par>
                              <p:par>
                                <p:cTn id="78" presetID="53" presetClass="exit" presetSubtype="32" fill="hold" nodeType="withEffect">
                                  <p:stCondLst>
                                    <p:cond delay="500"/>
                                  </p:stCondLst>
                                  <p:childTnLst>
                                    <p:anim calcmode="lin" valueType="num">
                                      <p:cBhvr>
                                        <p:cTn id="79" dur="2000"/>
                                        <p:tgtEl>
                                          <p:spTgt spid="74"/>
                                        </p:tgtEl>
                                        <p:attrNameLst>
                                          <p:attrName>ppt_w</p:attrName>
                                        </p:attrNameLst>
                                      </p:cBhvr>
                                      <p:tavLst>
                                        <p:tav tm="0">
                                          <p:val>
                                            <p:strVal val="ppt_w"/>
                                          </p:val>
                                        </p:tav>
                                        <p:tav tm="100000">
                                          <p:val>
                                            <p:fltVal val="0"/>
                                          </p:val>
                                        </p:tav>
                                      </p:tavLst>
                                    </p:anim>
                                    <p:anim calcmode="lin" valueType="num">
                                      <p:cBhvr>
                                        <p:cTn id="80" dur="2000"/>
                                        <p:tgtEl>
                                          <p:spTgt spid="74"/>
                                        </p:tgtEl>
                                        <p:attrNameLst>
                                          <p:attrName>ppt_h</p:attrName>
                                        </p:attrNameLst>
                                      </p:cBhvr>
                                      <p:tavLst>
                                        <p:tav tm="0">
                                          <p:val>
                                            <p:strVal val="ppt_h"/>
                                          </p:val>
                                        </p:tav>
                                        <p:tav tm="100000">
                                          <p:val>
                                            <p:fltVal val="0"/>
                                          </p:val>
                                        </p:tav>
                                      </p:tavLst>
                                    </p:anim>
                                    <p:animEffect transition="out" filter="fade">
                                      <p:cBhvr>
                                        <p:cTn id="81" dur="2000"/>
                                        <p:tgtEl>
                                          <p:spTgt spid="74"/>
                                        </p:tgtEl>
                                      </p:cBhvr>
                                    </p:animEffect>
                                    <p:set>
                                      <p:cBhvr>
                                        <p:cTn id="82" dur="1" fill="hold">
                                          <p:stCondLst>
                                            <p:cond delay="1999"/>
                                          </p:stCondLst>
                                        </p:cTn>
                                        <p:tgtEl>
                                          <p:spTgt spid="74"/>
                                        </p:tgtEl>
                                        <p:attrNameLst>
                                          <p:attrName>style.visibility</p:attrName>
                                        </p:attrNameLst>
                                      </p:cBhvr>
                                      <p:to>
                                        <p:strVal val="hidden"/>
                                      </p:to>
                                    </p:set>
                                  </p:childTnLst>
                                </p:cTn>
                              </p:par>
                              <p:par>
                                <p:cTn id="83" presetID="1" presetClass="entr" presetSubtype="0" fill="hold" nodeType="withEffect">
                                  <p:stCondLst>
                                    <p:cond delay="500"/>
                                  </p:stCondLst>
                                  <p:childTnLst>
                                    <p:set>
                                      <p:cBhvr>
                                        <p:cTn id="84" dur="1" fill="hold">
                                          <p:stCondLst>
                                            <p:cond delay="0"/>
                                          </p:stCondLst>
                                        </p:cTn>
                                        <p:tgtEl>
                                          <p:spTgt spid="67"/>
                                        </p:tgtEl>
                                        <p:attrNameLst>
                                          <p:attrName>style.visibility</p:attrName>
                                        </p:attrNameLst>
                                      </p:cBhvr>
                                      <p:to>
                                        <p:strVal val="visible"/>
                                      </p:to>
                                    </p:set>
                                  </p:childTnLst>
                                </p:cTn>
                              </p:par>
                              <p:par>
                                <p:cTn id="85" presetID="10" presetClass="entr" presetSubtype="0" fill="hold" nodeType="withEffect">
                                  <p:stCondLst>
                                    <p:cond delay="500"/>
                                  </p:stCondLst>
                                  <p:childTnLst>
                                    <p:set>
                                      <p:cBhvr>
                                        <p:cTn id="86" dur="1" fill="hold">
                                          <p:stCondLst>
                                            <p:cond delay="0"/>
                                          </p:stCondLst>
                                        </p:cTn>
                                        <p:tgtEl>
                                          <p:spTgt spid="101"/>
                                        </p:tgtEl>
                                        <p:attrNameLst>
                                          <p:attrName>style.visibility</p:attrName>
                                        </p:attrNameLst>
                                      </p:cBhvr>
                                      <p:to>
                                        <p:strVal val="visible"/>
                                      </p:to>
                                    </p:set>
                                    <p:animEffect transition="in" filter="fade">
                                      <p:cBhvr>
                                        <p:cTn id="87" dur="500"/>
                                        <p:tgtEl>
                                          <p:spTgt spid="101"/>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0" nodeType="clickEffect">
                                  <p:stCondLst>
                                    <p:cond delay="0"/>
                                  </p:stCondLst>
                                  <p:childTnLst>
                                    <p:set>
                                      <p:cBhvr>
                                        <p:cTn id="91" dur="1" fill="hold">
                                          <p:stCondLst>
                                            <p:cond delay="0"/>
                                          </p:stCondLst>
                                        </p:cTn>
                                        <p:tgtEl>
                                          <p:spTgt spid="75"/>
                                        </p:tgtEl>
                                        <p:attrNameLst>
                                          <p:attrName>style.visibility</p:attrName>
                                        </p:attrNameLst>
                                      </p:cBhvr>
                                      <p:to>
                                        <p:strVal val="visible"/>
                                      </p:to>
                                    </p:set>
                                    <p:anim calcmode="lin" valueType="num">
                                      <p:cBhvr>
                                        <p:cTn id="92" dur="500" fill="hold"/>
                                        <p:tgtEl>
                                          <p:spTgt spid="75"/>
                                        </p:tgtEl>
                                        <p:attrNameLst>
                                          <p:attrName>ppt_w</p:attrName>
                                        </p:attrNameLst>
                                      </p:cBhvr>
                                      <p:tavLst>
                                        <p:tav tm="0">
                                          <p:val>
                                            <p:fltVal val="0"/>
                                          </p:val>
                                        </p:tav>
                                        <p:tav tm="100000">
                                          <p:val>
                                            <p:strVal val="#ppt_w"/>
                                          </p:val>
                                        </p:tav>
                                      </p:tavLst>
                                    </p:anim>
                                    <p:anim calcmode="lin" valueType="num">
                                      <p:cBhvr>
                                        <p:cTn id="93" dur="500" fill="hold"/>
                                        <p:tgtEl>
                                          <p:spTgt spid="75"/>
                                        </p:tgtEl>
                                        <p:attrNameLst>
                                          <p:attrName>ppt_h</p:attrName>
                                        </p:attrNameLst>
                                      </p:cBhvr>
                                      <p:tavLst>
                                        <p:tav tm="0">
                                          <p:val>
                                            <p:fltVal val="0"/>
                                          </p:val>
                                        </p:tav>
                                        <p:tav tm="100000">
                                          <p:val>
                                            <p:strVal val="#ppt_h"/>
                                          </p:val>
                                        </p:tav>
                                      </p:tavLst>
                                    </p:anim>
                                    <p:animEffect transition="in" filter="fade">
                                      <p:cBhvr>
                                        <p:cTn id="94" dur="500"/>
                                        <p:tgtEl>
                                          <p:spTgt spid="75"/>
                                        </p:tgtEl>
                                      </p:cBhvr>
                                    </p:animEffect>
                                  </p:childTnLst>
                                </p:cTn>
                              </p:par>
                              <p:par>
                                <p:cTn id="95" presetID="53" presetClass="entr" presetSubtype="16" fill="hold" nodeType="withEffect">
                                  <p:stCondLst>
                                    <p:cond delay="0"/>
                                  </p:stCondLst>
                                  <p:childTnLst>
                                    <p:set>
                                      <p:cBhvr>
                                        <p:cTn id="96" dur="1" fill="hold">
                                          <p:stCondLst>
                                            <p:cond delay="0"/>
                                          </p:stCondLst>
                                        </p:cTn>
                                        <p:tgtEl>
                                          <p:spTgt spid="76"/>
                                        </p:tgtEl>
                                        <p:attrNameLst>
                                          <p:attrName>style.visibility</p:attrName>
                                        </p:attrNameLst>
                                      </p:cBhvr>
                                      <p:to>
                                        <p:strVal val="visible"/>
                                      </p:to>
                                    </p:set>
                                    <p:anim calcmode="lin" valueType="num">
                                      <p:cBhvr>
                                        <p:cTn id="97" dur="500" fill="hold"/>
                                        <p:tgtEl>
                                          <p:spTgt spid="76"/>
                                        </p:tgtEl>
                                        <p:attrNameLst>
                                          <p:attrName>ppt_w</p:attrName>
                                        </p:attrNameLst>
                                      </p:cBhvr>
                                      <p:tavLst>
                                        <p:tav tm="0">
                                          <p:val>
                                            <p:fltVal val="0"/>
                                          </p:val>
                                        </p:tav>
                                        <p:tav tm="100000">
                                          <p:val>
                                            <p:strVal val="#ppt_w"/>
                                          </p:val>
                                        </p:tav>
                                      </p:tavLst>
                                    </p:anim>
                                    <p:anim calcmode="lin" valueType="num">
                                      <p:cBhvr>
                                        <p:cTn id="98" dur="500" fill="hold"/>
                                        <p:tgtEl>
                                          <p:spTgt spid="76"/>
                                        </p:tgtEl>
                                        <p:attrNameLst>
                                          <p:attrName>ppt_h</p:attrName>
                                        </p:attrNameLst>
                                      </p:cBhvr>
                                      <p:tavLst>
                                        <p:tav tm="0">
                                          <p:val>
                                            <p:fltVal val="0"/>
                                          </p:val>
                                        </p:tav>
                                        <p:tav tm="100000">
                                          <p:val>
                                            <p:strVal val="#ppt_h"/>
                                          </p:val>
                                        </p:tav>
                                      </p:tavLst>
                                    </p:anim>
                                    <p:animEffect transition="in" filter="fade">
                                      <p:cBhvr>
                                        <p:cTn id="99" dur="500"/>
                                        <p:tgtEl>
                                          <p:spTgt spid="76"/>
                                        </p:tgtEl>
                                      </p:cBhvr>
                                    </p:animEffect>
                                  </p:childTnLst>
                                </p:cTn>
                              </p:par>
                              <p:par>
                                <p:cTn id="100" presetID="9" presetClass="emph" presetSubtype="0" nodeType="withEffect">
                                  <p:stCondLst>
                                    <p:cond delay="0"/>
                                  </p:stCondLst>
                                  <p:childTnLst>
                                    <p:set>
                                      <p:cBhvr rctx="PPT">
                                        <p:cTn id="101" dur="indefinite"/>
                                        <p:tgtEl>
                                          <p:spTgt spid="101"/>
                                        </p:tgtEl>
                                        <p:attrNameLst>
                                          <p:attrName>style.opacity</p:attrName>
                                        </p:attrNameLst>
                                      </p:cBhvr>
                                      <p:to>
                                        <p:strVal val="0.5"/>
                                      </p:to>
                                    </p:set>
                                    <p:animEffect filter="image" prLst="opacity: 0.5">
                                      <p:cBhvr rctx="IE">
                                        <p:cTn id="102" dur="indefinite"/>
                                        <p:tgtEl>
                                          <p:spTgt spid="101"/>
                                        </p:tgtEl>
                                      </p:cBhvr>
                                    </p:animEffect>
                                  </p:childTnLst>
                                </p:cTn>
                              </p:par>
                              <p:par>
                                <p:cTn id="103" presetID="9" presetClass="emph" presetSubtype="0" nodeType="withEffect">
                                  <p:stCondLst>
                                    <p:cond delay="0"/>
                                  </p:stCondLst>
                                  <p:childTnLst>
                                    <p:set>
                                      <p:cBhvr rctx="PPT">
                                        <p:cTn id="104" dur="indefinite"/>
                                        <p:tgtEl>
                                          <p:spTgt spid="67"/>
                                        </p:tgtEl>
                                        <p:attrNameLst>
                                          <p:attrName>style.opacity</p:attrName>
                                        </p:attrNameLst>
                                      </p:cBhvr>
                                      <p:to>
                                        <p:strVal val="0.5"/>
                                      </p:to>
                                    </p:set>
                                    <p:animEffect filter="image" prLst="opacity: 0.5">
                                      <p:cBhvr rctx="IE">
                                        <p:cTn id="105" dur="indefinite"/>
                                        <p:tgtEl>
                                          <p:spTgt spid="67"/>
                                        </p:tgtEl>
                                      </p:cBhvr>
                                    </p:animEffect>
                                  </p:childTnLst>
                                </p:cTn>
                              </p:par>
                            </p:childTnLst>
                          </p:cTn>
                        </p:par>
                      </p:childTnLst>
                    </p:cTn>
                  </p:par>
                  <p:par>
                    <p:cTn id="106" fill="hold">
                      <p:stCondLst>
                        <p:cond delay="indefinite"/>
                      </p:stCondLst>
                      <p:childTnLst>
                        <p:par>
                          <p:cTn id="107" fill="hold">
                            <p:stCondLst>
                              <p:cond delay="0"/>
                            </p:stCondLst>
                            <p:childTnLst>
                              <p:par>
                                <p:cTn id="108" presetID="42" presetClass="path" presetSubtype="0" fill="hold" grpId="3" nodeType="clickEffect">
                                  <p:stCondLst>
                                    <p:cond delay="0"/>
                                  </p:stCondLst>
                                  <p:childTnLst>
                                    <p:animMotion origin="layout" path="M -4.91077E-6 -1.11111E-6 L -4.91077E-6 0.14167 " pathEditMode="relative" rAng="0" ptsTypes="AA">
                                      <p:cBhvr>
                                        <p:cTn id="109" dur="1000" fill="hold"/>
                                        <p:tgtEl>
                                          <p:spTgt spid="75"/>
                                        </p:tgtEl>
                                        <p:attrNameLst>
                                          <p:attrName>ppt_x</p:attrName>
                                          <p:attrName>ppt_y</p:attrName>
                                        </p:attrNameLst>
                                      </p:cBhvr>
                                      <p:rCtr x="0" y="7083"/>
                                    </p:animMotion>
                                  </p:childTnLst>
                                </p:cTn>
                              </p:par>
                              <p:par>
                                <p:cTn id="110" presetID="6" presetClass="emph" presetSubtype="0" fill="hold" grpId="1" nodeType="withEffect">
                                  <p:stCondLst>
                                    <p:cond delay="0"/>
                                  </p:stCondLst>
                                  <p:childTnLst>
                                    <p:animScale>
                                      <p:cBhvr>
                                        <p:cTn id="111" dur="1000" fill="hold"/>
                                        <p:tgtEl>
                                          <p:spTgt spid="75"/>
                                        </p:tgtEl>
                                      </p:cBhvr>
                                      <p:by x="30000" y="30000"/>
                                    </p:animScale>
                                  </p:childTnLst>
                                </p:cTn>
                              </p:par>
                              <p:par>
                                <p:cTn id="112" presetID="6" presetClass="emph" presetSubtype="0" fill="hold" nodeType="withEffect">
                                  <p:stCondLst>
                                    <p:cond delay="0"/>
                                  </p:stCondLst>
                                  <p:childTnLst>
                                    <p:animScale>
                                      <p:cBhvr>
                                        <p:cTn id="113" dur="1000" fill="hold"/>
                                        <p:tgtEl>
                                          <p:spTgt spid="76"/>
                                        </p:tgtEl>
                                      </p:cBhvr>
                                      <p:by x="25000" y="25000"/>
                                    </p:animScale>
                                  </p:childTnLst>
                                </p:cTn>
                              </p:par>
                              <p:par>
                                <p:cTn id="114" presetID="53" presetClass="exit" presetSubtype="32" fill="hold" grpId="2" nodeType="withEffect">
                                  <p:stCondLst>
                                    <p:cond delay="500"/>
                                  </p:stCondLst>
                                  <p:childTnLst>
                                    <p:anim calcmode="lin" valueType="num">
                                      <p:cBhvr>
                                        <p:cTn id="115" dur="2000"/>
                                        <p:tgtEl>
                                          <p:spTgt spid="75"/>
                                        </p:tgtEl>
                                        <p:attrNameLst>
                                          <p:attrName>ppt_w</p:attrName>
                                        </p:attrNameLst>
                                      </p:cBhvr>
                                      <p:tavLst>
                                        <p:tav tm="0">
                                          <p:val>
                                            <p:strVal val="ppt_w"/>
                                          </p:val>
                                        </p:tav>
                                        <p:tav tm="100000">
                                          <p:val>
                                            <p:fltVal val="0"/>
                                          </p:val>
                                        </p:tav>
                                      </p:tavLst>
                                    </p:anim>
                                    <p:anim calcmode="lin" valueType="num">
                                      <p:cBhvr>
                                        <p:cTn id="116" dur="2000"/>
                                        <p:tgtEl>
                                          <p:spTgt spid="75"/>
                                        </p:tgtEl>
                                        <p:attrNameLst>
                                          <p:attrName>ppt_h</p:attrName>
                                        </p:attrNameLst>
                                      </p:cBhvr>
                                      <p:tavLst>
                                        <p:tav tm="0">
                                          <p:val>
                                            <p:strVal val="ppt_h"/>
                                          </p:val>
                                        </p:tav>
                                        <p:tav tm="100000">
                                          <p:val>
                                            <p:fltVal val="0"/>
                                          </p:val>
                                        </p:tav>
                                      </p:tavLst>
                                    </p:anim>
                                    <p:animEffect transition="out" filter="fade">
                                      <p:cBhvr>
                                        <p:cTn id="117" dur="2000"/>
                                        <p:tgtEl>
                                          <p:spTgt spid="75"/>
                                        </p:tgtEl>
                                      </p:cBhvr>
                                    </p:animEffect>
                                    <p:set>
                                      <p:cBhvr>
                                        <p:cTn id="118" dur="1" fill="hold">
                                          <p:stCondLst>
                                            <p:cond delay="1999"/>
                                          </p:stCondLst>
                                        </p:cTn>
                                        <p:tgtEl>
                                          <p:spTgt spid="75"/>
                                        </p:tgtEl>
                                        <p:attrNameLst>
                                          <p:attrName>style.visibility</p:attrName>
                                        </p:attrNameLst>
                                      </p:cBhvr>
                                      <p:to>
                                        <p:strVal val="hidden"/>
                                      </p:to>
                                    </p:set>
                                  </p:childTnLst>
                                </p:cTn>
                              </p:par>
                              <p:par>
                                <p:cTn id="119" presetID="53" presetClass="exit" presetSubtype="32" fill="hold" nodeType="withEffect">
                                  <p:stCondLst>
                                    <p:cond delay="500"/>
                                  </p:stCondLst>
                                  <p:childTnLst>
                                    <p:anim calcmode="lin" valueType="num">
                                      <p:cBhvr>
                                        <p:cTn id="120" dur="2000"/>
                                        <p:tgtEl>
                                          <p:spTgt spid="76"/>
                                        </p:tgtEl>
                                        <p:attrNameLst>
                                          <p:attrName>ppt_w</p:attrName>
                                        </p:attrNameLst>
                                      </p:cBhvr>
                                      <p:tavLst>
                                        <p:tav tm="0">
                                          <p:val>
                                            <p:strVal val="ppt_w"/>
                                          </p:val>
                                        </p:tav>
                                        <p:tav tm="100000">
                                          <p:val>
                                            <p:fltVal val="0"/>
                                          </p:val>
                                        </p:tav>
                                      </p:tavLst>
                                    </p:anim>
                                    <p:anim calcmode="lin" valueType="num">
                                      <p:cBhvr>
                                        <p:cTn id="121" dur="2000"/>
                                        <p:tgtEl>
                                          <p:spTgt spid="76"/>
                                        </p:tgtEl>
                                        <p:attrNameLst>
                                          <p:attrName>ppt_h</p:attrName>
                                        </p:attrNameLst>
                                      </p:cBhvr>
                                      <p:tavLst>
                                        <p:tav tm="0">
                                          <p:val>
                                            <p:strVal val="ppt_h"/>
                                          </p:val>
                                        </p:tav>
                                        <p:tav tm="100000">
                                          <p:val>
                                            <p:fltVal val="0"/>
                                          </p:val>
                                        </p:tav>
                                      </p:tavLst>
                                    </p:anim>
                                    <p:animEffect transition="out" filter="fade">
                                      <p:cBhvr>
                                        <p:cTn id="122" dur="2000"/>
                                        <p:tgtEl>
                                          <p:spTgt spid="76"/>
                                        </p:tgtEl>
                                      </p:cBhvr>
                                    </p:animEffect>
                                    <p:set>
                                      <p:cBhvr>
                                        <p:cTn id="123" dur="1" fill="hold">
                                          <p:stCondLst>
                                            <p:cond delay="1999"/>
                                          </p:stCondLst>
                                        </p:cTn>
                                        <p:tgtEl>
                                          <p:spTgt spid="76"/>
                                        </p:tgtEl>
                                        <p:attrNameLst>
                                          <p:attrName>style.visibility</p:attrName>
                                        </p:attrNameLst>
                                      </p:cBhvr>
                                      <p:to>
                                        <p:strVal val="hidden"/>
                                      </p:to>
                                    </p:set>
                                  </p:childTnLst>
                                </p:cTn>
                              </p:par>
                              <p:par>
                                <p:cTn id="124" presetID="1" presetClass="entr" presetSubtype="0" fill="hold" nodeType="withEffect">
                                  <p:stCondLst>
                                    <p:cond delay="500"/>
                                  </p:stCondLst>
                                  <p:childTnLst>
                                    <p:set>
                                      <p:cBhvr>
                                        <p:cTn id="125" dur="1" fill="hold">
                                          <p:stCondLst>
                                            <p:cond delay="0"/>
                                          </p:stCondLst>
                                        </p:cTn>
                                        <p:tgtEl>
                                          <p:spTgt spid="64"/>
                                        </p:tgtEl>
                                        <p:attrNameLst>
                                          <p:attrName>style.visibility</p:attrName>
                                        </p:attrNameLst>
                                      </p:cBhvr>
                                      <p:to>
                                        <p:strVal val="visible"/>
                                      </p:to>
                                    </p:set>
                                  </p:childTnLst>
                                </p:cTn>
                              </p:par>
                              <p:par>
                                <p:cTn id="126" presetID="10" presetClass="entr" presetSubtype="0" fill="hold" nodeType="withEffect">
                                  <p:stCondLst>
                                    <p:cond delay="500"/>
                                  </p:stCondLst>
                                  <p:childTnLst>
                                    <p:set>
                                      <p:cBhvr>
                                        <p:cTn id="127" dur="1" fill="hold">
                                          <p:stCondLst>
                                            <p:cond delay="0"/>
                                          </p:stCondLst>
                                        </p:cTn>
                                        <p:tgtEl>
                                          <p:spTgt spid="102"/>
                                        </p:tgtEl>
                                        <p:attrNameLst>
                                          <p:attrName>style.visibility</p:attrName>
                                        </p:attrNameLst>
                                      </p:cBhvr>
                                      <p:to>
                                        <p:strVal val="visible"/>
                                      </p:to>
                                    </p:set>
                                    <p:animEffect transition="in" filter="fade">
                                      <p:cBhvr>
                                        <p:cTn id="128" dur="500"/>
                                        <p:tgtEl>
                                          <p:spTgt spid="102"/>
                                        </p:tgtEl>
                                      </p:cBhvr>
                                    </p:animEffect>
                                  </p:childTnLst>
                                </p:cTn>
                              </p:par>
                            </p:childTnLst>
                          </p:cTn>
                        </p:par>
                      </p:childTnLst>
                    </p:cTn>
                  </p:par>
                  <p:par>
                    <p:cTn id="129" fill="hold">
                      <p:stCondLst>
                        <p:cond delay="indefinite"/>
                      </p:stCondLst>
                      <p:childTnLst>
                        <p:par>
                          <p:cTn id="130" fill="hold">
                            <p:stCondLst>
                              <p:cond delay="0"/>
                            </p:stCondLst>
                            <p:childTnLst>
                              <p:par>
                                <p:cTn id="131" presetID="53" presetClass="entr" presetSubtype="16" fill="hold" grpId="0" nodeType="clickEffect">
                                  <p:stCondLst>
                                    <p:cond delay="0"/>
                                  </p:stCondLst>
                                  <p:childTnLst>
                                    <p:set>
                                      <p:cBhvr>
                                        <p:cTn id="132" dur="1" fill="hold">
                                          <p:stCondLst>
                                            <p:cond delay="0"/>
                                          </p:stCondLst>
                                        </p:cTn>
                                        <p:tgtEl>
                                          <p:spTgt spid="77"/>
                                        </p:tgtEl>
                                        <p:attrNameLst>
                                          <p:attrName>style.visibility</p:attrName>
                                        </p:attrNameLst>
                                      </p:cBhvr>
                                      <p:to>
                                        <p:strVal val="visible"/>
                                      </p:to>
                                    </p:set>
                                    <p:anim calcmode="lin" valueType="num">
                                      <p:cBhvr>
                                        <p:cTn id="133" dur="500" fill="hold"/>
                                        <p:tgtEl>
                                          <p:spTgt spid="77"/>
                                        </p:tgtEl>
                                        <p:attrNameLst>
                                          <p:attrName>ppt_w</p:attrName>
                                        </p:attrNameLst>
                                      </p:cBhvr>
                                      <p:tavLst>
                                        <p:tav tm="0">
                                          <p:val>
                                            <p:fltVal val="0"/>
                                          </p:val>
                                        </p:tav>
                                        <p:tav tm="100000">
                                          <p:val>
                                            <p:strVal val="#ppt_w"/>
                                          </p:val>
                                        </p:tav>
                                      </p:tavLst>
                                    </p:anim>
                                    <p:anim calcmode="lin" valueType="num">
                                      <p:cBhvr>
                                        <p:cTn id="134" dur="500" fill="hold"/>
                                        <p:tgtEl>
                                          <p:spTgt spid="77"/>
                                        </p:tgtEl>
                                        <p:attrNameLst>
                                          <p:attrName>ppt_h</p:attrName>
                                        </p:attrNameLst>
                                      </p:cBhvr>
                                      <p:tavLst>
                                        <p:tav tm="0">
                                          <p:val>
                                            <p:fltVal val="0"/>
                                          </p:val>
                                        </p:tav>
                                        <p:tav tm="100000">
                                          <p:val>
                                            <p:strVal val="#ppt_h"/>
                                          </p:val>
                                        </p:tav>
                                      </p:tavLst>
                                    </p:anim>
                                    <p:animEffect transition="in" filter="fade">
                                      <p:cBhvr>
                                        <p:cTn id="135" dur="500"/>
                                        <p:tgtEl>
                                          <p:spTgt spid="77"/>
                                        </p:tgtEl>
                                      </p:cBhvr>
                                    </p:animEffect>
                                  </p:childTnLst>
                                </p:cTn>
                              </p:par>
                              <p:par>
                                <p:cTn id="136" presetID="53" presetClass="entr" presetSubtype="16" fill="hold" nodeType="withEffect">
                                  <p:stCondLst>
                                    <p:cond delay="0"/>
                                  </p:stCondLst>
                                  <p:childTnLst>
                                    <p:set>
                                      <p:cBhvr>
                                        <p:cTn id="137" dur="1" fill="hold">
                                          <p:stCondLst>
                                            <p:cond delay="0"/>
                                          </p:stCondLst>
                                        </p:cTn>
                                        <p:tgtEl>
                                          <p:spTgt spid="78"/>
                                        </p:tgtEl>
                                        <p:attrNameLst>
                                          <p:attrName>style.visibility</p:attrName>
                                        </p:attrNameLst>
                                      </p:cBhvr>
                                      <p:to>
                                        <p:strVal val="visible"/>
                                      </p:to>
                                    </p:set>
                                    <p:anim calcmode="lin" valueType="num">
                                      <p:cBhvr>
                                        <p:cTn id="138" dur="500" fill="hold"/>
                                        <p:tgtEl>
                                          <p:spTgt spid="78"/>
                                        </p:tgtEl>
                                        <p:attrNameLst>
                                          <p:attrName>ppt_w</p:attrName>
                                        </p:attrNameLst>
                                      </p:cBhvr>
                                      <p:tavLst>
                                        <p:tav tm="0">
                                          <p:val>
                                            <p:fltVal val="0"/>
                                          </p:val>
                                        </p:tav>
                                        <p:tav tm="100000">
                                          <p:val>
                                            <p:strVal val="#ppt_w"/>
                                          </p:val>
                                        </p:tav>
                                      </p:tavLst>
                                    </p:anim>
                                    <p:anim calcmode="lin" valueType="num">
                                      <p:cBhvr>
                                        <p:cTn id="139" dur="500" fill="hold"/>
                                        <p:tgtEl>
                                          <p:spTgt spid="78"/>
                                        </p:tgtEl>
                                        <p:attrNameLst>
                                          <p:attrName>ppt_h</p:attrName>
                                        </p:attrNameLst>
                                      </p:cBhvr>
                                      <p:tavLst>
                                        <p:tav tm="0">
                                          <p:val>
                                            <p:fltVal val="0"/>
                                          </p:val>
                                        </p:tav>
                                        <p:tav tm="100000">
                                          <p:val>
                                            <p:strVal val="#ppt_h"/>
                                          </p:val>
                                        </p:tav>
                                      </p:tavLst>
                                    </p:anim>
                                    <p:animEffect transition="in" filter="fade">
                                      <p:cBhvr>
                                        <p:cTn id="140" dur="500"/>
                                        <p:tgtEl>
                                          <p:spTgt spid="78"/>
                                        </p:tgtEl>
                                      </p:cBhvr>
                                    </p:animEffect>
                                  </p:childTnLst>
                                </p:cTn>
                              </p:par>
                              <p:par>
                                <p:cTn id="141" presetID="9" presetClass="emph" presetSubtype="0" nodeType="withEffect">
                                  <p:stCondLst>
                                    <p:cond delay="0"/>
                                  </p:stCondLst>
                                  <p:childTnLst>
                                    <p:set>
                                      <p:cBhvr rctx="PPT">
                                        <p:cTn id="142" dur="indefinite"/>
                                        <p:tgtEl>
                                          <p:spTgt spid="102"/>
                                        </p:tgtEl>
                                        <p:attrNameLst>
                                          <p:attrName>style.opacity</p:attrName>
                                        </p:attrNameLst>
                                      </p:cBhvr>
                                      <p:to>
                                        <p:strVal val="0.5"/>
                                      </p:to>
                                    </p:set>
                                    <p:animEffect filter="image" prLst="opacity: 0.5">
                                      <p:cBhvr rctx="IE">
                                        <p:cTn id="143" dur="indefinite"/>
                                        <p:tgtEl>
                                          <p:spTgt spid="102"/>
                                        </p:tgtEl>
                                      </p:cBhvr>
                                    </p:animEffect>
                                  </p:childTnLst>
                                </p:cTn>
                              </p:par>
                              <p:par>
                                <p:cTn id="144" presetID="9" presetClass="emph" presetSubtype="0" nodeType="withEffect">
                                  <p:stCondLst>
                                    <p:cond delay="0"/>
                                  </p:stCondLst>
                                  <p:childTnLst>
                                    <p:set>
                                      <p:cBhvr rctx="PPT">
                                        <p:cTn id="145" dur="indefinite"/>
                                        <p:tgtEl>
                                          <p:spTgt spid="64"/>
                                        </p:tgtEl>
                                        <p:attrNameLst>
                                          <p:attrName>style.opacity</p:attrName>
                                        </p:attrNameLst>
                                      </p:cBhvr>
                                      <p:to>
                                        <p:strVal val="0.5"/>
                                      </p:to>
                                    </p:set>
                                    <p:animEffect filter="image" prLst="opacity: 0.5">
                                      <p:cBhvr rctx="IE">
                                        <p:cTn id="146" dur="indefinite"/>
                                        <p:tgtEl>
                                          <p:spTgt spid="64"/>
                                        </p:tgtEl>
                                      </p:cBhvr>
                                    </p:animEffect>
                                  </p:childTnLst>
                                </p:cTn>
                              </p:par>
                            </p:childTnLst>
                          </p:cTn>
                        </p:par>
                      </p:childTnLst>
                    </p:cTn>
                  </p:par>
                  <p:par>
                    <p:cTn id="147" fill="hold">
                      <p:stCondLst>
                        <p:cond delay="indefinite"/>
                      </p:stCondLst>
                      <p:childTnLst>
                        <p:par>
                          <p:cTn id="148" fill="hold">
                            <p:stCondLst>
                              <p:cond delay="0"/>
                            </p:stCondLst>
                            <p:childTnLst>
                              <p:par>
                                <p:cTn id="149" presetID="42" presetClass="path" presetSubtype="0" fill="hold" grpId="3" nodeType="clickEffect">
                                  <p:stCondLst>
                                    <p:cond delay="0"/>
                                  </p:stCondLst>
                                  <p:childTnLst>
                                    <p:animMotion origin="layout" path="M 2.23785E-6 3.33333E-6 L 0.1963 0.13611 " pathEditMode="relative" rAng="0" ptsTypes="AA">
                                      <p:cBhvr>
                                        <p:cTn id="150" dur="1000" fill="hold"/>
                                        <p:tgtEl>
                                          <p:spTgt spid="77"/>
                                        </p:tgtEl>
                                        <p:attrNameLst>
                                          <p:attrName>ppt_x</p:attrName>
                                          <p:attrName>ppt_y</p:attrName>
                                        </p:attrNameLst>
                                      </p:cBhvr>
                                      <p:rCtr x="9809" y="6806"/>
                                    </p:animMotion>
                                  </p:childTnLst>
                                </p:cTn>
                              </p:par>
                              <p:par>
                                <p:cTn id="151" presetID="42" presetClass="path" presetSubtype="0" fill="hold" nodeType="withEffect">
                                  <p:stCondLst>
                                    <p:cond delay="0"/>
                                  </p:stCondLst>
                                  <p:childTnLst>
                                    <p:animMotion origin="layout" path="M 2.23785E-6 2.96296E-6 L 0.20255 -0.07523 " pathEditMode="relative" rAng="0" ptsTypes="AA">
                                      <p:cBhvr>
                                        <p:cTn id="152" dur="1000" fill="hold"/>
                                        <p:tgtEl>
                                          <p:spTgt spid="78"/>
                                        </p:tgtEl>
                                        <p:attrNameLst>
                                          <p:attrName>ppt_x</p:attrName>
                                          <p:attrName>ppt_y</p:attrName>
                                        </p:attrNameLst>
                                      </p:cBhvr>
                                      <p:rCtr x="10121" y="-3773"/>
                                    </p:animMotion>
                                  </p:childTnLst>
                                </p:cTn>
                              </p:par>
                              <p:par>
                                <p:cTn id="153" presetID="6" presetClass="emph" presetSubtype="0" fill="hold" grpId="1" nodeType="withEffect">
                                  <p:stCondLst>
                                    <p:cond delay="0"/>
                                  </p:stCondLst>
                                  <p:childTnLst>
                                    <p:animScale>
                                      <p:cBhvr>
                                        <p:cTn id="154" dur="1000" fill="hold"/>
                                        <p:tgtEl>
                                          <p:spTgt spid="77"/>
                                        </p:tgtEl>
                                      </p:cBhvr>
                                      <p:by x="30000" y="30000"/>
                                    </p:animScale>
                                  </p:childTnLst>
                                </p:cTn>
                              </p:par>
                              <p:par>
                                <p:cTn id="155" presetID="6" presetClass="emph" presetSubtype="0" fill="hold" nodeType="withEffect">
                                  <p:stCondLst>
                                    <p:cond delay="0"/>
                                  </p:stCondLst>
                                  <p:childTnLst>
                                    <p:animScale>
                                      <p:cBhvr>
                                        <p:cTn id="156" dur="1000" fill="hold"/>
                                        <p:tgtEl>
                                          <p:spTgt spid="78"/>
                                        </p:tgtEl>
                                      </p:cBhvr>
                                      <p:by x="25000" y="25000"/>
                                    </p:animScale>
                                  </p:childTnLst>
                                </p:cTn>
                              </p:par>
                              <p:par>
                                <p:cTn id="157" presetID="53" presetClass="exit" presetSubtype="32" fill="hold" grpId="2" nodeType="withEffect">
                                  <p:stCondLst>
                                    <p:cond delay="500"/>
                                  </p:stCondLst>
                                  <p:childTnLst>
                                    <p:anim calcmode="lin" valueType="num">
                                      <p:cBhvr>
                                        <p:cTn id="158" dur="2000"/>
                                        <p:tgtEl>
                                          <p:spTgt spid="77"/>
                                        </p:tgtEl>
                                        <p:attrNameLst>
                                          <p:attrName>ppt_w</p:attrName>
                                        </p:attrNameLst>
                                      </p:cBhvr>
                                      <p:tavLst>
                                        <p:tav tm="0">
                                          <p:val>
                                            <p:strVal val="ppt_w"/>
                                          </p:val>
                                        </p:tav>
                                        <p:tav tm="100000">
                                          <p:val>
                                            <p:fltVal val="0"/>
                                          </p:val>
                                        </p:tav>
                                      </p:tavLst>
                                    </p:anim>
                                    <p:anim calcmode="lin" valueType="num">
                                      <p:cBhvr>
                                        <p:cTn id="159" dur="2000"/>
                                        <p:tgtEl>
                                          <p:spTgt spid="77"/>
                                        </p:tgtEl>
                                        <p:attrNameLst>
                                          <p:attrName>ppt_h</p:attrName>
                                        </p:attrNameLst>
                                      </p:cBhvr>
                                      <p:tavLst>
                                        <p:tav tm="0">
                                          <p:val>
                                            <p:strVal val="ppt_h"/>
                                          </p:val>
                                        </p:tav>
                                        <p:tav tm="100000">
                                          <p:val>
                                            <p:fltVal val="0"/>
                                          </p:val>
                                        </p:tav>
                                      </p:tavLst>
                                    </p:anim>
                                    <p:animEffect transition="out" filter="fade">
                                      <p:cBhvr>
                                        <p:cTn id="160" dur="2000"/>
                                        <p:tgtEl>
                                          <p:spTgt spid="77"/>
                                        </p:tgtEl>
                                      </p:cBhvr>
                                    </p:animEffect>
                                    <p:set>
                                      <p:cBhvr>
                                        <p:cTn id="161" dur="1" fill="hold">
                                          <p:stCondLst>
                                            <p:cond delay="1999"/>
                                          </p:stCondLst>
                                        </p:cTn>
                                        <p:tgtEl>
                                          <p:spTgt spid="77"/>
                                        </p:tgtEl>
                                        <p:attrNameLst>
                                          <p:attrName>style.visibility</p:attrName>
                                        </p:attrNameLst>
                                      </p:cBhvr>
                                      <p:to>
                                        <p:strVal val="hidden"/>
                                      </p:to>
                                    </p:set>
                                  </p:childTnLst>
                                </p:cTn>
                              </p:par>
                              <p:par>
                                <p:cTn id="162" presetID="53" presetClass="exit" presetSubtype="32" fill="hold" nodeType="withEffect">
                                  <p:stCondLst>
                                    <p:cond delay="500"/>
                                  </p:stCondLst>
                                  <p:childTnLst>
                                    <p:anim calcmode="lin" valueType="num">
                                      <p:cBhvr>
                                        <p:cTn id="163" dur="2000"/>
                                        <p:tgtEl>
                                          <p:spTgt spid="78"/>
                                        </p:tgtEl>
                                        <p:attrNameLst>
                                          <p:attrName>ppt_w</p:attrName>
                                        </p:attrNameLst>
                                      </p:cBhvr>
                                      <p:tavLst>
                                        <p:tav tm="0">
                                          <p:val>
                                            <p:strVal val="ppt_w"/>
                                          </p:val>
                                        </p:tav>
                                        <p:tav tm="100000">
                                          <p:val>
                                            <p:fltVal val="0"/>
                                          </p:val>
                                        </p:tav>
                                      </p:tavLst>
                                    </p:anim>
                                    <p:anim calcmode="lin" valueType="num">
                                      <p:cBhvr>
                                        <p:cTn id="164" dur="2000"/>
                                        <p:tgtEl>
                                          <p:spTgt spid="78"/>
                                        </p:tgtEl>
                                        <p:attrNameLst>
                                          <p:attrName>ppt_h</p:attrName>
                                        </p:attrNameLst>
                                      </p:cBhvr>
                                      <p:tavLst>
                                        <p:tav tm="0">
                                          <p:val>
                                            <p:strVal val="ppt_h"/>
                                          </p:val>
                                        </p:tav>
                                        <p:tav tm="100000">
                                          <p:val>
                                            <p:fltVal val="0"/>
                                          </p:val>
                                        </p:tav>
                                      </p:tavLst>
                                    </p:anim>
                                    <p:animEffect transition="out" filter="fade">
                                      <p:cBhvr>
                                        <p:cTn id="165" dur="2000"/>
                                        <p:tgtEl>
                                          <p:spTgt spid="78"/>
                                        </p:tgtEl>
                                      </p:cBhvr>
                                    </p:animEffect>
                                    <p:set>
                                      <p:cBhvr>
                                        <p:cTn id="166" dur="1" fill="hold">
                                          <p:stCondLst>
                                            <p:cond delay="1999"/>
                                          </p:stCondLst>
                                        </p:cTn>
                                        <p:tgtEl>
                                          <p:spTgt spid="78"/>
                                        </p:tgtEl>
                                        <p:attrNameLst>
                                          <p:attrName>style.visibility</p:attrName>
                                        </p:attrNameLst>
                                      </p:cBhvr>
                                      <p:to>
                                        <p:strVal val="hidden"/>
                                      </p:to>
                                    </p:set>
                                  </p:childTnLst>
                                </p:cTn>
                              </p:par>
                              <p:par>
                                <p:cTn id="167" presetID="1" presetClass="entr" presetSubtype="0" fill="hold" nodeType="withEffect">
                                  <p:stCondLst>
                                    <p:cond delay="500"/>
                                  </p:stCondLst>
                                  <p:childTnLst>
                                    <p:set>
                                      <p:cBhvr>
                                        <p:cTn id="168" dur="1" fill="hold">
                                          <p:stCondLst>
                                            <p:cond delay="0"/>
                                          </p:stCondLst>
                                        </p:cTn>
                                        <p:tgtEl>
                                          <p:spTgt spid="65"/>
                                        </p:tgtEl>
                                        <p:attrNameLst>
                                          <p:attrName>style.visibility</p:attrName>
                                        </p:attrNameLst>
                                      </p:cBhvr>
                                      <p:to>
                                        <p:strVal val="visible"/>
                                      </p:to>
                                    </p:set>
                                  </p:childTnLst>
                                </p:cTn>
                              </p:par>
                              <p:par>
                                <p:cTn id="169" presetID="10" presetClass="entr" presetSubtype="0" fill="hold" nodeType="withEffect">
                                  <p:stCondLst>
                                    <p:cond delay="500"/>
                                  </p:stCondLst>
                                  <p:childTnLst>
                                    <p:set>
                                      <p:cBhvr>
                                        <p:cTn id="170" dur="1" fill="hold">
                                          <p:stCondLst>
                                            <p:cond delay="0"/>
                                          </p:stCondLst>
                                        </p:cTn>
                                        <p:tgtEl>
                                          <p:spTgt spid="103"/>
                                        </p:tgtEl>
                                        <p:attrNameLst>
                                          <p:attrName>style.visibility</p:attrName>
                                        </p:attrNameLst>
                                      </p:cBhvr>
                                      <p:to>
                                        <p:strVal val="visible"/>
                                      </p:to>
                                    </p:set>
                                    <p:animEffect transition="in" filter="fade">
                                      <p:cBhvr>
                                        <p:cTn id="171" dur="500"/>
                                        <p:tgtEl>
                                          <p:spTgt spid="103"/>
                                        </p:tgtEl>
                                      </p:cBhvr>
                                    </p:animEffect>
                                  </p:childTnLst>
                                </p:cTn>
                              </p:par>
                            </p:childTnLst>
                          </p:cTn>
                        </p:par>
                      </p:childTnLst>
                    </p:cTn>
                  </p:par>
                  <p:par>
                    <p:cTn id="172" fill="hold">
                      <p:stCondLst>
                        <p:cond delay="indefinite"/>
                      </p:stCondLst>
                      <p:childTnLst>
                        <p:par>
                          <p:cTn id="173" fill="hold">
                            <p:stCondLst>
                              <p:cond delay="0"/>
                            </p:stCondLst>
                            <p:childTnLst>
                              <p:par>
                                <p:cTn id="174" presetID="53" presetClass="entr" presetSubtype="16" fill="hold" grpId="0" nodeType="clickEffect">
                                  <p:stCondLst>
                                    <p:cond delay="0"/>
                                  </p:stCondLst>
                                  <p:childTnLst>
                                    <p:set>
                                      <p:cBhvr>
                                        <p:cTn id="175" dur="1" fill="hold">
                                          <p:stCondLst>
                                            <p:cond delay="0"/>
                                          </p:stCondLst>
                                        </p:cTn>
                                        <p:tgtEl>
                                          <p:spTgt spid="79"/>
                                        </p:tgtEl>
                                        <p:attrNameLst>
                                          <p:attrName>style.visibility</p:attrName>
                                        </p:attrNameLst>
                                      </p:cBhvr>
                                      <p:to>
                                        <p:strVal val="visible"/>
                                      </p:to>
                                    </p:set>
                                    <p:anim calcmode="lin" valueType="num">
                                      <p:cBhvr>
                                        <p:cTn id="176" dur="500" fill="hold"/>
                                        <p:tgtEl>
                                          <p:spTgt spid="79"/>
                                        </p:tgtEl>
                                        <p:attrNameLst>
                                          <p:attrName>ppt_w</p:attrName>
                                        </p:attrNameLst>
                                      </p:cBhvr>
                                      <p:tavLst>
                                        <p:tav tm="0">
                                          <p:val>
                                            <p:fltVal val="0"/>
                                          </p:val>
                                        </p:tav>
                                        <p:tav tm="100000">
                                          <p:val>
                                            <p:strVal val="#ppt_w"/>
                                          </p:val>
                                        </p:tav>
                                      </p:tavLst>
                                    </p:anim>
                                    <p:anim calcmode="lin" valueType="num">
                                      <p:cBhvr>
                                        <p:cTn id="177" dur="500" fill="hold"/>
                                        <p:tgtEl>
                                          <p:spTgt spid="79"/>
                                        </p:tgtEl>
                                        <p:attrNameLst>
                                          <p:attrName>ppt_h</p:attrName>
                                        </p:attrNameLst>
                                      </p:cBhvr>
                                      <p:tavLst>
                                        <p:tav tm="0">
                                          <p:val>
                                            <p:fltVal val="0"/>
                                          </p:val>
                                        </p:tav>
                                        <p:tav tm="100000">
                                          <p:val>
                                            <p:strVal val="#ppt_h"/>
                                          </p:val>
                                        </p:tav>
                                      </p:tavLst>
                                    </p:anim>
                                    <p:animEffect transition="in" filter="fade">
                                      <p:cBhvr>
                                        <p:cTn id="178" dur="500"/>
                                        <p:tgtEl>
                                          <p:spTgt spid="79"/>
                                        </p:tgtEl>
                                      </p:cBhvr>
                                    </p:animEffect>
                                  </p:childTnLst>
                                </p:cTn>
                              </p:par>
                              <p:par>
                                <p:cTn id="179" presetID="53" presetClass="entr" presetSubtype="16" fill="hold" nodeType="withEffect">
                                  <p:stCondLst>
                                    <p:cond delay="0"/>
                                  </p:stCondLst>
                                  <p:childTnLst>
                                    <p:set>
                                      <p:cBhvr>
                                        <p:cTn id="180" dur="1" fill="hold">
                                          <p:stCondLst>
                                            <p:cond delay="0"/>
                                          </p:stCondLst>
                                        </p:cTn>
                                        <p:tgtEl>
                                          <p:spTgt spid="80"/>
                                        </p:tgtEl>
                                        <p:attrNameLst>
                                          <p:attrName>style.visibility</p:attrName>
                                        </p:attrNameLst>
                                      </p:cBhvr>
                                      <p:to>
                                        <p:strVal val="visible"/>
                                      </p:to>
                                    </p:set>
                                    <p:anim calcmode="lin" valueType="num">
                                      <p:cBhvr>
                                        <p:cTn id="181" dur="500" fill="hold"/>
                                        <p:tgtEl>
                                          <p:spTgt spid="80"/>
                                        </p:tgtEl>
                                        <p:attrNameLst>
                                          <p:attrName>ppt_w</p:attrName>
                                        </p:attrNameLst>
                                      </p:cBhvr>
                                      <p:tavLst>
                                        <p:tav tm="0">
                                          <p:val>
                                            <p:fltVal val="0"/>
                                          </p:val>
                                        </p:tav>
                                        <p:tav tm="100000">
                                          <p:val>
                                            <p:strVal val="#ppt_w"/>
                                          </p:val>
                                        </p:tav>
                                      </p:tavLst>
                                    </p:anim>
                                    <p:anim calcmode="lin" valueType="num">
                                      <p:cBhvr>
                                        <p:cTn id="182" dur="500" fill="hold"/>
                                        <p:tgtEl>
                                          <p:spTgt spid="80"/>
                                        </p:tgtEl>
                                        <p:attrNameLst>
                                          <p:attrName>ppt_h</p:attrName>
                                        </p:attrNameLst>
                                      </p:cBhvr>
                                      <p:tavLst>
                                        <p:tav tm="0">
                                          <p:val>
                                            <p:fltVal val="0"/>
                                          </p:val>
                                        </p:tav>
                                        <p:tav tm="100000">
                                          <p:val>
                                            <p:strVal val="#ppt_h"/>
                                          </p:val>
                                        </p:tav>
                                      </p:tavLst>
                                    </p:anim>
                                    <p:animEffect transition="in" filter="fade">
                                      <p:cBhvr>
                                        <p:cTn id="183" dur="500"/>
                                        <p:tgtEl>
                                          <p:spTgt spid="80"/>
                                        </p:tgtEl>
                                      </p:cBhvr>
                                    </p:animEffect>
                                  </p:childTnLst>
                                </p:cTn>
                              </p:par>
                              <p:par>
                                <p:cTn id="184" presetID="9" presetClass="emph" presetSubtype="0" nodeType="withEffect">
                                  <p:stCondLst>
                                    <p:cond delay="0"/>
                                  </p:stCondLst>
                                  <p:childTnLst>
                                    <p:set>
                                      <p:cBhvr rctx="PPT">
                                        <p:cTn id="185" dur="indefinite"/>
                                        <p:tgtEl>
                                          <p:spTgt spid="103"/>
                                        </p:tgtEl>
                                        <p:attrNameLst>
                                          <p:attrName>style.opacity</p:attrName>
                                        </p:attrNameLst>
                                      </p:cBhvr>
                                      <p:to>
                                        <p:strVal val="0.5"/>
                                      </p:to>
                                    </p:set>
                                    <p:animEffect filter="image" prLst="opacity: 0.5">
                                      <p:cBhvr rctx="IE">
                                        <p:cTn id="186" dur="indefinite"/>
                                        <p:tgtEl>
                                          <p:spTgt spid="103"/>
                                        </p:tgtEl>
                                      </p:cBhvr>
                                    </p:animEffect>
                                  </p:childTnLst>
                                </p:cTn>
                              </p:par>
                              <p:par>
                                <p:cTn id="187" presetID="9" presetClass="emph" presetSubtype="0" nodeType="withEffect">
                                  <p:stCondLst>
                                    <p:cond delay="0"/>
                                  </p:stCondLst>
                                  <p:childTnLst>
                                    <p:set>
                                      <p:cBhvr rctx="PPT">
                                        <p:cTn id="188" dur="indefinite"/>
                                        <p:tgtEl>
                                          <p:spTgt spid="65"/>
                                        </p:tgtEl>
                                        <p:attrNameLst>
                                          <p:attrName>style.opacity</p:attrName>
                                        </p:attrNameLst>
                                      </p:cBhvr>
                                      <p:to>
                                        <p:strVal val="0.5"/>
                                      </p:to>
                                    </p:set>
                                    <p:animEffect filter="image" prLst="opacity: 0.5">
                                      <p:cBhvr rctx="IE">
                                        <p:cTn id="189" dur="indefinite"/>
                                        <p:tgtEl>
                                          <p:spTgt spid="65"/>
                                        </p:tgtEl>
                                      </p:cBhvr>
                                    </p:animEffect>
                                  </p:childTnLst>
                                </p:cTn>
                              </p:par>
                            </p:childTnLst>
                          </p:cTn>
                        </p:par>
                      </p:childTnLst>
                    </p:cTn>
                  </p:par>
                  <p:par>
                    <p:cTn id="190" fill="hold">
                      <p:stCondLst>
                        <p:cond delay="indefinite"/>
                      </p:stCondLst>
                      <p:childTnLst>
                        <p:par>
                          <p:cTn id="191" fill="hold">
                            <p:stCondLst>
                              <p:cond delay="0"/>
                            </p:stCondLst>
                            <p:childTnLst>
                              <p:par>
                                <p:cTn id="192" presetID="42" presetClass="path" presetSubtype="0" fill="hold" grpId="3" nodeType="clickEffect">
                                  <p:stCondLst>
                                    <p:cond delay="0"/>
                                  </p:stCondLst>
                                  <p:childTnLst>
                                    <p:animMotion origin="layout" path="M 2.23785E-6 -1.11111E-6 L 0.39638 0.15278 " pathEditMode="relative" rAng="0" ptsTypes="AA">
                                      <p:cBhvr>
                                        <p:cTn id="193" dur="1000" fill="hold"/>
                                        <p:tgtEl>
                                          <p:spTgt spid="79"/>
                                        </p:tgtEl>
                                        <p:attrNameLst>
                                          <p:attrName>ppt_x</p:attrName>
                                          <p:attrName>ppt_y</p:attrName>
                                        </p:attrNameLst>
                                      </p:cBhvr>
                                      <p:rCtr x="19812" y="7639"/>
                                    </p:animMotion>
                                  </p:childTnLst>
                                </p:cTn>
                              </p:par>
                              <p:par>
                                <p:cTn id="194" presetID="42" presetClass="path" presetSubtype="0" fill="hold" nodeType="withEffect">
                                  <p:stCondLst>
                                    <p:cond delay="0"/>
                                  </p:stCondLst>
                                  <p:childTnLst>
                                    <p:animMotion origin="layout" path="M -4.91077E-6 -4.81481E-6 L 0.39782 0.02616 " pathEditMode="relative" rAng="0" ptsTypes="AA">
                                      <p:cBhvr>
                                        <p:cTn id="195" dur="1000" fill="hold"/>
                                        <p:tgtEl>
                                          <p:spTgt spid="80"/>
                                        </p:tgtEl>
                                        <p:attrNameLst>
                                          <p:attrName>ppt_x</p:attrName>
                                          <p:attrName>ppt_y</p:attrName>
                                        </p:attrNameLst>
                                      </p:cBhvr>
                                      <p:rCtr x="19891" y="1296"/>
                                    </p:animMotion>
                                  </p:childTnLst>
                                </p:cTn>
                              </p:par>
                              <p:par>
                                <p:cTn id="196" presetID="6" presetClass="emph" presetSubtype="0" fill="hold" grpId="1" nodeType="withEffect">
                                  <p:stCondLst>
                                    <p:cond delay="0"/>
                                  </p:stCondLst>
                                  <p:childTnLst>
                                    <p:animScale>
                                      <p:cBhvr>
                                        <p:cTn id="197" dur="1000" fill="hold"/>
                                        <p:tgtEl>
                                          <p:spTgt spid="79"/>
                                        </p:tgtEl>
                                      </p:cBhvr>
                                      <p:by x="30000" y="30000"/>
                                    </p:animScale>
                                  </p:childTnLst>
                                </p:cTn>
                              </p:par>
                              <p:par>
                                <p:cTn id="198" presetID="6" presetClass="emph" presetSubtype="0" fill="hold" nodeType="withEffect">
                                  <p:stCondLst>
                                    <p:cond delay="0"/>
                                  </p:stCondLst>
                                  <p:childTnLst>
                                    <p:animScale>
                                      <p:cBhvr>
                                        <p:cTn id="199" dur="1000" fill="hold"/>
                                        <p:tgtEl>
                                          <p:spTgt spid="80"/>
                                        </p:tgtEl>
                                      </p:cBhvr>
                                      <p:by x="25000" y="25000"/>
                                    </p:animScale>
                                  </p:childTnLst>
                                </p:cTn>
                              </p:par>
                              <p:par>
                                <p:cTn id="200" presetID="53" presetClass="exit" presetSubtype="32" fill="hold" grpId="2" nodeType="withEffect">
                                  <p:stCondLst>
                                    <p:cond delay="500"/>
                                  </p:stCondLst>
                                  <p:childTnLst>
                                    <p:anim calcmode="lin" valueType="num">
                                      <p:cBhvr>
                                        <p:cTn id="201" dur="1500"/>
                                        <p:tgtEl>
                                          <p:spTgt spid="79"/>
                                        </p:tgtEl>
                                        <p:attrNameLst>
                                          <p:attrName>ppt_w</p:attrName>
                                        </p:attrNameLst>
                                      </p:cBhvr>
                                      <p:tavLst>
                                        <p:tav tm="0">
                                          <p:val>
                                            <p:strVal val="ppt_w"/>
                                          </p:val>
                                        </p:tav>
                                        <p:tav tm="100000">
                                          <p:val>
                                            <p:fltVal val="0"/>
                                          </p:val>
                                        </p:tav>
                                      </p:tavLst>
                                    </p:anim>
                                    <p:anim calcmode="lin" valueType="num">
                                      <p:cBhvr>
                                        <p:cTn id="202" dur="1500"/>
                                        <p:tgtEl>
                                          <p:spTgt spid="79"/>
                                        </p:tgtEl>
                                        <p:attrNameLst>
                                          <p:attrName>ppt_h</p:attrName>
                                        </p:attrNameLst>
                                      </p:cBhvr>
                                      <p:tavLst>
                                        <p:tav tm="0">
                                          <p:val>
                                            <p:strVal val="ppt_h"/>
                                          </p:val>
                                        </p:tav>
                                        <p:tav tm="100000">
                                          <p:val>
                                            <p:fltVal val="0"/>
                                          </p:val>
                                        </p:tav>
                                      </p:tavLst>
                                    </p:anim>
                                    <p:animEffect transition="out" filter="fade">
                                      <p:cBhvr>
                                        <p:cTn id="203" dur="1500"/>
                                        <p:tgtEl>
                                          <p:spTgt spid="79"/>
                                        </p:tgtEl>
                                      </p:cBhvr>
                                    </p:animEffect>
                                    <p:set>
                                      <p:cBhvr>
                                        <p:cTn id="204" dur="1" fill="hold">
                                          <p:stCondLst>
                                            <p:cond delay="1499"/>
                                          </p:stCondLst>
                                        </p:cTn>
                                        <p:tgtEl>
                                          <p:spTgt spid="79"/>
                                        </p:tgtEl>
                                        <p:attrNameLst>
                                          <p:attrName>style.visibility</p:attrName>
                                        </p:attrNameLst>
                                      </p:cBhvr>
                                      <p:to>
                                        <p:strVal val="hidden"/>
                                      </p:to>
                                    </p:set>
                                  </p:childTnLst>
                                </p:cTn>
                              </p:par>
                              <p:par>
                                <p:cTn id="205" presetID="53" presetClass="exit" presetSubtype="32" fill="hold" nodeType="withEffect">
                                  <p:stCondLst>
                                    <p:cond delay="500"/>
                                  </p:stCondLst>
                                  <p:childTnLst>
                                    <p:anim calcmode="lin" valueType="num">
                                      <p:cBhvr>
                                        <p:cTn id="206" dur="1500"/>
                                        <p:tgtEl>
                                          <p:spTgt spid="80"/>
                                        </p:tgtEl>
                                        <p:attrNameLst>
                                          <p:attrName>ppt_w</p:attrName>
                                        </p:attrNameLst>
                                      </p:cBhvr>
                                      <p:tavLst>
                                        <p:tav tm="0">
                                          <p:val>
                                            <p:strVal val="ppt_w"/>
                                          </p:val>
                                        </p:tav>
                                        <p:tav tm="100000">
                                          <p:val>
                                            <p:fltVal val="0"/>
                                          </p:val>
                                        </p:tav>
                                      </p:tavLst>
                                    </p:anim>
                                    <p:anim calcmode="lin" valueType="num">
                                      <p:cBhvr>
                                        <p:cTn id="207" dur="1500"/>
                                        <p:tgtEl>
                                          <p:spTgt spid="80"/>
                                        </p:tgtEl>
                                        <p:attrNameLst>
                                          <p:attrName>ppt_h</p:attrName>
                                        </p:attrNameLst>
                                      </p:cBhvr>
                                      <p:tavLst>
                                        <p:tav tm="0">
                                          <p:val>
                                            <p:strVal val="ppt_h"/>
                                          </p:val>
                                        </p:tav>
                                        <p:tav tm="100000">
                                          <p:val>
                                            <p:fltVal val="0"/>
                                          </p:val>
                                        </p:tav>
                                      </p:tavLst>
                                    </p:anim>
                                    <p:animEffect transition="out" filter="fade">
                                      <p:cBhvr>
                                        <p:cTn id="208" dur="1500"/>
                                        <p:tgtEl>
                                          <p:spTgt spid="80"/>
                                        </p:tgtEl>
                                      </p:cBhvr>
                                    </p:animEffect>
                                    <p:set>
                                      <p:cBhvr>
                                        <p:cTn id="209" dur="1" fill="hold">
                                          <p:stCondLst>
                                            <p:cond delay="1499"/>
                                          </p:stCondLst>
                                        </p:cTn>
                                        <p:tgtEl>
                                          <p:spTgt spid="80"/>
                                        </p:tgtEl>
                                        <p:attrNameLst>
                                          <p:attrName>style.visibility</p:attrName>
                                        </p:attrNameLst>
                                      </p:cBhvr>
                                      <p:to>
                                        <p:strVal val="hidden"/>
                                      </p:to>
                                    </p:set>
                                  </p:childTnLst>
                                </p:cTn>
                              </p:par>
                              <p:par>
                                <p:cTn id="210" presetID="1" presetClass="entr" presetSubtype="0" fill="hold" nodeType="withEffect">
                                  <p:stCondLst>
                                    <p:cond delay="500"/>
                                  </p:stCondLst>
                                  <p:childTnLst>
                                    <p:set>
                                      <p:cBhvr>
                                        <p:cTn id="211" dur="1" fill="hold">
                                          <p:stCondLst>
                                            <p:cond delay="0"/>
                                          </p:stCondLst>
                                        </p:cTn>
                                        <p:tgtEl>
                                          <p:spTgt spid="66"/>
                                        </p:tgtEl>
                                        <p:attrNameLst>
                                          <p:attrName>style.visibility</p:attrName>
                                        </p:attrNameLst>
                                      </p:cBhvr>
                                      <p:to>
                                        <p:strVal val="visible"/>
                                      </p:to>
                                    </p:set>
                                  </p:childTnLst>
                                </p:cTn>
                              </p:par>
                              <p:par>
                                <p:cTn id="212" presetID="10" presetClass="entr" presetSubtype="0" fill="hold" nodeType="withEffect">
                                  <p:stCondLst>
                                    <p:cond delay="0"/>
                                  </p:stCondLst>
                                  <p:childTnLst>
                                    <p:set>
                                      <p:cBhvr>
                                        <p:cTn id="213" dur="1" fill="hold">
                                          <p:stCondLst>
                                            <p:cond delay="0"/>
                                          </p:stCondLst>
                                        </p:cTn>
                                        <p:tgtEl>
                                          <p:spTgt spid="85"/>
                                        </p:tgtEl>
                                        <p:attrNameLst>
                                          <p:attrName>style.visibility</p:attrName>
                                        </p:attrNameLst>
                                      </p:cBhvr>
                                      <p:to>
                                        <p:strVal val="visible"/>
                                      </p:to>
                                    </p:set>
                                    <p:animEffect transition="in" filter="fade">
                                      <p:cBhvr>
                                        <p:cTn id="214" dur="500"/>
                                        <p:tgtEl>
                                          <p:spTgt spid="85"/>
                                        </p:tgtEl>
                                      </p:cBhvr>
                                    </p:animEffect>
                                  </p:childTnLst>
                                </p:cTn>
                              </p:par>
                              <p:par>
                                <p:cTn id="215" presetID="10" presetClass="entr" presetSubtype="0" fill="hold" nodeType="withEffect">
                                  <p:stCondLst>
                                    <p:cond delay="0"/>
                                  </p:stCondLst>
                                  <p:childTnLst>
                                    <p:set>
                                      <p:cBhvr>
                                        <p:cTn id="216" dur="1" fill="hold">
                                          <p:stCondLst>
                                            <p:cond delay="0"/>
                                          </p:stCondLst>
                                        </p:cTn>
                                        <p:tgtEl>
                                          <p:spTgt spid="97"/>
                                        </p:tgtEl>
                                        <p:attrNameLst>
                                          <p:attrName>style.visibility</p:attrName>
                                        </p:attrNameLst>
                                      </p:cBhvr>
                                      <p:to>
                                        <p:strVal val="visible"/>
                                      </p:to>
                                    </p:set>
                                    <p:animEffect transition="in" filter="fade">
                                      <p:cBhvr>
                                        <p:cTn id="217" dur="500"/>
                                        <p:tgtEl>
                                          <p:spTgt spid="97"/>
                                        </p:tgtEl>
                                      </p:cBhvr>
                                    </p:animEffect>
                                  </p:childTnLst>
                                </p:cTn>
                              </p:par>
                              <p:par>
                                <p:cTn id="218" presetID="10" presetClass="entr" presetSubtype="0" fill="hold" nodeType="withEffect">
                                  <p:stCondLst>
                                    <p:cond delay="0"/>
                                  </p:stCondLst>
                                  <p:childTnLst>
                                    <p:set>
                                      <p:cBhvr>
                                        <p:cTn id="219" dur="1" fill="hold">
                                          <p:stCondLst>
                                            <p:cond delay="0"/>
                                          </p:stCondLst>
                                        </p:cTn>
                                        <p:tgtEl>
                                          <p:spTgt spid="88"/>
                                        </p:tgtEl>
                                        <p:attrNameLst>
                                          <p:attrName>style.visibility</p:attrName>
                                        </p:attrNameLst>
                                      </p:cBhvr>
                                      <p:to>
                                        <p:strVal val="visible"/>
                                      </p:to>
                                    </p:set>
                                    <p:animEffect transition="in" filter="fade">
                                      <p:cBhvr>
                                        <p:cTn id="220" dur="500"/>
                                        <p:tgtEl>
                                          <p:spTgt spid="88"/>
                                        </p:tgtEl>
                                      </p:cBhvr>
                                    </p:animEffect>
                                  </p:childTnLst>
                                </p:cTn>
                              </p:par>
                              <p:par>
                                <p:cTn id="221" presetID="10" presetClass="entr" presetSubtype="0" fill="hold" nodeType="withEffect">
                                  <p:stCondLst>
                                    <p:cond delay="0"/>
                                  </p:stCondLst>
                                  <p:childTnLst>
                                    <p:set>
                                      <p:cBhvr>
                                        <p:cTn id="222" dur="1" fill="hold">
                                          <p:stCondLst>
                                            <p:cond delay="0"/>
                                          </p:stCondLst>
                                        </p:cTn>
                                        <p:tgtEl>
                                          <p:spTgt spid="91"/>
                                        </p:tgtEl>
                                        <p:attrNameLst>
                                          <p:attrName>style.visibility</p:attrName>
                                        </p:attrNameLst>
                                      </p:cBhvr>
                                      <p:to>
                                        <p:strVal val="visible"/>
                                      </p:to>
                                    </p:set>
                                    <p:animEffect transition="in" filter="fade">
                                      <p:cBhvr>
                                        <p:cTn id="223" dur="500"/>
                                        <p:tgtEl>
                                          <p:spTgt spid="91"/>
                                        </p:tgtEl>
                                      </p:cBhvr>
                                    </p:animEffect>
                                  </p:childTnLst>
                                </p:cTn>
                              </p:par>
                              <p:par>
                                <p:cTn id="224" presetID="10" presetClass="entr" presetSubtype="0" fill="hold" nodeType="withEffect">
                                  <p:stCondLst>
                                    <p:cond delay="0"/>
                                  </p:stCondLst>
                                  <p:childTnLst>
                                    <p:set>
                                      <p:cBhvr>
                                        <p:cTn id="225" dur="1" fill="hold">
                                          <p:stCondLst>
                                            <p:cond delay="0"/>
                                          </p:stCondLst>
                                        </p:cTn>
                                        <p:tgtEl>
                                          <p:spTgt spid="94"/>
                                        </p:tgtEl>
                                        <p:attrNameLst>
                                          <p:attrName>style.visibility</p:attrName>
                                        </p:attrNameLst>
                                      </p:cBhvr>
                                      <p:to>
                                        <p:strVal val="visible"/>
                                      </p:to>
                                    </p:set>
                                    <p:animEffect transition="in" filter="fade">
                                      <p:cBhvr>
                                        <p:cTn id="226" dur="500"/>
                                        <p:tgtEl>
                                          <p:spTgt spid="94"/>
                                        </p:tgtEl>
                                      </p:cBhvr>
                                    </p:animEffect>
                                  </p:childTnLst>
                                </p:cTn>
                              </p:par>
                              <p:par>
                                <p:cTn id="227" presetID="10" presetClass="exit" presetSubtype="0" fill="hold" nodeType="withEffect">
                                  <p:stCondLst>
                                    <p:cond delay="0"/>
                                  </p:stCondLst>
                                  <p:childTnLst>
                                    <p:animEffect transition="out" filter="fade">
                                      <p:cBhvr>
                                        <p:cTn id="228" dur="500"/>
                                        <p:tgtEl>
                                          <p:spTgt spid="100"/>
                                        </p:tgtEl>
                                      </p:cBhvr>
                                    </p:animEffect>
                                    <p:set>
                                      <p:cBhvr>
                                        <p:cTn id="229" dur="1" fill="hold">
                                          <p:stCondLst>
                                            <p:cond delay="499"/>
                                          </p:stCondLst>
                                        </p:cTn>
                                        <p:tgtEl>
                                          <p:spTgt spid="100"/>
                                        </p:tgtEl>
                                        <p:attrNameLst>
                                          <p:attrName>style.visibility</p:attrName>
                                        </p:attrNameLst>
                                      </p:cBhvr>
                                      <p:to>
                                        <p:strVal val="hidden"/>
                                      </p:to>
                                    </p:set>
                                  </p:childTnLst>
                                </p:cTn>
                              </p:par>
                              <p:par>
                                <p:cTn id="230" presetID="10" presetClass="exit" presetSubtype="0" fill="hold" nodeType="withEffect">
                                  <p:stCondLst>
                                    <p:cond delay="0"/>
                                  </p:stCondLst>
                                  <p:childTnLst>
                                    <p:animEffect transition="out" filter="fade">
                                      <p:cBhvr>
                                        <p:cTn id="231" dur="500"/>
                                        <p:tgtEl>
                                          <p:spTgt spid="101"/>
                                        </p:tgtEl>
                                      </p:cBhvr>
                                    </p:animEffect>
                                    <p:set>
                                      <p:cBhvr>
                                        <p:cTn id="232" dur="1" fill="hold">
                                          <p:stCondLst>
                                            <p:cond delay="499"/>
                                          </p:stCondLst>
                                        </p:cTn>
                                        <p:tgtEl>
                                          <p:spTgt spid="101"/>
                                        </p:tgtEl>
                                        <p:attrNameLst>
                                          <p:attrName>style.visibility</p:attrName>
                                        </p:attrNameLst>
                                      </p:cBhvr>
                                      <p:to>
                                        <p:strVal val="hidden"/>
                                      </p:to>
                                    </p:set>
                                  </p:childTnLst>
                                </p:cTn>
                              </p:par>
                              <p:par>
                                <p:cTn id="233" presetID="10" presetClass="exit" presetSubtype="0" fill="hold" nodeType="withEffect">
                                  <p:stCondLst>
                                    <p:cond delay="0"/>
                                  </p:stCondLst>
                                  <p:childTnLst>
                                    <p:animEffect transition="out" filter="fade">
                                      <p:cBhvr>
                                        <p:cTn id="234" dur="500"/>
                                        <p:tgtEl>
                                          <p:spTgt spid="102"/>
                                        </p:tgtEl>
                                      </p:cBhvr>
                                    </p:animEffect>
                                    <p:set>
                                      <p:cBhvr>
                                        <p:cTn id="235" dur="1" fill="hold">
                                          <p:stCondLst>
                                            <p:cond delay="499"/>
                                          </p:stCondLst>
                                        </p:cTn>
                                        <p:tgtEl>
                                          <p:spTgt spid="102"/>
                                        </p:tgtEl>
                                        <p:attrNameLst>
                                          <p:attrName>style.visibility</p:attrName>
                                        </p:attrNameLst>
                                      </p:cBhvr>
                                      <p:to>
                                        <p:strVal val="hidden"/>
                                      </p:to>
                                    </p:set>
                                  </p:childTnLst>
                                </p:cTn>
                              </p:par>
                              <p:par>
                                <p:cTn id="236" presetID="10" presetClass="exit" presetSubtype="0" fill="hold" nodeType="withEffect">
                                  <p:stCondLst>
                                    <p:cond delay="0"/>
                                  </p:stCondLst>
                                  <p:childTnLst>
                                    <p:animEffect transition="out" filter="fade">
                                      <p:cBhvr>
                                        <p:cTn id="237" dur="500"/>
                                        <p:tgtEl>
                                          <p:spTgt spid="103"/>
                                        </p:tgtEl>
                                      </p:cBhvr>
                                    </p:animEffect>
                                    <p:set>
                                      <p:cBhvr>
                                        <p:cTn id="238" dur="1" fill="hold">
                                          <p:stCondLst>
                                            <p:cond delay="499"/>
                                          </p:stCondLst>
                                        </p:cTn>
                                        <p:tgtEl>
                                          <p:spTgt spid="103"/>
                                        </p:tgtEl>
                                        <p:attrNameLst>
                                          <p:attrName>style.visibility</p:attrName>
                                        </p:attrNameLst>
                                      </p:cBhvr>
                                      <p:to>
                                        <p:strVal val="hidden"/>
                                      </p:to>
                                    </p:set>
                                  </p:childTnLst>
                                </p:cTn>
                              </p:par>
                              <p:par>
                                <p:cTn id="239" presetID="10" presetClass="exit" presetSubtype="0" fill="hold" nodeType="withEffect">
                                  <p:stCondLst>
                                    <p:cond delay="0"/>
                                  </p:stCondLst>
                                  <p:childTnLst>
                                    <p:animEffect transition="out" filter="fade">
                                      <p:cBhvr>
                                        <p:cTn id="240" dur="500"/>
                                        <p:tgtEl>
                                          <p:spTgt spid="67"/>
                                        </p:tgtEl>
                                      </p:cBhvr>
                                    </p:animEffect>
                                    <p:set>
                                      <p:cBhvr>
                                        <p:cTn id="241" dur="1" fill="hold">
                                          <p:stCondLst>
                                            <p:cond delay="499"/>
                                          </p:stCondLst>
                                        </p:cTn>
                                        <p:tgtEl>
                                          <p:spTgt spid="67"/>
                                        </p:tgtEl>
                                        <p:attrNameLst>
                                          <p:attrName>style.visibility</p:attrName>
                                        </p:attrNameLst>
                                      </p:cBhvr>
                                      <p:to>
                                        <p:strVal val="hidden"/>
                                      </p:to>
                                    </p:set>
                                  </p:childTnLst>
                                </p:cTn>
                              </p:par>
                              <p:par>
                                <p:cTn id="242" presetID="10" presetClass="entr" presetSubtype="0" fill="hold" nodeType="withEffect">
                                  <p:stCondLst>
                                    <p:cond delay="0"/>
                                  </p:stCondLst>
                                  <p:childTnLst>
                                    <p:set>
                                      <p:cBhvr>
                                        <p:cTn id="243" dur="1" fill="hold">
                                          <p:stCondLst>
                                            <p:cond delay="0"/>
                                          </p:stCondLst>
                                        </p:cTn>
                                        <p:tgtEl>
                                          <p:spTgt spid="72"/>
                                        </p:tgtEl>
                                        <p:attrNameLst>
                                          <p:attrName>style.visibility</p:attrName>
                                        </p:attrNameLst>
                                      </p:cBhvr>
                                      <p:to>
                                        <p:strVal val="visible"/>
                                      </p:to>
                                    </p:set>
                                    <p:animEffect transition="in" filter="fade">
                                      <p:cBhvr>
                                        <p:cTn id="244" dur="500"/>
                                        <p:tgtEl>
                                          <p:spTgt spid="72"/>
                                        </p:tgtEl>
                                      </p:cBhvr>
                                    </p:animEffect>
                                  </p:childTnLst>
                                </p:cTn>
                              </p:par>
                              <p:par>
                                <p:cTn id="245" presetID="10" presetClass="exit" presetSubtype="0" fill="hold" nodeType="withEffect">
                                  <p:stCondLst>
                                    <p:cond delay="0"/>
                                  </p:stCondLst>
                                  <p:childTnLst>
                                    <p:animEffect transition="out" filter="fade">
                                      <p:cBhvr>
                                        <p:cTn id="246" dur="500"/>
                                        <p:tgtEl>
                                          <p:spTgt spid="64"/>
                                        </p:tgtEl>
                                      </p:cBhvr>
                                    </p:animEffect>
                                    <p:set>
                                      <p:cBhvr>
                                        <p:cTn id="247" dur="1" fill="hold">
                                          <p:stCondLst>
                                            <p:cond delay="499"/>
                                          </p:stCondLst>
                                        </p:cTn>
                                        <p:tgtEl>
                                          <p:spTgt spid="64"/>
                                        </p:tgtEl>
                                        <p:attrNameLst>
                                          <p:attrName>style.visibility</p:attrName>
                                        </p:attrNameLst>
                                      </p:cBhvr>
                                      <p:to>
                                        <p:strVal val="hidden"/>
                                      </p:to>
                                    </p:set>
                                  </p:childTnLst>
                                </p:cTn>
                              </p:par>
                              <p:par>
                                <p:cTn id="248" presetID="10" presetClass="entr" presetSubtype="0" fill="hold" nodeType="withEffect">
                                  <p:stCondLst>
                                    <p:cond delay="0"/>
                                  </p:stCondLst>
                                  <p:childTnLst>
                                    <p:set>
                                      <p:cBhvr>
                                        <p:cTn id="249" dur="1" fill="hold">
                                          <p:stCondLst>
                                            <p:cond delay="0"/>
                                          </p:stCondLst>
                                        </p:cTn>
                                        <p:tgtEl>
                                          <p:spTgt spid="70"/>
                                        </p:tgtEl>
                                        <p:attrNameLst>
                                          <p:attrName>style.visibility</p:attrName>
                                        </p:attrNameLst>
                                      </p:cBhvr>
                                      <p:to>
                                        <p:strVal val="visible"/>
                                      </p:to>
                                    </p:set>
                                    <p:animEffect transition="in" filter="fade">
                                      <p:cBhvr>
                                        <p:cTn id="250" dur="500"/>
                                        <p:tgtEl>
                                          <p:spTgt spid="70"/>
                                        </p:tgtEl>
                                      </p:cBhvr>
                                    </p:animEffect>
                                  </p:childTnLst>
                                </p:cTn>
                              </p:par>
                              <p:par>
                                <p:cTn id="251" presetID="10" presetClass="exit" presetSubtype="0" fill="hold" nodeType="withEffect">
                                  <p:stCondLst>
                                    <p:cond delay="0"/>
                                  </p:stCondLst>
                                  <p:childTnLst>
                                    <p:animEffect transition="out" filter="fade">
                                      <p:cBhvr>
                                        <p:cTn id="252" dur="500"/>
                                        <p:tgtEl>
                                          <p:spTgt spid="65"/>
                                        </p:tgtEl>
                                      </p:cBhvr>
                                    </p:animEffect>
                                    <p:set>
                                      <p:cBhvr>
                                        <p:cTn id="253" dur="1" fill="hold">
                                          <p:stCondLst>
                                            <p:cond delay="499"/>
                                          </p:stCondLst>
                                        </p:cTn>
                                        <p:tgtEl>
                                          <p:spTgt spid="65"/>
                                        </p:tgtEl>
                                        <p:attrNameLst>
                                          <p:attrName>style.visibility</p:attrName>
                                        </p:attrNameLst>
                                      </p:cBhvr>
                                      <p:to>
                                        <p:strVal val="hidden"/>
                                      </p:to>
                                    </p:set>
                                  </p:childTnLst>
                                </p:cTn>
                              </p:par>
                              <p:par>
                                <p:cTn id="254" presetID="10" presetClass="entr" presetSubtype="0" fill="hold" nodeType="withEffect">
                                  <p:stCondLst>
                                    <p:cond delay="0"/>
                                  </p:stCondLst>
                                  <p:childTnLst>
                                    <p:set>
                                      <p:cBhvr>
                                        <p:cTn id="255" dur="1" fill="hold">
                                          <p:stCondLst>
                                            <p:cond delay="0"/>
                                          </p:stCondLst>
                                        </p:cTn>
                                        <p:tgtEl>
                                          <p:spTgt spid="71"/>
                                        </p:tgtEl>
                                        <p:attrNameLst>
                                          <p:attrName>style.visibility</p:attrName>
                                        </p:attrNameLst>
                                      </p:cBhvr>
                                      <p:to>
                                        <p:strVal val="visible"/>
                                      </p:to>
                                    </p:set>
                                    <p:animEffect transition="in" filter="fade">
                                      <p:cBhvr>
                                        <p:cTn id="256" dur="500"/>
                                        <p:tgtEl>
                                          <p:spTgt spid="71"/>
                                        </p:tgtEl>
                                      </p:cBhvr>
                                    </p:animEffect>
                                  </p:childTnLst>
                                </p:cTn>
                              </p:par>
                              <p:par>
                                <p:cTn id="257" presetID="10" presetClass="exit" presetSubtype="0" fill="hold" grpId="1" nodeType="withEffect">
                                  <p:stCondLst>
                                    <p:cond delay="0"/>
                                  </p:stCondLst>
                                  <p:childTnLst>
                                    <p:animEffect transition="out" filter="fade">
                                      <p:cBhvr>
                                        <p:cTn id="258" dur="500"/>
                                        <p:tgtEl>
                                          <p:spTgt spid="4"/>
                                        </p:tgtEl>
                                      </p:cBhvr>
                                    </p:animEffect>
                                    <p:set>
                                      <p:cBhvr>
                                        <p:cTn id="259" dur="1" fill="hold">
                                          <p:stCondLst>
                                            <p:cond delay="499"/>
                                          </p:stCondLst>
                                        </p:cTn>
                                        <p:tgtEl>
                                          <p:spTgt spid="4"/>
                                        </p:tgtEl>
                                        <p:attrNameLst>
                                          <p:attrName>style.visibility</p:attrName>
                                        </p:attrNameLst>
                                      </p:cBhvr>
                                      <p:to>
                                        <p:strVal val="hidden"/>
                                      </p:to>
                                    </p:set>
                                  </p:childTnLst>
                                </p:cTn>
                              </p:par>
                            </p:childTnLst>
                          </p:cTn>
                        </p:par>
                        <p:par>
                          <p:cTn id="260" fill="hold">
                            <p:stCondLst>
                              <p:cond delay="2000"/>
                            </p:stCondLst>
                            <p:childTnLst>
                              <p:par>
                                <p:cTn id="261" presetID="22" presetClass="entr" presetSubtype="1" fill="hold" grpId="0" nodeType="afterEffect">
                                  <p:stCondLst>
                                    <p:cond delay="0"/>
                                  </p:stCondLst>
                                  <p:childTnLst>
                                    <p:set>
                                      <p:cBhvr>
                                        <p:cTn id="262" dur="1" fill="hold">
                                          <p:stCondLst>
                                            <p:cond delay="0"/>
                                          </p:stCondLst>
                                        </p:cTn>
                                        <p:tgtEl>
                                          <p:spTgt spid="3"/>
                                        </p:tgtEl>
                                        <p:attrNameLst>
                                          <p:attrName>style.visibility</p:attrName>
                                        </p:attrNameLst>
                                      </p:cBhvr>
                                      <p:to>
                                        <p:strVal val="visible"/>
                                      </p:to>
                                    </p:set>
                                    <p:animEffect transition="in" filter="wipe(up)">
                                      <p:cBhvr>
                                        <p:cTn id="26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8" grpId="0" animBg="1"/>
      <p:bldP spid="68" grpId="1" animBg="1"/>
      <p:bldP spid="68" grpId="2" animBg="1"/>
      <p:bldP spid="68" grpId="3" animBg="1"/>
      <p:bldP spid="73" grpId="0" animBg="1"/>
      <p:bldP spid="73" grpId="1" animBg="1"/>
      <p:bldP spid="73" grpId="2" animBg="1"/>
      <p:bldP spid="73" grpId="3" animBg="1"/>
      <p:bldP spid="75" grpId="0" animBg="1"/>
      <p:bldP spid="75" grpId="1" animBg="1"/>
      <p:bldP spid="75" grpId="2" animBg="1"/>
      <p:bldP spid="75" grpId="3" animBg="1"/>
      <p:bldP spid="77" grpId="0" animBg="1"/>
      <p:bldP spid="77" grpId="1" animBg="1"/>
      <p:bldP spid="77" grpId="2" animBg="1"/>
      <p:bldP spid="77" grpId="3" animBg="1"/>
      <p:bldP spid="79" grpId="0" animBg="1"/>
      <p:bldP spid="79" grpId="1" animBg="1"/>
      <p:bldP spid="79" grpId="2" animBg="1"/>
      <p:bldP spid="79" grpId="3"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432309" y="2489899"/>
            <a:ext cx="4319802" cy="3517483"/>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40" tIns="146271" rIns="91420" bIns="182840" numCol="1" rtlCol="0" anchor="t" anchorCtr="0" compatLnSpc="1">
            <a:prstTxWarp prst="textNoShape">
              <a:avLst/>
            </a:prstTxWarp>
          </a:bodyPr>
          <a:lstStyle/>
          <a:p>
            <a:pPr defTabSz="950841" fontAlgn="base">
              <a:lnSpc>
                <a:spcPct val="90000"/>
              </a:lnSpc>
              <a:spcBef>
                <a:spcPts val="1200"/>
              </a:spcBef>
              <a:spcAft>
                <a:spcPts val="600"/>
              </a:spcAft>
            </a:pPr>
            <a:r>
              <a:rPr lang="en-US" sz="2000" b="1" dirty="0" smtClean="0">
                <a:gradFill>
                  <a:gsLst>
                    <a:gs pos="2917">
                      <a:schemeClr val="tx1"/>
                    </a:gs>
                    <a:gs pos="30000">
                      <a:schemeClr val="tx1"/>
                    </a:gs>
                  </a:gsLst>
                  <a:lin ang="5400000" scaled="0"/>
                </a:gradFill>
              </a:rPr>
              <a:t>Enhance agility by delivering Windows Azure-consistent services to Windows Server</a:t>
            </a:r>
            <a:endParaRPr lang="en-US" sz="2000" b="1" dirty="0">
              <a:gradFill>
                <a:gsLst>
                  <a:gs pos="2917">
                    <a:schemeClr val="tx1"/>
                  </a:gs>
                  <a:gs pos="30000">
                    <a:schemeClr val="tx1"/>
                  </a:gs>
                </a:gsLst>
                <a:lin ang="5400000" scaled="0"/>
              </a:gradFill>
            </a:endParaRPr>
          </a:p>
          <a:p>
            <a:pPr defTabSz="950841" fontAlgn="base">
              <a:lnSpc>
                <a:spcPct val="90000"/>
              </a:lnSpc>
              <a:spcBef>
                <a:spcPts val="1200"/>
              </a:spcBef>
              <a:spcAft>
                <a:spcPts val="600"/>
              </a:spcAft>
            </a:pPr>
            <a:r>
              <a:rPr lang="en-US" sz="2000" dirty="0">
                <a:gradFill>
                  <a:gsLst>
                    <a:gs pos="2917">
                      <a:schemeClr val="tx1"/>
                    </a:gs>
                    <a:gs pos="30000">
                      <a:schemeClr val="tx1"/>
                    </a:gs>
                  </a:gsLst>
                  <a:lin ang="5400000" scaled="0"/>
                </a:gradFill>
              </a:rPr>
              <a:t>Extensible, enterprise-ready service </a:t>
            </a:r>
            <a:br>
              <a:rPr lang="en-US" sz="2000" dirty="0">
                <a:gradFill>
                  <a:gsLst>
                    <a:gs pos="2917">
                      <a:schemeClr val="tx1"/>
                    </a:gs>
                    <a:gs pos="30000">
                      <a:schemeClr val="tx1"/>
                    </a:gs>
                  </a:gsLst>
                  <a:lin ang="5400000" scaled="0"/>
                </a:gradFill>
              </a:rPr>
            </a:br>
            <a:r>
              <a:rPr lang="en-US" sz="2000" dirty="0">
                <a:gradFill>
                  <a:gsLst>
                    <a:gs pos="2917">
                      <a:schemeClr val="tx1"/>
                    </a:gs>
                    <a:gs pos="30000">
                      <a:schemeClr val="tx1"/>
                    </a:gs>
                  </a:gsLst>
                  <a:lin ang="5400000" scaled="0"/>
                </a:gradFill>
              </a:rPr>
              <a:t>management portal </a:t>
            </a:r>
          </a:p>
          <a:p>
            <a:pPr defTabSz="950841" fontAlgn="base">
              <a:lnSpc>
                <a:spcPct val="90000"/>
              </a:lnSpc>
              <a:spcBef>
                <a:spcPts val="1200"/>
              </a:spcBef>
              <a:spcAft>
                <a:spcPts val="600"/>
              </a:spcAft>
            </a:pPr>
            <a:r>
              <a:rPr lang="en-US" sz="2000" dirty="0">
                <a:gradFill>
                  <a:gsLst>
                    <a:gs pos="2917">
                      <a:schemeClr val="tx1"/>
                    </a:gs>
                    <a:gs pos="30000">
                      <a:schemeClr val="tx1"/>
                    </a:gs>
                  </a:gsLst>
                  <a:lin ang="5400000" scaled="0"/>
                </a:gradFill>
              </a:rPr>
              <a:t>Tenant user services: Virtual </a:t>
            </a:r>
            <a:br>
              <a:rPr lang="en-US" sz="2000" dirty="0">
                <a:gradFill>
                  <a:gsLst>
                    <a:gs pos="2917">
                      <a:schemeClr val="tx1"/>
                    </a:gs>
                    <a:gs pos="30000">
                      <a:schemeClr val="tx1"/>
                    </a:gs>
                  </a:gsLst>
                  <a:lin ang="5400000" scaled="0"/>
                </a:gradFill>
              </a:rPr>
            </a:br>
            <a:r>
              <a:rPr lang="en-US" sz="2000" dirty="0">
                <a:gradFill>
                  <a:gsLst>
                    <a:gs pos="2917">
                      <a:schemeClr val="tx1"/>
                    </a:gs>
                    <a:gs pos="30000">
                      <a:schemeClr val="tx1"/>
                    </a:gs>
                  </a:gsLst>
                  <a:lin ang="5400000" scaled="0"/>
                </a:gradFill>
              </a:rPr>
              <a:t>machines, websites and service bus</a:t>
            </a:r>
          </a:p>
          <a:p>
            <a:pPr defTabSz="950841" fontAlgn="base">
              <a:lnSpc>
                <a:spcPct val="90000"/>
              </a:lnSpc>
              <a:spcBef>
                <a:spcPts val="1200"/>
              </a:spcBef>
              <a:spcAft>
                <a:spcPts val="600"/>
              </a:spcAft>
            </a:pPr>
            <a:r>
              <a:rPr lang="en-US" sz="2000" dirty="0">
                <a:gradFill>
                  <a:gsLst>
                    <a:gs pos="2917">
                      <a:schemeClr val="tx1"/>
                    </a:gs>
                    <a:gs pos="30000">
                      <a:schemeClr val="tx1"/>
                    </a:gs>
                  </a:gsLst>
                  <a:lin ang="5400000" scaled="0"/>
                </a:gradFill>
              </a:rPr>
              <a:t>Standardized VM gallery format </a:t>
            </a:r>
            <a:br>
              <a:rPr lang="en-US" sz="2000" dirty="0">
                <a:gradFill>
                  <a:gsLst>
                    <a:gs pos="2917">
                      <a:schemeClr val="tx1"/>
                    </a:gs>
                    <a:gs pos="30000">
                      <a:schemeClr val="tx1"/>
                    </a:gs>
                  </a:gsLst>
                  <a:lin ang="5400000" scaled="0"/>
                </a:gradFill>
              </a:rPr>
            </a:br>
            <a:r>
              <a:rPr lang="en-US" sz="2000" dirty="0">
                <a:gradFill>
                  <a:gsLst>
                    <a:gs pos="2917">
                      <a:schemeClr val="tx1"/>
                    </a:gs>
                    <a:gs pos="30000">
                      <a:schemeClr val="tx1"/>
                    </a:gs>
                  </a:gsLst>
                  <a:lin ang="5400000" scaled="0"/>
                </a:gradFill>
              </a:rPr>
              <a:t>for Windows Azure </a:t>
            </a:r>
            <a:r>
              <a:rPr lang="en-US" sz="2000" dirty="0" smtClean="0">
                <a:gradFill>
                  <a:gsLst>
                    <a:gs pos="2917">
                      <a:schemeClr val="tx1"/>
                    </a:gs>
                    <a:gs pos="30000">
                      <a:schemeClr val="tx1"/>
                    </a:gs>
                  </a:gsLst>
                  <a:lin ang="5400000" scaled="0"/>
                </a:gradFill>
              </a:rPr>
              <a:t>and for </a:t>
            </a:r>
            <a:r>
              <a:rPr lang="en-US" sz="2000" dirty="0">
                <a:gradFill>
                  <a:gsLst>
                    <a:gs pos="2917">
                      <a:schemeClr val="tx1"/>
                    </a:gs>
                    <a:gs pos="30000">
                      <a:schemeClr val="tx1"/>
                    </a:gs>
                  </a:gsLst>
                  <a:lin ang="5400000" scaled="0"/>
                </a:gradFill>
              </a:rPr>
              <a:t>service providers</a:t>
            </a:r>
          </a:p>
          <a:p>
            <a:pPr defTabSz="932288" fontAlgn="base">
              <a:lnSpc>
                <a:spcPct val="90000"/>
              </a:lnSpc>
              <a:spcBef>
                <a:spcPts val="1200"/>
              </a:spcBef>
              <a:spcAft>
                <a:spcPts val="600"/>
              </a:spcAft>
            </a:pPr>
            <a:endParaRPr lang="en-US" sz="2000" dirty="0">
              <a:gradFill>
                <a:gsLst>
                  <a:gs pos="1250">
                    <a:schemeClr val="tx1"/>
                  </a:gs>
                  <a:gs pos="100000">
                    <a:schemeClr val="tx1"/>
                  </a:gs>
                </a:gsLst>
                <a:lin ang="5400000" scaled="0"/>
              </a:gradFill>
            </a:endParaRPr>
          </a:p>
        </p:txBody>
      </p:sp>
      <p:sp>
        <p:nvSpPr>
          <p:cNvPr id="8" name="Title 2"/>
          <p:cNvSpPr txBox="1">
            <a:spLocks/>
          </p:cNvSpPr>
          <p:nvPr/>
        </p:nvSpPr>
        <p:spPr>
          <a:xfrm>
            <a:off x="261939" y="292082"/>
            <a:ext cx="11375536" cy="1680460"/>
          </a:xfrm>
          <a:prstGeom prst="rect">
            <a:avLst/>
          </a:prstGeom>
        </p:spPr>
        <p:txBody>
          <a:bodyPr vert="horz" wrap="square" lIns="146304" tIns="91440" rIns="146304" bIns="91440" rtlCol="0" anchor="t">
            <a:spAutoFit/>
          </a:bodyPr>
          <a:lstStyle>
            <a:lvl1pPr algn="l" defTabSz="932372" rtl="0" eaLnBrk="1" latinLnBrk="0" hangingPunct="1">
              <a:lnSpc>
                <a:spcPct val="90000"/>
              </a:lnSpc>
              <a:spcBef>
                <a:spcPct val="0"/>
              </a:spcBef>
              <a:buNone/>
              <a:defRPr lang="en-US" sz="5398"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marL="0" marR="0" lvl="0" indent="0" algn="l" defTabSz="932372" rtl="0" eaLnBrk="1" fontAlgn="auto" latinLnBrk="0" hangingPunct="1">
              <a:lnSpc>
                <a:spcPct val="90000"/>
              </a:lnSpc>
              <a:spcBef>
                <a:spcPct val="0"/>
              </a:spcBef>
              <a:spcAft>
                <a:spcPts val="0"/>
              </a:spcAft>
              <a:buClrTx/>
              <a:buSzTx/>
              <a:buFontTx/>
              <a:buNone/>
              <a:tabLst/>
              <a:defRPr/>
            </a:pPr>
            <a:r>
              <a:rPr lang="en-US" sz="5400" noProof="0" dirty="0" smtClean="0">
                <a:solidFill>
                  <a:schemeClr val="tx1"/>
                </a:solidFill>
                <a:latin typeface="Segoe UI Light"/>
              </a:rPr>
              <a:t>Consistent management experiences and services</a:t>
            </a:r>
            <a:endParaRPr kumimoji="0" lang="en-US" sz="5400" b="0" i="0" u="none" strike="noStrike" kern="1200" cap="none" spc="-102" normalizeH="0" baseline="0" noProof="0" dirty="0">
              <a:ln w="3175">
                <a:noFill/>
              </a:ln>
              <a:solidFill>
                <a:schemeClr val="tx1"/>
              </a:solidFill>
              <a:effectLst/>
              <a:uLnTx/>
              <a:uFillTx/>
              <a:latin typeface="Segoe UI Light"/>
              <a:ea typeface="+mn-ea"/>
              <a:cs typeface="Arial" charset="0"/>
            </a:endParaRPr>
          </a:p>
        </p:txBody>
      </p:sp>
      <p:grpSp>
        <p:nvGrpSpPr>
          <p:cNvPr id="62" name="Group 61"/>
          <p:cNvGrpSpPr/>
          <p:nvPr/>
        </p:nvGrpSpPr>
        <p:grpSpPr>
          <a:xfrm>
            <a:off x="5162136" y="2059412"/>
            <a:ext cx="6807200" cy="4307454"/>
            <a:chOff x="4732631" y="1629907"/>
            <a:chExt cx="6807200" cy="4307454"/>
          </a:xfrm>
        </p:grpSpPr>
        <p:sp>
          <p:nvSpPr>
            <p:cNvPr id="63" name="Rectangle 62"/>
            <p:cNvSpPr/>
            <p:nvPr/>
          </p:nvSpPr>
          <p:spPr>
            <a:xfrm>
              <a:off x="7009495" y="1629907"/>
              <a:ext cx="2325519" cy="341632"/>
            </a:xfrm>
            <a:prstGeom prst="rect">
              <a:avLst/>
            </a:prstGeom>
          </p:spPr>
          <p:txBody>
            <a:bodyPr wrap="square">
              <a:spAutoFit/>
            </a:bodyPr>
            <a:lstStyle/>
            <a:p>
              <a:pPr defTabSz="914099" fontAlgn="base">
                <a:lnSpc>
                  <a:spcPct val="90000"/>
                </a:lnSpc>
                <a:spcBef>
                  <a:spcPct val="0"/>
                </a:spcBef>
                <a:spcAft>
                  <a:spcPct val="0"/>
                </a:spcAft>
              </a:pPr>
              <a:r>
                <a:rPr lang="en-US" b="1" spc="-50" dirty="0" smtClean="0">
                  <a:gradFill>
                    <a:gsLst>
                      <a:gs pos="1250">
                        <a:schemeClr val="tx1"/>
                      </a:gs>
                      <a:gs pos="20000">
                        <a:schemeClr val="tx1"/>
                      </a:gs>
                    </a:gsLst>
                    <a:lin ang="5400000" scaled="0"/>
                  </a:gradFill>
                </a:rPr>
                <a:t>Tenants / Customers </a:t>
              </a:r>
              <a:endParaRPr lang="en-US" b="1" spc="-50" dirty="0">
                <a:gradFill>
                  <a:gsLst>
                    <a:gs pos="1250">
                      <a:schemeClr val="tx1"/>
                    </a:gs>
                    <a:gs pos="20000">
                      <a:schemeClr val="tx1"/>
                    </a:gs>
                  </a:gsLst>
                  <a:lin ang="5400000" scaled="0"/>
                </a:gradFill>
              </a:endParaRPr>
            </a:p>
          </p:txBody>
        </p:sp>
        <p:sp>
          <p:nvSpPr>
            <p:cNvPr id="64" name="TextBox 63"/>
            <p:cNvSpPr txBox="1"/>
            <p:nvPr/>
          </p:nvSpPr>
          <p:spPr>
            <a:xfrm>
              <a:off x="8115151" y="2984317"/>
              <a:ext cx="1713613" cy="517065"/>
            </a:xfrm>
            <a:prstGeom prst="rect">
              <a:avLst/>
            </a:prstGeom>
            <a:noFill/>
          </p:spPr>
          <p:txBody>
            <a:bodyPr wrap="square" lIns="182880" tIns="146304" rIns="182880" bIns="146304" rtlCol="0">
              <a:spAutoFit/>
            </a:bodyPr>
            <a:lstStyle/>
            <a:p>
              <a:pPr>
                <a:lnSpc>
                  <a:spcPct val="90000"/>
                </a:lnSpc>
              </a:pPr>
              <a:r>
                <a:rPr lang="en-US" sz="1600" b="1" spc="-50" dirty="0" smtClean="0">
                  <a:gradFill>
                    <a:gsLst>
                      <a:gs pos="2917">
                        <a:schemeClr val="tx1"/>
                      </a:gs>
                      <a:gs pos="30000">
                        <a:schemeClr val="tx1"/>
                      </a:gs>
                    </a:gsLst>
                    <a:lin ang="5400000" scaled="0"/>
                  </a:gradFill>
                </a:rPr>
                <a:t>Consistency </a:t>
              </a:r>
            </a:p>
          </p:txBody>
        </p:sp>
        <p:sp>
          <p:nvSpPr>
            <p:cNvPr id="65" name="Rectangle 64"/>
            <p:cNvSpPr/>
            <p:nvPr/>
          </p:nvSpPr>
          <p:spPr bwMode="auto">
            <a:xfrm>
              <a:off x="6930222" y="1999992"/>
              <a:ext cx="2446358" cy="792336"/>
            </a:xfrm>
            <a:prstGeom prst="rect">
              <a:avLst/>
            </a:prstGeom>
            <a:solidFill>
              <a:schemeClr val="tx1">
                <a:lumMod val="20000"/>
                <a:lumOff val="80000"/>
              </a:schemeClr>
            </a:solidFill>
            <a:ln w="9525">
              <a:no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505050"/>
                    </a:gs>
                    <a:gs pos="20000">
                      <a:srgbClr val="505050"/>
                    </a:gs>
                  </a:gsLst>
                  <a:lin ang="5400000" scaled="0"/>
                </a:gradFill>
              </a:endParaRPr>
            </a:p>
          </p:txBody>
        </p:sp>
        <p:grpSp>
          <p:nvGrpSpPr>
            <p:cNvPr id="66" name="Group 65"/>
            <p:cNvGrpSpPr/>
            <p:nvPr/>
          </p:nvGrpSpPr>
          <p:grpSpPr>
            <a:xfrm>
              <a:off x="7303771" y="2139110"/>
              <a:ext cx="1699260" cy="515719"/>
              <a:chOff x="7113018" y="2522053"/>
              <a:chExt cx="1699260" cy="515719"/>
            </a:xfrm>
          </p:grpSpPr>
          <p:sp>
            <p:nvSpPr>
              <p:cNvPr id="167" name="Freeform 8"/>
              <p:cNvSpPr>
                <a:spLocks noEditPoints="1"/>
              </p:cNvSpPr>
              <p:nvPr/>
            </p:nvSpPr>
            <p:spPr bwMode="auto">
              <a:xfrm>
                <a:off x="7113018" y="2522053"/>
                <a:ext cx="191627" cy="515719"/>
              </a:xfrm>
              <a:custGeom>
                <a:avLst/>
                <a:gdLst>
                  <a:gd name="T0" fmla="*/ 56 w 117"/>
                  <a:gd name="T1" fmla="*/ 0 h 292"/>
                  <a:gd name="T2" fmla="*/ 82 w 117"/>
                  <a:gd name="T3" fmla="*/ 25 h 292"/>
                  <a:gd name="T4" fmla="*/ 57 w 117"/>
                  <a:gd name="T5" fmla="*/ 51 h 292"/>
                  <a:gd name="T6" fmla="*/ 31 w 117"/>
                  <a:gd name="T7" fmla="*/ 26 h 292"/>
                  <a:gd name="T8" fmla="*/ 56 w 117"/>
                  <a:gd name="T9" fmla="*/ 0 h 292"/>
                  <a:gd name="T10" fmla="*/ 97 w 117"/>
                  <a:gd name="T11" fmla="*/ 181 h 292"/>
                  <a:gd name="T12" fmla="*/ 116 w 117"/>
                  <a:gd name="T13" fmla="*/ 159 h 292"/>
                  <a:gd name="T14" fmla="*/ 115 w 117"/>
                  <a:gd name="T15" fmla="*/ 88 h 292"/>
                  <a:gd name="T16" fmla="*/ 85 w 117"/>
                  <a:gd name="T17" fmla="*/ 59 h 292"/>
                  <a:gd name="T18" fmla="*/ 57 w 117"/>
                  <a:gd name="T19" fmla="*/ 59 h 292"/>
                  <a:gd name="T20" fmla="*/ 30 w 117"/>
                  <a:gd name="T21" fmla="*/ 60 h 292"/>
                  <a:gd name="T22" fmla="*/ 1 w 117"/>
                  <a:gd name="T23" fmla="*/ 90 h 292"/>
                  <a:gd name="T24" fmla="*/ 2 w 117"/>
                  <a:gd name="T25" fmla="*/ 161 h 292"/>
                  <a:gd name="T26" fmla="*/ 22 w 117"/>
                  <a:gd name="T27" fmla="*/ 183 h 292"/>
                  <a:gd name="T28" fmla="*/ 35 w 117"/>
                  <a:gd name="T29" fmla="*/ 292 h 292"/>
                  <a:gd name="T30" fmla="*/ 89 w 117"/>
                  <a:gd name="T31" fmla="*/ 291 h 292"/>
                  <a:gd name="T32" fmla="*/ 97 w 117"/>
                  <a:gd name="T33" fmla="*/ 181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292">
                    <a:moveTo>
                      <a:pt x="56" y="0"/>
                    </a:moveTo>
                    <a:cubicBezTo>
                      <a:pt x="70" y="0"/>
                      <a:pt x="82" y="11"/>
                      <a:pt x="82" y="25"/>
                    </a:cubicBezTo>
                    <a:cubicBezTo>
                      <a:pt x="82" y="39"/>
                      <a:pt x="71" y="51"/>
                      <a:pt x="57" y="51"/>
                    </a:cubicBezTo>
                    <a:cubicBezTo>
                      <a:pt x="43" y="51"/>
                      <a:pt x="31" y="40"/>
                      <a:pt x="31" y="26"/>
                    </a:cubicBezTo>
                    <a:cubicBezTo>
                      <a:pt x="31" y="12"/>
                      <a:pt x="42" y="0"/>
                      <a:pt x="56" y="0"/>
                    </a:cubicBezTo>
                    <a:close/>
                    <a:moveTo>
                      <a:pt x="97" y="181"/>
                    </a:moveTo>
                    <a:cubicBezTo>
                      <a:pt x="97" y="181"/>
                      <a:pt x="117" y="179"/>
                      <a:pt x="116" y="159"/>
                    </a:cubicBezTo>
                    <a:cubicBezTo>
                      <a:pt x="115" y="88"/>
                      <a:pt x="115" y="88"/>
                      <a:pt x="115" y="88"/>
                    </a:cubicBezTo>
                    <a:cubicBezTo>
                      <a:pt x="115" y="75"/>
                      <a:pt x="106" y="58"/>
                      <a:pt x="85" y="59"/>
                    </a:cubicBezTo>
                    <a:cubicBezTo>
                      <a:pt x="57" y="59"/>
                      <a:pt x="57" y="59"/>
                      <a:pt x="57" y="59"/>
                    </a:cubicBezTo>
                    <a:cubicBezTo>
                      <a:pt x="30" y="60"/>
                      <a:pt x="30" y="60"/>
                      <a:pt x="30" y="60"/>
                    </a:cubicBezTo>
                    <a:cubicBezTo>
                      <a:pt x="9" y="60"/>
                      <a:pt x="0" y="77"/>
                      <a:pt x="1" y="90"/>
                    </a:cubicBezTo>
                    <a:cubicBezTo>
                      <a:pt x="2" y="161"/>
                      <a:pt x="2" y="161"/>
                      <a:pt x="2" y="161"/>
                    </a:cubicBezTo>
                    <a:cubicBezTo>
                      <a:pt x="3" y="182"/>
                      <a:pt x="22" y="183"/>
                      <a:pt x="22" y="183"/>
                    </a:cubicBezTo>
                    <a:cubicBezTo>
                      <a:pt x="35" y="292"/>
                      <a:pt x="35" y="292"/>
                      <a:pt x="35" y="292"/>
                    </a:cubicBezTo>
                    <a:cubicBezTo>
                      <a:pt x="89" y="291"/>
                      <a:pt x="89" y="291"/>
                      <a:pt x="89" y="291"/>
                    </a:cubicBezTo>
                    <a:lnTo>
                      <a:pt x="97" y="181"/>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68" name="Freeform 8"/>
              <p:cNvSpPr>
                <a:spLocks noEditPoints="1"/>
              </p:cNvSpPr>
              <p:nvPr/>
            </p:nvSpPr>
            <p:spPr bwMode="auto">
              <a:xfrm>
                <a:off x="7489927" y="2522053"/>
                <a:ext cx="191627" cy="515719"/>
              </a:xfrm>
              <a:custGeom>
                <a:avLst/>
                <a:gdLst>
                  <a:gd name="T0" fmla="*/ 56 w 117"/>
                  <a:gd name="T1" fmla="*/ 0 h 292"/>
                  <a:gd name="T2" fmla="*/ 82 w 117"/>
                  <a:gd name="T3" fmla="*/ 25 h 292"/>
                  <a:gd name="T4" fmla="*/ 57 w 117"/>
                  <a:gd name="T5" fmla="*/ 51 h 292"/>
                  <a:gd name="T6" fmla="*/ 31 w 117"/>
                  <a:gd name="T7" fmla="*/ 26 h 292"/>
                  <a:gd name="T8" fmla="*/ 56 w 117"/>
                  <a:gd name="T9" fmla="*/ 0 h 292"/>
                  <a:gd name="T10" fmla="*/ 97 w 117"/>
                  <a:gd name="T11" fmla="*/ 181 h 292"/>
                  <a:gd name="T12" fmla="*/ 116 w 117"/>
                  <a:gd name="T13" fmla="*/ 159 h 292"/>
                  <a:gd name="T14" fmla="*/ 115 w 117"/>
                  <a:gd name="T15" fmla="*/ 88 h 292"/>
                  <a:gd name="T16" fmla="*/ 85 w 117"/>
                  <a:gd name="T17" fmla="*/ 59 h 292"/>
                  <a:gd name="T18" fmla="*/ 57 w 117"/>
                  <a:gd name="T19" fmla="*/ 59 h 292"/>
                  <a:gd name="T20" fmla="*/ 30 w 117"/>
                  <a:gd name="T21" fmla="*/ 60 h 292"/>
                  <a:gd name="T22" fmla="*/ 1 w 117"/>
                  <a:gd name="T23" fmla="*/ 90 h 292"/>
                  <a:gd name="T24" fmla="*/ 2 w 117"/>
                  <a:gd name="T25" fmla="*/ 161 h 292"/>
                  <a:gd name="T26" fmla="*/ 22 w 117"/>
                  <a:gd name="T27" fmla="*/ 183 h 292"/>
                  <a:gd name="T28" fmla="*/ 35 w 117"/>
                  <a:gd name="T29" fmla="*/ 292 h 292"/>
                  <a:gd name="T30" fmla="*/ 89 w 117"/>
                  <a:gd name="T31" fmla="*/ 291 h 292"/>
                  <a:gd name="T32" fmla="*/ 97 w 117"/>
                  <a:gd name="T33" fmla="*/ 181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292">
                    <a:moveTo>
                      <a:pt x="56" y="0"/>
                    </a:moveTo>
                    <a:cubicBezTo>
                      <a:pt x="70" y="0"/>
                      <a:pt x="82" y="11"/>
                      <a:pt x="82" y="25"/>
                    </a:cubicBezTo>
                    <a:cubicBezTo>
                      <a:pt x="82" y="39"/>
                      <a:pt x="71" y="51"/>
                      <a:pt x="57" y="51"/>
                    </a:cubicBezTo>
                    <a:cubicBezTo>
                      <a:pt x="43" y="51"/>
                      <a:pt x="31" y="40"/>
                      <a:pt x="31" y="26"/>
                    </a:cubicBezTo>
                    <a:cubicBezTo>
                      <a:pt x="31" y="12"/>
                      <a:pt x="42" y="0"/>
                      <a:pt x="56" y="0"/>
                    </a:cubicBezTo>
                    <a:close/>
                    <a:moveTo>
                      <a:pt x="97" y="181"/>
                    </a:moveTo>
                    <a:cubicBezTo>
                      <a:pt x="97" y="181"/>
                      <a:pt x="117" y="179"/>
                      <a:pt x="116" y="159"/>
                    </a:cubicBezTo>
                    <a:cubicBezTo>
                      <a:pt x="115" y="88"/>
                      <a:pt x="115" y="88"/>
                      <a:pt x="115" y="88"/>
                    </a:cubicBezTo>
                    <a:cubicBezTo>
                      <a:pt x="115" y="75"/>
                      <a:pt x="106" y="58"/>
                      <a:pt x="85" y="59"/>
                    </a:cubicBezTo>
                    <a:cubicBezTo>
                      <a:pt x="57" y="59"/>
                      <a:pt x="57" y="59"/>
                      <a:pt x="57" y="59"/>
                    </a:cubicBezTo>
                    <a:cubicBezTo>
                      <a:pt x="30" y="60"/>
                      <a:pt x="30" y="60"/>
                      <a:pt x="30" y="60"/>
                    </a:cubicBezTo>
                    <a:cubicBezTo>
                      <a:pt x="9" y="60"/>
                      <a:pt x="0" y="77"/>
                      <a:pt x="1" y="90"/>
                    </a:cubicBezTo>
                    <a:cubicBezTo>
                      <a:pt x="2" y="161"/>
                      <a:pt x="2" y="161"/>
                      <a:pt x="2" y="161"/>
                    </a:cubicBezTo>
                    <a:cubicBezTo>
                      <a:pt x="3" y="182"/>
                      <a:pt x="22" y="183"/>
                      <a:pt x="22" y="183"/>
                    </a:cubicBezTo>
                    <a:cubicBezTo>
                      <a:pt x="35" y="292"/>
                      <a:pt x="35" y="292"/>
                      <a:pt x="35" y="292"/>
                    </a:cubicBezTo>
                    <a:cubicBezTo>
                      <a:pt x="89" y="291"/>
                      <a:pt x="89" y="291"/>
                      <a:pt x="89" y="291"/>
                    </a:cubicBezTo>
                    <a:lnTo>
                      <a:pt x="97" y="181"/>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69" name="Freeform 8"/>
              <p:cNvSpPr>
                <a:spLocks noEditPoints="1"/>
              </p:cNvSpPr>
              <p:nvPr/>
            </p:nvSpPr>
            <p:spPr bwMode="auto">
              <a:xfrm>
                <a:off x="7866835" y="2522053"/>
                <a:ext cx="191627" cy="515719"/>
              </a:xfrm>
              <a:custGeom>
                <a:avLst/>
                <a:gdLst>
                  <a:gd name="T0" fmla="*/ 56 w 117"/>
                  <a:gd name="T1" fmla="*/ 0 h 292"/>
                  <a:gd name="T2" fmla="*/ 82 w 117"/>
                  <a:gd name="T3" fmla="*/ 25 h 292"/>
                  <a:gd name="T4" fmla="*/ 57 w 117"/>
                  <a:gd name="T5" fmla="*/ 51 h 292"/>
                  <a:gd name="T6" fmla="*/ 31 w 117"/>
                  <a:gd name="T7" fmla="*/ 26 h 292"/>
                  <a:gd name="T8" fmla="*/ 56 w 117"/>
                  <a:gd name="T9" fmla="*/ 0 h 292"/>
                  <a:gd name="T10" fmla="*/ 97 w 117"/>
                  <a:gd name="T11" fmla="*/ 181 h 292"/>
                  <a:gd name="T12" fmla="*/ 116 w 117"/>
                  <a:gd name="T13" fmla="*/ 159 h 292"/>
                  <a:gd name="T14" fmla="*/ 115 w 117"/>
                  <a:gd name="T15" fmla="*/ 88 h 292"/>
                  <a:gd name="T16" fmla="*/ 85 w 117"/>
                  <a:gd name="T17" fmla="*/ 59 h 292"/>
                  <a:gd name="T18" fmla="*/ 57 w 117"/>
                  <a:gd name="T19" fmla="*/ 59 h 292"/>
                  <a:gd name="T20" fmla="*/ 30 w 117"/>
                  <a:gd name="T21" fmla="*/ 60 h 292"/>
                  <a:gd name="T22" fmla="*/ 1 w 117"/>
                  <a:gd name="T23" fmla="*/ 90 h 292"/>
                  <a:gd name="T24" fmla="*/ 2 w 117"/>
                  <a:gd name="T25" fmla="*/ 161 h 292"/>
                  <a:gd name="T26" fmla="*/ 22 w 117"/>
                  <a:gd name="T27" fmla="*/ 183 h 292"/>
                  <a:gd name="T28" fmla="*/ 35 w 117"/>
                  <a:gd name="T29" fmla="*/ 292 h 292"/>
                  <a:gd name="T30" fmla="*/ 89 w 117"/>
                  <a:gd name="T31" fmla="*/ 291 h 292"/>
                  <a:gd name="T32" fmla="*/ 97 w 117"/>
                  <a:gd name="T33" fmla="*/ 181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292">
                    <a:moveTo>
                      <a:pt x="56" y="0"/>
                    </a:moveTo>
                    <a:cubicBezTo>
                      <a:pt x="70" y="0"/>
                      <a:pt x="82" y="11"/>
                      <a:pt x="82" y="25"/>
                    </a:cubicBezTo>
                    <a:cubicBezTo>
                      <a:pt x="82" y="39"/>
                      <a:pt x="71" y="51"/>
                      <a:pt x="57" y="51"/>
                    </a:cubicBezTo>
                    <a:cubicBezTo>
                      <a:pt x="43" y="51"/>
                      <a:pt x="31" y="40"/>
                      <a:pt x="31" y="26"/>
                    </a:cubicBezTo>
                    <a:cubicBezTo>
                      <a:pt x="31" y="12"/>
                      <a:pt x="42" y="0"/>
                      <a:pt x="56" y="0"/>
                    </a:cubicBezTo>
                    <a:close/>
                    <a:moveTo>
                      <a:pt x="97" y="181"/>
                    </a:moveTo>
                    <a:cubicBezTo>
                      <a:pt x="97" y="181"/>
                      <a:pt x="117" y="179"/>
                      <a:pt x="116" y="159"/>
                    </a:cubicBezTo>
                    <a:cubicBezTo>
                      <a:pt x="115" y="88"/>
                      <a:pt x="115" y="88"/>
                      <a:pt x="115" y="88"/>
                    </a:cubicBezTo>
                    <a:cubicBezTo>
                      <a:pt x="115" y="75"/>
                      <a:pt x="106" y="58"/>
                      <a:pt x="85" y="59"/>
                    </a:cubicBezTo>
                    <a:cubicBezTo>
                      <a:pt x="57" y="59"/>
                      <a:pt x="57" y="59"/>
                      <a:pt x="57" y="59"/>
                    </a:cubicBezTo>
                    <a:cubicBezTo>
                      <a:pt x="30" y="60"/>
                      <a:pt x="30" y="60"/>
                      <a:pt x="30" y="60"/>
                    </a:cubicBezTo>
                    <a:cubicBezTo>
                      <a:pt x="9" y="60"/>
                      <a:pt x="0" y="77"/>
                      <a:pt x="1" y="90"/>
                    </a:cubicBezTo>
                    <a:cubicBezTo>
                      <a:pt x="2" y="161"/>
                      <a:pt x="2" y="161"/>
                      <a:pt x="2" y="161"/>
                    </a:cubicBezTo>
                    <a:cubicBezTo>
                      <a:pt x="3" y="182"/>
                      <a:pt x="22" y="183"/>
                      <a:pt x="22" y="183"/>
                    </a:cubicBezTo>
                    <a:cubicBezTo>
                      <a:pt x="35" y="292"/>
                      <a:pt x="35" y="292"/>
                      <a:pt x="35" y="292"/>
                    </a:cubicBezTo>
                    <a:cubicBezTo>
                      <a:pt x="89" y="291"/>
                      <a:pt x="89" y="291"/>
                      <a:pt x="89" y="291"/>
                    </a:cubicBezTo>
                    <a:lnTo>
                      <a:pt x="97" y="181"/>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70" name="Freeform 8"/>
              <p:cNvSpPr>
                <a:spLocks noEditPoints="1"/>
              </p:cNvSpPr>
              <p:nvPr/>
            </p:nvSpPr>
            <p:spPr bwMode="auto">
              <a:xfrm>
                <a:off x="8243743" y="2522053"/>
                <a:ext cx="191627" cy="515719"/>
              </a:xfrm>
              <a:custGeom>
                <a:avLst/>
                <a:gdLst>
                  <a:gd name="T0" fmla="*/ 56 w 117"/>
                  <a:gd name="T1" fmla="*/ 0 h 292"/>
                  <a:gd name="T2" fmla="*/ 82 w 117"/>
                  <a:gd name="T3" fmla="*/ 25 h 292"/>
                  <a:gd name="T4" fmla="*/ 57 w 117"/>
                  <a:gd name="T5" fmla="*/ 51 h 292"/>
                  <a:gd name="T6" fmla="*/ 31 w 117"/>
                  <a:gd name="T7" fmla="*/ 26 h 292"/>
                  <a:gd name="T8" fmla="*/ 56 w 117"/>
                  <a:gd name="T9" fmla="*/ 0 h 292"/>
                  <a:gd name="T10" fmla="*/ 97 w 117"/>
                  <a:gd name="T11" fmla="*/ 181 h 292"/>
                  <a:gd name="T12" fmla="*/ 116 w 117"/>
                  <a:gd name="T13" fmla="*/ 159 h 292"/>
                  <a:gd name="T14" fmla="*/ 115 w 117"/>
                  <a:gd name="T15" fmla="*/ 88 h 292"/>
                  <a:gd name="T16" fmla="*/ 85 w 117"/>
                  <a:gd name="T17" fmla="*/ 59 h 292"/>
                  <a:gd name="T18" fmla="*/ 57 w 117"/>
                  <a:gd name="T19" fmla="*/ 59 h 292"/>
                  <a:gd name="T20" fmla="*/ 30 w 117"/>
                  <a:gd name="T21" fmla="*/ 60 h 292"/>
                  <a:gd name="T22" fmla="*/ 1 w 117"/>
                  <a:gd name="T23" fmla="*/ 90 h 292"/>
                  <a:gd name="T24" fmla="*/ 2 w 117"/>
                  <a:gd name="T25" fmla="*/ 161 h 292"/>
                  <a:gd name="T26" fmla="*/ 22 w 117"/>
                  <a:gd name="T27" fmla="*/ 183 h 292"/>
                  <a:gd name="T28" fmla="*/ 35 w 117"/>
                  <a:gd name="T29" fmla="*/ 292 h 292"/>
                  <a:gd name="T30" fmla="*/ 89 w 117"/>
                  <a:gd name="T31" fmla="*/ 291 h 292"/>
                  <a:gd name="T32" fmla="*/ 97 w 117"/>
                  <a:gd name="T33" fmla="*/ 181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292">
                    <a:moveTo>
                      <a:pt x="56" y="0"/>
                    </a:moveTo>
                    <a:cubicBezTo>
                      <a:pt x="70" y="0"/>
                      <a:pt x="82" y="11"/>
                      <a:pt x="82" y="25"/>
                    </a:cubicBezTo>
                    <a:cubicBezTo>
                      <a:pt x="82" y="39"/>
                      <a:pt x="71" y="51"/>
                      <a:pt x="57" y="51"/>
                    </a:cubicBezTo>
                    <a:cubicBezTo>
                      <a:pt x="43" y="51"/>
                      <a:pt x="31" y="40"/>
                      <a:pt x="31" y="26"/>
                    </a:cubicBezTo>
                    <a:cubicBezTo>
                      <a:pt x="31" y="12"/>
                      <a:pt x="42" y="0"/>
                      <a:pt x="56" y="0"/>
                    </a:cubicBezTo>
                    <a:close/>
                    <a:moveTo>
                      <a:pt x="97" y="181"/>
                    </a:moveTo>
                    <a:cubicBezTo>
                      <a:pt x="97" y="181"/>
                      <a:pt x="117" y="179"/>
                      <a:pt x="116" y="159"/>
                    </a:cubicBezTo>
                    <a:cubicBezTo>
                      <a:pt x="115" y="88"/>
                      <a:pt x="115" y="88"/>
                      <a:pt x="115" y="88"/>
                    </a:cubicBezTo>
                    <a:cubicBezTo>
                      <a:pt x="115" y="75"/>
                      <a:pt x="106" y="58"/>
                      <a:pt x="85" y="59"/>
                    </a:cubicBezTo>
                    <a:cubicBezTo>
                      <a:pt x="57" y="59"/>
                      <a:pt x="57" y="59"/>
                      <a:pt x="57" y="59"/>
                    </a:cubicBezTo>
                    <a:cubicBezTo>
                      <a:pt x="30" y="60"/>
                      <a:pt x="30" y="60"/>
                      <a:pt x="30" y="60"/>
                    </a:cubicBezTo>
                    <a:cubicBezTo>
                      <a:pt x="9" y="60"/>
                      <a:pt x="0" y="77"/>
                      <a:pt x="1" y="90"/>
                    </a:cubicBezTo>
                    <a:cubicBezTo>
                      <a:pt x="2" y="161"/>
                      <a:pt x="2" y="161"/>
                      <a:pt x="2" y="161"/>
                    </a:cubicBezTo>
                    <a:cubicBezTo>
                      <a:pt x="3" y="182"/>
                      <a:pt x="22" y="183"/>
                      <a:pt x="22" y="183"/>
                    </a:cubicBezTo>
                    <a:cubicBezTo>
                      <a:pt x="35" y="292"/>
                      <a:pt x="35" y="292"/>
                      <a:pt x="35" y="292"/>
                    </a:cubicBezTo>
                    <a:cubicBezTo>
                      <a:pt x="89" y="291"/>
                      <a:pt x="89" y="291"/>
                      <a:pt x="89" y="291"/>
                    </a:cubicBezTo>
                    <a:lnTo>
                      <a:pt x="97" y="181"/>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71" name="Freeform 8"/>
              <p:cNvSpPr>
                <a:spLocks noEditPoints="1"/>
              </p:cNvSpPr>
              <p:nvPr/>
            </p:nvSpPr>
            <p:spPr bwMode="auto">
              <a:xfrm>
                <a:off x="8620651" y="2522053"/>
                <a:ext cx="191627" cy="515719"/>
              </a:xfrm>
              <a:custGeom>
                <a:avLst/>
                <a:gdLst>
                  <a:gd name="T0" fmla="*/ 56 w 117"/>
                  <a:gd name="T1" fmla="*/ 0 h 292"/>
                  <a:gd name="T2" fmla="*/ 82 w 117"/>
                  <a:gd name="T3" fmla="*/ 25 h 292"/>
                  <a:gd name="T4" fmla="*/ 57 w 117"/>
                  <a:gd name="T5" fmla="*/ 51 h 292"/>
                  <a:gd name="T6" fmla="*/ 31 w 117"/>
                  <a:gd name="T7" fmla="*/ 26 h 292"/>
                  <a:gd name="T8" fmla="*/ 56 w 117"/>
                  <a:gd name="T9" fmla="*/ 0 h 292"/>
                  <a:gd name="T10" fmla="*/ 97 w 117"/>
                  <a:gd name="T11" fmla="*/ 181 h 292"/>
                  <a:gd name="T12" fmla="*/ 116 w 117"/>
                  <a:gd name="T13" fmla="*/ 159 h 292"/>
                  <a:gd name="T14" fmla="*/ 115 w 117"/>
                  <a:gd name="T15" fmla="*/ 88 h 292"/>
                  <a:gd name="T16" fmla="*/ 85 w 117"/>
                  <a:gd name="T17" fmla="*/ 59 h 292"/>
                  <a:gd name="T18" fmla="*/ 57 w 117"/>
                  <a:gd name="T19" fmla="*/ 59 h 292"/>
                  <a:gd name="T20" fmla="*/ 30 w 117"/>
                  <a:gd name="T21" fmla="*/ 60 h 292"/>
                  <a:gd name="T22" fmla="*/ 1 w 117"/>
                  <a:gd name="T23" fmla="*/ 90 h 292"/>
                  <a:gd name="T24" fmla="*/ 2 w 117"/>
                  <a:gd name="T25" fmla="*/ 161 h 292"/>
                  <a:gd name="T26" fmla="*/ 22 w 117"/>
                  <a:gd name="T27" fmla="*/ 183 h 292"/>
                  <a:gd name="T28" fmla="*/ 35 w 117"/>
                  <a:gd name="T29" fmla="*/ 292 h 292"/>
                  <a:gd name="T30" fmla="*/ 89 w 117"/>
                  <a:gd name="T31" fmla="*/ 291 h 292"/>
                  <a:gd name="T32" fmla="*/ 97 w 117"/>
                  <a:gd name="T33" fmla="*/ 181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292">
                    <a:moveTo>
                      <a:pt x="56" y="0"/>
                    </a:moveTo>
                    <a:cubicBezTo>
                      <a:pt x="70" y="0"/>
                      <a:pt x="82" y="11"/>
                      <a:pt x="82" y="25"/>
                    </a:cubicBezTo>
                    <a:cubicBezTo>
                      <a:pt x="82" y="39"/>
                      <a:pt x="71" y="51"/>
                      <a:pt x="57" y="51"/>
                    </a:cubicBezTo>
                    <a:cubicBezTo>
                      <a:pt x="43" y="51"/>
                      <a:pt x="31" y="40"/>
                      <a:pt x="31" y="26"/>
                    </a:cubicBezTo>
                    <a:cubicBezTo>
                      <a:pt x="31" y="12"/>
                      <a:pt x="42" y="0"/>
                      <a:pt x="56" y="0"/>
                    </a:cubicBezTo>
                    <a:close/>
                    <a:moveTo>
                      <a:pt x="97" y="181"/>
                    </a:moveTo>
                    <a:cubicBezTo>
                      <a:pt x="97" y="181"/>
                      <a:pt x="117" y="179"/>
                      <a:pt x="116" y="159"/>
                    </a:cubicBezTo>
                    <a:cubicBezTo>
                      <a:pt x="115" y="88"/>
                      <a:pt x="115" y="88"/>
                      <a:pt x="115" y="88"/>
                    </a:cubicBezTo>
                    <a:cubicBezTo>
                      <a:pt x="115" y="75"/>
                      <a:pt x="106" y="58"/>
                      <a:pt x="85" y="59"/>
                    </a:cubicBezTo>
                    <a:cubicBezTo>
                      <a:pt x="57" y="59"/>
                      <a:pt x="57" y="59"/>
                      <a:pt x="57" y="59"/>
                    </a:cubicBezTo>
                    <a:cubicBezTo>
                      <a:pt x="30" y="60"/>
                      <a:pt x="30" y="60"/>
                      <a:pt x="30" y="60"/>
                    </a:cubicBezTo>
                    <a:cubicBezTo>
                      <a:pt x="9" y="60"/>
                      <a:pt x="0" y="77"/>
                      <a:pt x="1" y="90"/>
                    </a:cubicBezTo>
                    <a:cubicBezTo>
                      <a:pt x="2" y="161"/>
                      <a:pt x="2" y="161"/>
                      <a:pt x="2" y="161"/>
                    </a:cubicBezTo>
                    <a:cubicBezTo>
                      <a:pt x="3" y="182"/>
                      <a:pt x="22" y="183"/>
                      <a:pt x="22" y="183"/>
                    </a:cubicBezTo>
                    <a:cubicBezTo>
                      <a:pt x="35" y="292"/>
                      <a:pt x="35" y="292"/>
                      <a:pt x="35" y="292"/>
                    </a:cubicBezTo>
                    <a:cubicBezTo>
                      <a:pt x="89" y="291"/>
                      <a:pt x="89" y="291"/>
                      <a:pt x="89" y="291"/>
                    </a:cubicBezTo>
                    <a:lnTo>
                      <a:pt x="97" y="181"/>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grpSp>
        <p:cxnSp>
          <p:nvCxnSpPr>
            <p:cNvPr id="67" name="Straight Connector 66"/>
            <p:cNvCxnSpPr/>
            <p:nvPr/>
          </p:nvCxnSpPr>
          <p:spPr>
            <a:xfrm>
              <a:off x="8153401" y="2794900"/>
              <a:ext cx="0" cy="686311"/>
            </a:xfrm>
            <a:prstGeom prst="line">
              <a:avLst/>
            </a:prstGeom>
            <a:solidFill>
              <a:srgbClr val="FFFFFF"/>
            </a:solidFill>
            <a:ln w="41275">
              <a:solidFill>
                <a:schemeClr val="bg2"/>
              </a:solidFill>
              <a:prstDash val="sysDot"/>
              <a:round/>
              <a:headEnd/>
              <a:tailEnd/>
            </a:ln>
          </p:spPr>
        </p:cxnSp>
        <p:cxnSp>
          <p:nvCxnSpPr>
            <p:cNvPr id="72" name="Straight Connector 71"/>
            <p:cNvCxnSpPr/>
            <p:nvPr/>
          </p:nvCxnSpPr>
          <p:spPr>
            <a:xfrm>
              <a:off x="5577083" y="3041501"/>
              <a:ext cx="0" cy="409181"/>
            </a:xfrm>
            <a:prstGeom prst="line">
              <a:avLst/>
            </a:prstGeom>
            <a:solidFill>
              <a:srgbClr val="FFFFFF"/>
            </a:solidFill>
            <a:ln w="41275">
              <a:solidFill>
                <a:schemeClr val="bg2"/>
              </a:solidFill>
              <a:prstDash val="sysDot"/>
              <a:round/>
              <a:headEnd/>
              <a:tailEnd/>
            </a:ln>
          </p:spPr>
        </p:cxnSp>
        <p:cxnSp>
          <p:nvCxnSpPr>
            <p:cNvPr id="73" name="Straight Connector 72"/>
            <p:cNvCxnSpPr/>
            <p:nvPr/>
          </p:nvCxnSpPr>
          <p:spPr>
            <a:xfrm>
              <a:off x="10692882" y="3038689"/>
              <a:ext cx="0" cy="409181"/>
            </a:xfrm>
            <a:prstGeom prst="line">
              <a:avLst/>
            </a:prstGeom>
            <a:solidFill>
              <a:srgbClr val="FFFFFF"/>
            </a:solidFill>
            <a:ln w="41275">
              <a:solidFill>
                <a:schemeClr val="bg2"/>
              </a:solidFill>
              <a:prstDash val="sysDot"/>
              <a:round/>
              <a:headEnd/>
              <a:tailEnd/>
            </a:ln>
          </p:spPr>
        </p:cxnSp>
        <p:cxnSp>
          <p:nvCxnSpPr>
            <p:cNvPr id="74" name="Straight Connector 73"/>
            <p:cNvCxnSpPr/>
            <p:nvPr/>
          </p:nvCxnSpPr>
          <p:spPr>
            <a:xfrm>
              <a:off x="5564819" y="3038689"/>
              <a:ext cx="5177164" cy="0"/>
            </a:xfrm>
            <a:prstGeom prst="line">
              <a:avLst/>
            </a:prstGeom>
            <a:solidFill>
              <a:srgbClr val="FFFFFF"/>
            </a:solidFill>
            <a:ln w="41275">
              <a:solidFill>
                <a:schemeClr val="bg2"/>
              </a:solidFill>
              <a:prstDash val="sysDot"/>
              <a:round/>
              <a:headEnd/>
              <a:tailEnd/>
            </a:ln>
          </p:spPr>
        </p:cxnSp>
        <p:grpSp>
          <p:nvGrpSpPr>
            <p:cNvPr id="75" name="Group 74"/>
            <p:cNvGrpSpPr/>
            <p:nvPr/>
          </p:nvGrpSpPr>
          <p:grpSpPr>
            <a:xfrm>
              <a:off x="4863965" y="3447869"/>
              <a:ext cx="6578873" cy="2489492"/>
              <a:chOff x="4866490" y="3830812"/>
              <a:chExt cx="6578873" cy="2489492"/>
            </a:xfrm>
          </p:grpSpPr>
          <p:sp>
            <p:nvSpPr>
              <p:cNvPr id="77" name="Rectangle 76"/>
              <p:cNvSpPr/>
              <p:nvPr/>
            </p:nvSpPr>
            <p:spPr bwMode="auto">
              <a:xfrm>
                <a:off x="4868293" y="3830812"/>
                <a:ext cx="2158483" cy="1914351"/>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91440" numCol="1" spcCol="0" rtlCol="0" fromWordArt="0" anchor="b" anchorCtr="0" forceAA="0" compatLnSpc="1">
                <a:prstTxWarp prst="textNoShape">
                  <a:avLst/>
                </a:prstTxWarp>
                <a:noAutofit/>
              </a:bodyPr>
              <a:lstStyle/>
              <a:p>
                <a:pPr defTabSz="914099" fontAlgn="base">
                  <a:lnSpc>
                    <a:spcPct val="90000"/>
                  </a:lnSpc>
                  <a:spcBef>
                    <a:spcPct val="0"/>
                  </a:spcBef>
                  <a:spcAft>
                    <a:spcPct val="0"/>
                  </a:spcAft>
                </a:pPr>
                <a:r>
                  <a:rPr lang="en-US" sz="1400" dirty="0">
                    <a:gradFill>
                      <a:gsLst>
                        <a:gs pos="1250">
                          <a:srgbClr val="FFFFFF"/>
                        </a:gs>
                        <a:gs pos="10417">
                          <a:srgbClr val="FFFFFF"/>
                        </a:gs>
                      </a:gsLst>
                      <a:lin ang="5400000" scaled="0"/>
                    </a:gradFill>
                  </a:rPr>
                  <a:t>Windows Server </a:t>
                </a:r>
                <a:br>
                  <a:rPr lang="en-US" sz="1400" dirty="0">
                    <a:gradFill>
                      <a:gsLst>
                        <a:gs pos="1250">
                          <a:srgbClr val="FFFFFF"/>
                        </a:gs>
                        <a:gs pos="10417">
                          <a:srgbClr val="FFFFFF"/>
                        </a:gs>
                      </a:gsLst>
                      <a:lin ang="5400000" scaled="0"/>
                    </a:gradFill>
                  </a:rPr>
                </a:br>
                <a:r>
                  <a:rPr lang="en-US" sz="1400" dirty="0" smtClean="0">
                    <a:gradFill>
                      <a:gsLst>
                        <a:gs pos="1250">
                          <a:srgbClr val="FFFFFF"/>
                        </a:gs>
                        <a:gs pos="10417">
                          <a:srgbClr val="FFFFFF"/>
                        </a:gs>
                      </a:gsLst>
                      <a:lin ang="5400000" scaled="0"/>
                    </a:gradFill>
                  </a:rPr>
                  <a:t>&amp; System </a:t>
                </a:r>
                <a:r>
                  <a:rPr lang="en-US" sz="1400" dirty="0">
                    <a:gradFill>
                      <a:gsLst>
                        <a:gs pos="1250">
                          <a:srgbClr val="FFFFFF"/>
                        </a:gs>
                        <a:gs pos="10417">
                          <a:srgbClr val="FFFFFF"/>
                        </a:gs>
                      </a:gsLst>
                      <a:lin ang="5400000" scaled="0"/>
                    </a:gradFill>
                  </a:rPr>
                  <a:t>Center</a:t>
                </a:r>
              </a:p>
            </p:txBody>
          </p:sp>
          <p:sp>
            <p:nvSpPr>
              <p:cNvPr id="78" name="Rectangle 77"/>
              <p:cNvSpPr/>
              <p:nvPr/>
            </p:nvSpPr>
            <p:spPr bwMode="auto">
              <a:xfrm>
                <a:off x="4939528" y="3915995"/>
                <a:ext cx="2016013" cy="572464"/>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spAutoFit/>
              </a:bodyPr>
              <a:lstStyle/>
              <a:p>
                <a:pPr defTabSz="914099" fontAlgn="base">
                  <a:lnSpc>
                    <a:spcPct val="90000"/>
                  </a:lnSpc>
                  <a:spcBef>
                    <a:spcPct val="0"/>
                  </a:spcBef>
                  <a:spcAft>
                    <a:spcPct val="0"/>
                  </a:spcAft>
                </a:pPr>
                <a:r>
                  <a:rPr lang="en-US" sz="1400" spc="-50" dirty="0">
                    <a:gradFill>
                      <a:gsLst>
                        <a:gs pos="1250">
                          <a:srgbClr val="FFFFFF"/>
                        </a:gs>
                        <a:gs pos="10417">
                          <a:srgbClr val="FFFFFF"/>
                        </a:gs>
                      </a:gsLst>
                      <a:lin ang="5400000" scaled="0"/>
                    </a:gradFill>
                  </a:rPr>
                  <a:t>Service </a:t>
                </a:r>
                <a:r>
                  <a:rPr lang="en-US" sz="1400" spc="-50" dirty="0" smtClean="0">
                    <a:gradFill>
                      <a:gsLst>
                        <a:gs pos="1250">
                          <a:srgbClr val="FFFFFF"/>
                        </a:gs>
                        <a:gs pos="10417">
                          <a:srgbClr val="FFFFFF"/>
                        </a:gs>
                      </a:gsLst>
                      <a:lin ang="5400000" scaled="0"/>
                    </a:gradFill>
                  </a:rPr>
                  <a:t>management </a:t>
                </a:r>
                <a:r>
                  <a:rPr lang="en-US" sz="1400" spc="-50" dirty="0">
                    <a:gradFill>
                      <a:gsLst>
                        <a:gs pos="1250">
                          <a:srgbClr val="FFFFFF"/>
                        </a:gs>
                        <a:gs pos="10417">
                          <a:srgbClr val="FFFFFF"/>
                        </a:gs>
                      </a:gsLst>
                      <a:lin ang="5400000" scaled="0"/>
                    </a:gradFill>
                  </a:rPr>
                  <a:t>portal &amp; extensible API</a:t>
                </a:r>
              </a:p>
            </p:txBody>
          </p:sp>
          <p:sp>
            <p:nvSpPr>
              <p:cNvPr id="79" name="Rectangle 78"/>
              <p:cNvSpPr/>
              <p:nvPr/>
            </p:nvSpPr>
            <p:spPr bwMode="auto">
              <a:xfrm>
                <a:off x="4939528" y="4518305"/>
                <a:ext cx="640080" cy="640080"/>
              </a:xfrm>
              <a:prstGeom prst="rect">
                <a:avLst/>
              </a:prstGeom>
              <a:solidFill>
                <a:schemeClr val="bg1">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z="1050" spc="-30" dirty="0" smtClean="0">
                    <a:gradFill>
                      <a:gsLst>
                        <a:gs pos="1250">
                          <a:srgbClr val="FFFFFF"/>
                        </a:gs>
                        <a:gs pos="10417">
                          <a:srgbClr val="FFFFFF"/>
                        </a:gs>
                      </a:gsLst>
                      <a:lin ang="5400000" scaled="0"/>
                    </a:gradFill>
                  </a:rPr>
                  <a:t>Web </a:t>
                </a:r>
                <a:br>
                  <a:rPr lang="en-US" sz="1050" spc="-30" dirty="0" smtClean="0">
                    <a:gradFill>
                      <a:gsLst>
                        <a:gs pos="1250">
                          <a:srgbClr val="FFFFFF"/>
                        </a:gs>
                        <a:gs pos="10417">
                          <a:srgbClr val="FFFFFF"/>
                        </a:gs>
                      </a:gsLst>
                      <a:lin ang="5400000" scaled="0"/>
                    </a:gradFill>
                  </a:rPr>
                </a:br>
                <a:r>
                  <a:rPr lang="en-US" sz="1050" spc="-30" dirty="0" smtClean="0">
                    <a:gradFill>
                      <a:gsLst>
                        <a:gs pos="1250">
                          <a:srgbClr val="FFFFFF"/>
                        </a:gs>
                        <a:gs pos="10417">
                          <a:srgbClr val="FFFFFF"/>
                        </a:gs>
                      </a:gsLst>
                      <a:lin ang="5400000" scaled="0"/>
                    </a:gradFill>
                  </a:rPr>
                  <a:t>Sites</a:t>
                </a:r>
              </a:p>
            </p:txBody>
          </p:sp>
          <p:sp>
            <p:nvSpPr>
              <p:cNvPr id="80" name="Rectangle 79"/>
              <p:cNvSpPr/>
              <p:nvPr/>
            </p:nvSpPr>
            <p:spPr bwMode="auto">
              <a:xfrm>
                <a:off x="5626890" y="4518305"/>
                <a:ext cx="640080" cy="640080"/>
              </a:xfrm>
              <a:prstGeom prst="rect">
                <a:avLst/>
              </a:prstGeom>
              <a:solidFill>
                <a:schemeClr val="bg1">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z="1050" spc="-30" dirty="0" smtClean="0">
                    <a:gradFill>
                      <a:gsLst>
                        <a:gs pos="1250">
                          <a:srgbClr val="FFFFFF"/>
                        </a:gs>
                        <a:gs pos="10417">
                          <a:srgbClr val="FFFFFF"/>
                        </a:gs>
                      </a:gsLst>
                      <a:lin ang="5400000" scaled="0"/>
                    </a:gradFill>
                  </a:rPr>
                  <a:t>VM </a:t>
                </a:r>
              </a:p>
            </p:txBody>
          </p:sp>
          <p:sp>
            <p:nvSpPr>
              <p:cNvPr id="81" name="Rectangle 80"/>
              <p:cNvSpPr/>
              <p:nvPr/>
            </p:nvSpPr>
            <p:spPr bwMode="auto">
              <a:xfrm>
                <a:off x="6314251" y="4518305"/>
                <a:ext cx="640080" cy="640080"/>
              </a:xfrm>
              <a:prstGeom prst="rect">
                <a:avLst/>
              </a:prstGeom>
              <a:solidFill>
                <a:schemeClr val="bg1">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z="1050" spc="-30" dirty="0" smtClean="0">
                    <a:gradFill>
                      <a:gsLst>
                        <a:gs pos="1250">
                          <a:srgbClr val="FFFFFF"/>
                        </a:gs>
                        <a:gs pos="10417">
                          <a:srgbClr val="FFFFFF"/>
                        </a:gs>
                      </a:gsLst>
                      <a:lin ang="5400000" scaled="0"/>
                    </a:gradFill>
                  </a:rPr>
                  <a:t>Service </a:t>
                </a:r>
                <a:br>
                  <a:rPr lang="en-US" sz="1050" spc="-30" dirty="0" smtClean="0">
                    <a:gradFill>
                      <a:gsLst>
                        <a:gs pos="1250">
                          <a:srgbClr val="FFFFFF"/>
                        </a:gs>
                        <a:gs pos="10417">
                          <a:srgbClr val="FFFFFF"/>
                        </a:gs>
                      </a:gsLst>
                      <a:lin ang="5400000" scaled="0"/>
                    </a:gradFill>
                  </a:rPr>
                </a:br>
                <a:r>
                  <a:rPr lang="en-US" sz="1050" spc="-30" dirty="0" smtClean="0">
                    <a:gradFill>
                      <a:gsLst>
                        <a:gs pos="1250">
                          <a:srgbClr val="FFFFFF"/>
                        </a:gs>
                        <a:gs pos="10417">
                          <a:srgbClr val="FFFFFF"/>
                        </a:gs>
                      </a:gsLst>
                      <a:lin ang="5400000" scaled="0"/>
                    </a:gradFill>
                  </a:rPr>
                  <a:t>Bus</a:t>
                </a:r>
              </a:p>
            </p:txBody>
          </p:sp>
          <p:sp>
            <p:nvSpPr>
              <p:cNvPr id="82" name="Rectangle 81"/>
              <p:cNvSpPr/>
              <p:nvPr/>
            </p:nvSpPr>
            <p:spPr bwMode="auto">
              <a:xfrm>
                <a:off x="4866490" y="5784828"/>
                <a:ext cx="2160286" cy="535476"/>
              </a:xfrm>
              <a:prstGeom prst="rect">
                <a:avLst/>
              </a:prstGeom>
              <a:solidFill>
                <a:schemeClr val="tx1">
                  <a:lumMod val="20000"/>
                  <a:lumOff val="80000"/>
                </a:schemeClr>
              </a:solidFill>
              <a:ln w="9525">
                <a:no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14099" fontAlgn="base">
                  <a:lnSpc>
                    <a:spcPct val="90000"/>
                  </a:lnSpc>
                  <a:spcBef>
                    <a:spcPct val="0"/>
                  </a:spcBef>
                  <a:spcAft>
                    <a:spcPct val="0"/>
                  </a:spcAft>
                </a:pPr>
                <a:r>
                  <a:rPr lang="en-US" sz="2000" spc="-50" dirty="0" smtClean="0">
                    <a:gradFill>
                      <a:gsLst>
                        <a:gs pos="1250">
                          <a:schemeClr val="tx1"/>
                        </a:gs>
                        <a:gs pos="20000">
                          <a:schemeClr val="tx1"/>
                        </a:gs>
                      </a:gsLst>
                      <a:lin ang="5400000" scaled="0"/>
                    </a:gradFill>
                  </a:rPr>
                  <a:t>On-premises</a:t>
                </a:r>
              </a:p>
            </p:txBody>
          </p:sp>
          <p:sp>
            <p:nvSpPr>
              <p:cNvPr id="83" name="Rectangle 82"/>
              <p:cNvSpPr/>
              <p:nvPr/>
            </p:nvSpPr>
            <p:spPr bwMode="auto">
              <a:xfrm>
                <a:off x="7078163" y="5784828"/>
                <a:ext cx="2160286" cy="535476"/>
              </a:xfrm>
              <a:prstGeom prst="rect">
                <a:avLst/>
              </a:prstGeom>
              <a:solidFill>
                <a:schemeClr val="tx1">
                  <a:lumMod val="20000"/>
                  <a:lumOff val="80000"/>
                </a:schemeClr>
              </a:solidFill>
              <a:ln w="9525">
                <a:no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14099" fontAlgn="base">
                  <a:lnSpc>
                    <a:spcPct val="90000"/>
                  </a:lnSpc>
                  <a:spcBef>
                    <a:spcPct val="0"/>
                  </a:spcBef>
                  <a:spcAft>
                    <a:spcPct val="0"/>
                  </a:spcAft>
                </a:pPr>
                <a:r>
                  <a:rPr lang="en-US" sz="2000" spc="-50" dirty="0" smtClean="0">
                    <a:gradFill>
                      <a:gsLst>
                        <a:gs pos="1250">
                          <a:schemeClr val="tx1"/>
                        </a:gs>
                        <a:gs pos="20000">
                          <a:schemeClr val="tx1"/>
                        </a:gs>
                      </a:gsLst>
                      <a:lin ang="5400000" scaled="0"/>
                    </a:gradFill>
                  </a:rPr>
                  <a:t>Service provider</a:t>
                </a:r>
              </a:p>
            </p:txBody>
          </p:sp>
          <p:sp>
            <p:nvSpPr>
              <p:cNvPr id="84" name="Rectangle 83"/>
              <p:cNvSpPr/>
              <p:nvPr/>
            </p:nvSpPr>
            <p:spPr bwMode="auto">
              <a:xfrm>
                <a:off x="9285077" y="5784828"/>
                <a:ext cx="2160286" cy="535476"/>
              </a:xfrm>
              <a:prstGeom prst="rect">
                <a:avLst/>
              </a:prstGeom>
              <a:solidFill>
                <a:schemeClr val="tx1">
                  <a:lumMod val="20000"/>
                  <a:lumOff val="80000"/>
                </a:schemeClr>
              </a:solidFill>
              <a:ln w="9525">
                <a:no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14099" fontAlgn="base">
                  <a:lnSpc>
                    <a:spcPct val="90000"/>
                  </a:lnSpc>
                  <a:spcBef>
                    <a:spcPct val="0"/>
                  </a:spcBef>
                  <a:spcAft>
                    <a:spcPct val="0"/>
                  </a:spcAft>
                </a:pPr>
                <a:r>
                  <a:rPr lang="en-US" sz="2000" spc="-50" dirty="0" smtClean="0">
                    <a:gradFill>
                      <a:gsLst>
                        <a:gs pos="1250">
                          <a:schemeClr val="tx1"/>
                        </a:gs>
                        <a:gs pos="20000">
                          <a:schemeClr val="tx1"/>
                        </a:gs>
                      </a:gsLst>
                      <a:lin ang="5400000" scaled="0"/>
                    </a:gradFill>
                  </a:rPr>
                  <a:t>Microsoft </a:t>
                </a:r>
              </a:p>
            </p:txBody>
          </p:sp>
          <p:grpSp>
            <p:nvGrpSpPr>
              <p:cNvPr id="85" name="Group 84"/>
              <p:cNvGrpSpPr/>
              <p:nvPr/>
            </p:nvGrpSpPr>
            <p:grpSpPr>
              <a:xfrm>
                <a:off x="6585170" y="4842949"/>
                <a:ext cx="333665" cy="290465"/>
                <a:chOff x="6598260" y="4590950"/>
                <a:chExt cx="349473" cy="304226"/>
              </a:xfrm>
            </p:grpSpPr>
            <p:sp>
              <p:nvSpPr>
                <p:cNvPr id="147" name="Freeform 5"/>
                <p:cNvSpPr>
                  <a:spLocks/>
                </p:cNvSpPr>
                <p:nvPr/>
              </p:nvSpPr>
              <p:spPr bwMode="auto">
                <a:xfrm>
                  <a:off x="6691674" y="470043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48" name="Freeform 6"/>
                <p:cNvSpPr>
                  <a:spLocks/>
                </p:cNvSpPr>
                <p:nvPr/>
              </p:nvSpPr>
              <p:spPr bwMode="auto">
                <a:xfrm>
                  <a:off x="6691674" y="469654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49" name="Freeform 7"/>
                <p:cNvSpPr>
                  <a:spLocks/>
                </p:cNvSpPr>
                <p:nvPr/>
              </p:nvSpPr>
              <p:spPr bwMode="auto">
                <a:xfrm>
                  <a:off x="6833929" y="468529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50" name="Freeform 8"/>
                <p:cNvSpPr>
                  <a:spLocks/>
                </p:cNvSpPr>
                <p:nvPr/>
              </p:nvSpPr>
              <p:spPr bwMode="auto">
                <a:xfrm>
                  <a:off x="6738144" y="4641582"/>
                  <a:ext cx="0" cy="433"/>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cubicBezTo>
                        <a:pt x="0" y="0"/>
                        <a:pt x="0" y="0"/>
                        <a:pt x="0" y="0"/>
                      </a:cubicBezTo>
                      <a:cubicBezTo>
                        <a:pt x="0" y="1"/>
                        <a:pt x="0" y="1"/>
                        <a:pt x="0" y="1"/>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51" name="Freeform 9"/>
                <p:cNvSpPr>
                  <a:spLocks/>
                </p:cNvSpPr>
                <p:nvPr/>
              </p:nvSpPr>
              <p:spPr bwMode="auto">
                <a:xfrm>
                  <a:off x="6770389" y="4717747"/>
                  <a:ext cx="0" cy="433"/>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1"/>
                        <a:pt x="0" y="1"/>
                        <a:pt x="0" y="1"/>
                      </a:cubicBezTo>
                      <a:cubicBezTo>
                        <a:pt x="0" y="1"/>
                        <a:pt x="0" y="1"/>
                        <a:pt x="0" y="1"/>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52" name="Freeform 10"/>
                <p:cNvSpPr>
                  <a:spLocks noEditPoints="1"/>
                </p:cNvSpPr>
                <p:nvPr/>
              </p:nvSpPr>
              <p:spPr bwMode="auto">
                <a:xfrm>
                  <a:off x="6645204" y="4590950"/>
                  <a:ext cx="245627" cy="152329"/>
                </a:xfrm>
                <a:custGeom>
                  <a:avLst/>
                  <a:gdLst>
                    <a:gd name="T0" fmla="*/ 804 w 913"/>
                    <a:gd name="T1" fmla="*/ 236 h 620"/>
                    <a:gd name="T2" fmla="*/ 765 w 913"/>
                    <a:gd name="T3" fmla="*/ 243 h 620"/>
                    <a:gd name="T4" fmla="*/ 763 w 913"/>
                    <a:gd name="T5" fmla="*/ 193 h 620"/>
                    <a:gd name="T6" fmla="*/ 522 w 913"/>
                    <a:gd name="T7" fmla="*/ 18 h 620"/>
                    <a:gd name="T8" fmla="*/ 368 w 913"/>
                    <a:gd name="T9" fmla="*/ 129 h 620"/>
                    <a:gd name="T10" fmla="*/ 368 w 913"/>
                    <a:gd name="T11" fmla="*/ 129 h 620"/>
                    <a:gd name="T12" fmla="*/ 276 w 913"/>
                    <a:gd name="T13" fmla="*/ 82 h 620"/>
                    <a:gd name="T14" fmla="*/ 130 w 913"/>
                    <a:gd name="T15" fmla="*/ 206 h 620"/>
                    <a:gd name="T16" fmla="*/ 138 w 913"/>
                    <a:gd name="T17" fmla="*/ 262 h 620"/>
                    <a:gd name="T18" fmla="*/ 138 w 913"/>
                    <a:gd name="T19" fmla="*/ 262 h 620"/>
                    <a:gd name="T20" fmla="*/ 22 w 913"/>
                    <a:gd name="T21" fmla="*/ 333 h 620"/>
                    <a:gd name="T22" fmla="*/ 86 w 913"/>
                    <a:gd name="T23" fmla="*/ 476 h 620"/>
                    <a:gd name="T24" fmla="*/ 174 w 913"/>
                    <a:gd name="T25" fmla="*/ 472 h 620"/>
                    <a:gd name="T26" fmla="*/ 174 w 913"/>
                    <a:gd name="T27" fmla="*/ 472 h 620"/>
                    <a:gd name="T28" fmla="*/ 188 w 913"/>
                    <a:gd name="T29" fmla="*/ 512 h 620"/>
                    <a:gd name="T30" fmla="*/ 398 w 913"/>
                    <a:gd name="T31" fmla="*/ 582 h 620"/>
                    <a:gd name="T32" fmla="*/ 452 w 913"/>
                    <a:gd name="T33" fmla="*/ 538 h 620"/>
                    <a:gd name="T34" fmla="*/ 567 w 913"/>
                    <a:gd name="T35" fmla="*/ 576 h 620"/>
                    <a:gd name="T36" fmla="*/ 637 w 913"/>
                    <a:gd name="T37" fmla="*/ 500 h 620"/>
                    <a:gd name="T38" fmla="*/ 731 w 913"/>
                    <a:gd name="T39" fmla="*/ 506 h 620"/>
                    <a:gd name="T40" fmla="*/ 768 w 913"/>
                    <a:gd name="T41" fmla="*/ 448 h 620"/>
                    <a:gd name="T42" fmla="*/ 804 w 913"/>
                    <a:gd name="T43" fmla="*/ 454 h 620"/>
                    <a:gd name="T44" fmla="*/ 913 w 913"/>
                    <a:gd name="T45" fmla="*/ 346 h 620"/>
                    <a:gd name="T46" fmla="*/ 804 w 913"/>
                    <a:gd name="T47" fmla="*/ 236 h 620"/>
                    <a:gd name="T48" fmla="*/ 172 w 913"/>
                    <a:gd name="T49" fmla="*/ 446 h 620"/>
                    <a:gd name="T50" fmla="*/ 172 w 913"/>
                    <a:gd name="T51" fmla="*/ 446 h 620"/>
                    <a:gd name="T52" fmla="*/ 172 w 913"/>
                    <a:gd name="T53" fmla="*/ 446 h 620"/>
                    <a:gd name="T54" fmla="*/ 172 w 913"/>
                    <a:gd name="T55" fmla="*/ 446 h 620"/>
                    <a:gd name="T56" fmla="*/ 172 w 913"/>
                    <a:gd name="T57" fmla="*/ 431 h 620"/>
                    <a:gd name="T58" fmla="*/ 172 w 913"/>
                    <a:gd name="T59" fmla="*/ 431 h 620"/>
                    <a:gd name="T60" fmla="*/ 172 w 913"/>
                    <a:gd name="T61" fmla="*/ 431 h 620"/>
                    <a:gd name="T62" fmla="*/ 172 w 913"/>
                    <a:gd name="T63" fmla="*/ 431 h 620"/>
                    <a:gd name="T64" fmla="*/ 345 w 913"/>
                    <a:gd name="T65" fmla="*/ 208 h 620"/>
                    <a:gd name="T66" fmla="*/ 345 w 913"/>
                    <a:gd name="T67" fmla="*/ 207 h 620"/>
                    <a:gd name="T68" fmla="*/ 345 w 913"/>
                    <a:gd name="T69" fmla="*/ 207 h 620"/>
                    <a:gd name="T70" fmla="*/ 345 w 913"/>
                    <a:gd name="T71" fmla="*/ 208 h 620"/>
                    <a:gd name="T72" fmla="*/ 465 w 913"/>
                    <a:gd name="T73" fmla="*/ 518 h 620"/>
                    <a:gd name="T74" fmla="*/ 465 w 913"/>
                    <a:gd name="T75" fmla="*/ 518 h 620"/>
                    <a:gd name="T76" fmla="*/ 465 w 913"/>
                    <a:gd name="T77" fmla="*/ 517 h 620"/>
                    <a:gd name="T78" fmla="*/ 465 w 913"/>
                    <a:gd name="T79" fmla="*/ 518 h 620"/>
                    <a:gd name="T80" fmla="*/ 702 w 913"/>
                    <a:gd name="T81" fmla="*/ 385 h 620"/>
                    <a:gd name="T82" fmla="*/ 702 w 913"/>
                    <a:gd name="T83" fmla="*/ 385 h 620"/>
                    <a:gd name="T84" fmla="*/ 702 w 913"/>
                    <a:gd name="T85" fmla="*/ 385 h 620"/>
                    <a:gd name="T86" fmla="*/ 702 w 913"/>
                    <a:gd name="T87" fmla="*/ 385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13" h="620">
                      <a:moveTo>
                        <a:pt x="804" y="236"/>
                      </a:moveTo>
                      <a:cubicBezTo>
                        <a:pt x="791" y="236"/>
                        <a:pt x="778" y="239"/>
                        <a:pt x="765" y="243"/>
                      </a:cubicBezTo>
                      <a:cubicBezTo>
                        <a:pt x="767" y="227"/>
                        <a:pt x="766" y="210"/>
                        <a:pt x="763" y="193"/>
                      </a:cubicBezTo>
                      <a:cubicBezTo>
                        <a:pt x="745" y="78"/>
                        <a:pt x="637" y="0"/>
                        <a:pt x="522" y="18"/>
                      </a:cubicBezTo>
                      <a:cubicBezTo>
                        <a:pt x="453" y="29"/>
                        <a:pt x="398" y="72"/>
                        <a:pt x="368" y="129"/>
                      </a:cubicBezTo>
                      <a:cubicBezTo>
                        <a:pt x="368" y="129"/>
                        <a:pt x="368" y="129"/>
                        <a:pt x="368" y="129"/>
                      </a:cubicBezTo>
                      <a:cubicBezTo>
                        <a:pt x="346" y="102"/>
                        <a:pt x="314" y="85"/>
                        <a:pt x="276" y="82"/>
                      </a:cubicBezTo>
                      <a:cubicBezTo>
                        <a:pt x="202" y="75"/>
                        <a:pt x="136" y="131"/>
                        <a:pt x="130" y="206"/>
                      </a:cubicBezTo>
                      <a:cubicBezTo>
                        <a:pt x="128" y="225"/>
                        <a:pt x="131" y="245"/>
                        <a:pt x="138" y="262"/>
                      </a:cubicBezTo>
                      <a:cubicBezTo>
                        <a:pt x="138" y="262"/>
                        <a:pt x="138" y="262"/>
                        <a:pt x="138" y="262"/>
                      </a:cubicBezTo>
                      <a:cubicBezTo>
                        <a:pt x="89" y="257"/>
                        <a:pt x="41" y="285"/>
                        <a:pt x="22" y="333"/>
                      </a:cubicBezTo>
                      <a:cubicBezTo>
                        <a:pt x="0" y="390"/>
                        <a:pt x="29" y="454"/>
                        <a:pt x="86" y="476"/>
                      </a:cubicBezTo>
                      <a:cubicBezTo>
                        <a:pt x="116" y="488"/>
                        <a:pt x="148" y="485"/>
                        <a:pt x="174" y="472"/>
                      </a:cubicBezTo>
                      <a:cubicBezTo>
                        <a:pt x="174" y="472"/>
                        <a:pt x="174" y="472"/>
                        <a:pt x="174" y="472"/>
                      </a:cubicBezTo>
                      <a:cubicBezTo>
                        <a:pt x="177" y="485"/>
                        <a:pt x="182" y="499"/>
                        <a:pt x="188" y="512"/>
                      </a:cubicBezTo>
                      <a:cubicBezTo>
                        <a:pt x="227" y="589"/>
                        <a:pt x="321" y="620"/>
                        <a:pt x="398" y="582"/>
                      </a:cubicBezTo>
                      <a:cubicBezTo>
                        <a:pt x="420" y="571"/>
                        <a:pt x="438" y="556"/>
                        <a:pt x="452" y="538"/>
                      </a:cubicBezTo>
                      <a:cubicBezTo>
                        <a:pt x="477" y="573"/>
                        <a:pt x="523" y="590"/>
                        <a:pt x="567" y="576"/>
                      </a:cubicBezTo>
                      <a:cubicBezTo>
                        <a:pt x="604" y="565"/>
                        <a:pt x="629" y="535"/>
                        <a:pt x="637" y="500"/>
                      </a:cubicBezTo>
                      <a:cubicBezTo>
                        <a:pt x="663" y="521"/>
                        <a:pt x="701" y="525"/>
                        <a:pt x="731" y="506"/>
                      </a:cubicBezTo>
                      <a:cubicBezTo>
                        <a:pt x="752" y="493"/>
                        <a:pt x="765" y="471"/>
                        <a:pt x="768" y="448"/>
                      </a:cubicBezTo>
                      <a:cubicBezTo>
                        <a:pt x="779" y="452"/>
                        <a:pt x="791" y="454"/>
                        <a:pt x="804" y="454"/>
                      </a:cubicBezTo>
                      <a:cubicBezTo>
                        <a:pt x="864" y="455"/>
                        <a:pt x="913" y="406"/>
                        <a:pt x="913" y="346"/>
                      </a:cubicBezTo>
                      <a:cubicBezTo>
                        <a:pt x="913" y="285"/>
                        <a:pt x="864" y="236"/>
                        <a:pt x="804" y="236"/>
                      </a:cubicBezTo>
                      <a:close/>
                      <a:moveTo>
                        <a:pt x="172" y="446"/>
                      </a:moveTo>
                      <a:cubicBezTo>
                        <a:pt x="172" y="446"/>
                        <a:pt x="172" y="446"/>
                        <a:pt x="172" y="446"/>
                      </a:cubicBezTo>
                      <a:cubicBezTo>
                        <a:pt x="172" y="446"/>
                        <a:pt x="172" y="446"/>
                        <a:pt x="172" y="446"/>
                      </a:cubicBezTo>
                      <a:cubicBezTo>
                        <a:pt x="172" y="446"/>
                        <a:pt x="172" y="446"/>
                        <a:pt x="172" y="446"/>
                      </a:cubicBezTo>
                      <a:close/>
                      <a:moveTo>
                        <a:pt x="172" y="431"/>
                      </a:moveTo>
                      <a:cubicBezTo>
                        <a:pt x="172" y="431"/>
                        <a:pt x="172" y="431"/>
                        <a:pt x="172" y="431"/>
                      </a:cubicBezTo>
                      <a:cubicBezTo>
                        <a:pt x="172" y="431"/>
                        <a:pt x="172" y="431"/>
                        <a:pt x="172" y="431"/>
                      </a:cubicBezTo>
                      <a:cubicBezTo>
                        <a:pt x="172" y="431"/>
                        <a:pt x="172" y="431"/>
                        <a:pt x="172" y="431"/>
                      </a:cubicBezTo>
                      <a:close/>
                      <a:moveTo>
                        <a:pt x="345" y="208"/>
                      </a:moveTo>
                      <a:cubicBezTo>
                        <a:pt x="345" y="208"/>
                        <a:pt x="345" y="208"/>
                        <a:pt x="345" y="207"/>
                      </a:cubicBezTo>
                      <a:cubicBezTo>
                        <a:pt x="345" y="207"/>
                        <a:pt x="345" y="207"/>
                        <a:pt x="345" y="207"/>
                      </a:cubicBezTo>
                      <a:cubicBezTo>
                        <a:pt x="345" y="208"/>
                        <a:pt x="345" y="208"/>
                        <a:pt x="345" y="208"/>
                      </a:cubicBezTo>
                      <a:close/>
                      <a:moveTo>
                        <a:pt x="465" y="518"/>
                      </a:moveTo>
                      <a:cubicBezTo>
                        <a:pt x="465" y="518"/>
                        <a:pt x="465" y="518"/>
                        <a:pt x="465" y="518"/>
                      </a:cubicBezTo>
                      <a:cubicBezTo>
                        <a:pt x="465" y="518"/>
                        <a:pt x="465" y="518"/>
                        <a:pt x="465" y="517"/>
                      </a:cubicBezTo>
                      <a:cubicBezTo>
                        <a:pt x="465" y="517"/>
                        <a:pt x="465" y="518"/>
                        <a:pt x="465" y="518"/>
                      </a:cubicBezTo>
                      <a:close/>
                      <a:moveTo>
                        <a:pt x="702" y="385"/>
                      </a:moveTo>
                      <a:cubicBezTo>
                        <a:pt x="702" y="385"/>
                        <a:pt x="702" y="385"/>
                        <a:pt x="702" y="385"/>
                      </a:cubicBezTo>
                      <a:cubicBezTo>
                        <a:pt x="702" y="385"/>
                        <a:pt x="702" y="385"/>
                        <a:pt x="702" y="385"/>
                      </a:cubicBezTo>
                      <a:cubicBezTo>
                        <a:pt x="702" y="385"/>
                        <a:pt x="702" y="385"/>
                        <a:pt x="702" y="385"/>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53" name="Freeform 11"/>
                <p:cNvSpPr>
                  <a:spLocks noEditPoints="1"/>
                </p:cNvSpPr>
                <p:nvPr/>
              </p:nvSpPr>
              <p:spPr bwMode="auto">
                <a:xfrm>
                  <a:off x="6598260" y="4706928"/>
                  <a:ext cx="41728" cy="90013"/>
                </a:xfrm>
                <a:custGeom>
                  <a:avLst/>
                  <a:gdLst>
                    <a:gd name="T0" fmla="*/ 79 w 155"/>
                    <a:gd name="T1" fmla="*/ 328 h 368"/>
                    <a:gd name="T2" fmla="*/ 114 w 155"/>
                    <a:gd name="T3" fmla="*/ 293 h 368"/>
                    <a:gd name="T4" fmla="*/ 113 w 155"/>
                    <a:gd name="T5" fmla="*/ 74 h 368"/>
                    <a:gd name="T6" fmla="*/ 154 w 155"/>
                    <a:gd name="T7" fmla="*/ 116 h 368"/>
                    <a:gd name="T8" fmla="*/ 154 w 155"/>
                    <a:gd name="T9" fmla="*/ 0 h 368"/>
                    <a:gd name="T10" fmla="*/ 38 w 155"/>
                    <a:gd name="T11" fmla="*/ 0 h 368"/>
                    <a:gd name="T12" fmla="*/ 78 w 155"/>
                    <a:gd name="T13" fmla="*/ 40 h 368"/>
                    <a:gd name="T14" fmla="*/ 79 w 155"/>
                    <a:gd name="T15" fmla="*/ 328 h 368"/>
                    <a:gd name="T16" fmla="*/ 39 w 155"/>
                    <a:gd name="T17" fmla="*/ 368 h 368"/>
                    <a:gd name="T18" fmla="*/ 155 w 155"/>
                    <a:gd name="T19" fmla="*/ 368 h 368"/>
                    <a:gd name="T20" fmla="*/ 155 w 155"/>
                    <a:gd name="T21" fmla="*/ 253 h 368"/>
                    <a:gd name="T22" fmla="*/ 39 w 155"/>
                    <a:gd name="T23" fmla="*/ 36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 h="368">
                      <a:moveTo>
                        <a:pt x="79" y="328"/>
                      </a:moveTo>
                      <a:cubicBezTo>
                        <a:pt x="114" y="293"/>
                        <a:pt x="114" y="293"/>
                        <a:pt x="114" y="293"/>
                      </a:cubicBezTo>
                      <a:cubicBezTo>
                        <a:pt x="54" y="233"/>
                        <a:pt x="53" y="135"/>
                        <a:pt x="113" y="74"/>
                      </a:cubicBezTo>
                      <a:cubicBezTo>
                        <a:pt x="154" y="116"/>
                        <a:pt x="154" y="116"/>
                        <a:pt x="154" y="116"/>
                      </a:cubicBezTo>
                      <a:cubicBezTo>
                        <a:pt x="154" y="0"/>
                        <a:pt x="154" y="0"/>
                        <a:pt x="154" y="0"/>
                      </a:cubicBezTo>
                      <a:cubicBezTo>
                        <a:pt x="38" y="0"/>
                        <a:pt x="38" y="0"/>
                        <a:pt x="38" y="0"/>
                      </a:cubicBezTo>
                      <a:cubicBezTo>
                        <a:pt x="78" y="40"/>
                        <a:pt x="78" y="40"/>
                        <a:pt x="78" y="40"/>
                      </a:cubicBezTo>
                      <a:cubicBezTo>
                        <a:pt x="0" y="120"/>
                        <a:pt x="0" y="248"/>
                        <a:pt x="79" y="328"/>
                      </a:cubicBezTo>
                      <a:close/>
                      <a:moveTo>
                        <a:pt x="39" y="368"/>
                      </a:moveTo>
                      <a:cubicBezTo>
                        <a:pt x="155" y="368"/>
                        <a:pt x="155" y="368"/>
                        <a:pt x="155" y="368"/>
                      </a:cubicBezTo>
                      <a:cubicBezTo>
                        <a:pt x="155" y="253"/>
                        <a:pt x="155" y="253"/>
                        <a:pt x="155" y="253"/>
                      </a:cubicBezTo>
                      <a:lnTo>
                        <a:pt x="39" y="368"/>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54" name="Freeform 12"/>
                <p:cNvSpPr>
                  <a:spLocks/>
                </p:cNvSpPr>
                <p:nvPr/>
              </p:nvSpPr>
              <p:spPr bwMode="auto">
                <a:xfrm>
                  <a:off x="6673181" y="4822906"/>
                  <a:ext cx="35564" cy="6059"/>
                </a:xfrm>
                <a:custGeom>
                  <a:avLst/>
                  <a:gdLst>
                    <a:gd name="T0" fmla="*/ 120 w 132"/>
                    <a:gd name="T1" fmla="*/ 0 h 25"/>
                    <a:gd name="T2" fmla="*/ 12 w 132"/>
                    <a:gd name="T3" fmla="*/ 0 h 25"/>
                    <a:gd name="T4" fmla="*/ 0 w 132"/>
                    <a:gd name="T5" fmla="*/ 13 h 25"/>
                    <a:gd name="T6" fmla="*/ 12 w 132"/>
                    <a:gd name="T7" fmla="*/ 25 h 25"/>
                    <a:gd name="T8" fmla="*/ 120 w 132"/>
                    <a:gd name="T9" fmla="*/ 25 h 25"/>
                    <a:gd name="T10" fmla="*/ 132 w 132"/>
                    <a:gd name="T11" fmla="*/ 13 h 25"/>
                    <a:gd name="T12" fmla="*/ 120 w 132"/>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32" h="25">
                      <a:moveTo>
                        <a:pt x="120" y="0"/>
                      </a:moveTo>
                      <a:cubicBezTo>
                        <a:pt x="12" y="0"/>
                        <a:pt x="12" y="0"/>
                        <a:pt x="12" y="0"/>
                      </a:cubicBezTo>
                      <a:cubicBezTo>
                        <a:pt x="5" y="0"/>
                        <a:pt x="0" y="6"/>
                        <a:pt x="0" y="13"/>
                      </a:cubicBezTo>
                      <a:cubicBezTo>
                        <a:pt x="0" y="20"/>
                        <a:pt x="5" y="25"/>
                        <a:pt x="12" y="25"/>
                      </a:cubicBezTo>
                      <a:cubicBezTo>
                        <a:pt x="120" y="25"/>
                        <a:pt x="120" y="25"/>
                        <a:pt x="120" y="25"/>
                      </a:cubicBezTo>
                      <a:cubicBezTo>
                        <a:pt x="127" y="25"/>
                        <a:pt x="132" y="20"/>
                        <a:pt x="132" y="13"/>
                      </a:cubicBezTo>
                      <a:cubicBezTo>
                        <a:pt x="132" y="6"/>
                        <a:pt x="127" y="0"/>
                        <a:pt x="120" y="0"/>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55" name="Freeform 13"/>
                <p:cNvSpPr>
                  <a:spLocks/>
                </p:cNvSpPr>
                <p:nvPr/>
              </p:nvSpPr>
              <p:spPr bwMode="auto">
                <a:xfrm>
                  <a:off x="6649946" y="4836754"/>
                  <a:ext cx="58799" cy="6491"/>
                </a:xfrm>
                <a:custGeom>
                  <a:avLst/>
                  <a:gdLst>
                    <a:gd name="T0" fmla="*/ 206 w 218"/>
                    <a:gd name="T1" fmla="*/ 0 h 25"/>
                    <a:gd name="T2" fmla="*/ 13 w 218"/>
                    <a:gd name="T3" fmla="*/ 0 h 25"/>
                    <a:gd name="T4" fmla="*/ 0 w 218"/>
                    <a:gd name="T5" fmla="*/ 13 h 25"/>
                    <a:gd name="T6" fmla="*/ 13 w 218"/>
                    <a:gd name="T7" fmla="*/ 25 h 25"/>
                    <a:gd name="T8" fmla="*/ 206 w 218"/>
                    <a:gd name="T9" fmla="*/ 25 h 25"/>
                    <a:gd name="T10" fmla="*/ 218 w 218"/>
                    <a:gd name="T11" fmla="*/ 13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3" y="0"/>
                        <a:pt x="13" y="0"/>
                        <a:pt x="13" y="0"/>
                      </a:cubicBezTo>
                      <a:cubicBezTo>
                        <a:pt x="6" y="0"/>
                        <a:pt x="0" y="6"/>
                        <a:pt x="0" y="13"/>
                      </a:cubicBezTo>
                      <a:cubicBezTo>
                        <a:pt x="0" y="20"/>
                        <a:pt x="6" y="25"/>
                        <a:pt x="13" y="25"/>
                      </a:cubicBezTo>
                      <a:cubicBezTo>
                        <a:pt x="206" y="25"/>
                        <a:pt x="206" y="25"/>
                        <a:pt x="206" y="25"/>
                      </a:cubicBezTo>
                      <a:cubicBezTo>
                        <a:pt x="213" y="25"/>
                        <a:pt x="218" y="20"/>
                        <a:pt x="218" y="13"/>
                      </a:cubicBezTo>
                      <a:cubicBezTo>
                        <a:pt x="218" y="6"/>
                        <a:pt x="213" y="0"/>
                        <a:pt x="206" y="0"/>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56" name="Freeform 14"/>
                <p:cNvSpPr>
                  <a:spLocks/>
                </p:cNvSpPr>
                <p:nvPr/>
              </p:nvSpPr>
              <p:spPr bwMode="auto">
                <a:xfrm>
                  <a:off x="6649946" y="4851035"/>
                  <a:ext cx="58799" cy="6491"/>
                </a:xfrm>
                <a:custGeom>
                  <a:avLst/>
                  <a:gdLst>
                    <a:gd name="T0" fmla="*/ 206 w 218"/>
                    <a:gd name="T1" fmla="*/ 0 h 25"/>
                    <a:gd name="T2" fmla="*/ 13 w 218"/>
                    <a:gd name="T3" fmla="*/ 0 h 25"/>
                    <a:gd name="T4" fmla="*/ 0 w 218"/>
                    <a:gd name="T5" fmla="*/ 12 h 25"/>
                    <a:gd name="T6" fmla="*/ 13 w 218"/>
                    <a:gd name="T7" fmla="*/ 25 h 25"/>
                    <a:gd name="T8" fmla="*/ 206 w 218"/>
                    <a:gd name="T9" fmla="*/ 25 h 25"/>
                    <a:gd name="T10" fmla="*/ 218 w 218"/>
                    <a:gd name="T11" fmla="*/ 12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3" y="0"/>
                        <a:pt x="13" y="0"/>
                        <a:pt x="13" y="0"/>
                      </a:cubicBezTo>
                      <a:cubicBezTo>
                        <a:pt x="6" y="0"/>
                        <a:pt x="0" y="5"/>
                        <a:pt x="0" y="12"/>
                      </a:cubicBezTo>
                      <a:cubicBezTo>
                        <a:pt x="0" y="19"/>
                        <a:pt x="6" y="25"/>
                        <a:pt x="13" y="25"/>
                      </a:cubicBezTo>
                      <a:cubicBezTo>
                        <a:pt x="206" y="25"/>
                        <a:pt x="206" y="25"/>
                        <a:pt x="206" y="25"/>
                      </a:cubicBezTo>
                      <a:cubicBezTo>
                        <a:pt x="213" y="25"/>
                        <a:pt x="218" y="19"/>
                        <a:pt x="218" y="12"/>
                      </a:cubicBezTo>
                      <a:cubicBezTo>
                        <a:pt x="218" y="5"/>
                        <a:pt x="213" y="0"/>
                        <a:pt x="206" y="0"/>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57" name="Freeform 15"/>
                <p:cNvSpPr>
                  <a:spLocks/>
                </p:cNvSpPr>
                <p:nvPr/>
              </p:nvSpPr>
              <p:spPr bwMode="auto">
                <a:xfrm>
                  <a:off x="6649946" y="4865316"/>
                  <a:ext cx="58799" cy="6059"/>
                </a:xfrm>
                <a:custGeom>
                  <a:avLst/>
                  <a:gdLst>
                    <a:gd name="T0" fmla="*/ 206 w 218"/>
                    <a:gd name="T1" fmla="*/ 0 h 25"/>
                    <a:gd name="T2" fmla="*/ 13 w 218"/>
                    <a:gd name="T3" fmla="*/ 0 h 25"/>
                    <a:gd name="T4" fmla="*/ 0 w 218"/>
                    <a:gd name="T5" fmla="*/ 13 h 25"/>
                    <a:gd name="T6" fmla="*/ 13 w 218"/>
                    <a:gd name="T7" fmla="*/ 25 h 25"/>
                    <a:gd name="T8" fmla="*/ 206 w 218"/>
                    <a:gd name="T9" fmla="*/ 25 h 25"/>
                    <a:gd name="T10" fmla="*/ 218 w 218"/>
                    <a:gd name="T11" fmla="*/ 13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3" y="0"/>
                        <a:pt x="13" y="0"/>
                        <a:pt x="13" y="0"/>
                      </a:cubicBezTo>
                      <a:cubicBezTo>
                        <a:pt x="6" y="0"/>
                        <a:pt x="0" y="6"/>
                        <a:pt x="0" y="13"/>
                      </a:cubicBezTo>
                      <a:cubicBezTo>
                        <a:pt x="0" y="20"/>
                        <a:pt x="6" y="25"/>
                        <a:pt x="13" y="25"/>
                      </a:cubicBezTo>
                      <a:cubicBezTo>
                        <a:pt x="206" y="25"/>
                        <a:pt x="206" y="25"/>
                        <a:pt x="206" y="25"/>
                      </a:cubicBezTo>
                      <a:cubicBezTo>
                        <a:pt x="213" y="25"/>
                        <a:pt x="218" y="20"/>
                        <a:pt x="218" y="13"/>
                      </a:cubicBezTo>
                      <a:cubicBezTo>
                        <a:pt x="218" y="6"/>
                        <a:pt x="213" y="0"/>
                        <a:pt x="206" y="0"/>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58" name="Freeform 16"/>
                <p:cNvSpPr>
                  <a:spLocks noEditPoints="1"/>
                </p:cNvSpPr>
                <p:nvPr/>
              </p:nvSpPr>
              <p:spPr bwMode="auto">
                <a:xfrm>
                  <a:off x="6631927" y="4795210"/>
                  <a:ext cx="95785" cy="99966"/>
                </a:xfrm>
                <a:custGeom>
                  <a:avLst/>
                  <a:gdLst>
                    <a:gd name="T0" fmla="*/ 332 w 357"/>
                    <a:gd name="T1" fmla="*/ 407 h 407"/>
                    <a:gd name="T2" fmla="*/ 357 w 357"/>
                    <a:gd name="T3" fmla="*/ 407 h 407"/>
                    <a:gd name="T4" fmla="*/ 357 w 357"/>
                    <a:gd name="T5" fmla="*/ 39 h 407"/>
                    <a:gd name="T6" fmla="*/ 315 w 357"/>
                    <a:gd name="T7" fmla="*/ 0 h 407"/>
                    <a:gd name="T8" fmla="*/ 115 w 357"/>
                    <a:gd name="T9" fmla="*/ 0 h 407"/>
                    <a:gd name="T10" fmla="*/ 0 w 357"/>
                    <a:gd name="T11" fmla="*/ 103 h 407"/>
                    <a:gd name="T12" fmla="*/ 0 w 357"/>
                    <a:gd name="T13" fmla="*/ 367 h 407"/>
                    <a:gd name="T14" fmla="*/ 40 w 357"/>
                    <a:gd name="T15" fmla="*/ 407 h 407"/>
                    <a:gd name="T16" fmla="*/ 332 w 357"/>
                    <a:gd name="T17" fmla="*/ 407 h 407"/>
                    <a:gd name="T18" fmla="*/ 52 w 357"/>
                    <a:gd name="T19" fmla="*/ 384 h 407"/>
                    <a:gd name="T20" fmla="*/ 24 w 357"/>
                    <a:gd name="T21" fmla="*/ 356 h 407"/>
                    <a:gd name="T22" fmla="*/ 24 w 357"/>
                    <a:gd name="T23" fmla="*/ 118 h 407"/>
                    <a:gd name="T24" fmla="*/ 95 w 357"/>
                    <a:gd name="T25" fmla="*/ 118 h 407"/>
                    <a:gd name="T26" fmla="*/ 119 w 357"/>
                    <a:gd name="T27" fmla="*/ 113 h 407"/>
                    <a:gd name="T28" fmla="*/ 128 w 357"/>
                    <a:gd name="T29" fmla="*/ 92 h 407"/>
                    <a:gd name="T30" fmla="*/ 128 w 357"/>
                    <a:gd name="T31" fmla="*/ 25 h 407"/>
                    <a:gd name="T32" fmla="*/ 305 w 357"/>
                    <a:gd name="T33" fmla="*/ 25 h 407"/>
                    <a:gd name="T34" fmla="*/ 332 w 357"/>
                    <a:gd name="T35" fmla="*/ 53 h 407"/>
                    <a:gd name="T36" fmla="*/ 332 w 357"/>
                    <a:gd name="T37" fmla="*/ 384 h 407"/>
                    <a:gd name="T38" fmla="*/ 52 w 357"/>
                    <a:gd name="T39" fmla="*/ 384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7" h="407">
                      <a:moveTo>
                        <a:pt x="332" y="407"/>
                      </a:moveTo>
                      <a:cubicBezTo>
                        <a:pt x="357" y="407"/>
                        <a:pt x="357" y="407"/>
                        <a:pt x="357" y="407"/>
                      </a:cubicBezTo>
                      <a:cubicBezTo>
                        <a:pt x="357" y="39"/>
                        <a:pt x="357" y="39"/>
                        <a:pt x="357" y="39"/>
                      </a:cubicBezTo>
                      <a:cubicBezTo>
                        <a:pt x="357" y="16"/>
                        <a:pt x="334" y="0"/>
                        <a:pt x="315" y="0"/>
                      </a:cubicBezTo>
                      <a:cubicBezTo>
                        <a:pt x="115" y="0"/>
                        <a:pt x="115" y="0"/>
                        <a:pt x="115" y="0"/>
                      </a:cubicBezTo>
                      <a:cubicBezTo>
                        <a:pt x="85" y="26"/>
                        <a:pt x="46" y="64"/>
                        <a:pt x="0" y="103"/>
                      </a:cubicBezTo>
                      <a:cubicBezTo>
                        <a:pt x="0" y="367"/>
                        <a:pt x="0" y="367"/>
                        <a:pt x="0" y="367"/>
                      </a:cubicBezTo>
                      <a:cubicBezTo>
                        <a:pt x="0" y="392"/>
                        <a:pt x="21" y="407"/>
                        <a:pt x="40" y="407"/>
                      </a:cubicBezTo>
                      <a:cubicBezTo>
                        <a:pt x="332" y="407"/>
                        <a:pt x="332" y="407"/>
                        <a:pt x="332" y="407"/>
                      </a:cubicBezTo>
                      <a:close/>
                      <a:moveTo>
                        <a:pt x="52" y="384"/>
                      </a:moveTo>
                      <a:cubicBezTo>
                        <a:pt x="37" y="384"/>
                        <a:pt x="24" y="372"/>
                        <a:pt x="24" y="356"/>
                      </a:cubicBezTo>
                      <a:cubicBezTo>
                        <a:pt x="24" y="118"/>
                        <a:pt x="24" y="118"/>
                        <a:pt x="24" y="118"/>
                      </a:cubicBezTo>
                      <a:cubicBezTo>
                        <a:pt x="95" y="118"/>
                        <a:pt x="95" y="118"/>
                        <a:pt x="95" y="118"/>
                      </a:cubicBezTo>
                      <a:cubicBezTo>
                        <a:pt x="95" y="118"/>
                        <a:pt x="111" y="117"/>
                        <a:pt x="119" y="113"/>
                      </a:cubicBezTo>
                      <a:cubicBezTo>
                        <a:pt x="129" y="106"/>
                        <a:pt x="128" y="92"/>
                        <a:pt x="128" y="92"/>
                      </a:cubicBezTo>
                      <a:cubicBezTo>
                        <a:pt x="128" y="25"/>
                        <a:pt x="128" y="25"/>
                        <a:pt x="128" y="25"/>
                      </a:cubicBezTo>
                      <a:cubicBezTo>
                        <a:pt x="305" y="25"/>
                        <a:pt x="305" y="25"/>
                        <a:pt x="305" y="25"/>
                      </a:cubicBezTo>
                      <a:cubicBezTo>
                        <a:pt x="320" y="25"/>
                        <a:pt x="332" y="37"/>
                        <a:pt x="332" y="53"/>
                      </a:cubicBezTo>
                      <a:cubicBezTo>
                        <a:pt x="332" y="384"/>
                        <a:pt x="332" y="384"/>
                        <a:pt x="332" y="384"/>
                      </a:cubicBezTo>
                      <a:lnTo>
                        <a:pt x="52" y="384"/>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59" name="Freeform 17"/>
                <p:cNvSpPr>
                  <a:spLocks/>
                </p:cNvSpPr>
                <p:nvPr/>
              </p:nvSpPr>
              <p:spPr bwMode="auto">
                <a:xfrm>
                  <a:off x="6839619" y="4822906"/>
                  <a:ext cx="36038" cy="6059"/>
                </a:xfrm>
                <a:custGeom>
                  <a:avLst/>
                  <a:gdLst>
                    <a:gd name="T0" fmla="*/ 120 w 133"/>
                    <a:gd name="T1" fmla="*/ 0 h 25"/>
                    <a:gd name="T2" fmla="*/ 12 w 133"/>
                    <a:gd name="T3" fmla="*/ 0 h 25"/>
                    <a:gd name="T4" fmla="*/ 0 w 133"/>
                    <a:gd name="T5" fmla="*/ 13 h 25"/>
                    <a:gd name="T6" fmla="*/ 12 w 133"/>
                    <a:gd name="T7" fmla="*/ 25 h 25"/>
                    <a:gd name="T8" fmla="*/ 120 w 133"/>
                    <a:gd name="T9" fmla="*/ 25 h 25"/>
                    <a:gd name="T10" fmla="*/ 133 w 133"/>
                    <a:gd name="T11" fmla="*/ 13 h 25"/>
                    <a:gd name="T12" fmla="*/ 120 w 133"/>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33" h="25">
                      <a:moveTo>
                        <a:pt x="120" y="0"/>
                      </a:moveTo>
                      <a:cubicBezTo>
                        <a:pt x="12" y="0"/>
                        <a:pt x="12" y="0"/>
                        <a:pt x="12" y="0"/>
                      </a:cubicBezTo>
                      <a:cubicBezTo>
                        <a:pt x="6" y="0"/>
                        <a:pt x="0" y="6"/>
                        <a:pt x="0" y="13"/>
                      </a:cubicBezTo>
                      <a:cubicBezTo>
                        <a:pt x="0" y="20"/>
                        <a:pt x="6" y="25"/>
                        <a:pt x="12" y="25"/>
                      </a:cubicBezTo>
                      <a:cubicBezTo>
                        <a:pt x="120" y="25"/>
                        <a:pt x="120" y="25"/>
                        <a:pt x="120" y="25"/>
                      </a:cubicBezTo>
                      <a:cubicBezTo>
                        <a:pt x="127" y="25"/>
                        <a:pt x="133" y="20"/>
                        <a:pt x="133" y="13"/>
                      </a:cubicBezTo>
                      <a:cubicBezTo>
                        <a:pt x="133" y="6"/>
                        <a:pt x="127" y="0"/>
                        <a:pt x="120" y="0"/>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60" name="Freeform 18"/>
                <p:cNvSpPr>
                  <a:spLocks/>
                </p:cNvSpPr>
                <p:nvPr/>
              </p:nvSpPr>
              <p:spPr bwMode="auto">
                <a:xfrm>
                  <a:off x="6816858" y="4836754"/>
                  <a:ext cx="58799" cy="6491"/>
                </a:xfrm>
                <a:custGeom>
                  <a:avLst/>
                  <a:gdLst>
                    <a:gd name="T0" fmla="*/ 205 w 218"/>
                    <a:gd name="T1" fmla="*/ 0 h 25"/>
                    <a:gd name="T2" fmla="*/ 12 w 218"/>
                    <a:gd name="T3" fmla="*/ 0 h 25"/>
                    <a:gd name="T4" fmla="*/ 0 w 218"/>
                    <a:gd name="T5" fmla="*/ 13 h 25"/>
                    <a:gd name="T6" fmla="*/ 12 w 218"/>
                    <a:gd name="T7" fmla="*/ 25 h 25"/>
                    <a:gd name="T8" fmla="*/ 205 w 218"/>
                    <a:gd name="T9" fmla="*/ 25 h 25"/>
                    <a:gd name="T10" fmla="*/ 218 w 218"/>
                    <a:gd name="T11" fmla="*/ 13 h 25"/>
                    <a:gd name="T12" fmla="*/ 205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5" y="0"/>
                      </a:moveTo>
                      <a:cubicBezTo>
                        <a:pt x="12" y="0"/>
                        <a:pt x="12" y="0"/>
                        <a:pt x="12" y="0"/>
                      </a:cubicBezTo>
                      <a:cubicBezTo>
                        <a:pt x="5" y="0"/>
                        <a:pt x="0" y="6"/>
                        <a:pt x="0" y="13"/>
                      </a:cubicBezTo>
                      <a:cubicBezTo>
                        <a:pt x="0" y="20"/>
                        <a:pt x="5" y="25"/>
                        <a:pt x="12" y="25"/>
                      </a:cubicBezTo>
                      <a:cubicBezTo>
                        <a:pt x="205" y="25"/>
                        <a:pt x="205" y="25"/>
                        <a:pt x="205" y="25"/>
                      </a:cubicBezTo>
                      <a:cubicBezTo>
                        <a:pt x="212" y="25"/>
                        <a:pt x="218" y="20"/>
                        <a:pt x="218" y="13"/>
                      </a:cubicBezTo>
                      <a:cubicBezTo>
                        <a:pt x="218" y="6"/>
                        <a:pt x="212" y="0"/>
                        <a:pt x="205" y="0"/>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61" name="Freeform 19"/>
                <p:cNvSpPr>
                  <a:spLocks/>
                </p:cNvSpPr>
                <p:nvPr/>
              </p:nvSpPr>
              <p:spPr bwMode="auto">
                <a:xfrm>
                  <a:off x="6816858" y="4851035"/>
                  <a:ext cx="58799" cy="6491"/>
                </a:xfrm>
                <a:custGeom>
                  <a:avLst/>
                  <a:gdLst>
                    <a:gd name="T0" fmla="*/ 205 w 218"/>
                    <a:gd name="T1" fmla="*/ 0 h 25"/>
                    <a:gd name="T2" fmla="*/ 12 w 218"/>
                    <a:gd name="T3" fmla="*/ 0 h 25"/>
                    <a:gd name="T4" fmla="*/ 0 w 218"/>
                    <a:gd name="T5" fmla="*/ 12 h 25"/>
                    <a:gd name="T6" fmla="*/ 12 w 218"/>
                    <a:gd name="T7" fmla="*/ 25 h 25"/>
                    <a:gd name="T8" fmla="*/ 205 w 218"/>
                    <a:gd name="T9" fmla="*/ 25 h 25"/>
                    <a:gd name="T10" fmla="*/ 218 w 218"/>
                    <a:gd name="T11" fmla="*/ 12 h 25"/>
                    <a:gd name="T12" fmla="*/ 205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5" y="0"/>
                      </a:moveTo>
                      <a:cubicBezTo>
                        <a:pt x="12" y="0"/>
                        <a:pt x="12" y="0"/>
                        <a:pt x="12" y="0"/>
                      </a:cubicBezTo>
                      <a:cubicBezTo>
                        <a:pt x="5" y="0"/>
                        <a:pt x="0" y="5"/>
                        <a:pt x="0" y="12"/>
                      </a:cubicBezTo>
                      <a:cubicBezTo>
                        <a:pt x="0" y="19"/>
                        <a:pt x="5" y="25"/>
                        <a:pt x="12" y="25"/>
                      </a:cubicBezTo>
                      <a:cubicBezTo>
                        <a:pt x="205" y="25"/>
                        <a:pt x="205" y="25"/>
                        <a:pt x="205" y="25"/>
                      </a:cubicBezTo>
                      <a:cubicBezTo>
                        <a:pt x="212" y="25"/>
                        <a:pt x="218" y="19"/>
                        <a:pt x="218" y="12"/>
                      </a:cubicBezTo>
                      <a:cubicBezTo>
                        <a:pt x="218" y="5"/>
                        <a:pt x="212" y="0"/>
                        <a:pt x="205" y="0"/>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62" name="Freeform 20"/>
                <p:cNvSpPr>
                  <a:spLocks/>
                </p:cNvSpPr>
                <p:nvPr/>
              </p:nvSpPr>
              <p:spPr bwMode="auto">
                <a:xfrm>
                  <a:off x="6816858" y="4865316"/>
                  <a:ext cx="58799" cy="6059"/>
                </a:xfrm>
                <a:custGeom>
                  <a:avLst/>
                  <a:gdLst>
                    <a:gd name="T0" fmla="*/ 205 w 218"/>
                    <a:gd name="T1" fmla="*/ 0 h 25"/>
                    <a:gd name="T2" fmla="*/ 12 w 218"/>
                    <a:gd name="T3" fmla="*/ 0 h 25"/>
                    <a:gd name="T4" fmla="*/ 0 w 218"/>
                    <a:gd name="T5" fmla="*/ 13 h 25"/>
                    <a:gd name="T6" fmla="*/ 12 w 218"/>
                    <a:gd name="T7" fmla="*/ 25 h 25"/>
                    <a:gd name="T8" fmla="*/ 205 w 218"/>
                    <a:gd name="T9" fmla="*/ 25 h 25"/>
                    <a:gd name="T10" fmla="*/ 218 w 218"/>
                    <a:gd name="T11" fmla="*/ 13 h 25"/>
                    <a:gd name="T12" fmla="*/ 205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5" y="0"/>
                      </a:moveTo>
                      <a:cubicBezTo>
                        <a:pt x="12" y="0"/>
                        <a:pt x="12" y="0"/>
                        <a:pt x="12" y="0"/>
                      </a:cubicBezTo>
                      <a:cubicBezTo>
                        <a:pt x="5" y="0"/>
                        <a:pt x="0" y="6"/>
                        <a:pt x="0" y="13"/>
                      </a:cubicBezTo>
                      <a:cubicBezTo>
                        <a:pt x="0" y="20"/>
                        <a:pt x="5" y="25"/>
                        <a:pt x="12" y="25"/>
                      </a:cubicBezTo>
                      <a:cubicBezTo>
                        <a:pt x="205" y="25"/>
                        <a:pt x="205" y="25"/>
                        <a:pt x="205" y="25"/>
                      </a:cubicBezTo>
                      <a:cubicBezTo>
                        <a:pt x="212" y="25"/>
                        <a:pt x="218" y="20"/>
                        <a:pt x="218" y="13"/>
                      </a:cubicBezTo>
                      <a:cubicBezTo>
                        <a:pt x="218" y="6"/>
                        <a:pt x="212" y="0"/>
                        <a:pt x="205" y="0"/>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63" name="Freeform 21"/>
                <p:cNvSpPr>
                  <a:spLocks noEditPoints="1"/>
                </p:cNvSpPr>
                <p:nvPr/>
              </p:nvSpPr>
              <p:spPr bwMode="auto">
                <a:xfrm>
                  <a:off x="6798366" y="4795210"/>
                  <a:ext cx="95785" cy="99966"/>
                </a:xfrm>
                <a:custGeom>
                  <a:avLst/>
                  <a:gdLst>
                    <a:gd name="T0" fmla="*/ 333 w 357"/>
                    <a:gd name="T1" fmla="*/ 407 h 407"/>
                    <a:gd name="T2" fmla="*/ 357 w 357"/>
                    <a:gd name="T3" fmla="*/ 407 h 407"/>
                    <a:gd name="T4" fmla="*/ 357 w 357"/>
                    <a:gd name="T5" fmla="*/ 39 h 407"/>
                    <a:gd name="T6" fmla="*/ 316 w 357"/>
                    <a:gd name="T7" fmla="*/ 0 h 407"/>
                    <a:gd name="T8" fmla="*/ 116 w 357"/>
                    <a:gd name="T9" fmla="*/ 0 h 407"/>
                    <a:gd name="T10" fmla="*/ 0 w 357"/>
                    <a:gd name="T11" fmla="*/ 103 h 407"/>
                    <a:gd name="T12" fmla="*/ 0 w 357"/>
                    <a:gd name="T13" fmla="*/ 367 h 407"/>
                    <a:gd name="T14" fmla="*/ 41 w 357"/>
                    <a:gd name="T15" fmla="*/ 407 h 407"/>
                    <a:gd name="T16" fmla="*/ 333 w 357"/>
                    <a:gd name="T17" fmla="*/ 407 h 407"/>
                    <a:gd name="T18" fmla="*/ 52 w 357"/>
                    <a:gd name="T19" fmla="*/ 384 h 407"/>
                    <a:gd name="T20" fmla="*/ 25 w 357"/>
                    <a:gd name="T21" fmla="*/ 356 h 407"/>
                    <a:gd name="T22" fmla="*/ 25 w 357"/>
                    <a:gd name="T23" fmla="*/ 118 h 407"/>
                    <a:gd name="T24" fmla="*/ 96 w 357"/>
                    <a:gd name="T25" fmla="*/ 118 h 407"/>
                    <a:gd name="T26" fmla="*/ 119 w 357"/>
                    <a:gd name="T27" fmla="*/ 113 h 407"/>
                    <a:gd name="T28" fmla="*/ 129 w 357"/>
                    <a:gd name="T29" fmla="*/ 92 h 407"/>
                    <a:gd name="T30" fmla="*/ 129 w 357"/>
                    <a:gd name="T31" fmla="*/ 25 h 407"/>
                    <a:gd name="T32" fmla="*/ 305 w 357"/>
                    <a:gd name="T33" fmla="*/ 25 h 407"/>
                    <a:gd name="T34" fmla="*/ 333 w 357"/>
                    <a:gd name="T35" fmla="*/ 53 h 407"/>
                    <a:gd name="T36" fmla="*/ 333 w 357"/>
                    <a:gd name="T37" fmla="*/ 384 h 407"/>
                    <a:gd name="T38" fmla="*/ 52 w 357"/>
                    <a:gd name="T39" fmla="*/ 384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7" h="407">
                      <a:moveTo>
                        <a:pt x="333" y="407"/>
                      </a:moveTo>
                      <a:cubicBezTo>
                        <a:pt x="357" y="407"/>
                        <a:pt x="357" y="407"/>
                        <a:pt x="357" y="407"/>
                      </a:cubicBezTo>
                      <a:cubicBezTo>
                        <a:pt x="357" y="39"/>
                        <a:pt x="357" y="39"/>
                        <a:pt x="357" y="39"/>
                      </a:cubicBezTo>
                      <a:cubicBezTo>
                        <a:pt x="357" y="16"/>
                        <a:pt x="334" y="0"/>
                        <a:pt x="316" y="0"/>
                      </a:cubicBezTo>
                      <a:cubicBezTo>
                        <a:pt x="116" y="0"/>
                        <a:pt x="116" y="0"/>
                        <a:pt x="116" y="0"/>
                      </a:cubicBezTo>
                      <a:cubicBezTo>
                        <a:pt x="86" y="26"/>
                        <a:pt x="47" y="64"/>
                        <a:pt x="0" y="103"/>
                      </a:cubicBezTo>
                      <a:cubicBezTo>
                        <a:pt x="0" y="367"/>
                        <a:pt x="0" y="367"/>
                        <a:pt x="0" y="367"/>
                      </a:cubicBezTo>
                      <a:cubicBezTo>
                        <a:pt x="0" y="392"/>
                        <a:pt x="22" y="407"/>
                        <a:pt x="41" y="407"/>
                      </a:cubicBezTo>
                      <a:cubicBezTo>
                        <a:pt x="333" y="407"/>
                        <a:pt x="333" y="407"/>
                        <a:pt x="333" y="407"/>
                      </a:cubicBezTo>
                      <a:close/>
                      <a:moveTo>
                        <a:pt x="52" y="384"/>
                      </a:moveTo>
                      <a:cubicBezTo>
                        <a:pt x="37" y="384"/>
                        <a:pt x="25" y="372"/>
                        <a:pt x="25" y="356"/>
                      </a:cubicBezTo>
                      <a:cubicBezTo>
                        <a:pt x="25" y="118"/>
                        <a:pt x="25" y="118"/>
                        <a:pt x="25" y="118"/>
                      </a:cubicBezTo>
                      <a:cubicBezTo>
                        <a:pt x="96" y="118"/>
                        <a:pt x="96" y="118"/>
                        <a:pt x="96" y="118"/>
                      </a:cubicBezTo>
                      <a:cubicBezTo>
                        <a:pt x="96" y="118"/>
                        <a:pt x="112" y="117"/>
                        <a:pt x="119" y="113"/>
                      </a:cubicBezTo>
                      <a:cubicBezTo>
                        <a:pt x="130" y="106"/>
                        <a:pt x="129" y="92"/>
                        <a:pt x="129" y="92"/>
                      </a:cubicBezTo>
                      <a:cubicBezTo>
                        <a:pt x="129" y="25"/>
                        <a:pt x="129" y="25"/>
                        <a:pt x="129" y="25"/>
                      </a:cubicBezTo>
                      <a:cubicBezTo>
                        <a:pt x="305" y="25"/>
                        <a:pt x="305" y="25"/>
                        <a:pt x="305" y="25"/>
                      </a:cubicBezTo>
                      <a:cubicBezTo>
                        <a:pt x="320" y="25"/>
                        <a:pt x="333" y="37"/>
                        <a:pt x="333" y="53"/>
                      </a:cubicBezTo>
                      <a:cubicBezTo>
                        <a:pt x="333" y="384"/>
                        <a:pt x="333" y="384"/>
                        <a:pt x="333" y="384"/>
                      </a:cubicBezTo>
                      <a:lnTo>
                        <a:pt x="52" y="384"/>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64" name="Freeform 22"/>
                <p:cNvSpPr>
                  <a:spLocks/>
                </p:cNvSpPr>
                <p:nvPr/>
              </p:nvSpPr>
              <p:spPr bwMode="auto">
                <a:xfrm>
                  <a:off x="6735299" y="4827666"/>
                  <a:ext cx="21812" cy="40679"/>
                </a:xfrm>
                <a:custGeom>
                  <a:avLst/>
                  <a:gdLst>
                    <a:gd name="T0" fmla="*/ 46 w 46"/>
                    <a:gd name="T1" fmla="*/ 0 h 94"/>
                    <a:gd name="T2" fmla="*/ 0 w 46"/>
                    <a:gd name="T3" fmla="*/ 47 h 94"/>
                    <a:gd name="T4" fmla="*/ 46 w 46"/>
                    <a:gd name="T5" fmla="*/ 94 h 94"/>
                    <a:gd name="T6" fmla="*/ 46 w 46"/>
                    <a:gd name="T7" fmla="*/ 0 h 94"/>
                  </a:gdLst>
                  <a:ahLst/>
                  <a:cxnLst>
                    <a:cxn ang="0">
                      <a:pos x="T0" y="T1"/>
                    </a:cxn>
                    <a:cxn ang="0">
                      <a:pos x="T2" y="T3"/>
                    </a:cxn>
                    <a:cxn ang="0">
                      <a:pos x="T4" y="T5"/>
                    </a:cxn>
                    <a:cxn ang="0">
                      <a:pos x="T6" y="T7"/>
                    </a:cxn>
                  </a:cxnLst>
                  <a:rect l="0" t="0" r="r" b="b"/>
                  <a:pathLst>
                    <a:path w="46" h="94">
                      <a:moveTo>
                        <a:pt x="46" y="0"/>
                      </a:moveTo>
                      <a:lnTo>
                        <a:pt x="0" y="47"/>
                      </a:lnTo>
                      <a:lnTo>
                        <a:pt x="46" y="94"/>
                      </a:lnTo>
                      <a:lnTo>
                        <a:pt x="46" y="0"/>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65" name="Freeform 23"/>
                <p:cNvSpPr>
                  <a:spLocks/>
                </p:cNvSpPr>
                <p:nvPr/>
              </p:nvSpPr>
              <p:spPr bwMode="auto">
                <a:xfrm>
                  <a:off x="6768018" y="4827666"/>
                  <a:ext cx="21812" cy="40679"/>
                </a:xfrm>
                <a:custGeom>
                  <a:avLst/>
                  <a:gdLst>
                    <a:gd name="T0" fmla="*/ 0 w 46"/>
                    <a:gd name="T1" fmla="*/ 94 h 94"/>
                    <a:gd name="T2" fmla="*/ 46 w 46"/>
                    <a:gd name="T3" fmla="*/ 47 h 94"/>
                    <a:gd name="T4" fmla="*/ 0 w 46"/>
                    <a:gd name="T5" fmla="*/ 0 h 94"/>
                    <a:gd name="T6" fmla="*/ 0 w 46"/>
                    <a:gd name="T7" fmla="*/ 94 h 94"/>
                  </a:gdLst>
                  <a:ahLst/>
                  <a:cxnLst>
                    <a:cxn ang="0">
                      <a:pos x="T0" y="T1"/>
                    </a:cxn>
                    <a:cxn ang="0">
                      <a:pos x="T2" y="T3"/>
                    </a:cxn>
                    <a:cxn ang="0">
                      <a:pos x="T4" y="T5"/>
                    </a:cxn>
                    <a:cxn ang="0">
                      <a:pos x="T6" y="T7"/>
                    </a:cxn>
                  </a:cxnLst>
                  <a:rect l="0" t="0" r="r" b="b"/>
                  <a:pathLst>
                    <a:path w="46" h="94">
                      <a:moveTo>
                        <a:pt x="0" y="94"/>
                      </a:moveTo>
                      <a:lnTo>
                        <a:pt x="46" y="47"/>
                      </a:lnTo>
                      <a:lnTo>
                        <a:pt x="0" y="0"/>
                      </a:lnTo>
                      <a:lnTo>
                        <a:pt x="0" y="94"/>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66" name="Freeform 24"/>
                <p:cNvSpPr>
                  <a:spLocks noEditPoints="1"/>
                </p:cNvSpPr>
                <p:nvPr/>
              </p:nvSpPr>
              <p:spPr bwMode="auto">
                <a:xfrm>
                  <a:off x="6906005" y="4706928"/>
                  <a:ext cx="41728" cy="90013"/>
                </a:xfrm>
                <a:custGeom>
                  <a:avLst/>
                  <a:gdLst>
                    <a:gd name="T0" fmla="*/ 76 w 155"/>
                    <a:gd name="T1" fmla="*/ 41 h 368"/>
                    <a:gd name="T2" fmla="*/ 41 w 155"/>
                    <a:gd name="T3" fmla="*/ 75 h 368"/>
                    <a:gd name="T4" fmla="*/ 42 w 155"/>
                    <a:gd name="T5" fmla="*/ 294 h 368"/>
                    <a:gd name="T6" fmla="*/ 1 w 155"/>
                    <a:gd name="T7" fmla="*/ 253 h 368"/>
                    <a:gd name="T8" fmla="*/ 1 w 155"/>
                    <a:gd name="T9" fmla="*/ 368 h 368"/>
                    <a:gd name="T10" fmla="*/ 117 w 155"/>
                    <a:gd name="T11" fmla="*/ 368 h 368"/>
                    <a:gd name="T12" fmla="*/ 77 w 155"/>
                    <a:gd name="T13" fmla="*/ 329 h 368"/>
                    <a:gd name="T14" fmla="*/ 76 w 155"/>
                    <a:gd name="T15" fmla="*/ 41 h 368"/>
                    <a:gd name="T16" fmla="*/ 116 w 155"/>
                    <a:gd name="T17" fmla="*/ 0 h 368"/>
                    <a:gd name="T18" fmla="*/ 0 w 155"/>
                    <a:gd name="T19" fmla="*/ 0 h 368"/>
                    <a:gd name="T20" fmla="*/ 0 w 155"/>
                    <a:gd name="T21" fmla="*/ 116 h 368"/>
                    <a:gd name="T22" fmla="*/ 116 w 155"/>
                    <a:gd name="T2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 h="368">
                      <a:moveTo>
                        <a:pt x="76" y="41"/>
                      </a:moveTo>
                      <a:cubicBezTo>
                        <a:pt x="41" y="75"/>
                        <a:pt x="41" y="75"/>
                        <a:pt x="41" y="75"/>
                      </a:cubicBezTo>
                      <a:cubicBezTo>
                        <a:pt x="101" y="136"/>
                        <a:pt x="102" y="233"/>
                        <a:pt x="42" y="294"/>
                      </a:cubicBezTo>
                      <a:cubicBezTo>
                        <a:pt x="1" y="253"/>
                        <a:pt x="1" y="253"/>
                        <a:pt x="1" y="253"/>
                      </a:cubicBezTo>
                      <a:cubicBezTo>
                        <a:pt x="1" y="368"/>
                        <a:pt x="1" y="368"/>
                        <a:pt x="1" y="368"/>
                      </a:cubicBezTo>
                      <a:cubicBezTo>
                        <a:pt x="117" y="368"/>
                        <a:pt x="117" y="368"/>
                        <a:pt x="117" y="368"/>
                      </a:cubicBezTo>
                      <a:cubicBezTo>
                        <a:pt x="77" y="329"/>
                        <a:pt x="77" y="329"/>
                        <a:pt x="77" y="329"/>
                      </a:cubicBezTo>
                      <a:cubicBezTo>
                        <a:pt x="155" y="249"/>
                        <a:pt x="155" y="120"/>
                        <a:pt x="76" y="41"/>
                      </a:cubicBezTo>
                      <a:close/>
                      <a:moveTo>
                        <a:pt x="116" y="0"/>
                      </a:moveTo>
                      <a:cubicBezTo>
                        <a:pt x="0" y="0"/>
                        <a:pt x="0" y="0"/>
                        <a:pt x="0" y="0"/>
                      </a:cubicBezTo>
                      <a:cubicBezTo>
                        <a:pt x="0" y="116"/>
                        <a:pt x="0" y="116"/>
                        <a:pt x="0" y="116"/>
                      </a:cubicBezTo>
                      <a:lnTo>
                        <a:pt x="116" y="0"/>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grpSp>
          <p:sp>
            <p:nvSpPr>
              <p:cNvPr id="86" name="Freeform 357"/>
              <p:cNvSpPr>
                <a:spLocks noChangeAspect="1" noEditPoints="1"/>
              </p:cNvSpPr>
              <p:nvPr/>
            </p:nvSpPr>
            <p:spPr bwMode="auto">
              <a:xfrm>
                <a:off x="5268934" y="4855492"/>
                <a:ext cx="274440" cy="274440"/>
              </a:xfrm>
              <a:custGeom>
                <a:avLst/>
                <a:gdLst>
                  <a:gd name="T0" fmla="*/ 200 w 400"/>
                  <a:gd name="T1" fmla="*/ 400 h 400"/>
                  <a:gd name="T2" fmla="*/ 200 w 400"/>
                  <a:gd name="T3" fmla="*/ 0 h 400"/>
                  <a:gd name="T4" fmla="*/ 96 w 400"/>
                  <a:gd name="T5" fmla="*/ 190 h 400"/>
                  <a:gd name="T6" fmla="*/ 43 w 400"/>
                  <a:gd name="T7" fmla="*/ 111 h 400"/>
                  <a:gd name="T8" fmla="*/ 96 w 400"/>
                  <a:gd name="T9" fmla="*/ 190 h 400"/>
                  <a:gd name="T10" fmla="*/ 131 w 400"/>
                  <a:gd name="T11" fmla="*/ 111 h 400"/>
                  <a:gd name="T12" fmla="*/ 190 w 400"/>
                  <a:gd name="T13" fmla="*/ 190 h 400"/>
                  <a:gd name="T14" fmla="*/ 190 w 400"/>
                  <a:gd name="T15" fmla="*/ 20 h 400"/>
                  <a:gd name="T16" fmla="*/ 190 w 400"/>
                  <a:gd name="T17" fmla="*/ 91 h 400"/>
                  <a:gd name="T18" fmla="*/ 56 w 400"/>
                  <a:gd name="T19" fmla="*/ 91 h 400"/>
                  <a:gd name="T20" fmla="*/ 158 w 400"/>
                  <a:gd name="T21" fmla="*/ 24 h 400"/>
                  <a:gd name="T22" fmla="*/ 380 w 400"/>
                  <a:gd name="T23" fmla="*/ 190 h 400"/>
                  <a:gd name="T24" fmla="*/ 290 w 400"/>
                  <a:gd name="T25" fmla="*/ 111 h 400"/>
                  <a:gd name="T26" fmla="*/ 380 w 400"/>
                  <a:gd name="T27" fmla="*/ 190 h 400"/>
                  <a:gd name="T28" fmla="*/ 284 w 400"/>
                  <a:gd name="T29" fmla="*/ 190 h 400"/>
                  <a:gd name="T30" fmla="*/ 210 w 400"/>
                  <a:gd name="T31" fmla="*/ 111 h 400"/>
                  <a:gd name="T32" fmla="*/ 210 w 400"/>
                  <a:gd name="T33" fmla="*/ 91 h 400"/>
                  <a:gd name="T34" fmla="*/ 210 w 400"/>
                  <a:gd name="T35" fmla="*/ 20 h 400"/>
                  <a:gd name="T36" fmla="*/ 242 w 400"/>
                  <a:gd name="T37" fmla="*/ 24 h 400"/>
                  <a:gd name="T38" fmla="*/ 344 w 400"/>
                  <a:gd name="T39" fmla="*/ 91 h 400"/>
                  <a:gd name="T40" fmla="*/ 20 w 400"/>
                  <a:gd name="T41" fmla="*/ 210 h 400"/>
                  <a:gd name="T42" fmla="*/ 110 w 400"/>
                  <a:gd name="T43" fmla="*/ 289 h 400"/>
                  <a:gd name="T44" fmla="*/ 20 w 400"/>
                  <a:gd name="T45" fmla="*/ 210 h 400"/>
                  <a:gd name="T46" fmla="*/ 116 w 400"/>
                  <a:gd name="T47" fmla="*/ 210 h 400"/>
                  <a:gd name="T48" fmla="*/ 190 w 400"/>
                  <a:gd name="T49" fmla="*/ 289 h 400"/>
                  <a:gd name="T50" fmla="*/ 190 w 400"/>
                  <a:gd name="T51" fmla="*/ 309 h 400"/>
                  <a:gd name="T52" fmla="*/ 190 w 400"/>
                  <a:gd name="T53" fmla="*/ 380 h 400"/>
                  <a:gd name="T54" fmla="*/ 158 w 400"/>
                  <a:gd name="T55" fmla="*/ 376 h 400"/>
                  <a:gd name="T56" fmla="*/ 56 w 400"/>
                  <a:gd name="T57" fmla="*/ 309 h 400"/>
                  <a:gd name="T58" fmla="*/ 304 w 400"/>
                  <a:gd name="T59" fmla="*/ 210 h 400"/>
                  <a:gd name="T60" fmla="*/ 357 w 400"/>
                  <a:gd name="T61" fmla="*/ 289 h 400"/>
                  <a:gd name="T62" fmla="*/ 304 w 400"/>
                  <a:gd name="T63" fmla="*/ 210 h 400"/>
                  <a:gd name="T64" fmla="*/ 269 w 400"/>
                  <a:gd name="T65" fmla="*/ 289 h 400"/>
                  <a:gd name="T66" fmla="*/ 210 w 400"/>
                  <a:gd name="T67" fmla="*/ 210 h 400"/>
                  <a:gd name="T68" fmla="*/ 210 w 400"/>
                  <a:gd name="T69" fmla="*/ 380 h 400"/>
                  <a:gd name="T70" fmla="*/ 210 w 400"/>
                  <a:gd name="T71" fmla="*/ 309 h 400"/>
                  <a:gd name="T72" fmla="*/ 344 w 400"/>
                  <a:gd name="T73" fmla="*/ 309 h 400"/>
                  <a:gd name="T74" fmla="*/ 242 w 400"/>
                  <a:gd name="T75" fmla="*/ 37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0" h="400">
                    <a:moveTo>
                      <a:pt x="400" y="200"/>
                    </a:moveTo>
                    <a:cubicBezTo>
                      <a:pt x="400" y="310"/>
                      <a:pt x="310" y="400"/>
                      <a:pt x="200" y="400"/>
                    </a:cubicBezTo>
                    <a:cubicBezTo>
                      <a:pt x="90" y="400"/>
                      <a:pt x="0" y="310"/>
                      <a:pt x="0" y="200"/>
                    </a:cubicBezTo>
                    <a:cubicBezTo>
                      <a:pt x="0" y="90"/>
                      <a:pt x="90" y="0"/>
                      <a:pt x="200" y="0"/>
                    </a:cubicBezTo>
                    <a:cubicBezTo>
                      <a:pt x="310" y="0"/>
                      <a:pt x="400" y="90"/>
                      <a:pt x="400" y="200"/>
                    </a:cubicBezTo>
                    <a:close/>
                    <a:moveTo>
                      <a:pt x="96" y="190"/>
                    </a:moveTo>
                    <a:cubicBezTo>
                      <a:pt x="97" y="162"/>
                      <a:pt x="102" y="135"/>
                      <a:pt x="110" y="111"/>
                    </a:cubicBezTo>
                    <a:cubicBezTo>
                      <a:pt x="43" y="111"/>
                      <a:pt x="43" y="111"/>
                      <a:pt x="43" y="111"/>
                    </a:cubicBezTo>
                    <a:cubicBezTo>
                      <a:pt x="30" y="134"/>
                      <a:pt x="21" y="161"/>
                      <a:pt x="20" y="190"/>
                    </a:cubicBezTo>
                    <a:lnTo>
                      <a:pt x="96" y="190"/>
                    </a:lnTo>
                    <a:close/>
                    <a:moveTo>
                      <a:pt x="190" y="111"/>
                    </a:moveTo>
                    <a:cubicBezTo>
                      <a:pt x="131" y="111"/>
                      <a:pt x="131" y="111"/>
                      <a:pt x="131" y="111"/>
                    </a:cubicBezTo>
                    <a:cubicBezTo>
                      <a:pt x="122" y="135"/>
                      <a:pt x="117" y="162"/>
                      <a:pt x="116" y="190"/>
                    </a:cubicBezTo>
                    <a:cubicBezTo>
                      <a:pt x="190" y="190"/>
                      <a:pt x="190" y="190"/>
                      <a:pt x="190" y="190"/>
                    </a:cubicBezTo>
                    <a:cubicBezTo>
                      <a:pt x="190" y="111"/>
                      <a:pt x="190" y="111"/>
                      <a:pt x="190" y="111"/>
                    </a:cubicBezTo>
                    <a:close/>
                    <a:moveTo>
                      <a:pt x="190" y="20"/>
                    </a:moveTo>
                    <a:cubicBezTo>
                      <a:pt x="169" y="39"/>
                      <a:pt x="151" y="63"/>
                      <a:pt x="139" y="91"/>
                    </a:cubicBezTo>
                    <a:cubicBezTo>
                      <a:pt x="190" y="91"/>
                      <a:pt x="190" y="91"/>
                      <a:pt x="190" y="91"/>
                    </a:cubicBezTo>
                    <a:lnTo>
                      <a:pt x="190" y="20"/>
                    </a:lnTo>
                    <a:close/>
                    <a:moveTo>
                      <a:pt x="56" y="91"/>
                    </a:moveTo>
                    <a:cubicBezTo>
                      <a:pt x="117" y="91"/>
                      <a:pt x="117" y="91"/>
                      <a:pt x="117" y="91"/>
                    </a:cubicBezTo>
                    <a:cubicBezTo>
                      <a:pt x="128" y="66"/>
                      <a:pt x="142" y="43"/>
                      <a:pt x="158" y="24"/>
                    </a:cubicBezTo>
                    <a:cubicBezTo>
                      <a:pt x="116" y="34"/>
                      <a:pt x="80" y="59"/>
                      <a:pt x="56" y="91"/>
                    </a:cubicBezTo>
                    <a:close/>
                    <a:moveTo>
                      <a:pt x="380" y="190"/>
                    </a:moveTo>
                    <a:cubicBezTo>
                      <a:pt x="379" y="161"/>
                      <a:pt x="370" y="134"/>
                      <a:pt x="357" y="111"/>
                    </a:cubicBezTo>
                    <a:cubicBezTo>
                      <a:pt x="290" y="111"/>
                      <a:pt x="290" y="111"/>
                      <a:pt x="290" y="111"/>
                    </a:cubicBezTo>
                    <a:cubicBezTo>
                      <a:pt x="298" y="135"/>
                      <a:pt x="303" y="162"/>
                      <a:pt x="304" y="190"/>
                    </a:cubicBezTo>
                    <a:lnTo>
                      <a:pt x="380" y="190"/>
                    </a:lnTo>
                    <a:close/>
                    <a:moveTo>
                      <a:pt x="210" y="190"/>
                    </a:moveTo>
                    <a:cubicBezTo>
                      <a:pt x="284" y="190"/>
                      <a:pt x="284" y="190"/>
                      <a:pt x="284" y="190"/>
                    </a:cubicBezTo>
                    <a:cubicBezTo>
                      <a:pt x="283" y="162"/>
                      <a:pt x="278" y="135"/>
                      <a:pt x="269" y="111"/>
                    </a:cubicBezTo>
                    <a:cubicBezTo>
                      <a:pt x="210" y="111"/>
                      <a:pt x="210" y="111"/>
                      <a:pt x="210" y="111"/>
                    </a:cubicBezTo>
                    <a:lnTo>
                      <a:pt x="210" y="190"/>
                    </a:lnTo>
                    <a:close/>
                    <a:moveTo>
                      <a:pt x="210" y="91"/>
                    </a:moveTo>
                    <a:cubicBezTo>
                      <a:pt x="261" y="91"/>
                      <a:pt x="261" y="91"/>
                      <a:pt x="261" y="91"/>
                    </a:cubicBezTo>
                    <a:cubicBezTo>
                      <a:pt x="249" y="63"/>
                      <a:pt x="231" y="39"/>
                      <a:pt x="210" y="20"/>
                    </a:cubicBezTo>
                    <a:lnTo>
                      <a:pt x="210" y="91"/>
                    </a:lnTo>
                    <a:close/>
                    <a:moveTo>
                      <a:pt x="242" y="24"/>
                    </a:moveTo>
                    <a:cubicBezTo>
                      <a:pt x="258" y="43"/>
                      <a:pt x="272" y="66"/>
                      <a:pt x="283" y="91"/>
                    </a:cubicBezTo>
                    <a:cubicBezTo>
                      <a:pt x="344" y="91"/>
                      <a:pt x="344" y="91"/>
                      <a:pt x="344" y="91"/>
                    </a:cubicBezTo>
                    <a:cubicBezTo>
                      <a:pt x="320" y="59"/>
                      <a:pt x="284" y="34"/>
                      <a:pt x="242" y="24"/>
                    </a:cubicBezTo>
                    <a:close/>
                    <a:moveTo>
                      <a:pt x="20" y="210"/>
                    </a:moveTo>
                    <a:cubicBezTo>
                      <a:pt x="21" y="239"/>
                      <a:pt x="30" y="266"/>
                      <a:pt x="43" y="289"/>
                    </a:cubicBezTo>
                    <a:cubicBezTo>
                      <a:pt x="110" y="289"/>
                      <a:pt x="110" y="289"/>
                      <a:pt x="110" y="289"/>
                    </a:cubicBezTo>
                    <a:cubicBezTo>
                      <a:pt x="102" y="265"/>
                      <a:pt x="97" y="238"/>
                      <a:pt x="96" y="210"/>
                    </a:cubicBezTo>
                    <a:cubicBezTo>
                      <a:pt x="20" y="210"/>
                      <a:pt x="20" y="210"/>
                      <a:pt x="20" y="210"/>
                    </a:cubicBezTo>
                    <a:close/>
                    <a:moveTo>
                      <a:pt x="190" y="210"/>
                    </a:moveTo>
                    <a:cubicBezTo>
                      <a:pt x="116" y="210"/>
                      <a:pt x="116" y="210"/>
                      <a:pt x="116" y="210"/>
                    </a:cubicBezTo>
                    <a:cubicBezTo>
                      <a:pt x="117" y="238"/>
                      <a:pt x="122" y="265"/>
                      <a:pt x="131" y="289"/>
                    </a:cubicBezTo>
                    <a:cubicBezTo>
                      <a:pt x="190" y="289"/>
                      <a:pt x="190" y="289"/>
                      <a:pt x="190" y="289"/>
                    </a:cubicBezTo>
                    <a:lnTo>
                      <a:pt x="190" y="210"/>
                    </a:lnTo>
                    <a:close/>
                    <a:moveTo>
                      <a:pt x="190" y="309"/>
                    </a:moveTo>
                    <a:cubicBezTo>
                      <a:pt x="139" y="309"/>
                      <a:pt x="139" y="309"/>
                      <a:pt x="139" y="309"/>
                    </a:cubicBezTo>
                    <a:cubicBezTo>
                      <a:pt x="151" y="337"/>
                      <a:pt x="169" y="361"/>
                      <a:pt x="190" y="380"/>
                    </a:cubicBezTo>
                    <a:cubicBezTo>
                      <a:pt x="190" y="309"/>
                      <a:pt x="190" y="309"/>
                      <a:pt x="190" y="309"/>
                    </a:cubicBezTo>
                    <a:close/>
                    <a:moveTo>
                      <a:pt x="158" y="376"/>
                    </a:moveTo>
                    <a:cubicBezTo>
                      <a:pt x="142" y="357"/>
                      <a:pt x="128" y="334"/>
                      <a:pt x="117" y="309"/>
                    </a:cubicBezTo>
                    <a:cubicBezTo>
                      <a:pt x="56" y="309"/>
                      <a:pt x="56" y="309"/>
                      <a:pt x="56" y="309"/>
                    </a:cubicBezTo>
                    <a:cubicBezTo>
                      <a:pt x="80" y="341"/>
                      <a:pt x="116" y="366"/>
                      <a:pt x="158" y="376"/>
                    </a:cubicBezTo>
                    <a:close/>
                    <a:moveTo>
                      <a:pt x="304" y="210"/>
                    </a:moveTo>
                    <a:cubicBezTo>
                      <a:pt x="303" y="238"/>
                      <a:pt x="298" y="265"/>
                      <a:pt x="290" y="289"/>
                    </a:cubicBezTo>
                    <a:cubicBezTo>
                      <a:pt x="357" y="289"/>
                      <a:pt x="357" y="289"/>
                      <a:pt x="357" y="289"/>
                    </a:cubicBezTo>
                    <a:cubicBezTo>
                      <a:pt x="370" y="266"/>
                      <a:pt x="379" y="239"/>
                      <a:pt x="380" y="210"/>
                    </a:cubicBezTo>
                    <a:cubicBezTo>
                      <a:pt x="304" y="210"/>
                      <a:pt x="304" y="210"/>
                      <a:pt x="304" y="210"/>
                    </a:cubicBezTo>
                    <a:close/>
                    <a:moveTo>
                      <a:pt x="210" y="289"/>
                    </a:moveTo>
                    <a:cubicBezTo>
                      <a:pt x="269" y="289"/>
                      <a:pt x="269" y="289"/>
                      <a:pt x="269" y="289"/>
                    </a:cubicBezTo>
                    <a:cubicBezTo>
                      <a:pt x="278" y="265"/>
                      <a:pt x="283" y="238"/>
                      <a:pt x="284" y="210"/>
                    </a:cubicBezTo>
                    <a:cubicBezTo>
                      <a:pt x="210" y="210"/>
                      <a:pt x="210" y="210"/>
                      <a:pt x="210" y="210"/>
                    </a:cubicBezTo>
                    <a:lnTo>
                      <a:pt x="210" y="289"/>
                    </a:lnTo>
                    <a:close/>
                    <a:moveTo>
                      <a:pt x="210" y="380"/>
                    </a:moveTo>
                    <a:cubicBezTo>
                      <a:pt x="231" y="361"/>
                      <a:pt x="249" y="337"/>
                      <a:pt x="261" y="309"/>
                    </a:cubicBezTo>
                    <a:cubicBezTo>
                      <a:pt x="210" y="309"/>
                      <a:pt x="210" y="309"/>
                      <a:pt x="210" y="309"/>
                    </a:cubicBezTo>
                    <a:lnTo>
                      <a:pt x="210" y="380"/>
                    </a:lnTo>
                    <a:close/>
                    <a:moveTo>
                      <a:pt x="344" y="309"/>
                    </a:moveTo>
                    <a:cubicBezTo>
                      <a:pt x="283" y="309"/>
                      <a:pt x="283" y="309"/>
                      <a:pt x="283" y="309"/>
                    </a:cubicBezTo>
                    <a:cubicBezTo>
                      <a:pt x="272" y="334"/>
                      <a:pt x="258" y="357"/>
                      <a:pt x="242" y="376"/>
                    </a:cubicBezTo>
                    <a:cubicBezTo>
                      <a:pt x="284" y="366"/>
                      <a:pt x="320" y="341"/>
                      <a:pt x="344" y="309"/>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sp>
            <p:nvSpPr>
              <p:cNvPr id="87" name="Freeform 86"/>
              <p:cNvSpPr>
                <a:spLocks noEditPoints="1"/>
              </p:cNvSpPr>
              <p:nvPr/>
            </p:nvSpPr>
            <p:spPr bwMode="black">
              <a:xfrm>
                <a:off x="5896274" y="4855492"/>
                <a:ext cx="334403" cy="277922"/>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defTabSz="788075">
                  <a:defRPr/>
                </a:pPr>
                <a:endParaRPr lang="en-US" kern="0" dirty="0" smtClean="0">
                  <a:solidFill>
                    <a:srgbClr val="505050"/>
                  </a:solidFill>
                </a:endParaRPr>
              </a:p>
            </p:txBody>
          </p:sp>
          <p:sp>
            <p:nvSpPr>
              <p:cNvPr id="88" name="Freeform 28"/>
              <p:cNvSpPr>
                <a:spLocks noChangeAspect="1" noEditPoints="1"/>
              </p:cNvSpPr>
              <p:nvPr/>
            </p:nvSpPr>
            <p:spPr bwMode="gray">
              <a:xfrm>
                <a:off x="6451510" y="5263658"/>
                <a:ext cx="479950" cy="433090"/>
              </a:xfrm>
              <a:custGeom>
                <a:avLst/>
                <a:gdLst>
                  <a:gd name="T0" fmla="*/ 1302 w 1483"/>
                  <a:gd name="T1" fmla="*/ 290 h 1251"/>
                  <a:gd name="T2" fmla="*/ 1011 w 1483"/>
                  <a:gd name="T3" fmla="*/ 177 h 1251"/>
                  <a:gd name="T4" fmla="*/ 581 w 1483"/>
                  <a:gd name="T5" fmla="*/ 0 h 1251"/>
                  <a:gd name="T6" fmla="*/ 0 w 1483"/>
                  <a:gd name="T7" fmla="*/ 243 h 1251"/>
                  <a:gd name="T8" fmla="*/ 942 w 1483"/>
                  <a:gd name="T9" fmla="*/ 1029 h 1251"/>
                  <a:gd name="T10" fmla="*/ 1252 w 1483"/>
                  <a:gd name="T11" fmla="*/ 892 h 1251"/>
                  <a:gd name="T12" fmla="*/ 1483 w 1483"/>
                  <a:gd name="T13" fmla="*/ 781 h 1251"/>
                  <a:gd name="T14" fmla="*/ 600 w 1483"/>
                  <a:gd name="T15" fmla="*/ 42 h 1251"/>
                  <a:gd name="T16" fmla="*/ 600 w 1483"/>
                  <a:gd name="T17" fmla="*/ 80 h 1251"/>
                  <a:gd name="T18" fmla="*/ 942 w 1483"/>
                  <a:gd name="T19" fmla="*/ 312 h 1251"/>
                  <a:gd name="T20" fmla="*/ 583 w 1483"/>
                  <a:gd name="T21" fmla="*/ 160 h 1251"/>
                  <a:gd name="T22" fmla="*/ 942 w 1483"/>
                  <a:gd name="T23" fmla="*/ 467 h 1251"/>
                  <a:gd name="T24" fmla="*/ 583 w 1483"/>
                  <a:gd name="T25" fmla="*/ 472 h 1251"/>
                  <a:gd name="T26" fmla="*/ 583 w 1483"/>
                  <a:gd name="T27" fmla="*/ 548 h 1251"/>
                  <a:gd name="T28" fmla="*/ 942 w 1483"/>
                  <a:gd name="T29" fmla="*/ 626 h 1251"/>
                  <a:gd name="T30" fmla="*/ 583 w 1483"/>
                  <a:gd name="T31" fmla="*/ 633 h 1251"/>
                  <a:gd name="T32" fmla="*/ 942 w 1483"/>
                  <a:gd name="T33" fmla="*/ 781 h 1251"/>
                  <a:gd name="T34" fmla="*/ 583 w 1483"/>
                  <a:gd name="T35" fmla="*/ 944 h 1251"/>
                  <a:gd name="T36" fmla="*/ 583 w 1483"/>
                  <a:gd name="T37" fmla="*/ 1022 h 1251"/>
                  <a:gd name="T38" fmla="*/ 583 w 1483"/>
                  <a:gd name="T39" fmla="*/ 1105 h 1251"/>
                  <a:gd name="T40" fmla="*/ 583 w 1483"/>
                  <a:gd name="T41" fmla="*/ 1178 h 1251"/>
                  <a:gd name="T42" fmla="*/ 1252 w 1483"/>
                  <a:gd name="T43" fmla="*/ 349 h 1251"/>
                  <a:gd name="T44" fmla="*/ 1011 w 1483"/>
                  <a:gd name="T45" fmla="*/ 288 h 1251"/>
                  <a:gd name="T46" fmla="*/ 1011 w 1483"/>
                  <a:gd name="T47" fmla="*/ 340 h 1251"/>
                  <a:gd name="T48" fmla="*/ 1252 w 1483"/>
                  <a:gd name="T49" fmla="*/ 465 h 1251"/>
                  <a:gd name="T50" fmla="*/ 1011 w 1483"/>
                  <a:gd name="T51" fmla="*/ 397 h 1251"/>
                  <a:gd name="T52" fmla="*/ 1252 w 1483"/>
                  <a:gd name="T53" fmla="*/ 571 h 1251"/>
                  <a:gd name="T54" fmla="*/ 1011 w 1483"/>
                  <a:gd name="T55" fmla="*/ 614 h 1251"/>
                  <a:gd name="T56" fmla="*/ 1011 w 1483"/>
                  <a:gd name="T57" fmla="*/ 663 h 1251"/>
                  <a:gd name="T58" fmla="*/ 1252 w 1483"/>
                  <a:gd name="T59" fmla="*/ 685 h 1251"/>
                  <a:gd name="T60" fmla="*/ 1011 w 1483"/>
                  <a:gd name="T61" fmla="*/ 722 h 1251"/>
                  <a:gd name="T62" fmla="*/ 1252 w 1483"/>
                  <a:gd name="T63" fmla="*/ 791 h 1251"/>
                  <a:gd name="T64" fmla="*/ 1011 w 1483"/>
                  <a:gd name="T65" fmla="*/ 989 h 1251"/>
                  <a:gd name="T66" fmla="*/ 1252 w 1483"/>
                  <a:gd name="T67" fmla="*/ 864 h 1251"/>
                  <a:gd name="T68" fmla="*/ 1476 w 1483"/>
                  <a:gd name="T69" fmla="*/ 401 h 1251"/>
                  <a:gd name="T70" fmla="*/ 1311 w 1483"/>
                  <a:gd name="T71" fmla="*/ 309 h 1251"/>
                  <a:gd name="T72" fmla="*/ 1302 w 1483"/>
                  <a:gd name="T73" fmla="*/ 824 h 1251"/>
                  <a:gd name="T74" fmla="*/ 1481 w 1483"/>
                  <a:gd name="T75" fmla="*/ 715 h 1251"/>
                  <a:gd name="T76" fmla="*/ 1481 w 1483"/>
                  <a:gd name="T77" fmla="*/ 692 h 1251"/>
                  <a:gd name="T78" fmla="*/ 1302 w 1483"/>
                  <a:gd name="T79" fmla="*/ 706 h 1251"/>
                  <a:gd name="T80" fmla="*/ 1481 w 1483"/>
                  <a:gd name="T81" fmla="*/ 666 h 1251"/>
                  <a:gd name="T82" fmla="*/ 1302 w 1483"/>
                  <a:gd name="T83" fmla="*/ 595 h 1251"/>
                  <a:gd name="T84" fmla="*/ 1481 w 1483"/>
                  <a:gd name="T85" fmla="*/ 567 h 1251"/>
                  <a:gd name="T86" fmla="*/ 1481 w 1483"/>
                  <a:gd name="T87" fmla="*/ 543 h 1251"/>
                  <a:gd name="T88" fmla="*/ 1302 w 1483"/>
                  <a:gd name="T89" fmla="*/ 479 h 1251"/>
                  <a:gd name="T90" fmla="*/ 1481 w 1483"/>
                  <a:gd name="T91" fmla="*/ 517 h 1251"/>
                  <a:gd name="T92" fmla="*/ 1302 w 1483"/>
                  <a:gd name="T93" fmla="*/ 368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83" h="1251">
                    <a:moveTo>
                      <a:pt x="1481" y="425"/>
                    </a:moveTo>
                    <a:lnTo>
                      <a:pt x="1481" y="394"/>
                    </a:lnTo>
                    <a:lnTo>
                      <a:pt x="1302" y="290"/>
                    </a:lnTo>
                    <a:lnTo>
                      <a:pt x="1252" y="304"/>
                    </a:lnTo>
                    <a:lnTo>
                      <a:pt x="1252" y="316"/>
                    </a:lnTo>
                    <a:lnTo>
                      <a:pt x="1011" y="177"/>
                    </a:lnTo>
                    <a:lnTo>
                      <a:pt x="942" y="200"/>
                    </a:lnTo>
                    <a:lnTo>
                      <a:pt x="942" y="208"/>
                    </a:lnTo>
                    <a:lnTo>
                      <a:pt x="581" y="0"/>
                    </a:lnTo>
                    <a:lnTo>
                      <a:pt x="26" y="177"/>
                    </a:lnTo>
                    <a:lnTo>
                      <a:pt x="26" y="236"/>
                    </a:lnTo>
                    <a:lnTo>
                      <a:pt x="0" y="243"/>
                    </a:lnTo>
                    <a:lnTo>
                      <a:pt x="0" y="1067"/>
                    </a:lnTo>
                    <a:lnTo>
                      <a:pt x="560" y="1251"/>
                    </a:lnTo>
                    <a:lnTo>
                      <a:pt x="942" y="1029"/>
                    </a:lnTo>
                    <a:lnTo>
                      <a:pt x="942" y="1041"/>
                    </a:lnTo>
                    <a:lnTo>
                      <a:pt x="994" y="1041"/>
                    </a:lnTo>
                    <a:lnTo>
                      <a:pt x="1252" y="892"/>
                    </a:lnTo>
                    <a:lnTo>
                      <a:pt x="1252" y="895"/>
                    </a:lnTo>
                    <a:lnTo>
                      <a:pt x="1290" y="895"/>
                    </a:lnTo>
                    <a:lnTo>
                      <a:pt x="1483" y="781"/>
                    </a:lnTo>
                    <a:lnTo>
                      <a:pt x="1483" y="427"/>
                    </a:lnTo>
                    <a:lnTo>
                      <a:pt x="1481" y="425"/>
                    </a:lnTo>
                    <a:close/>
                    <a:moveTo>
                      <a:pt x="600" y="42"/>
                    </a:moveTo>
                    <a:lnTo>
                      <a:pt x="942" y="229"/>
                    </a:lnTo>
                    <a:lnTo>
                      <a:pt x="942" y="255"/>
                    </a:lnTo>
                    <a:lnTo>
                      <a:pt x="600" y="80"/>
                    </a:lnTo>
                    <a:lnTo>
                      <a:pt x="600" y="42"/>
                    </a:lnTo>
                    <a:close/>
                    <a:moveTo>
                      <a:pt x="583" y="160"/>
                    </a:moveTo>
                    <a:lnTo>
                      <a:pt x="942" y="312"/>
                    </a:lnTo>
                    <a:lnTo>
                      <a:pt x="942" y="363"/>
                    </a:lnTo>
                    <a:lnTo>
                      <a:pt x="583" y="234"/>
                    </a:lnTo>
                    <a:lnTo>
                      <a:pt x="583" y="160"/>
                    </a:lnTo>
                    <a:close/>
                    <a:moveTo>
                      <a:pt x="583" y="316"/>
                    </a:moveTo>
                    <a:lnTo>
                      <a:pt x="942" y="418"/>
                    </a:lnTo>
                    <a:lnTo>
                      <a:pt x="942" y="467"/>
                    </a:lnTo>
                    <a:lnTo>
                      <a:pt x="583" y="394"/>
                    </a:lnTo>
                    <a:lnTo>
                      <a:pt x="583" y="316"/>
                    </a:lnTo>
                    <a:close/>
                    <a:moveTo>
                      <a:pt x="583" y="472"/>
                    </a:moveTo>
                    <a:lnTo>
                      <a:pt x="942" y="524"/>
                    </a:lnTo>
                    <a:lnTo>
                      <a:pt x="942" y="571"/>
                    </a:lnTo>
                    <a:lnTo>
                      <a:pt x="583" y="548"/>
                    </a:lnTo>
                    <a:lnTo>
                      <a:pt x="583" y="472"/>
                    </a:lnTo>
                    <a:close/>
                    <a:moveTo>
                      <a:pt x="583" y="633"/>
                    </a:moveTo>
                    <a:lnTo>
                      <a:pt x="942" y="626"/>
                    </a:lnTo>
                    <a:lnTo>
                      <a:pt x="942" y="678"/>
                    </a:lnTo>
                    <a:lnTo>
                      <a:pt x="583" y="706"/>
                    </a:lnTo>
                    <a:lnTo>
                      <a:pt x="583" y="633"/>
                    </a:lnTo>
                    <a:close/>
                    <a:moveTo>
                      <a:pt x="583" y="789"/>
                    </a:moveTo>
                    <a:lnTo>
                      <a:pt x="942" y="732"/>
                    </a:lnTo>
                    <a:lnTo>
                      <a:pt x="942" y="781"/>
                    </a:lnTo>
                    <a:lnTo>
                      <a:pt x="583" y="862"/>
                    </a:lnTo>
                    <a:lnTo>
                      <a:pt x="583" y="789"/>
                    </a:lnTo>
                    <a:close/>
                    <a:moveTo>
                      <a:pt x="583" y="944"/>
                    </a:moveTo>
                    <a:lnTo>
                      <a:pt x="942" y="838"/>
                    </a:lnTo>
                    <a:lnTo>
                      <a:pt x="942" y="885"/>
                    </a:lnTo>
                    <a:lnTo>
                      <a:pt x="583" y="1022"/>
                    </a:lnTo>
                    <a:lnTo>
                      <a:pt x="583" y="944"/>
                    </a:lnTo>
                    <a:close/>
                    <a:moveTo>
                      <a:pt x="583" y="1178"/>
                    </a:moveTo>
                    <a:lnTo>
                      <a:pt x="583" y="1105"/>
                    </a:lnTo>
                    <a:lnTo>
                      <a:pt x="942" y="940"/>
                    </a:lnTo>
                    <a:lnTo>
                      <a:pt x="942" y="992"/>
                    </a:lnTo>
                    <a:lnTo>
                      <a:pt x="583" y="1178"/>
                    </a:lnTo>
                    <a:close/>
                    <a:moveTo>
                      <a:pt x="1023" y="208"/>
                    </a:moveTo>
                    <a:lnTo>
                      <a:pt x="1252" y="333"/>
                    </a:lnTo>
                    <a:lnTo>
                      <a:pt x="1252" y="349"/>
                    </a:lnTo>
                    <a:lnTo>
                      <a:pt x="1023" y="234"/>
                    </a:lnTo>
                    <a:lnTo>
                      <a:pt x="1023" y="208"/>
                    </a:lnTo>
                    <a:close/>
                    <a:moveTo>
                      <a:pt x="1011" y="288"/>
                    </a:moveTo>
                    <a:lnTo>
                      <a:pt x="1252" y="389"/>
                    </a:lnTo>
                    <a:lnTo>
                      <a:pt x="1252" y="427"/>
                    </a:lnTo>
                    <a:lnTo>
                      <a:pt x="1011" y="340"/>
                    </a:lnTo>
                    <a:lnTo>
                      <a:pt x="1011" y="288"/>
                    </a:lnTo>
                    <a:close/>
                    <a:moveTo>
                      <a:pt x="1011" y="397"/>
                    </a:moveTo>
                    <a:lnTo>
                      <a:pt x="1252" y="465"/>
                    </a:lnTo>
                    <a:lnTo>
                      <a:pt x="1252" y="498"/>
                    </a:lnTo>
                    <a:lnTo>
                      <a:pt x="1011" y="448"/>
                    </a:lnTo>
                    <a:lnTo>
                      <a:pt x="1011" y="397"/>
                    </a:lnTo>
                    <a:close/>
                    <a:moveTo>
                      <a:pt x="1011" y="503"/>
                    </a:moveTo>
                    <a:lnTo>
                      <a:pt x="1252" y="538"/>
                    </a:lnTo>
                    <a:lnTo>
                      <a:pt x="1252" y="571"/>
                    </a:lnTo>
                    <a:lnTo>
                      <a:pt x="1011" y="555"/>
                    </a:lnTo>
                    <a:lnTo>
                      <a:pt x="1011" y="503"/>
                    </a:lnTo>
                    <a:close/>
                    <a:moveTo>
                      <a:pt x="1011" y="614"/>
                    </a:moveTo>
                    <a:lnTo>
                      <a:pt x="1252" y="609"/>
                    </a:lnTo>
                    <a:lnTo>
                      <a:pt x="1252" y="645"/>
                    </a:lnTo>
                    <a:lnTo>
                      <a:pt x="1011" y="663"/>
                    </a:lnTo>
                    <a:lnTo>
                      <a:pt x="1011" y="614"/>
                    </a:lnTo>
                    <a:close/>
                    <a:moveTo>
                      <a:pt x="1011" y="722"/>
                    </a:moveTo>
                    <a:lnTo>
                      <a:pt x="1252" y="685"/>
                    </a:lnTo>
                    <a:lnTo>
                      <a:pt x="1252" y="718"/>
                    </a:lnTo>
                    <a:lnTo>
                      <a:pt x="1011" y="772"/>
                    </a:lnTo>
                    <a:lnTo>
                      <a:pt x="1011" y="722"/>
                    </a:lnTo>
                    <a:close/>
                    <a:moveTo>
                      <a:pt x="1011" y="829"/>
                    </a:moveTo>
                    <a:lnTo>
                      <a:pt x="1252" y="756"/>
                    </a:lnTo>
                    <a:lnTo>
                      <a:pt x="1252" y="791"/>
                    </a:lnTo>
                    <a:lnTo>
                      <a:pt x="1011" y="883"/>
                    </a:lnTo>
                    <a:lnTo>
                      <a:pt x="1011" y="829"/>
                    </a:lnTo>
                    <a:close/>
                    <a:moveTo>
                      <a:pt x="1011" y="989"/>
                    </a:moveTo>
                    <a:lnTo>
                      <a:pt x="1011" y="940"/>
                    </a:lnTo>
                    <a:lnTo>
                      <a:pt x="1252" y="829"/>
                    </a:lnTo>
                    <a:lnTo>
                      <a:pt x="1252" y="864"/>
                    </a:lnTo>
                    <a:lnTo>
                      <a:pt x="1011" y="989"/>
                    </a:lnTo>
                    <a:close/>
                    <a:moveTo>
                      <a:pt x="1311" y="309"/>
                    </a:moveTo>
                    <a:lnTo>
                      <a:pt x="1476" y="401"/>
                    </a:lnTo>
                    <a:lnTo>
                      <a:pt x="1476" y="413"/>
                    </a:lnTo>
                    <a:lnTo>
                      <a:pt x="1311" y="328"/>
                    </a:lnTo>
                    <a:lnTo>
                      <a:pt x="1311" y="309"/>
                    </a:lnTo>
                    <a:close/>
                    <a:moveTo>
                      <a:pt x="1481" y="767"/>
                    </a:moveTo>
                    <a:lnTo>
                      <a:pt x="1302" y="859"/>
                    </a:lnTo>
                    <a:lnTo>
                      <a:pt x="1302" y="824"/>
                    </a:lnTo>
                    <a:lnTo>
                      <a:pt x="1481" y="741"/>
                    </a:lnTo>
                    <a:lnTo>
                      <a:pt x="1481" y="767"/>
                    </a:lnTo>
                    <a:close/>
                    <a:moveTo>
                      <a:pt x="1481" y="715"/>
                    </a:moveTo>
                    <a:lnTo>
                      <a:pt x="1302" y="784"/>
                    </a:lnTo>
                    <a:lnTo>
                      <a:pt x="1302" y="746"/>
                    </a:lnTo>
                    <a:lnTo>
                      <a:pt x="1481" y="692"/>
                    </a:lnTo>
                    <a:lnTo>
                      <a:pt x="1481" y="715"/>
                    </a:lnTo>
                    <a:close/>
                    <a:moveTo>
                      <a:pt x="1481" y="666"/>
                    </a:moveTo>
                    <a:lnTo>
                      <a:pt x="1302" y="706"/>
                    </a:lnTo>
                    <a:lnTo>
                      <a:pt x="1302" y="670"/>
                    </a:lnTo>
                    <a:lnTo>
                      <a:pt x="1481" y="642"/>
                    </a:lnTo>
                    <a:lnTo>
                      <a:pt x="1481" y="666"/>
                    </a:lnTo>
                    <a:close/>
                    <a:moveTo>
                      <a:pt x="1481" y="616"/>
                    </a:moveTo>
                    <a:lnTo>
                      <a:pt x="1302" y="630"/>
                    </a:lnTo>
                    <a:lnTo>
                      <a:pt x="1302" y="595"/>
                    </a:lnTo>
                    <a:lnTo>
                      <a:pt x="1481" y="593"/>
                    </a:lnTo>
                    <a:lnTo>
                      <a:pt x="1481" y="616"/>
                    </a:lnTo>
                    <a:close/>
                    <a:moveTo>
                      <a:pt x="1481" y="567"/>
                    </a:moveTo>
                    <a:lnTo>
                      <a:pt x="1302" y="555"/>
                    </a:lnTo>
                    <a:lnTo>
                      <a:pt x="1302" y="519"/>
                    </a:lnTo>
                    <a:lnTo>
                      <a:pt x="1481" y="543"/>
                    </a:lnTo>
                    <a:lnTo>
                      <a:pt x="1481" y="567"/>
                    </a:lnTo>
                    <a:close/>
                    <a:moveTo>
                      <a:pt x="1481" y="517"/>
                    </a:moveTo>
                    <a:lnTo>
                      <a:pt x="1302" y="479"/>
                    </a:lnTo>
                    <a:lnTo>
                      <a:pt x="1302" y="444"/>
                    </a:lnTo>
                    <a:lnTo>
                      <a:pt x="1481" y="493"/>
                    </a:lnTo>
                    <a:lnTo>
                      <a:pt x="1481" y="517"/>
                    </a:lnTo>
                    <a:close/>
                    <a:moveTo>
                      <a:pt x="1481" y="467"/>
                    </a:moveTo>
                    <a:lnTo>
                      <a:pt x="1302" y="404"/>
                    </a:lnTo>
                    <a:lnTo>
                      <a:pt x="1302" y="368"/>
                    </a:lnTo>
                    <a:lnTo>
                      <a:pt x="1481" y="444"/>
                    </a:lnTo>
                    <a:lnTo>
                      <a:pt x="1481" y="467"/>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89" name="Rectangle 88"/>
              <p:cNvSpPr/>
              <p:nvPr/>
            </p:nvSpPr>
            <p:spPr bwMode="auto">
              <a:xfrm>
                <a:off x="7078163" y="3830812"/>
                <a:ext cx="2158483" cy="1914351"/>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91440" numCol="1" spcCol="0" rtlCol="0" fromWordArt="0" anchor="b" anchorCtr="0" forceAA="0" compatLnSpc="1">
                <a:prstTxWarp prst="textNoShape">
                  <a:avLst/>
                </a:prstTxWarp>
                <a:noAutofit/>
              </a:bodyPr>
              <a:lstStyle/>
              <a:p>
                <a:pPr defTabSz="914099" fontAlgn="base">
                  <a:lnSpc>
                    <a:spcPct val="90000"/>
                  </a:lnSpc>
                  <a:spcBef>
                    <a:spcPct val="0"/>
                  </a:spcBef>
                  <a:spcAft>
                    <a:spcPct val="0"/>
                  </a:spcAft>
                </a:pPr>
                <a:r>
                  <a:rPr lang="en-US" sz="1400" dirty="0">
                    <a:gradFill>
                      <a:gsLst>
                        <a:gs pos="1250">
                          <a:srgbClr val="FFFFFF"/>
                        </a:gs>
                        <a:gs pos="10417">
                          <a:srgbClr val="FFFFFF"/>
                        </a:gs>
                      </a:gsLst>
                      <a:lin ang="5400000" scaled="0"/>
                    </a:gradFill>
                  </a:rPr>
                  <a:t>Windows Server </a:t>
                </a:r>
                <a:br>
                  <a:rPr lang="en-US" sz="1400" dirty="0">
                    <a:gradFill>
                      <a:gsLst>
                        <a:gs pos="1250">
                          <a:srgbClr val="FFFFFF"/>
                        </a:gs>
                        <a:gs pos="10417">
                          <a:srgbClr val="FFFFFF"/>
                        </a:gs>
                      </a:gsLst>
                      <a:lin ang="5400000" scaled="0"/>
                    </a:gradFill>
                  </a:rPr>
                </a:br>
                <a:r>
                  <a:rPr lang="en-US" sz="1400" dirty="0" smtClean="0">
                    <a:gradFill>
                      <a:gsLst>
                        <a:gs pos="1250">
                          <a:srgbClr val="FFFFFF"/>
                        </a:gs>
                        <a:gs pos="10417">
                          <a:srgbClr val="FFFFFF"/>
                        </a:gs>
                      </a:gsLst>
                      <a:lin ang="5400000" scaled="0"/>
                    </a:gradFill>
                  </a:rPr>
                  <a:t>&amp; System </a:t>
                </a:r>
                <a:r>
                  <a:rPr lang="en-US" sz="1400" dirty="0">
                    <a:gradFill>
                      <a:gsLst>
                        <a:gs pos="1250">
                          <a:srgbClr val="FFFFFF"/>
                        </a:gs>
                        <a:gs pos="10417">
                          <a:srgbClr val="FFFFFF"/>
                        </a:gs>
                      </a:gsLst>
                      <a:lin ang="5400000" scaled="0"/>
                    </a:gradFill>
                  </a:rPr>
                  <a:t>Center</a:t>
                </a:r>
              </a:p>
            </p:txBody>
          </p:sp>
          <p:sp>
            <p:nvSpPr>
              <p:cNvPr id="90" name="Rectangle 89"/>
              <p:cNvSpPr/>
              <p:nvPr/>
            </p:nvSpPr>
            <p:spPr bwMode="auto">
              <a:xfrm>
                <a:off x="7149398" y="3915995"/>
                <a:ext cx="2016013" cy="572464"/>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spAutoFit/>
              </a:bodyPr>
              <a:lstStyle/>
              <a:p>
                <a:pPr defTabSz="914099" fontAlgn="base">
                  <a:lnSpc>
                    <a:spcPct val="90000"/>
                  </a:lnSpc>
                  <a:spcBef>
                    <a:spcPct val="0"/>
                  </a:spcBef>
                  <a:spcAft>
                    <a:spcPct val="0"/>
                  </a:spcAft>
                </a:pPr>
                <a:r>
                  <a:rPr lang="en-US" sz="1400" spc="-50" dirty="0">
                    <a:gradFill>
                      <a:gsLst>
                        <a:gs pos="1250">
                          <a:srgbClr val="FFFFFF"/>
                        </a:gs>
                        <a:gs pos="10417">
                          <a:srgbClr val="FFFFFF"/>
                        </a:gs>
                      </a:gsLst>
                      <a:lin ang="5400000" scaled="0"/>
                    </a:gradFill>
                  </a:rPr>
                  <a:t>Service </a:t>
                </a:r>
                <a:r>
                  <a:rPr lang="en-US" sz="1400" spc="-50" dirty="0" smtClean="0">
                    <a:gradFill>
                      <a:gsLst>
                        <a:gs pos="1250">
                          <a:srgbClr val="FFFFFF"/>
                        </a:gs>
                        <a:gs pos="10417">
                          <a:srgbClr val="FFFFFF"/>
                        </a:gs>
                      </a:gsLst>
                      <a:lin ang="5400000" scaled="0"/>
                    </a:gradFill>
                  </a:rPr>
                  <a:t>management </a:t>
                </a:r>
                <a:r>
                  <a:rPr lang="en-US" sz="1400" spc="-50" dirty="0">
                    <a:gradFill>
                      <a:gsLst>
                        <a:gs pos="1250">
                          <a:srgbClr val="FFFFFF"/>
                        </a:gs>
                        <a:gs pos="10417">
                          <a:srgbClr val="FFFFFF"/>
                        </a:gs>
                      </a:gsLst>
                      <a:lin ang="5400000" scaled="0"/>
                    </a:gradFill>
                  </a:rPr>
                  <a:t>portal &amp; extensible API</a:t>
                </a:r>
              </a:p>
            </p:txBody>
          </p:sp>
          <p:sp>
            <p:nvSpPr>
              <p:cNvPr id="91" name="Rectangle 90"/>
              <p:cNvSpPr/>
              <p:nvPr/>
            </p:nvSpPr>
            <p:spPr bwMode="auto">
              <a:xfrm>
                <a:off x="7149398" y="4518305"/>
                <a:ext cx="640080" cy="640080"/>
              </a:xfrm>
              <a:prstGeom prst="rect">
                <a:avLst/>
              </a:prstGeom>
              <a:solidFill>
                <a:schemeClr val="bg1">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z="1050" spc="-30" dirty="0" smtClean="0">
                    <a:gradFill>
                      <a:gsLst>
                        <a:gs pos="1250">
                          <a:srgbClr val="FFFFFF"/>
                        </a:gs>
                        <a:gs pos="10417">
                          <a:srgbClr val="FFFFFF"/>
                        </a:gs>
                      </a:gsLst>
                      <a:lin ang="5400000" scaled="0"/>
                    </a:gradFill>
                  </a:rPr>
                  <a:t>Web </a:t>
                </a:r>
                <a:br>
                  <a:rPr lang="en-US" sz="1050" spc="-30" dirty="0" smtClean="0">
                    <a:gradFill>
                      <a:gsLst>
                        <a:gs pos="1250">
                          <a:srgbClr val="FFFFFF"/>
                        </a:gs>
                        <a:gs pos="10417">
                          <a:srgbClr val="FFFFFF"/>
                        </a:gs>
                      </a:gsLst>
                      <a:lin ang="5400000" scaled="0"/>
                    </a:gradFill>
                  </a:rPr>
                </a:br>
                <a:r>
                  <a:rPr lang="en-US" sz="1050" spc="-30" dirty="0" smtClean="0">
                    <a:gradFill>
                      <a:gsLst>
                        <a:gs pos="1250">
                          <a:srgbClr val="FFFFFF"/>
                        </a:gs>
                        <a:gs pos="10417">
                          <a:srgbClr val="FFFFFF"/>
                        </a:gs>
                      </a:gsLst>
                      <a:lin ang="5400000" scaled="0"/>
                    </a:gradFill>
                  </a:rPr>
                  <a:t>Sites</a:t>
                </a:r>
              </a:p>
            </p:txBody>
          </p:sp>
          <p:sp>
            <p:nvSpPr>
              <p:cNvPr id="92" name="Rectangle 91"/>
              <p:cNvSpPr/>
              <p:nvPr/>
            </p:nvSpPr>
            <p:spPr bwMode="auto">
              <a:xfrm>
                <a:off x="7836760" y="4518305"/>
                <a:ext cx="640080" cy="640080"/>
              </a:xfrm>
              <a:prstGeom prst="rect">
                <a:avLst/>
              </a:prstGeom>
              <a:solidFill>
                <a:schemeClr val="bg1">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z="1050" spc="-30" dirty="0" smtClean="0">
                    <a:gradFill>
                      <a:gsLst>
                        <a:gs pos="1250">
                          <a:srgbClr val="FFFFFF"/>
                        </a:gs>
                        <a:gs pos="10417">
                          <a:srgbClr val="FFFFFF"/>
                        </a:gs>
                      </a:gsLst>
                      <a:lin ang="5400000" scaled="0"/>
                    </a:gradFill>
                  </a:rPr>
                  <a:t>VM </a:t>
                </a:r>
              </a:p>
            </p:txBody>
          </p:sp>
          <p:sp>
            <p:nvSpPr>
              <p:cNvPr id="93" name="Rectangle 92"/>
              <p:cNvSpPr/>
              <p:nvPr/>
            </p:nvSpPr>
            <p:spPr bwMode="auto">
              <a:xfrm>
                <a:off x="8524121" y="4518305"/>
                <a:ext cx="640080" cy="640080"/>
              </a:xfrm>
              <a:prstGeom prst="rect">
                <a:avLst/>
              </a:prstGeom>
              <a:solidFill>
                <a:schemeClr val="bg1">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z="1050" spc="-30" dirty="0" smtClean="0">
                    <a:gradFill>
                      <a:gsLst>
                        <a:gs pos="1250">
                          <a:srgbClr val="FFFFFF"/>
                        </a:gs>
                        <a:gs pos="10417">
                          <a:srgbClr val="FFFFFF"/>
                        </a:gs>
                      </a:gsLst>
                      <a:lin ang="5400000" scaled="0"/>
                    </a:gradFill>
                  </a:rPr>
                  <a:t>Service </a:t>
                </a:r>
                <a:br>
                  <a:rPr lang="en-US" sz="1050" spc="-30" dirty="0" smtClean="0">
                    <a:gradFill>
                      <a:gsLst>
                        <a:gs pos="1250">
                          <a:srgbClr val="FFFFFF"/>
                        </a:gs>
                        <a:gs pos="10417">
                          <a:srgbClr val="FFFFFF"/>
                        </a:gs>
                      </a:gsLst>
                      <a:lin ang="5400000" scaled="0"/>
                    </a:gradFill>
                  </a:rPr>
                </a:br>
                <a:r>
                  <a:rPr lang="en-US" sz="1050" spc="-30" dirty="0" smtClean="0">
                    <a:gradFill>
                      <a:gsLst>
                        <a:gs pos="1250">
                          <a:srgbClr val="FFFFFF"/>
                        </a:gs>
                        <a:gs pos="10417">
                          <a:srgbClr val="FFFFFF"/>
                        </a:gs>
                      </a:gsLst>
                      <a:lin ang="5400000" scaled="0"/>
                    </a:gradFill>
                  </a:rPr>
                  <a:t>Bus</a:t>
                </a:r>
              </a:p>
            </p:txBody>
          </p:sp>
          <p:grpSp>
            <p:nvGrpSpPr>
              <p:cNvPr id="94" name="Group 93"/>
              <p:cNvGrpSpPr/>
              <p:nvPr/>
            </p:nvGrpSpPr>
            <p:grpSpPr>
              <a:xfrm>
                <a:off x="8795040" y="4842949"/>
                <a:ext cx="333665" cy="290465"/>
                <a:chOff x="6598260" y="4590950"/>
                <a:chExt cx="349473" cy="304226"/>
              </a:xfrm>
            </p:grpSpPr>
            <p:sp>
              <p:nvSpPr>
                <p:cNvPr id="127" name="Freeform 5"/>
                <p:cNvSpPr>
                  <a:spLocks/>
                </p:cNvSpPr>
                <p:nvPr/>
              </p:nvSpPr>
              <p:spPr bwMode="auto">
                <a:xfrm>
                  <a:off x="6691674" y="470043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28" name="Freeform 6"/>
                <p:cNvSpPr>
                  <a:spLocks/>
                </p:cNvSpPr>
                <p:nvPr/>
              </p:nvSpPr>
              <p:spPr bwMode="auto">
                <a:xfrm>
                  <a:off x="6691674" y="469654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29" name="Freeform 7"/>
                <p:cNvSpPr>
                  <a:spLocks/>
                </p:cNvSpPr>
                <p:nvPr/>
              </p:nvSpPr>
              <p:spPr bwMode="auto">
                <a:xfrm>
                  <a:off x="6833929" y="468529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30" name="Freeform 8"/>
                <p:cNvSpPr>
                  <a:spLocks/>
                </p:cNvSpPr>
                <p:nvPr/>
              </p:nvSpPr>
              <p:spPr bwMode="auto">
                <a:xfrm>
                  <a:off x="6738144" y="4641582"/>
                  <a:ext cx="0" cy="433"/>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cubicBezTo>
                        <a:pt x="0" y="0"/>
                        <a:pt x="0" y="0"/>
                        <a:pt x="0" y="0"/>
                      </a:cubicBezTo>
                      <a:cubicBezTo>
                        <a:pt x="0" y="1"/>
                        <a:pt x="0" y="1"/>
                        <a:pt x="0" y="1"/>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31" name="Freeform 9"/>
                <p:cNvSpPr>
                  <a:spLocks/>
                </p:cNvSpPr>
                <p:nvPr/>
              </p:nvSpPr>
              <p:spPr bwMode="auto">
                <a:xfrm>
                  <a:off x="6770389" y="4717747"/>
                  <a:ext cx="0" cy="433"/>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1"/>
                        <a:pt x="0" y="1"/>
                        <a:pt x="0" y="1"/>
                      </a:cubicBezTo>
                      <a:cubicBezTo>
                        <a:pt x="0" y="1"/>
                        <a:pt x="0" y="1"/>
                        <a:pt x="0" y="1"/>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32" name="Freeform 10"/>
                <p:cNvSpPr>
                  <a:spLocks noEditPoints="1"/>
                </p:cNvSpPr>
                <p:nvPr/>
              </p:nvSpPr>
              <p:spPr bwMode="auto">
                <a:xfrm>
                  <a:off x="6645204" y="4590950"/>
                  <a:ext cx="245627" cy="152329"/>
                </a:xfrm>
                <a:custGeom>
                  <a:avLst/>
                  <a:gdLst>
                    <a:gd name="T0" fmla="*/ 804 w 913"/>
                    <a:gd name="T1" fmla="*/ 236 h 620"/>
                    <a:gd name="T2" fmla="*/ 765 w 913"/>
                    <a:gd name="T3" fmla="*/ 243 h 620"/>
                    <a:gd name="T4" fmla="*/ 763 w 913"/>
                    <a:gd name="T5" fmla="*/ 193 h 620"/>
                    <a:gd name="T6" fmla="*/ 522 w 913"/>
                    <a:gd name="T7" fmla="*/ 18 h 620"/>
                    <a:gd name="T8" fmla="*/ 368 w 913"/>
                    <a:gd name="T9" fmla="*/ 129 h 620"/>
                    <a:gd name="T10" fmla="*/ 368 w 913"/>
                    <a:gd name="T11" fmla="*/ 129 h 620"/>
                    <a:gd name="T12" fmla="*/ 276 w 913"/>
                    <a:gd name="T13" fmla="*/ 82 h 620"/>
                    <a:gd name="T14" fmla="*/ 130 w 913"/>
                    <a:gd name="T15" fmla="*/ 206 h 620"/>
                    <a:gd name="T16" fmla="*/ 138 w 913"/>
                    <a:gd name="T17" fmla="*/ 262 h 620"/>
                    <a:gd name="T18" fmla="*/ 138 w 913"/>
                    <a:gd name="T19" fmla="*/ 262 h 620"/>
                    <a:gd name="T20" fmla="*/ 22 w 913"/>
                    <a:gd name="T21" fmla="*/ 333 h 620"/>
                    <a:gd name="T22" fmla="*/ 86 w 913"/>
                    <a:gd name="T23" fmla="*/ 476 h 620"/>
                    <a:gd name="T24" fmla="*/ 174 w 913"/>
                    <a:gd name="T25" fmla="*/ 472 h 620"/>
                    <a:gd name="T26" fmla="*/ 174 w 913"/>
                    <a:gd name="T27" fmla="*/ 472 h 620"/>
                    <a:gd name="T28" fmla="*/ 188 w 913"/>
                    <a:gd name="T29" fmla="*/ 512 h 620"/>
                    <a:gd name="T30" fmla="*/ 398 w 913"/>
                    <a:gd name="T31" fmla="*/ 582 h 620"/>
                    <a:gd name="T32" fmla="*/ 452 w 913"/>
                    <a:gd name="T33" fmla="*/ 538 h 620"/>
                    <a:gd name="T34" fmla="*/ 567 w 913"/>
                    <a:gd name="T35" fmla="*/ 576 h 620"/>
                    <a:gd name="T36" fmla="*/ 637 w 913"/>
                    <a:gd name="T37" fmla="*/ 500 h 620"/>
                    <a:gd name="T38" fmla="*/ 731 w 913"/>
                    <a:gd name="T39" fmla="*/ 506 h 620"/>
                    <a:gd name="T40" fmla="*/ 768 w 913"/>
                    <a:gd name="T41" fmla="*/ 448 h 620"/>
                    <a:gd name="T42" fmla="*/ 804 w 913"/>
                    <a:gd name="T43" fmla="*/ 454 h 620"/>
                    <a:gd name="T44" fmla="*/ 913 w 913"/>
                    <a:gd name="T45" fmla="*/ 346 h 620"/>
                    <a:gd name="T46" fmla="*/ 804 w 913"/>
                    <a:gd name="T47" fmla="*/ 236 h 620"/>
                    <a:gd name="T48" fmla="*/ 172 w 913"/>
                    <a:gd name="T49" fmla="*/ 446 h 620"/>
                    <a:gd name="T50" fmla="*/ 172 w 913"/>
                    <a:gd name="T51" fmla="*/ 446 h 620"/>
                    <a:gd name="T52" fmla="*/ 172 w 913"/>
                    <a:gd name="T53" fmla="*/ 446 h 620"/>
                    <a:gd name="T54" fmla="*/ 172 w 913"/>
                    <a:gd name="T55" fmla="*/ 446 h 620"/>
                    <a:gd name="T56" fmla="*/ 172 w 913"/>
                    <a:gd name="T57" fmla="*/ 431 h 620"/>
                    <a:gd name="T58" fmla="*/ 172 w 913"/>
                    <a:gd name="T59" fmla="*/ 431 h 620"/>
                    <a:gd name="T60" fmla="*/ 172 w 913"/>
                    <a:gd name="T61" fmla="*/ 431 h 620"/>
                    <a:gd name="T62" fmla="*/ 172 w 913"/>
                    <a:gd name="T63" fmla="*/ 431 h 620"/>
                    <a:gd name="T64" fmla="*/ 345 w 913"/>
                    <a:gd name="T65" fmla="*/ 208 h 620"/>
                    <a:gd name="T66" fmla="*/ 345 w 913"/>
                    <a:gd name="T67" fmla="*/ 207 h 620"/>
                    <a:gd name="T68" fmla="*/ 345 w 913"/>
                    <a:gd name="T69" fmla="*/ 207 h 620"/>
                    <a:gd name="T70" fmla="*/ 345 w 913"/>
                    <a:gd name="T71" fmla="*/ 208 h 620"/>
                    <a:gd name="T72" fmla="*/ 465 w 913"/>
                    <a:gd name="T73" fmla="*/ 518 h 620"/>
                    <a:gd name="T74" fmla="*/ 465 w 913"/>
                    <a:gd name="T75" fmla="*/ 518 h 620"/>
                    <a:gd name="T76" fmla="*/ 465 w 913"/>
                    <a:gd name="T77" fmla="*/ 517 h 620"/>
                    <a:gd name="T78" fmla="*/ 465 w 913"/>
                    <a:gd name="T79" fmla="*/ 518 h 620"/>
                    <a:gd name="T80" fmla="*/ 702 w 913"/>
                    <a:gd name="T81" fmla="*/ 385 h 620"/>
                    <a:gd name="T82" fmla="*/ 702 w 913"/>
                    <a:gd name="T83" fmla="*/ 385 h 620"/>
                    <a:gd name="T84" fmla="*/ 702 w 913"/>
                    <a:gd name="T85" fmla="*/ 385 h 620"/>
                    <a:gd name="T86" fmla="*/ 702 w 913"/>
                    <a:gd name="T87" fmla="*/ 385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13" h="620">
                      <a:moveTo>
                        <a:pt x="804" y="236"/>
                      </a:moveTo>
                      <a:cubicBezTo>
                        <a:pt x="791" y="236"/>
                        <a:pt x="778" y="239"/>
                        <a:pt x="765" y="243"/>
                      </a:cubicBezTo>
                      <a:cubicBezTo>
                        <a:pt x="767" y="227"/>
                        <a:pt x="766" y="210"/>
                        <a:pt x="763" y="193"/>
                      </a:cubicBezTo>
                      <a:cubicBezTo>
                        <a:pt x="745" y="78"/>
                        <a:pt x="637" y="0"/>
                        <a:pt x="522" y="18"/>
                      </a:cubicBezTo>
                      <a:cubicBezTo>
                        <a:pt x="453" y="29"/>
                        <a:pt x="398" y="72"/>
                        <a:pt x="368" y="129"/>
                      </a:cubicBezTo>
                      <a:cubicBezTo>
                        <a:pt x="368" y="129"/>
                        <a:pt x="368" y="129"/>
                        <a:pt x="368" y="129"/>
                      </a:cubicBezTo>
                      <a:cubicBezTo>
                        <a:pt x="346" y="102"/>
                        <a:pt x="314" y="85"/>
                        <a:pt x="276" y="82"/>
                      </a:cubicBezTo>
                      <a:cubicBezTo>
                        <a:pt x="202" y="75"/>
                        <a:pt x="136" y="131"/>
                        <a:pt x="130" y="206"/>
                      </a:cubicBezTo>
                      <a:cubicBezTo>
                        <a:pt x="128" y="225"/>
                        <a:pt x="131" y="245"/>
                        <a:pt x="138" y="262"/>
                      </a:cubicBezTo>
                      <a:cubicBezTo>
                        <a:pt x="138" y="262"/>
                        <a:pt x="138" y="262"/>
                        <a:pt x="138" y="262"/>
                      </a:cubicBezTo>
                      <a:cubicBezTo>
                        <a:pt x="89" y="257"/>
                        <a:pt x="41" y="285"/>
                        <a:pt x="22" y="333"/>
                      </a:cubicBezTo>
                      <a:cubicBezTo>
                        <a:pt x="0" y="390"/>
                        <a:pt x="29" y="454"/>
                        <a:pt x="86" y="476"/>
                      </a:cubicBezTo>
                      <a:cubicBezTo>
                        <a:pt x="116" y="488"/>
                        <a:pt x="148" y="485"/>
                        <a:pt x="174" y="472"/>
                      </a:cubicBezTo>
                      <a:cubicBezTo>
                        <a:pt x="174" y="472"/>
                        <a:pt x="174" y="472"/>
                        <a:pt x="174" y="472"/>
                      </a:cubicBezTo>
                      <a:cubicBezTo>
                        <a:pt x="177" y="485"/>
                        <a:pt x="182" y="499"/>
                        <a:pt x="188" y="512"/>
                      </a:cubicBezTo>
                      <a:cubicBezTo>
                        <a:pt x="227" y="589"/>
                        <a:pt x="321" y="620"/>
                        <a:pt x="398" y="582"/>
                      </a:cubicBezTo>
                      <a:cubicBezTo>
                        <a:pt x="420" y="571"/>
                        <a:pt x="438" y="556"/>
                        <a:pt x="452" y="538"/>
                      </a:cubicBezTo>
                      <a:cubicBezTo>
                        <a:pt x="477" y="573"/>
                        <a:pt x="523" y="590"/>
                        <a:pt x="567" y="576"/>
                      </a:cubicBezTo>
                      <a:cubicBezTo>
                        <a:pt x="604" y="565"/>
                        <a:pt x="629" y="535"/>
                        <a:pt x="637" y="500"/>
                      </a:cubicBezTo>
                      <a:cubicBezTo>
                        <a:pt x="663" y="521"/>
                        <a:pt x="701" y="525"/>
                        <a:pt x="731" y="506"/>
                      </a:cubicBezTo>
                      <a:cubicBezTo>
                        <a:pt x="752" y="493"/>
                        <a:pt x="765" y="471"/>
                        <a:pt x="768" y="448"/>
                      </a:cubicBezTo>
                      <a:cubicBezTo>
                        <a:pt x="779" y="452"/>
                        <a:pt x="791" y="454"/>
                        <a:pt x="804" y="454"/>
                      </a:cubicBezTo>
                      <a:cubicBezTo>
                        <a:pt x="864" y="455"/>
                        <a:pt x="913" y="406"/>
                        <a:pt x="913" y="346"/>
                      </a:cubicBezTo>
                      <a:cubicBezTo>
                        <a:pt x="913" y="285"/>
                        <a:pt x="864" y="236"/>
                        <a:pt x="804" y="236"/>
                      </a:cubicBezTo>
                      <a:close/>
                      <a:moveTo>
                        <a:pt x="172" y="446"/>
                      </a:moveTo>
                      <a:cubicBezTo>
                        <a:pt x="172" y="446"/>
                        <a:pt x="172" y="446"/>
                        <a:pt x="172" y="446"/>
                      </a:cubicBezTo>
                      <a:cubicBezTo>
                        <a:pt x="172" y="446"/>
                        <a:pt x="172" y="446"/>
                        <a:pt x="172" y="446"/>
                      </a:cubicBezTo>
                      <a:cubicBezTo>
                        <a:pt x="172" y="446"/>
                        <a:pt x="172" y="446"/>
                        <a:pt x="172" y="446"/>
                      </a:cubicBezTo>
                      <a:close/>
                      <a:moveTo>
                        <a:pt x="172" y="431"/>
                      </a:moveTo>
                      <a:cubicBezTo>
                        <a:pt x="172" y="431"/>
                        <a:pt x="172" y="431"/>
                        <a:pt x="172" y="431"/>
                      </a:cubicBezTo>
                      <a:cubicBezTo>
                        <a:pt x="172" y="431"/>
                        <a:pt x="172" y="431"/>
                        <a:pt x="172" y="431"/>
                      </a:cubicBezTo>
                      <a:cubicBezTo>
                        <a:pt x="172" y="431"/>
                        <a:pt x="172" y="431"/>
                        <a:pt x="172" y="431"/>
                      </a:cubicBezTo>
                      <a:close/>
                      <a:moveTo>
                        <a:pt x="345" y="208"/>
                      </a:moveTo>
                      <a:cubicBezTo>
                        <a:pt x="345" y="208"/>
                        <a:pt x="345" y="208"/>
                        <a:pt x="345" y="207"/>
                      </a:cubicBezTo>
                      <a:cubicBezTo>
                        <a:pt x="345" y="207"/>
                        <a:pt x="345" y="207"/>
                        <a:pt x="345" y="207"/>
                      </a:cubicBezTo>
                      <a:cubicBezTo>
                        <a:pt x="345" y="208"/>
                        <a:pt x="345" y="208"/>
                        <a:pt x="345" y="208"/>
                      </a:cubicBezTo>
                      <a:close/>
                      <a:moveTo>
                        <a:pt x="465" y="518"/>
                      </a:moveTo>
                      <a:cubicBezTo>
                        <a:pt x="465" y="518"/>
                        <a:pt x="465" y="518"/>
                        <a:pt x="465" y="518"/>
                      </a:cubicBezTo>
                      <a:cubicBezTo>
                        <a:pt x="465" y="518"/>
                        <a:pt x="465" y="518"/>
                        <a:pt x="465" y="517"/>
                      </a:cubicBezTo>
                      <a:cubicBezTo>
                        <a:pt x="465" y="517"/>
                        <a:pt x="465" y="518"/>
                        <a:pt x="465" y="518"/>
                      </a:cubicBezTo>
                      <a:close/>
                      <a:moveTo>
                        <a:pt x="702" y="385"/>
                      </a:moveTo>
                      <a:cubicBezTo>
                        <a:pt x="702" y="385"/>
                        <a:pt x="702" y="385"/>
                        <a:pt x="702" y="385"/>
                      </a:cubicBezTo>
                      <a:cubicBezTo>
                        <a:pt x="702" y="385"/>
                        <a:pt x="702" y="385"/>
                        <a:pt x="702" y="385"/>
                      </a:cubicBezTo>
                      <a:cubicBezTo>
                        <a:pt x="702" y="385"/>
                        <a:pt x="702" y="385"/>
                        <a:pt x="702" y="385"/>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33" name="Freeform 11"/>
                <p:cNvSpPr>
                  <a:spLocks noEditPoints="1"/>
                </p:cNvSpPr>
                <p:nvPr/>
              </p:nvSpPr>
              <p:spPr bwMode="auto">
                <a:xfrm>
                  <a:off x="6598260" y="4706928"/>
                  <a:ext cx="41728" cy="90013"/>
                </a:xfrm>
                <a:custGeom>
                  <a:avLst/>
                  <a:gdLst>
                    <a:gd name="T0" fmla="*/ 79 w 155"/>
                    <a:gd name="T1" fmla="*/ 328 h 368"/>
                    <a:gd name="T2" fmla="*/ 114 w 155"/>
                    <a:gd name="T3" fmla="*/ 293 h 368"/>
                    <a:gd name="T4" fmla="*/ 113 w 155"/>
                    <a:gd name="T5" fmla="*/ 74 h 368"/>
                    <a:gd name="T6" fmla="*/ 154 w 155"/>
                    <a:gd name="T7" fmla="*/ 116 h 368"/>
                    <a:gd name="T8" fmla="*/ 154 w 155"/>
                    <a:gd name="T9" fmla="*/ 0 h 368"/>
                    <a:gd name="T10" fmla="*/ 38 w 155"/>
                    <a:gd name="T11" fmla="*/ 0 h 368"/>
                    <a:gd name="T12" fmla="*/ 78 w 155"/>
                    <a:gd name="T13" fmla="*/ 40 h 368"/>
                    <a:gd name="T14" fmla="*/ 79 w 155"/>
                    <a:gd name="T15" fmla="*/ 328 h 368"/>
                    <a:gd name="T16" fmla="*/ 39 w 155"/>
                    <a:gd name="T17" fmla="*/ 368 h 368"/>
                    <a:gd name="T18" fmla="*/ 155 w 155"/>
                    <a:gd name="T19" fmla="*/ 368 h 368"/>
                    <a:gd name="T20" fmla="*/ 155 w 155"/>
                    <a:gd name="T21" fmla="*/ 253 h 368"/>
                    <a:gd name="T22" fmla="*/ 39 w 155"/>
                    <a:gd name="T23" fmla="*/ 36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 h="368">
                      <a:moveTo>
                        <a:pt x="79" y="328"/>
                      </a:moveTo>
                      <a:cubicBezTo>
                        <a:pt x="114" y="293"/>
                        <a:pt x="114" y="293"/>
                        <a:pt x="114" y="293"/>
                      </a:cubicBezTo>
                      <a:cubicBezTo>
                        <a:pt x="54" y="233"/>
                        <a:pt x="53" y="135"/>
                        <a:pt x="113" y="74"/>
                      </a:cubicBezTo>
                      <a:cubicBezTo>
                        <a:pt x="154" y="116"/>
                        <a:pt x="154" y="116"/>
                        <a:pt x="154" y="116"/>
                      </a:cubicBezTo>
                      <a:cubicBezTo>
                        <a:pt x="154" y="0"/>
                        <a:pt x="154" y="0"/>
                        <a:pt x="154" y="0"/>
                      </a:cubicBezTo>
                      <a:cubicBezTo>
                        <a:pt x="38" y="0"/>
                        <a:pt x="38" y="0"/>
                        <a:pt x="38" y="0"/>
                      </a:cubicBezTo>
                      <a:cubicBezTo>
                        <a:pt x="78" y="40"/>
                        <a:pt x="78" y="40"/>
                        <a:pt x="78" y="40"/>
                      </a:cubicBezTo>
                      <a:cubicBezTo>
                        <a:pt x="0" y="120"/>
                        <a:pt x="0" y="248"/>
                        <a:pt x="79" y="328"/>
                      </a:cubicBezTo>
                      <a:close/>
                      <a:moveTo>
                        <a:pt x="39" y="368"/>
                      </a:moveTo>
                      <a:cubicBezTo>
                        <a:pt x="155" y="368"/>
                        <a:pt x="155" y="368"/>
                        <a:pt x="155" y="368"/>
                      </a:cubicBezTo>
                      <a:cubicBezTo>
                        <a:pt x="155" y="253"/>
                        <a:pt x="155" y="253"/>
                        <a:pt x="155" y="253"/>
                      </a:cubicBezTo>
                      <a:lnTo>
                        <a:pt x="39" y="368"/>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34" name="Freeform 12"/>
                <p:cNvSpPr>
                  <a:spLocks/>
                </p:cNvSpPr>
                <p:nvPr/>
              </p:nvSpPr>
              <p:spPr bwMode="auto">
                <a:xfrm>
                  <a:off x="6673181" y="4822906"/>
                  <a:ext cx="35564" cy="6059"/>
                </a:xfrm>
                <a:custGeom>
                  <a:avLst/>
                  <a:gdLst>
                    <a:gd name="T0" fmla="*/ 120 w 132"/>
                    <a:gd name="T1" fmla="*/ 0 h 25"/>
                    <a:gd name="T2" fmla="*/ 12 w 132"/>
                    <a:gd name="T3" fmla="*/ 0 h 25"/>
                    <a:gd name="T4" fmla="*/ 0 w 132"/>
                    <a:gd name="T5" fmla="*/ 13 h 25"/>
                    <a:gd name="T6" fmla="*/ 12 w 132"/>
                    <a:gd name="T7" fmla="*/ 25 h 25"/>
                    <a:gd name="T8" fmla="*/ 120 w 132"/>
                    <a:gd name="T9" fmla="*/ 25 h 25"/>
                    <a:gd name="T10" fmla="*/ 132 w 132"/>
                    <a:gd name="T11" fmla="*/ 13 h 25"/>
                    <a:gd name="T12" fmla="*/ 120 w 132"/>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32" h="25">
                      <a:moveTo>
                        <a:pt x="120" y="0"/>
                      </a:moveTo>
                      <a:cubicBezTo>
                        <a:pt x="12" y="0"/>
                        <a:pt x="12" y="0"/>
                        <a:pt x="12" y="0"/>
                      </a:cubicBezTo>
                      <a:cubicBezTo>
                        <a:pt x="5" y="0"/>
                        <a:pt x="0" y="6"/>
                        <a:pt x="0" y="13"/>
                      </a:cubicBezTo>
                      <a:cubicBezTo>
                        <a:pt x="0" y="20"/>
                        <a:pt x="5" y="25"/>
                        <a:pt x="12" y="25"/>
                      </a:cubicBezTo>
                      <a:cubicBezTo>
                        <a:pt x="120" y="25"/>
                        <a:pt x="120" y="25"/>
                        <a:pt x="120" y="25"/>
                      </a:cubicBezTo>
                      <a:cubicBezTo>
                        <a:pt x="127" y="25"/>
                        <a:pt x="132" y="20"/>
                        <a:pt x="132" y="13"/>
                      </a:cubicBezTo>
                      <a:cubicBezTo>
                        <a:pt x="132" y="6"/>
                        <a:pt x="127" y="0"/>
                        <a:pt x="120" y="0"/>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35" name="Freeform 13"/>
                <p:cNvSpPr>
                  <a:spLocks/>
                </p:cNvSpPr>
                <p:nvPr/>
              </p:nvSpPr>
              <p:spPr bwMode="auto">
                <a:xfrm>
                  <a:off x="6649946" y="4836754"/>
                  <a:ext cx="58799" cy="6491"/>
                </a:xfrm>
                <a:custGeom>
                  <a:avLst/>
                  <a:gdLst>
                    <a:gd name="T0" fmla="*/ 206 w 218"/>
                    <a:gd name="T1" fmla="*/ 0 h 25"/>
                    <a:gd name="T2" fmla="*/ 13 w 218"/>
                    <a:gd name="T3" fmla="*/ 0 h 25"/>
                    <a:gd name="T4" fmla="*/ 0 w 218"/>
                    <a:gd name="T5" fmla="*/ 13 h 25"/>
                    <a:gd name="T6" fmla="*/ 13 w 218"/>
                    <a:gd name="T7" fmla="*/ 25 h 25"/>
                    <a:gd name="T8" fmla="*/ 206 w 218"/>
                    <a:gd name="T9" fmla="*/ 25 h 25"/>
                    <a:gd name="T10" fmla="*/ 218 w 218"/>
                    <a:gd name="T11" fmla="*/ 13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3" y="0"/>
                        <a:pt x="13" y="0"/>
                        <a:pt x="13" y="0"/>
                      </a:cubicBezTo>
                      <a:cubicBezTo>
                        <a:pt x="6" y="0"/>
                        <a:pt x="0" y="6"/>
                        <a:pt x="0" y="13"/>
                      </a:cubicBezTo>
                      <a:cubicBezTo>
                        <a:pt x="0" y="20"/>
                        <a:pt x="6" y="25"/>
                        <a:pt x="13" y="25"/>
                      </a:cubicBezTo>
                      <a:cubicBezTo>
                        <a:pt x="206" y="25"/>
                        <a:pt x="206" y="25"/>
                        <a:pt x="206" y="25"/>
                      </a:cubicBezTo>
                      <a:cubicBezTo>
                        <a:pt x="213" y="25"/>
                        <a:pt x="218" y="20"/>
                        <a:pt x="218" y="13"/>
                      </a:cubicBezTo>
                      <a:cubicBezTo>
                        <a:pt x="218" y="6"/>
                        <a:pt x="213" y="0"/>
                        <a:pt x="206" y="0"/>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36" name="Freeform 14"/>
                <p:cNvSpPr>
                  <a:spLocks/>
                </p:cNvSpPr>
                <p:nvPr/>
              </p:nvSpPr>
              <p:spPr bwMode="auto">
                <a:xfrm>
                  <a:off x="6649946" y="4851035"/>
                  <a:ext cx="58799" cy="6491"/>
                </a:xfrm>
                <a:custGeom>
                  <a:avLst/>
                  <a:gdLst>
                    <a:gd name="T0" fmla="*/ 206 w 218"/>
                    <a:gd name="T1" fmla="*/ 0 h 25"/>
                    <a:gd name="T2" fmla="*/ 13 w 218"/>
                    <a:gd name="T3" fmla="*/ 0 h 25"/>
                    <a:gd name="T4" fmla="*/ 0 w 218"/>
                    <a:gd name="T5" fmla="*/ 12 h 25"/>
                    <a:gd name="T6" fmla="*/ 13 w 218"/>
                    <a:gd name="T7" fmla="*/ 25 h 25"/>
                    <a:gd name="T8" fmla="*/ 206 w 218"/>
                    <a:gd name="T9" fmla="*/ 25 h 25"/>
                    <a:gd name="T10" fmla="*/ 218 w 218"/>
                    <a:gd name="T11" fmla="*/ 12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3" y="0"/>
                        <a:pt x="13" y="0"/>
                        <a:pt x="13" y="0"/>
                      </a:cubicBezTo>
                      <a:cubicBezTo>
                        <a:pt x="6" y="0"/>
                        <a:pt x="0" y="5"/>
                        <a:pt x="0" y="12"/>
                      </a:cubicBezTo>
                      <a:cubicBezTo>
                        <a:pt x="0" y="19"/>
                        <a:pt x="6" y="25"/>
                        <a:pt x="13" y="25"/>
                      </a:cubicBezTo>
                      <a:cubicBezTo>
                        <a:pt x="206" y="25"/>
                        <a:pt x="206" y="25"/>
                        <a:pt x="206" y="25"/>
                      </a:cubicBezTo>
                      <a:cubicBezTo>
                        <a:pt x="213" y="25"/>
                        <a:pt x="218" y="19"/>
                        <a:pt x="218" y="12"/>
                      </a:cubicBezTo>
                      <a:cubicBezTo>
                        <a:pt x="218" y="5"/>
                        <a:pt x="213" y="0"/>
                        <a:pt x="206" y="0"/>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37" name="Freeform 15"/>
                <p:cNvSpPr>
                  <a:spLocks/>
                </p:cNvSpPr>
                <p:nvPr/>
              </p:nvSpPr>
              <p:spPr bwMode="auto">
                <a:xfrm>
                  <a:off x="6649946" y="4865316"/>
                  <a:ext cx="58799" cy="6059"/>
                </a:xfrm>
                <a:custGeom>
                  <a:avLst/>
                  <a:gdLst>
                    <a:gd name="T0" fmla="*/ 206 w 218"/>
                    <a:gd name="T1" fmla="*/ 0 h 25"/>
                    <a:gd name="T2" fmla="*/ 13 w 218"/>
                    <a:gd name="T3" fmla="*/ 0 h 25"/>
                    <a:gd name="T4" fmla="*/ 0 w 218"/>
                    <a:gd name="T5" fmla="*/ 13 h 25"/>
                    <a:gd name="T6" fmla="*/ 13 w 218"/>
                    <a:gd name="T7" fmla="*/ 25 h 25"/>
                    <a:gd name="T8" fmla="*/ 206 w 218"/>
                    <a:gd name="T9" fmla="*/ 25 h 25"/>
                    <a:gd name="T10" fmla="*/ 218 w 218"/>
                    <a:gd name="T11" fmla="*/ 13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3" y="0"/>
                        <a:pt x="13" y="0"/>
                        <a:pt x="13" y="0"/>
                      </a:cubicBezTo>
                      <a:cubicBezTo>
                        <a:pt x="6" y="0"/>
                        <a:pt x="0" y="6"/>
                        <a:pt x="0" y="13"/>
                      </a:cubicBezTo>
                      <a:cubicBezTo>
                        <a:pt x="0" y="20"/>
                        <a:pt x="6" y="25"/>
                        <a:pt x="13" y="25"/>
                      </a:cubicBezTo>
                      <a:cubicBezTo>
                        <a:pt x="206" y="25"/>
                        <a:pt x="206" y="25"/>
                        <a:pt x="206" y="25"/>
                      </a:cubicBezTo>
                      <a:cubicBezTo>
                        <a:pt x="213" y="25"/>
                        <a:pt x="218" y="20"/>
                        <a:pt x="218" y="13"/>
                      </a:cubicBezTo>
                      <a:cubicBezTo>
                        <a:pt x="218" y="6"/>
                        <a:pt x="213" y="0"/>
                        <a:pt x="206" y="0"/>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38" name="Freeform 16"/>
                <p:cNvSpPr>
                  <a:spLocks noEditPoints="1"/>
                </p:cNvSpPr>
                <p:nvPr/>
              </p:nvSpPr>
              <p:spPr bwMode="auto">
                <a:xfrm>
                  <a:off x="6631927" y="4795210"/>
                  <a:ext cx="95785" cy="99966"/>
                </a:xfrm>
                <a:custGeom>
                  <a:avLst/>
                  <a:gdLst>
                    <a:gd name="T0" fmla="*/ 332 w 357"/>
                    <a:gd name="T1" fmla="*/ 407 h 407"/>
                    <a:gd name="T2" fmla="*/ 357 w 357"/>
                    <a:gd name="T3" fmla="*/ 407 h 407"/>
                    <a:gd name="T4" fmla="*/ 357 w 357"/>
                    <a:gd name="T5" fmla="*/ 39 h 407"/>
                    <a:gd name="T6" fmla="*/ 315 w 357"/>
                    <a:gd name="T7" fmla="*/ 0 h 407"/>
                    <a:gd name="T8" fmla="*/ 115 w 357"/>
                    <a:gd name="T9" fmla="*/ 0 h 407"/>
                    <a:gd name="T10" fmla="*/ 0 w 357"/>
                    <a:gd name="T11" fmla="*/ 103 h 407"/>
                    <a:gd name="T12" fmla="*/ 0 w 357"/>
                    <a:gd name="T13" fmla="*/ 367 h 407"/>
                    <a:gd name="T14" fmla="*/ 40 w 357"/>
                    <a:gd name="T15" fmla="*/ 407 h 407"/>
                    <a:gd name="T16" fmla="*/ 332 w 357"/>
                    <a:gd name="T17" fmla="*/ 407 h 407"/>
                    <a:gd name="T18" fmla="*/ 52 w 357"/>
                    <a:gd name="T19" fmla="*/ 384 h 407"/>
                    <a:gd name="T20" fmla="*/ 24 w 357"/>
                    <a:gd name="T21" fmla="*/ 356 h 407"/>
                    <a:gd name="T22" fmla="*/ 24 w 357"/>
                    <a:gd name="T23" fmla="*/ 118 h 407"/>
                    <a:gd name="T24" fmla="*/ 95 w 357"/>
                    <a:gd name="T25" fmla="*/ 118 h 407"/>
                    <a:gd name="T26" fmla="*/ 119 w 357"/>
                    <a:gd name="T27" fmla="*/ 113 h 407"/>
                    <a:gd name="T28" fmla="*/ 128 w 357"/>
                    <a:gd name="T29" fmla="*/ 92 h 407"/>
                    <a:gd name="T30" fmla="*/ 128 w 357"/>
                    <a:gd name="T31" fmla="*/ 25 h 407"/>
                    <a:gd name="T32" fmla="*/ 305 w 357"/>
                    <a:gd name="T33" fmla="*/ 25 h 407"/>
                    <a:gd name="T34" fmla="*/ 332 w 357"/>
                    <a:gd name="T35" fmla="*/ 53 h 407"/>
                    <a:gd name="T36" fmla="*/ 332 w 357"/>
                    <a:gd name="T37" fmla="*/ 384 h 407"/>
                    <a:gd name="T38" fmla="*/ 52 w 357"/>
                    <a:gd name="T39" fmla="*/ 384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7" h="407">
                      <a:moveTo>
                        <a:pt x="332" y="407"/>
                      </a:moveTo>
                      <a:cubicBezTo>
                        <a:pt x="357" y="407"/>
                        <a:pt x="357" y="407"/>
                        <a:pt x="357" y="407"/>
                      </a:cubicBezTo>
                      <a:cubicBezTo>
                        <a:pt x="357" y="39"/>
                        <a:pt x="357" y="39"/>
                        <a:pt x="357" y="39"/>
                      </a:cubicBezTo>
                      <a:cubicBezTo>
                        <a:pt x="357" y="16"/>
                        <a:pt x="334" y="0"/>
                        <a:pt x="315" y="0"/>
                      </a:cubicBezTo>
                      <a:cubicBezTo>
                        <a:pt x="115" y="0"/>
                        <a:pt x="115" y="0"/>
                        <a:pt x="115" y="0"/>
                      </a:cubicBezTo>
                      <a:cubicBezTo>
                        <a:pt x="85" y="26"/>
                        <a:pt x="46" y="64"/>
                        <a:pt x="0" y="103"/>
                      </a:cubicBezTo>
                      <a:cubicBezTo>
                        <a:pt x="0" y="367"/>
                        <a:pt x="0" y="367"/>
                        <a:pt x="0" y="367"/>
                      </a:cubicBezTo>
                      <a:cubicBezTo>
                        <a:pt x="0" y="392"/>
                        <a:pt x="21" y="407"/>
                        <a:pt x="40" y="407"/>
                      </a:cubicBezTo>
                      <a:cubicBezTo>
                        <a:pt x="332" y="407"/>
                        <a:pt x="332" y="407"/>
                        <a:pt x="332" y="407"/>
                      </a:cubicBezTo>
                      <a:close/>
                      <a:moveTo>
                        <a:pt x="52" y="384"/>
                      </a:moveTo>
                      <a:cubicBezTo>
                        <a:pt x="37" y="384"/>
                        <a:pt x="24" y="372"/>
                        <a:pt x="24" y="356"/>
                      </a:cubicBezTo>
                      <a:cubicBezTo>
                        <a:pt x="24" y="118"/>
                        <a:pt x="24" y="118"/>
                        <a:pt x="24" y="118"/>
                      </a:cubicBezTo>
                      <a:cubicBezTo>
                        <a:pt x="95" y="118"/>
                        <a:pt x="95" y="118"/>
                        <a:pt x="95" y="118"/>
                      </a:cubicBezTo>
                      <a:cubicBezTo>
                        <a:pt x="95" y="118"/>
                        <a:pt x="111" y="117"/>
                        <a:pt x="119" y="113"/>
                      </a:cubicBezTo>
                      <a:cubicBezTo>
                        <a:pt x="129" y="106"/>
                        <a:pt x="128" y="92"/>
                        <a:pt x="128" y="92"/>
                      </a:cubicBezTo>
                      <a:cubicBezTo>
                        <a:pt x="128" y="25"/>
                        <a:pt x="128" y="25"/>
                        <a:pt x="128" y="25"/>
                      </a:cubicBezTo>
                      <a:cubicBezTo>
                        <a:pt x="305" y="25"/>
                        <a:pt x="305" y="25"/>
                        <a:pt x="305" y="25"/>
                      </a:cubicBezTo>
                      <a:cubicBezTo>
                        <a:pt x="320" y="25"/>
                        <a:pt x="332" y="37"/>
                        <a:pt x="332" y="53"/>
                      </a:cubicBezTo>
                      <a:cubicBezTo>
                        <a:pt x="332" y="384"/>
                        <a:pt x="332" y="384"/>
                        <a:pt x="332" y="384"/>
                      </a:cubicBezTo>
                      <a:lnTo>
                        <a:pt x="52" y="384"/>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39" name="Freeform 17"/>
                <p:cNvSpPr>
                  <a:spLocks/>
                </p:cNvSpPr>
                <p:nvPr/>
              </p:nvSpPr>
              <p:spPr bwMode="auto">
                <a:xfrm>
                  <a:off x="6839619" y="4822906"/>
                  <a:ext cx="36038" cy="6059"/>
                </a:xfrm>
                <a:custGeom>
                  <a:avLst/>
                  <a:gdLst>
                    <a:gd name="T0" fmla="*/ 120 w 133"/>
                    <a:gd name="T1" fmla="*/ 0 h 25"/>
                    <a:gd name="T2" fmla="*/ 12 w 133"/>
                    <a:gd name="T3" fmla="*/ 0 h 25"/>
                    <a:gd name="T4" fmla="*/ 0 w 133"/>
                    <a:gd name="T5" fmla="*/ 13 h 25"/>
                    <a:gd name="T6" fmla="*/ 12 w 133"/>
                    <a:gd name="T7" fmla="*/ 25 h 25"/>
                    <a:gd name="T8" fmla="*/ 120 w 133"/>
                    <a:gd name="T9" fmla="*/ 25 h 25"/>
                    <a:gd name="T10" fmla="*/ 133 w 133"/>
                    <a:gd name="T11" fmla="*/ 13 h 25"/>
                    <a:gd name="T12" fmla="*/ 120 w 133"/>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33" h="25">
                      <a:moveTo>
                        <a:pt x="120" y="0"/>
                      </a:moveTo>
                      <a:cubicBezTo>
                        <a:pt x="12" y="0"/>
                        <a:pt x="12" y="0"/>
                        <a:pt x="12" y="0"/>
                      </a:cubicBezTo>
                      <a:cubicBezTo>
                        <a:pt x="6" y="0"/>
                        <a:pt x="0" y="6"/>
                        <a:pt x="0" y="13"/>
                      </a:cubicBezTo>
                      <a:cubicBezTo>
                        <a:pt x="0" y="20"/>
                        <a:pt x="6" y="25"/>
                        <a:pt x="12" y="25"/>
                      </a:cubicBezTo>
                      <a:cubicBezTo>
                        <a:pt x="120" y="25"/>
                        <a:pt x="120" y="25"/>
                        <a:pt x="120" y="25"/>
                      </a:cubicBezTo>
                      <a:cubicBezTo>
                        <a:pt x="127" y="25"/>
                        <a:pt x="133" y="20"/>
                        <a:pt x="133" y="13"/>
                      </a:cubicBezTo>
                      <a:cubicBezTo>
                        <a:pt x="133" y="6"/>
                        <a:pt x="127" y="0"/>
                        <a:pt x="120" y="0"/>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40" name="Freeform 18"/>
                <p:cNvSpPr>
                  <a:spLocks/>
                </p:cNvSpPr>
                <p:nvPr/>
              </p:nvSpPr>
              <p:spPr bwMode="auto">
                <a:xfrm>
                  <a:off x="6816858" y="4836754"/>
                  <a:ext cx="58799" cy="6491"/>
                </a:xfrm>
                <a:custGeom>
                  <a:avLst/>
                  <a:gdLst>
                    <a:gd name="T0" fmla="*/ 205 w 218"/>
                    <a:gd name="T1" fmla="*/ 0 h 25"/>
                    <a:gd name="T2" fmla="*/ 12 w 218"/>
                    <a:gd name="T3" fmla="*/ 0 h 25"/>
                    <a:gd name="T4" fmla="*/ 0 w 218"/>
                    <a:gd name="T5" fmla="*/ 13 h 25"/>
                    <a:gd name="T6" fmla="*/ 12 w 218"/>
                    <a:gd name="T7" fmla="*/ 25 h 25"/>
                    <a:gd name="T8" fmla="*/ 205 w 218"/>
                    <a:gd name="T9" fmla="*/ 25 h 25"/>
                    <a:gd name="T10" fmla="*/ 218 w 218"/>
                    <a:gd name="T11" fmla="*/ 13 h 25"/>
                    <a:gd name="T12" fmla="*/ 205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5" y="0"/>
                      </a:moveTo>
                      <a:cubicBezTo>
                        <a:pt x="12" y="0"/>
                        <a:pt x="12" y="0"/>
                        <a:pt x="12" y="0"/>
                      </a:cubicBezTo>
                      <a:cubicBezTo>
                        <a:pt x="5" y="0"/>
                        <a:pt x="0" y="6"/>
                        <a:pt x="0" y="13"/>
                      </a:cubicBezTo>
                      <a:cubicBezTo>
                        <a:pt x="0" y="20"/>
                        <a:pt x="5" y="25"/>
                        <a:pt x="12" y="25"/>
                      </a:cubicBezTo>
                      <a:cubicBezTo>
                        <a:pt x="205" y="25"/>
                        <a:pt x="205" y="25"/>
                        <a:pt x="205" y="25"/>
                      </a:cubicBezTo>
                      <a:cubicBezTo>
                        <a:pt x="212" y="25"/>
                        <a:pt x="218" y="20"/>
                        <a:pt x="218" y="13"/>
                      </a:cubicBezTo>
                      <a:cubicBezTo>
                        <a:pt x="218" y="6"/>
                        <a:pt x="212" y="0"/>
                        <a:pt x="205" y="0"/>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41" name="Freeform 19"/>
                <p:cNvSpPr>
                  <a:spLocks/>
                </p:cNvSpPr>
                <p:nvPr/>
              </p:nvSpPr>
              <p:spPr bwMode="auto">
                <a:xfrm>
                  <a:off x="6816858" y="4851035"/>
                  <a:ext cx="58799" cy="6491"/>
                </a:xfrm>
                <a:custGeom>
                  <a:avLst/>
                  <a:gdLst>
                    <a:gd name="T0" fmla="*/ 205 w 218"/>
                    <a:gd name="T1" fmla="*/ 0 h 25"/>
                    <a:gd name="T2" fmla="*/ 12 w 218"/>
                    <a:gd name="T3" fmla="*/ 0 h 25"/>
                    <a:gd name="T4" fmla="*/ 0 w 218"/>
                    <a:gd name="T5" fmla="*/ 12 h 25"/>
                    <a:gd name="T6" fmla="*/ 12 w 218"/>
                    <a:gd name="T7" fmla="*/ 25 h 25"/>
                    <a:gd name="T8" fmla="*/ 205 w 218"/>
                    <a:gd name="T9" fmla="*/ 25 h 25"/>
                    <a:gd name="T10" fmla="*/ 218 w 218"/>
                    <a:gd name="T11" fmla="*/ 12 h 25"/>
                    <a:gd name="T12" fmla="*/ 205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5" y="0"/>
                      </a:moveTo>
                      <a:cubicBezTo>
                        <a:pt x="12" y="0"/>
                        <a:pt x="12" y="0"/>
                        <a:pt x="12" y="0"/>
                      </a:cubicBezTo>
                      <a:cubicBezTo>
                        <a:pt x="5" y="0"/>
                        <a:pt x="0" y="5"/>
                        <a:pt x="0" y="12"/>
                      </a:cubicBezTo>
                      <a:cubicBezTo>
                        <a:pt x="0" y="19"/>
                        <a:pt x="5" y="25"/>
                        <a:pt x="12" y="25"/>
                      </a:cubicBezTo>
                      <a:cubicBezTo>
                        <a:pt x="205" y="25"/>
                        <a:pt x="205" y="25"/>
                        <a:pt x="205" y="25"/>
                      </a:cubicBezTo>
                      <a:cubicBezTo>
                        <a:pt x="212" y="25"/>
                        <a:pt x="218" y="19"/>
                        <a:pt x="218" y="12"/>
                      </a:cubicBezTo>
                      <a:cubicBezTo>
                        <a:pt x="218" y="5"/>
                        <a:pt x="212" y="0"/>
                        <a:pt x="205" y="0"/>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42" name="Freeform 20"/>
                <p:cNvSpPr>
                  <a:spLocks/>
                </p:cNvSpPr>
                <p:nvPr/>
              </p:nvSpPr>
              <p:spPr bwMode="auto">
                <a:xfrm>
                  <a:off x="6816858" y="4865316"/>
                  <a:ext cx="58799" cy="6059"/>
                </a:xfrm>
                <a:custGeom>
                  <a:avLst/>
                  <a:gdLst>
                    <a:gd name="T0" fmla="*/ 205 w 218"/>
                    <a:gd name="T1" fmla="*/ 0 h 25"/>
                    <a:gd name="T2" fmla="*/ 12 w 218"/>
                    <a:gd name="T3" fmla="*/ 0 h 25"/>
                    <a:gd name="T4" fmla="*/ 0 w 218"/>
                    <a:gd name="T5" fmla="*/ 13 h 25"/>
                    <a:gd name="T6" fmla="*/ 12 w 218"/>
                    <a:gd name="T7" fmla="*/ 25 h 25"/>
                    <a:gd name="T8" fmla="*/ 205 w 218"/>
                    <a:gd name="T9" fmla="*/ 25 h 25"/>
                    <a:gd name="T10" fmla="*/ 218 w 218"/>
                    <a:gd name="T11" fmla="*/ 13 h 25"/>
                    <a:gd name="T12" fmla="*/ 205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5" y="0"/>
                      </a:moveTo>
                      <a:cubicBezTo>
                        <a:pt x="12" y="0"/>
                        <a:pt x="12" y="0"/>
                        <a:pt x="12" y="0"/>
                      </a:cubicBezTo>
                      <a:cubicBezTo>
                        <a:pt x="5" y="0"/>
                        <a:pt x="0" y="6"/>
                        <a:pt x="0" y="13"/>
                      </a:cubicBezTo>
                      <a:cubicBezTo>
                        <a:pt x="0" y="20"/>
                        <a:pt x="5" y="25"/>
                        <a:pt x="12" y="25"/>
                      </a:cubicBezTo>
                      <a:cubicBezTo>
                        <a:pt x="205" y="25"/>
                        <a:pt x="205" y="25"/>
                        <a:pt x="205" y="25"/>
                      </a:cubicBezTo>
                      <a:cubicBezTo>
                        <a:pt x="212" y="25"/>
                        <a:pt x="218" y="20"/>
                        <a:pt x="218" y="13"/>
                      </a:cubicBezTo>
                      <a:cubicBezTo>
                        <a:pt x="218" y="6"/>
                        <a:pt x="212" y="0"/>
                        <a:pt x="205" y="0"/>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43" name="Freeform 21"/>
                <p:cNvSpPr>
                  <a:spLocks noEditPoints="1"/>
                </p:cNvSpPr>
                <p:nvPr/>
              </p:nvSpPr>
              <p:spPr bwMode="auto">
                <a:xfrm>
                  <a:off x="6798366" y="4795210"/>
                  <a:ext cx="95785" cy="99966"/>
                </a:xfrm>
                <a:custGeom>
                  <a:avLst/>
                  <a:gdLst>
                    <a:gd name="T0" fmla="*/ 333 w 357"/>
                    <a:gd name="T1" fmla="*/ 407 h 407"/>
                    <a:gd name="T2" fmla="*/ 357 w 357"/>
                    <a:gd name="T3" fmla="*/ 407 h 407"/>
                    <a:gd name="T4" fmla="*/ 357 w 357"/>
                    <a:gd name="T5" fmla="*/ 39 h 407"/>
                    <a:gd name="T6" fmla="*/ 316 w 357"/>
                    <a:gd name="T7" fmla="*/ 0 h 407"/>
                    <a:gd name="T8" fmla="*/ 116 w 357"/>
                    <a:gd name="T9" fmla="*/ 0 h 407"/>
                    <a:gd name="T10" fmla="*/ 0 w 357"/>
                    <a:gd name="T11" fmla="*/ 103 h 407"/>
                    <a:gd name="T12" fmla="*/ 0 w 357"/>
                    <a:gd name="T13" fmla="*/ 367 h 407"/>
                    <a:gd name="T14" fmla="*/ 41 w 357"/>
                    <a:gd name="T15" fmla="*/ 407 h 407"/>
                    <a:gd name="T16" fmla="*/ 333 w 357"/>
                    <a:gd name="T17" fmla="*/ 407 h 407"/>
                    <a:gd name="T18" fmla="*/ 52 w 357"/>
                    <a:gd name="T19" fmla="*/ 384 h 407"/>
                    <a:gd name="T20" fmla="*/ 25 w 357"/>
                    <a:gd name="T21" fmla="*/ 356 h 407"/>
                    <a:gd name="T22" fmla="*/ 25 w 357"/>
                    <a:gd name="T23" fmla="*/ 118 h 407"/>
                    <a:gd name="T24" fmla="*/ 96 w 357"/>
                    <a:gd name="T25" fmla="*/ 118 h 407"/>
                    <a:gd name="T26" fmla="*/ 119 w 357"/>
                    <a:gd name="T27" fmla="*/ 113 h 407"/>
                    <a:gd name="T28" fmla="*/ 129 w 357"/>
                    <a:gd name="T29" fmla="*/ 92 h 407"/>
                    <a:gd name="T30" fmla="*/ 129 w 357"/>
                    <a:gd name="T31" fmla="*/ 25 h 407"/>
                    <a:gd name="T32" fmla="*/ 305 w 357"/>
                    <a:gd name="T33" fmla="*/ 25 h 407"/>
                    <a:gd name="T34" fmla="*/ 333 w 357"/>
                    <a:gd name="T35" fmla="*/ 53 h 407"/>
                    <a:gd name="T36" fmla="*/ 333 w 357"/>
                    <a:gd name="T37" fmla="*/ 384 h 407"/>
                    <a:gd name="T38" fmla="*/ 52 w 357"/>
                    <a:gd name="T39" fmla="*/ 384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7" h="407">
                      <a:moveTo>
                        <a:pt x="333" y="407"/>
                      </a:moveTo>
                      <a:cubicBezTo>
                        <a:pt x="357" y="407"/>
                        <a:pt x="357" y="407"/>
                        <a:pt x="357" y="407"/>
                      </a:cubicBezTo>
                      <a:cubicBezTo>
                        <a:pt x="357" y="39"/>
                        <a:pt x="357" y="39"/>
                        <a:pt x="357" y="39"/>
                      </a:cubicBezTo>
                      <a:cubicBezTo>
                        <a:pt x="357" y="16"/>
                        <a:pt x="334" y="0"/>
                        <a:pt x="316" y="0"/>
                      </a:cubicBezTo>
                      <a:cubicBezTo>
                        <a:pt x="116" y="0"/>
                        <a:pt x="116" y="0"/>
                        <a:pt x="116" y="0"/>
                      </a:cubicBezTo>
                      <a:cubicBezTo>
                        <a:pt x="86" y="26"/>
                        <a:pt x="47" y="64"/>
                        <a:pt x="0" y="103"/>
                      </a:cubicBezTo>
                      <a:cubicBezTo>
                        <a:pt x="0" y="367"/>
                        <a:pt x="0" y="367"/>
                        <a:pt x="0" y="367"/>
                      </a:cubicBezTo>
                      <a:cubicBezTo>
                        <a:pt x="0" y="392"/>
                        <a:pt x="22" y="407"/>
                        <a:pt x="41" y="407"/>
                      </a:cubicBezTo>
                      <a:cubicBezTo>
                        <a:pt x="333" y="407"/>
                        <a:pt x="333" y="407"/>
                        <a:pt x="333" y="407"/>
                      </a:cubicBezTo>
                      <a:close/>
                      <a:moveTo>
                        <a:pt x="52" y="384"/>
                      </a:moveTo>
                      <a:cubicBezTo>
                        <a:pt x="37" y="384"/>
                        <a:pt x="25" y="372"/>
                        <a:pt x="25" y="356"/>
                      </a:cubicBezTo>
                      <a:cubicBezTo>
                        <a:pt x="25" y="118"/>
                        <a:pt x="25" y="118"/>
                        <a:pt x="25" y="118"/>
                      </a:cubicBezTo>
                      <a:cubicBezTo>
                        <a:pt x="96" y="118"/>
                        <a:pt x="96" y="118"/>
                        <a:pt x="96" y="118"/>
                      </a:cubicBezTo>
                      <a:cubicBezTo>
                        <a:pt x="96" y="118"/>
                        <a:pt x="112" y="117"/>
                        <a:pt x="119" y="113"/>
                      </a:cubicBezTo>
                      <a:cubicBezTo>
                        <a:pt x="130" y="106"/>
                        <a:pt x="129" y="92"/>
                        <a:pt x="129" y="92"/>
                      </a:cubicBezTo>
                      <a:cubicBezTo>
                        <a:pt x="129" y="25"/>
                        <a:pt x="129" y="25"/>
                        <a:pt x="129" y="25"/>
                      </a:cubicBezTo>
                      <a:cubicBezTo>
                        <a:pt x="305" y="25"/>
                        <a:pt x="305" y="25"/>
                        <a:pt x="305" y="25"/>
                      </a:cubicBezTo>
                      <a:cubicBezTo>
                        <a:pt x="320" y="25"/>
                        <a:pt x="333" y="37"/>
                        <a:pt x="333" y="53"/>
                      </a:cubicBezTo>
                      <a:cubicBezTo>
                        <a:pt x="333" y="384"/>
                        <a:pt x="333" y="384"/>
                        <a:pt x="333" y="384"/>
                      </a:cubicBezTo>
                      <a:lnTo>
                        <a:pt x="52" y="384"/>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44" name="Freeform 22"/>
                <p:cNvSpPr>
                  <a:spLocks/>
                </p:cNvSpPr>
                <p:nvPr/>
              </p:nvSpPr>
              <p:spPr bwMode="auto">
                <a:xfrm>
                  <a:off x="6735299" y="4827666"/>
                  <a:ext cx="21812" cy="40679"/>
                </a:xfrm>
                <a:custGeom>
                  <a:avLst/>
                  <a:gdLst>
                    <a:gd name="T0" fmla="*/ 46 w 46"/>
                    <a:gd name="T1" fmla="*/ 0 h 94"/>
                    <a:gd name="T2" fmla="*/ 0 w 46"/>
                    <a:gd name="T3" fmla="*/ 47 h 94"/>
                    <a:gd name="T4" fmla="*/ 46 w 46"/>
                    <a:gd name="T5" fmla="*/ 94 h 94"/>
                    <a:gd name="T6" fmla="*/ 46 w 46"/>
                    <a:gd name="T7" fmla="*/ 0 h 94"/>
                  </a:gdLst>
                  <a:ahLst/>
                  <a:cxnLst>
                    <a:cxn ang="0">
                      <a:pos x="T0" y="T1"/>
                    </a:cxn>
                    <a:cxn ang="0">
                      <a:pos x="T2" y="T3"/>
                    </a:cxn>
                    <a:cxn ang="0">
                      <a:pos x="T4" y="T5"/>
                    </a:cxn>
                    <a:cxn ang="0">
                      <a:pos x="T6" y="T7"/>
                    </a:cxn>
                  </a:cxnLst>
                  <a:rect l="0" t="0" r="r" b="b"/>
                  <a:pathLst>
                    <a:path w="46" h="94">
                      <a:moveTo>
                        <a:pt x="46" y="0"/>
                      </a:moveTo>
                      <a:lnTo>
                        <a:pt x="0" y="47"/>
                      </a:lnTo>
                      <a:lnTo>
                        <a:pt x="46" y="94"/>
                      </a:lnTo>
                      <a:lnTo>
                        <a:pt x="46" y="0"/>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45" name="Freeform 23"/>
                <p:cNvSpPr>
                  <a:spLocks/>
                </p:cNvSpPr>
                <p:nvPr/>
              </p:nvSpPr>
              <p:spPr bwMode="auto">
                <a:xfrm>
                  <a:off x="6768018" y="4827666"/>
                  <a:ext cx="21812" cy="40679"/>
                </a:xfrm>
                <a:custGeom>
                  <a:avLst/>
                  <a:gdLst>
                    <a:gd name="T0" fmla="*/ 0 w 46"/>
                    <a:gd name="T1" fmla="*/ 94 h 94"/>
                    <a:gd name="T2" fmla="*/ 46 w 46"/>
                    <a:gd name="T3" fmla="*/ 47 h 94"/>
                    <a:gd name="T4" fmla="*/ 0 w 46"/>
                    <a:gd name="T5" fmla="*/ 0 h 94"/>
                    <a:gd name="T6" fmla="*/ 0 w 46"/>
                    <a:gd name="T7" fmla="*/ 94 h 94"/>
                  </a:gdLst>
                  <a:ahLst/>
                  <a:cxnLst>
                    <a:cxn ang="0">
                      <a:pos x="T0" y="T1"/>
                    </a:cxn>
                    <a:cxn ang="0">
                      <a:pos x="T2" y="T3"/>
                    </a:cxn>
                    <a:cxn ang="0">
                      <a:pos x="T4" y="T5"/>
                    </a:cxn>
                    <a:cxn ang="0">
                      <a:pos x="T6" y="T7"/>
                    </a:cxn>
                  </a:cxnLst>
                  <a:rect l="0" t="0" r="r" b="b"/>
                  <a:pathLst>
                    <a:path w="46" h="94">
                      <a:moveTo>
                        <a:pt x="0" y="94"/>
                      </a:moveTo>
                      <a:lnTo>
                        <a:pt x="46" y="47"/>
                      </a:lnTo>
                      <a:lnTo>
                        <a:pt x="0" y="0"/>
                      </a:lnTo>
                      <a:lnTo>
                        <a:pt x="0" y="94"/>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46" name="Freeform 24"/>
                <p:cNvSpPr>
                  <a:spLocks noEditPoints="1"/>
                </p:cNvSpPr>
                <p:nvPr/>
              </p:nvSpPr>
              <p:spPr bwMode="auto">
                <a:xfrm>
                  <a:off x="6906005" y="4706928"/>
                  <a:ext cx="41728" cy="90013"/>
                </a:xfrm>
                <a:custGeom>
                  <a:avLst/>
                  <a:gdLst>
                    <a:gd name="T0" fmla="*/ 76 w 155"/>
                    <a:gd name="T1" fmla="*/ 41 h 368"/>
                    <a:gd name="T2" fmla="*/ 41 w 155"/>
                    <a:gd name="T3" fmla="*/ 75 h 368"/>
                    <a:gd name="T4" fmla="*/ 42 w 155"/>
                    <a:gd name="T5" fmla="*/ 294 h 368"/>
                    <a:gd name="T6" fmla="*/ 1 w 155"/>
                    <a:gd name="T7" fmla="*/ 253 h 368"/>
                    <a:gd name="T8" fmla="*/ 1 w 155"/>
                    <a:gd name="T9" fmla="*/ 368 h 368"/>
                    <a:gd name="T10" fmla="*/ 117 w 155"/>
                    <a:gd name="T11" fmla="*/ 368 h 368"/>
                    <a:gd name="T12" fmla="*/ 77 w 155"/>
                    <a:gd name="T13" fmla="*/ 329 h 368"/>
                    <a:gd name="T14" fmla="*/ 76 w 155"/>
                    <a:gd name="T15" fmla="*/ 41 h 368"/>
                    <a:gd name="T16" fmla="*/ 116 w 155"/>
                    <a:gd name="T17" fmla="*/ 0 h 368"/>
                    <a:gd name="T18" fmla="*/ 0 w 155"/>
                    <a:gd name="T19" fmla="*/ 0 h 368"/>
                    <a:gd name="T20" fmla="*/ 0 w 155"/>
                    <a:gd name="T21" fmla="*/ 116 h 368"/>
                    <a:gd name="T22" fmla="*/ 116 w 155"/>
                    <a:gd name="T2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 h="368">
                      <a:moveTo>
                        <a:pt x="76" y="41"/>
                      </a:moveTo>
                      <a:cubicBezTo>
                        <a:pt x="41" y="75"/>
                        <a:pt x="41" y="75"/>
                        <a:pt x="41" y="75"/>
                      </a:cubicBezTo>
                      <a:cubicBezTo>
                        <a:pt x="101" y="136"/>
                        <a:pt x="102" y="233"/>
                        <a:pt x="42" y="294"/>
                      </a:cubicBezTo>
                      <a:cubicBezTo>
                        <a:pt x="1" y="253"/>
                        <a:pt x="1" y="253"/>
                        <a:pt x="1" y="253"/>
                      </a:cubicBezTo>
                      <a:cubicBezTo>
                        <a:pt x="1" y="368"/>
                        <a:pt x="1" y="368"/>
                        <a:pt x="1" y="368"/>
                      </a:cubicBezTo>
                      <a:cubicBezTo>
                        <a:pt x="117" y="368"/>
                        <a:pt x="117" y="368"/>
                        <a:pt x="117" y="368"/>
                      </a:cubicBezTo>
                      <a:cubicBezTo>
                        <a:pt x="77" y="329"/>
                        <a:pt x="77" y="329"/>
                        <a:pt x="77" y="329"/>
                      </a:cubicBezTo>
                      <a:cubicBezTo>
                        <a:pt x="155" y="249"/>
                        <a:pt x="155" y="120"/>
                        <a:pt x="76" y="41"/>
                      </a:cubicBezTo>
                      <a:close/>
                      <a:moveTo>
                        <a:pt x="116" y="0"/>
                      </a:moveTo>
                      <a:cubicBezTo>
                        <a:pt x="0" y="0"/>
                        <a:pt x="0" y="0"/>
                        <a:pt x="0" y="0"/>
                      </a:cubicBezTo>
                      <a:cubicBezTo>
                        <a:pt x="0" y="116"/>
                        <a:pt x="0" y="116"/>
                        <a:pt x="0" y="116"/>
                      </a:cubicBezTo>
                      <a:lnTo>
                        <a:pt x="116" y="0"/>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grpSp>
          <p:sp>
            <p:nvSpPr>
              <p:cNvPr id="95" name="Freeform 357"/>
              <p:cNvSpPr>
                <a:spLocks noChangeAspect="1" noEditPoints="1"/>
              </p:cNvSpPr>
              <p:nvPr/>
            </p:nvSpPr>
            <p:spPr bwMode="auto">
              <a:xfrm>
                <a:off x="7478804" y="4855492"/>
                <a:ext cx="274440" cy="274440"/>
              </a:xfrm>
              <a:custGeom>
                <a:avLst/>
                <a:gdLst>
                  <a:gd name="T0" fmla="*/ 200 w 400"/>
                  <a:gd name="T1" fmla="*/ 400 h 400"/>
                  <a:gd name="T2" fmla="*/ 200 w 400"/>
                  <a:gd name="T3" fmla="*/ 0 h 400"/>
                  <a:gd name="T4" fmla="*/ 96 w 400"/>
                  <a:gd name="T5" fmla="*/ 190 h 400"/>
                  <a:gd name="T6" fmla="*/ 43 w 400"/>
                  <a:gd name="T7" fmla="*/ 111 h 400"/>
                  <a:gd name="T8" fmla="*/ 96 w 400"/>
                  <a:gd name="T9" fmla="*/ 190 h 400"/>
                  <a:gd name="T10" fmla="*/ 131 w 400"/>
                  <a:gd name="T11" fmla="*/ 111 h 400"/>
                  <a:gd name="T12" fmla="*/ 190 w 400"/>
                  <a:gd name="T13" fmla="*/ 190 h 400"/>
                  <a:gd name="T14" fmla="*/ 190 w 400"/>
                  <a:gd name="T15" fmla="*/ 20 h 400"/>
                  <a:gd name="T16" fmla="*/ 190 w 400"/>
                  <a:gd name="T17" fmla="*/ 91 h 400"/>
                  <a:gd name="T18" fmla="*/ 56 w 400"/>
                  <a:gd name="T19" fmla="*/ 91 h 400"/>
                  <a:gd name="T20" fmla="*/ 158 w 400"/>
                  <a:gd name="T21" fmla="*/ 24 h 400"/>
                  <a:gd name="T22" fmla="*/ 380 w 400"/>
                  <a:gd name="T23" fmla="*/ 190 h 400"/>
                  <a:gd name="T24" fmla="*/ 290 w 400"/>
                  <a:gd name="T25" fmla="*/ 111 h 400"/>
                  <a:gd name="T26" fmla="*/ 380 w 400"/>
                  <a:gd name="T27" fmla="*/ 190 h 400"/>
                  <a:gd name="T28" fmla="*/ 284 w 400"/>
                  <a:gd name="T29" fmla="*/ 190 h 400"/>
                  <a:gd name="T30" fmla="*/ 210 w 400"/>
                  <a:gd name="T31" fmla="*/ 111 h 400"/>
                  <a:gd name="T32" fmla="*/ 210 w 400"/>
                  <a:gd name="T33" fmla="*/ 91 h 400"/>
                  <a:gd name="T34" fmla="*/ 210 w 400"/>
                  <a:gd name="T35" fmla="*/ 20 h 400"/>
                  <a:gd name="T36" fmla="*/ 242 w 400"/>
                  <a:gd name="T37" fmla="*/ 24 h 400"/>
                  <a:gd name="T38" fmla="*/ 344 w 400"/>
                  <a:gd name="T39" fmla="*/ 91 h 400"/>
                  <a:gd name="T40" fmla="*/ 20 w 400"/>
                  <a:gd name="T41" fmla="*/ 210 h 400"/>
                  <a:gd name="T42" fmla="*/ 110 w 400"/>
                  <a:gd name="T43" fmla="*/ 289 h 400"/>
                  <a:gd name="T44" fmla="*/ 20 w 400"/>
                  <a:gd name="T45" fmla="*/ 210 h 400"/>
                  <a:gd name="T46" fmla="*/ 116 w 400"/>
                  <a:gd name="T47" fmla="*/ 210 h 400"/>
                  <a:gd name="T48" fmla="*/ 190 w 400"/>
                  <a:gd name="T49" fmla="*/ 289 h 400"/>
                  <a:gd name="T50" fmla="*/ 190 w 400"/>
                  <a:gd name="T51" fmla="*/ 309 h 400"/>
                  <a:gd name="T52" fmla="*/ 190 w 400"/>
                  <a:gd name="T53" fmla="*/ 380 h 400"/>
                  <a:gd name="T54" fmla="*/ 158 w 400"/>
                  <a:gd name="T55" fmla="*/ 376 h 400"/>
                  <a:gd name="T56" fmla="*/ 56 w 400"/>
                  <a:gd name="T57" fmla="*/ 309 h 400"/>
                  <a:gd name="T58" fmla="*/ 304 w 400"/>
                  <a:gd name="T59" fmla="*/ 210 h 400"/>
                  <a:gd name="T60" fmla="*/ 357 w 400"/>
                  <a:gd name="T61" fmla="*/ 289 h 400"/>
                  <a:gd name="T62" fmla="*/ 304 w 400"/>
                  <a:gd name="T63" fmla="*/ 210 h 400"/>
                  <a:gd name="T64" fmla="*/ 269 w 400"/>
                  <a:gd name="T65" fmla="*/ 289 h 400"/>
                  <a:gd name="T66" fmla="*/ 210 w 400"/>
                  <a:gd name="T67" fmla="*/ 210 h 400"/>
                  <a:gd name="T68" fmla="*/ 210 w 400"/>
                  <a:gd name="T69" fmla="*/ 380 h 400"/>
                  <a:gd name="T70" fmla="*/ 210 w 400"/>
                  <a:gd name="T71" fmla="*/ 309 h 400"/>
                  <a:gd name="T72" fmla="*/ 344 w 400"/>
                  <a:gd name="T73" fmla="*/ 309 h 400"/>
                  <a:gd name="T74" fmla="*/ 242 w 400"/>
                  <a:gd name="T75" fmla="*/ 37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0" h="400">
                    <a:moveTo>
                      <a:pt x="400" y="200"/>
                    </a:moveTo>
                    <a:cubicBezTo>
                      <a:pt x="400" y="310"/>
                      <a:pt x="310" y="400"/>
                      <a:pt x="200" y="400"/>
                    </a:cubicBezTo>
                    <a:cubicBezTo>
                      <a:pt x="90" y="400"/>
                      <a:pt x="0" y="310"/>
                      <a:pt x="0" y="200"/>
                    </a:cubicBezTo>
                    <a:cubicBezTo>
                      <a:pt x="0" y="90"/>
                      <a:pt x="90" y="0"/>
                      <a:pt x="200" y="0"/>
                    </a:cubicBezTo>
                    <a:cubicBezTo>
                      <a:pt x="310" y="0"/>
                      <a:pt x="400" y="90"/>
                      <a:pt x="400" y="200"/>
                    </a:cubicBezTo>
                    <a:close/>
                    <a:moveTo>
                      <a:pt x="96" y="190"/>
                    </a:moveTo>
                    <a:cubicBezTo>
                      <a:pt x="97" y="162"/>
                      <a:pt x="102" y="135"/>
                      <a:pt x="110" y="111"/>
                    </a:cubicBezTo>
                    <a:cubicBezTo>
                      <a:pt x="43" y="111"/>
                      <a:pt x="43" y="111"/>
                      <a:pt x="43" y="111"/>
                    </a:cubicBezTo>
                    <a:cubicBezTo>
                      <a:pt x="30" y="134"/>
                      <a:pt x="21" y="161"/>
                      <a:pt x="20" y="190"/>
                    </a:cubicBezTo>
                    <a:lnTo>
                      <a:pt x="96" y="190"/>
                    </a:lnTo>
                    <a:close/>
                    <a:moveTo>
                      <a:pt x="190" y="111"/>
                    </a:moveTo>
                    <a:cubicBezTo>
                      <a:pt x="131" y="111"/>
                      <a:pt x="131" y="111"/>
                      <a:pt x="131" y="111"/>
                    </a:cubicBezTo>
                    <a:cubicBezTo>
                      <a:pt x="122" y="135"/>
                      <a:pt x="117" y="162"/>
                      <a:pt x="116" y="190"/>
                    </a:cubicBezTo>
                    <a:cubicBezTo>
                      <a:pt x="190" y="190"/>
                      <a:pt x="190" y="190"/>
                      <a:pt x="190" y="190"/>
                    </a:cubicBezTo>
                    <a:cubicBezTo>
                      <a:pt x="190" y="111"/>
                      <a:pt x="190" y="111"/>
                      <a:pt x="190" y="111"/>
                    </a:cubicBezTo>
                    <a:close/>
                    <a:moveTo>
                      <a:pt x="190" y="20"/>
                    </a:moveTo>
                    <a:cubicBezTo>
                      <a:pt x="169" y="39"/>
                      <a:pt x="151" y="63"/>
                      <a:pt x="139" y="91"/>
                    </a:cubicBezTo>
                    <a:cubicBezTo>
                      <a:pt x="190" y="91"/>
                      <a:pt x="190" y="91"/>
                      <a:pt x="190" y="91"/>
                    </a:cubicBezTo>
                    <a:lnTo>
                      <a:pt x="190" y="20"/>
                    </a:lnTo>
                    <a:close/>
                    <a:moveTo>
                      <a:pt x="56" y="91"/>
                    </a:moveTo>
                    <a:cubicBezTo>
                      <a:pt x="117" y="91"/>
                      <a:pt x="117" y="91"/>
                      <a:pt x="117" y="91"/>
                    </a:cubicBezTo>
                    <a:cubicBezTo>
                      <a:pt x="128" y="66"/>
                      <a:pt x="142" y="43"/>
                      <a:pt x="158" y="24"/>
                    </a:cubicBezTo>
                    <a:cubicBezTo>
                      <a:pt x="116" y="34"/>
                      <a:pt x="80" y="59"/>
                      <a:pt x="56" y="91"/>
                    </a:cubicBezTo>
                    <a:close/>
                    <a:moveTo>
                      <a:pt x="380" y="190"/>
                    </a:moveTo>
                    <a:cubicBezTo>
                      <a:pt x="379" y="161"/>
                      <a:pt x="370" y="134"/>
                      <a:pt x="357" y="111"/>
                    </a:cubicBezTo>
                    <a:cubicBezTo>
                      <a:pt x="290" y="111"/>
                      <a:pt x="290" y="111"/>
                      <a:pt x="290" y="111"/>
                    </a:cubicBezTo>
                    <a:cubicBezTo>
                      <a:pt x="298" y="135"/>
                      <a:pt x="303" y="162"/>
                      <a:pt x="304" y="190"/>
                    </a:cubicBezTo>
                    <a:lnTo>
                      <a:pt x="380" y="190"/>
                    </a:lnTo>
                    <a:close/>
                    <a:moveTo>
                      <a:pt x="210" y="190"/>
                    </a:moveTo>
                    <a:cubicBezTo>
                      <a:pt x="284" y="190"/>
                      <a:pt x="284" y="190"/>
                      <a:pt x="284" y="190"/>
                    </a:cubicBezTo>
                    <a:cubicBezTo>
                      <a:pt x="283" y="162"/>
                      <a:pt x="278" y="135"/>
                      <a:pt x="269" y="111"/>
                    </a:cubicBezTo>
                    <a:cubicBezTo>
                      <a:pt x="210" y="111"/>
                      <a:pt x="210" y="111"/>
                      <a:pt x="210" y="111"/>
                    </a:cubicBezTo>
                    <a:lnTo>
                      <a:pt x="210" y="190"/>
                    </a:lnTo>
                    <a:close/>
                    <a:moveTo>
                      <a:pt x="210" y="91"/>
                    </a:moveTo>
                    <a:cubicBezTo>
                      <a:pt x="261" y="91"/>
                      <a:pt x="261" y="91"/>
                      <a:pt x="261" y="91"/>
                    </a:cubicBezTo>
                    <a:cubicBezTo>
                      <a:pt x="249" y="63"/>
                      <a:pt x="231" y="39"/>
                      <a:pt x="210" y="20"/>
                    </a:cubicBezTo>
                    <a:lnTo>
                      <a:pt x="210" y="91"/>
                    </a:lnTo>
                    <a:close/>
                    <a:moveTo>
                      <a:pt x="242" y="24"/>
                    </a:moveTo>
                    <a:cubicBezTo>
                      <a:pt x="258" y="43"/>
                      <a:pt x="272" y="66"/>
                      <a:pt x="283" y="91"/>
                    </a:cubicBezTo>
                    <a:cubicBezTo>
                      <a:pt x="344" y="91"/>
                      <a:pt x="344" y="91"/>
                      <a:pt x="344" y="91"/>
                    </a:cubicBezTo>
                    <a:cubicBezTo>
                      <a:pt x="320" y="59"/>
                      <a:pt x="284" y="34"/>
                      <a:pt x="242" y="24"/>
                    </a:cubicBezTo>
                    <a:close/>
                    <a:moveTo>
                      <a:pt x="20" y="210"/>
                    </a:moveTo>
                    <a:cubicBezTo>
                      <a:pt x="21" y="239"/>
                      <a:pt x="30" y="266"/>
                      <a:pt x="43" y="289"/>
                    </a:cubicBezTo>
                    <a:cubicBezTo>
                      <a:pt x="110" y="289"/>
                      <a:pt x="110" y="289"/>
                      <a:pt x="110" y="289"/>
                    </a:cubicBezTo>
                    <a:cubicBezTo>
                      <a:pt x="102" y="265"/>
                      <a:pt x="97" y="238"/>
                      <a:pt x="96" y="210"/>
                    </a:cubicBezTo>
                    <a:cubicBezTo>
                      <a:pt x="20" y="210"/>
                      <a:pt x="20" y="210"/>
                      <a:pt x="20" y="210"/>
                    </a:cubicBezTo>
                    <a:close/>
                    <a:moveTo>
                      <a:pt x="190" y="210"/>
                    </a:moveTo>
                    <a:cubicBezTo>
                      <a:pt x="116" y="210"/>
                      <a:pt x="116" y="210"/>
                      <a:pt x="116" y="210"/>
                    </a:cubicBezTo>
                    <a:cubicBezTo>
                      <a:pt x="117" y="238"/>
                      <a:pt x="122" y="265"/>
                      <a:pt x="131" y="289"/>
                    </a:cubicBezTo>
                    <a:cubicBezTo>
                      <a:pt x="190" y="289"/>
                      <a:pt x="190" y="289"/>
                      <a:pt x="190" y="289"/>
                    </a:cubicBezTo>
                    <a:lnTo>
                      <a:pt x="190" y="210"/>
                    </a:lnTo>
                    <a:close/>
                    <a:moveTo>
                      <a:pt x="190" y="309"/>
                    </a:moveTo>
                    <a:cubicBezTo>
                      <a:pt x="139" y="309"/>
                      <a:pt x="139" y="309"/>
                      <a:pt x="139" y="309"/>
                    </a:cubicBezTo>
                    <a:cubicBezTo>
                      <a:pt x="151" y="337"/>
                      <a:pt x="169" y="361"/>
                      <a:pt x="190" y="380"/>
                    </a:cubicBezTo>
                    <a:cubicBezTo>
                      <a:pt x="190" y="309"/>
                      <a:pt x="190" y="309"/>
                      <a:pt x="190" y="309"/>
                    </a:cubicBezTo>
                    <a:close/>
                    <a:moveTo>
                      <a:pt x="158" y="376"/>
                    </a:moveTo>
                    <a:cubicBezTo>
                      <a:pt x="142" y="357"/>
                      <a:pt x="128" y="334"/>
                      <a:pt x="117" y="309"/>
                    </a:cubicBezTo>
                    <a:cubicBezTo>
                      <a:pt x="56" y="309"/>
                      <a:pt x="56" y="309"/>
                      <a:pt x="56" y="309"/>
                    </a:cubicBezTo>
                    <a:cubicBezTo>
                      <a:pt x="80" y="341"/>
                      <a:pt x="116" y="366"/>
                      <a:pt x="158" y="376"/>
                    </a:cubicBezTo>
                    <a:close/>
                    <a:moveTo>
                      <a:pt x="304" y="210"/>
                    </a:moveTo>
                    <a:cubicBezTo>
                      <a:pt x="303" y="238"/>
                      <a:pt x="298" y="265"/>
                      <a:pt x="290" y="289"/>
                    </a:cubicBezTo>
                    <a:cubicBezTo>
                      <a:pt x="357" y="289"/>
                      <a:pt x="357" y="289"/>
                      <a:pt x="357" y="289"/>
                    </a:cubicBezTo>
                    <a:cubicBezTo>
                      <a:pt x="370" y="266"/>
                      <a:pt x="379" y="239"/>
                      <a:pt x="380" y="210"/>
                    </a:cubicBezTo>
                    <a:cubicBezTo>
                      <a:pt x="304" y="210"/>
                      <a:pt x="304" y="210"/>
                      <a:pt x="304" y="210"/>
                    </a:cubicBezTo>
                    <a:close/>
                    <a:moveTo>
                      <a:pt x="210" y="289"/>
                    </a:moveTo>
                    <a:cubicBezTo>
                      <a:pt x="269" y="289"/>
                      <a:pt x="269" y="289"/>
                      <a:pt x="269" y="289"/>
                    </a:cubicBezTo>
                    <a:cubicBezTo>
                      <a:pt x="278" y="265"/>
                      <a:pt x="283" y="238"/>
                      <a:pt x="284" y="210"/>
                    </a:cubicBezTo>
                    <a:cubicBezTo>
                      <a:pt x="210" y="210"/>
                      <a:pt x="210" y="210"/>
                      <a:pt x="210" y="210"/>
                    </a:cubicBezTo>
                    <a:lnTo>
                      <a:pt x="210" y="289"/>
                    </a:lnTo>
                    <a:close/>
                    <a:moveTo>
                      <a:pt x="210" y="380"/>
                    </a:moveTo>
                    <a:cubicBezTo>
                      <a:pt x="231" y="361"/>
                      <a:pt x="249" y="337"/>
                      <a:pt x="261" y="309"/>
                    </a:cubicBezTo>
                    <a:cubicBezTo>
                      <a:pt x="210" y="309"/>
                      <a:pt x="210" y="309"/>
                      <a:pt x="210" y="309"/>
                    </a:cubicBezTo>
                    <a:lnTo>
                      <a:pt x="210" y="380"/>
                    </a:lnTo>
                    <a:close/>
                    <a:moveTo>
                      <a:pt x="344" y="309"/>
                    </a:moveTo>
                    <a:cubicBezTo>
                      <a:pt x="283" y="309"/>
                      <a:pt x="283" y="309"/>
                      <a:pt x="283" y="309"/>
                    </a:cubicBezTo>
                    <a:cubicBezTo>
                      <a:pt x="272" y="334"/>
                      <a:pt x="258" y="357"/>
                      <a:pt x="242" y="376"/>
                    </a:cubicBezTo>
                    <a:cubicBezTo>
                      <a:pt x="284" y="366"/>
                      <a:pt x="320" y="341"/>
                      <a:pt x="344" y="309"/>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sp>
            <p:nvSpPr>
              <p:cNvPr id="96" name="Freeform 95"/>
              <p:cNvSpPr>
                <a:spLocks noEditPoints="1"/>
              </p:cNvSpPr>
              <p:nvPr/>
            </p:nvSpPr>
            <p:spPr bwMode="black">
              <a:xfrm>
                <a:off x="8106144" y="4855492"/>
                <a:ext cx="334403" cy="277922"/>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defTabSz="788075">
                  <a:defRPr/>
                </a:pPr>
                <a:endParaRPr lang="en-US" kern="0" dirty="0" smtClean="0">
                  <a:solidFill>
                    <a:srgbClr val="505050"/>
                  </a:solidFill>
                </a:endParaRPr>
              </a:p>
            </p:txBody>
          </p:sp>
          <p:sp>
            <p:nvSpPr>
              <p:cNvPr id="97" name="Freeform 28"/>
              <p:cNvSpPr>
                <a:spLocks noChangeAspect="1" noEditPoints="1"/>
              </p:cNvSpPr>
              <p:nvPr/>
            </p:nvSpPr>
            <p:spPr bwMode="gray">
              <a:xfrm>
                <a:off x="8661380" y="5263658"/>
                <a:ext cx="479950" cy="433090"/>
              </a:xfrm>
              <a:custGeom>
                <a:avLst/>
                <a:gdLst>
                  <a:gd name="T0" fmla="*/ 1302 w 1483"/>
                  <a:gd name="T1" fmla="*/ 290 h 1251"/>
                  <a:gd name="T2" fmla="*/ 1011 w 1483"/>
                  <a:gd name="T3" fmla="*/ 177 h 1251"/>
                  <a:gd name="T4" fmla="*/ 581 w 1483"/>
                  <a:gd name="T5" fmla="*/ 0 h 1251"/>
                  <a:gd name="T6" fmla="*/ 0 w 1483"/>
                  <a:gd name="T7" fmla="*/ 243 h 1251"/>
                  <a:gd name="T8" fmla="*/ 942 w 1483"/>
                  <a:gd name="T9" fmla="*/ 1029 h 1251"/>
                  <a:gd name="T10" fmla="*/ 1252 w 1483"/>
                  <a:gd name="T11" fmla="*/ 892 h 1251"/>
                  <a:gd name="T12" fmla="*/ 1483 w 1483"/>
                  <a:gd name="T13" fmla="*/ 781 h 1251"/>
                  <a:gd name="T14" fmla="*/ 600 w 1483"/>
                  <a:gd name="T15" fmla="*/ 42 h 1251"/>
                  <a:gd name="T16" fmla="*/ 600 w 1483"/>
                  <a:gd name="T17" fmla="*/ 80 h 1251"/>
                  <a:gd name="T18" fmla="*/ 942 w 1483"/>
                  <a:gd name="T19" fmla="*/ 312 h 1251"/>
                  <a:gd name="T20" fmla="*/ 583 w 1483"/>
                  <a:gd name="T21" fmla="*/ 160 h 1251"/>
                  <a:gd name="T22" fmla="*/ 942 w 1483"/>
                  <a:gd name="T23" fmla="*/ 467 h 1251"/>
                  <a:gd name="T24" fmla="*/ 583 w 1483"/>
                  <a:gd name="T25" fmla="*/ 472 h 1251"/>
                  <a:gd name="T26" fmla="*/ 583 w 1483"/>
                  <a:gd name="T27" fmla="*/ 548 h 1251"/>
                  <a:gd name="T28" fmla="*/ 942 w 1483"/>
                  <a:gd name="T29" fmla="*/ 626 h 1251"/>
                  <a:gd name="T30" fmla="*/ 583 w 1483"/>
                  <a:gd name="T31" fmla="*/ 633 h 1251"/>
                  <a:gd name="T32" fmla="*/ 942 w 1483"/>
                  <a:gd name="T33" fmla="*/ 781 h 1251"/>
                  <a:gd name="T34" fmla="*/ 583 w 1483"/>
                  <a:gd name="T35" fmla="*/ 944 h 1251"/>
                  <a:gd name="T36" fmla="*/ 583 w 1483"/>
                  <a:gd name="T37" fmla="*/ 1022 h 1251"/>
                  <a:gd name="T38" fmla="*/ 583 w 1483"/>
                  <a:gd name="T39" fmla="*/ 1105 h 1251"/>
                  <a:gd name="T40" fmla="*/ 583 w 1483"/>
                  <a:gd name="T41" fmla="*/ 1178 h 1251"/>
                  <a:gd name="T42" fmla="*/ 1252 w 1483"/>
                  <a:gd name="T43" fmla="*/ 349 h 1251"/>
                  <a:gd name="T44" fmla="*/ 1011 w 1483"/>
                  <a:gd name="T45" fmla="*/ 288 h 1251"/>
                  <a:gd name="T46" fmla="*/ 1011 w 1483"/>
                  <a:gd name="T47" fmla="*/ 340 h 1251"/>
                  <a:gd name="T48" fmla="*/ 1252 w 1483"/>
                  <a:gd name="T49" fmla="*/ 465 h 1251"/>
                  <a:gd name="T50" fmla="*/ 1011 w 1483"/>
                  <a:gd name="T51" fmla="*/ 397 h 1251"/>
                  <a:gd name="T52" fmla="*/ 1252 w 1483"/>
                  <a:gd name="T53" fmla="*/ 571 h 1251"/>
                  <a:gd name="T54" fmla="*/ 1011 w 1483"/>
                  <a:gd name="T55" fmla="*/ 614 h 1251"/>
                  <a:gd name="T56" fmla="*/ 1011 w 1483"/>
                  <a:gd name="T57" fmla="*/ 663 h 1251"/>
                  <a:gd name="T58" fmla="*/ 1252 w 1483"/>
                  <a:gd name="T59" fmla="*/ 685 h 1251"/>
                  <a:gd name="T60" fmla="*/ 1011 w 1483"/>
                  <a:gd name="T61" fmla="*/ 722 h 1251"/>
                  <a:gd name="T62" fmla="*/ 1252 w 1483"/>
                  <a:gd name="T63" fmla="*/ 791 h 1251"/>
                  <a:gd name="T64" fmla="*/ 1011 w 1483"/>
                  <a:gd name="T65" fmla="*/ 989 h 1251"/>
                  <a:gd name="T66" fmla="*/ 1252 w 1483"/>
                  <a:gd name="T67" fmla="*/ 864 h 1251"/>
                  <a:gd name="T68" fmla="*/ 1476 w 1483"/>
                  <a:gd name="T69" fmla="*/ 401 h 1251"/>
                  <a:gd name="T70" fmla="*/ 1311 w 1483"/>
                  <a:gd name="T71" fmla="*/ 309 h 1251"/>
                  <a:gd name="T72" fmla="*/ 1302 w 1483"/>
                  <a:gd name="T73" fmla="*/ 824 h 1251"/>
                  <a:gd name="T74" fmla="*/ 1481 w 1483"/>
                  <a:gd name="T75" fmla="*/ 715 h 1251"/>
                  <a:gd name="T76" fmla="*/ 1481 w 1483"/>
                  <a:gd name="T77" fmla="*/ 692 h 1251"/>
                  <a:gd name="T78" fmla="*/ 1302 w 1483"/>
                  <a:gd name="T79" fmla="*/ 706 h 1251"/>
                  <a:gd name="T80" fmla="*/ 1481 w 1483"/>
                  <a:gd name="T81" fmla="*/ 666 h 1251"/>
                  <a:gd name="T82" fmla="*/ 1302 w 1483"/>
                  <a:gd name="T83" fmla="*/ 595 h 1251"/>
                  <a:gd name="T84" fmla="*/ 1481 w 1483"/>
                  <a:gd name="T85" fmla="*/ 567 h 1251"/>
                  <a:gd name="T86" fmla="*/ 1481 w 1483"/>
                  <a:gd name="T87" fmla="*/ 543 h 1251"/>
                  <a:gd name="T88" fmla="*/ 1302 w 1483"/>
                  <a:gd name="T89" fmla="*/ 479 h 1251"/>
                  <a:gd name="T90" fmla="*/ 1481 w 1483"/>
                  <a:gd name="T91" fmla="*/ 517 h 1251"/>
                  <a:gd name="T92" fmla="*/ 1302 w 1483"/>
                  <a:gd name="T93" fmla="*/ 368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83" h="1251">
                    <a:moveTo>
                      <a:pt x="1481" y="425"/>
                    </a:moveTo>
                    <a:lnTo>
                      <a:pt x="1481" y="394"/>
                    </a:lnTo>
                    <a:lnTo>
                      <a:pt x="1302" y="290"/>
                    </a:lnTo>
                    <a:lnTo>
                      <a:pt x="1252" y="304"/>
                    </a:lnTo>
                    <a:lnTo>
                      <a:pt x="1252" y="316"/>
                    </a:lnTo>
                    <a:lnTo>
                      <a:pt x="1011" y="177"/>
                    </a:lnTo>
                    <a:lnTo>
                      <a:pt x="942" y="200"/>
                    </a:lnTo>
                    <a:lnTo>
                      <a:pt x="942" y="208"/>
                    </a:lnTo>
                    <a:lnTo>
                      <a:pt x="581" y="0"/>
                    </a:lnTo>
                    <a:lnTo>
                      <a:pt x="26" y="177"/>
                    </a:lnTo>
                    <a:lnTo>
                      <a:pt x="26" y="236"/>
                    </a:lnTo>
                    <a:lnTo>
                      <a:pt x="0" y="243"/>
                    </a:lnTo>
                    <a:lnTo>
                      <a:pt x="0" y="1067"/>
                    </a:lnTo>
                    <a:lnTo>
                      <a:pt x="560" y="1251"/>
                    </a:lnTo>
                    <a:lnTo>
                      <a:pt x="942" y="1029"/>
                    </a:lnTo>
                    <a:lnTo>
                      <a:pt x="942" y="1041"/>
                    </a:lnTo>
                    <a:lnTo>
                      <a:pt x="994" y="1041"/>
                    </a:lnTo>
                    <a:lnTo>
                      <a:pt x="1252" y="892"/>
                    </a:lnTo>
                    <a:lnTo>
                      <a:pt x="1252" y="895"/>
                    </a:lnTo>
                    <a:lnTo>
                      <a:pt x="1290" y="895"/>
                    </a:lnTo>
                    <a:lnTo>
                      <a:pt x="1483" y="781"/>
                    </a:lnTo>
                    <a:lnTo>
                      <a:pt x="1483" y="427"/>
                    </a:lnTo>
                    <a:lnTo>
                      <a:pt x="1481" y="425"/>
                    </a:lnTo>
                    <a:close/>
                    <a:moveTo>
                      <a:pt x="600" y="42"/>
                    </a:moveTo>
                    <a:lnTo>
                      <a:pt x="942" y="229"/>
                    </a:lnTo>
                    <a:lnTo>
                      <a:pt x="942" y="255"/>
                    </a:lnTo>
                    <a:lnTo>
                      <a:pt x="600" y="80"/>
                    </a:lnTo>
                    <a:lnTo>
                      <a:pt x="600" y="42"/>
                    </a:lnTo>
                    <a:close/>
                    <a:moveTo>
                      <a:pt x="583" y="160"/>
                    </a:moveTo>
                    <a:lnTo>
                      <a:pt x="942" y="312"/>
                    </a:lnTo>
                    <a:lnTo>
                      <a:pt x="942" y="363"/>
                    </a:lnTo>
                    <a:lnTo>
                      <a:pt x="583" y="234"/>
                    </a:lnTo>
                    <a:lnTo>
                      <a:pt x="583" y="160"/>
                    </a:lnTo>
                    <a:close/>
                    <a:moveTo>
                      <a:pt x="583" y="316"/>
                    </a:moveTo>
                    <a:lnTo>
                      <a:pt x="942" y="418"/>
                    </a:lnTo>
                    <a:lnTo>
                      <a:pt x="942" y="467"/>
                    </a:lnTo>
                    <a:lnTo>
                      <a:pt x="583" y="394"/>
                    </a:lnTo>
                    <a:lnTo>
                      <a:pt x="583" y="316"/>
                    </a:lnTo>
                    <a:close/>
                    <a:moveTo>
                      <a:pt x="583" y="472"/>
                    </a:moveTo>
                    <a:lnTo>
                      <a:pt x="942" y="524"/>
                    </a:lnTo>
                    <a:lnTo>
                      <a:pt x="942" y="571"/>
                    </a:lnTo>
                    <a:lnTo>
                      <a:pt x="583" y="548"/>
                    </a:lnTo>
                    <a:lnTo>
                      <a:pt x="583" y="472"/>
                    </a:lnTo>
                    <a:close/>
                    <a:moveTo>
                      <a:pt x="583" y="633"/>
                    </a:moveTo>
                    <a:lnTo>
                      <a:pt x="942" y="626"/>
                    </a:lnTo>
                    <a:lnTo>
                      <a:pt x="942" y="678"/>
                    </a:lnTo>
                    <a:lnTo>
                      <a:pt x="583" y="706"/>
                    </a:lnTo>
                    <a:lnTo>
                      <a:pt x="583" y="633"/>
                    </a:lnTo>
                    <a:close/>
                    <a:moveTo>
                      <a:pt x="583" y="789"/>
                    </a:moveTo>
                    <a:lnTo>
                      <a:pt x="942" y="732"/>
                    </a:lnTo>
                    <a:lnTo>
                      <a:pt x="942" y="781"/>
                    </a:lnTo>
                    <a:lnTo>
                      <a:pt x="583" y="862"/>
                    </a:lnTo>
                    <a:lnTo>
                      <a:pt x="583" y="789"/>
                    </a:lnTo>
                    <a:close/>
                    <a:moveTo>
                      <a:pt x="583" y="944"/>
                    </a:moveTo>
                    <a:lnTo>
                      <a:pt x="942" y="838"/>
                    </a:lnTo>
                    <a:lnTo>
                      <a:pt x="942" y="885"/>
                    </a:lnTo>
                    <a:lnTo>
                      <a:pt x="583" y="1022"/>
                    </a:lnTo>
                    <a:lnTo>
                      <a:pt x="583" y="944"/>
                    </a:lnTo>
                    <a:close/>
                    <a:moveTo>
                      <a:pt x="583" y="1178"/>
                    </a:moveTo>
                    <a:lnTo>
                      <a:pt x="583" y="1105"/>
                    </a:lnTo>
                    <a:lnTo>
                      <a:pt x="942" y="940"/>
                    </a:lnTo>
                    <a:lnTo>
                      <a:pt x="942" y="992"/>
                    </a:lnTo>
                    <a:lnTo>
                      <a:pt x="583" y="1178"/>
                    </a:lnTo>
                    <a:close/>
                    <a:moveTo>
                      <a:pt x="1023" y="208"/>
                    </a:moveTo>
                    <a:lnTo>
                      <a:pt x="1252" y="333"/>
                    </a:lnTo>
                    <a:lnTo>
                      <a:pt x="1252" y="349"/>
                    </a:lnTo>
                    <a:lnTo>
                      <a:pt x="1023" y="234"/>
                    </a:lnTo>
                    <a:lnTo>
                      <a:pt x="1023" y="208"/>
                    </a:lnTo>
                    <a:close/>
                    <a:moveTo>
                      <a:pt x="1011" y="288"/>
                    </a:moveTo>
                    <a:lnTo>
                      <a:pt x="1252" y="389"/>
                    </a:lnTo>
                    <a:lnTo>
                      <a:pt x="1252" y="427"/>
                    </a:lnTo>
                    <a:lnTo>
                      <a:pt x="1011" y="340"/>
                    </a:lnTo>
                    <a:lnTo>
                      <a:pt x="1011" y="288"/>
                    </a:lnTo>
                    <a:close/>
                    <a:moveTo>
                      <a:pt x="1011" y="397"/>
                    </a:moveTo>
                    <a:lnTo>
                      <a:pt x="1252" y="465"/>
                    </a:lnTo>
                    <a:lnTo>
                      <a:pt x="1252" y="498"/>
                    </a:lnTo>
                    <a:lnTo>
                      <a:pt x="1011" y="448"/>
                    </a:lnTo>
                    <a:lnTo>
                      <a:pt x="1011" y="397"/>
                    </a:lnTo>
                    <a:close/>
                    <a:moveTo>
                      <a:pt x="1011" y="503"/>
                    </a:moveTo>
                    <a:lnTo>
                      <a:pt x="1252" y="538"/>
                    </a:lnTo>
                    <a:lnTo>
                      <a:pt x="1252" y="571"/>
                    </a:lnTo>
                    <a:lnTo>
                      <a:pt x="1011" y="555"/>
                    </a:lnTo>
                    <a:lnTo>
                      <a:pt x="1011" y="503"/>
                    </a:lnTo>
                    <a:close/>
                    <a:moveTo>
                      <a:pt x="1011" y="614"/>
                    </a:moveTo>
                    <a:lnTo>
                      <a:pt x="1252" y="609"/>
                    </a:lnTo>
                    <a:lnTo>
                      <a:pt x="1252" y="645"/>
                    </a:lnTo>
                    <a:lnTo>
                      <a:pt x="1011" y="663"/>
                    </a:lnTo>
                    <a:lnTo>
                      <a:pt x="1011" y="614"/>
                    </a:lnTo>
                    <a:close/>
                    <a:moveTo>
                      <a:pt x="1011" y="722"/>
                    </a:moveTo>
                    <a:lnTo>
                      <a:pt x="1252" y="685"/>
                    </a:lnTo>
                    <a:lnTo>
                      <a:pt x="1252" y="718"/>
                    </a:lnTo>
                    <a:lnTo>
                      <a:pt x="1011" y="772"/>
                    </a:lnTo>
                    <a:lnTo>
                      <a:pt x="1011" y="722"/>
                    </a:lnTo>
                    <a:close/>
                    <a:moveTo>
                      <a:pt x="1011" y="829"/>
                    </a:moveTo>
                    <a:lnTo>
                      <a:pt x="1252" y="756"/>
                    </a:lnTo>
                    <a:lnTo>
                      <a:pt x="1252" y="791"/>
                    </a:lnTo>
                    <a:lnTo>
                      <a:pt x="1011" y="883"/>
                    </a:lnTo>
                    <a:lnTo>
                      <a:pt x="1011" y="829"/>
                    </a:lnTo>
                    <a:close/>
                    <a:moveTo>
                      <a:pt x="1011" y="989"/>
                    </a:moveTo>
                    <a:lnTo>
                      <a:pt x="1011" y="940"/>
                    </a:lnTo>
                    <a:lnTo>
                      <a:pt x="1252" y="829"/>
                    </a:lnTo>
                    <a:lnTo>
                      <a:pt x="1252" y="864"/>
                    </a:lnTo>
                    <a:lnTo>
                      <a:pt x="1011" y="989"/>
                    </a:lnTo>
                    <a:close/>
                    <a:moveTo>
                      <a:pt x="1311" y="309"/>
                    </a:moveTo>
                    <a:lnTo>
                      <a:pt x="1476" y="401"/>
                    </a:lnTo>
                    <a:lnTo>
                      <a:pt x="1476" y="413"/>
                    </a:lnTo>
                    <a:lnTo>
                      <a:pt x="1311" y="328"/>
                    </a:lnTo>
                    <a:lnTo>
                      <a:pt x="1311" y="309"/>
                    </a:lnTo>
                    <a:close/>
                    <a:moveTo>
                      <a:pt x="1481" y="767"/>
                    </a:moveTo>
                    <a:lnTo>
                      <a:pt x="1302" y="859"/>
                    </a:lnTo>
                    <a:lnTo>
                      <a:pt x="1302" y="824"/>
                    </a:lnTo>
                    <a:lnTo>
                      <a:pt x="1481" y="741"/>
                    </a:lnTo>
                    <a:lnTo>
                      <a:pt x="1481" y="767"/>
                    </a:lnTo>
                    <a:close/>
                    <a:moveTo>
                      <a:pt x="1481" y="715"/>
                    </a:moveTo>
                    <a:lnTo>
                      <a:pt x="1302" y="784"/>
                    </a:lnTo>
                    <a:lnTo>
                      <a:pt x="1302" y="746"/>
                    </a:lnTo>
                    <a:lnTo>
                      <a:pt x="1481" y="692"/>
                    </a:lnTo>
                    <a:lnTo>
                      <a:pt x="1481" y="715"/>
                    </a:lnTo>
                    <a:close/>
                    <a:moveTo>
                      <a:pt x="1481" y="666"/>
                    </a:moveTo>
                    <a:lnTo>
                      <a:pt x="1302" y="706"/>
                    </a:lnTo>
                    <a:lnTo>
                      <a:pt x="1302" y="670"/>
                    </a:lnTo>
                    <a:lnTo>
                      <a:pt x="1481" y="642"/>
                    </a:lnTo>
                    <a:lnTo>
                      <a:pt x="1481" y="666"/>
                    </a:lnTo>
                    <a:close/>
                    <a:moveTo>
                      <a:pt x="1481" y="616"/>
                    </a:moveTo>
                    <a:lnTo>
                      <a:pt x="1302" y="630"/>
                    </a:lnTo>
                    <a:lnTo>
                      <a:pt x="1302" y="595"/>
                    </a:lnTo>
                    <a:lnTo>
                      <a:pt x="1481" y="593"/>
                    </a:lnTo>
                    <a:lnTo>
                      <a:pt x="1481" y="616"/>
                    </a:lnTo>
                    <a:close/>
                    <a:moveTo>
                      <a:pt x="1481" y="567"/>
                    </a:moveTo>
                    <a:lnTo>
                      <a:pt x="1302" y="555"/>
                    </a:lnTo>
                    <a:lnTo>
                      <a:pt x="1302" y="519"/>
                    </a:lnTo>
                    <a:lnTo>
                      <a:pt x="1481" y="543"/>
                    </a:lnTo>
                    <a:lnTo>
                      <a:pt x="1481" y="567"/>
                    </a:lnTo>
                    <a:close/>
                    <a:moveTo>
                      <a:pt x="1481" y="517"/>
                    </a:moveTo>
                    <a:lnTo>
                      <a:pt x="1302" y="479"/>
                    </a:lnTo>
                    <a:lnTo>
                      <a:pt x="1302" y="444"/>
                    </a:lnTo>
                    <a:lnTo>
                      <a:pt x="1481" y="493"/>
                    </a:lnTo>
                    <a:lnTo>
                      <a:pt x="1481" y="517"/>
                    </a:lnTo>
                    <a:close/>
                    <a:moveTo>
                      <a:pt x="1481" y="467"/>
                    </a:moveTo>
                    <a:lnTo>
                      <a:pt x="1302" y="404"/>
                    </a:lnTo>
                    <a:lnTo>
                      <a:pt x="1302" y="368"/>
                    </a:lnTo>
                    <a:lnTo>
                      <a:pt x="1481" y="444"/>
                    </a:lnTo>
                    <a:lnTo>
                      <a:pt x="1481" y="467"/>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98" name="Rectangle 97"/>
              <p:cNvSpPr/>
              <p:nvPr/>
            </p:nvSpPr>
            <p:spPr bwMode="auto">
              <a:xfrm>
                <a:off x="9285077" y="3830812"/>
                <a:ext cx="2158483" cy="1914351"/>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91440" numCol="1" spcCol="0" rtlCol="0" fromWordArt="0" anchor="b" anchorCtr="0" forceAA="0" compatLnSpc="1">
                <a:prstTxWarp prst="textNoShape">
                  <a:avLst/>
                </a:prstTxWarp>
                <a:noAutofit/>
              </a:bodyPr>
              <a:lstStyle/>
              <a:p>
                <a:pPr defTabSz="914099" fontAlgn="base">
                  <a:lnSpc>
                    <a:spcPct val="90000"/>
                  </a:lnSpc>
                  <a:spcBef>
                    <a:spcPct val="0"/>
                  </a:spcBef>
                  <a:spcAft>
                    <a:spcPct val="0"/>
                  </a:spcAft>
                </a:pPr>
                <a:r>
                  <a:rPr lang="en-US" sz="1400" dirty="0">
                    <a:gradFill>
                      <a:gsLst>
                        <a:gs pos="1250">
                          <a:srgbClr val="FFFFFF"/>
                        </a:gs>
                        <a:gs pos="10417">
                          <a:srgbClr val="FFFFFF"/>
                        </a:gs>
                      </a:gsLst>
                      <a:lin ang="5400000" scaled="0"/>
                    </a:gradFill>
                  </a:rPr>
                  <a:t>Windows </a:t>
                </a:r>
                <a:r>
                  <a:rPr lang="en-US" sz="1400" dirty="0" smtClean="0">
                    <a:gradFill>
                      <a:gsLst>
                        <a:gs pos="1250">
                          <a:srgbClr val="FFFFFF"/>
                        </a:gs>
                        <a:gs pos="10417">
                          <a:srgbClr val="FFFFFF"/>
                        </a:gs>
                      </a:gsLst>
                      <a:lin ang="5400000" scaled="0"/>
                    </a:gradFill>
                  </a:rPr>
                  <a:t>Azure</a:t>
                </a:r>
                <a:endParaRPr lang="en-US" sz="1400" dirty="0">
                  <a:gradFill>
                    <a:gsLst>
                      <a:gs pos="1250">
                        <a:srgbClr val="FFFFFF"/>
                      </a:gs>
                      <a:gs pos="10417">
                        <a:srgbClr val="FFFFFF"/>
                      </a:gs>
                    </a:gsLst>
                    <a:lin ang="5400000" scaled="0"/>
                  </a:gradFill>
                </a:endParaRPr>
              </a:p>
            </p:txBody>
          </p:sp>
          <p:sp>
            <p:nvSpPr>
              <p:cNvPr id="99" name="Rectangle 98"/>
              <p:cNvSpPr/>
              <p:nvPr/>
            </p:nvSpPr>
            <p:spPr bwMode="auto">
              <a:xfrm>
                <a:off x="9356312" y="3915995"/>
                <a:ext cx="2016013" cy="572464"/>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spAutoFit/>
              </a:bodyPr>
              <a:lstStyle/>
              <a:p>
                <a:pPr defTabSz="914099" fontAlgn="base">
                  <a:lnSpc>
                    <a:spcPct val="90000"/>
                  </a:lnSpc>
                  <a:spcBef>
                    <a:spcPct val="0"/>
                  </a:spcBef>
                  <a:spcAft>
                    <a:spcPct val="0"/>
                  </a:spcAft>
                </a:pPr>
                <a:r>
                  <a:rPr lang="en-US" sz="1400" spc="-50" dirty="0">
                    <a:gradFill>
                      <a:gsLst>
                        <a:gs pos="1250">
                          <a:srgbClr val="FFFFFF"/>
                        </a:gs>
                        <a:gs pos="10417">
                          <a:srgbClr val="FFFFFF"/>
                        </a:gs>
                      </a:gsLst>
                      <a:lin ang="5400000" scaled="0"/>
                    </a:gradFill>
                  </a:rPr>
                  <a:t>Service </a:t>
                </a:r>
                <a:r>
                  <a:rPr lang="en-US" sz="1400" spc="-50" dirty="0" smtClean="0">
                    <a:gradFill>
                      <a:gsLst>
                        <a:gs pos="1250">
                          <a:srgbClr val="FFFFFF"/>
                        </a:gs>
                        <a:gs pos="10417">
                          <a:srgbClr val="FFFFFF"/>
                        </a:gs>
                      </a:gsLst>
                      <a:lin ang="5400000" scaled="0"/>
                    </a:gradFill>
                  </a:rPr>
                  <a:t>management </a:t>
                </a:r>
                <a:r>
                  <a:rPr lang="en-US" sz="1400" spc="-50" dirty="0">
                    <a:gradFill>
                      <a:gsLst>
                        <a:gs pos="1250">
                          <a:srgbClr val="FFFFFF"/>
                        </a:gs>
                        <a:gs pos="10417">
                          <a:srgbClr val="FFFFFF"/>
                        </a:gs>
                      </a:gsLst>
                      <a:lin ang="5400000" scaled="0"/>
                    </a:gradFill>
                  </a:rPr>
                  <a:t>portal &amp; extensible API</a:t>
                </a:r>
              </a:p>
            </p:txBody>
          </p:sp>
          <p:sp>
            <p:nvSpPr>
              <p:cNvPr id="100" name="Rectangle 99"/>
              <p:cNvSpPr/>
              <p:nvPr/>
            </p:nvSpPr>
            <p:spPr bwMode="auto">
              <a:xfrm>
                <a:off x="9356312" y="4518305"/>
                <a:ext cx="640080" cy="640080"/>
              </a:xfrm>
              <a:prstGeom prst="rect">
                <a:avLst/>
              </a:prstGeom>
              <a:solidFill>
                <a:schemeClr val="bg1">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z="1050" spc="-30" dirty="0" smtClean="0">
                    <a:gradFill>
                      <a:gsLst>
                        <a:gs pos="1250">
                          <a:srgbClr val="FFFFFF"/>
                        </a:gs>
                        <a:gs pos="10417">
                          <a:srgbClr val="FFFFFF"/>
                        </a:gs>
                      </a:gsLst>
                      <a:lin ang="5400000" scaled="0"/>
                    </a:gradFill>
                  </a:rPr>
                  <a:t>Web </a:t>
                </a:r>
                <a:br>
                  <a:rPr lang="en-US" sz="1050" spc="-30" dirty="0" smtClean="0">
                    <a:gradFill>
                      <a:gsLst>
                        <a:gs pos="1250">
                          <a:srgbClr val="FFFFFF"/>
                        </a:gs>
                        <a:gs pos="10417">
                          <a:srgbClr val="FFFFFF"/>
                        </a:gs>
                      </a:gsLst>
                      <a:lin ang="5400000" scaled="0"/>
                    </a:gradFill>
                  </a:rPr>
                </a:br>
                <a:r>
                  <a:rPr lang="en-US" sz="1050" spc="-30" dirty="0" smtClean="0">
                    <a:gradFill>
                      <a:gsLst>
                        <a:gs pos="1250">
                          <a:srgbClr val="FFFFFF"/>
                        </a:gs>
                        <a:gs pos="10417">
                          <a:srgbClr val="FFFFFF"/>
                        </a:gs>
                      </a:gsLst>
                      <a:lin ang="5400000" scaled="0"/>
                    </a:gradFill>
                  </a:rPr>
                  <a:t>Sites</a:t>
                </a:r>
              </a:p>
            </p:txBody>
          </p:sp>
          <p:sp>
            <p:nvSpPr>
              <p:cNvPr id="101" name="Rectangle 100"/>
              <p:cNvSpPr/>
              <p:nvPr/>
            </p:nvSpPr>
            <p:spPr bwMode="auto">
              <a:xfrm>
                <a:off x="10043674" y="4518305"/>
                <a:ext cx="640080" cy="640080"/>
              </a:xfrm>
              <a:prstGeom prst="rect">
                <a:avLst/>
              </a:prstGeom>
              <a:solidFill>
                <a:schemeClr val="bg1">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z="1050" spc="-30" dirty="0" smtClean="0">
                    <a:gradFill>
                      <a:gsLst>
                        <a:gs pos="1250">
                          <a:srgbClr val="FFFFFF"/>
                        </a:gs>
                        <a:gs pos="10417">
                          <a:srgbClr val="FFFFFF"/>
                        </a:gs>
                      </a:gsLst>
                      <a:lin ang="5400000" scaled="0"/>
                    </a:gradFill>
                  </a:rPr>
                  <a:t>VM </a:t>
                </a:r>
              </a:p>
            </p:txBody>
          </p:sp>
          <p:sp>
            <p:nvSpPr>
              <p:cNvPr id="102" name="Rectangle 101"/>
              <p:cNvSpPr/>
              <p:nvPr/>
            </p:nvSpPr>
            <p:spPr bwMode="auto">
              <a:xfrm>
                <a:off x="10731035" y="4518305"/>
                <a:ext cx="640080" cy="640080"/>
              </a:xfrm>
              <a:prstGeom prst="rect">
                <a:avLst/>
              </a:prstGeom>
              <a:solidFill>
                <a:schemeClr val="bg1">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z="1050" spc="-30" dirty="0" smtClean="0">
                    <a:gradFill>
                      <a:gsLst>
                        <a:gs pos="1250">
                          <a:srgbClr val="FFFFFF"/>
                        </a:gs>
                        <a:gs pos="10417">
                          <a:srgbClr val="FFFFFF"/>
                        </a:gs>
                      </a:gsLst>
                      <a:lin ang="5400000" scaled="0"/>
                    </a:gradFill>
                  </a:rPr>
                  <a:t>Service </a:t>
                </a:r>
                <a:br>
                  <a:rPr lang="en-US" sz="1050" spc="-30" dirty="0" smtClean="0">
                    <a:gradFill>
                      <a:gsLst>
                        <a:gs pos="1250">
                          <a:srgbClr val="FFFFFF"/>
                        </a:gs>
                        <a:gs pos="10417">
                          <a:srgbClr val="FFFFFF"/>
                        </a:gs>
                      </a:gsLst>
                      <a:lin ang="5400000" scaled="0"/>
                    </a:gradFill>
                  </a:rPr>
                </a:br>
                <a:r>
                  <a:rPr lang="en-US" sz="1050" spc="-30" dirty="0" smtClean="0">
                    <a:gradFill>
                      <a:gsLst>
                        <a:gs pos="1250">
                          <a:srgbClr val="FFFFFF"/>
                        </a:gs>
                        <a:gs pos="10417">
                          <a:srgbClr val="FFFFFF"/>
                        </a:gs>
                      </a:gsLst>
                      <a:lin ang="5400000" scaled="0"/>
                    </a:gradFill>
                  </a:rPr>
                  <a:t>Bus</a:t>
                </a:r>
              </a:p>
            </p:txBody>
          </p:sp>
          <p:grpSp>
            <p:nvGrpSpPr>
              <p:cNvPr id="103" name="Group 102"/>
              <p:cNvGrpSpPr/>
              <p:nvPr/>
            </p:nvGrpSpPr>
            <p:grpSpPr>
              <a:xfrm>
                <a:off x="11001954" y="4842949"/>
                <a:ext cx="333665" cy="290465"/>
                <a:chOff x="6598260" y="4590950"/>
                <a:chExt cx="349473" cy="304226"/>
              </a:xfrm>
            </p:grpSpPr>
            <p:sp>
              <p:nvSpPr>
                <p:cNvPr id="107" name="Freeform 5"/>
                <p:cNvSpPr>
                  <a:spLocks/>
                </p:cNvSpPr>
                <p:nvPr/>
              </p:nvSpPr>
              <p:spPr bwMode="auto">
                <a:xfrm>
                  <a:off x="6691674" y="470043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08" name="Freeform 6"/>
                <p:cNvSpPr>
                  <a:spLocks/>
                </p:cNvSpPr>
                <p:nvPr/>
              </p:nvSpPr>
              <p:spPr bwMode="auto">
                <a:xfrm>
                  <a:off x="6691674" y="469654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09" name="Freeform 7"/>
                <p:cNvSpPr>
                  <a:spLocks/>
                </p:cNvSpPr>
                <p:nvPr/>
              </p:nvSpPr>
              <p:spPr bwMode="auto">
                <a:xfrm>
                  <a:off x="6833929" y="468529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10" name="Freeform 8"/>
                <p:cNvSpPr>
                  <a:spLocks/>
                </p:cNvSpPr>
                <p:nvPr/>
              </p:nvSpPr>
              <p:spPr bwMode="auto">
                <a:xfrm>
                  <a:off x="6738144" y="4641582"/>
                  <a:ext cx="0" cy="433"/>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cubicBezTo>
                        <a:pt x="0" y="0"/>
                        <a:pt x="0" y="0"/>
                        <a:pt x="0" y="0"/>
                      </a:cubicBezTo>
                      <a:cubicBezTo>
                        <a:pt x="0" y="1"/>
                        <a:pt x="0" y="1"/>
                        <a:pt x="0" y="1"/>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11" name="Freeform 9"/>
                <p:cNvSpPr>
                  <a:spLocks/>
                </p:cNvSpPr>
                <p:nvPr/>
              </p:nvSpPr>
              <p:spPr bwMode="auto">
                <a:xfrm>
                  <a:off x="6770389" y="4717747"/>
                  <a:ext cx="0" cy="433"/>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1"/>
                        <a:pt x="0" y="1"/>
                        <a:pt x="0" y="1"/>
                      </a:cubicBezTo>
                      <a:cubicBezTo>
                        <a:pt x="0" y="1"/>
                        <a:pt x="0" y="1"/>
                        <a:pt x="0" y="1"/>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12" name="Freeform 10"/>
                <p:cNvSpPr>
                  <a:spLocks noEditPoints="1"/>
                </p:cNvSpPr>
                <p:nvPr/>
              </p:nvSpPr>
              <p:spPr bwMode="auto">
                <a:xfrm>
                  <a:off x="6645204" y="4590950"/>
                  <a:ext cx="245627" cy="152329"/>
                </a:xfrm>
                <a:custGeom>
                  <a:avLst/>
                  <a:gdLst>
                    <a:gd name="T0" fmla="*/ 804 w 913"/>
                    <a:gd name="T1" fmla="*/ 236 h 620"/>
                    <a:gd name="T2" fmla="*/ 765 w 913"/>
                    <a:gd name="T3" fmla="*/ 243 h 620"/>
                    <a:gd name="T4" fmla="*/ 763 w 913"/>
                    <a:gd name="T5" fmla="*/ 193 h 620"/>
                    <a:gd name="T6" fmla="*/ 522 w 913"/>
                    <a:gd name="T7" fmla="*/ 18 h 620"/>
                    <a:gd name="T8" fmla="*/ 368 w 913"/>
                    <a:gd name="T9" fmla="*/ 129 h 620"/>
                    <a:gd name="T10" fmla="*/ 368 w 913"/>
                    <a:gd name="T11" fmla="*/ 129 h 620"/>
                    <a:gd name="T12" fmla="*/ 276 w 913"/>
                    <a:gd name="T13" fmla="*/ 82 h 620"/>
                    <a:gd name="T14" fmla="*/ 130 w 913"/>
                    <a:gd name="T15" fmla="*/ 206 h 620"/>
                    <a:gd name="T16" fmla="*/ 138 w 913"/>
                    <a:gd name="T17" fmla="*/ 262 h 620"/>
                    <a:gd name="T18" fmla="*/ 138 w 913"/>
                    <a:gd name="T19" fmla="*/ 262 h 620"/>
                    <a:gd name="T20" fmla="*/ 22 w 913"/>
                    <a:gd name="T21" fmla="*/ 333 h 620"/>
                    <a:gd name="T22" fmla="*/ 86 w 913"/>
                    <a:gd name="T23" fmla="*/ 476 h 620"/>
                    <a:gd name="T24" fmla="*/ 174 w 913"/>
                    <a:gd name="T25" fmla="*/ 472 h 620"/>
                    <a:gd name="T26" fmla="*/ 174 w 913"/>
                    <a:gd name="T27" fmla="*/ 472 h 620"/>
                    <a:gd name="T28" fmla="*/ 188 w 913"/>
                    <a:gd name="T29" fmla="*/ 512 h 620"/>
                    <a:gd name="T30" fmla="*/ 398 w 913"/>
                    <a:gd name="T31" fmla="*/ 582 h 620"/>
                    <a:gd name="T32" fmla="*/ 452 w 913"/>
                    <a:gd name="T33" fmla="*/ 538 h 620"/>
                    <a:gd name="T34" fmla="*/ 567 w 913"/>
                    <a:gd name="T35" fmla="*/ 576 h 620"/>
                    <a:gd name="T36" fmla="*/ 637 w 913"/>
                    <a:gd name="T37" fmla="*/ 500 h 620"/>
                    <a:gd name="T38" fmla="*/ 731 w 913"/>
                    <a:gd name="T39" fmla="*/ 506 h 620"/>
                    <a:gd name="T40" fmla="*/ 768 w 913"/>
                    <a:gd name="T41" fmla="*/ 448 h 620"/>
                    <a:gd name="T42" fmla="*/ 804 w 913"/>
                    <a:gd name="T43" fmla="*/ 454 h 620"/>
                    <a:gd name="T44" fmla="*/ 913 w 913"/>
                    <a:gd name="T45" fmla="*/ 346 h 620"/>
                    <a:gd name="T46" fmla="*/ 804 w 913"/>
                    <a:gd name="T47" fmla="*/ 236 h 620"/>
                    <a:gd name="T48" fmla="*/ 172 w 913"/>
                    <a:gd name="T49" fmla="*/ 446 h 620"/>
                    <a:gd name="T50" fmla="*/ 172 w 913"/>
                    <a:gd name="T51" fmla="*/ 446 h 620"/>
                    <a:gd name="T52" fmla="*/ 172 w 913"/>
                    <a:gd name="T53" fmla="*/ 446 h 620"/>
                    <a:gd name="T54" fmla="*/ 172 w 913"/>
                    <a:gd name="T55" fmla="*/ 446 h 620"/>
                    <a:gd name="T56" fmla="*/ 172 w 913"/>
                    <a:gd name="T57" fmla="*/ 431 h 620"/>
                    <a:gd name="T58" fmla="*/ 172 w 913"/>
                    <a:gd name="T59" fmla="*/ 431 h 620"/>
                    <a:gd name="T60" fmla="*/ 172 w 913"/>
                    <a:gd name="T61" fmla="*/ 431 h 620"/>
                    <a:gd name="T62" fmla="*/ 172 w 913"/>
                    <a:gd name="T63" fmla="*/ 431 h 620"/>
                    <a:gd name="T64" fmla="*/ 345 w 913"/>
                    <a:gd name="T65" fmla="*/ 208 h 620"/>
                    <a:gd name="T66" fmla="*/ 345 w 913"/>
                    <a:gd name="T67" fmla="*/ 207 h 620"/>
                    <a:gd name="T68" fmla="*/ 345 w 913"/>
                    <a:gd name="T69" fmla="*/ 207 h 620"/>
                    <a:gd name="T70" fmla="*/ 345 w 913"/>
                    <a:gd name="T71" fmla="*/ 208 h 620"/>
                    <a:gd name="T72" fmla="*/ 465 w 913"/>
                    <a:gd name="T73" fmla="*/ 518 h 620"/>
                    <a:gd name="T74" fmla="*/ 465 w 913"/>
                    <a:gd name="T75" fmla="*/ 518 h 620"/>
                    <a:gd name="T76" fmla="*/ 465 w 913"/>
                    <a:gd name="T77" fmla="*/ 517 h 620"/>
                    <a:gd name="T78" fmla="*/ 465 w 913"/>
                    <a:gd name="T79" fmla="*/ 518 h 620"/>
                    <a:gd name="T80" fmla="*/ 702 w 913"/>
                    <a:gd name="T81" fmla="*/ 385 h 620"/>
                    <a:gd name="T82" fmla="*/ 702 w 913"/>
                    <a:gd name="T83" fmla="*/ 385 h 620"/>
                    <a:gd name="T84" fmla="*/ 702 w 913"/>
                    <a:gd name="T85" fmla="*/ 385 h 620"/>
                    <a:gd name="T86" fmla="*/ 702 w 913"/>
                    <a:gd name="T87" fmla="*/ 385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13" h="620">
                      <a:moveTo>
                        <a:pt x="804" y="236"/>
                      </a:moveTo>
                      <a:cubicBezTo>
                        <a:pt x="791" y="236"/>
                        <a:pt x="778" y="239"/>
                        <a:pt x="765" y="243"/>
                      </a:cubicBezTo>
                      <a:cubicBezTo>
                        <a:pt x="767" y="227"/>
                        <a:pt x="766" y="210"/>
                        <a:pt x="763" y="193"/>
                      </a:cubicBezTo>
                      <a:cubicBezTo>
                        <a:pt x="745" y="78"/>
                        <a:pt x="637" y="0"/>
                        <a:pt x="522" y="18"/>
                      </a:cubicBezTo>
                      <a:cubicBezTo>
                        <a:pt x="453" y="29"/>
                        <a:pt x="398" y="72"/>
                        <a:pt x="368" y="129"/>
                      </a:cubicBezTo>
                      <a:cubicBezTo>
                        <a:pt x="368" y="129"/>
                        <a:pt x="368" y="129"/>
                        <a:pt x="368" y="129"/>
                      </a:cubicBezTo>
                      <a:cubicBezTo>
                        <a:pt x="346" y="102"/>
                        <a:pt x="314" y="85"/>
                        <a:pt x="276" y="82"/>
                      </a:cubicBezTo>
                      <a:cubicBezTo>
                        <a:pt x="202" y="75"/>
                        <a:pt x="136" y="131"/>
                        <a:pt x="130" y="206"/>
                      </a:cubicBezTo>
                      <a:cubicBezTo>
                        <a:pt x="128" y="225"/>
                        <a:pt x="131" y="245"/>
                        <a:pt x="138" y="262"/>
                      </a:cubicBezTo>
                      <a:cubicBezTo>
                        <a:pt x="138" y="262"/>
                        <a:pt x="138" y="262"/>
                        <a:pt x="138" y="262"/>
                      </a:cubicBezTo>
                      <a:cubicBezTo>
                        <a:pt x="89" y="257"/>
                        <a:pt x="41" y="285"/>
                        <a:pt x="22" y="333"/>
                      </a:cubicBezTo>
                      <a:cubicBezTo>
                        <a:pt x="0" y="390"/>
                        <a:pt x="29" y="454"/>
                        <a:pt x="86" y="476"/>
                      </a:cubicBezTo>
                      <a:cubicBezTo>
                        <a:pt x="116" y="488"/>
                        <a:pt x="148" y="485"/>
                        <a:pt x="174" y="472"/>
                      </a:cubicBezTo>
                      <a:cubicBezTo>
                        <a:pt x="174" y="472"/>
                        <a:pt x="174" y="472"/>
                        <a:pt x="174" y="472"/>
                      </a:cubicBezTo>
                      <a:cubicBezTo>
                        <a:pt x="177" y="485"/>
                        <a:pt x="182" y="499"/>
                        <a:pt x="188" y="512"/>
                      </a:cubicBezTo>
                      <a:cubicBezTo>
                        <a:pt x="227" y="589"/>
                        <a:pt x="321" y="620"/>
                        <a:pt x="398" y="582"/>
                      </a:cubicBezTo>
                      <a:cubicBezTo>
                        <a:pt x="420" y="571"/>
                        <a:pt x="438" y="556"/>
                        <a:pt x="452" y="538"/>
                      </a:cubicBezTo>
                      <a:cubicBezTo>
                        <a:pt x="477" y="573"/>
                        <a:pt x="523" y="590"/>
                        <a:pt x="567" y="576"/>
                      </a:cubicBezTo>
                      <a:cubicBezTo>
                        <a:pt x="604" y="565"/>
                        <a:pt x="629" y="535"/>
                        <a:pt x="637" y="500"/>
                      </a:cubicBezTo>
                      <a:cubicBezTo>
                        <a:pt x="663" y="521"/>
                        <a:pt x="701" y="525"/>
                        <a:pt x="731" y="506"/>
                      </a:cubicBezTo>
                      <a:cubicBezTo>
                        <a:pt x="752" y="493"/>
                        <a:pt x="765" y="471"/>
                        <a:pt x="768" y="448"/>
                      </a:cubicBezTo>
                      <a:cubicBezTo>
                        <a:pt x="779" y="452"/>
                        <a:pt x="791" y="454"/>
                        <a:pt x="804" y="454"/>
                      </a:cubicBezTo>
                      <a:cubicBezTo>
                        <a:pt x="864" y="455"/>
                        <a:pt x="913" y="406"/>
                        <a:pt x="913" y="346"/>
                      </a:cubicBezTo>
                      <a:cubicBezTo>
                        <a:pt x="913" y="285"/>
                        <a:pt x="864" y="236"/>
                        <a:pt x="804" y="236"/>
                      </a:cubicBezTo>
                      <a:close/>
                      <a:moveTo>
                        <a:pt x="172" y="446"/>
                      </a:moveTo>
                      <a:cubicBezTo>
                        <a:pt x="172" y="446"/>
                        <a:pt x="172" y="446"/>
                        <a:pt x="172" y="446"/>
                      </a:cubicBezTo>
                      <a:cubicBezTo>
                        <a:pt x="172" y="446"/>
                        <a:pt x="172" y="446"/>
                        <a:pt x="172" y="446"/>
                      </a:cubicBezTo>
                      <a:cubicBezTo>
                        <a:pt x="172" y="446"/>
                        <a:pt x="172" y="446"/>
                        <a:pt x="172" y="446"/>
                      </a:cubicBezTo>
                      <a:close/>
                      <a:moveTo>
                        <a:pt x="172" y="431"/>
                      </a:moveTo>
                      <a:cubicBezTo>
                        <a:pt x="172" y="431"/>
                        <a:pt x="172" y="431"/>
                        <a:pt x="172" y="431"/>
                      </a:cubicBezTo>
                      <a:cubicBezTo>
                        <a:pt x="172" y="431"/>
                        <a:pt x="172" y="431"/>
                        <a:pt x="172" y="431"/>
                      </a:cubicBezTo>
                      <a:cubicBezTo>
                        <a:pt x="172" y="431"/>
                        <a:pt x="172" y="431"/>
                        <a:pt x="172" y="431"/>
                      </a:cubicBezTo>
                      <a:close/>
                      <a:moveTo>
                        <a:pt x="345" y="208"/>
                      </a:moveTo>
                      <a:cubicBezTo>
                        <a:pt x="345" y="208"/>
                        <a:pt x="345" y="208"/>
                        <a:pt x="345" y="207"/>
                      </a:cubicBezTo>
                      <a:cubicBezTo>
                        <a:pt x="345" y="207"/>
                        <a:pt x="345" y="207"/>
                        <a:pt x="345" y="207"/>
                      </a:cubicBezTo>
                      <a:cubicBezTo>
                        <a:pt x="345" y="208"/>
                        <a:pt x="345" y="208"/>
                        <a:pt x="345" y="208"/>
                      </a:cubicBezTo>
                      <a:close/>
                      <a:moveTo>
                        <a:pt x="465" y="518"/>
                      </a:moveTo>
                      <a:cubicBezTo>
                        <a:pt x="465" y="518"/>
                        <a:pt x="465" y="518"/>
                        <a:pt x="465" y="518"/>
                      </a:cubicBezTo>
                      <a:cubicBezTo>
                        <a:pt x="465" y="518"/>
                        <a:pt x="465" y="518"/>
                        <a:pt x="465" y="517"/>
                      </a:cubicBezTo>
                      <a:cubicBezTo>
                        <a:pt x="465" y="517"/>
                        <a:pt x="465" y="518"/>
                        <a:pt x="465" y="518"/>
                      </a:cubicBezTo>
                      <a:close/>
                      <a:moveTo>
                        <a:pt x="702" y="385"/>
                      </a:moveTo>
                      <a:cubicBezTo>
                        <a:pt x="702" y="385"/>
                        <a:pt x="702" y="385"/>
                        <a:pt x="702" y="385"/>
                      </a:cubicBezTo>
                      <a:cubicBezTo>
                        <a:pt x="702" y="385"/>
                        <a:pt x="702" y="385"/>
                        <a:pt x="702" y="385"/>
                      </a:cubicBezTo>
                      <a:cubicBezTo>
                        <a:pt x="702" y="385"/>
                        <a:pt x="702" y="385"/>
                        <a:pt x="702" y="385"/>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13" name="Freeform 11"/>
                <p:cNvSpPr>
                  <a:spLocks noEditPoints="1"/>
                </p:cNvSpPr>
                <p:nvPr/>
              </p:nvSpPr>
              <p:spPr bwMode="auto">
                <a:xfrm>
                  <a:off x="6598260" y="4706928"/>
                  <a:ext cx="41728" cy="90013"/>
                </a:xfrm>
                <a:custGeom>
                  <a:avLst/>
                  <a:gdLst>
                    <a:gd name="T0" fmla="*/ 79 w 155"/>
                    <a:gd name="T1" fmla="*/ 328 h 368"/>
                    <a:gd name="T2" fmla="*/ 114 w 155"/>
                    <a:gd name="T3" fmla="*/ 293 h 368"/>
                    <a:gd name="T4" fmla="*/ 113 w 155"/>
                    <a:gd name="T5" fmla="*/ 74 h 368"/>
                    <a:gd name="T6" fmla="*/ 154 w 155"/>
                    <a:gd name="T7" fmla="*/ 116 h 368"/>
                    <a:gd name="T8" fmla="*/ 154 w 155"/>
                    <a:gd name="T9" fmla="*/ 0 h 368"/>
                    <a:gd name="T10" fmla="*/ 38 w 155"/>
                    <a:gd name="T11" fmla="*/ 0 h 368"/>
                    <a:gd name="T12" fmla="*/ 78 w 155"/>
                    <a:gd name="T13" fmla="*/ 40 h 368"/>
                    <a:gd name="T14" fmla="*/ 79 w 155"/>
                    <a:gd name="T15" fmla="*/ 328 h 368"/>
                    <a:gd name="T16" fmla="*/ 39 w 155"/>
                    <a:gd name="T17" fmla="*/ 368 h 368"/>
                    <a:gd name="T18" fmla="*/ 155 w 155"/>
                    <a:gd name="T19" fmla="*/ 368 h 368"/>
                    <a:gd name="T20" fmla="*/ 155 w 155"/>
                    <a:gd name="T21" fmla="*/ 253 h 368"/>
                    <a:gd name="T22" fmla="*/ 39 w 155"/>
                    <a:gd name="T23" fmla="*/ 36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 h="368">
                      <a:moveTo>
                        <a:pt x="79" y="328"/>
                      </a:moveTo>
                      <a:cubicBezTo>
                        <a:pt x="114" y="293"/>
                        <a:pt x="114" y="293"/>
                        <a:pt x="114" y="293"/>
                      </a:cubicBezTo>
                      <a:cubicBezTo>
                        <a:pt x="54" y="233"/>
                        <a:pt x="53" y="135"/>
                        <a:pt x="113" y="74"/>
                      </a:cubicBezTo>
                      <a:cubicBezTo>
                        <a:pt x="154" y="116"/>
                        <a:pt x="154" y="116"/>
                        <a:pt x="154" y="116"/>
                      </a:cubicBezTo>
                      <a:cubicBezTo>
                        <a:pt x="154" y="0"/>
                        <a:pt x="154" y="0"/>
                        <a:pt x="154" y="0"/>
                      </a:cubicBezTo>
                      <a:cubicBezTo>
                        <a:pt x="38" y="0"/>
                        <a:pt x="38" y="0"/>
                        <a:pt x="38" y="0"/>
                      </a:cubicBezTo>
                      <a:cubicBezTo>
                        <a:pt x="78" y="40"/>
                        <a:pt x="78" y="40"/>
                        <a:pt x="78" y="40"/>
                      </a:cubicBezTo>
                      <a:cubicBezTo>
                        <a:pt x="0" y="120"/>
                        <a:pt x="0" y="248"/>
                        <a:pt x="79" y="328"/>
                      </a:cubicBezTo>
                      <a:close/>
                      <a:moveTo>
                        <a:pt x="39" y="368"/>
                      </a:moveTo>
                      <a:cubicBezTo>
                        <a:pt x="155" y="368"/>
                        <a:pt x="155" y="368"/>
                        <a:pt x="155" y="368"/>
                      </a:cubicBezTo>
                      <a:cubicBezTo>
                        <a:pt x="155" y="253"/>
                        <a:pt x="155" y="253"/>
                        <a:pt x="155" y="253"/>
                      </a:cubicBezTo>
                      <a:lnTo>
                        <a:pt x="39" y="368"/>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14" name="Freeform 12"/>
                <p:cNvSpPr>
                  <a:spLocks/>
                </p:cNvSpPr>
                <p:nvPr/>
              </p:nvSpPr>
              <p:spPr bwMode="auto">
                <a:xfrm>
                  <a:off x="6673181" y="4822906"/>
                  <a:ext cx="35564" cy="6059"/>
                </a:xfrm>
                <a:custGeom>
                  <a:avLst/>
                  <a:gdLst>
                    <a:gd name="T0" fmla="*/ 120 w 132"/>
                    <a:gd name="T1" fmla="*/ 0 h 25"/>
                    <a:gd name="T2" fmla="*/ 12 w 132"/>
                    <a:gd name="T3" fmla="*/ 0 h 25"/>
                    <a:gd name="T4" fmla="*/ 0 w 132"/>
                    <a:gd name="T5" fmla="*/ 13 h 25"/>
                    <a:gd name="T6" fmla="*/ 12 w 132"/>
                    <a:gd name="T7" fmla="*/ 25 h 25"/>
                    <a:gd name="T8" fmla="*/ 120 w 132"/>
                    <a:gd name="T9" fmla="*/ 25 h 25"/>
                    <a:gd name="T10" fmla="*/ 132 w 132"/>
                    <a:gd name="T11" fmla="*/ 13 h 25"/>
                    <a:gd name="T12" fmla="*/ 120 w 132"/>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32" h="25">
                      <a:moveTo>
                        <a:pt x="120" y="0"/>
                      </a:moveTo>
                      <a:cubicBezTo>
                        <a:pt x="12" y="0"/>
                        <a:pt x="12" y="0"/>
                        <a:pt x="12" y="0"/>
                      </a:cubicBezTo>
                      <a:cubicBezTo>
                        <a:pt x="5" y="0"/>
                        <a:pt x="0" y="6"/>
                        <a:pt x="0" y="13"/>
                      </a:cubicBezTo>
                      <a:cubicBezTo>
                        <a:pt x="0" y="20"/>
                        <a:pt x="5" y="25"/>
                        <a:pt x="12" y="25"/>
                      </a:cubicBezTo>
                      <a:cubicBezTo>
                        <a:pt x="120" y="25"/>
                        <a:pt x="120" y="25"/>
                        <a:pt x="120" y="25"/>
                      </a:cubicBezTo>
                      <a:cubicBezTo>
                        <a:pt x="127" y="25"/>
                        <a:pt x="132" y="20"/>
                        <a:pt x="132" y="13"/>
                      </a:cubicBezTo>
                      <a:cubicBezTo>
                        <a:pt x="132" y="6"/>
                        <a:pt x="127" y="0"/>
                        <a:pt x="120" y="0"/>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15" name="Freeform 13"/>
                <p:cNvSpPr>
                  <a:spLocks/>
                </p:cNvSpPr>
                <p:nvPr/>
              </p:nvSpPr>
              <p:spPr bwMode="auto">
                <a:xfrm>
                  <a:off x="6649946" y="4836754"/>
                  <a:ext cx="58799" cy="6491"/>
                </a:xfrm>
                <a:custGeom>
                  <a:avLst/>
                  <a:gdLst>
                    <a:gd name="T0" fmla="*/ 206 w 218"/>
                    <a:gd name="T1" fmla="*/ 0 h 25"/>
                    <a:gd name="T2" fmla="*/ 13 w 218"/>
                    <a:gd name="T3" fmla="*/ 0 h 25"/>
                    <a:gd name="T4" fmla="*/ 0 w 218"/>
                    <a:gd name="T5" fmla="*/ 13 h 25"/>
                    <a:gd name="T6" fmla="*/ 13 w 218"/>
                    <a:gd name="T7" fmla="*/ 25 h 25"/>
                    <a:gd name="T8" fmla="*/ 206 w 218"/>
                    <a:gd name="T9" fmla="*/ 25 h 25"/>
                    <a:gd name="T10" fmla="*/ 218 w 218"/>
                    <a:gd name="T11" fmla="*/ 13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3" y="0"/>
                        <a:pt x="13" y="0"/>
                        <a:pt x="13" y="0"/>
                      </a:cubicBezTo>
                      <a:cubicBezTo>
                        <a:pt x="6" y="0"/>
                        <a:pt x="0" y="6"/>
                        <a:pt x="0" y="13"/>
                      </a:cubicBezTo>
                      <a:cubicBezTo>
                        <a:pt x="0" y="20"/>
                        <a:pt x="6" y="25"/>
                        <a:pt x="13" y="25"/>
                      </a:cubicBezTo>
                      <a:cubicBezTo>
                        <a:pt x="206" y="25"/>
                        <a:pt x="206" y="25"/>
                        <a:pt x="206" y="25"/>
                      </a:cubicBezTo>
                      <a:cubicBezTo>
                        <a:pt x="213" y="25"/>
                        <a:pt x="218" y="20"/>
                        <a:pt x="218" y="13"/>
                      </a:cubicBezTo>
                      <a:cubicBezTo>
                        <a:pt x="218" y="6"/>
                        <a:pt x="213" y="0"/>
                        <a:pt x="206" y="0"/>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16" name="Freeform 14"/>
                <p:cNvSpPr>
                  <a:spLocks/>
                </p:cNvSpPr>
                <p:nvPr/>
              </p:nvSpPr>
              <p:spPr bwMode="auto">
                <a:xfrm>
                  <a:off x="6649946" y="4851035"/>
                  <a:ext cx="58799" cy="6491"/>
                </a:xfrm>
                <a:custGeom>
                  <a:avLst/>
                  <a:gdLst>
                    <a:gd name="T0" fmla="*/ 206 w 218"/>
                    <a:gd name="T1" fmla="*/ 0 h 25"/>
                    <a:gd name="T2" fmla="*/ 13 w 218"/>
                    <a:gd name="T3" fmla="*/ 0 h 25"/>
                    <a:gd name="T4" fmla="*/ 0 w 218"/>
                    <a:gd name="T5" fmla="*/ 12 h 25"/>
                    <a:gd name="T6" fmla="*/ 13 w 218"/>
                    <a:gd name="T7" fmla="*/ 25 h 25"/>
                    <a:gd name="T8" fmla="*/ 206 w 218"/>
                    <a:gd name="T9" fmla="*/ 25 h 25"/>
                    <a:gd name="T10" fmla="*/ 218 w 218"/>
                    <a:gd name="T11" fmla="*/ 12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3" y="0"/>
                        <a:pt x="13" y="0"/>
                        <a:pt x="13" y="0"/>
                      </a:cubicBezTo>
                      <a:cubicBezTo>
                        <a:pt x="6" y="0"/>
                        <a:pt x="0" y="5"/>
                        <a:pt x="0" y="12"/>
                      </a:cubicBezTo>
                      <a:cubicBezTo>
                        <a:pt x="0" y="19"/>
                        <a:pt x="6" y="25"/>
                        <a:pt x="13" y="25"/>
                      </a:cubicBezTo>
                      <a:cubicBezTo>
                        <a:pt x="206" y="25"/>
                        <a:pt x="206" y="25"/>
                        <a:pt x="206" y="25"/>
                      </a:cubicBezTo>
                      <a:cubicBezTo>
                        <a:pt x="213" y="25"/>
                        <a:pt x="218" y="19"/>
                        <a:pt x="218" y="12"/>
                      </a:cubicBezTo>
                      <a:cubicBezTo>
                        <a:pt x="218" y="5"/>
                        <a:pt x="213" y="0"/>
                        <a:pt x="206" y="0"/>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17" name="Freeform 15"/>
                <p:cNvSpPr>
                  <a:spLocks/>
                </p:cNvSpPr>
                <p:nvPr/>
              </p:nvSpPr>
              <p:spPr bwMode="auto">
                <a:xfrm>
                  <a:off x="6649946" y="4865316"/>
                  <a:ext cx="58799" cy="6059"/>
                </a:xfrm>
                <a:custGeom>
                  <a:avLst/>
                  <a:gdLst>
                    <a:gd name="T0" fmla="*/ 206 w 218"/>
                    <a:gd name="T1" fmla="*/ 0 h 25"/>
                    <a:gd name="T2" fmla="*/ 13 w 218"/>
                    <a:gd name="T3" fmla="*/ 0 h 25"/>
                    <a:gd name="T4" fmla="*/ 0 w 218"/>
                    <a:gd name="T5" fmla="*/ 13 h 25"/>
                    <a:gd name="T6" fmla="*/ 13 w 218"/>
                    <a:gd name="T7" fmla="*/ 25 h 25"/>
                    <a:gd name="T8" fmla="*/ 206 w 218"/>
                    <a:gd name="T9" fmla="*/ 25 h 25"/>
                    <a:gd name="T10" fmla="*/ 218 w 218"/>
                    <a:gd name="T11" fmla="*/ 13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3" y="0"/>
                        <a:pt x="13" y="0"/>
                        <a:pt x="13" y="0"/>
                      </a:cubicBezTo>
                      <a:cubicBezTo>
                        <a:pt x="6" y="0"/>
                        <a:pt x="0" y="6"/>
                        <a:pt x="0" y="13"/>
                      </a:cubicBezTo>
                      <a:cubicBezTo>
                        <a:pt x="0" y="20"/>
                        <a:pt x="6" y="25"/>
                        <a:pt x="13" y="25"/>
                      </a:cubicBezTo>
                      <a:cubicBezTo>
                        <a:pt x="206" y="25"/>
                        <a:pt x="206" y="25"/>
                        <a:pt x="206" y="25"/>
                      </a:cubicBezTo>
                      <a:cubicBezTo>
                        <a:pt x="213" y="25"/>
                        <a:pt x="218" y="20"/>
                        <a:pt x="218" y="13"/>
                      </a:cubicBezTo>
                      <a:cubicBezTo>
                        <a:pt x="218" y="6"/>
                        <a:pt x="213" y="0"/>
                        <a:pt x="206" y="0"/>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18" name="Freeform 16"/>
                <p:cNvSpPr>
                  <a:spLocks noEditPoints="1"/>
                </p:cNvSpPr>
                <p:nvPr/>
              </p:nvSpPr>
              <p:spPr bwMode="auto">
                <a:xfrm>
                  <a:off x="6631927" y="4795210"/>
                  <a:ext cx="95785" cy="99966"/>
                </a:xfrm>
                <a:custGeom>
                  <a:avLst/>
                  <a:gdLst>
                    <a:gd name="T0" fmla="*/ 332 w 357"/>
                    <a:gd name="T1" fmla="*/ 407 h 407"/>
                    <a:gd name="T2" fmla="*/ 357 w 357"/>
                    <a:gd name="T3" fmla="*/ 407 h 407"/>
                    <a:gd name="T4" fmla="*/ 357 w 357"/>
                    <a:gd name="T5" fmla="*/ 39 h 407"/>
                    <a:gd name="T6" fmla="*/ 315 w 357"/>
                    <a:gd name="T7" fmla="*/ 0 h 407"/>
                    <a:gd name="T8" fmla="*/ 115 w 357"/>
                    <a:gd name="T9" fmla="*/ 0 h 407"/>
                    <a:gd name="T10" fmla="*/ 0 w 357"/>
                    <a:gd name="T11" fmla="*/ 103 h 407"/>
                    <a:gd name="T12" fmla="*/ 0 w 357"/>
                    <a:gd name="T13" fmla="*/ 367 h 407"/>
                    <a:gd name="T14" fmla="*/ 40 w 357"/>
                    <a:gd name="T15" fmla="*/ 407 h 407"/>
                    <a:gd name="T16" fmla="*/ 332 w 357"/>
                    <a:gd name="T17" fmla="*/ 407 h 407"/>
                    <a:gd name="T18" fmla="*/ 52 w 357"/>
                    <a:gd name="T19" fmla="*/ 384 h 407"/>
                    <a:gd name="T20" fmla="*/ 24 w 357"/>
                    <a:gd name="T21" fmla="*/ 356 h 407"/>
                    <a:gd name="T22" fmla="*/ 24 w 357"/>
                    <a:gd name="T23" fmla="*/ 118 h 407"/>
                    <a:gd name="T24" fmla="*/ 95 w 357"/>
                    <a:gd name="T25" fmla="*/ 118 h 407"/>
                    <a:gd name="T26" fmla="*/ 119 w 357"/>
                    <a:gd name="T27" fmla="*/ 113 h 407"/>
                    <a:gd name="T28" fmla="*/ 128 w 357"/>
                    <a:gd name="T29" fmla="*/ 92 h 407"/>
                    <a:gd name="T30" fmla="*/ 128 w 357"/>
                    <a:gd name="T31" fmla="*/ 25 h 407"/>
                    <a:gd name="T32" fmla="*/ 305 w 357"/>
                    <a:gd name="T33" fmla="*/ 25 h 407"/>
                    <a:gd name="T34" fmla="*/ 332 w 357"/>
                    <a:gd name="T35" fmla="*/ 53 h 407"/>
                    <a:gd name="T36" fmla="*/ 332 w 357"/>
                    <a:gd name="T37" fmla="*/ 384 h 407"/>
                    <a:gd name="T38" fmla="*/ 52 w 357"/>
                    <a:gd name="T39" fmla="*/ 384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7" h="407">
                      <a:moveTo>
                        <a:pt x="332" y="407"/>
                      </a:moveTo>
                      <a:cubicBezTo>
                        <a:pt x="357" y="407"/>
                        <a:pt x="357" y="407"/>
                        <a:pt x="357" y="407"/>
                      </a:cubicBezTo>
                      <a:cubicBezTo>
                        <a:pt x="357" y="39"/>
                        <a:pt x="357" y="39"/>
                        <a:pt x="357" y="39"/>
                      </a:cubicBezTo>
                      <a:cubicBezTo>
                        <a:pt x="357" y="16"/>
                        <a:pt x="334" y="0"/>
                        <a:pt x="315" y="0"/>
                      </a:cubicBezTo>
                      <a:cubicBezTo>
                        <a:pt x="115" y="0"/>
                        <a:pt x="115" y="0"/>
                        <a:pt x="115" y="0"/>
                      </a:cubicBezTo>
                      <a:cubicBezTo>
                        <a:pt x="85" y="26"/>
                        <a:pt x="46" y="64"/>
                        <a:pt x="0" y="103"/>
                      </a:cubicBezTo>
                      <a:cubicBezTo>
                        <a:pt x="0" y="367"/>
                        <a:pt x="0" y="367"/>
                        <a:pt x="0" y="367"/>
                      </a:cubicBezTo>
                      <a:cubicBezTo>
                        <a:pt x="0" y="392"/>
                        <a:pt x="21" y="407"/>
                        <a:pt x="40" y="407"/>
                      </a:cubicBezTo>
                      <a:cubicBezTo>
                        <a:pt x="332" y="407"/>
                        <a:pt x="332" y="407"/>
                        <a:pt x="332" y="407"/>
                      </a:cubicBezTo>
                      <a:close/>
                      <a:moveTo>
                        <a:pt x="52" y="384"/>
                      </a:moveTo>
                      <a:cubicBezTo>
                        <a:pt x="37" y="384"/>
                        <a:pt x="24" y="372"/>
                        <a:pt x="24" y="356"/>
                      </a:cubicBezTo>
                      <a:cubicBezTo>
                        <a:pt x="24" y="118"/>
                        <a:pt x="24" y="118"/>
                        <a:pt x="24" y="118"/>
                      </a:cubicBezTo>
                      <a:cubicBezTo>
                        <a:pt x="95" y="118"/>
                        <a:pt x="95" y="118"/>
                        <a:pt x="95" y="118"/>
                      </a:cubicBezTo>
                      <a:cubicBezTo>
                        <a:pt x="95" y="118"/>
                        <a:pt x="111" y="117"/>
                        <a:pt x="119" y="113"/>
                      </a:cubicBezTo>
                      <a:cubicBezTo>
                        <a:pt x="129" y="106"/>
                        <a:pt x="128" y="92"/>
                        <a:pt x="128" y="92"/>
                      </a:cubicBezTo>
                      <a:cubicBezTo>
                        <a:pt x="128" y="25"/>
                        <a:pt x="128" y="25"/>
                        <a:pt x="128" y="25"/>
                      </a:cubicBezTo>
                      <a:cubicBezTo>
                        <a:pt x="305" y="25"/>
                        <a:pt x="305" y="25"/>
                        <a:pt x="305" y="25"/>
                      </a:cubicBezTo>
                      <a:cubicBezTo>
                        <a:pt x="320" y="25"/>
                        <a:pt x="332" y="37"/>
                        <a:pt x="332" y="53"/>
                      </a:cubicBezTo>
                      <a:cubicBezTo>
                        <a:pt x="332" y="384"/>
                        <a:pt x="332" y="384"/>
                        <a:pt x="332" y="384"/>
                      </a:cubicBezTo>
                      <a:lnTo>
                        <a:pt x="52" y="384"/>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19" name="Freeform 17"/>
                <p:cNvSpPr>
                  <a:spLocks/>
                </p:cNvSpPr>
                <p:nvPr/>
              </p:nvSpPr>
              <p:spPr bwMode="auto">
                <a:xfrm>
                  <a:off x="6839619" y="4822906"/>
                  <a:ext cx="36038" cy="6059"/>
                </a:xfrm>
                <a:custGeom>
                  <a:avLst/>
                  <a:gdLst>
                    <a:gd name="T0" fmla="*/ 120 w 133"/>
                    <a:gd name="T1" fmla="*/ 0 h 25"/>
                    <a:gd name="T2" fmla="*/ 12 w 133"/>
                    <a:gd name="T3" fmla="*/ 0 h 25"/>
                    <a:gd name="T4" fmla="*/ 0 w 133"/>
                    <a:gd name="T5" fmla="*/ 13 h 25"/>
                    <a:gd name="T6" fmla="*/ 12 w 133"/>
                    <a:gd name="T7" fmla="*/ 25 h 25"/>
                    <a:gd name="T8" fmla="*/ 120 w 133"/>
                    <a:gd name="T9" fmla="*/ 25 h 25"/>
                    <a:gd name="T10" fmla="*/ 133 w 133"/>
                    <a:gd name="T11" fmla="*/ 13 h 25"/>
                    <a:gd name="T12" fmla="*/ 120 w 133"/>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33" h="25">
                      <a:moveTo>
                        <a:pt x="120" y="0"/>
                      </a:moveTo>
                      <a:cubicBezTo>
                        <a:pt x="12" y="0"/>
                        <a:pt x="12" y="0"/>
                        <a:pt x="12" y="0"/>
                      </a:cubicBezTo>
                      <a:cubicBezTo>
                        <a:pt x="6" y="0"/>
                        <a:pt x="0" y="6"/>
                        <a:pt x="0" y="13"/>
                      </a:cubicBezTo>
                      <a:cubicBezTo>
                        <a:pt x="0" y="20"/>
                        <a:pt x="6" y="25"/>
                        <a:pt x="12" y="25"/>
                      </a:cubicBezTo>
                      <a:cubicBezTo>
                        <a:pt x="120" y="25"/>
                        <a:pt x="120" y="25"/>
                        <a:pt x="120" y="25"/>
                      </a:cubicBezTo>
                      <a:cubicBezTo>
                        <a:pt x="127" y="25"/>
                        <a:pt x="133" y="20"/>
                        <a:pt x="133" y="13"/>
                      </a:cubicBezTo>
                      <a:cubicBezTo>
                        <a:pt x="133" y="6"/>
                        <a:pt x="127" y="0"/>
                        <a:pt x="120" y="0"/>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20" name="Freeform 18"/>
                <p:cNvSpPr>
                  <a:spLocks/>
                </p:cNvSpPr>
                <p:nvPr/>
              </p:nvSpPr>
              <p:spPr bwMode="auto">
                <a:xfrm>
                  <a:off x="6816858" y="4836754"/>
                  <a:ext cx="58799" cy="6491"/>
                </a:xfrm>
                <a:custGeom>
                  <a:avLst/>
                  <a:gdLst>
                    <a:gd name="T0" fmla="*/ 205 w 218"/>
                    <a:gd name="T1" fmla="*/ 0 h 25"/>
                    <a:gd name="T2" fmla="*/ 12 w 218"/>
                    <a:gd name="T3" fmla="*/ 0 h 25"/>
                    <a:gd name="T4" fmla="*/ 0 w 218"/>
                    <a:gd name="T5" fmla="*/ 13 h 25"/>
                    <a:gd name="T6" fmla="*/ 12 w 218"/>
                    <a:gd name="T7" fmla="*/ 25 h 25"/>
                    <a:gd name="T8" fmla="*/ 205 w 218"/>
                    <a:gd name="T9" fmla="*/ 25 h 25"/>
                    <a:gd name="T10" fmla="*/ 218 w 218"/>
                    <a:gd name="T11" fmla="*/ 13 h 25"/>
                    <a:gd name="T12" fmla="*/ 205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5" y="0"/>
                      </a:moveTo>
                      <a:cubicBezTo>
                        <a:pt x="12" y="0"/>
                        <a:pt x="12" y="0"/>
                        <a:pt x="12" y="0"/>
                      </a:cubicBezTo>
                      <a:cubicBezTo>
                        <a:pt x="5" y="0"/>
                        <a:pt x="0" y="6"/>
                        <a:pt x="0" y="13"/>
                      </a:cubicBezTo>
                      <a:cubicBezTo>
                        <a:pt x="0" y="20"/>
                        <a:pt x="5" y="25"/>
                        <a:pt x="12" y="25"/>
                      </a:cubicBezTo>
                      <a:cubicBezTo>
                        <a:pt x="205" y="25"/>
                        <a:pt x="205" y="25"/>
                        <a:pt x="205" y="25"/>
                      </a:cubicBezTo>
                      <a:cubicBezTo>
                        <a:pt x="212" y="25"/>
                        <a:pt x="218" y="20"/>
                        <a:pt x="218" y="13"/>
                      </a:cubicBezTo>
                      <a:cubicBezTo>
                        <a:pt x="218" y="6"/>
                        <a:pt x="212" y="0"/>
                        <a:pt x="205" y="0"/>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21" name="Freeform 19"/>
                <p:cNvSpPr>
                  <a:spLocks/>
                </p:cNvSpPr>
                <p:nvPr/>
              </p:nvSpPr>
              <p:spPr bwMode="auto">
                <a:xfrm>
                  <a:off x="6816858" y="4851035"/>
                  <a:ext cx="58799" cy="6491"/>
                </a:xfrm>
                <a:custGeom>
                  <a:avLst/>
                  <a:gdLst>
                    <a:gd name="T0" fmla="*/ 205 w 218"/>
                    <a:gd name="T1" fmla="*/ 0 h 25"/>
                    <a:gd name="T2" fmla="*/ 12 w 218"/>
                    <a:gd name="T3" fmla="*/ 0 h 25"/>
                    <a:gd name="T4" fmla="*/ 0 w 218"/>
                    <a:gd name="T5" fmla="*/ 12 h 25"/>
                    <a:gd name="T6" fmla="*/ 12 w 218"/>
                    <a:gd name="T7" fmla="*/ 25 h 25"/>
                    <a:gd name="T8" fmla="*/ 205 w 218"/>
                    <a:gd name="T9" fmla="*/ 25 h 25"/>
                    <a:gd name="T10" fmla="*/ 218 w 218"/>
                    <a:gd name="T11" fmla="*/ 12 h 25"/>
                    <a:gd name="T12" fmla="*/ 205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5" y="0"/>
                      </a:moveTo>
                      <a:cubicBezTo>
                        <a:pt x="12" y="0"/>
                        <a:pt x="12" y="0"/>
                        <a:pt x="12" y="0"/>
                      </a:cubicBezTo>
                      <a:cubicBezTo>
                        <a:pt x="5" y="0"/>
                        <a:pt x="0" y="5"/>
                        <a:pt x="0" y="12"/>
                      </a:cubicBezTo>
                      <a:cubicBezTo>
                        <a:pt x="0" y="19"/>
                        <a:pt x="5" y="25"/>
                        <a:pt x="12" y="25"/>
                      </a:cubicBezTo>
                      <a:cubicBezTo>
                        <a:pt x="205" y="25"/>
                        <a:pt x="205" y="25"/>
                        <a:pt x="205" y="25"/>
                      </a:cubicBezTo>
                      <a:cubicBezTo>
                        <a:pt x="212" y="25"/>
                        <a:pt x="218" y="19"/>
                        <a:pt x="218" y="12"/>
                      </a:cubicBezTo>
                      <a:cubicBezTo>
                        <a:pt x="218" y="5"/>
                        <a:pt x="212" y="0"/>
                        <a:pt x="205" y="0"/>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22" name="Freeform 20"/>
                <p:cNvSpPr>
                  <a:spLocks/>
                </p:cNvSpPr>
                <p:nvPr/>
              </p:nvSpPr>
              <p:spPr bwMode="auto">
                <a:xfrm>
                  <a:off x="6816858" y="4865316"/>
                  <a:ext cx="58799" cy="6059"/>
                </a:xfrm>
                <a:custGeom>
                  <a:avLst/>
                  <a:gdLst>
                    <a:gd name="T0" fmla="*/ 205 w 218"/>
                    <a:gd name="T1" fmla="*/ 0 h 25"/>
                    <a:gd name="T2" fmla="*/ 12 w 218"/>
                    <a:gd name="T3" fmla="*/ 0 h 25"/>
                    <a:gd name="T4" fmla="*/ 0 w 218"/>
                    <a:gd name="T5" fmla="*/ 13 h 25"/>
                    <a:gd name="T6" fmla="*/ 12 w 218"/>
                    <a:gd name="T7" fmla="*/ 25 h 25"/>
                    <a:gd name="T8" fmla="*/ 205 w 218"/>
                    <a:gd name="T9" fmla="*/ 25 h 25"/>
                    <a:gd name="T10" fmla="*/ 218 w 218"/>
                    <a:gd name="T11" fmla="*/ 13 h 25"/>
                    <a:gd name="T12" fmla="*/ 205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5" y="0"/>
                      </a:moveTo>
                      <a:cubicBezTo>
                        <a:pt x="12" y="0"/>
                        <a:pt x="12" y="0"/>
                        <a:pt x="12" y="0"/>
                      </a:cubicBezTo>
                      <a:cubicBezTo>
                        <a:pt x="5" y="0"/>
                        <a:pt x="0" y="6"/>
                        <a:pt x="0" y="13"/>
                      </a:cubicBezTo>
                      <a:cubicBezTo>
                        <a:pt x="0" y="20"/>
                        <a:pt x="5" y="25"/>
                        <a:pt x="12" y="25"/>
                      </a:cubicBezTo>
                      <a:cubicBezTo>
                        <a:pt x="205" y="25"/>
                        <a:pt x="205" y="25"/>
                        <a:pt x="205" y="25"/>
                      </a:cubicBezTo>
                      <a:cubicBezTo>
                        <a:pt x="212" y="25"/>
                        <a:pt x="218" y="20"/>
                        <a:pt x="218" y="13"/>
                      </a:cubicBezTo>
                      <a:cubicBezTo>
                        <a:pt x="218" y="6"/>
                        <a:pt x="212" y="0"/>
                        <a:pt x="205" y="0"/>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23" name="Freeform 21"/>
                <p:cNvSpPr>
                  <a:spLocks noEditPoints="1"/>
                </p:cNvSpPr>
                <p:nvPr/>
              </p:nvSpPr>
              <p:spPr bwMode="auto">
                <a:xfrm>
                  <a:off x="6798366" y="4795210"/>
                  <a:ext cx="95785" cy="99966"/>
                </a:xfrm>
                <a:custGeom>
                  <a:avLst/>
                  <a:gdLst>
                    <a:gd name="T0" fmla="*/ 333 w 357"/>
                    <a:gd name="T1" fmla="*/ 407 h 407"/>
                    <a:gd name="T2" fmla="*/ 357 w 357"/>
                    <a:gd name="T3" fmla="*/ 407 h 407"/>
                    <a:gd name="T4" fmla="*/ 357 w 357"/>
                    <a:gd name="T5" fmla="*/ 39 h 407"/>
                    <a:gd name="T6" fmla="*/ 316 w 357"/>
                    <a:gd name="T7" fmla="*/ 0 h 407"/>
                    <a:gd name="T8" fmla="*/ 116 w 357"/>
                    <a:gd name="T9" fmla="*/ 0 h 407"/>
                    <a:gd name="T10" fmla="*/ 0 w 357"/>
                    <a:gd name="T11" fmla="*/ 103 h 407"/>
                    <a:gd name="T12" fmla="*/ 0 w 357"/>
                    <a:gd name="T13" fmla="*/ 367 h 407"/>
                    <a:gd name="T14" fmla="*/ 41 w 357"/>
                    <a:gd name="T15" fmla="*/ 407 h 407"/>
                    <a:gd name="T16" fmla="*/ 333 w 357"/>
                    <a:gd name="T17" fmla="*/ 407 h 407"/>
                    <a:gd name="T18" fmla="*/ 52 w 357"/>
                    <a:gd name="T19" fmla="*/ 384 h 407"/>
                    <a:gd name="T20" fmla="*/ 25 w 357"/>
                    <a:gd name="T21" fmla="*/ 356 h 407"/>
                    <a:gd name="T22" fmla="*/ 25 w 357"/>
                    <a:gd name="T23" fmla="*/ 118 h 407"/>
                    <a:gd name="T24" fmla="*/ 96 w 357"/>
                    <a:gd name="T25" fmla="*/ 118 h 407"/>
                    <a:gd name="T26" fmla="*/ 119 w 357"/>
                    <a:gd name="T27" fmla="*/ 113 h 407"/>
                    <a:gd name="T28" fmla="*/ 129 w 357"/>
                    <a:gd name="T29" fmla="*/ 92 h 407"/>
                    <a:gd name="T30" fmla="*/ 129 w 357"/>
                    <a:gd name="T31" fmla="*/ 25 h 407"/>
                    <a:gd name="T32" fmla="*/ 305 w 357"/>
                    <a:gd name="T33" fmla="*/ 25 h 407"/>
                    <a:gd name="T34" fmla="*/ 333 w 357"/>
                    <a:gd name="T35" fmla="*/ 53 h 407"/>
                    <a:gd name="T36" fmla="*/ 333 w 357"/>
                    <a:gd name="T37" fmla="*/ 384 h 407"/>
                    <a:gd name="T38" fmla="*/ 52 w 357"/>
                    <a:gd name="T39" fmla="*/ 384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7" h="407">
                      <a:moveTo>
                        <a:pt x="333" y="407"/>
                      </a:moveTo>
                      <a:cubicBezTo>
                        <a:pt x="357" y="407"/>
                        <a:pt x="357" y="407"/>
                        <a:pt x="357" y="407"/>
                      </a:cubicBezTo>
                      <a:cubicBezTo>
                        <a:pt x="357" y="39"/>
                        <a:pt x="357" y="39"/>
                        <a:pt x="357" y="39"/>
                      </a:cubicBezTo>
                      <a:cubicBezTo>
                        <a:pt x="357" y="16"/>
                        <a:pt x="334" y="0"/>
                        <a:pt x="316" y="0"/>
                      </a:cubicBezTo>
                      <a:cubicBezTo>
                        <a:pt x="116" y="0"/>
                        <a:pt x="116" y="0"/>
                        <a:pt x="116" y="0"/>
                      </a:cubicBezTo>
                      <a:cubicBezTo>
                        <a:pt x="86" y="26"/>
                        <a:pt x="47" y="64"/>
                        <a:pt x="0" y="103"/>
                      </a:cubicBezTo>
                      <a:cubicBezTo>
                        <a:pt x="0" y="367"/>
                        <a:pt x="0" y="367"/>
                        <a:pt x="0" y="367"/>
                      </a:cubicBezTo>
                      <a:cubicBezTo>
                        <a:pt x="0" y="392"/>
                        <a:pt x="22" y="407"/>
                        <a:pt x="41" y="407"/>
                      </a:cubicBezTo>
                      <a:cubicBezTo>
                        <a:pt x="333" y="407"/>
                        <a:pt x="333" y="407"/>
                        <a:pt x="333" y="407"/>
                      </a:cubicBezTo>
                      <a:close/>
                      <a:moveTo>
                        <a:pt x="52" y="384"/>
                      </a:moveTo>
                      <a:cubicBezTo>
                        <a:pt x="37" y="384"/>
                        <a:pt x="25" y="372"/>
                        <a:pt x="25" y="356"/>
                      </a:cubicBezTo>
                      <a:cubicBezTo>
                        <a:pt x="25" y="118"/>
                        <a:pt x="25" y="118"/>
                        <a:pt x="25" y="118"/>
                      </a:cubicBezTo>
                      <a:cubicBezTo>
                        <a:pt x="96" y="118"/>
                        <a:pt x="96" y="118"/>
                        <a:pt x="96" y="118"/>
                      </a:cubicBezTo>
                      <a:cubicBezTo>
                        <a:pt x="96" y="118"/>
                        <a:pt x="112" y="117"/>
                        <a:pt x="119" y="113"/>
                      </a:cubicBezTo>
                      <a:cubicBezTo>
                        <a:pt x="130" y="106"/>
                        <a:pt x="129" y="92"/>
                        <a:pt x="129" y="92"/>
                      </a:cubicBezTo>
                      <a:cubicBezTo>
                        <a:pt x="129" y="25"/>
                        <a:pt x="129" y="25"/>
                        <a:pt x="129" y="25"/>
                      </a:cubicBezTo>
                      <a:cubicBezTo>
                        <a:pt x="305" y="25"/>
                        <a:pt x="305" y="25"/>
                        <a:pt x="305" y="25"/>
                      </a:cubicBezTo>
                      <a:cubicBezTo>
                        <a:pt x="320" y="25"/>
                        <a:pt x="333" y="37"/>
                        <a:pt x="333" y="53"/>
                      </a:cubicBezTo>
                      <a:cubicBezTo>
                        <a:pt x="333" y="384"/>
                        <a:pt x="333" y="384"/>
                        <a:pt x="333" y="384"/>
                      </a:cubicBezTo>
                      <a:lnTo>
                        <a:pt x="52" y="384"/>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24" name="Freeform 22"/>
                <p:cNvSpPr>
                  <a:spLocks/>
                </p:cNvSpPr>
                <p:nvPr/>
              </p:nvSpPr>
              <p:spPr bwMode="auto">
                <a:xfrm>
                  <a:off x="6735299" y="4827666"/>
                  <a:ext cx="21812" cy="40679"/>
                </a:xfrm>
                <a:custGeom>
                  <a:avLst/>
                  <a:gdLst>
                    <a:gd name="T0" fmla="*/ 46 w 46"/>
                    <a:gd name="T1" fmla="*/ 0 h 94"/>
                    <a:gd name="T2" fmla="*/ 0 w 46"/>
                    <a:gd name="T3" fmla="*/ 47 h 94"/>
                    <a:gd name="T4" fmla="*/ 46 w 46"/>
                    <a:gd name="T5" fmla="*/ 94 h 94"/>
                    <a:gd name="T6" fmla="*/ 46 w 46"/>
                    <a:gd name="T7" fmla="*/ 0 h 94"/>
                  </a:gdLst>
                  <a:ahLst/>
                  <a:cxnLst>
                    <a:cxn ang="0">
                      <a:pos x="T0" y="T1"/>
                    </a:cxn>
                    <a:cxn ang="0">
                      <a:pos x="T2" y="T3"/>
                    </a:cxn>
                    <a:cxn ang="0">
                      <a:pos x="T4" y="T5"/>
                    </a:cxn>
                    <a:cxn ang="0">
                      <a:pos x="T6" y="T7"/>
                    </a:cxn>
                  </a:cxnLst>
                  <a:rect l="0" t="0" r="r" b="b"/>
                  <a:pathLst>
                    <a:path w="46" h="94">
                      <a:moveTo>
                        <a:pt x="46" y="0"/>
                      </a:moveTo>
                      <a:lnTo>
                        <a:pt x="0" y="47"/>
                      </a:lnTo>
                      <a:lnTo>
                        <a:pt x="46" y="94"/>
                      </a:lnTo>
                      <a:lnTo>
                        <a:pt x="46" y="0"/>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25" name="Freeform 23"/>
                <p:cNvSpPr>
                  <a:spLocks/>
                </p:cNvSpPr>
                <p:nvPr/>
              </p:nvSpPr>
              <p:spPr bwMode="auto">
                <a:xfrm>
                  <a:off x="6768018" y="4827666"/>
                  <a:ext cx="21812" cy="40679"/>
                </a:xfrm>
                <a:custGeom>
                  <a:avLst/>
                  <a:gdLst>
                    <a:gd name="T0" fmla="*/ 0 w 46"/>
                    <a:gd name="T1" fmla="*/ 94 h 94"/>
                    <a:gd name="T2" fmla="*/ 46 w 46"/>
                    <a:gd name="T3" fmla="*/ 47 h 94"/>
                    <a:gd name="T4" fmla="*/ 0 w 46"/>
                    <a:gd name="T5" fmla="*/ 0 h 94"/>
                    <a:gd name="T6" fmla="*/ 0 w 46"/>
                    <a:gd name="T7" fmla="*/ 94 h 94"/>
                  </a:gdLst>
                  <a:ahLst/>
                  <a:cxnLst>
                    <a:cxn ang="0">
                      <a:pos x="T0" y="T1"/>
                    </a:cxn>
                    <a:cxn ang="0">
                      <a:pos x="T2" y="T3"/>
                    </a:cxn>
                    <a:cxn ang="0">
                      <a:pos x="T4" y="T5"/>
                    </a:cxn>
                    <a:cxn ang="0">
                      <a:pos x="T6" y="T7"/>
                    </a:cxn>
                  </a:cxnLst>
                  <a:rect l="0" t="0" r="r" b="b"/>
                  <a:pathLst>
                    <a:path w="46" h="94">
                      <a:moveTo>
                        <a:pt x="0" y="94"/>
                      </a:moveTo>
                      <a:lnTo>
                        <a:pt x="46" y="47"/>
                      </a:lnTo>
                      <a:lnTo>
                        <a:pt x="0" y="0"/>
                      </a:lnTo>
                      <a:lnTo>
                        <a:pt x="0" y="94"/>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sp>
              <p:nvSpPr>
                <p:cNvPr id="126" name="Freeform 24"/>
                <p:cNvSpPr>
                  <a:spLocks noEditPoints="1"/>
                </p:cNvSpPr>
                <p:nvPr/>
              </p:nvSpPr>
              <p:spPr bwMode="auto">
                <a:xfrm>
                  <a:off x="6906005" y="4706928"/>
                  <a:ext cx="41728" cy="90013"/>
                </a:xfrm>
                <a:custGeom>
                  <a:avLst/>
                  <a:gdLst>
                    <a:gd name="T0" fmla="*/ 76 w 155"/>
                    <a:gd name="T1" fmla="*/ 41 h 368"/>
                    <a:gd name="T2" fmla="*/ 41 w 155"/>
                    <a:gd name="T3" fmla="*/ 75 h 368"/>
                    <a:gd name="T4" fmla="*/ 42 w 155"/>
                    <a:gd name="T5" fmla="*/ 294 h 368"/>
                    <a:gd name="T6" fmla="*/ 1 w 155"/>
                    <a:gd name="T7" fmla="*/ 253 h 368"/>
                    <a:gd name="T8" fmla="*/ 1 w 155"/>
                    <a:gd name="T9" fmla="*/ 368 h 368"/>
                    <a:gd name="T10" fmla="*/ 117 w 155"/>
                    <a:gd name="T11" fmla="*/ 368 h 368"/>
                    <a:gd name="T12" fmla="*/ 77 w 155"/>
                    <a:gd name="T13" fmla="*/ 329 h 368"/>
                    <a:gd name="T14" fmla="*/ 76 w 155"/>
                    <a:gd name="T15" fmla="*/ 41 h 368"/>
                    <a:gd name="T16" fmla="*/ 116 w 155"/>
                    <a:gd name="T17" fmla="*/ 0 h 368"/>
                    <a:gd name="T18" fmla="*/ 0 w 155"/>
                    <a:gd name="T19" fmla="*/ 0 h 368"/>
                    <a:gd name="T20" fmla="*/ 0 w 155"/>
                    <a:gd name="T21" fmla="*/ 116 h 368"/>
                    <a:gd name="T22" fmla="*/ 116 w 155"/>
                    <a:gd name="T2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 h="368">
                      <a:moveTo>
                        <a:pt x="76" y="41"/>
                      </a:moveTo>
                      <a:cubicBezTo>
                        <a:pt x="41" y="75"/>
                        <a:pt x="41" y="75"/>
                        <a:pt x="41" y="75"/>
                      </a:cubicBezTo>
                      <a:cubicBezTo>
                        <a:pt x="101" y="136"/>
                        <a:pt x="102" y="233"/>
                        <a:pt x="42" y="294"/>
                      </a:cubicBezTo>
                      <a:cubicBezTo>
                        <a:pt x="1" y="253"/>
                        <a:pt x="1" y="253"/>
                        <a:pt x="1" y="253"/>
                      </a:cubicBezTo>
                      <a:cubicBezTo>
                        <a:pt x="1" y="368"/>
                        <a:pt x="1" y="368"/>
                        <a:pt x="1" y="368"/>
                      </a:cubicBezTo>
                      <a:cubicBezTo>
                        <a:pt x="117" y="368"/>
                        <a:pt x="117" y="368"/>
                        <a:pt x="117" y="368"/>
                      </a:cubicBezTo>
                      <a:cubicBezTo>
                        <a:pt x="77" y="329"/>
                        <a:pt x="77" y="329"/>
                        <a:pt x="77" y="329"/>
                      </a:cubicBezTo>
                      <a:cubicBezTo>
                        <a:pt x="155" y="249"/>
                        <a:pt x="155" y="120"/>
                        <a:pt x="76" y="41"/>
                      </a:cubicBezTo>
                      <a:close/>
                      <a:moveTo>
                        <a:pt x="116" y="0"/>
                      </a:moveTo>
                      <a:cubicBezTo>
                        <a:pt x="0" y="0"/>
                        <a:pt x="0" y="0"/>
                        <a:pt x="0" y="0"/>
                      </a:cubicBezTo>
                      <a:cubicBezTo>
                        <a:pt x="0" y="116"/>
                        <a:pt x="0" y="116"/>
                        <a:pt x="0" y="116"/>
                      </a:cubicBezTo>
                      <a:lnTo>
                        <a:pt x="116" y="0"/>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lgn="ctr"/>
                  <a:endParaRPr lang="en-US">
                    <a:solidFill>
                      <a:srgbClr val="505050"/>
                    </a:solidFill>
                  </a:endParaRPr>
                </a:p>
              </p:txBody>
            </p:sp>
          </p:grpSp>
          <p:sp>
            <p:nvSpPr>
              <p:cNvPr id="104" name="Freeform 357"/>
              <p:cNvSpPr>
                <a:spLocks noChangeAspect="1" noEditPoints="1"/>
              </p:cNvSpPr>
              <p:nvPr/>
            </p:nvSpPr>
            <p:spPr bwMode="auto">
              <a:xfrm>
                <a:off x="9685718" y="4855492"/>
                <a:ext cx="274440" cy="274440"/>
              </a:xfrm>
              <a:custGeom>
                <a:avLst/>
                <a:gdLst>
                  <a:gd name="T0" fmla="*/ 200 w 400"/>
                  <a:gd name="T1" fmla="*/ 400 h 400"/>
                  <a:gd name="T2" fmla="*/ 200 w 400"/>
                  <a:gd name="T3" fmla="*/ 0 h 400"/>
                  <a:gd name="T4" fmla="*/ 96 w 400"/>
                  <a:gd name="T5" fmla="*/ 190 h 400"/>
                  <a:gd name="T6" fmla="*/ 43 w 400"/>
                  <a:gd name="T7" fmla="*/ 111 h 400"/>
                  <a:gd name="T8" fmla="*/ 96 w 400"/>
                  <a:gd name="T9" fmla="*/ 190 h 400"/>
                  <a:gd name="T10" fmla="*/ 131 w 400"/>
                  <a:gd name="T11" fmla="*/ 111 h 400"/>
                  <a:gd name="T12" fmla="*/ 190 w 400"/>
                  <a:gd name="T13" fmla="*/ 190 h 400"/>
                  <a:gd name="T14" fmla="*/ 190 w 400"/>
                  <a:gd name="T15" fmla="*/ 20 h 400"/>
                  <a:gd name="T16" fmla="*/ 190 w 400"/>
                  <a:gd name="T17" fmla="*/ 91 h 400"/>
                  <a:gd name="T18" fmla="*/ 56 w 400"/>
                  <a:gd name="T19" fmla="*/ 91 h 400"/>
                  <a:gd name="T20" fmla="*/ 158 w 400"/>
                  <a:gd name="T21" fmla="*/ 24 h 400"/>
                  <a:gd name="T22" fmla="*/ 380 w 400"/>
                  <a:gd name="T23" fmla="*/ 190 h 400"/>
                  <a:gd name="T24" fmla="*/ 290 w 400"/>
                  <a:gd name="T25" fmla="*/ 111 h 400"/>
                  <a:gd name="T26" fmla="*/ 380 w 400"/>
                  <a:gd name="T27" fmla="*/ 190 h 400"/>
                  <a:gd name="T28" fmla="*/ 284 w 400"/>
                  <a:gd name="T29" fmla="*/ 190 h 400"/>
                  <a:gd name="T30" fmla="*/ 210 w 400"/>
                  <a:gd name="T31" fmla="*/ 111 h 400"/>
                  <a:gd name="T32" fmla="*/ 210 w 400"/>
                  <a:gd name="T33" fmla="*/ 91 h 400"/>
                  <a:gd name="T34" fmla="*/ 210 w 400"/>
                  <a:gd name="T35" fmla="*/ 20 h 400"/>
                  <a:gd name="T36" fmla="*/ 242 w 400"/>
                  <a:gd name="T37" fmla="*/ 24 h 400"/>
                  <a:gd name="T38" fmla="*/ 344 w 400"/>
                  <a:gd name="T39" fmla="*/ 91 h 400"/>
                  <a:gd name="T40" fmla="*/ 20 w 400"/>
                  <a:gd name="T41" fmla="*/ 210 h 400"/>
                  <a:gd name="T42" fmla="*/ 110 w 400"/>
                  <a:gd name="T43" fmla="*/ 289 h 400"/>
                  <a:gd name="T44" fmla="*/ 20 w 400"/>
                  <a:gd name="T45" fmla="*/ 210 h 400"/>
                  <a:gd name="T46" fmla="*/ 116 w 400"/>
                  <a:gd name="T47" fmla="*/ 210 h 400"/>
                  <a:gd name="T48" fmla="*/ 190 w 400"/>
                  <a:gd name="T49" fmla="*/ 289 h 400"/>
                  <a:gd name="T50" fmla="*/ 190 w 400"/>
                  <a:gd name="T51" fmla="*/ 309 h 400"/>
                  <a:gd name="T52" fmla="*/ 190 w 400"/>
                  <a:gd name="T53" fmla="*/ 380 h 400"/>
                  <a:gd name="T54" fmla="*/ 158 w 400"/>
                  <a:gd name="T55" fmla="*/ 376 h 400"/>
                  <a:gd name="T56" fmla="*/ 56 w 400"/>
                  <a:gd name="T57" fmla="*/ 309 h 400"/>
                  <a:gd name="T58" fmla="*/ 304 w 400"/>
                  <a:gd name="T59" fmla="*/ 210 h 400"/>
                  <a:gd name="T60" fmla="*/ 357 w 400"/>
                  <a:gd name="T61" fmla="*/ 289 h 400"/>
                  <a:gd name="T62" fmla="*/ 304 w 400"/>
                  <a:gd name="T63" fmla="*/ 210 h 400"/>
                  <a:gd name="T64" fmla="*/ 269 w 400"/>
                  <a:gd name="T65" fmla="*/ 289 h 400"/>
                  <a:gd name="T66" fmla="*/ 210 w 400"/>
                  <a:gd name="T67" fmla="*/ 210 h 400"/>
                  <a:gd name="T68" fmla="*/ 210 w 400"/>
                  <a:gd name="T69" fmla="*/ 380 h 400"/>
                  <a:gd name="T70" fmla="*/ 210 w 400"/>
                  <a:gd name="T71" fmla="*/ 309 h 400"/>
                  <a:gd name="T72" fmla="*/ 344 w 400"/>
                  <a:gd name="T73" fmla="*/ 309 h 400"/>
                  <a:gd name="T74" fmla="*/ 242 w 400"/>
                  <a:gd name="T75" fmla="*/ 37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0" h="400">
                    <a:moveTo>
                      <a:pt x="400" y="200"/>
                    </a:moveTo>
                    <a:cubicBezTo>
                      <a:pt x="400" y="310"/>
                      <a:pt x="310" y="400"/>
                      <a:pt x="200" y="400"/>
                    </a:cubicBezTo>
                    <a:cubicBezTo>
                      <a:pt x="90" y="400"/>
                      <a:pt x="0" y="310"/>
                      <a:pt x="0" y="200"/>
                    </a:cubicBezTo>
                    <a:cubicBezTo>
                      <a:pt x="0" y="90"/>
                      <a:pt x="90" y="0"/>
                      <a:pt x="200" y="0"/>
                    </a:cubicBezTo>
                    <a:cubicBezTo>
                      <a:pt x="310" y="0"/>
                      <a:pt x="400" y="90"/>
                      <a:pt x="400" y="200"/>
                    </a:cubicBezTo>
                    <a:close/>
                    <a:moveTo>
                      <a:pt x="96" y="190"/>
                    </a:moveTo>
                    <a:cubicBezTo>
                      <a:pt x="97" y="162"/>
                      <a:pt x="102" y="135"/>
                      <a:pt x="110" y="111"/>
                    </a:cubicBezTo>
                    <a:cubicBezTo>
                      <a:pt x="43" y="111"/>
                      <a:pt x="43" y="111"/>
                      <a:pt x="43" y="111"/>
                    </a:cubicBezTo>
                    <a:cubicBezTo>
                      <a:pt x="30" y="134"/>
                      <a:pt x="21" y="161"/>
                      <a:pt x="20" y="190"/>
                    </a:cubicBezTo>
                    <a:lnTo>
                      <a:pt x="96" y="190"/>
                    </a:lnTo>
                    <a:close/>
                    <a:moveTo>
                      <a:pt x="190" y="111"/>
                    </a:moveTo>
                    <a:cubicBezTo>
                      <a:pt x="131" y="111"/>
                      <a:pt x="131" y="111"/>
                      <a:pt x="131" y="111"/>
                    </a:cubicBezTo>
                    <a:cubicBezTo>
                      <a:pt x="122" y="135"/>
                      <a:pt x="117" y="162"/>
                      <a:pt x="116" y="190"/>
                    </a:cubicBezTo>
                    <a:cubicBezTo>
                      <a:pt x="190" y="190"/>
                      <a:pt x="190" y="190"/>
                      <a:pt x="190" y="190"/>
                    </a:cubicBezTo>
                    <a:cubicBezTo>
                      <a:pt x="190" y="111"/>
                      <a:pt x="190" y="111"/>
                      <a:pt x="190" y="111"/>
                    </a:cubicBezTo>
                    <a:close/>
                    <a:moveTo>
                      <a:pt x="190" y="20"/>
                    </a:moveTo>
                    <a:cubicBezTo>
                      <a:pt x="169" y="39"/>
                      <a:pt x="151" y="63"/>
                      <a:pt x="139" y="91"/>
                    </a:cubicBezTo>
                    <a:cubicBezTo>
                      <a:pt x="190" y="91"/>
                      <a:pt x="190" y="91"/>
                      <a:pt x="190" y="91"/>
                    </a:cubicBezTo>
                    <a:lnTo>
                      <a:pt x="190" y="20"/>
                    </a:lnTo>
                    <a:close/>
                    <a:moveTo>
                      <a:pt x="56" y="91"/>
                    </a:moveTo>
                    <a:cubicBezTo>
                      <a:pt x="117" y="91"/>
                      <a:pt x="117" y="91"/>
                      <a:pt x="117" y="91"/>
                    </a:cubicBezTo>
                    <a:cubicBezTo>
                      <a:pt x="128" y="66"/>
                      <a:pt x="142" y="43"/>
                      <a:pt x="158" y="24"/>
                    </a:cubicBezTo>
                    <a:cubicBezTo>
                      <a:pt x="116" y="34"/>
                      <a:pt x="80" y="59"/>
                      <a:pt x="56" y="91"/>
                    </a:cubicBezTo>
                    <a:close/>
                    <a:moveTo>
                      <a:pt x="380" y="190"/>
                    </a:moveTo>
                    <a:cubicBezTo>
                      <a:pt x="379" y="161"/>
                      <a:pt x="370" y="134"/>
                      <a:pt x="357" y="111"/>
                    </a:cubicBezTo>
                    <a:cubicBezTo>
                      <a:pt x="290" y="111"/>
                      <a:pt x="290" y="111"/>
                      <a:pt x="290" y="111"/>
                    </a:cubicBezTo>
                    <a:cubicBezTo>
                      <a:pt x="298" y="135"/>
                      <a:pt x="303" y="162"/>
                      <a:pt x="304" y="190"/>
                    </a:cubicBezTo>
                    <a:lnTo>
                      <a:pt x="380" y="190"/>
                    </a:lnTo>
                    <a:close/>
                    <a:moveTo>
                      <a:pt x="210" y="190"/>
                    </a:moveTo>
                    <a:cubicBezTo>
                      <a:pt x="284" y="190"/>
                      <a:pt x="284" y="190"/>
                      <a:pt x="284" y="190"/>
                    </a:cubicBezTo>
                    <a:cubicBezTo>
                      <a:pt x="283" y="162"/>
                      <a:pt x="278" y="135"/>
                      <a:pt x="269" y="111"/>
                    </a:cubicBezTo>
                    <a:cubicBezTo>
                      <a:pt x="210" y="111"/>
                      <a:pt x="210" y="111"/>
                      <a:pt x="210" y="111"/>
                    </a:cubicBezTo>
                    <a:lnTo>
                      <a:pt x="210" y="190"/>
                    </a:lnTo>
                    <a:close/>
                    <a:moveTo>
                      <a:pt x="210" y="91"/>
                    </a:moveTo>
                    <a:cubicBezTo>
                      <a:pt x="261" y="91"/>
                      <a:pt x="261" y="91"/>
                      <a:pt x="261" y="91"/>
                    </a:cubicBezTo>
                    <a:cubicBezTo>
                      <a:pt x="249" y="63"/>
                      <a:pt x="231" y="39"/>
                      <a:pt x="210" y="20"/>
                    </a:cubicBezTo>
                    <a:lnTo>
                      <a:pt x="210" y="91"/>
                    </a:lnTo>
                    <a:close/>
                    <a:moveTo>
                      <a:pt x="242" y="24"/>
                    </a:moveTo>
                    <a:cubicBezTo>
                      <a:pt x="258" y="43"/>
                      <a:pt x="272" y="66"/>
                      <a:pt x="283" y="91"/>
                    </a:cubicBezTo>
                    <a:cubicBezTo>
                      <a:pt x="344" y="91"/>
                      <a:pt x="344" y="91"/>
                      <a:pt x="344" y="91"/>
                    </a:cubicBezTo>
                    <a:cubicBezTo>
                      <a:pt x="320" y="59"/>
                      <a:pt x="284" y="34"/>
                      <a:pt x="242" y="24"/>
                    </a:cubicBezTo>
                    <a:close/>
                    <a:moveTo>
                      <a:pt x="20" y="210"/>
                    </a:moveTo>
                    <a:cubicBezTo>
                      <a:pt x="21" y="239"/>
                      <a:pt x="30" y="266"/>
                      <a:pt x="43" y="289"/>
                    </a:cubicBezTo>
                    <a:cubicBezTo>
                      <a:pt x="110" y="289"/>
                      <a:pt x="110" y="289"/>
                      <a:pt x="110" y="289"/>
                    </a:cubicBezTo>
                    <a:cubicBezTo>
                      <a:pt x="102" y="265"/>
                      <a:pt x="97" y="238"/>
                      <a:pt x="96" y="210"/>
                    </a:cubicBezTo>
                    <a:cubicBezTo>
                      <a:pt x="20" y="210"/>
                      <a:pt x="20" y="210"/>
                      <a:pt x="20" y="210"/>
                    </a:cubicBezTo>
                    <a:close/>
                    <a:moveTo>
                      <a:pt x="190" y="210"/>
                    </a:moveTo>
                    <a:cubicBezTo>
                      <a:pt x="116" y="210"/>
                      <a:pt x="116" y="210"/>
                      <a:pt x="116" y="210"/>
                    </a:cubicBezTo>
                    <a:cubicBezTo>
                      <a:pt x="117" y="238"/>
                      <a:pt x="122" y="265"/>
                      <a:pt x="131" y="289"/>
                    </a:cubicBezTo>
                    <a:cubicBezTo>
                      <a:pt x="190" y="289"/>
                      <a:pt x="190" y="289"/>
                      <a:pt x="190" y="289"/>
                    </a:cubicBezTo>
                    <a:lnTo>
                      <a:pt x="190" y="210"/>
                    </a:lnTo>
                    <a:close/>
                    <a:moveTo>
                      <a:pt x="190" y="309"/>
                    </a:moveTo>
                    <a:cubicBezTo>
                      <a:pt x="139" y="309"/>
                      <a:pt x="139" y="309"/>
                      <a:pt x="139" y="309"/>
                    </a:cubicBezTo>
                    <a:cubicBezTo>
                      <a:pt x="151" y="337"/>
                      <a:pt x="169" y="361"/>
                      <a:pt x="190" y="380"/>
                    </a:cubicBezTo>
                    <a:cubicBezTo>
                      <a:pt x="190" y="309"/>
                      <a:pt x="190" y="309"/>
                      <a:pt x="190" y="309"/>
                    </a:cubicBezTo>
                    <a:close/>
                    <a:moveTo>
                      <a:pt x="158" y="376"/>
                    </a:moveTo>
                    <a:cubicBezTo>
                      <a:pt x="142" y="357"/>
                      <a:pt x="128" y="334"/>
                      <a:pt x="117" y="309"/>
                    </a:cubicBezTo>
                    <a:cubicBezTo>
                      <a:pt x="56" y="309"/>
                      <a:pt x="56" y="309"/>
                      <a:pt x="56" y="309"/>
                    </a:cubicBezTo>
                    <a:cubicBezTo>
                      <a:pt x="80" y="341"/>
                      <a:pt x="116" y="366"/>
                      <a:pt x="158" y="376"/>
                    </a:cubicBezTo>
                    <a:close/>
                    <a:moveTo>
                      <a:pt x="304" y="210"/>
                    </a:moveTo>
                    <a:cubicBezTo>
                      <a:pt x="303" y="238"/>
                      <a:pt x="298" y="265"/>
                      <a:pt x="290" y="289"/>
                    </a:cubicBezTo>
                    <a:cubicBezTo>
                      <a:pt x="357" y="289"/>
                      <a:pt x="357" y="289"/>
                      <a:pt x="357" y="289"/>
                    </a:cubicBezTo>
                    <a:cubicBezTo>
                      <a:pt x="370" y="266"/>
                      <a:pt x="379" y="239"/>
                      <a:pt x="380" y="210"/>
                    </a:cubicBezTo>
                    <a:cubicBezTo>
                      <a:pt x="304" y="210"/>
                      <a:pt x="304" y="210"/>
                      <a:pt x="304" y="210"/>
                    </a:cubicBezTo>
                    <a:close/>
                    <a:moveTo>
                      <a:pt x="210" y="289"/>
                    </a:moveTo>
                    <a:cubicBezTo>
                      <a:pt x="269" y="289"/>
                      <a:pt x="269" y="289"/>
                      <a:pt x="269" y="289"/>
                    </a:cubicBezTo>
                    <a:cubicBezTo>
                      <a:pt x="278" y="265"/>
                      <a:pt x="283" y="238"/>
                      <a:pt x="284" y="210"/>
                    </a:cubicBezTo>
                    <a:cubicBezTo>
                      <a:pt x="210" y="210"/>
                      <a:pt x="210" y="210"/>
                      <a:pt x="210" y="210"/>
                    </a:cubicBezTo>
                    <a:lnTo>
                      <a:pt x="210" y="289"/>
                    </a:lnTo>
                    <a:close/>
                    <a:moveTo>
                      <a:pt x="210" y="380"/>
                    </a:moveTo>
                    <a:cubicBezTo>
                      <a:pt x="231" y="361"/>
                      <a:pt x="249" y="337"/>
                      <a:pt x="261" y="309"/>
                    </a:cubicBezTo>
                    <a:cubicBezTo>
                      <a:pt x="210" y="309"/>
                      <a:pt x="210" y="309"/>
                      <a:pt x="210" y="309"/>
                    </a:cubicBezTo>
                    <a:lnTo>
                      <a:pt x="210" y="380"/>
                    </a:lnTo>
                    <a:close/>
                    <a:moveTo>
                      <a:pt x="344" y="309"/>
                    </a:moveTo>
                    <a:cubicBezTo>
                      <a:pt x="283" y="309"/>
                      <a:pt x="283" y="309"/>
                      <a:pt x="283" y="309"/>
                    </a:cubicBezTo>
                    <a:cubicBezTo>
                      <a:pt x="272" y="334"/>
                      <a:pt x="258" y="357"/>
                      <a:pt x="242" y="376"/>
                    </a:cubicBezTo>
                    <a:cubicBezTo>
                      <a:pt x="284" y="366"/>
                      <a:pt x="320" y="341"/>
                      <a:pt x="344" y="309"/>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sp>
            <p:nvSpPr>
              <p:cNvPr id="105" name="Freeform 104"/>
              <p:cNvSpPr>
                <a:spLocks noEditPoints="1"/>
              </p:cNvSpPr>
              <p:nvPr/>
            </p:nvSpPr>
            <p:spPr bwMode="black">
              <a:xfrm>
                <a:off x="10313058" y="4855492"/>
                <a:ext cx="334403" cy="277922"/>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defTabSz="788075">
                  <a:defRPr/>
                </a:pPr>
                <a:endParaRPr lang="en-US" kern="0" dirty="0" smtClean="0">
                  <a:solidFill>
                    <a:srgbClr val="505050"/>
                  </a:solidFill>
                </a:endParaRPr>
              </a:p>
            </p:txBody>
          </p:sp>
          <p:sp>
            <p:nvSpPr>
              <p:cNvPr id="106" name="Freeform 28"/>
              <p:cNvSpPr>
                <a:spLocks noChangeAspect="1" noEditPoints="1"/>
              </p:cNvSpPr>
              <p:nvPr/>
            </p:nvSpPr>
            <p:spPr bwMode="gray">
              <a:xfrm>
                <a:off x="10868294" y="5263658"/>
                <a:ext cx="479950" cy="433090"/>
              </a:xfrm>
              <a:custGeom>
                <a:avLst/>
                <a:gdLst>
                  <a:gd name="T0" fmla="*/ 1302 w 1483"/>
                  <a:gd name="T1" fmla="*/ 290 h 1251"/>
                  <a:gd name="T2" fmla="*/ 1011 w 1483"/>
                  <a:gd name="T3" fmla="*/ 177 h 1251"/>
                  <a:gd name="T4" fmla="*/ 581 w 1483"/>
                  <a:gd name="T5" fmla="*/ 0 h 1251"/>
                  <a:gd name="T6" fmla="*/ 0 w 1483"/>
                  <a:gd name="T7" fmla="*/ 243 h 1251"/>
                  <a:gd name="T8" fmla="*/ 942 w 1483"/>
                  <a:gd name="T9" fmla="*/ 1029 h 1251"/>
                  <a:gd name="T10" fmla="*/ 1252 w 1483"/>
                  <a:gd name="T11" fmla="*/ 892 h 1251"/>
                  <a:gd name="T12" fmla="*/ 1483 w 1483"/>
                  <a:gd name="T13" fmla="*/ 781 h 1251"/>
                  <a:gd name="T14" fmla="*/ 600 w 1483"/>
                  <a:gd name="T15" fmla="*/ 42 h 1251"/>
                  <a:gd name="T16" fmla="*/ 600 w 1483"/>
                  <a:gd name="T17" fmla="*/ 80 h 1251"/>
                  <a:gd name="T18" fmla="*/ 942 w 1483"/>
                  <a:gd name="T19" fmla="*/ 312 h 1251"/>
                  <a:gd name="T20" fmla="*/ 583 w 1483"/>
                  <a:gd name="T21" fmla="*/ 160 h 1251"/>
                  <a:gd name="T22" fmla="*/ 942 w 1483"/>
                  <a:gd name="T23" fmla="*/ 467 h 1251"/>
                  <a:gd name="T24" fmla="*/ 583 w 1483"/>
                  <a:gd name="T25" fmla="*/ 472 h 1251"/>
                  <a:gd name="T26" fmla="*/ 583 w 1483"/>
                  <a:gd name="T27" fmla="*/ 548 h 1251"/>
                  <a:gd name="T28" fmla="*/ 942 w 1483"/>
                  <a:gd name="T29" fmla="*/ 626 h 1251"/>
                  <a:gd name="T30" fmla="*/ 583 w 1483"/>
                  <a:gd name="T31" fmla="*/ 633 h 1251"/>
                  <a:gd name="T32" fmla="*/ 942 w 1483"/>
                  <a:gd name="T33" fmla="*/ 781 h 1251"/>
                  <a:gd name="T34" fmla="*/ 583 w 1483"/>
                  <a:gd name="T35" fmla="*/ 944 h 1251"/>
                  <a:gd name="T36" fmla="*/ 583 w 1483"/>
                  <a:gd name="T37" fmla="*/ 1022 h 1251"/>
                  <a:gd name="T38" fmla="*/ 583 w 1483"/>
                  <a:gd name="T39" fmla="*/ 1105 h 1251"/>
                  <a:gd name="T40" fmla="*/ 583 w 1483"/>
                  <a:gd name="T41" fmla="*/ 1178 h 1251"/>
                  <a:gd name="T42" fmla="*/ 1252 w 1483"/>
                  <a:gd name="T43" fmla="*/ 349 h 1251"/>
                  <a:gd name="T44" fmla="*/ 1011 w 1483"/>
                  <a:gd name="T45" fmla="*/ 288 h 1251"/>
                  <a:gd name="T46" fmla="*/ 1011 w 1483"/>
                  <a:gd name="T47" fmla="*/ 340 h 1251"/>
                  <a:gd name="T48" fmla="*/ 1252 w 1483"/>
                  <a:gd name="T49" fmla="*/ 465 h 1251"/>
                  <a:gd name="T50" fmla="*/ 1011 w 1483"/>
                  <a:gd name="T51" fmla="*/ 397 h 1251"/>
                  <a:gd name="T52" fmla="*/ 1252 w 1483"/>
                  <a:gd name="T53" fmla="*/ 571 h 1251"/>
                  <a:gd name="T54" fmla="*/ 1011 w 1483"/>
                  <a:gd name="T55" fmla="*/ 614 h 1251"/>
                  <a:gd name="T56" fmla="*/ 1011 w 1483"/>
                  <a:gd name="T57" fmla="*/ 663 h 1251"/>
                  <a:gd name="T58" fmla="*/ 1252 w 1483"/>
                  <a:gd name="T59" fmla="*/ 685 h 1251"/>
                  <a:gd name="T60" fmla="*/ 1011 w 1483"/>
                  <a:gd name="T61" fmla="*/ 722 h 1251"/>
                  <a:gd name="T62" fmla="*/ 1252 w 1483"/>
                  <a:gd name="T63" fmla="*/ 791 h 1251"/>
                  <a:gd name="T64" fmla="*/ 1011 w 1483"/>
                  <a:gd name="T65" fmla="*/ 989 h 1251"/>
                  <a:gd name="T66" fmla="*/ 1252 w 1483"/>
                  <a:gd name="T67" fmla="*/ 864 h 1251"/>
                  <a:gd name="T68" fmla="*/ 1476 w 1483"/>
                  <a:gd name="T69" fmla="*/ 401 h 1251"/>
                  <a:gd name="T70" fmla="*/ 1311 w 1483"/>
                  <a:gd name="T71" fmla="*/ 309 h 1251"/>
                  <a:gd name="T72" fmla="*/ 1302 w 1483"/>
                  <a:gd name="T73" fmla="*/ 824 h 1251"/>
                  <a:gd name="T74" fmla="*/ 1481 w 1483"/>
                  <a:gd name="T75" fmla="*/ 715 h 1251"/>
                  <a:gd name="T76" fmla="*/ 1481 w 1483"/>
                  <a:gd name="T77" fmla="*/ 692 h 1251"/>
                  <a:gd name="T78" fmla="*/ 1302 w 1483"/>
                  <a:gd name="T79" fmla="*/ 706 h 1251"/>
                  <a:gd name="T80" fmla="*/ 1481 w 1483"/>
                  <a:gd name="T81" fmla="*/ 666 h 1251"/>
                  <a:gd name="T82" fmla="*/ 1302 w 1483"/>
                  <a:gd name="T83" fmla="*/ 595 h 1251"/>
                  <a:gd name="T84" fmla="*/ 1481 w 1483"/>
                  <a:gd name="T85" fmla="*/ 567 h 1251"/>
                  <a:gd name="T86" fmla="*/ 1481 w 1483"/>
                  <a:gd name="T87" fmla="*/ 543 h 1251"/>
                  <a:gd name="T88" fmla="*/ 1302 w 1483"/>
                  <a:gd name="T89" fmla="*/ 479 h 1251"/>
                  <a:gd name="T90" fmla="*/ 1481 w 1483"/>
                  <a:gd name="T91" fmla="*/ 517 h 1251"/>
                  <a:gd name="T92" fmla="*/ 1302 w 1483"/>
                  <a:gd name="T93" fmla="*/ 368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83" h="1251">
                    <a:moveTo>
                      <a:pt x="1481" y="425"/>
                    </a:moveTo>
                    <a:lnTo>
                      <a:pt x="1481" y="394"/>
                    </a:lnTo>
                    <a:lnTo>
                      <a:pt x="1302" y="290"/>
                    </a:lnTo>
                    <a:lnTo>
                      <a:pt x="1252" y="304"/>
                    </a:lnTo>
                    <a:lnTo>
                      <a:pt x="1252" y="316"/>
                    </a:lnTo>
                    <a:lnTo>
                      <a:pt x="1011" y="177"/>
                    </a:lnTo>
                    <a:lnTo>
                      <a:pt x="942" y="200"/>
                    </a:lnTo>
                    <a:lnTo>
                      <a:pt x="942" y="208"/>
                    </a:lnTo>
                    <a:lnTo>
                      <a:pt x="581" y="0"/>
                    </a:lnTo>
                    <a:lnTo>
                      <a:pt x="26" y="177"/>
                    </a:lnTo>
                    <a:lnTo>
                      <a:pt x="26" y="236"/>
                    </a:lnTo>
                    <a:lnTo>
                      <a:pt x="0" y="243"/>
                    </a:lnTo>
                    <a:lnTo>
                      <a:pt x="0" y="1067"/>
                    </a:lnTo>
                    <a:lnTo>
                      <a:pt x="560" y="1251"/>
                    </a:lnTo>
                    <a:lnTo>
                      <a:pt x="942" y="1029"/>
                    </a:lnTo>
                    <a:lnTo>
                      <a:pt x="942" y="1041"/>
                    </a:lnTo>
                    <a:lnTo>
                      <a:pt x="994" y="1041"/>
                    </a:lnTo>
                    <a:lnTo>
                      <a:pt x="1252" y="892"/>
                    </a:lnTo>
                    <a:lnTo>
                      <a:pt x="1252" y="895"/>
                    </a:lnTo>
                    <a:lnTo>
                      <a:pt x="1290" y="895"/>
                    </a:lnTo>
                    <a:lnTo>
                      <a:pt x="1483" y="781"/>
                    </a:lnTo>
                    <a:lnTo>
                      <a:pt x="1483" y="427"/>
                    </a:lnTo>
                    <a:lnTo>
                      <a:pt x="1481" y="425"/>
                    </a:lnTo>
                    <a:close/>
                    <a:moveTo>
                      <a:pt x="600" y="42"/>
                    </a:moveTo>
                    <a:lnTo>
                      <a:pt x="942" y="229"/>
                    </a:lnTo>
                    <a:lnTo>
                      <a:pt x="942" y="255"/>
                    </a:lnTo>
                    <a:lnTo>
                      <a:pt x="600" y="80"/>
                    </a:lnTo>
                    <a:lnTo>
                      <a:pt x="600" y="42"/>
                    </a:lnTo>
                    <a:close/>
                    <a:moveTo>
                      <a:pt x="583" y="160"/>
                    </a:moveTo>
                    <a:lnTo>
                      <a:pt x="942" y="312"/>
                    </a:lnTo>
                    <a:lnTo>
                      <a:pt x="942" y="363"/>
                    </a:lnTo>
                    <a:lnTo>
                      <a:pt x="583" y="234"/>
                    </a:lnTo>
                    <a:lnTo>
                      <a:pt x="583" y="160"/>
                    </a:lnTo>
                    <a:close/>
                    <a:moveTo>
                      <a:pt x="583" y="316"/>
                    </a:moveTo>
                    <a:lnTo>
                      <a:pt x="942" y="418"/>
                    </a:lnTo>
                    <a:lnTo>
                      <a:pt x="942" y="467"/>
                    </a:lnTo>
                    <a:lnTo>
                      <a:pt x="583" y="394"/>
                    </a:lnTo>
                    <a:lnTo>
                      <a:pt x="583" y="316"/>
                    </a:lnTo>
                    <a:close/>
                    <a:moveTo>
                      <a:pt x="583" y="472"/>
                    </a:moveTo>
                    <a:lnTo>
                      <a:pt x="942" y="524"/>
                    </a:lnTo>
                    <a:lnTo>
                      <a:pt x="942" y="571"/>
                    </a:lnTo>
                    <a:lnTo>
                      <a:pt x="583" y="548"/>
                    </a:lnTo>
                    <a:lnTo>
                      <a:pt x="583" y="472"/>
                    </a:lnTo>
                    <a:close/>
                    <a:moveTo>
                      <a:pt x="583" y="633"/>
                    </a:moveTo>
                    <a:lnTo>
                      <a:pt x="942" y="626"/>
                    </a:lnTo>
                    <a:lnTo>
                      <a:pt x="942" y="678"/>
                    </a:lnTo>
                    <a:lnTo>
                      <a:pt x="583" y="706"/>
                    </a:lnTo>
                    <a:lnTo>
                      <a:pt x="583" y="633"/>
                    </a:lnTo>
                    <a:close/>
                    <a:moveTo>
                      <a:pt x="583" y="789"/>
                    </a:moveTo>
                    <a:lnTo>
                      <a:pt x="942" y="732"/>
                    </a:lnTo>
                    <a:lnTo>
                      <a:pt x="942" y="781"/>
                    </a:lnTo>
                    <a:lnTo>
                      <a:pt x="583" y="862"/>
                    </a:lnTo>
                    <a:lnTo>
                      <a:pt x="583" y="789"/>
                    </a:lnTo>
                    <a:close/>
                    <a:moveTo>
                      <a:pt x="583" y="944"/>
                    </a:moveTo>
                    <a:lnTo>
                      <a:pt x="942" y="838"/>
                    </a:lnTo>
                    <a:lnTo>
                      <a:pt x="942" y="885"/>
                    </a:lnTo>
                    <a:lnTo>
                      <a:pt x="583" y="1022"/>
                    </a:lnTo>
                    <a:lnTo>
                      <a:pt x="583" y="944"/>
                    </a:lnTo>
                    <a:close/>
                    <a:moveTo>
                      <a:pt x="583" y="1178"/>
                    </a:moveTo>
                    <a:lnTo>
                      <a:pt x="583" y="1105"/>
                    </a:lnTo>
                    <a:lnTo>
                      <a:pt x="942" y="940"/>
                    </a:lnTo>
                    <a:lnTo>
                      <a:pt x="942" y="992"/>
                    </a:lnTo>
                    <a:lnTo>
                      <a:pt x="583" y="1178"/>
                    </a:lnTo>
                    <a:close/>
                    <a:moveTo>
                      <a:pt x="1023" y="208"/>
                    </a:moveTo>
                    <a:lnTo>
                      <a:pt x="1252" y="333"/>
                    </a:lnTo>
                    <a:lnTo>
                      <a:pt x="1252" y="349"/>
                    </a:lnTo>
                    <a:lnTo>
                      <a:pt x="1023" y="234"/>
                    </a:lnTo>
                    <a:lnTo>
                      <a:pt x="1023" y="208"/>
                    </a:lnTo>
                    <a:close/>
                    <a:moveTo>
                      <a:pt x="1011" y="288"/>
                    </a:moveTo>
                    <a:lnTo>
                      <a:pt x="1252" y="389"/>
                    </a:lnTo>
                    <a:lnTo>
                      <a:pt x="1252" y="427"/>
                    </a:lnTo>
                    <a:lnTo>
                      <a:pt x="1011" y="340"/>
                    </a:lnTo>
                    <a:lnTo>
                      <a:pt x="1011" y="288"/>
                    </a:lnTo>
                    <a:close/>
                    <a:moveTo>
                      <a:pt x="1011" y="397"/>
                    </a:moveTo>
                    <a:lnTo>
                      <a:pt x="1252" y="465"/>
                    </a:lnTo>
                    <a:lnTo>
                      <a:pt x="1252" y="498"/>
                    </a:lnTo>
                    <a:lnTo>
                      <a:pt x="1011" y="448"/>
                    </a:lnTo>
                    <a:lnTo>
                      <a:pt x="1011" y="397"/>
                    </a:lnTo>
                    <a:close/>
                    <a:moveTo>
                      <a:pt x="1011" y="503"/>
                    </a:moveTo>
                    <a:lnTo>
                      <a:pt x="1252" y="538"/>
                    </a:lnTo>
                    <a:lnTo>
                      <a:pt x="1252" y="571"/>
                    </a:lnTo>
                    <a:lnTo>
                      <a:pt x="1011" y="555"/>
                    </a:lnTo>
                    <a:lnTo>
                      <a:pt x="1011" y="503"/>
                    </a:lnTo>
                    <a:close/>
                    <a:moveTo>
                      <a:pt x="1011" y="614"/>
                    </a:moveTo>
                    <a:lnTo>
                      <a:pt x="1252" y="609"/>
                    </a:lnTo>
                    <a:lnTo>
                      <a:pt x="1252" y="645"/>
                    </a:lnTo>
                    <a:lnTo>
                      <a:pt x="1011" y="663"/>
                    </a:lnTo>
                    <a:lnTo>
                      <a:pt x="1011" y="614"/>
                    </a:lnTo>
                    <a:close/>
                    <a:moveTo>
                      <a:pt x="1011" y="722"/>
                    </a:moveTo>
                    <a:lnTo>
                      <a:pt x="1252" y="685"/>
                    </a:lnTo>
                    <a:lnTo>
                      <a:pt x="1252" y="718"/>
                    </a:lnTo>
                    <a:lnTo>
                      <a:pt x="1011" y="772"/>
                    </a:lnTo>
                    <a:lnTo>
                      <a:pt x="1011" y="722"/>
                    </a:lnTo>
                    <a:close/>
                    <a:moveTo>
                      <a:pt x="1011" y="829"/>
                    </a:moveTo>
                    <a:lnTo>
                      <a:pt x="1252" y="756"/>
                    </a:lnTo>
                    <a:lnTo>
                      <a:pt x="1252" y="791"/>
                    </a:lnTo>
                    <a:lnTo>
                      <a:pt x="1011" y="883"/>
                    </a:lnTo>
                    <a:lnTo>
                      <a:pt x="1011" y="829"/>
                    </a:lnTo>
                    <a:close/>
                    <a:moveTo>
                      <a:pt x="1011" y="989"/>
                    </a:moveTo>
                    <a:lnTo>
                      <a:pt x="1011" y="940"/>
                    </a:lnTo>
                    <a:lnTo>
                      <a:pt x="1252" y="829"/>
                    </a:lnTo>
                    <a:lnTo>
                      <a:pt x="1252" y="864"/>
                    </a:lnTo>
                    <a:lnTo>
                      <a:pt x="1011" y="989"/>
                    </a:lnTo>
                    <a:close/>
                    <a:moveTo>
                      <a:pt x="1311" y="309"/>
                    </a:moveTo>
                    <a:lnTo>
                      <a:pt x="1476" y="401"/>
                    </a:lnTo>
                    <a:lnTo>
                      <a:pt x="1476" y="413"/>
                    </a:lnTo>
                    <a:lnTo>
                      <a:pt x="1311" y="328"/>
                    </a:lnTo>
                    <a:lnTo>
                      <a:pt x="1311" y="309"/>
                    </a:lnTo>
                    <a:close/>
                    <a:moveTo>
                      <a:pt x="1481" y="767"/>
                    </a:moveTo>
                    <a:lnTo>
                      <a:pt x="1302" y="859"/>
                    </a:lnTo>
                    <a:lnTo>
                      <a:pt x="1302" y="824"/>
                    </a:lnTo>
                    <a:lnTo>
                      <a:pt x="1481" y="741"/>
                    </a:lnTo>
                    <a:lnTo>
                      <a:pt x="1481" y="767"/>
                    </a:lnTo>
                    <a:close/>
                    <a:moveTo>
                      <a:pt x="1481" y="715"/>
                    </a:moveTo>
                    <a:lnTo>
                      <a:pt x="1302" y="784"/>
                    </a:lnTo>
                    <a:lnTo>
                      <a:pt x="1302" y="746"/>
                    </a:lnTo>
                    <a:lnTo>
                      <a:pt x="1481" y="692"/>
                    </a:lnTo>
                    <a:lnTo>
                      <a:pt x="1481" y="715"/>
                    </a:lnTo>
                    <a:close/>
                    <a:moveTo>
                      <a:pt x="1481" y="666"/>
                    </a:moveTo>
                    <a:lnTo>
                      <a:pt x="1302" y="706"/>
                    </a:lnTo>
                    <a:lnTo>
                      <a:pt x="1302" y="670"/>
                    </a:lnTo>
                    <a:lnTo>
                      <a:pt x="1481" y="642"/>
                    </a:lnTo>
                    <a:lnTo>
                      <a:pt x="1481" y="666"/>
                    </a:lnTo>
                    <a:close/>
                    <a:moveTo>
                      <a:pt x="1481" y="616"/>
                    </a:moveTo>
                    <a:lnTo>
                      <a:pt x="1302" y="630"/>
                    </a:lnTo>
                    <a:lnTo>
                      <a:pt x="1302" y="595"/>
                    </a:lnTo>
                    <a:lnTo>
                      <a:pt x="1481" y="593"/>
                    </a:lnTo>
                    <a:lnTo>
                      <a:pt x="1481" y="616"/>
                    </a:lnTo>
                    <a:close/>
                    <a:moveTo>
                      <a:pt x="1481" y="567"/>
                    </a:moveTo>
                    <a:lnTo>
                      <a:pt x="1302" y="555"/>
                    </a:lnTo>
                    <a:lnTo>
                      <a:pt x="1302" y="519"/>
                    </a:lnTo>
                    <a:lnTo>
                      <a:pt x="1481" y="543"/>
                    </a:lnTo>
                    <a:lnTo>
                      <a:pt x="1481" y="567"/>
                    </a:lnTo>
                    <a:close/>
                    <a:moveTo>
                      <a:pt x="1481" y="517"/>
                    </a:moveTo>
                    <a:lnTo>
                      <a:pt x="1302" y="479"/>
                    </a:lnTo>
                    <a:lnTo>
                      <a:pt x="1302" y="444"/>
                    </a:lnTo>
                    <a:lnTo>
                      <a:pt x="1481" y="493"/>
                    </a:lnTo>
                    <a:lnTo>
                      <a:pt x="1481" y="517"/>
                    </a:lnTo>
                    <a:close/>
                    <a:moveTo>
                      <a:pt x="1481" y="467"/>
                    </a:moveTo>
                    <a:lnTo>
                      <a:pt x="1302" y="404"/>
                    </a:lnTo>
                    <a:lnTo>
                      <a:pt x="1302" y="368"/>
                    </a:lnTo>
                    <a:lnTo>
                      <a:pt x="1481" y="444"/>
                    </a:lnTo>
                    <a:lnTo>
                      <a:pt x="1481" y="467"/>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US"/>
              </a:p>
            </p:txBody>
          </p:sp>
        </p:grpSp>
        <p:sp>
          <p:nvSpPr>
            <p:cNvPr id="76" name="Rectangle 75"/>
            <p:cNvSpPr/>
            <p:nvPr/>
          </p:nvSpPr>
          <p:spPr bwMode="auto">
            <a:xfrm>
              <a:off x="4732631" y="3378449"/>
              <a:ext cx="6807200" cy="1433815"/>
            </a:xfrm>
            <a:prstGeom prst="rect">
              <a:avLst/>
            </a:prstGeom>
            <a:solidFill>
              <a:schemeClr val="bg2">
                <a:alpha val="23000"/>
              </a:schemeClr>
            </a:solidFill>
            <a:ln w="1905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grpSp>
    </p:spTree>
    <p:extLst>
      <p:ext uri="{BB962C8B-B14F-4D97-AF65-F5344CB8AC3E}">
        <p14:creationId xmlns:p14="http://schemas.microsoft.com/office/powerpoint/2010/main" val="5404691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4" name="Rectangle 113"/>
          <p:cNvSpPr/>
          <p:nvPr/>
        </p:nvSpPr>
        <p:spPr bwMode="auto">
          <a:xfrm>
            <a:off x="2502" y="1407"/>
            <a:ext cx="12431473" cy="1876684"/>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13737">
              <a:lnSpc>
                <a:spcPct val="90000"/>
              </a:lnSpc>
            </a:pPr>
            <a:endParaRPr lang="en-US" sz="1999" spc="-50" dirty="0">
              <a:gradFill>
                <a:gsLst>
                  <a:gs pos="1250">
                    <a:srgbClr val="EFEFEF"/>
                  </a:gs>
                  <a:gs pos="10417">
                    <a:srgbClr val="EFEFEF"/>
                  </a:gs>
                </a:gsLst>
                <a:lin ang="5400000" scaled="0"/>
              </a:gradFill>
            </a:endParaRPr>
          </a:p>
        </p:txBody>
      </p:sp>
      <p:sp useBgFill="1">
        <p:nvSpPr>
          <p:cNvPr id="116" name="Rectangle 115"/>
          <p:cNvSpPr/>
          <p:nvPr/>
        </p:nvSpPr>
        <p:spPr bwMode="auto">
          <a:xfrm>
            <a:off x="2502" y="1407"/>
            <a:ext cx="12431473" cy="121077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13737">
              <a:lnSpc>
                <a:spcPct val="90000"/>
              </a:lnSpc>
            </a:pPr>
            <a:endParaRPr lang="en-US" sz="1999" spc="-50" dirty="0">
              <a:gradFill>
                <a:gsLst>
                  <a:gs pos="1250">
                    <a:srgbClr val="EFEFEF"/>
                  </a:gs>
                  <a:gs pos="10417">
                    <a:srgbClr val="EFEFEF"/>
                  </a:gs>
                </a:gsLst>
                <a:lin ang="5400000" scaled="0"/>
              </a:gradFill>
            </a:endParaRPr>
          </a:p>
        </p:txBody>
      </p:sp>
      <p:cxnSp>
        <p:nvCxnSpPr>
          <p:cNvPr id="117" name="Straight Connector 116"/>
          <p:cNvCxnSpPr/>
          <p:nvPr/>
        </p:nvCxnSpPr>
        <p:spPr>
          <a:xfrm flipV="1">
            <a:off x="1191060" y="2341473"/>
            <a:ext cx="3152199" cy="279977"/>
          </a:xfrm>
          <a:prstGeom prst="line">
            <a:avLst/>
          </a:prstGeom>
          <a:ln w="15875">
            <a:solidFill>
              <a:schemeClr val="bg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H="1" flipV="1">
            <a:off x="8093216" y="2341475"/>
            <a:ext cx="3152199" cy="279975"/>
          </a:xfrm>
          <a:prstGeom prst="line">
            <a:avLst/>
          </a:prstGeom>
          <a:ln w="15875">
            <a:solidFill>
              <a:schemeClr val="bg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119" name="Group 118"/>
          <p:cNvGrpSpPr/>
          <p:nvPr/>
        </p:nvGrpSpPr>
        <p:grpSpPr>
          <a:xfrm>
            <a:off x="1191061" y="2621451"/>
            <a:ext cx="10054354" cy="3471988"/>
            <a:chOff x="1165360" y="1920043"/>
            <a:chExt cx="9858105" cy="3404219"/>
          </a:xfrm>
        </p:grpSpPr>
        <p:sp>
          <p:nvSpPr>
            <p:cNvPr id="120" name="Rectangle 119"/>
            <p:cNvSpPr/>
            <p:nvPr/>
          </p:nvSpPr>
          <p:spPr bwMode="auto">
            <a:xfrm>
              <a:off x="1165360" y="2572954"/>
              <a:ext cx="9858105" cy="275130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182806" tIns="146246" anchor="t" anchorCtr="0"/>
            <a:lstStyle/>
            <a:p>
              <a:pPr>
                <a:lnSpc>
                  <a:spcPct val="90000"/>
                </a:lnSpc>
              </a:pPr>
              <a:endParaRPr lang="en-US" sz="2799" spc="-70" dirty="0">
                <a:gradFill>
                  <a:gsLst>
                    <a:gs pos="12500">
                      <a:srgbClr val="505050"/>
                    </a:gs>
                    <a:gs pos="24000">
                      <a:srgbClr val="505050"/>
                    </a:gs>
                  </a:gsLst>
                  <a:lin ang="5400000" scaled="0"/>
                </a:gradFill>
                <a:latin typeface="Segoe UI Light"/>
              </a:endParaRPr>
            </a:p>
          </p:txBody>
        </p:sp>
        <p:sp>
          <p:nvSpPr>
            <p:cNvPr id="121" name="Rectangle 120"/>
            <p:cNvSpPr/>
            <p:nvPr/>
          </p:nvSpPr>
          <p:spPr bwMode="auto">
            <a:xfrm>
              <a:off x="1277385" y="2572953"/>
              <a:ext cx="3181479" cy="2652726"/>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548420" tIns="146246" rIns="182806" bIns="146246" anchor="t" anchorCtr="0"/>
            <a:lstStyle/>
            <a:p>
              <a:pPr>
                <a:lnSpc>
                  <a:spcPct val="90000"/>
                </a:lnSpc>
              </a:pPr>
              <a:r>
                <a:rPr lang="en-US" sz="1999" spc="-30" dirty="0">
                  <a:gradFill>
                    <a:gsLst>
                      <a:gs pos="4583">
                        <a:srgbClr val="EFEFEF"/>
                      </a:gs>
                      <a:gs pos="12500">
                        <a:srgbClr val="EFEFEF"/>
                      </a:gs>
                    </a:gsLst>
                    <a:lin ang="5400000" scaled="0"/>
                  </a:gradFill>
                </a:rPr>
                <a:t>Web tier</a:t>
              </a:r>
            </a:p>
          </p:txBody>
        </p:sp>
        <p:sp>
          <p:nvSpPr>
            <p:cNvPr id="122" name="Rectangle 121"/>
            <p:cNvSpPr/>
            <p:nvPr/>
          </p:nvSpPr>
          <p:spPr bwMode="auto">
            <a:xfrm>
              <a:off x="4503673" y="2572953"/>
              <a:ext cx="3181479" cy="2652726"/>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548420" tIns="146246" rIns="182806" bIns="146246" anchor="t" anchorCtr="0"/>
            <a:lstStyle/>
            <a:p>
              <a:pPr>
                <a:lnSpc>
                  <a:spcPct val="90000"/>
                </a:lnSpc>
              </a:pPr>
              <a:r>
                <a:rPr lang="en-US" sz="1999" spc="-30" dirty="0">
                  <a:gradFill>
                    <a:gsLst>
                      <a:gs pos="4583">
                        <a:srgbClr val="EFEFEF"/>
                      </a:gs>
                      <a:gs pos="12500">
                        <a:srgbClr val="EFEFEF"/>
                      </a:gs>
                    </a:gsLst>
                    <a:lin ang="5400000" scaled="0"/>
                  </a:gradFill>
                </a:rPr>
                <a:t>Application tier</a:t>
              </a:r>
            </a:p>
          </p:txBody>
        </p:sp>
        <p:sp>
          <p:nvSpPr>
            <p:cNvPr id="123" name="Rectangle 122"/>
            <p:cNvSpPr/>
            <p:nvPr/>
          </p:nvSpPr>
          <p:spPr bwMode="auto">
            <a:xfrm>
              <a:off x="7729962" y="2572953"/>
              <a:ext cx="3181479" cy="2652726"/>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548420" tIns="146246" rIns="182806" bIns="146246" anchor="t" anchorCtr="0"/>
            <a:lstStyle/>
            <a:p>
              <a:pPr>
                <a:lnSpc>
                  <a:spcPct val="90000"/>
                </a:lnSpc>
              </a:pPr>
              <a:r>
                <a:rPr lang="en-US" sz="1999" spc="-30" dirty="0">
                  <a:gradFill>
                    <a:gsLst>
                      <a:gs pos="4583">
                        <a:srgbClr val="EFEFEF"/>
                      </a:gs>
                      <a:gs pos="12500">
                        <a:srgbClr val="EFEFEF"/>
                      </a:gs>
                    </a:gsLst>
                    <a:lin ang="5400000" scaled="0"/>
                  </a:gradFill>
                </a:rPr>
                <a:t>Data tier</a:t>
              </a:r>
            </a:p>
          </p:txBody>
        </p:sp>
        <p:sp>
          <p:nvSpPr>
            <p:cNvPr id="124" name="Rectangle 123"/>
            <p:cNvSpPr/>
            <p:nvPr/>
          </p:nvSpPr>
          <p:spPr bwMode="auto">
            <a:xfrm>
              <a:off x="1322194" y="3656065"/>
              <a:ext cx="3091860" cy="1514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182806" tIns="146246" rIns="182806" bIns="146246" anchor="t" anchorCtr="0">
              <a:noAutofit/>
            </a:bodyPr>
            <a:lstStyle/>
            <a:p>
              <a:pPr>
                <a:lnSpc>
                  <a:spcPct val="90000"/>
                </a:lnSpc>
              </a:pPr>
              <a:r>
                <a:rPr lang="en-US" sz="1399" spc="-30" dirty="0">
                  <a:gradFill>
                    <a:gsLst>
                      <a:gs pos="56250">
                        <a:srgbClr val="505050"/>
                      </a:gs>
                      <a:gs pos="43000">
                        <a:srgbClr val="505050"/>
                      </a:gs>
                    </a:gsLst>
                    <a:lin ang="5400000" scaled="0"/>
                  </a:gradFill>
                </a:rPr>
                <a:t>Internet Information Services (IIS)</a:t>
              </a:r>
            </a:p>
          </p:txBody>
        </p:sp>
        <p:grpSp>
          <p:nvGrpSpPr>
            <p:cNvPr id="125" name="Group 124"/>
            <p:cNvGrpSpPr/>
            <p:nvPr/>
          </p:nvGrpSpPr>
          <p:grpSpPr>
            <a:xfrm>
              <a:off x="1322194" y="2642617"/>
              <a:ext cx="3091860" cy="968639"/>
              <a:chOff x="1349058" y="1948518"/>
              <a:chExt cx="3154680" cy="988320"/>
            </a:xfrm>
          </p:grpSpPr>
          <p:sp>
            <p:nvSpPr>
              <p:cNvPr id="197" name="Rectangle 196"/>
              <p:cNvSpPr/>
              <p:nvPr/>
            </p:nvSpPr>
            <p:spPr bwMode="auto">
              <a:xfrm>
                <a:off x="1349058" y="2443062"/>
                <a:ext cx="3154680" cy="49377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square" lIns="182806" tIns="146246" rIns="182806" bIns="146246" anchor="t" anchorCtr="0">
                <a:spAutoFit/>
              </a:bodyPr>
              <a:lstStyle/>
              <a:p>
                <a:pPr>
                  <a:lnSpc>
                    <a:spcPct val="90000"/>
                  </a:lnSpc>
                </a:pPr>
                <a:r>
                  <a:rPr lang="en-US" sz="1399" spc="-30" dirty="0">
                    <a:gradFill>
                      <a:gsLst>
                        <a:gs pos="56250">
                          <a:srgbClr val="505050"/>
                        </a:gs>
                        <a:gs pos="43000">
                          <a:srgbClr val="505050"/>
                        </a:gs>
                      </a:gsLst>
                      <a:lin ang="5400000" scaled="0"/>
                    </a:gradFill>
                    <a:latin typeface="Segoe UI" panose="020B0502040204020203" pitchFamily="34" charset="0"/>
                    <a:cs typeface="Segoe UI" panose="020B0502040204020203" pitchFamily="34" charset="0"/>
                  </a:rPr>
                  <a:t>Scale out and health </a:t>
                </a:r>
                <a:r>
                  <a:rPr lang="en-US" sz="1399" spc="-30" dirty="0" smtClean="0">
                    <a:gradFill>
                      <a:gsLst>
                        <a:gs pos="56250">
                          <a:srgbClr val="505050"/>
                        </a:gs>
                        <a:gs pos="43000">
                          <a:srgbClr val="505050"/>
                        </a:gs>
                      </a:gsLst>
                      <a:lin ang="5400000" scaled="0"/>
                    </a:gradFill>
                    <a:latin typeface="Segoe UI" panose="020B0502040204020203" pitchFamily="34" charset="0"/>
                    <a:cs typeface="Segoe UI" panose="020B0502040204020203" pitchFamily="34" charset="0"/>
                  </a:rPr>
                  <a:t>policy.</a:t>
                </a:r>
                <a:endParaRPr lang="en-US" sz="1399" spc="-30" dirty="0">
                  <a:gradFill>
                    <a:gsLst>
                      <a:gs pos="56250">
                        <a:srgbClr val="505050"/>
                      </a:gs>
                      <a:gs pos="43000">
                        <a:srgbClr val="505050"/>
                      </a:gs>
                    </a:gsLst>
                    <a:lin ang="5400000" scaled="0"/>
                  </a:gradFill>
                  <a:latin typeface="Segoe UI" panose="020B0502040204020203" pitchFamily="34" charset="0"/>
                  <a:cs typeface="Segoe UI" panose="020B0502040204020203" pitchFamily="34" charset="0"/>
                </a:endParaRPr>
              </a:p>
            </p:txBody>
          </p:sp>
          <p:grpSp>
            <p:nvGrpSpPr>
              <p:cNvPr id="198" name="Group 197"/>
              <p:cNvGrpSpPr>
                <a:grpSpLocks noChangeAspect="1"/>
              </p:cNvGrpSpPr>
              <p:nvPr/>
            </p:nvGrpSpPr>
            <p:grpSpPr>
              <a:xfrm>
                <a:off x="1368108" y="1948518"/>
                <a:ext cx="410425" cy="410425"/>
                <a:chOff x="1225393" y="1746128"/>
                <a:chExt cx="727091" cy="727091"/>
              </a:xfrm>
            </p:grpSpPr>
            <p:sp>
              <p:nvSpPr>
                <p:cNvPr id="199" name="Oval 198"/>
                <p:cNvSpPr/>
                <p:nvPr/>
              </p:nvSpPr>
              <p:spPr bwMode="auto">
                <a:xfrm>
                  <a:off x="1225393" y="1746128"/>
                  <a:ext cx="727091" cy="727091"/>
                </a:xfrm>
                <a:prstGeom prst="ellipse">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13737">
                    <a:lnSpc>
                      <a:spcPct val="90000"/>
                    </a:lnSpc>
                  </a:pPr>
                  <a:endParaRPr lang="en-US" sz="1999" spc="-50" dirty="0">
                    <a:gradFill>
                      <a:gsLst>
                        <a:gs pos="1250">
                          <a:srgbClr val="EFEFEF"/>
                        </a:gs>
                        <a:gs pos="10417">
                          <a:srgbClr val="EFEFEF"/>
                        </a:gs>
                      </a:gsLst>
                      <a:lin ang="5400000" scaled="0"/>
                    </a:gradFill>
                  </a:endParaRPr>
                </a:p>
              </p:txBody>
            </p:sp>
            <p:sp>
              <p:nvSpPr>
                <p:cNvPr id="200" name="Freeform 101"/>
                <p:cNvSpPr>
                  <a:spLocks noChangeAspect="1" noEditPoints="1"/>
                </p:cNvSpPr>
                <p:nvPr/>
              </p:nvSpPr>
              <p:spPr bwMode="auto">
                <a:xfrm>
                  <a:off x="1412074" y="1917575"/>
                  <a:ext cx="353728" cy="384198"/>
                </a:xfrm>
                <a:custGeom>
                  <a:avLst/>
                  <a:gdLst>
                    <a:gd name="T0" fmla="*/ 22 w 113"/>
                    <a:gd name="T1" fmla="*/ 34 h 123"/>
                    <a:gd name="T2" fmla="*/ 29 w 113"/>
                    <a:gd name="T3" fmla="*/ 28 h 123"/>
                    <a:gd name="T4" fmla="*/ 81 w 113"/>
                    <a:gd name="T5" fmla="*/ 28 h 123"/>
                    <a:gd name="T6" fmla="*/ 87 w 113"/>
                    <a:gd name="T7" fmla="*/ 34 h 123"/>
                    <a:gd name="T8" fmla="*/ 81 w 113"/>
                    <a:gd name="T9" fmla="*/ 40 h 123"/>
                    <a:gd name="T10" fmla="*/ 29 w 113"/>
                    <a:gd name="T11" fmla="*/ 40 h 123"/>
                    <a:gd name="T12" fmla="*/ 22 w 113"/>
                    <a:gd name="T13" fmla="*/ 34 h 123"/>
                    <a:gd name="T14" fmla="*/ 29 w 113"/>
                    <a:gd name="T15" fmla="*/ 67 h 123"/>
                    <a:gd name="T16" fmla="*/ 81 w 113"/>
                    <a:gd name="T17" fmla="*/ 67 h 123"/>
                    <a:gd name="T18" fmla="*/ 87 w 113"/>
                    <a:gd name="T19" fmla="*/ 60 h 123"/>
                    <a:gd name="T20" fmla="*/ 81 w 113"/>
                    <a:gd name="T21" fmla="*/ 54 h 123"/>
                    <a:gd name="T22" fmla="*/ 29 w 113"/>
                    <a:gd name="T23" fmla="*/ 54 h 123"/>
                    <a:gd name="T24" fmla="*/ 22 w 113"/>
                    <a:gd name="T25" fmla="*/ 60 h 123"/>
                    <a:gd name="T26" fmla="*/ 29 w 113"/>
                    <a:gd name="T27" fmla="*/ 67 h 123"/>
                    <a:gd name="T28" fmla="*/ 29 w 113"/>
                    <a:gd name="T29" fmla="*/ 93 h 123"/>
                    <a:gd name="T30" fmla="*/ 81 w 113"/>
                    <a:gd name="T31" fmla="*/ 93 h 123"/>
                    <a:gd name="T32" fmla="*/ 87 w 113"/>
                    <a:gd name="T33" fmla="*/ 87 h 123"/>
                    <a:gd name="T34" fmla="*/ 81 w 113"/>
                    <a:gd name="T35" fmla="*/ 81 h 123"/>
                    <a:gd name="T36" fmla="*/ 29 w 113"/>
                    <a:gd name="T37" fmla="*/ 81 h 123"/>
                    <a:gd name="T38" fmla="*/ 22 w 113"/>
                    <a:gd name="T39" fmla="*/ 87 h 123"/>
                    <a:gd name="T40" fmla="*/ 29 w 113"/>
                    <a:gd name="T41" fmla="*/ 93 h 123"/>
                    <a:gd name="T42" fmla="*/ 113 w 113"/>
                    <a:gd name="T43" fmla="*/ 17 h 123"/>
                    <a:gd name="T44" fmla="*/ 113 w 113"/>
                    <a:gd name="T45" fmla="*/ 106 h 123"/>
                    <a:gd name="T46" fmla="*/ 113 w 113"/>
                    <a:gd name="T47" fmla="*/ 106 h 123"/>
                    <a:gd name="T48" fmla="*/ 96 w 113"/>
                    <a:gd name="T49" fmla="*/ 123 h 123"/>
                    <a:gd name="T50" fmla="*/ 18 w 113"/>
                    <a:gd name="T51" fmla="*/ 123 h 123"/>
                    <a:gd name="T52" fmla="*/ 0 w 113"/>
                    <a:gd name="T53" fmla="*/ 106 h 123"/>
                    <a:gd name="T54" fmla="*/ 0 w 113"/>
                    <a:gd name="T55" fmla="*/ 106 h 123"/>
                    <a:gd name="T56" fmla="*/ 0 w 113"/>
                    <a:gd name="T57" fmla="*/ 17 h 123"/>
                    <a:gd name="T58" fmla="*/ 18 w 113"/>
                    <a:gd name="T59" fmla="*/ 0 h 123"/>
                    <a:gd name="T60" fmla="*/ 96 w 113"/>
                    <a:gd name="T61" fmla="*/ 0 h 123"/>
                    <a:gd name="T62" fmla="*/ 113 w 113"/>
                    <a:gd name="T63" fmla="*/ 17 h 123"/>
                    <a:gd name="T64" fmla="*/ 101 w 113"/>
                    <a:gd name="T65" fmla="*/ 18 h 123"/>
                    <a:gd name="T66" fmla="*/ 95 w 113"/>
                    <a:gd name="T67" fmla="*/ 12 h 123"/>
                    <a:gd name="T68" fmla="*/ 18 w 113"/>
                    <a:gd name="T69" fmla="*/ 12 h 123"/>
                    <a:gd name="T70" fmla="*/ 13 w 113"/>
                    <a:gd name="T71" fmla="*/ 18 h 123"/>
                    <a:gd name="T72" fmla="*/ 13 w 113"/>
                    <a:gd name="T73" fmla="*/ 105 h 123"/>
                    <a:gd name="T74" fmla="*/ 18 w 113"/>
                    <a:gd name="T75" fmla="*/ 111 h 123"/>
                    <a:gd name="T76" fmla="*/ 95 w 113"/>
                    <a:gd name="T77" fmla="*/ 111 h 123"/>
                    <a:gd name="T78" fmla="*/ 101 w 113"/>
                    <a:gd name="T79" fmla="*/ 105 h 123"/>
                    <a:gd name="T80" fmla="*/ 101 w 113"/>
                    <a:gd name="T81" fmla="*/ 18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3" h="123">
                      <a:moveTo>
                        <a:pt x="22" y="34"/>
                      </a:moveTo>
                      <a:cubicBezTo>
                        <a:pt x="22" y="30"/>
                        <a:pt x="25" y="28"/>
                        <a:pt x="29" y="28"/>
                      </a:cubicBezTo>
                      <a:cubicBezTo>
                        <a:pt x="81" y="28"/>
                        <a:pt x="81" y="28"/>
                        <a:pt x="81" y="28"/>
                      </a:cubicBezTo>
                      <a:cubicBezTo>
                        <a:pt x="85" y="28"/>
                        <a:pt x="87" y="30"/>
                        <a:pt x="87" y="34"/>
                      </a:cubicBezTo>
                      <a:cubicBezTo>
                        <a:pt x="87" y="37"/>
                        <a:pt x="85" y="40"/>
                        <a:pt x="81" y="40"/>
                      </a:cubicBezTo>
                      <a:cubicBezTo>
                        <a:pt x="29" y="40"/>
                        <a:pt x="29" y="40"/>
                        <a:pt x="29" y="40"/>
                      </a:cubicBezTo>
                      <a:cubicBezTo>
                        <a:pt x="25" y="40"/>
                        <a:pt x="22" y="37"/>
                        <a:pt x="22" y="34"/>
                      </a:cubicBezTo>
                      <a:close/>
                      <a:moveTo>
                        <a:pt x="29" y="67"/>
                      </a:moveTo>
                      <a:cubicBezTo>
                        <a:pt x="81" y="67"/>
                        <a:pt x="81" y="67"/>
                        <a:pt x="81" y="67"/>
                      </a:cubicBezTo>
                      <a:cubicBezTo>
                        <a:pt x="85" y="67"/>
                        <a:pt x="87" y="64"/>
                        <a:pt x="87" y="60"/>
                      </a:cubicBezTo>
                      <a:cubicBezTo>
                        <a:pt x="87" y="57"/>
                        <a:pt x="85" y="54"/>
                        <a:pt x="81" y="54"/>
                      </a:cubicBezTo>
                      <a:cubicBezTo>
                        <a:pt x="29" y="54"/>
                        <a:pt x="29" y="54"/>
                        <a:pt x="29" y="54"/>
                      </a:cubicBezTo>
                      <a:cubicBezTo>
                        <a:pt x="25" y="54"/>
                        <a:pt x="22" y="57"/>
                        <a:pt x="22" y="60"/>
                      </a:cubicBezTo>
                      <a:cubicBezTo>
                        <a:pt x="22" y="64"/>
                        <a:pt x="25" y="67"/>
                        <a:pt x="29" y="67"/>
                      </a:cubicBezTo>
                      <a:close/>
                      <a:moveTo>
                        <a:pt x="29" y="93"/>
                      </a:moveTo>
                      <a:cubicBezTo>
                        <a:pt x="81" y="93"/>
                        <a:pt x="81" y="93"/>
                        <a:pt x="81" y="93"/>
                      </a:cubicBezTo>
                      <a:cubicBezTo>
                        <a:pt x="85" y="93"/>
                        <a:pt x="87" y="90"/>
                        <a:pt x="87" y="87"/>
                      </a:cubicBezTo>
                      <a:cubicBezTo>
                        <a:pt x="87" y="84"/>
                        <a:pt x="85" y="81"/>
                        <a:pt x="81" y="81"/>
                      </a:cubicBezTo>
                      <a:cubicBezTo>
                        <a:pt x="29" y="81"/>
                        <a:pt x="29" y="81"/>
                        <a:pt x="29" y="81"/>
                      </a:cubicBezTo>
                      <a:cubicBezTo>
                        <a:pt x="25" y="81"/>
                        <a:pt x="22" y="84"/>
                        <a:pt x="22" y="87"/>
                      </a:cubicBezTo>
                      <a:cubicBezTo>
                        <a:pt x="22" y="90"/>
                        <a:pt x="25" y="93"/>
                        <a:pt x="29" y="93"/>
                      </a:cubicBezTo>
                      <a:close/>
                      <a:moveTo>
                        <a:pt x="113" y="17"/>
                      </a:moveTo>
                      <a:cubicBezTo>
                        <a:pt x="113" y="106"/>
                        <a:pt x="113" y="106"/>
                        <a:pt x="113" y="106"/>
                      </a:cubicBezTo>
                      <a:cubicBezTo>
                        <a:pt x="113" y="106"/>
                        <a:pt x="113" y="106"/>
                        <a:pt x="113" y="106"/>
                      </a:cubicBezTo>
                      <a:cubicBezTo>
                        <a:pt x="113" y="115"/>
                        <a:pt x="105" y="123"/>
                        <a:pt x="96" y="123"/>
                      </a:cubicBezTo>
                      <a:cubicBezTo>
                        <a:pt x="18" y="123"/>
                        <a:pt x="18" y="123"/>
                        <a:pt x="18" y="123"/>
                      </a:cubicBezTo>
                      <a:cubicBezTo>
                        <a:pt x="8" y="123"/>
                        <a:pt x="0" y="115"/>
                        <a:pt x="0" y="106"/>
                      </a:cubicBezTo>
                      <a:cubicBezTo>
                        <a:pt x="0" y="106"/>
                        <a:pt x="0" y="106"/>
                        <a:pt x="0" y="106"/>
                      </a:cubicBezTo>
                      <a:cubicBezTo>
                        <a:pt x="0" y="17"/>
                        <a:pt x="0" y="17"/>
                        <a:pt x="0" y="17"/>
                      </a:cubicBezTo>
                      <a:cubicBezTo>
                        <a:pt x="0" y="8"/>
                        <a:pt x="8" y="0"/>
                        <a:pt x="18" y="0"/>
                      </a:cubicBezTo>
                      <a:cubicBezTo>
                        <a:pt x="96" y="0"/>
                        <a:pt x="96" y="0"/>
                        <a:pt x="96" y="0"/>
                      </a:cubicBezTo>
                      <a:cubicBezTo>
                        <a:pt x="105" y="0"/>
                        <a:pt x="113" y="8"/>
                        <a:pt x="113" y="17"/>
                      </a:cubicBezTo>
                      <a:close/>
                      <a:moveTo>
                        <a:pt x="101" y="18"/>
                      </a:moveTo>
                      <a:cubicBezTo>
                        <a:pt x="101" y="15"/>
                        <a:pt x="98" y="12"/>
                        <a:pt x="95" y="12"/>
                      </a:cubicBezTo>
                      <a:cubicBezTo>
                        <a:pt x="18" y="12"/>
                        <a:pt x="18" y="12"/>
                        <a:pt x="18" y="12"/>
                      </a:cubicBezTo>
                      <a:cubicBezTo>
                        <a:pt x="15" y="12"/>
                        <a:pt x="13" y="15"/>
                        <a:pt x="13" y="18"/>
                      </a:cubicBezTo>
                      <a:cubicBezTo>
                        <a:pt x="13" y="105"/>
                        <a:pt x="13" y="105"/>
                        <a:pt x="13" y="105"/>
                      </a:cubicBezTo>
                      <a:cubicBezTo>
                        <a:pt x="13" y="108"/>
                        <a:pt x="15" y="111"/>
                        <a:pt x="18" y="111"/>
                      </a:cubicBezTo>
                      <a:cubicBezTo>
                        <a:pt x="95" y="111"/>
                        <a:pt x="95" y="111"/>
                        <a:pt x="95" y="111"/>
                      </a:cubicBezTo>
                      <a:cubicBezTo>
                        <a:pt x="98" y="111"/>
                        <a:pt x="101" y="108"/>
                        <a:pt x="101" y="105"/>
                      </a:cubicBezTo>
                      <a:lnTo>
                        <a:pt x="101" y="18"/>
                      </a:lnTo>
                      <a:close/>
                    </a:path>
                  </a:pathLst>
                </a:custGeom>
                <a:solidFill>
                  <a:schemeClr val="accent1"/>
                </a:solidFill>
                <a:ln>
                  <a:noFill/>
                </a:ln>
                <a:extLst/>
              </p:spPr>
              <p:txBody>
                <a:bodyPr vert="horz" wrap="square" lIns="91403" tIns="45702" rIns="91403" bIns="45702" numCol="1" anchor="t" anchorCtr="0" compatLnSpc="1">
                  <a:prstTxWarp prst="textNoShape">
                    <a:avLst/>
                  </a:prstTxWarp>
                </a:bodyPr>
                <a:lstStyle/>
                <a:p>
                  <a:pPr>
                    <a:lnSpc>
                      <a:spcPct val="90000"/>
                    </a:lnSpc>
                  </a:pPr>
                  <a:endParaRPr lang="en-US" sz="1836">
                    <a:solidFill>
                      <a:srgbClr val="505050"/>
                    </a:solidFill>
                  </a:endParaRPr>
                </a:p>
              </p:txBody>
            </p:sp>
          </p:grpSp>
        </p:grpSp>
        <p:sp>
          <p:nvSpPr>
            <p:cNvPr id="126" name="Rectangle 125"/>
            <p:cNvSpPr/>
            <p:nvPr/>
          </p:nvSpPr>
          <p:spPr bwMode="auto">
            <a:xfrm>
              <a:off x="4548483" y="3656065"/>
              <a:ext cx="3091860" cy="1514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182806" tIns="146246" rIns="182806" bIns="146246" anchor="t" anchorCtr="0">
              <a:noAutofit/>
            </a:bodyPr>
            <a:lstStyle/>
            <a:p>
              <a:pPr>
                <a:lnSpc>
                  <a:spcPct val="90000"/>
                </a:lnSpc>
              </a:pPr>
              <a:r>
                <a:rPr lang="en-US" sz="1399" spc="-30" dirty="0">
                  <a:gradFill>
                    <a:gsLst>
                      <a:gs pos="56250">
                        <a:srgbClr val="505050"/>
                      </a:gs>
                      <a:gs pos="43000">
                        <a:srgbClr val="505050"/>
                      </a:gs>
                    </a:gsLst>
                    <a:lin ang="5400000" scaled="0"/>
                  </a:gradFill>
                </a:rPr>
                <a:t>Application Server</a:t>
              </a:r>
            </a:p>
          </p:txBody>
        </p:sp>
        <p:grpSp>
          <p:nvGrpSpPr>
            <p:cNvPr id="127" name="Group 126"/>
            <p:cNvGrpSpPr/>
            <p:nvPr/>
          </p:nvGrpSpPr>
          <p:grpSpPr>
            <a:xfrm>
              <a:off x="4614203" y="4080517"/>
              <a:ext cx="958925" cy="1030620"/>
              <a:chOff x="4707954" y="3415633"/>
              <a:chExt cx="978408" cy="1051560"/>
            </a:xfrm>
          </p:grpSpPr>
          <p:sp>
            <p:nvSpPr>
              <p:cNvPr id="195" name="Rectangle 194"/>
              <p:cNvSpPr/>
              <p:nvPr/>
            </p:nvSpPr>
            <p:spPr bwMode="auto">
              <a:xfrm>
                <a:off x="4707954" y="3415633"/>
                <a:ext cx="978408" cy="1051560"/>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3" tIns="0" rIns="182806" bIns="63982" numCol="1" spcCol="0" rtlCol="0" fromWordArt="0" anchor="b" anchorCtr="0" forceAA="0" compatLnSpc="1">
                <a:prstTxWarp prst="textNoShape">
                  <a:avLst/>
                </a:prstTxWarp>
                <a:noAutofit/>
              </a:bodyPr>
              <a:lstStyle/>
              <a:p>
                <a:pPr>
                  <a:lnSpc>
                    <a:spcPct val="90000"/>
                  </a:lnSpc>
                </a:pPr>
                <a:r>
                  <a:rPr lang="en-US" sz="1399" spc="-30" dirty="0">
                    <a:gradFill>
                      <a:gsLst>
                        <a:gs pos="56250">
                          <a:srgbClr val="505050"/>
                        </a:gs>
                        <a:gs pos="43000">
                          <a:srgbClr val="505050"/>
                        </a:gs>
                      </a:gsLst>
                      <a:lin ang="5400000" scaled="0"/>
                    </a:gradFill>
                  </a:rPr>
                  <a:t>HW profile</a:t>
                </a:r>
              </a:p>
            </p:txBody>
          </p:sp>
          <p:sp>
            <p:nvSpPr>
              <p:cNvPr id="196" name="Freeform 647"/>
              <p:cNvSpPr>
                <a:spLocks noChangeAspect="1" noEditPoints="1"/>
              </p:cNvSpPr>
              <p:nvPr/>
            </p:nvSpPr>
            <p:spPr bwMode="auto">
              <a:xfrm rot="5400000">
                <a:off x="4867305" y="3464569"/>
                <a:ext cx="349272" cy="477473"/>
              </a:xfrm>
              <a:custGeom>
                <a:avLst/>
                <a:gdLst>
                  <a:gd name="T0" fmla="*/ 110 w 293"/>
                  <a:gd name="T1" fmla="*/ 266 h 400"/>
                  <a:gd name="T2" fmla="*/ 110 w 293"/>
                  <a:gd name="T3" fmla="*/ 314 h 400"/>
                  <a:gd name="T4" fmla="*/ 119 w 293"/>
                  <a:gd name="T5" fmla="*/ 181 h 400"/>
                  <a:gd name="T6" fmla="*/ 90 w 293"/>
                  <a:gd name="T7" fmla="*/ 211 h 400"/>
                  <a:gd name="T8" fmla="*/ 39 w 293"/>
                  <a:gd name="T9" fmla="*/ 206 h 400"/>
                  <a:gd name="T10" fmla="*/ 40 w 293"/>
                  <a:gd name="T11" fmla="*/ 248 h 400"/>
                  <a:gd name="T12" fmla="*/ 1 w 293"/>
                  <a:gd name="T13" fmla="*/ 281 h 400"/>
                  <a:gd name="T14" fmla="*/ 30 w 293"/>
                  <a:gd name="T15" fmla="*/ 310 h 400"/>
                  <a:gd name="T16" fmla="*/ 26 w 293"/>
                  <a:gd name="T17" fmla="*/ 361 h 400"/>
                  <a:gd name="T18" fmla="*/ 68 w 293"/>
                  <a:gd name="T19" fmla="*/ 361 h 400"/>
                  <a:gd name="T20" fmla="*/ 101 w 293"/>
                  <a:gd name="T21" fmla="*/ 399 h 400"/>
                  <a:gd name="T22" fmla="*/ 130 w 293"/>
                  <a:gd name="T23" fmla="*/ 370 h 400"/>
                  <a:gd name="T24" fmla="*/ 181 w 293"/>
                  <a:gd name="T25" fmla="*/ 374 h 400"/>
                  <a:gd name="T26" fmla="*/ 181 w 293"/>
                  <a:gd name="T27" fmla="*/ 332 h 400"/>
                  <a:gd name="T28" fmla="*/ 219 w 293"/>
                  <a:gd name="T29" fmla="*/ 299 h 400"/>
                  <a:gd name="T30" fmla="*/ 190 w 293"/>
                  <a:gd name="T31" fmla="*/ 270 h 400"/>
                  <a:gd name="T32" fmla="*/ 194 w 293"/>
                  <a:gd name="T33" fmla="*/ 219 h 400"/>
                  <a:gd name="T34" fmla="*/ 152 w 293"/>
                  <a:gd name="T35" fmla="*/ 220 h 400"/>
                  <a:gd name="T36" fmla="*/ 119 w 293"/>
                  <a:gd name="T37" fmla="*/ 181 h 400"/>
                  <a:gd name="T38" fmla="*/ 179 w 293"/>
                  <a:gd name="T39" fmla="*/ 82 h 400"/>
                  <a:gd name="T40" fmla="*/ 197 w 293"/>
                  <a:gd name="T41" fmla="*/ 126 h 400"/>
                  <a:gd name="T42" fmla="*/ 155 w 293"/>
                  <a:gd name="T43" fmla="*/ 0 h 400"/>
                  <a:gd name="T44" fmla="*/ 139 w 293"/>
                  <a:gd name="T45" fmla="*/ 38 h 400"/>
                  <a:gd name="T46" fmla="*/ 91 w 293"/>
                  <a:gd name="T47" fmla="*/ 54 h 400"/>
                  <a:gd name="T48" fmla="*/ 107 w 293"/>
                  <a:gd name="T49" fmla="*/ 92 h 400"/>
                  <a:gd name="T50" fmla="*/ 84 w 293"/>
                  <a:gd name="T51" fmla="*/ 137 h 400"/>
                  <a:gd name="T52" fmla="*/ 122 w 293"/>
                  <a:gd name="T53" fmla="*/ 153 h 400"/>
                  <a:gd name="T54" fmla="*/ 138 w 293"/>
                  <a:gd name="T55" fmla="*/ 201 h 400"/>
                  <a:gd name="T56" fmla="*/ 176 w 293"/>
                  <a:gd name="T57" fmla="*/ 185 h 400"/>
                  <a:gd name="T58" fmla="*/ 222 w 293"/>
                  <a:gd name="T59" fmla="*/ 208 h 400"/>
                  <a:gd name="T60" fmla="*/ 237 w 293"/>
                  <a:gd name="T61" fmla="*/ 170 h 400"/>
                  <a:gd name="T62" fmla="*/ 286 w 293"/>
                  <a:gd name="T63" fmla="*/ 154 h 400"/>
                  <a:gd name="T64" fmla="*/ 270 w 293"/>
                  <a:gd name="T65" fmla="*/ 116 h 400"/>
                  <a:gd name="T66" fmla="*/ 293 w 293"/>
                  <a:gd name="T67" fmla="*/ 71 h 400"/>
                  <a:gd name="T68" fmla="*/ 254 w 293"/>
                  <a:gd name="T69" fmla="*/ 55 h 400"/>
                  <a:gd name="T70" fmla="*/ 239 w 293"/>
                  <a:gd name="T71" fmla="*/ 7 h 400"/>
                  <a:gd name="T72" fmla="*/ 200 w 293"/>
                  <a:gd name="T73" fmla="*/ 23 h 400"/>
                  <a:gd name="T74" fmla="*/ 155 w 293"/>
                  <a:gd name="T75"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3" h="400">
                    <a:moveTo>
                      <a:pt x="86" y="290"/>
                    </a:moveTo>
                    <a:cubicBezTo>
                      <a:pt x="86" y="277"/>
                      <a:pt x="97" y="266"/>
                      <a:pt x="110" y="266"/>
                    </a:cubicBezTo>
                    <a:cubicBezTo>
                      <a:pt x="123" y="266"/>
                      <a:pt x="134" y="277"/>
                      <a:pt x="134" y="290"/>
                    </a:cubicBezTo>
                    <a:cubicBezTo>
                      <a:pt x="134" y="303"/>
                      <a:pt x="123" y="314"/>
                      <a:pt x="110" y="314"/>
                    </a:cubicBezTo>
                    <a:cubicBezTo>
                      <a:pt x="97" y="314"/>
                      <a:pt x="86" y="303"/>
                      <a:pt x="86" y="290"/>
                    </a:cubicBezTo>
                    <a:close/>
                    <a:moveTo>
                      <a:pt x="119" y="181"/>
                    </a:moveTo>
                    <a:cubicBezTo>
                      <a:pt x="113" y="180"/>
                      <a:pt x="107" y="180"/>
                      <a:pt x="101" y="181"/>
                    </a:cubicBezTo>
                    <a:cubicBezTo>
                      <a:pt x="90" y="211"/>
                      <a:pt x="90" y="211"/>
                      <a:pt x="90" y="211"/>
                    </a:cubicBezTo>
                    <a:cubicBezTo>
                      <a:pt x="82" y="212"/>
                      <a:pt x="75" y="216"/>
                      <a:pt x="68" y="220"/>
                    </a:cubicBezTo>
                    <a:cubicBezTo>
                      <a:pt x="39" y="206"/>
                      <a:pt x="39" y="206"/>
                      <a:pt x="39" y="206"/>
                    </a:cubicBezTo>
                    <a:cubicBezTo>
                      <a:pt x="35" y="210"/>
                      <a:pt x="30" y="215"/>
                      <a:pt x="26" y="219"/>
                    </a:cubicBezTo>
                    <a:cubicBezTo>
                      <a:pt x="40" y="248"/>
                      <a:pt x="40" y="248"/>
                      <a:pt x="40" y="248"/>
                    </a:cubicBezTo>
                    <a:cubicBezTo>
                      <a:pt x="36" y="255"/>
                      <a:pt x="32" y="262"/>
                      <a:pt x="31" y="270"/>
                    </a:cubicBezTo>
                    <a:cubicBezTo>
                      <a:pt x="1" y="281"/>
                      <a:pt x="1" y="281"/>
                      <a:pt x="1" y="281"/>
                    </a:cubicBezTo>
                    <a:cubicBezTo>
                      <a:pt x="0" y="287"/>
                      <a:pt x="0" y="293"/>
                      <a:pt x="1" y="299"/>
                    </a:cubicBezTo>
                    <a:cubicBezTo>
                      <a:pt x="30" y="310"/>
                      <a:pt x="30" y="310"/>
                      <a:pt x="30" y="310"/>
                    </a:cubicBezTo>
                    <a:cubicBezTo>
                      <a:pt x="32" y="318"/>
                      <a:pt x="36" y="325"/>
                      <a:pt x="40" y="332"/>
                    </a:cubicBezTo>
                    <a:cubicBezTo>
                      <a:pt x="26" y="361"/>
                      <a:pt x="26" y="361"/>
                      <a:pt x="26" y="361"/>
                    </a:cubicBezTo>
                    <a:cubicBezTo>
                      <a:pt x="30" y="366"/>
                      <a:pt x="35" y="370"/>
                      <a:pt x="39" y="374"/>
                    </a:cubicBezTo>
                    <a:cubicBezTo>
                      <a:pt x="68" y="361"/>
                      <a:pt x="68" y="361"/>
                      <a:pt x="68" y="361"/>
                    </a:cubicBezTo>
                    <a:cubicBezTo>
                      <a:pt x="75" y="365"/>
                      <a:pt x="82" y="368"/>
                      <a:pt x="90" y="370"/>
                    </a:cubicBezTo>
                    <a:cubicBezTo>
                      <a:pt x="101" y="399"/>
                      <a:pt x="101" y="399"/>
                      <a:pt x="101" y="399"/>
                    </a:cubicBezTo>
                    <a:cubicBezTo>
                      <a:pt x="107" y="400"/>
                      <a:pt x="113" y="400"/>
                      <a:pt x="119" y="399"/>
                    </a:cubicBezTo>
                    <a:cubicBezTo>
                      <a:pt x="130" y="370"/>
                      <a:pt x="130" y="370"/>
                      <a:pt x="130" y="370"/>
                    </a:cubicBezTo>
                    <a:cubicBezTo>
                      <a:pt x="138" y="368"/>
                      <a:pt x="145" y="365"/>
                      <a:pt x="152" y="361"/>
                    </a:cubicBezTo>
                    <a:cubicBezTo>
                      <a:pt x="181" y="374"/>
                      <a:pt x="181" y="374"/>
                      <a:pt x="181" y="374"/>
                    </a:cubicBezTo>
                    <a:cubicBezTo>
                      <a:pt x="185" y="370"/>
                      <a:pt x="190" y="366"/>
                      <a:pt x="194" y="361"/>
                    </a:cubicBezTo>
                    <a:cubicBezTo>
                      <a:pt x="181" y="332"/>
                      <a:pt x="181" y="332"/>
                      <a:pt x="181" y="332"/>
                    </a:cubicBezTo>
                    <a:cubicBezTo>
                      <a:pt x="185" y="325"/>
                      <a:pt x="188" y="318"/>
                      <a:pt x="190" y="310"/>
                    </a:cubicBezTo>
                    <a:cubicBezTo>
                      <a:pt x="219" y="299"/>
                      <a:pt x="219" y="299"/>
                      <a:pt x="219" y="299"/>
                    </a:cubicBezTo>
                    <a:cubicBezTo>
                      <a:pt x="220" y="293"/>
                      <a:pt x="220" y="287"/>
                      <a:pt x="219" y="281"/>
                    </a:cubicBezTo>
                    <a:cubicBezTo>
                      <a:pt x="190" y="270"/>
                      <a:pt x="190" y="270"/>
                      <a:pt x="190" y="270"/>
                    </a:cubicBezTo>
                    <a:cubicBezTo>
                      <a:pt x="188" y="262"/>
                      <a:pt x="185" y="255"/>
                      <a:pt x="181" y="248"/>
                    </a:cubicBezTo>
                    <a:cubicBezTo>
                      <a:pt x="194" y="219"/>
                      <a:pt x="194" y="219"/>
                      <a:pt x="194" y="219"/>
                    </a:cubicBezTo>
                    <a:cubicBezTo>
                      <a:pt x="190" y="215"/>
                      <a:pt x="185" y="210"/>
                      <a:pt x="181" y="206"/>
                    </a:cubicBezTo>
                    <a:cubicBezTo>
                      <a:pt x="152" y="220"/>
                      <a:pt x="152" y="220"/>
                      <a:pt x="152" y="220"/>
                    </a:cubicBezTo>
                    <a:cubicBezTo>
                      <a:pt x="145" y="216"/>
                      <a:pt x="138" y="212"/>
                      <a:pt x="130" y="211"/>
                    </a:cubicBezTo>
                    <a:lnTo>
                      <a:pt x="119" y="181"/>
                    </a:lnTo>
                    <a:close/>
                    <a:moveTo>
                      <a:pt x="167" y="113"/>
                    </a:moveTo>
                    <a:cubicBezTo>
                      <a:pt x="162" y="101"/>
                      <a:pt x="167" y="87"/>
                      <a:pt x="179" y="82"/>
                    </a:cubicBezTo>
                    <a:cubicBezTo>
                      <a:pt x="191" y="77"/>
                      <a:pt x="205" y="83"/>
                      <a:pt x="210" y="95"/>
                    </a:cubicBezTo>
                    <a:cubicBezTo>
                      <a:pt x="215" y="107"/>
                      <a:pt x="210" y="121"/>
                      <a:pt x="197" y="126"/>
                    </a:cubicBezTo>
                    <a:cubicBezTo>
                      <a:pt x="185" y="131"/>
                      <a:pt x="172" y="125"/>
                      <a:pt x="167" y="113"/>
                    </a:cubicBezTo>
                    <a:close/>
                    <a:moveTo>
                      <a:pt x="155" y="0"/>
                    </a:moveTo>
                    <a:cubicBezTo>
                      <a:pt x="149" y="2"/>
                      <a:pt x="144" y="4"/>
                      <a:pt x="138" y="7"/>
                    </a:cubicBezTo>
                    <a:cubicBezTo>
                      <a:pt x="139" y="38"/>
                      <a:pt x="139" y="38"/>
                      <a:pt x="139" y="38"/>
                    </a:cubicBezTo>
                    <a:cubicBezTo>
                      <a:pt x="133" y="43"/>
                      <a:pt x="127" y="49"/>
                      <a:pt x="123" y="55"/>
                    </a:cubicBezTo>
                    <a:cubicBezTo>
                      <a:pt x="91" y="54"/>
                      <a:pt x="91" y="54"/>
                      <a:pt x="91" y="54"/>
                    </a:cubicBezTo>
                    <a:cubicBezTo>
                      <a:pt x="88" y="59"/>
                      <a:pt x="86" y="65"/>
                      <a:pt x="84" y="71"/>
                    </a:cubicBezTo>
                    <a:cubicBezTo>
                      <a:pt x="107" y="92"/>
                      <a:pt x="107" y="92"/>
                      <a:pt x="107" y="92"/>
                    </a:cubicBezTo>
                    <a:cubicBezTo>
                      <a:pt x="106" y="100"/>
                      <a:pt x="106" y="108"/>
                      <a:pt x="107" y="116"/>
                    </a:cubicBezTo>
                    <a:cubicBezTo>
                      <a:pt x="84" y="137"/>
                      <a:pt x="84" y="137"/>
                      <a:pt x="84" y="137"/>
                    </a:cubicBezTo>
                    <a:cubicBezTo>
                      <a:pt x="86" y="143"/>
                      <a:pt x="88" y="149"/>
                      <a:pt x="91" y="154"/>
                    </a:cubicBezTo>
                    <a:cubicBezTo>
                      <a:pt x="122" y="153"/>
                      <a:pt x="122" y="153"/>
                      <a:pt x="122" y="153"/>
                    </a:cubicBezTo>
                    <a:cubicBezTo>
                      <a:pt x="127" y="159"/>
                      <a:pt x="133" y="165"/>
                      <a:pt x="139" y="170"/>
                    </a:cubicBezTo>
                    <a:cubicBezTo>
                      <a:pt x="138" y="201"/>
                      <a:pt x="138" y="201"/>
                      <a:pt x="138" y="201"/>
                    </a:cubicBezTo>
                    <a:cubicBezTo>
                      <a:pt x="144" y="204"/>
                      <a:pt x="149" y="206"/>
                      <a:pt x="155" y="208"/>
                    </a:cubicBezTo>
                    <a:cubicBezTo>
                      <a:pt x="176" y="185"/>
                      <a:pt x="176" y="185"/>
                      <a:pt x="176" y="185"/>
                    </a:cubicBezTo>
                    <a:cubicBezTo>
                      <a:pt x="184" y="186"/>
                      <a:pt x="193" y="186"/>
                      <a:pt x="200" y="185"/>
                    </a:cubicBezTo>
                    <a:cubicBezTo>
                      <a:pt x="222" y="208"/>
                      <a:pt x="222" y="208"/>
                      <a:pt x="222" y="208"/>
                    </a:cubicBezTo>
                    <a:cubicBezTo>
                      <a:pt x="228" y="206"/>
                      <a:pt x="233" y="204"/>
                      <a:pt x="239" y="201"/>
                    </a:cubicBezTo>
                    <a:cubicBezTo>
                      <a:pt x="237" y="170"/>
                      <a:pt x="237" y="170"/>
                      <a:pt x="237" y="170"/>
                    </a:cubicBezTo>
                    <a:cubicBezTo>
                      <a:pt x="244" y="165"/>
                      <a:pt x="250" y="159"/>
                      <a:pt x="254" y="153"/>
                    </a:cubicBezTo>
                    <a:cubicBezTo>
                      <a:pt x="286" y="154"/>
                      <a:pt x="286" y="154"/>
                      <a:pt x="286" y="154"/>
                    </a:cubicBezTo>
                    <a:cubicBezTo>
                      <a:pt x="289" y="149"/>
                      <a:pt x="291" y="143"/>
                      <a:pt x="293" y="137"/>
                    </a:cubicBezTo>
                    <a:cubicBezTo>
                      <a:pt x="270" y="116"/>
                      <a:pt x="270" y="116"/>
                      <a:pt x="270" y="116"/>
                    </a:cubicBezTo>
                    <a:cubicBezTo>
                      <a:pt x="271" y="108"/>
                      <a:pt x="271" y="100"/>
                      <a:pt x="270" y="92"/>
                    </a:cubicBezTo>
                    <a:cubicBezTo>
                      <a:pt x="293" y="71"/>
                      <a:pt x="293" y="71"/>
                      <a:pt x="293" y="71"/>
                    </a:cubicBezTo>
                    <a:cubicBezTo>
                      <a:pt x="291" y="65"/>
                      <a:pt x="289" y="59"/>
                      <a:pt x="286" y="54"/>
                    </a:cubicBezTo>
                    <a:cubicBezTo>
                      <a:pt x="254" y="55"/>
                      <a:pt x="254" y="55"/>
                      <a:pt x="254" y="55"/>
                    </a:cubicBezTo>
                    <a:cubicBezTo>
                      <a:pt x="249" y="49"/>
                      <a:pt x="244" y="43"/>
                      <a:pt x="237" y="38"/>
                    </a:cubicBezTo>
                    <a:cubicBezTo>
                      <a:pt x="239" y="7"/>
                      <a:pt x="239" y="7"/>
                      <a:pt x="239" y="7"/>
                    </a:cubicBezTo>
                    <a:cubicBezTo>
                      <a:pt x="233" y="4"/>
                      <a:pt x="228" y="2"/>
                      <a:pt x="222" y="0"/>
                    </a:cubicBezTo>
                    <a:cubicBezTo>
                      <a:pt x="200" y="23"/>
                      <a:pt x="200" y="23"/>
                      <a:pt x="200" y="23"/>
                    </a:cubicBezTo>
                    <a:cubicBezTo>
                      <a:pt x="192" y="22"/>
                      <a:pt x="184" y="22"/>
                      <a:pt x="176" y="23"/>
                    </a:cubicBezTo>
                    <a:lnTo>
                      <a:pt x="155" y="0"/>
                    </a:lnTo>
                    <a:close/>
                  </a:path>
                </a:pathLst>
              </a:custGeom>
              <a:solidFill>
                <a:schemeClr val="accent1"/>
              </a:solidFill>
              <a:ln>
                <a:noFill/>
              </a:ln>
              <a:extLst/>
            </p:spPr>
            <p:txBody>
              <a:bodyPr vert="horz" wrap="square" lIns="91403" tIns="45702" rIns="91403" bIns="45702" numCol="1" anchor="t" anchorCtr="0" compatLnSpc="1">
                <a:prstTxWarp prst="textNoShape">
                  <a:avLst/>
                </a:prstTxWarp>
              </a:bodyPr>
              <a:lstStyle/>
              <a:p>
                <a:pPr>
                  <a:lnSpc>
                    <a:spcPct val="90000"/>
                  </a:lnSpc>
                </a:pPr>
                <a:endParaRPr lang="en-US" sz="1836">
                  <a:solidFill>
                    <a:srgbClr val="505050"/>
                  </a:solidFill>
                </a:endParaRPr>
              </a:p>
            </p:txBody>
          </p:sp>
        </p:grpSp>
        <p:grpSp>
          <p:nvGrpSpPr>
            <p:cNvPr id="128" name="Group 127"/>
            <p:cNvGrpSpPr/>
            <p:nvPr/>
          </p:nvGrpSpPr>
          <p:grpSpPr>
            <a:xfrm>
              <a:off x="5617360" y="4080517"/>
              <a:ext cx="958925" cy="1030620"/>
              <a:chOff x="5731492" y="3415633"/>
              <a:chExt cx="978408" cy="1051560"/>
            </a:xfrm>
          </p:grpSpPr>
          <p:sp>
            <p:nvSpPr>
              <p:cNvPr id="193" name="Rectangle 192"/>
              <p:cNvSpPr/>
              <p:nvPr/>
            </p:nvSpPr>
            <p:spPr bwMode="auto">
              <a:xfrm>
                <a:off x="5731492" y="3415633"/>
                <a:ext cx="978408" cy="1051560"/>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3" tIns="0" rIns="182806" bIns="63982" numCol="1" spcCol="0" rtlCol="0" fromWordArt="0" anchor="b" anchorCtr="0" forceAA="0" compatLnSpc="1">
                <a:prstTxWarp prst="textNoShape">
                  <a:avLst/>
                </a:prstTxWarp>
                <a:noAutofit/>
              </a:bodyPr>
              <a:lstStyle/>
              <a:p>
                <a:pPr>
                  <a:lnSpc>
                    <a:spcPct val="90000"/>
                  </a:lnSpc>
                </a:pPr>
                <a:r>
                  <a:rPr lang="en-US" sz="1399" spc="-30" dirty="0">
                    <a:gradFill>
                      <a:gsLst>
                        <a:gs pos="56250">
                          <a:srgbClr val="505050"/>
                        </a:gs>
                        <a:gs pos="43000">
                          <a:srgbClr val="505050"/>
                        </a:gs>
                      </a:gsLst>
                      <a:lin ang="5400000" scaled="0"/>
                    </a:gradFill>
                  </a:rPr>
                  <a:t>OS profile</a:t>
                </a:r>
              </a:p>
            </p:txBody>
          </p:sp>
          <p:sp>
            <p:nvSpPr>
              <p:cNvPr id="194" name="Freeform 101"/>
              <p:cNvSpPr>
                <a:spLocks noChangeAspect="1" noEditPoints="1"/>
              </p:cNvSpPr>
              <p:nvPr/>
            </p:nvSpPr>
            <p:spPr bwMode="auto">
              <a:xfrm>
                <a:off x="5826742" y="3528670"/>
                <a:ext cx="321571" cy="349271"/>
              </a:xfrm>
              <a:custGeom>
                <a:avLst/>
                <a:gdLst>
                  <a:gd name="T0" fmla="*/ 22 w 113"/>
                  <a:gd name="T1" fmla="*/ 34 h 123"/>
                  <a:gd name="T2" fmla="*/ 29 w 113"/>
                  <a:gd name="T3" fmla="*/ 28 h 123"/>
                  <a:gd name="T4" fmla="*/ 81 w 113"/>
                  <a:gd name="T5" fmla="*/ 28 h 123"/>
                  <a:gd name="T6" fmla="*/ 87 w 113"/>
                  <a:gd name="T7" fmla="*/ 34 h 123"/>
                  <a:gd name="T8" fmla="*/ 81 w 113"/>
                  <a:gd name="T9" fmla="*/ 40 h 123"/>
                  <a:gd name="T10" fmla="*/ 29 w 113"/>
                  <a:gd name="T11" fmla="*/ 40 h 123"/>
                  <a:gd name="T12" fmla="*/ 22 w 113"/>
                  <a:gd name="T13" fmla="*/ 34 h 123"/>
                  <a:gd name="T14" fmla="*/ 29 w 113"/>
                  <a:gd name="T15" fmla="*/ 67 h 123"/>
                  <a:gd name="T16" fmla="*/ 81 w 113"/>
                  <a:gd name="T17" fmla="*/ 67 h 123"/>
                  <a:gd name="T18" fmla="*/ 87 w 113"/>
                  <a:gd name="T19" fmla="*/ 60 h 123"/>
                  <a:gd name="T20" fmla="*/ 81 w 113"/>
                  <a:gd name="T21" fmla="*/ 54 h 123"/>
                  <a:gd name="T22" fmla="*/ 29 w 113"/>
                  <a:gd name="T23" fmla="*/ 54 h 123"/>
                  <a:gd name="T24" fmla="*/ 22 w 113"/>
                  <a:gd name="T25" fmla="*/ 60 h 123"/>
                  <a:gd name="T26" fmla="*/ 29 w 113"/>
                  <a:gd name="T27" fmla="*/ 67 h 123"/>
                  <a:gd name="T28" fmla="*/ 29 w 113"/>
                  <a:gd name="T29" fmla="*/ 93 h 123"/>
                  <a:gd name="T30" fmla="*/ 81 w 113"/>
                  <a:gd name="T31" fmla="*/ 93 h 123"/>
                  <a:gd name="T32" fmla="*/ 87 w 113"/>
                  <a:gd name="T33" fmla="*/ 87 h 123"/>
                  <a:gd name="T34" fmla="*/ 81 w 113"/>
                  <a:gd name="T35" fmla="*/ 81 h 123"/>
                  <a:gd name="T36" fmla="*/ 29 w 113"/>
                  <a:gd name="T37" fmla="*/ 81 h 123"/>
                  <a:gd name="T38" fmla="*/ 22 w 113"/>
                  <a:gd name="T39" fmla="*/ 87 h 123"/>
                  <a:gd name="T40" fmla="*/ 29 w 113"/>
                  <a:gd name="T41" fmla="*/ 93 h 123"/>
                  <a:gd name="T42" fmla="*/ 113 w 113"/>
                  <a:gd name="T43" fmla="*/ 17 h 123"/>
                  <a:gd name="T44" fmla="*/ 113 w 113"/>
                  <a:gd name="T45" fmla="*/ 106 h 123"/>
                  <a:gd name="T46" fmla="*/ 113 w 113"/>
                  <a:gd name="T47" fmla="*/ 106 h 123"/>
                  <a:gd name="T48" fmla="*/ 96 w 113"/>
                  <a:gd name="T49" fmla="*/ 123 h 123"/>
                  <a:gd name="T50" fmla="*/ 18 w 113"/>
                  <a:gd name="T51" fmla="*/ 123 h 123"/>
                  <a:gd name="T52" fmla="*/ 0 w 113"/>
                  <a:gd name="T53" fmla="*/ 106 h 123"/>
                  <a:gd name="T54" fmla="*/ 0 w 113"/>
                  <a:gd name="T55" fmla="*/ 106 h 123"/>
                  <a:gd name="T56" fmla="*/ 0 w 113"/>
                  <a:gd name="T57" fmla="*/ 17 h 123"/>
                  <a:gd name="T58" fmla="*/ 18 w 113"/>
                  <a:gd name="T59" fmla="*/ 0 h 123"/>
                  <a:gd name="T60" fmla="*/ 96 w 113"/>
                  <a:gd name="T61" fmla="*/ 0 h 123"/>
                  <a:gd name="T62" fmla="*/ 113 w 113"/>
                  <a:gd name="T63" fmla="*/ 17 h 123"/>
                  <a:gd name="T64" fmla="*/ 101 w 113"/>
                  <a:gd name="T65" fmla="*/ 18 h 123"/>
                  <a:gd name="T66" fmla="*/ 95 w 113"/>
                  <a:gd name="T67" fmla="*/ 12 h 123"/>
                  <a:gd name="T68" fmla="*/ 18 w 113"/>
                  <a:gd name="T69" fmla="*/ 12 h 123"/>
                  <a:gd name="T70" fmla="*/ 13 w 113"/>
                  <a:gd name="T71" fmla="*/ 18 h 123"/>
                  <a:gd name="T72" fmla="*/ 13 w 113"/>
                  <a:gd name="T73" fmla="*/ 105 h 123"/>
                  <a:gd name="T74" fmla="*/ 18 w 113"/>
                  <a:gd name="T75" fmla="*/ 111 h 123"/>
                  <a:gd name="T76" fmla="*/ 95 w 113"/>
                  <a:gd name="T77" fmla="*/ 111 h 123"/>
                  <a:gd name="T78" fmla="*/ 101 w 113"/>
                  <a:gd name="T79" fmla="*/ 105 h 123"/>
                  <a:gd name="T80" fmla="*/ 101 w 113"/>
                  <a:gd name="T81" fmla="*/ 18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3" h="123">
                    <a:moveTo>
                      <a:pt x="22" y="34"/>
                    </a:moveTo>
                    <a:cubicBezTo>
                      <a:pt x="22" y="30"/>
                      <a:pt x="25" y="28"/>
                      <a:pt x="29" y="28"/>
                    </a:cubicBezTo>
                    <a:cubicBezTo>
                      <a:pt x="81" y="28"/>
                      <a:pt x="81" y="28"/>
                      <a:pt x="81" y="28"/>
                    </a:cubicBezTo>
                    <a:cubicBezTo>
                      <a:pt x="85" y="28"/>
                      <a:pt x="87" y="30"/>
                      <a:pt x="87" y="34"/>
                    </a:cubicBezTo>
                    <a:cubicBezTo>
                      <a:pt x="87" y="37"/>
                      <a:pt x="85" y="40"/>
                      <a:pt x="81" y="40"/>
                    </a:cubicBezTo>
                    <a:cubicBezTo>
                      <a:pt x="29" y="40"/>
                      <a:pt x="29" y="40"/>
                      <a:pt x="29" y="40"/>
                    </a:cubicBezTo>
                    <a:cubicBezTo>
                      <a:pt x="25" y="40"/>
                      <a:pt x="22" y="37"/>
                      <a:pt x="22" y="34"/>
                    </a:cubicBezTo>
                    <a:close/>
                    <a:moveTo>
                      <a:pt x="29" y="67"/>
                    </a:moveTo>
                    <a:cubicBezTo>
                      <a:pt x="81" y="67"/>
                      <a:pt x="81" y="67"/>
                      <a:pt x="81" y="67"/>
                    </a:cubicBezTo>
                    <a:cubicBezTo>
                      <a:pt x="85" y="67"/>
                      <a:pt x="87" y="64"/>
                      <a:pt x="87" y="60"/>
                    </a:cubicBezTo>
                    <a:cubicBezTo>
                      <a:pt x="87" y="57"/>
                      <a:pt x="85" y="54"/>
                      <a:pt x="81" y="54"/>
                    </a:cubicBezTo>
                    <a:cubicBezTo>
                      <a:pt x="29" y="54"/>
                      <a:pt x="29" y="54"/>
                      <a:pt x="29" y="54"/>
                    </a:cubicBezTo>
                    <a:cubicBezTo>
                      <a:pt x="25" y="54"/>
                      <a:pt x="22" y="57"/>
                      <a:pt x="22" y="60"/>
                    </a:cubicBezTo>
                    <a:cubicBezTo>
                      <a:pt x="22" y="64"/>
                      <a:pt x="25" y="67"/>
                      <a:pt x="29" y="67"/>
                    </a:cubicBezTo>
                    <a:close/>
                    <a:moveTo>
                      <a:pt x="29" y="93"/>
                    </a:moveTo>
                    <a:cubicBezTo>
                      <a:pt x="81" y="93"/>
                      <a:pt x="81" y="93"/>
                      <a:pt x="81" y="93"/>
                    </a:cubicBezTo>
                    <a:cubicBezTo>
                      <a:pt x="85" y="93"/>
                      <a:pt x="87" y="90"/>
                      <a:pt x="87" y="87"/>
                    </a:cubicBezTo>
                    <a:cubicBezTo>
                      <a:pt x="87" y="84"/>
                      <a:pt x="85" y="81"/>
                      <a:pt x="81" y="81"/>
                    </a:cubicBezTo>
                    <a:cubicBezTo>
                      <a:pt x="29" y="81"/>
                      <a:pt x="29" y="81"/>
                      <a:pt x="29" y="81"/>
                    </a:cubicBezTo>
                    <a:cubicBezTo>
                      <a:pt x="25" y="81"/>
                      <a:pt x="22" y="84"/>
                      <a:pt x="22" y="87"/>
                    </a:cubicBezTo>
                    <a:cubicBezTo>
                      <a:pt x="22" y="90"/>
                      <a:pt x="25" y="93"/>
                      <a:pt x="29" y="93"/>
                    </a:cubicBezTo>
                    <a:close/>
                    <a:moveTo>
                      <a:pt x="113" y="17"/>
                    </a:moveTo>
                    <a:cubicBezTo>
                      <a:pt x="113" y="106"/>
                      <a:pt x="113" y="106"/>
                      <a:pt x="113" y="106"/>
                    </a:cubicBezTo>
                    <a:cubicBezTo>
                      <a:pt x="113" y="106"/>
                      <a:pt x="113" y="106"/>
                      <a:pt x="113" y="106"/>
                    </a:cubicBezTo>
                    <a:cubicBezTo>
                      <a:pt x="113" y="115"/>
                      <a:pt x="105" y="123"/>
                      <a:pt x="96" y="123"/>
                    </a:cubicBezTo>
                    <a:cubicBezTo>
                      <a:pt x="18" y="123"/>
                      <a:pt x="18" y="123"/>
                      <a:pt x="18" y="123"/>
                    </a:cubicBezTo>
                    <a:cubicBezTo>
                      <a:pt x="8" y="123"/>
                      <a:pt x="0" y="115"/>
                      <a:pt x="0" y="106"/>
                    </a:cubicBezTo>
                    <a:cubicBezTo>
                      <a:pt x="0" y="106"/>
                      <a:pt x="0" y="106"/>
                      <a:pt x="0" y="106"/>
                    </a:cubicBezTo>
                    <a:cubicBezTo>
                      <a:pt x="0" y="17"/>
                      <a:pt x="0" y="17"/>
                      <a:pt x="0" y="17"/>
                    </a:cubicBezTo>
                    <a:cubicBezTo>
                      <a:pt x="0" y="8"/>
                      <a:pt x="8" y="0"/>
                      <a:pt x="18" y="0"/>
                    </a:cubicBezTo>
                    <a:cubicBezTo>
                      <a:pt x="96" y="0"/>
                      <a:pt x="96" y="0"/>
                      <a:pt x="96" y="0"/>
                    </a:cubicBezTo>
                    <a:cubicBezTo>
                      <a:pt x="105" y="0"/>
                      <a:pt x="113" y="8"/>
                      <a:pt x="113" y="17"/>
                    </a:cubicBezTo>
                    <a:close/>
                    <a:moveTo>
                      <a:pt x="101" y="18"/>
                    </a:moveTo>
                    <a:cubicBezTo>
                      <a:pt x="101" y="15"/>
                      <a:pt x="98" y="12"/>
                      <a:pt x="95" y="12"/>
                    </a:cubicBezTo>
                    <a:cubicBezTo>
                      <a:pt x="18" y="12"/>
                      <a:pt x="18" y="12"/>
                      <a:pt x="18" y="12"/>
                    </a:cubicBezTo>
                    <a:cubicBezTo>
                      <a:pt x="15" y="12"/>
                      <a:pt x="13" y="15"/>
                      <a:pt x="13" y="18"/>
                    </a:cubicBezTo>
                    <a:cubicBezTo>
                      <a:pt x="13" y="105"/>
                      <a:pt x="13" y="105"/>
                      <a:pt x="13" y="105"/>
                    </a:cubicBezTo>
                    <a:cubicBezTo>
                      <a:pt x="13" y="108"/>
                      <a:pt x="15" y="111"/>
                      <a:pt x="18" y="111"/>
                    </a:cubicBezTo>
                    <a:cubicBezTo>
                      <a:pt x="95" y="111"/>
                      <a:pt x="95" y="111"/>
                      <a:pt x="95" y="111"/>
                    </a:cubicBezTo>
                    <a:cubicBezTo>
                      <a:pt x="98" y="111"/>
                      <a:pt x="101" y="108"/>
                      <a:pt x="101" y="105"/>
                    </a:cubicBezTo>
                    <a:lnTo>
                      <a:pt x="101"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a:lnSpc>
                    <a:spcPct val="90000"/>
                  </a:lnSpc>
                </a:pPr>
                <a:endParaRPr lang="en-US" sz="1836">
                  <a:solidFill>
                    <a:srgbClr val="505050"/>
                  </a:solidFill>
                </a:endParaRPr>
              </a:p>
            </p:txBody>
          </p:sp>
        </p:grpSp>
        <p:grpSp>
          <p:nvGrpSpPr>
            <p:cNvPr id="129" name="Group 128"/>
            <p:cNvGrpSpPr/>
            <p:nvPr/>
          </p:nvGrpSpPr>
          <p:grpSpPr>
            <a:xfrm>
              <a:off x="4548483" y="2642617"/>
              <a:ext cx="3091860" cy="968639"/>
              <a:chOff x="4640898" y="1948518"/>
              <a:chExt cx="3154680" cy="988320"/>
            </a:xfrm>
          </p:grpSpPr>
          <p:sp>
            <p:nvSpPr>
              <p:cNvPr id="189" name="Rectangle 188"/>
              <p:cNvSpPr/>
              <p:nvPr/>
            </p:nvSpPr>
            <p:spPr bwMode="auto">
              <a:xfrm>
                <a:off x="4640898" y="2443062"/>
                <a:ext cx="3154680" cy="49377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square" lIns="182806" tIns="146246" rIns="182806" bIns="146246" anchor="t" anchorCtr="0">
                <a:spAutoFit/>
              </a:bodyPr>
              <a:lstStyle/>
              <a:p>
                <a:pPr>
                  <a:lnSpc>
                    <a:spcPct val="90000"/>
                  </a:lnSpc>
                </a:pPr>
                <a:r>
                  <a:rPr lang="en-US" sz="1399" spc="-30" dirty="0">
                    <a:gradFill>
                      <a:gsLst>
                        <a:gs pos="56250">
                          <a:srgbClr val="505050"/>
                        </a:gs>
                        <a:gs pos="43000">
                          <a:srgbClr val="505050"/>
                        </a:gs>
                      </a:gsLst>
                      <a:lin ang="5400000" scaled="0"/>
                    </a:gradFill>
                    <a:latin typeface="Segoe UI" panose="020B0502040204020203" pitchFamily="34" charset="0"/>
                    <a:cs typeface="Segoe UI" panose="020B0502040204020203" pitchFamily="34" charset="0"/>
                  </a:rPr>
                  <a:t>Scale out and health </a:t>
                </a:r>
                <a:r>
                  <a:rPr lang="en-US" sz="1399" spc="-30" dirty="0" smtClean="0">
                    <a:gradFill>
                      <a:gsLst>
                        <a:gs pos="56250">
                          <a:srgbClr val="505050"/>
                        </a:gs>
                        <a:gs pos="43000">
                          <a:srgbClr val="505050"/>
                        </a:gs>
                      </a:gsLst>
                      <a:lin ang="5400000" scaled="0"/>
                    </a:gradFill>
                    <a:latin typeface="Segoe UI" panose="020B0502040204020203" pitchFamily="34" charset="0"/>
                    <a:cs typeface="Segoe UI" panose="020B0502040204020203" pitchFamily="34" charset="0"/>
                  </a:rPr>
                  <a:t>policy.</a:t>
                </a:r>
                <a:endParaRPr lang="en-US" sz="1399" spc="-30" dirty="0">
                  <a:gradFill>
                    <a:gsLst>
                      <a:gs pos="56250">
                        <a:srgbClr val="505050"/>
                      </a:gs>
                      <a:gs pos="43000">
                        <a:srgbClr val="505050"/>
                      </a:gs>
                    </a:gsLst>
                    <a:lin ang="5400000" scaled="0"/>
                  </a:gradFill>
                  <a:latin typeface="Segoe UI" panose="020B0502040204020203" pitchFamily="34" charset="0"/>
                  <a:cs typeface="Segoe UI" panose="020B0502040204020203" pitchFamily="34" charset="0"/>
                </a:endParaRPr>
              </a:p>
            </p:txBody>
          </p:sp>
          <p:grpSp>
            <p:nvGrpSpPr>
              <p:cNvPr id="190" name="Group 189"/>
              <p:cNvGrpSpPr>
                <a:grpSpLocks noChangeAspect="1"/>
              </p:cNvGrpSpPr>
              <p:nvPr/>
            </p:nvGrpSpPr>
            <p:grpSpPr>
              <a:xfrm>
                <a:off x="4659948" y="1948518"/>
                <a:ext cx="410425" cy="410425"/>
                <a:chOff x="1225393" y="1746128"/>
                <a:chExt cx="727091" cy="727091"/>
              </a:xfrm>
            </p:grpSpPr>
            <p:sp>
              <p:nvSpPr>
                <p:cNvPr id="191" name="Oval 190"/>
                <p:cNvSpPr/>
                <p:nvPr/>
              </p:nvSpPr>
              <p:spPr bwMode="auto">
                <a:xfrm>
                  <a:off x="1225393" y="1746128"/>
                  <a:ext cx="727091" cy="727091"/>
                </a:xfrm>
                <a:prstGeom prst="ellipse">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13737">
                    <a:lnSpc>
                      <a:spcPct val="90000"/>
                    </a:lnSpc>
                  </a:pPr>
                  <a:endParaRPr lang="en-US" sz="1999" spc="-50" dirty="0">
                    <a:gradFill>
                      <a:gsLst>
                        <a:gs pos="1250">
                          <a:srgbClr val="EFEFEF"/>
                        </a:gs>
                        <a:gs pos="10417">
                          <a:srgbClr val="EFEFEF"/>
                        </a:gs>
                      </a:gsLst>
                      <a:lin ang="5400000" scaled="0"/>
                    </a:gradFill>
                  </a:endParaRPr>
                </a:p>
              </p:txBody>
            </p:sp>
            <p:sp>
              <p:nvSpPr>
                <p:cNvPr id="192" name="Freeform 101"/>
                <p:cNvSpPr>
                  <a:spLocks noChangeAspect="1" noEditPoints="1"/>
                </p:cNvSpPr>
                <p:nvPr/>
              </p:nvSpPr>
              <p:spPr bwMode="auto">
                <a:xfrm>
                  <a:off x="1412074" y="1917575"/>
                  <a:ext cx="353728" cy="384198"/>
                </a:xfrm>
                <a:custGeom>
                  <a:avLst/>
                  <a:gdLst>
                    <a:gd name="T0" fmla="*/ 22 w 113"/>
                    <a:gd name="T1" fmla="*/ 34 h 123"/>
                    <a:gd name="T2" fmla="*/ 29 w 113"/>
                    <a:gd name="T3" fmla="*/ 28 h 123"/>
                    <a:gd name="T4" fmla="*/ 81 w 113"/>
                    <a:gd name="T5" fmla="*/ 28 h 123"/>
                    <a:gd name="T6" fmla="*/ 87 w 113"/>
                    <a:gd name="T7" fmla="*/ 34 h 123"/>
                    <a:gd name="T8" fmla="*/ 81 w 113"/>
                    <a:gd name="T9" fmla="*/ 40 h 123"/>
                    <a:gd name="T10" fmla="*/ 29 w 113"/>
                    <a:gd name="T11" fmla="*/ 40 h 123"/>
                    <a:gd name="T12" fmla="*/ 22 w 113"/>
                    <a:gd name="T13" fmla="*/ 34 h 123"/>
                    <a:gd name="T14" fmla="*/ 29 w 113"/>
                    <a:gd name="T15" fmla="*/ 67 h 123"/>
                    <a:gd name="T16" fmla="*/ 81 w 113"/>
                    <a:gd name="T17" fmla="*/ 67 h 123"/>
                    <a:gd name="T18" fmla="*/ 87 w 113"/>
                    <a:gd name="T19" fmla="*/ 60 h 123"/>
                    <a:gd name="T20" fmla="*/ 81 w 113"/>
                    <a:gd name="T21" fmla="*/ 54 h 123"/>
                    <a:gd name="T22" fmla="*/ 29 w 113"/>
                    <a:gd name="T23" fmla="*/ 54 h 123"/>
                    <a:gd name="T24" fmla="*/ 22 w 113"/>
                    <a:gd name="T25" fmla="*/ 60 h 123"/>
                    <a:gd name="T26" fmla="*/ 29 w 113"/>
                    <a:gd name="T27" fmla="*/ 67 h 123"/>
                    <a:gd name="T28" fmla="*/ 29 w 113"/>
                    <a:gd name="T29" fmla="*/ 93 h 123"/>
                    <a:gd name="T30" fmla="*/ 81 w 113"/>
                    <a:gd name="T31" fmla="*/ 93 h 123"/>
                    <a:gd name="T32" fmla="*/ 87 w 113"/>
                    <a:gd name="T33" fmla="*/ 87 h 123"/>
                    <a:gd name="T34" fmla="*/ 81 w 113"/>
                    <a:gd name="T35" fmla="*/ 81 h 123"/>
                    <a:gd name="T36" fmla="*/ 29 w 113"/>
                    <a:gd name="T37" fmla="*/ 81 h 123"/>
                    <a:gd name="T38" fmla="*/ 22 w 113"/>
                    <a:gd name="T39" fmla="*/ 87 h 123"/>
                    <a:gd name="T40" fmla="*/ 29 w 113"/>
                    <a:gd name="T41" fmla="*/ 93 h 123"/>
                    <a:gd name="T42" fmla="*/ 113 w 113"/>
                    <a:gd name="T43" fmla="*/ 17 h 123"/>
                    <a:gd name="T44" fmla="*/ 113 w 113"/>
                    <a:gd name="T45" fmla="*/ 106 h 123"/>
                    <a:gd name="T46" fmla="*/ 113 w 113"/>
                    <a:gd name="T47" fmla="*/ 106 h 123"/>
                    <a:gd name="T48" fmla="*/ 96 w 113"/>
                    <a:gd name="T49" fmla="*/ 123 h 123"/>
                    <a:gd name="T50" fmla="*/ 18 w 113"/>
                    <a:gd name="T51" fmla="*/ 123 h 123"/>
                    <a:gd name="T52" fmla="*/ 0 w 113"/>
                    <a:gd name="T53" fmla="*/ 106 h 123"/>
                    <a:gd name="T54" fmla="*/ 0 w 113"/>
                    <a:gd name="T55" fmla="*/ 106 h 123"/>
                    <a:gd name="T56" fmla="*/ 0 w 113"/>
                    <a:gd name="T57" fmla="*/ 17 h 123"/>
                    <a:gd name="T58" fmla="*/ 18 w 113"/>
                    <a:gd name="T59" fmla="*/ 0 h 123"/>
                    <a:gd name="T60" fmla="*/ 96 w 113"/>
                    <a:gd name="T61" fmla="*/ 0 h 123"/>
                    <a:gd name="T62" fmla="*/ 113 w 113"/>
                    <a:gd name="T63" fmla="*/ 17 h 123"/>
                    <a:gd name="T64" fmla="*/ 101 w 113"/>
                    <a:gd name="T65" fmla="*/ 18 h 123"/>
                    <a:gd name="T66" fmla="*/ 95 w 113"/>
                    <a:gd name="T67" fmla="*/ 12 h 123"/>
                    <a:gd name="T68" fmla="*/ 18 w 113"/>
                    <a:gd name="T69" fmla="*/ 12 h 123"/>
                    <a:gd name="T70" fmla="*/ 13 w 113"/>
                    <a:gd name="T71" fmla="*/ 18 h 123"/>
                    <a:gd name="T72" fmla="*/ 13 w 113"/>
                    <a:gd name="T73" fmla="*/ 105 h 123"/>
                    <a:gd name="T74" fmla="*/ 18 w 113"/>
                    <a:gd name="T75" fmla="*/ 111 h 123"/>
                    <a:gd name="T76" fmla="*/ 95 w 113"/>
                    <a:gd name="T77" fmla="*/ 111 h 123"/>
                    <a:gd name="T78" fmla="*/ 101 w 113"/>
                    <a:gd name="T79" fmla="*/ 105 h 123"/>
                    <a:gd name="T80" fmla="*/ 101 w 113"/>
                    <a:gd name="T81" fmla="*/ 18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3" h="123">
                      <a:moveTo>
                        <a:pt x="22" y="34"/>
                      </a:moveTo>
                      <a:cubicBezTo>
                        <a:pt x="22" y="30"/>
                        <a:pt x="25" y="28"/>
                        <a:pt x="29" y="28"/>
                      </a:cubicBezTo>
                      <a:cubicBezTo>
                        <a:pt x="81" y="28"/>
                        <a:pt x="81" y="28"/>
                        <a:pt x="81" y="28"/>
                      </a:cubicBezTo>
                      <a:cubicBezTo>
                        <a:pt x="85" y="28"/>
                        <a:pt x="87" y="30"/>
                        <a:pt x="87" y="34"/>
                      </a:cubicBezTo>
                      <a:cubicBezTo>
                        <a:pt x="87" y="37"/>
                        <a:pt x="85" y="40"/>
                        <a:pt x="81" y="40"/>
                      </a:cubicBezTo>
                      <a:cubicBezTo>
                        <a:pt x="29" y="40"/>
                        <a:pt x="29" y="40"/>
                        <a:pt x="29" y="40"/>
                      </a:cubicBezTo>
                      <a:cubicBezTo>
                        <a:pt x="25" y="40"/>
                        <a:pt x="22" y="37"/>
                        <a:pt x="22" y="34"/>
                      </a:cubicBezTo>
                      <a:close/>
                      <a:moveTo>
                        <a:pt x="29" y="67"/>
                      </a:moveTo>
                      <a:cubicBezTo>
                        <a:pt x="81" y="67"/>
                        <a:pt x="81" y="67"/>
                        <a:pt x="81" y="67"/>
                      </a:cubicBezTo>
                      <a:cubicBezTo>
                        <a:pt x="85" y="67"/>
                        <a:pt x="87" y="64"/>
                        <a:pt x="87" y="60"/>
                      </a:cubicBezTo>
                      <a:cubicBezTo>
                        <a:pt x="87" y="57"/>
                        <a:pt x="85" y="54"/>
                        <a:pt x="81" y="54"/>
                      </a:cubicBezTo>
                      <a:cubicBezTo>
                        <a:pt x="29" y="54"/>
                        <a:pt x="29" y="54"/>
                        <a:pt x="29" y="54"/>
                      </a:cubicBezTo>
                      <a:cubicBezTo>
                        <a:pt x="25" y="54"/>
                        <a:pt x="22" y="57"/>
                        <a:pt x="22" y="60"/>
                      </a:cubicBezTo>
                      <a:cubicBezTo>
                        <a:pt x="22" y="64"/>
                        <a:pt x="25" y="67"/>
                        <a:pt x="29" y="67"/>
                      </a:cubicBezTo>
                      <a:close/>
                      <a:moveTo>
                        <a:pt x="29" y="93"/>
                      </a:moveTo>
                      <a:cubicBezTo>
                        <a:pt x="81" y="93"/>
                        <a:pt x="81" y="93"/>
                        <a:pt x="81" y="93"/>
                      </a:cubicBezTo>
                      <a:cubicBezTo>
                        <a:pt x="85" y="93"/>
                        <a:pt x="87" y="90"/>
                        <a:pt x="87" y="87"/>
                      </a:cubicBezTo>
                      <a:cubicBezTo>
                        <a:pt x="87" y="84"/>
                        <a:pt x="85" y="81"/>
                        <a:pt x="81" y="81"/>
                      </a:cubicBezTo>
                      <a:cubicBezTo>
                        <a:pt x="29" y="81"/>
                        <a:pt x="29" y="81"/>
                        <a:pt x="29" y="81"/>
                      </a:cubicBezTo>
                      <a:cubicBezTo>
                        <a:pt x="25" y="81"/>
                        <a:pt x="22" y="84"/>
                        <a:pt x="22" y="87"/>
                      </a:cubicBezTo>
                      <a:cubicBezTo>
                        <a:pt x="22" y="90"/>
                        <a:pt x="25" y="93"/>
                        <a:pt x="29" y="93"/>
                      </a:cubicBezTo>
                      <a:close/>
                      <a:moveTo>
                        <a:pt x="113" y="17"/>
                      </a:moveTo>
                      <a:cubicBezTo>
                        <a:pt x="113" y="106"/>
                        <a:pt x="113" y="106"/>
                        <a:pt x="113" y="106"/>
                      </a:cubicBezTo>
                      <a:cubicBezTo>
                        <a:pt x="113" y="106"/>
                        <a:pt x="113" y="106"/>
                        <a:pt x="113" y="106"/>
                      </a:cubicBezTo>
                      <a:cubicBezTo>
                        <a:pt x="113" y="115"/>
                        <a:pt x="105" y="123"/>
                        <a:pt x="96" y="123"/>
                      </a:cubicBezTo>
                      <a:cubicBezTo>
                        <a:pt x="18" y="123"/>
                        <a:pt x="18" y="123"/>
                        <a:pt x="18" y="123"/>
                      </a:cubicBezTo>
                      <a:cubicBezTo>
                        <a:pt x="8" y="123"/>
                        <a:pt x="0" y="115"/>
                        <a:pt x="0" y="106"/>
                      </a:cubicBezTo>
                      <a:cubicBezTo>
                        <a:pt x="0" y="106"/>
                        <a:pt x="0" y="106"/>
                        <a:pt x="0" y="106"/>
                      </a:cubicBezTo>
                      <a:cubicBezTo>
                        <a:pt x="0" y="17"/>
                        <a:pt x="0" y="17"/>
                        <a:pt x="0" y="17"/>
                      </a:cubicBezTo>
                      <a:cubicBezTo>
                        <a:pt x="0" y="8"/>
                        <a:pt x="8" y="0"/>
                        <a:pt x="18" y="0"/>
                      </a:cubicBezTo>
                      <a:cubicBezTo>
                        <a:pt x="96" y="0"/>
                        <a:pt x="96" y="0"/>
                        <a:pt x="96" y="0"/>
                      </a:cubicBezTo>
                      <a:cubicBezTo>
                        <a:pt x="105" y="0"/>
                        <a:pt x="113" y="8"/>
                        <a:pt x="113" y="17"/>
                      </a:cubicBezTo>
                      <a:close/>
                      <a:moveTo>
                        <a:pt x="101" y="18"/>
                      </a:moveTo>
                      <a:cubicBezTo>
                        <a:pt x="101" y="15"/>
                        <a:pt x="98" y="12"/>
                        <a:pt x="95" y="12"/>
                      </a:cubicBezTo>
                      <a:cubicBezTo>
                        <a:pt x="18" y="12"/>
                        <a:pt x="18" y="12"/>
                        <a:pt x="18" y="12"/>
                      </a:cubicBezTo>
                      <a:cubicBezTo>
                        <a:pt x="15" y="12"/>
                        <a:pt x="13" y="15"/>
                        <a:pt x="13" y="18"/>
                      </a:cubicBezTo>
                      <a:cubicBezTo>
                        <a:pt x="13" y="105"/>
                        <a:pt x="13" y="105"/>
                        <a:pt x="13" y="105"/>
                      </a:cubicBezTo>
                      <a:cubicBezTo>
                        <a:pt x="13" y="108"/>
                        <a:pt x="15" y="111"/>
                        <a:pt x="18" y="111"/>
                      </a:cubicBezTo>
                      <a:cubicBezTo>
                        <a:pt x="95" y="111"/>
                        <a:pt x="95" y="111"/>
                        <a:pt x="95" y="111"/>
                      </a:cubicBezTo>
                      <a:cubicBezTo>
                        <a:pt x="98" y="111"/>
                        <a:pt x="101" y="108"/>
                        <a:pt x="101" y="105"/>
                      </a:cubicBezTo>
                      <a:lnTo>
                        <a:pt x="101" y="18"/>
                      </a:lnTo>
                      <a:close/>
                    </a:path>
                  </a:pathLst>
                </a:custGeom>
                <a:solidFill>
                  <a:schemeClr val="accent1"/>
                </a:solidFill>
                <a:ln>
                  <a:noFill/>
                </a:ln>
                <a:extLst/>
              </p:spPr>
              <p:txBody>
                <a:bodyPr vert="horz" wrap="square" lIns="91403" tIns="45702" rIns="91403" bIns="45702" numCol="1" anchor="t" anchorCtr="0" compatLnSpc="1">
                  <a:prstTxWarp prst="textNoShape">
                    <a:avLst/>
                  </a:prstTxWarp>
                </a:bodyPr>
                <a:lstStyle/>
                <a:p>
                  <a:pPr>
                    <a:lnSpc>
                      <a:spcPct val="90000"/>
                    </a:lnSpc>
                  </a:pPr>
                  <a:endParaRPr lang="en-US" sz="1836">
                    <a:solidFill>
                      <a:srgbClr val="505050"/>
                    </a:solidFill>
                  </a:endParaRPr>
                </a:p>
              </p:txBody>
            </p:sp>
          </p:grpSp>
        </p:grpSp>
        <p:sp>
          <p:nvSpPr>
            <p:cNvPr id="130" name="Rectangle 129"/>
            <p:cNvSpPr/>
            <p:nvPr/>
          </p:nvSpPr>
          <p:spPr bwMode="auto">
            <a:xfrm>
              <a:off x="7774772" y="3656065"/>
              <a:ext cx="3091860" cy="15145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182806" tIns="146246" rIns="182806" bIns="146246" anchor="t" anchorCtr="0">
              <a:noAutofit/>
            </a:bodyPr>
            <a:lstStyle/>
            <a:p>
              <a:pPr>
                <a:lnSpc>
                  <a:spcPct val="90000"/>
                </a:lnSpc>
              </a:pPr>
              <a:r>
                <a:rPr lang="en-US" sz="1399" spc="-30" dirty="0">
                  <a:gradFill>
                    <a:gsLst>
                      <a:gs pos="56250">
                        <a:srgbClr val="505050"/>
                      </a:gs>
                      <a:gs pos="43000">
                        <a:srgbClr val="505050"/>
                      </a:gs>
                    </a:gsLst>
                    <a:lin ang="5400000" scaled="0"/>
                  </a:gradFill>
                </a:rPr>
                <a:t>SQL Server</a:t>
              </a:r>
            </a:p>
          </p:txBody>
        </p:sp>
        <p:grpSp>
          <p:nvGrpSpPr>
            <p:cNvPr id="131" name="Group 130"/>
            <p:cNvGrpSpPr/>
            <p:nvPr/>
          </p:nvGrpSpPr>
          <p:grpSpPr>
            <a:xfrm>
              <a:off x="7840492" y="4080517"/>
              <a:ext cx="958925" cy="1030620"/>
              <a:chOff x="7999794" y="3415633"/>
              <a:chExt cx="978408" cy="1051560"/>
            </a:xfrm>
          </p:grpSpPr>
          <p:sp>
            <p:nvSpPr>
              <p:cNvPr id="187" name="Rectangle 186"/>
              <p:cNvSpPr/>
              <p:nvPr/>
            </p:nvSpPr>
            <p:spPr bwMode="auto">
              <a:xfrm>
                <a:off x="7999794" y="3415633"/>
                <a:ext cx="978408" cy="1051560"/>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3" tIns="0" rIns="182806" bIns="63982" numCol="1" spcCol="0" rtlCol="0" fromWordArt="0" anchor="b" anchorCtr="0" forceAA="0" compatLnSpc="1">
                <a:prstTxWarp prst="textNoShape">
                  <a:avLst/>
                </a:prstTxWarp>
                <a:noAutofit/>
              </a:bodyPr>
              <a:lstStyle/>
              <a:p>
                <a:pPr>
                  <a:lnSpc>
                    <a:spcPct val="90000"/>
                  </a:lnSpc>
                </a:pPr>
                <a:r>
                  <a:rPr lang="en-US" sz="1399" spc="-30" dirty="0">
                    <a:gradFill>
                      <a:gsLst>
                        <a:gs pos="56250">
                          <a:srgbClr val="505050"/>
                        </a:gs>
                        <a:gs pos="43000">
                          <a:srgbClr val="505050"/>
                        </a:gs>
                      </a:gsLst>
                      <a:lin ang="5400000" scaled="0"/>
                    </a:gradFill>
                  </a:rPr>
                  <a:t>HW profile</a:t>
                </a:r>
              </a:p>
            </p:txBody>
          </p:sp>
          <p:sp>
            <p:nvSpPr>
              <p:cNvPr id="188" name="Freeform 647"/>
              <p:cNvSpPr>
                <a:spLocks noChangeAspect="1" noEditPoints="1"/>
              </p:cNvSpPr>
              <p:nvPr/>
            </p:nvSpPr>
            <p:spPr bwMode="auto">
              <a:xfrm rot="5400000">
                <a:off x="8159145" y="3464569"/>
                <a:ext cx="349272" cy="477473"/>
              </a:xfrm>
              <a:custGeom>
                <a:avLst/>
                <a:gdLst>
                  <a:gd name="T0" fmla="*/ 110 w 293"/>
                  <a:gd name="T1" fmla="*/ 266 h 400"/>
                  <a:gd name="T2" fmla="*/ 110 w 293"/>
                  <a:gd name="T3" fmla="*/ 314 h 400"/>
                  <a:gd name="T4" fmla="*/ 119 w 293"/>
                  <a:gd name="T5" fmla="*/ 181 h 400"/>
                  <a:gd name="T6" fmla="*/ 90 w 293"/>
                  <a:gd name="T7" fmla="*/ 211 h 400"/>
                  <a:gd name="T8" fmla="*/ 39 w 293"/>
                  <a:gd name="T9" fmla="*/ 206 h 400"/>
                  <a:gd name="T10" fmla="*/ 40 w 293"/>
                  <a:gd name="T11" fmla="*/ 248 h 400"/>
                  <a:gd name="T12" fmla="*/ 1 w 293"/>
                  <a:gd name="T13" fmla="*/ 281 h 400"/>
                  <a:gd name="T14" fmla="*/ 30 w 293"/>
                  <a:gd name="T15" fmla="*/ 310 h 400"/>
                  <a:gd name="T16" fmla="*/ 26 w 293"/>
                  <a:gd name="T17" fmla="*/ 361 h 400"/>
                  <a:gd name="T18" fmla="*/ 68 w 293"/>
                  <a:gd name="T19" fmla="*/ 361 h 400"/>
                  <a:gd name="T20" fmla="*/ 101 w 293"/>
                  <a:gd name="T21" fmla="*/ 399 h 400"/>
                  <a:gd name="T22" fmla="*/ 130 w 293"/>
                  <a:gd name="T23" fmla="*/ 370 h 400"/>
                  <a:gd name="T24" fmla="*/ 181 w 293"/>
                  <a:gd name="T25" fmla="*/ 374 h 400"/>
                  <a:gd name="T26" fmla="*/ 181 w 293"/>
                  <a:gd name="T27" fmla="*/ 332 h 400"/>
                  <a:gd name="T28" fmla="*/ 219 w 293"/>
                  <a:gd name="T29" fmla="*/ 299 h 400"/>
                  <a:gd name="T30" fmla="*/ 190 w 293"/>
                  <a:gd name="T31" fmla="*/ 270 h 400"/>
                  <a:gd name="T32" fmla="*/ 194 w 293"/>
                  <a:gd name="T33" fmla="*/ 219 h 400"/>
                  <a:gd name="T34" fmla="*/ 152 w 293"/>
                  <a:gd name="T35" fmla="*/ 220 h 400"/>
                  <a:gd name="T36" fmla="*/ 119 w 293"/>
                  <a:gd name="T37" fmla="*/ 181 h 400"/>
                  <a:gd name="T38" fmla="*/ 179 w 293"/>
                  <a:gd name="T39" fmla="*/ 82 h 400"/>
                  <a:gd name="T40" fmla="*/ 197 w 293"/>
                  <a:gd name="T41" fmla="*/ 126 h 400"/>
                  <a:gd name="T42" fmla="*/ 155 w 293"/>
                  <a:gd name="T43" fmla="*/ 0 h 400"/>
                  <a:gd name="T44" fmla="*/ 139 w 293"/>
                  <a:gd name="T45" fmla="*/ 38 h 400"/>
                  <a:gd name="T46" fmla="*/ 91 w 293"/>
                  <a:gd name="T47" fmla="*/ 54 h 400"/>
                  <a:gd name="T48" fmla="*/ 107 w 293"/>
                  <a:gd name="T49" fmla="*/ 92 h 400"/>
                  <a:gd name="T50" fmla="*/ 84 w 293"/>
                  <a:gd name="T51" fmla="*/ 137 h 400"/>
                  <a:gd name="T52" fmla="*/ 122 w 293"/>
                  <a:gd name="T53" fmla="*/ 153 h 400"/>
                  <a:gd name="T54" fmla="*/ 138 w 293"/>
                  <a:gd name="T55" fmla="*/ 201 h 400"/>
                  <a:gd name="T56" fmla="*/ 176 w 293"/>
                  <a:gd name="T57" fmla="*/ 185 h 400"/>
                  <a:gd name="T58" fmla="*/ 222 w 293"/>
                  <a:gd name="T59" fmla="*/ 208 h 400"/>
                  <a:gd name="T60" fmla="*/ 237 w 293"/>
                  <a:gd name="T61" fmla="*/ 170 h 400"/>
                  <a:gd name="T62" fmla="*/ 286 w 293"/>
                  <a:gd name="T63" fmla="*/ 154 h 400"/>
                  <a:gd name="T64" fmla="*/ 270 w 293"/>
                  <a:gd name="T65" fmla="*/ 116 h 400"/>
                  <a:gd name="T66" fmla="*/ 293 w 293"/>
                  <a:gd name="T67" fmla="*/ 71 h 400"/>
                  <a:gd name="T68" fmla="*/ 254 w 293"/>
                  <a:gd name="T69" fmla="*/ 55 h 400"/>
                  <a:gd name="T70" fmla="*/ 239 w 293"/>
                  <a:gd name="T71" fmla="*/ 7 h 400"/>
                  <a:gd name="T72" fmla="*/ 200 w 293"/>
                  <a:gd name="T73" fmla="*/ 23 h 400"/>
                  <a:gd name="T74" fmla="*/ 155 w 293"/>
                  <a:gd name="T75"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3" h="400">
                    <a:moveTo>
                      <a:pt x="86" y="290"/>
                    </a:moveTo>
                    <a:cubicBezTo>
                      <a:pt x="86" y="277"/>
                      <a:pt x="97" y="266"/>
                      <a:pt x="110" y="266"/>
                    </a:cubicBezTo>
                    <a:cubicBezTo>
                      <a:pt x="123" y="266"/>
                      <a:pt x="134" y="277"/>
                      <a:pt x="134" y="290"/>
                    </a:cubicBezTo>
                    <a:cubicBezTo>
                      <a:pt x="134" y="303"/>
                      <a:pt x="123" y="314"/>
                      <a:pt x="110" y="314"/>
                    </a:cubicBezTo>
                    <a:cubicBezTo>
                      <a:pt x="97" y="314"/>
                      <a:pt x="86" y="303"/>
                      <a:pt x="86" y="290"/>
                    </a:cubicBezTo>
                    <a:close/>
                    <a:moveTo>
                      <a:pt x="119" y="181"/>
                    </a:moveTo>
                    <a:cubicBezTo>
                      <a:pt x="113" y="180"/>
                      <a:pt x="107" y="180"/>
                      <a:pt x="101" y="181"/>
                    </a:cubicBezTo>
                    <a:cubicBezTo>
                      <a:pt x="90" y="211"/>
                      <a:pt x="90" y="211"/>
                      <a:pt x="90" y="211"/>
                    </a:cubicBezTo>
                    <a:cubicBezTo>
                      <a:pt x="82" y="212"/>
                      <a:pt x="75" y="216"/>
                      <a:pt x="68" y="220"/>
                    </a:cubicBezTo>
                    <a:cubicBezTo>
                      <a:pt x="39" y="206"/>
                      <a:pt x="39" y="206"/>
                      <a:pt x="39" y="206"/>
                    </a:cubicBezTo>
                    <a:cubicBezTo>
                      <a:pt x="35" y="210"/>
                      <a:pt x="30" y="215"/>
                      <a:pt x="26" y="219"/>
                    </a:cubicBezTo>
                    <a:cubicBezTo>
                      <a:pt x="40" y="248"/>
                      <a:pt x="40" y="248"/>
                      <a:pt x="40" y="248"/>
                    </a:cubicBezTo>
                    <a:cubicBezTo>
                      <a:pt x="36" y="255"/>
                      <a:pt x="32" y="262"/>
                      <a:pt x="31" y="270"/>
                    </a:cubicBezTo>
                    <a:cubicBezTo>
                      <a:pt x="1" y="281"/>
                      <a:pt x="1" y="281"/>
                      <a:pt x="1" y="281"/>
                    </a:cubicBezTo>
                    <a:cubicBezTo>
                      <a:pt x="0" y="287"/>
                      <a:pt x="0" y="293"/>
                      <a:pt x="1" y="299"/>
                    </a:cubicBezTo>
                    <a:cubicBezTo>
                      <a:pt x="30" y="310"/>
                      <a:pt x="30" y="310"/>
                      <a:pt x="30" y="310"/>
                    </a:cubicBezTo>
                    <a:cubicBezTo>
                      <a:pt x="32" y="318"/>
                      <a:pt x="36" y="325"/>
                      <a:pt x="40" y="332"/>
                    </a:cubicBezTo>
                    <a:cubicBezTo>
                      <a:pt x="26" y="361"/>
                      <a:pt x="26" y="361"/>
                      <a:pt x="26" y="361"/>
                    </a:cubicBezTo>
                    <a:cubicBezTo>
                      <a:pt x="30" y="366"/>
                      <a:pt x="35" y="370"/>
                      <a:pt x="39" y="374"/>
                    </a:cubicBezTo>
                    <a:cubicBezTo>
                      <a:pt x="68" y="361"/>
                      <a:pt x="68" y="361"/>
                      <a:pt x="68" y="361"/>
                    </a:cubicBezTo>
                    <a:cubicBezTo>
                      <a:pt x="75" y="365"/>
                      <a:pt x="82" y="368"/>
                      <a:pt x="90" y="370"/>
                    </a:cubicBezTo>
                    <a:cubicBezTo>
                      <a:pt x="101" y="399"/>
                      <a:pt x="101" y="399"/>
                      <a:pt x="101" y="399"/>
                    </a:cubicBezTo>
                    <a:cubicBezTo>
                      <a:pt x="107" y="400"/>
                      <a:pt x="113" y="400"/>
                      <a:pt x="119" y="399"/>
                    </a:cubicBezTo>
                    <a:cubicBezTo>
                      <a:pt x="130" y="370"/>
                      <a:pt x="130" y="370"/>
                      <a:pt x="130" y="370"/>
                    </a:cubicBezTo>
                    <a:cubicBezTo>
                      <a:pt x="138" y="368"/>
                      <a:pt x="145" y="365"/>
                      <a:pt x="152" y="361"/>
                    </a:cubicBezTo>
                    <a:cubicBezTo>
                      <a:pt x="181" y="374"/>
                      <a:pt x="181" y="374"/>
                      <a:pt x="181" y="374"/>
                    </a:cubicBezTo>
                    <a:cubicBezTo>
                      <a:pt x="185" y="370"/>
                      <a:pt x="190" y="366"/>
                      <a:pt x="194" y="361"/>
                    </a:cubicBezTo>
                    <a:cubicBezTo>
                      <a:pt x="181" y="332"/>
                      <a:pt x="181" y="332"/>
                      <a:pt x="181" y="332"/>
                    </a:cubicBezTo>
                    <a:cubicBezTo>
                      <a:pt x="185" y="325"/>
                      <a:pt x="188" y="318"/>
                      <a:pt x="190" y="310"/>
                    </a:cubicBezTo>
                    <a:cubicBezTo>
                      <a:pt x="219" y="299"/>
                      <a:pt x="219" y="299"/>
                      <a:pt x="219" y="299"/>
                    </a:cubicBezTo>
                    <a:cubicBezTo>
                      <a:pt x="220" y="293"/>
                      <a:pt x="220" y="287"/>
                      <a:pt x="219" y="281"/>
                    </a:cubicBezTo>
                    <a:cubicBezTo>
                      <a:pt x="190" y="270"/>
                      <a:pt x="190" y="270"/>
                      <a:pt x="190" y="270"/>
                    </a:cubicBezTo>
                    <a:cubicBezTo>
                      <a:pt x="188" y="262"/>
                      <a:pt x="185" y="255"/>
                      <a:pt x="181" y="248"/>
                    </a:cubicBezTo>
                    <a:cubicBezTo>
                      <a:pt x="194" y="219"/>
                      <a:pt x="194" y="219"/>
                      <a:pt x="194" y="219"/>
                    </a:cubicBezTo>
                    <a:cubicBezTo>
                      <a:pt x="190" y="215"/>
                      <a:pt x="185" y="210"/>
                      <a:pt x="181" y="206"/>
                    </a:cubicBezTo>
                    <a:cubicBezTo>
                      <a:pt x="152" y="220"/>
                      <a:pt x="152" y="220"/>
                      <a:pt x="152" y="220"/>
                    </a:cubicBezTo>
                    <a:cubicBezTo>
                      <a:pt x="145" y="216"/>
                      <a:pt x="138" y="212"/>
                      <a:pt x="130" y="211"/>
                    </a:cubicBezTo>
                    <a:lnTo>
                      <a:pt x="119" y="181"/>
                    </a:lnTo>
                    <a:close/>
                    <a:moveTo>
                      <a:pt x="167" y="113"/>
                    </a:moveTo>
                    <a:cubicBezTo>
                      <a:pt x="162" y="101"/>
                      <a:pt x="167" y="87"/>
                      <a:pt x="179" y="82"/>
                    </a:cubicBezTo>
                    <a:cubicBezTo>
                      <a:pt x="191" y="77"/>
                      <a:pt x="205" y="83"/>
                      <a:pt x="210" y="95"/>
                    </a:cubicBezTo>
                    <a:cubicBezTo>
                      <a:pt x="215" y="107"/>
                      <a:pt x="210" y="121"/>
                      <a:pt x="197" y="126"/>
                    </a:cubicBezTo>
                    <a:cubicBezTo>
                      <a:pt x="185" y="131"/>
                      <a:pt x="172" y="125"/>
                      <a:pt x="167" y="113"/>
                    </a:cubicBezTo>
                    <a:close/>
                    <a:moveTo>
                      <a:pt x="155" y="0"/>
                    </a:moveTo>
                    <a:cubicBezTo>
                      <a:pt x="149" y="2"/>
                      <a:pt x="144" y="4"/>
                      <a:pt x="138" y="7"/>
                    </a:cubicBezTo>
                    <a:cubicBezTo>
                      <a:pt x="139" y="38"/>
                      <a:pt x="139" y="38"/>
                      <a:pt x="139" y="38"/>
                    </a:cubicBezTo>
                    <a:cubicBezTo>
                      <a:pt x="133" y="43"/>
                      <a:pt x="127" y="49"/>
                      <a:pt x="123" y="55"/>
                    </a:cubicBezTo>
                    <a:cubicBezTo>
                      <a:pt x="91" y="54"/>
                      <a:pt x="91" y="54"/>
                      <a:pt x="91" y="54"/>
                    </a:cubicBezTo>
                    <a:cubicBezTo>
                      <a:pt x="88" y="59"/>
                      <a:pt x="86" y="65"/>
                      <a:pt x="84" y="71"/>
                    </a:cubicBezTo>
                    <a:cubicBezTo>
                      <a:pt x="107" y="92"/>
                      <a:pt x="107" y="92"/>
                      <a:pt x="107" y="92"/>
                    </a:cubicBezTo>
                    <a:cubicBezTo>
                      <a:pt x="106" y="100"/>
                      <a:pt x="106" y="108"/>
                      <a:pt x="107" y="116"/>
                    </a:cubicBezTo>
                    <a:cubicBezTo>
                      <a:pt x="84" y="137"/>
                      <a:pt x="84" y="137"/>
                      <a:pt x="84" y="137"/>
                    </a:cubicBezTo>
                    <a:cubicBezTo>
                      <a:pt x="86" y="143"/>
                      <a:pt x="88" y="149"/>
                      <a:pt x="91" y="154"/>
                    </a:cubicBezTo>
                    <a:cubicBezTo>
                      <a:pt x="122" y="153"/>
                      <a:pt x="122" y="153"/>
                      <a:pt x="122" y="153"/>
                    </a:cubicBezTo>
                    <a:cubicBezTo>
                      <a:pt x="127" y="159"/>
                      <a:pt x="133" y="165"/>
                      <a:pt x="139" y="170"/>
                    </a:cubicBezTo>
                    <a:cubicBezTo>
                      <a:pt x="138" y="201"/>
                      <a:pt x="138" y="201"/>
                      <a:pt x="138" y="201"/>
                    </a:cubicBezTo>
                    <a:cubicBezTo>
                      <a:pt x="144" y="204"/>
                      <a:pt x="149" y="206"/>
                      <a:pt x="155" y="208"/>
                    </a:cubicBezTo>
                    <a:cubicBezTo>
                      <a:pt x="176" y="185"/>
                      <a:pt x="176" y="185"/>
                      <a:pt x="176" y="185"/>
                    </a:cubicBezTo>
                    <a:cubicBezTo>
                      <a:pt x="184" y="186"/>
                      <a:pt x="193" y="186"/>
                      <a:pt x="200" y="185"/>
                    </a:cubicBezTo>
                    <a:cubicBezTo>
                      <a:pt x="222" y="208"/>
                      <a:pt x="222" y="208"/>
                      <a:pt x="222" y="208"/>
                    </a:cubicBezTo>
                    <a:cubicBezTo>
                      <a:pt x="228" y="206"/>
                      <a:pt x="233" y="204"/>
                      <a:pt x="239" y="201"/>
                    </a:cubicBezTo>
                    <a:cubicBezTo>
                      <a:pt x="237" y="170"/>
                      <a:pt x="237" y="170"/>
                      <a:pt x="237" y="170"/>
                    </a:cubicBezTo>
                    <a:cubicBezTo>
                      <a:pt x="244" y="165"/>
                      <a:pt x="250" y="159"/>
                      <a:pt x="254" y="153"/>
                    </a:cubicBezTo>
                    <a:cubicBezTo>
                      <a:pt x="286" y="154"/>
                      <a:pt x="286" y="154"/>
                      <a:pt x="286" y="154"/>
                    </a:cubicBezTo>
                    <a:cubicBezTo>
                      <a:pt x="289" y="149"/>
                      <a:pt x="291" y="143"/>
                      <a:pt x="293" y="137"/>
                    </a:cubicBezTo>
                    <a:cubicBezTo>
                      <a:pt x="270" y="116"/>
                      <a:pt x="270" y="116"/>
                      <a:pt x="270" y="116"/>
                    </a:cubicBezTo>
                    <a:cubicBezTo>
                      <a:pt x="271" y="108"/>
                      <a:pt x="271" y="100"/>
                      <a:pt x="270" y="92"/>
                    </a:cubicBezTo>
                    <a:cubicBezTo>
                      <a:pt x="293" y="71"/>
                      <a:pt x="293" y="71"/>
                      <a:pt x="293" y="71"/>
                    </a:cubicBezTo>
                    <a:cubicBezTo>
                      <a:pt x="291" y="65"/>
                      <a:pt x="289" y="59"/>
                      <a:pt x="286" y="54"/>
                    </a:cubicBezTo>
                    <a:cubicBezTo>
                      <a:pt x="254" y="55"/>
                      <a:pt x="254" y="55"/>
                      <a:pt x="254" y="55"/>
                    </a:cubicBezTo>
                    <a:cubicBezTo>
                      <a:pt x="249" y="49"/>
                      <a:pt x="244" y="43"/>
                      <a:pt x="237" y="38"/>
                    </a:cubicBezTo>
                    <a:cubicBezTo>
                      <a:pt x="239" y="7"/>
                      <a:pt x="239" y="7"/>
                      <a:pt x="239" y="7"/>
                    </a:cubicBezTo>
                    <a:cubicBezTo>
                      <a:pt x="233" y="4"/>
                      <a:pt x="228" y="2"/>
                      <a:pt x="222" y="0"/>
                    </a:cubicBezTo>
                    <a:cubicBezTo>
                      <a:pt x="200" y="23"/>
                      <a:pt x="200" y="23"/>
                      <a:pt x="200" y="23"/>
                    </a:cubicBezTo>
                    <a:cubicBezTo>
                      <a:pt x="192" y="22"/>
                      <a:pt x="184" y="22"/>
                      <a:pt x="176" y="23"/>
                    </a:cubicBezTo>
                    <a:lnTo>
                      <a:pt x="155" y="0"/>
                    </a:lnTo>
                    <a:close/>
                  </a:path>
                </a:pathLst>
              </a:custGeom>
              <a:solidFill>
                <a:schemeClr val="accent1"/>
              </a:solidFill>
              <a:ln>
                <a:noFill/>
              </a:ln>
              <a:extLst/>
            </p:spPr>
            <p:txBody>
              <a:bodyPr vert="horz" wrap="square" lIns="91403" tIns="45702" rIns="91403" bIns="45702" numCol="1" anchor="t" anchorCtr="0" compatLnSpc="1">
                <a:prstTxWarp prst="textNoShape">
                  <a:avLst/>
                </a:prstTxWarp>
              </a:bodyPr>
              <a:lstStyle/>
              <a:p>
                <a:pPr>
                  <a:lnSpc>
                    <a:spcPct val="90000"/>
                  </a:lnSpc>
                </a:pPr>
                <a:endParaRPr lang="en-US" sz="1836">
                  <a:solidFill>
                    <a:srgbClr val="505050"/>
                  </a:solidFill>
                </a:endParaRPr>
              </a:p>
            </p:txBody>
          </p:sp>
        </p:grpSp>
        <p:grpSp>
          <p:nvGrpSpPr>
            <p:cNvPr id="132" name="Group 131"/>
            <p:cNvGrpSpPr/>
            <p:nvPr/>
          </p:nvGrpSpPr>
          <p:grpSpPr>
            <a:xfrm>
              <a:off x="8843648" y="4080517"/>
              <a:ext cx="958925" cy="1030620"/>
              <a:chOff x="9023332" y="3415633"/>
              <a:chExt cx="978408" cy="1051560"/>
            </a:xfrm>
          </p:grpSpPr>
          <p:sp>
            <p:nvSpPr>
              <p:cNvPr id="185" name="Rectangle 184"/>
              <p:cNvSpPr/>
              <p:nvPr/>
            </p:nvSpPr>
            <p:spPr bwMode="auto">
              <a:xfrm>
                <a:off x="9023332" y="3415633"/>
                <a:ext cx="978408" cy="1051560"/>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3" tIns="0" rIns="182806" bIns="63982" numCol="1" spcCol="0" rtlCol="0" fromWordArt="0" anchor="b" anchorCtr="0" forceAA="0" compatLnSpc="1">
                <a:prstTxWarp prst="textNoShape">
                  <a:avLst/>
                </a:prstTxWarp>
                <a:noAutofit/>
              </a:bodyPr>
              <a:lstStyle/>
              <a:p>
                <a:pPr>
                  <a:lnSpc>
                    <a:spcPct val="90000"/>
                  </a:lnSpc>
                </a:pPr>
                <a:r>
                  <a:rPr lang="en-US" sz="1399" spc="-30" dirty="0">
                    <a:gradFill>
                      <a:gsLst>
                        <a:gs pos="56250">
                          <a:srgbClr val="505050"/>
                        </a:gs>
                        <a:gs pos="43000">
                          <a:srgbClr val="505050"/>
                        </a:gs>
                      </a:gsLst>
                      <a:lin ang="5400000" scaled="0"/>
                    </a:gradFill>
                  </a:rPr>
                  <a:t>OS </a:t>
                </a:r>
                <a:br>
                  <a:rPr lang="en-US" sz="1399" spc="-30" dirty="0">
                    <a:gradFill>
                      <a:gsLst>
                        <a:gs pos="56250">
                          <a:srgbClr val="505050"/>
                        </a:gs>
                        <a:gs pos="43000">
                          <a:srgbClr val="505050"/>
                        </a:gs>
                      </a:gsLst>
                      <a:lin ang="5400000" scaled="0"/>
                    </a:gradFill>
                  </a:rPr>
                </a:br>
                <a:r>
                  <a:rPr lang="en-US" sz="1399" spc="-30" dirty="0">
                    <a:gradFill>
                      <a:gsLst>
                        <a:gs pos="56250">
                          <a:srgbClr val="505050"/>
                        </a:gs>
                        <a:gs pos="43000">
                          <a:srgbClr val="505050"/>
                        </a:gs>
                      </a:gsLst>
                      <a:lin ang="5400000" scaled="0"/>
                    </a:gradFill>
                  </a:rPr>
                  <a:t>profile</a:t>
                </a:r>
              </a:p>
            </p:txBody>
          </p:sp>
          <p:sp>
            <p:nvSpPr>
              <p:cNvPr id="186" name="Freeform 101"/>
              <p:cNvSpPr>
                <a:spLocks noChangeAspect="1" noEditPoints="1"/>
              </p:cNvSpPr>
              <p:nvPr/>
            </p:nvSpPr>
            <p:spPr bwMode="auto">
              <a:xfrm>
                <a:off x="9118582" y="3528670"/>
                <a:ext cx="321571" cy="349271"/>
              </a:xfrm>
              <a:custGeom>
                <a:avLst/>
                <a:gdLst>
                  <a:gd name="T0" fmla="*/ 22 w 113"/>
                  <a:gd name="T1" fmla="*/ 34 h 123"/>
                  <a:gd name="T2" fmla="*/ 29 w 113"/>
                  <a:gd name="T3" fmla="*/ 28 h 123"/>
                  <a:gd name="T4" fmla="*/ 81 w 113"/>
                  <a:gd name="T5" fmla="*/ 28 h 123"/>
                  <a:gd name="T6" fmla="*/ 87 w 113"/>
                  <a:gd name="T7" fmla="*/ 34 h 123"/>
                  <a:gd name="T8" fmla="*/ 81 w 113"/>
                  <a:gd name="T9" fmla="*/ 40 h 123"/>
                  <a:gd name="T10" fmla="*/ 29 w 113"/>
                  <a:gd name="T11" fmla="*/ 40 h 123"/>
                  <a:gd name="T12" fmla="*/ 22 w 113"/>
                  <a:gd name="T13" fmla="*/ 34 h 123"/>
                  <a:gd name="T14" fmla="*/ 29 w 113"/>
                  <a:gd name="T15" fmla="*/ 67 h 123"/>
                  <a:gd name="T16" fmla="*/ 81 w 113"/>
                  <a:gd name="T17" fmla="*/ 67 h 123"/>
                  <a:gd name="T18" fmla="*/ 87 w 113"/>
                  <a:gd name="T19" fmla="*/ 60 h 123"/>
                  <a:gd name="T20" fmla="*/ 81 w 113"/>
                  <a:gd name="T21" fmla="*/ 54 h 123"/>
                  <a:gd name="T22" fmla="*/ 29 w 113"/>
                  <a:gd name="T23" fmla="*/ 54 h 123"/>
                  <a:gd name="T24" fmla="*/ 22 w 113"/>
                  <a:gd name="T25" fmla="*/ 60 h 123"/>
                  <a:gd name="T26" fmla="*/ 29 w 113"/>
                  <a:gd name="T27" fmla="*/ 67 h 123"/>
                  <a:gd name="T28" fmla="*/ 29 w 113"/>
                  <a:gd name="T29" fmla="*/ 93 h 123"/>
                  <a:gd name="T30" fmla="*/ 81 w 113"/>
                  <a:gd name="T31" fmla="*/ 93 h 123"/>
                  <a:gd name="T32" fmla="*/ 87 w 113"/>
                  <a:gd name="T33" fmla="*/ 87 h 123"/>
                  <a:gd name="T34" fmla="*/ 81 w 113"/>
                  <a:gd name="T35" fmla="*/ 81 h 123"/>
                  <a:gd name="T36" fmla="*/ 29 w 113"/>
                  <a:gd name="T37" fmla="*/ 81 h 123"/>
                  <a:gd name="T38" fmla="*/ 22 w 113"/>
                  <a:gd name="T39" fmla="*/ 87 h 123"/>
                  <a:gd name="T40" fmla="*/ 29 w 113"/>
                  <a:gd name="T41" fmla="*/ 93 h 123"/>
                  <a:gd name="T42" fmla="*/ 113 w 113"/>
                  <a:gd name="T43" fmla="*/ 17 h 123"/>
                  <a:gd name="T44" fmla="*/ 113 w 113"/>
                  <a:gd name="T45" fmla="*/ 106 h 123"/>
                  <a:gd name="T46" fmla="*/ 113 w 113"/>
                  <a:gd name="T47" fmla="*/ 106 h 123"/>
                  <a:gd name="T48" fmla="*/ 96 w 113"/>
                  <a:gd name="T49" fmla="*/ 123 h 123"/>
                  <a:gd name="T50" fmla="*/ 18 w 113"/>
                  <a:gd name="T51" fmla="*/ 123 h 123"/>
                  <a:gd name="T52" fmla="*/ 0 w 113"/>
                  <a:gd name="T53" fmla="*/ 106 h 123"/>
                  <a:gd name="T54" fmla="*/ 0 w 113"/>
                  <a:gd name="T55" fmla="*/ 106 h 123"/>
                  <a:gd name="T56" fmla="*/ 0 w 113"/>
                  <a:gd name="T57" fmla="*/ 17 h 123"/>
                  <a:gd name="T58" fmla="*/ 18 w 113"/>
                  <a:gd name="T59" fmla="*/ 0 h 123"/>
                  <a:gd name="T60" fmla="*/ 96 w 113"/>
                  <a:gd name="T61" fmla="*/ 0 h 123"/>
                  <a:gd name="T62" fmla="*/ 113 w 113"/>
                  <a:gd name="T63" fmla="*/ 17 h 123"/>
                  <a:gd name="T64" fmla="*/ 101 w 113"/>
                  <a:gd name="T65" fmla="*/ 18 h 123"/>
                  <a:gd name="T66" fmla="*/ 95 w 113"/>
                  <a:gd name="T67" fmla="*/ 12 h 123"/>
                  <a:gd name="T68" fmla="*/ 18 w 113"/>
                  <a:gd name="T69" fmla="*/ 12 h 123"/>
                  <a:gd name="T70" fmla="*/ 13 w 113"/>
                  <a:gd name="T71" fmla="*/ 18 h 123"/>
                  <a:gd name="T72" fmla="*/ 13 w 113"/>
                  <a:gd name="T73" fmla="*/ 105 h 123"/>
                  <a:gd name="T74" fmla="*/ 18 w 113"/>
                  <a:gd name="T75" fmla="*/ 111 h 123"/>
                  <a:gd name="T76" fmla="*/ 95 w 113"/>
                  <a:gd name="T77" fmla="*/ 111 h 123"/>
                  <a:gd name="T78" fmla="*/ 101 w 113"/>
                  <a:gd name="T79" fmla="*/ 105 h 123"/>
                  <a:gd name="T80" fmla="*/ 101 w 113"/>
                  <a:gd name="T81" fmla="*/ 18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3" h="123">
                    <a:moveTo>
                      <a:pt x="22" y="34"/>
                    </a:moveTo>
                    <a:cubicBezTo>
                      <a:pt x="22" y="30"/>
                      <a:pt x="25" y="28"/>
                      <a:pt x="29" y="28"/>
                    </a:cubicBezTo>
                    <a:cubicBezTo>
                      <a:pt x="81" y="28"/>
                      <a:pt x="81" y="28"/>
                      <a:pt x="81" y="28"/>
                    </a:cubicBezTo>
                    <a:cubicBezTo>
                      <a:pt x="85" y="28"/>
                      <a:pt x="87" y="30"/>
                      <a:pt x="87" y="34"/>
                    </a:cubicBezTo>
                    <a:cubicBezTo>
                      <a:pt x="87" y="37"/>
                      <a:pt x="85" y="40"/>
                      <a:pt x="81" y="40"/>
                    </a:cubicBezTo>
                    <a:cubicBezTo>
                      <a:pt x="29" y="40"/>
                      <a:pt x="29" y="40"/>
                      <a:pt x="29" y="40"/>
                    </a:cubicBezTo>
                    <a:cubicBezTo>
                      <a:pt x="25" y="40"/>
                      <a:pt x="22" y="37"/>
                      <a:pt x="22" y="34"/>
                    </a:cubicBezTo>
                    <a:close/>
                    <a:moveTo>
                      <a:pt x="29" y="67"/>
                    </a:moveTo>
                    <a:cubicBezTo>
                      <a:pt x="81" y="67"/>
                      <a:pt x="81" y="67"/>
                      <a:pt x="81" y="67"/>
                    </a:cubicBezTo>
                    <a:cubicBezTo>
                      <a:pt x="85" y="67"/>
                      <a:pt x="87" y="64"/>
                      <a:pt x="87" y="60"/>
                    </a:cubicBezTo>
                    <a:cubicBezTo>
                      <a:pt x="87" y="57"/>
                      <a:pt x="85" y="54"/>
                      <a:pt x="81" y="54"/>
                    </a:cubicBezTo>
                    <a:cubicBezTo>
                      <a:pt x="29" y="54"/>
                      <a:pt x="29" y="54"/>
                      <a:pt x="29" y="54"/>
                    </a:cubicBezTo>
                    <a:cubicBezTo>
                      <a:pt x="25" y="54"/>
                      <a:pt x="22" y="57"/>
                      <a:pt x="22" y="60"/>
                    </a:cubicBezTo>
                    <a:cubicBezTo>
                      <a:pt x="22" y="64"/>
                      <a:pt x="25" y="67"/>
                      <a:pt x="29" y="67"/>
                    </a:cubicBezTo>
                    <a:close/>
                    <a:moveTo>
                      <a:pt x="29" y="93"/>
                    </a:moveTo>
                    <a:cubicBezTo>
                      <a:pt x="81" y="93"/>
                      <a:pt x="81" y="93"/>
                      <a:pt x="81" y="93"/>
                    </a:cubicBezTo>
                    <a:cubicBezTo>
                      <a:pt x="85" y="93"/>
                      <a:pt x="87" y="90"/>
                      <a:pt x="87" y="87"/>
                    </a:cubicBezTo>
                    <a:cubicBezTo>
                      <a:pt x="87" y="84"/>
                      <a:pt x="85" y="81"/>
                      <a:pt x="81" y="81"/>
                    </a:cubicBezTo>
                    <a:cubicBezTo>
                      <a:pt x="29" y="81"/>
                      <a:pt x="29" y="81"/>
                      <a:pt x="29" y="81"/>
                    </a:cubicBezTo>
                    <a:cubicBezTo>
                      <a:pt x="25" y="81"/>
                      <a:pt x="22" y="84"/>
                      <a:pt x="22" y="87"/>
                    </a:cubicBezTo>
                    <a:cubicBezTo>
                      <a:pt x="22" y="90"/>
                      <a:pt x="25" y="93"/>
                      <a:pt x="29" y="93"/>
                    </a:cubicBezTo>
                    <a:close/>
                    <a:moveTo>
                      <a:pt x="113" y="17"/>
                    </a:moveTo>
                    <a:cubicBezTo>
                      <a:pt x="113" y="106"/>
                      <a:pt x="113" y="106"/>
                      <a:pt x="113" y="106"/>
                    </a:cubicBezTo>
                    <a:cubicBezTo>
                      <a:pt x="113" y="106"/>
                      <a:pt x="113" y="106"/>
                      <a:pt x="113" y="106"/>
                    </a:cubicBezTo>
                    <a:cubicBezTo>
                      <a:pt x="113" y="115"/>
                      <a:pt x="105" y="123"/>
                      <a:pt x="96" y="123"/>
                    </a:cubicBezTo>
                    <a:cubicBezTo>
                      <a:pt x="18" y="123"/>
                      <a:pt x="18" y="123"/>
                      <a:pt x="18" y="123"/>
                    </a:cubicBezTo>
                    <a:cubicBezTo>
                      <a:pt x="8" y="123"/>
                      <a:pt x="0" y="115"/>
                      <a:pt x="0" y="106"/>
                    </a:cubicBezTo>
                    <a:cubicBezTo>
                      <a:pt x="0" y="106"/>
                      <a:pt x="0" y="106"/>
                      <a:pt x="0" y="106"/>
                    </a:cubicBezTo>
                    <a:cubicBezTo>
                      <a:pt x="0" y="17"/>
                      <a:pt x="0" y="17"/>
                      <a:pt x="0" y="17"/>
                    </a:cubicBezTo>
                    <a:cubicBezTo>
                      <a:pt x="0" y="8"/>
                      <a:pt x="8" y="0"/>
                      <a:pt x="18" y="0"/>
                    </a:cubicBezTo>
                    <a:cubicBezTo>
                      <a:pt x="96" y="0"/>
                      <a:pt x="96" y="0"/>
                      <a:pt x="96" y="0"/>
                    </a:cubicBezTo>
                    <a:cubicBezTo>
                      <a:pt x="105" y="0"/>
                      <a:pt x="113" y="8"/>
                      <a:pt x="113" y="17"/>
                    </a:cubicBezTo>
                    <a:close/>
                    <a:moveTo>
                      <a:pt x="101" y="18"/>
                    </a:moveTo>
                    <a:cubicBezTo>
                      <a:pt x="101" y="15"/>
                      <a:pt x="98" y="12"/>
                      <a:pt x="95" y="12"/>
                    </a:cubicBezTo>
                    <a:cubicBezTo>
                      <a:pt x="18" y="12"/>
                      <a:pt x="18" y="12"/>
                      <a:pt x="18" y="12"/>
                    </a:cubicBezTo>
                    <a:cubicBezTo>
                      <a:pt x="15" y="12"/>
                      <a:pt x="13" y="15"/>
                      <a:pt x="13" y="18"/>
                    </a:cubicBezTo>
                    <a:cubicBezTo>
                      <a:pt x="13" y="105"/>
                      <a:pt x="13" y="105"/>
                      <a:pt x="13" y="105"/>
                    </a:cubicBezTo>
                    <a:cubicBezTo>
                      <a:pt x="13" y="108"/>
                      <a:pt x="15" y="111"/>
                      <a:pt x="18" y="111"/>
                    </a:cubicBezTo>
                    <a:cubicBezTo>
                      <a:pt x="95" y="111"/>
                      <a:pt x="95" y="111"/>
                      <a:pt x="95" y="111"/>
                    </a:cubicBezTo>
                    <a:cubicBezTo>
                      <a:pt x="98" y="111"/>
                      <a:pt x="101" y="108"/>
                      <a:pt x="101" y="105"/>
                    </a:cubicBezTo>
                    <a:lnTo>
                      <a:pt x="101"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a:lnSpc>
                    <a:spcPct val="90000"/>
                  </a:lnSpc>
                </a:pPr>
                <a:endParaRPr lang="en-US" sz="1836">
                  <a:solidFill>
                    <a:srgbClr val="505050"/>
                  </a:solidFill>
                </a:endParaRPr>
              </a:p>
            </p:txBody>
          </p:sp>
        </p:grpSp>
        <p:grpSp>
          <p:nvGrpSpPr>
            <p:cNvPr id="133" name="Group 132"/>
            <p:cNvGrpSpPr/>
            <p:nvPr/>
          </p:nvGrpSpPr>
          <p:grpSpPr>
            <a:xfrm>
              <a:off x="7774772" y="2642617"/>
              <a:ext cx="3091860" cy="968639"/>
              <a:chOff x="7932738" y="1948518"/>
              <a:chExt cx="3154680" cy="988320"/>
            </a:xfrm>
          </p:grpSpPr>
          <p:sp>
            <p:nvSpPr>
              <p:cNvPr id="179" name="Rectangle 178"/>
              <p:cNvSpPr/>
              <p:nvPr/>
            </p:nvSpPr>
            <p:spPr bwMode="auto">
              <a:xfrm>
                <a:off x="7932738" y="2443062"/>
                <a:ext cx="3154680" cy="49377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square" lIns="182806" tIns="146246" rIns="182806" bIns="146246" anchor="t" anchorCtr="0">
                <a:spAutoFit/>
              </a:bodyPr>
              <a:lstStyle/>
              <a:p>
                <a:pPr>
                  <a:lnSpc>
                    <a:spcPct val="90000"/>
                  </a:lnSpc>
                </a:pPr>
                <a:r>
                  <a:rPr lang="en-US" sz="1399" spc="-30" dirty="0">
                    <a:gradFill>
                      <a:gsLst>
                        <a:gs pos="56250">
                          <a:srgbClr val="505050"/>
                        </a:gs>
                        <a:gs pos="43000">
                          <a:srgbClr val="505050"/>
                        </a:gs>
                      </a:gsLst>
                      <a:lin ang="5400000" scaled="0"/>
                    </a:gradFill>
                    <a:latin typeface="Segoe UI" panose="020B0502040204020203" pitchFamily="34" charset="0"/>
                    <a:cs typeface="Segoe UI" panose="020B0502040204020203" pitchFamily="34" charset="0"/>
                  </a:rPr>
                  <a:t>Scale out and health </a:t>
                </a:r>
                <a:r>
                  <a:rPr lang="en-US" sz="1399" spc="-30" dirty="0" smtClean="0">
                    <a:gradFill>
                      <a:gsLst>
                        <a:gs pos="56250">
                          <a:srgbClr val="505050"/>
                        </a:gs>
                        <a:gs pos="43000">
                          <a:srgbClr val="505050"/>
                        </a:gs>
                      </a:gsLst>
                      <a:lin ang="5400000" scaled="0"/>
                    </a:gradFill>
                    <a:latin typeface="Segoe UI" panose="020B0502040204020203" pitchFamily="34" charset="0"/>
                    <a:cs typeface="Segoe UI" panose="020B0502040204020203" pitchFamily="34" charset="0"/>
                  </a:rPr>
                  <a:t>policy.</a:t>
                </a:r>
                <a:endParaRPr lang="en-US" sz="1399" spc="-30" dirty="0">
                  <a:gradFill>
                    <a:gsLst>
                      <a:gs pos="56250">
                        <a:srgbClr val="505050"/>
                      </a:gs>
                      <a:gs pos="43000">
                        <a:srgbClr val="505050"/>
                      </a:gs>
                    </a:gsLst>
                    <a:lin ang="5400000" scaled="0"/>
                  </a:gradFill>
                  <a:latin typeface="Segoe UI" panose="020B0502040204020203" pitchFamily="34" charset="0"/>
                  <a:cs typeface="Segoe UI" panose="020B0502040204020203" pitchFamily="34" charset="0"/>
                </a:endParaRPr>
              </a:p>
            </p:txBody>
          </p:sp>
          <p:grpSp>
            <p:nvGrpSpPr>
              <p:cNvPr id="182" name="Group 181"/>
              <p:cNvGrpSpPr>
                <a:grpSpLocks noChangeAspect="1"/>
              </p:cNvGrpSpPr>
              <p:nvPr/>
            </p:nvGrpSpPr>
            <p:grpSpPr>
              <a:xfrm>
                <a:off x="7951788" y="1948518"/>
                <a:ext cx="410425" cy="410425"/>
                <a:chOff x="1225393" y="1746128"/>
                <a:chExt cx="727091" cy="727091"/>
              </a:xfrm>
            </p:grpSpPr>
            <p:sp>
              <p:nvSpPr>
                <p:cNvPr id="183" name="Oval 182"/>
                <p:cNvSpPr/>
                <p:nvPr/>
              </p:nvSpPr>
              <p:spPr bwMode="auto">
                <a:xfrm>
                  <a:off x="1225393" y="1746128"/>
                  <a:ext cx="727091" cy="727091"/>
                </a:xfrm>
                <a:prstGeom prst="ellipse">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13737">
                    <a:lnSpc>
                      <a:spcPct val="90000"/>
                    </a:lnSpc>
                  </a:pPr>
                  <a:endParaRPr lang="en-US" sz="1999" spc="-50" dirty="0">
                    <a:gradFill>
                      <a:gsLst>
                        <a:gs pos="1250">
                          <a:srgbClr val="EFEFEF"/>
                        </a:gs>
                        <a:gs pos="10417">
                          <a:srgbClr val="EFEFEF"/>
                        </a:gs>
                      </a:gsLst>
                      <a:lin ang="5400000" scaled="0"/>
                    </a:gradFill>
                  </a:endParaRPr>
                </a:p>
              </p:txBody>
            </p:sp>
            <p:sp>
              <p:nvSpPr>
                <p:cNvPr id="184" name="Freeform 101"/>
                <p:cNvSpPr>
                  <a:spLocks noChangeAspect="1" noEditPoints="1"/>
                </p:cNvSpPr>
                <p:nvPr/>
              </p:nvSpPr>
              <p:spPr bwMode="auto">
                <a:xfrm>
                  <a:off x="1412074" y="1917575"/>
                  <a:ext cx="353728" cy="384198"/>
                </a:xfrm>
                <a:custGeom>
                  <a:avLst/>
                  <a:gdLst>
                    <a:gd name="T0" fmla="*/ 22 w 113"/>
                    <a:gd name="T1" fmla="*/ 34 h 123"/>
                    <a:gd name="T2" fmla="*/ 29 w 113"/>
                    <a:gd name="T3" fmla="*/ 28 h 123"/>
                    <a:gd name="T4" fmla="*/ 81 w 113"/>
                    <a:gd name="T5" fmla="*/ 28 h 123"/>
                    <a:gd name="T6" fmla="*/ 87 w 113"/>
                    <a:gd name="T7" fmla="*/ 34 h 123"/>
                    <a:gd name="T8" fmla="*/ 81 w 113"/>
                    <a:gd name="T9" fmla="*/ 40 h 123"/>
                    <a:gd name="T10" fmla="*/ 29 w 113"/>
                    <a:gd name="T11" fmla="*/ 40 h 123"/>
                    <a:gd name="T12" fmla="*/ 22 w 113"/>
                    <a:gd name="T13" fmla="*/ 34 h 123"/>
                    <a:gd name="T14" fmla="*/ 29 w 113"/>
                    <a:gd name="T15" fmla="*/ 67 h 123"/>
                    <a:gd name="T16" fmla="*/ 81 w 113"/>
                    <a:gd name="T17" fmla="*/ 67 h 123"/>
                    <a:gd name="T18" fmla="*/ 87 w 113"/>
                    <a:gd name="T19" fmla="*/ 60 h 123"/>
                    <a:gd name="T20" fmla="*/ 81 w 113"/>
                    <a:gd name="T21" fmla="*/ 54 h 123"/>
                    <a:gd name="T22" fmla="*/ 29 w 113"/>
                    <a:gd name="T23" fmla="*/ 54 h 123"/>
                    <a:gd name="T24" fmla="*/ 22 w 113"/>
                    <a:gd name="T25" fmla="*/ 60 h 123"/>
                    <a:gd name="T26" fmla="*/ 29 w 113"/>
                    <a:gd name="T27" fmla="*/ 67 h 123"/>
                    <a:gd name="T28" fmla="*/ 29 w 113"/>
                    <a:gd name="T29" fmla="*/ 93 h 123"/>
                    <a:gd name="T30" fmla="*/ 81 w 113"/>
                    <a:gd name="T31" fmla="*/ 93 h 123"/>
                    <a:gd name="T32" fmla="*/ 87 w 113"/>
                    <a:gd name="T33" fmla="*/ 87 h 123"/>
                    <a:gd name="T34" fmla="*/ 81 w 113"/>
                    <a:gd name="T35" fmla="*/ 81 h 123"/>
                    <a:gd name="T36" fmla="*/ 29 w 113"/>
                    <a:gd name="T37" fmla="*/ 81 h 123"/>
                    <a:gd name="T38" fmla="*/ 22 w 113"/>
                    <a:gd name="T39" fmla="*/ 87 h 123"/>
                    <a:gd name="T40" fmla="*/ 29 w 113"/>
                    <a:gd name="T41" fmla="*/ 93 h 123"/>
                    <a:gd name="T42" fmla="*/ 113 w 113"/>
                    <a:gd name="T43" fmla="*/ 17 h 123"/>
                    <a:gd name="T44" fmla="*/ 113 w 113"/>
                    <a:gd name="T45" fmla="*/ 106 h 123"/>
                    <a:gd name="T46" fmla="*/ 113 w 113"/>
                    <a:gd name="T47" fmla="*/ 106 h 123"/>
                    <a:gd name="T48" fmla="*/ 96 w 113"/>
                    <a:gd name="T49" fmla="*/ 123 h 123"/>
                    <a:gd name="T50" fmla="*/ 18 w 113"/>
                    <a:gd name="T51" fmla="*/ 123 h 123"/>
                    <a:gd name="T52" fmla="*/ 0 w 113"/>
                    <a:gd name="T53" fmla="*/ 106 h 123"/>
                    <a:gd name="T54" fmla="*/ 0 w 113"/>
                    <a:gd name="T55" fmla="*/ 106 h 123"/>
                    <a:gd name="T56" fmla="*/ 0 w 113"/>
                    <a:gd name="T57" fmla="*/ 17 h 123"/>
                    <a:gd name="T58" fmla="*/ 18 w 113"/>
                    <a:gd name="T59" fmla="*/ 0 h 123"/>
                    <a:gd name="T60" fmla="*/ 96 w 113"/>
                    <a:gd name="T61" fmla="*/ 0 h 123"/>
                    <a:gd name="T62" fmla="*/ 113 w 113"/>
                    <a:gd name="T63" fmla="*/ 17 h 123"/>
                    <a:gd name="T64" fmla="*/ 101 w 113"/>
                    <a:gd name="T65" fmla="*/ 18 h 123"/>
                    <a:gd name="T66" fmla="*/ 95 w 113"/>
                    <a:gd name="T67" fmla="*/ 12 h 123"/>
                    <a:gd name="T68" fmla="*/ 18 w 113"/>
                    <a:gd name="T69" fmla="*/ 12 h 123"/>
                    <a:gd name="T70" fmla="*/ 13 w 113"/>
                    <a:gd name="T71" fmla="*/ 18 h 123"/>
                    <a:gd name="T72" fmla="*/ 13 w 113"/>
                    <a:gd name="T73" fmla="*/ 105 h 123"/>
                    <a:gd name="T74" fmla="*/ 18 w 113"/>
                    <a:gd name="T75" fmla="*/ 111 h 123"/>
                    <a:gd name="T76" fmla="*/ 95 w 113"/>
                    <a:gd name="T77" fmla="*/ 111 h 123"/>
                    <a:gd name="T78" fmla="*/ 101 w 113"/>
                    <a:gd name="T79" fmla="*/ 105 h 123"/>
                    <a:gd name="T80" fmla="*/ 101 w 113"/>
                    <a:gd name="T81" fmla="*/ 18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3" h="123">
                      <a:moveTo>
                        <a:pt x="22" y="34"/>
                      </a:moveTo>
                      <a:cubicBezTo>
                        <a:pt x="22" y="30"/>
                        <a:pt x="25" y="28"/>
                        <a:pt x="29" y="28"/>
                      </a:cubicBezTo>
                      <a:cubicBezTo>
                        <a:pt x="81" y="28"/>
                        <a:pt x="81" y="28"/>
                        <a:pt x="81" y="28"/>
                      </a:cubicBezTo>
                      <a:cubicBezTo>
                        <a:pt x="85" y="28"/>
                        <a:pt x="87" y="30"/>
                        <a:pt x="87" y="34"/>
                      </a:cubicBezTo>
                      <a:cubicBezTo>
                        <a:pt x="87" y="37"/>
                        <a:pt x="85" y="40"/>
                        <a:pt x="81" y="40"/>
                      </a:cubicBezTo>
                      <a:cubicBezTo>
                        <a:pt x="29" y="40"/>
                        <a:pt x="29" y="40"/>
                        <a:pt x="29" y="40"/>
                      </a:cubicBezTo>
                      <a:cubicBezTo>
                        <a:pt x="25" y="40"/>
                        <a:pt x="22" y="37"/>
                        <a:pt x="22" y="34"/>
                      </a:cubicBezTo>
                      <a:close/>
                      <a:moveTo>
                        <a:pt x="29" y="67"/>
                      </a:moveTo>
                      <a:cubicBezTo>
                        <a:pt x="81" y="67"/>
                        <a:pt x="81" y="67"/>
                        <a:pt x="81" y="67"/>
                      </a:cubicBezTo>
                      <a:cubicBezTo>
                        <a:pt x="85" y="67"/>
                        <a:pt x="87" y="64"/>
                        <a:pt x="87" y="60"/>
                      </a:cubicBezTo>
                      <a:cubicBezTo>
                        <a:pt x="87" y="57"/>
                        <a:pt x="85" y="54"/>
                        <a:pt x="81" y="54"/>
                      </a:cubicBezTo>
                      <a:cubicBezTo>
                        <a:pt x="29" y="54"/>
                        <a:pt x="29" y="54"/>
                        <a:pt x="29" y="54"/>
                      </a:cubicBezTo>
                      <a:cubicBezTo>
                        <a:pt x="25" y="54"/>
                        <a:pt x="22" y="57"/>
                        <a:pt x="22" y="60"/>
                      </a:cubicBezTo>
                      <a:cubicBezTo>
                        <a:pt x="22" y="64"/>
                        <a:pt x="25" y="67"/>
                        <a:pt x="29" y="67"/>
                      </a:cubicBezTo>
                      <a:close/>
                      <a:moveTo>
                        <a:pt x="29" y="93"/>
                      </a:moveTo>
                      <a:cubicBezTo>
                        <a:pt x="81" y="93"/>
                        <a:pt x="81" y="93"/>
                        <a:pt x="81" y="93"/>
                      </a:cubicBezTo>
                      <a:cubicBezTo>
                        <a:pt x="85" y="93"/>
                        <a:pt x="87" y="90"/>
                        <a:pt x="87" y="87"/>
                      </a:cubicBezTo>
                      <a:cubicBezTo>
                        <a:pt x="87" y="84"/>
                        <a:pt x="85" y="81"/>
                        <a:pt x="81" y="81"/>
                      </a:cubicBezTo>
                      <a:cubicBezTo>
                        <a:pt x="29" y="81"/>
                        <a:pt x="29" y="81"/>
                        <a:pt x="29" y="81"/>
                      </a:cubicBezTo>
                      <a:cubicBezTo>
                        <a:pt x="25" y="81"/>
                        <a:pt x="22" y="84"/>
                        <a:pt x="22" y="87"/>
                      </a:cubicBezTo>
                      <a:cubicBezTo>
                        <a:pt x="22" y="90"/>
                        <a:pt x="25" y="93"/>
                        <a:pt x="29" y="93"/>
                      </a:cubicBezTo>
                      <a:close/>
                      <a:moveTo>
                        <a:pt x="113" y="17"/>
                      </a:moveTo>
                      <a:cubicBezTo>
                        <a:pt x="113" y="106"/>
                        <a:pt x="113" y="106"/>
                        <a:pt x="113" y="106"/>
                      </a:cubicBezTo>
                      <a:cubicBezTo>
                        <a:pt x="113" y="106"/>
                        <a:pt x="113" y="106"/>
                        <a:pt x="113" y="106"/>
                      </a:cubicBezTo>
                      <a:cubicBezTo>
                        <a:pt x="113" y="115"/>
                        <a:pt x="105" y="123"/>
                        <a:pt x="96" y="123"/>
                      </a:cubicBezTo>
                      <a:cubicBezTo>
                        <a:pt x="18" y="123"/>
                        <a:pt x="18" y="123"/>
                        <a:pt x="18" y="123"/>
                      </a:cubicBezTo>
                      <a:cubicBezTo>
                        <a:pt x="8" y="123"/>
                        <a:pt x="0" y="115"/>
                        <a:pt x="0" y="106"/>
                      </a:cubicBezTo>
                      <a:cubicBezTo>
                        <a:pt x="0" y="106"/>
                        <a:pt x="0" y="106"/>
                        <a:pt x="0" y="106"/>
                      </a:cubicBezTo>
                      <a:cubicBezTo>
                        <a:pt x="0" y="17"/>
                        <a:pt x="0" y="17"/>
                        <a:pt x="0" y="17"/>
                      </a:cubicBezTo>
                      <a:cubicBezTo>
                        <a:pt x="0" y="8"/>
                        <a:pt x="8" y="0"/>
                        <a:pt x="18" y="0"/>
                      </a:cubicBezTo>
                      <a:cubicBezTo>
                        <a:pt x="96" y="0"/>
                        <a:pt x="96" y="0"/>
                        <a:pt x="96" y="0"/>
                      </a:cubicBezTo>
                      <a:cubicBezTo>
                        <a:pt x="105" y="0"/>
                        <a:pt x="113" y="8"/>
                        <a:pt x="113" y="17"/>
                      </a:cubicBezTo>
                      <a:close/>
                      <a:moveTo>
                        <a:pt x="101" y="18"/>
                      </a:moveTo>
                      <a:cubicBezTo>
                        <a:pt x="101" y="15"/>
                        <a:pt x="98" y="12"/>
                        <a:pt x="95" y="12"/>
                      </a:cubicBezTo>
                      <a:cubicBezTo>
                        <a:pt x="18" y="12"/>
                        <a:pt x="18" y="12"/>
                        <a:pt x="18" y="12"/>
                      </a:cubicBezTo>
                      <a:cubicBezTo>
                        <a:pt x="15" y="12"/>
                        <a:pt x="13" y="15"/>
                        <a:pt x="13" y="18"/>
                      </a:cubicBezTo>
                      <a:cubicBezTo>
                        <a:pt x="13" y="105"/>
                        <a:pt x="13" y="105"/>
                        <a:pt x="13" y="105"/>
                      </a:cubicBezTo>
                      <a:cubicBezTo>
                        <a:pt x="13" y="108"/>
                        <a:pt x="15" y="111"/>
                        <a:pt x="18" y="111"/>
                      </a:cubicBezTo>
                      <a:cubicBezTo>
                        <a:pt x="95" y="111"/>
                        <a:pt x="95" y="111"/>
                        <a:pt x="95" y="111"/>
                      </a:cubicBezTo>
                      <a:cubicBezTo>
                        <a:pt x="98" y="111"/>
                        <a:pt x="101" y="108"/>
                        <a:pt x="101" y="105"/>
                      </a:cubicBezTo>
                      <a:lnTo>
                        <a:pt x="101" y="18"/>
                      </a:lnTo>
                      <a:close/>
                    </a:path>
                  </a:pathLst>
                </a:custGeom>
                <a:solidFill>
                  <a:schemeClr val="accent1"/>
                </a:solidFill>
                <a:ln>
                  <a:noFill/>
                </a:ln>
                <a:extLst/>
              </p:spPr>
              <p:txBody>
                <a:bodyPr vert="horz" wrap="square" lIns="91403" tIns="45702" rIns="91403" bIns="45702" numCol="1" anchor="t" anchorCtr="0" compatLnSpc="1">
                  <a:prstTxWarp prst="textNoShape">
                    <a:avLst/>
                  </a:prstTxWarp>
                </a:bodyPr>
                <a:lstStyle/>
                <a:p>
                  <a:pPr>
                    <a:lnSpc>
                      <a:spcPct val="90000"/>
                    </a:lnSpc>
                  </a:pPr>
                  <a:endParaRPr lang="en-US" sz="1836">
                    <a:solidFill>
                      <a:srgbClr val="505050"/>
                    </a:solidFill>
                  </a:endParaRPr>
                </a:p>
              </p:txBody>
            </p:sp>
          </p:grpSp>
        </p:grpSp>
        <p:grpSp>
          <p:nvGrpSpPr>
            <p:cNvPr id="136" name="Group 135"/>
            <p:cNvGrpSpPr/>
            <p:nvPr/>
          </p:nvGrpSpPr>
          <p:grpSpPr>
            <a:xfrm>
              <a:off x="1387915" y="4080515"/>
              <a:ext cx="958925" cy="1030620"/>
              <a:chOff x="1416114" y="3415633"/>
              <a:chExt cx="978408" cy="1051560"/>
            </a:xfrm>
          </p:grpSpPr>
          <p:sp>
            <p:nvSpPr>
              <p:cNvPr id="159" name="Rectangle 158"/>
              <p:cNvSpPr/>
              <p:nvPr/>
            </p:nvSpPr>
            <p:spPr bwMode="auto">
              <a:xfrm>
                <a:off x="1416114" y="3415633"/>
                <a:ext cx="978408" cy="1051560"/>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3" tIns="0" rIns="182806" bIns="63982" numCol="1" spcCol="0" rtlCol="0" fromWordArt="0" anchor="b" anchorCtr="0" forceAA="0" compatLnSpc="1">
                <a:prstTxWarp prst="textNoShape">
                  <a:avLst/>
                </a:prstTxWarp>
                <a:noAutofit/>
              </a:bodyPr>
              <a:lstStyle/>
              <a:p>
                <a:pPr>
                  <a:lnSpc>
                    <a:spcPct val="90000"/>
                  </a:lnSpc>
                </a:pPr>
                <a:r>
                  <a:rPr lang="en-US" sz="1399" spc="-30" dirty="0">
                    <a:gradFill>
                      <a:gsLst>
                        <a:gs pos="56250">
                          <a:srgbClr val="505050"/>
                        </a:gs>
                        <a:gs pos="43000">
                          <a:srgbClr val="505050"/>
                        </a:gs>
                      </a:gsLst>
                      <a:lin ang="5400000" scaled="0"/>
                    </a:gradFill>
                  </a:rPr>
                  <a:t>HW profile</a:t>
                </a:r>
              </a:p>
            </p:txBody>
          </p:sp>
          <p:sp>
            <p:nvSpPr>
              <p:cNvPr id="169" name="Freeform 647"/>
              <p:cNvSpPr>
                <a:spLocks noChangeAspect="1" noEditPoints="1"/>
              </p:cNvSpPr>
              <p:nvPr/>
            </p:nvSpPr>
            <p:spPr bwMode="auto">
              <a:xfrm rot="5400000">
                <a:off x="1575465" y="3464569"/>
                <a:ext cx="349272" cy="477473"/>
              </a:xfrm>
              <a:custGeom>
                <a:avLst/>
                <a:gdLst>
                  <a:gd name="T0" fmla="*/ 110 w 293"/>
                  <a:gd name="T1" fmla="*/ 266 h 400"/>
                  <a:gd name="T2" fmla="*/ 110 w 293"/>
                  <a:gd name="T3" fmla="*/ 314 h 400"/>
                  <a:gd name="T4" fmla="*/ 119 w 293"/>
                  <a:gd name="T5" fmla="*/ 181 h 400"/>
                  <a:gd name="T6" fmla="*/ 90 w 293"/>
                  <a:gd name="T7" fmla="*/ 211 h 400"/>
                  <a:gd name="T8" fmla="*/ 39 w 293"/>
                  <a:gd name="T9" fmla="*/ 206 h 400"/>
                  <a:gd name="T10" fmla="*/ 40 w 293"/>
                  <a:gd name="T11" fmla="*/ 248 h 400"/>
                  <a:gd name="T12" fmla="*/ 1 w 293"/>
                  <a:gd name="T13" fmla="*/ 281 h 400"/>
                  <a:gd name="T14" fmla="*/ 30 w 293"/>
                  <a:gd name="T15" fmla="*/ 310 h 400"/>
                  <a:gd name="T16" fmla="*/ 26 w 293"/>
                  <a:gd name="T17" fmla="*/ 361 h 400"/>
                  <a:gd name="T18" fmla="*/ 68 w 293"/>
                  <a:gd name="T19" fmla="*/ 361 h 400"/>
                  <a:gd name="T20" fmla="*/ 101 w 293"/>
                  <a:gd name="T21" fmla="*/ 399 h 400"/>
                  <a:gd name="T22" fmla="*/ 130 w 293"/>
                  <a:gd name="T23" fmla="*/ 370 h 400"/>
                  <a:gd name="T24" fmla="*/ 181 w 293"/>
                  <a:gd name="T25" fmla="*/ 374 h 400"/>
                  <a:gd name="T26" fmla="*/ 181 w 293"/>
                  <a:gd name="T27" fmla="*/ 332 h 400"/>
                  <a:gd name="T28" fmla="*/ 219 w 293"/>
                  <a:gd name="T29" fmla="*/ 299 h 400"/>
                  <a:gd name="T30" fmla="*/ 190 w 293"/>
                  <a:gd name="T31" fmla="*/ 270 h 400"/>
                  <a:gd name="T32" fmla="*/ 194 w 293"/>
                  <a:gd name="T33" fmla="*/ 219 h 400"/>
                  <a:gd name="T34" fmla="*/ 152 w 293"/>
                  <a:gd name="T35" fmla="*/ 220 h 400"/>
                  <a:gd name="T36" fmla="*/ 119 w 293"/>
                  <a:gd name="T37" fmla="*/ 181 h 400"/>
                  <a:gd name="T38" fmla="*/ 179 w 293"/>
                  <a:gd name="T39" fmla="*/ 82 h 400"/>
                  <a:gd name="T40" fmla="*/ 197 w 293"/>
                  <a:gd name="T41" fmla="*/ 126 h 400"/>
                  <a:gd name="T42" fmla="*/ 155 w 293"/>
                  <a:gd name="T43" fmla="*/ 0 h 400"/>
                  <a:gd name="T44" fmla="*/ 139 w 293"/>
                  <a:gd name="T45" fmla="*/ 38 h 400"/>
                  <a:gd name="T46" fmla="*/ 91 w 293"/>
                  <a:gd name="T47" fmla="*/ 54 h 400"/>
                  <a:gd name="T48" fmla="*/ 107 w 293"/>
                  <a:gd name="T49" fmla="*/ 92 h 400"/>
                  <a:gd name="T50" fmla="*/ 84 w 293"/>
                  <a:gd name="T51" fmla="*/ 137 h 400"/>
                  <a:gd name="T52" fmla="*/ 122 w 293"/>
                  <a:gd name="T53" fmla="*/ 153 h 400"/>
                  <a:gd name="T54" fmla="*/ 138 w 293"/>
                  <a:gd name="T55" fmla="*/ 201 h 400"/>
                  <a:gd name="T56" fmla="*/ 176 w 293"/>
                  <a:gd name="T57" fmla="*/ 185 h 400"/>
                  <a:gd name="T58" fmla="*/ 222 w 293"/>
                  <a:gd name="T59" fmla="*/ 208 h 400"/>
                  <a:gd name="T60" fmla="*/ 237 w 293"/>
                  <a:gd name="T61" fmla="*/ 170 h 400"/>
                  <a:gd name="T62" fmla="*/ 286 w 293"/>
                  <a:gd name="T63" fmla="*/ 154 h 400"/>
                  <a:gd name="T64" fmla="*/ 270 w 293"/>
                  <a:gd name="T65" fmla="*/ 116 h 400"/>
                  <a:gd name="T66" fmla="*/ 293 w 293"/>
                  <a:gd name="T67" fmla="*/ 71 h 400"/>
                  <a:gd name="T68" fmla="*/ 254 w 293"/>
                  <a:gd name="T69" fmla="*/ 55 h 400"/>
                  <a:gd name="T70" fmla="*/ 239 w 293"/>
                  <a:gd name="T71" fmla="*/ 7 h 400"/>
                  <a:gd name="T72" fmla="*/ 200 w 293"/>
                  <a:gd name="T73" fmla="*/ 23 h 400"/>
                  <a:gd name="T74" fmla="*/ 155 w 293"/>
                  <a:gd name="T75"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3" h="400">
                    <a:moveTo>
                      <a:pt x="86" y="290"/>
                    </a:moveTo>
                    <a:cubicBezTo>
                      <a:pt x="86" y="277"/>
                      <a:pt x="97" y="266"/>
                      <a:pt x="110" y="266"/>
                    </a:cubicBezTo>
                    <a:cubicBezTo>
                      <a:pt x="123" y="266"/>
                      <a:pt x="134" y="277"/>
                      <a:pt x="134" y="290"/>
                    </a:cubicBezTo>
                    <a:cubicBezTo>
                      <a:pt x="134" y="303"/>
                      <a:pt x="123" y="314"/>
                      <a:pt x="110" y="314"/>
                    </a:cubicBezTo>
                    <a:cubicBezTo>
                      <a:pt x="97" y="314"/>
                      <a:pt x="86" y="303"/>
                      <a:pt x="86" y="290"/>
                    </a:cubicBezTo>
                    <a:close/>
                    <a:moveTo>
                      <a:pt x="119" y="181"/>
                    </a:moveTo>
                    <a:cubicBezTo>
                      <a:pt x="113" y="180"/>
                      <a:pt x="107" y="180"/>
                      <a:pt x="101" y="181"/>
                    </a:cubicBezTo>
                    <a:cubicBezTo>
                      <a:pt x="90" y="211"/>
                      <a:pt x="90" y="211"/>
                      <a:pt x="90" y="211"/>
                    </a:cubicBezTo>
                    <a:cubicBezTo>
                      <a:pt x="82" y="212"/>
                      <a:pt x="75" y="216"/>
                      <a:pt x="68" y="220"/>
                    </a:cubicBezTo>
                    <a:cubicBezTo>
                      <a:pt x="39" y="206"/>
                      <a:pt x="39" y="206"/>
                      <a:pt x="39" y="206"/>
                    </a:cubicBezTo>
                    <a:cubicBezTo>
                      <a:pt x="35" y="210"/>
                      <a:pt x="30" y="215"/>
                      <a:pt x="26" y="219"/>
                    </a:cubicBezTo>
                    <a:cubicBezTo>
                      <a:pt x="40" y="248"/>
                      <a:pt x="40" y="248"/>
                      <a:pt x="40" y="248"/>
                    </a:cubicBezTo>
                    <a:cubicBezTo>
                      <a:pt x="36" y="255"/>
                      <a:pt x="32" y="262"/>
                      <a:pt x="31" y="270"/>
                    </a:cubicBezTo>
                    <a:cubicBezTo>
                      <a:pt x="1" y="281"/>
                      <a:pt x="1" y="281"/>
                      <a:pt x="1" y="281"/>
                    </a:cubicBezTo>
                    <a:cubicBezTo>
                      <a:pt x="0" y="287"/>
                      <a:pt x="0" y="293"/>
                      <a:pt x="1" y="299"/>
                    </a:cubicBezTo>
                    <a:cubicBezTo>
                      <a:pt x="30" y="310"/>
                      <a:pt x="30" y="310"/>
                      <a:pt x="30" y="310"/>
                    </a:cubicBezTo>
                    <a:cubicBezTo>
                      <a:pt x="32" y="318"/>
                      <a:pt x="36" y="325"/>
                      <a:pt x="40" y="332"/>
                    </a:cubicBezTo>
                    <a:cubicBezTo>
                      <a:pt x="26" y="361"/>
                      <a:pt x="26" y="361"/>
                      <a:pt x="26" y="361"/>
                    </a:cubicBezTo>
                    <a:cubicBezTo>
                      <a:pt x="30" y="366"/>
                      <a:pt x="35" y="370"/>
                      <a:pt x="39" y="374"/>
                    </a:cubicBezTo>
                    <a:cubicBezTo>
                      <a:pt x="68" y="361"/>
                      <a:pt x="68" y="361"/>
                      <a:pt x="68" y="361"/>
                    </a:cubicBezTo>
                    <a:cubicBezTo>
                      <a:pt x="75" y="365"/>
                      <a:pt x="82" y="368"/>
                      <a:pt x="90" y="370"/>
                    </a:cubicBezTo>
                    <a:cubicBezTo>
                      <a:pt x="101" y="399"/>
                      <a:pt x="101" y="399"/>
                      <a:pt x="101" y="399"/>
                    </a:cubicBezTo>
                    <a:cubicBezTo>
                      <a:pt x="107" y="400"/>
                      <a:pt x="113" y="400"/>
                      <a:pt x="119" y="399"/>
                    </a:cubicBezTo>
                    <a:cubicBezTo>
                      <a:pt x="130" y="370"/>
                      <a:pt x="130" y="370"/>
                      <a:pt x="130" y="370"/>
                    </a:cubicBezTo>
                    <a:cubicBezTo>
                      <a:pt x="138" y="368"/>
                      <a:pt x="145" y="365"/>
                      <a:pt x="152" y="361"/>
                    </a:cubicBezTo>
                    <a:cubicBezTo>
                      <a:pt x="181" y="374"/>
                      <a:pt x="181" y="374"/>
                      <a:pt x="181" y="374"/>
                    </a:cubicBezTo>
                    <a:cubicBezTo>
                      <a:pt x="185" y="370"/>
                      <a:pt x="190" y="366"/>
                      <a:pt x="194" y="361"/>
                    </a:cubicBezTo>
                    <a:cubicBezTo>
                      <a:pt x="181" y="332"/>
                      <a:pt x="181" y="332"/>
                      <a:pt x="181" y="332"/>
                    </a:cubicBezTo>
                    <a:cubicBezTo>
                      <a:pt x="185" y="325"/>
                      <a:pt x="188" y="318"/>
                      <a:pt x="190" y="310"/>
                    </a:cubicBezTo>
                    <a:cubicBezTo>
                      <a:pt x="219" y="299"/>
                      <a:pt x="219" y="299"/>
                      <a:pt x="219" y="299"/>
                    </a:cubicBezTo>
                    <a:cubicBezTo>
                      <a:pt x="220" y="293"/>
                      <a:pt x="220" y="287"/>
                      <a:pt x="219" y="281"/>
                    </a:cubicBezTo>
                    <a:cubicBezTo>
                      <a:pt x="190" y="270"/>
                      <a:pt x="190" y="270"/>
                      <a:pt x="190" y="270"/>
                    </a:cubicBezTo>
                    <a:cubicBezTo>
                      <a:pt x="188" y="262"/>
                      <a:pt x="185" y="255"/>
                      <a:pt x="181" y="248"/>
                    </a:cubicBezTo>
                    <a:cubicBezTo>
                      <a:pt x="194" y="219"/>
                      <a:pt x="194" y="219"/>
                      <a:pt x="194" y="219"/>
                    </a:cubicBezTo>
                    <a:cubicBezTo>
                      <a:pt x="190" y="215"/>
                      <a:pt x="185" y="210"/>
                      <a:pt x="181" y="206"/>
                    </a:cubicBezTo>
                    <a:cubicBezTo>
                      <a:pt x="152" y="220"/>
                      <a:pt x="152" y="220"/>
                      <a:pt x="152" y="220"/>
                    </a:cubicBezTo>
                    <a:cubicBezTo>
                      <a:pt x="145" y="216"/>
                      <a:pt x="138" y="212"/>
                      <a:pt x="130" y="211"/>
                    </a:cubicBezTo>
                    <a:lnTo>
                      <a:pt x="119" y="181"/>
                    </a:lnTo>
                    <a:close/>
                    <a:moveTo>
                      <a:pt x="167" y="113"/>
                    </a:moveTo>
                    <a:cubicBezTo>
                      <a:pt x="162" y="101"/>
                      <a:pt x="167" y="87"/>
                      <a:pt x="179" y="82"/>
                    </a:cubicBezTo>
                    <a:cubicBezTo>
                      <a:pt x="191" y="77"/>
                      <a:pt x="205" y="83"/>
                      <a:pt x="210" y="95"/>
                    </a:cubicBezTo>
                    <a:cubicBezTo>
                      <a:pt x="215" y="107"/>
                      <a:pt x="210" y="121"/>
                      <a:pt x="197" y="126"/>
                    </a:cubicBezTo>
                    <a:cubicBezTo>
                      <a:pt x="185" y="131"/>
                      <a:pt x="172" y="125"/>
                      <a:pt x="167" y="113"/>
                    </a:cubicBezTo>
                    <a:close/>
                    <a:moveTo>
                      <a:pt x="155" y="0"/>
                    </a:moveTo>
                    <a:cubicBezTo>
                      <a:pt x="149" y="2"/>
                      <a:pt x="144" y="4"/>
                      <a:pt x="138" y="7"/>
                    </a:cubicBezTo>
                    <a:cubicBezTo>
                      <a:pt x="139" y="38"/>
                      <a:pt x="139" y="38"/>
                      <a:pt x="139" y="38"/>
                    </a:cubicBezTo>
                    <a:cubicBezTo>
                      <a:pt x="133" y="43"/>
                      <a:pt x="127" y="49"/>
                      <a:pt x="123" y="55"/>
                    </a:cubicBezTo>
                    <a:cubicBezTo>
                      <a:pt x="91" y="54"/>
                      <a:pt x="91" y="54"/>
                      <a:pt x="91" y="54"/>
                    </a:cubicBezTo>
                    <a:cubicBezTo>
                      <a:pt x="88" y="59"/>
                      <a:pt x="86" y="65"/>
                      <a:pt x="84" y="71"/>
                    </a:cubicBezTo>
                    <a:cubicBezTo>
                      <a:pt x="107" y="92"/>
                      <a:pt x="107" y="92"/>
                      <a:pt x="107" y="92"/>
                    </a:cubicBezTo>
                    <a:cubicBezTo>
                      <a:pt x="106" y="100"/>
                      <a:pt x="106" y="108"/>
                      <a:pt x="107" y="116"/>
                    </a:cubicBezTo>
                    <a:cubicBezTo>
                      <a:pt x="84" y="137"/>
                      <a:pt x="84" y="137"/>
                      <a:pt x="84" y="137"/>
                    </a:cubicBezTo>
                    <a:cubicBezTo>
                      <a:pt x="86" y="143"/>
                      <a:pt x="88" y="149"/>
                      <a:pt x="91" y="154"/>
                    </a:cubicBezTo>
                    <a:cubicBezTo>
                      <a:pt x="122" y="153"/>
                      <a:pt x="122" y="153"/>
                      <a:pt x="122" y="153"/>
                    </a:cubicBezTo>
                    <a:cubicBezTo>
                      <a:pt x="127" y="159"/>
                      <a:pt x="133" y="165"/>
                      <a:pt x="139" y="170"/>
                    </a:cubicBezTo>
                    <a:cubicBezTo>
                      <a:pt x="138" y="201"/>
                      <a:pt x="138" y="201"/>
                      <a:pt x="138" y="201"/>
                    </a:cubicBezTo>
                    <a:cubicBezTo>
                      <a:pt x="144" y="204"/>
                      <a:pt x="149" y="206"/>
                      <a:pt x="155" y="208"/>
                    </a:cubicBezTo>
                    <a:cubicBezTo>
                      <a:pt x="176" y="185"/>
                      <a:pt x="176" y="185"/>
                      <a:pt x="176" y="185"/>
                    </a:cubicBezTo>
                    <a:cubicBezTo>
                      <a:pt x="184" y="186"/>
                      <a:pt x="193" y="186"/>
                      <a:pt x="200" y="185"/>
                    </a:cubicBezTo>
                    <a:cubicBezTo>
                      <a:pt x="222" y="208"/>
                      <a:pt x="222" y="208"/>
                      <a:pt x="222" y="208"/>
                    </a:cubicBezTo>
                    <a:cubicBezTo>
                      <a:pt x="228" y="206"/>
                      <a:pt x="233" y="204"/>
                      <a:pt x="239" y="201"/>
                    </a:cubicBezTo>
                    <a:cubicBezTo>
                      <a:pt x="237" y="170"/>
                      <a:pt x="237" y="170"/>
                      <a:pt x="237" y="170"/>
                    </a:cubicBezTo>
                    <a:cubicBezTo>
                      <a:pt x="244" y="165"/>
                      <a:pt x="250" y="159"/>
                      <a:pt x="254" y="153"/>
                    </a:cubicBezTo>
                    <a:cubicBezTo>
                      <a:pt x="286" y="154"/>
                      <a:pt x="286" y="154"/>
                      <a:pt x="286" y="154"/>
                    </a:cubicBezTo>
                    <a:cubicBezTo>
                      <a:pt x="289" y="149"/>
                      <a:pt x="291" y="143"/>
                      <a:pt x="293" y="137"/>
                    </a:cubicBezTo>
                    <a:cubicBezTo>
                      <a:pt x="270" y="116"/>
                      <a:pt x="270" y="116"/>
                      <a:pt x="270" y="116"/>
                    </a:cubicBezTo>
                    <a:cubicBezTo>
                      <a:pt x="271" y="108"/>
                      <a:pt x="271" y="100"/>
                      <a:pt x="270" y="92"/>
                    </a:cubicBezTo>
                    <a:cubicBezTo>
                      <a:pt x="293" y="71"/>
                      <a:pt x="293" y="71"/>
                      <a:pt x="293" y="71"/>
                    </a:cubicBezTo>
                    <a:cubicBezTo>
                      <a:pt x="291" y="65"/>
                      <a:pt x="289" y="59"/>
                      <a:pt x="286" y="54"/>
                    </a:cubicBezTo>
                    <a:cubicBezTo>
                      <a:pt x="254" y="55"/>
                      <a:pt x="254" y="55"/>
                      <a:pt x="254" y="55"/>
                    </a:cubicBezTo>
                    <a:cubicBezTo>
                      <a:pt x="249" y="49"/>
                      <a:pt x="244" y="43"/>
                      <a:pt x="237" y="38"/>
                    </a:cubicBezTo>
                    <a:cubicBezTo>
                      <a:pt x="239" y="7"/>
                      <a:pt x="239" y="7"/>
                      <a:pt x="239" y="7"/>
                    </a:cubicBezTo>
                    <a:cubicBezTo>
                      <a:pt x="233" y="4"/>
                      <a:pt x="228" y="2"/>
                      <a:pt x="222" y="0"/>
                    </a:cubicBezTo>
                    <a:cubicBezTo>
                      <a:pt x="200" y="23"/>
                      <a:pt x="200" y="23"/>
                      <a:pt x="200" y="23"/>
                    </a:cubicBezTo>
                    <a:cubicBezTo>
                      <a:pt x="192" y="22"/>
                      <a:pt x="184" y="22"/>
                      <a:pt x="176" y="23"/>
                    </a:cubicBezTo>
                    <a:lnTo>
                      <a:pt x="155" y="0"/>
                    </a:lnTo>
                    <a:close/>
                  </a:path>
                </a:pathLst>
              </a:custGeom>
              <a:solidFill>
                <a:schemeClr val="accent1"/>
              </a:solidFill>
              <a:ln>
                <a:noFill/>
              </a:ln>
              <a:extLst/>
            </p:spPr>
            <p:txBody>
              <a:bodyPr vert="horz" wrap="square" lIns="91403" tIns="45702" rIns="91403" bIns="45702" numCol="1" anchor="t" anchorCtr="0" compatLnSpc="1">
                <a:prstTxWarp prst="textNoShape">
                  <a:avLst/>
                </a:prstTxWarp>
              </a:bodyPr>
              <a:lstStyle/>
              <a:p>
                <a:pPr>
                  <a:lnSpc>
                    <a:spcPct val="90000"/>
                  </a:lnSpc>
                </a:pPr>
                <a:endParaRPr lang="en-US" sz="1836">
                  <a:solidFill>
                    <a:srgbClr val="505050"/>
                  </a:solidFill>
                </a:endParaRPr>
              </a:p>
            </p:txBody>
          </p:sp>
        </p:grpSp>
        <p:grpSp>
          <p:nvGrpSpPr>
            <p:cNvPr id="137" name="Group 136"/>
            <p:cNvGrpSpPr/>
            <p:nvPr/>
          </p:nvGrpSpPr>
          <p:grpSpPr>
            <a:xfrm>
              <a:off x="2391071" y="4080515"/>
              <a:ext cx="958925" cy="1030620"/>
              <a:chOff x="2439652" y="3415633"/>
              <a:chExt cx="978408" cy="1051560"/>
            </a:xfrm>
          </p:grpSpPr>
          <p:sp>
            <p:nvSpPr>
              <p:cNvPr id="154" name="Rectangle 153"/>
              <p:cNvSpPr/>
              <p:nvPr/>
            </p:nvSpPr>
            <p:spPr bwMode="auto">
              <a:xfrm>
                <a:off x="2439652" y="3415633"/>
                <a:ext cx="978408" cy="1051560"/>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3" tIns="0" rIns="182806" bIns="63982" numCol="1" spcCol="0" rtlCol="0" fromWordArt="0" anchor="b" anchorCtr="0" forceAA="0" compatLnSpc="1">
                <a:prstTxWarp prst="textNoShape">
                  <a:avLst/>
                </a:prstTxWarp>
                <a:noAutofit/>
              </a:bodyPr>
              <a:lstStyle/>
              <a:p>
                <a:pPr>
                  <a:lnSpc>
                    <a:spcPct val="90000"/>
                  </a:lnSpc>
                </a:pPr>
                <a:r>
                  <a:rPr lang="en-US" sz="1399" spc="-30" dirty="0">
                    <a:gradFill>
                      <a:gsLst>
                        <a:gs pos="56250">
                          <a:srgbClr val="505050"/>
                        </a:gs>
                        <a:gs pos="43000">
                          <a:srgbClr val="505050"/>
                        </a:gs>
                      </a:gsLst>
                      <a:lin ang="5400000" scaled="0"/>
                    </a:gradFill>
                  </a:rPr>
                  <a:t>OS profile</a:t>
                </a:r>
              </a:p>
            </p:txBody>
          </p:sp>
          <p:sp>
            <p:nvSpPr>
              <p:cNvPr id="156" name="Freeform 101"/>
              <p:cNvSpPr>
                <a:spLocks noChangeAspect="1" noEditPoints="1"/>
              </p:cNvSpPr>
              <p:nvPr/>
            </p:nvSpPr>
            <p:spPr bwMode="auto">
              <a:xfrm>
                <a:off x="2534902" y="3528670"/>
                <a:ext cx="321571" cy="349271"/>
              </a:xfrm>
              <a:custGeom>
                <a:avLst/>
                <a:gdLst>
                  <a:gd name="T0" fmla="*/ 22 w 113"/>
                  <a:gd name="T1" fmla="*/ 34 h 123"/>
                  <a:gd name="T2" fmla="*/ 29 w 113"/>
                  <a:gd name="T3" fmla="*/ 28 h 123"/>
                  <a:gd name="T4" fmla="*/ 81 w 113"/>
                  <a:gd name="T5" fmla="*/ 28 h 123"/>
                  <a:gd name="T6" fmla="*/ 87 w 113"/>
                  <a:gd name="T7" fmla="*/ 34 h 123"/>
                  <a:gd name="T8" fmla="*/ 81 w 113"/>
                  <a:gd name="T9" fmla="*/ 40 h 123"/>
                  <a:gd name="T10" fmla="*/ 29 w 113"/>
                  <a:gd name="T11" fmla="*/ 40 h 123"/>
                  <a:gd name="T12" fmla="*/ 22 w 113"/>
                  <a:gd name="T13" fmla="*/ 34 h 123"/>
                  <a:gd name="T14" fmla="*/ 29 w 113"/>
                  <a:gd name="T15" fmla="*/ 67 h 123"/>
                  <a:gd name="T16" fmla="*/ 81 w 113"/>
                  <a:gd name="T17" fmla="*/ 67 h 123"/>
                  <a:gd name="T18" fmla="*/ 87 w 113"/>
                  <a:gd name="T19" fmla="*/ 60 h 123"/>
                  <a:gd name="T20" fmla="*/ 81 w 113"/>
                  <a:gd name="T21" fmla="*/ 54 h 123"/>
                  <a:gd name="T22" fmla="*/ 29 w 113"/>
                  <a:gd name="T23" fmla="*/ 54 h 123"/>
                  <a:gd name="T24" fmla="*/ 22 w 113"/>
                  <a:gd name="T25" fmla="*/ 60 h 123"/>
                  <a:gd name="T26" fmla="*/ 29 w 113"/>
                  <a:gd name="T27" fmla="*/ 67 h 123"/>
                  <a:gd name="T28" fmla="*/ 29 w 113"/>
                  <a:gd name="T29" fmla="*/ 93 h 123"/>
                  <a:gd name="T30" fmla="*/ 81 w 113"/>
                  <a:gd name="T31" fmla="*/ 93 h 123"/>
                  <a:gd name="T32" fmla="*/ 87 w 113"/>
                  <a:gd name="T33" fmla="*/ 87 h 123"/>
                  <a:gd name="T34" fmla="*/ 81 w 113"/>
                  <a:gd name="T35" fmla="*/ 81 h 123"/>
                  <a:gd name="T36" fmla="*/ 29 w 113"/>
                  <a:gd name="T37" fmla="*/ 81 h 123"/>
                  <a:gd name="T38" fmla="*/ 22 w 113"/>
                  <a:gd name="T39" fmla="*/ 87 h 123"/>
                  <a:gd name="T40" fmla="*/ 29 w 113"/>
                  <a:gd name="T41" fmla="*/ 93 h 123"/>
                  <a:gd name="T42" fmla="*/ 113 w 113"/>
                  <a:gd name="T43" fmla="*/ 17 h 123"/>
                  <a:gd name="T44" fmla="*/ 113 w 113"/>
                  <a:gd name="T45" fmla="*/ 106 h 123"/>
                  <a:gd name="T46" fmla="*/ 113 w 113"/>
                  <a:gd name="T47" fmla="*/ 106 h 123"/>
                  <a:gd name="T48" fmla="*/ 96 w 113"/>
                  <a:gd name="T49" fmla="*/ 123 h 123"/>
                  <a:gd name="T50" fmla="*/ 18 w 113"/>
                  <a:gd name="T51" fmla="*/ 123 h 123"/>
                  <a:gd name="T52" fmla="*/ 0 w 113"/>
                  <a:gd name="T53" fmla="*/ 106 h 123"/>
                  <a:gd name="T54" fmla="*/ 0 w 113"/>
                  <a:gd name="T55" fmla="*/ 106 h 123"/>
                  <a:gd name="T56" fmla="*/ 0 w 113"/>
                  <a:gd name="T57" fmla="*/ 17 h 123"/>
                  <a:gd name="T58" fmla="*/ 18 w 113"/>
                  <a:gd name="T59" fmla="*/ 0 h 123"/>
                  <a:gd name="T60" fmla="*/ 96 w 113"/>
                  <a:gd name="T61" fmla="*/ 0 h 123"/>
                  <a:gd name="T62" fmla="*/ 113 w 113"/>
                  <a:gd name="T63" fmla="*/ 17 h 123"/>
                  <a:gd name="T64" fmla="*/ 101 w 113"/>
                  <a:gd name="T65" fmla="*/ 18 h 123"/>
                  <a:gd name="T66" fmla="*/ 95 w 113"/>
                  <a:gd name="T67" fmla="*/ 12 h 123"/>
                  <a:gd name="T68" fmla="*/ 18 w 113"/>
                  <a:gd name="T69" fmla="*/ 12 h 123"/>
                  <a:gd name="T70" fmla="*/ 13 w 113"/>
                  <a:gd name="T71" fmla="*/ 18 h 123"/>
                  <a:gd name="T72" fmla="*/ 13 w 113"/>
                  <a:gd name="T73" fmla="*/ 105 h 123"/>
                  <a:gd name="T74" fmla="*/ 18 w 113"/>
                  <a:gd name="T75" fmla="*/ 111 h 123"/>
                  <a:gd name="T76" fmla="*/ 95 w 113"/>
                  <a:gd name="T77" fmla="*/ 111 h 123"/>
                  <a:gd name="T78" fmla="*/ 101 w 113"/>
                  <a:gd name="T79" fmla="*/ 105 h 123"/>
                  <a:gd name="T80" fmla="*/ 101 w 113"/>
                  <a:gd name="T81" fmla="*/ 18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3" h="123">
                    <a:moveTo>
                      <a:pt x="22" y="34"/>
                    </a:moveTo>
                    <a:cubicBezTo>
                      <a:pt x="22" y="30"/>
                      <a:pt x="25" y="28"/>
                      <a:pt x="29" y="28"/>
                    </a:cubicBezTo>
                    <a:cubicBezTo>
                      <a:pt x="81" y="28"/>
                      <a:pt x="81" y="28"/>
                      <a:pt x="81" y="28"/>
                    </a:cubicBezTo>
                    <a:cubicBezTo>
                      <a:pt x="85" y="28"/>
                      <a:pt x="87" y="30"/>
                      <a:pt x="87" y="34"/>
                    </a:cubicBezTo>
                    <a:cubicBezTo>
                      <a:pt x="87" y="37"/>
                      <a:pt x="85" y="40"/>
                      <a:pt x="81" y="40"/>
                    </a:cubicBezTo>
                    <a:cubicBezTo>
                      <a:pt x="29" y="40"/>
                      <a:pt x="29" y="40"/>
                      <a:pt x="29" y="40"/>
                    </a:cubicBezTo>
                    <a:cubicBezTo>
                      <a:pt x="25" y="40"/>
                      <a:pt x="22" y="37"/>
                      <a:pt x="22" y="34"/>
                    </a:cubicBezTo>
                    <a:close/>
                    <a:moveTo>
                      <a:pt x="29" y="67"/>
                    </a:moveTo>
                    <a:cubicBezTo>
                      <a:pt x="81" y="67"/>
                      <a:pt x="81" y="67"/>
                      <a:pt x="81" y="67"/>
                    </a:cubicBezTo>
                    <a:cubicBezTo>
                      <a:pt x="85" y="67"/>
                      <a:pt x="87" y="64"/>
                      <a:pt x="87" y="60"/>
                    </a:cubicBezTo>
                    <a:cubicBezTo>
                      <a:pt x="87" y="57"/>
                      <a:pt x="85" y="54"/>
                      <a:pt x="81" y="54"/>
                    </a:cubicBezTo>
                    <a:cubicBezTo>
                      <a:pt x="29" y="54"/>
                      <a:pt x="29" y="54"/>
                      <a:pt x="29" y="54"/>
                    </a:cubicBezTo>
                    <a:cubicBezTo>
                      <a:pt x="25" y="54"/>
                      <a:pt x="22" y="57"/>
                      <a:pt x="22" y="60"/>
                    </a:cubicBezTo>
                    <a:cubicBezTo>
                      <a:pt x="22" y="64"/>
                      <a:pt x="25" y="67"/>
                      <a:pt x="29" y="67"/>
                    </a:cubicBezTo>
                    <a:close/>
                    <a:moveTo>
                      <a:pt x="29" y="93"/>
                    </a:moveTo>
                    <a:cubicBezTo>
                      <a:pt x="81" y="93"/>
                      <a:pt x="81" y="93"/>
                      <a:pt x="81" y="93"/>
                    </a:cubicBezTo>
                    <a:cubicBezTo>
                      <a:pt x="85" y="93"/>
                      <a:pt x="87" y="90"/>
                      <a:pt x="87" y="87"/>
                    </a:cubicBezTo>
                    <a:cubicBezTo>
                      <a:pt x="87" y="84"/>
                      <a:pt x="85" y="81"/>
                      <a:pt x="81" y="81"/>
                    </a:cubicBezTo>
                    <a:cubicBezTo>
                      <a:pt x="29" y="81"/>
                      <a:pt x="29" y="81"/>
                      <a:pt x="29" y="81"/>
                    </a:cubicBezTo>
                    <a:cubicBezTo>
                      <a:pt x="25" y="81"/>
                      <a:pt x="22" y="84"/>
                      <a:pt x="22" y="87"/>
                    </a:cubicBezTo>
                    <a:cubicBezTo>
                      <a:pt x="22" y="90"/>
                      <a:pt x="25" y="93"/>
                      <a:pt x="29" y="93"/>
                    </a:cubicBezTo>
                    <a:close/>
                    <a:moveTo>
                      <a:pt x="113" y="17"/>
                    </a:moveTo>
                    <a:cubicBezTo>
                      <a:pt x="113" y="106"/>
                      <a:pt x="113" y="106"/>
                      <a:pt x="113" y="106"/>
                    </a:cubicBezTo>
                    <a:cubicBezTo>
                      <a:pt x="113" y="106"/>
                      <a:pt x="113" y="106"/>
                      <a:pt x="113" y="106"/>
                    </a:cubicBezTo>
                    <a:cubicBezTo>
                      <a:pt x="113" y="115"/>
                      <a:pt x="105" y="123"/>
                      <a:pt x="96" y="123"/>
                    </a:cubicBezTo>
                    <a:cubicBezTo>
                      <a:pt x="18" y="123"/>
                      <a:pt x="18" y="123"/>
                      <a:pt x="18" y="123"/>
                    </a:cubicBezTo>
                    <a:cubicBezTo>
                      <a:pt x="8" y="123"/>
                      <a:pt x="0" y="115"/>
                      <a:pt x="0" y="106"/>
                    </a:cubicBezTo>
                    <a:cubicBezTo>
                      <a:pt x="0" y="106"/>
                      <a:pt x="0" y="106"/>
                      <a:pt x="0" y="106"/>
                    </a:cubicBezTo>
                    <a:cubicBezTo>
                      <a:pt x="0" y="17"/>
                      <a:pt x="0" y="17"/>
                      <a:pt x="0" y="17"/>
                    </a:cubicBezTo>
                    <a:cubicBezTo>
                      <a:pt x="0" y="8"/>
                      <a:pt x="8" y="0"/>
                      <a:pt x="18" y="0"/>
                    </a:cubicBezTo>
                    <a:cubicBezTo>
                      <a:pt x="96" y="0"/>
                      <a:pt x="96" y="0"/>
                      <a:pt x="96" y="0"/>
                    </a:cubicBezTo>
                    <a:cubicBezTo>
                      <a:pt x="105" y="0"/>
                      <a:pt x="113" y="8"/>
                      <a:pt x="113" y="17"/>
                    </a:cubicBezTo>
                    <a:close/>
                    <a:moveTo>
                      <a:pt x="101" y="18"/>
                    </a:moveTo>
                    <a:cubicBezTo>
                      <a:pt x="101" y="15"/>
                      <a:pt x="98" y="12"/>
                      <a:pt x="95" y="12"/>
                    </a:cubicBezTo>
                    <a:cubicBezTo>
                      <a:pt x="18" y="12"/>
                      <a:pt x="18" y="12"/>
                      <a:pt x="18" y="12"/>
                    </a:cubicBezTo>
                    <a:cubicBezTo>
                      <a:pt x="15" y="12"/>
                      <a:pt x="13" y="15"/>
                      <a:pt x="13" y="18"/>
                    </a:cubicBezTo>
                    <a:cubicBezTo>
                      <a:pt x="13" y="105"/>
                      <a:pt x="13" y="105"/>
                      <a:pt x="13" y="105"/>
                    </a:cubicBezTo>
                    <a:cubicBezTo>
                      <a:pt x="13" y="108"/>
                      <a:pt x="15" y="111"/>
                      <a:pt x="18" y="111"/>
                    </a:cubicBezTo>
                    <a:cubicBezTo>
                      <a:pt x="95" y="111"/>
                      <a:pt x="95" y="111"/>
                      <a:pt x="95" y="111"/>
                    </a:cubicBezTo>
                    <a:cubicBezTo>
                      <a:pt x="98" y="111"/>
                      <a:pt x="101" y="108"/>
                      <a:pt x="101" y="105"/>
                    </a:cubicBezTo>
                    <a:lnTo>
                      <a:pt x="101"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3" tIns="45702" rIns="91403" bIns="45702" numCol="1" anchor="t" anchorCtr="0" compatLnSpc="1">
                <a:prstTxWarp prst="textNoShape">
                  <a:avLst/>
                </a:prstTxWarp>
              </a:bodyPr>
              <a:lstStyle/>
              <a:p>
                <a:pPr>
                  <a:lnSpc>
                    <a:spcPct val="90000"/>
                  </a:lnSpc>
                </a:pPr>
                <a:endParaRPr lang="en-US" sz="1836">
                  <a:solidFill>
                    <a:srgbClr val="505050"/>
                  </a:solidFill>
                </a:endParaRPr>
              </a:p>
            </p:txBody>
          </p:sp>
        </p:grpSp>
        <p:grpSp>
          <p:nvGrpSpPr>
            <p:cNvPr id="139" name="Group 138"/>
            <p:cNvGrpSpPr/>
            <p:nvPr/>
          </p:nvGrpSpPr>
          <p:grpSpPr>
            <a:xfrm>
              <a:off x="3397348" y="4080516"/>
              <a:ext cx="958925" cy="1030620"/>
              <a:chOff x="3466374" y="3415633"/>
              <a:chExt cx="978408" cy="1051560"/>
            </a:xfrm>
          </p:grpSpPr>
          <p:sp>
            <p:nvSpPr>
              <p:cNvPr id="152" name="Rectangle 151"/>
              <p:cNvSpPr/>
              <p:nvPr/>
            </p:nvSpPr>
            <p:spPr bwMode="auto">
              <a:xfrm>
                <a:off x="3466374" y="3415633"/>
                <a:ext cx="978408" cy="1051560"/>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3" tIns="0" rIns="182806" bIns="63982" numCol="1" spcCol="0" rtlCol="0" fromWordArt="0" anchor="b" anchorCtr="0" forceAA="0" compatLnSpc="1">
                <a:prstTxWarp prst="textNoShape">
                  <a:avLst/>
                </a:prstTxWarp>
                <a:noAutofit/>
              </a:bodyPr>
              <a:lstStyle/>
              <a:p>
                <a:pPr>
                  <a:lnSpc>
                    <a:spcPct val="90000"/>
                  </a:lnSpc>
                </a:pPr>
                <a:r>
                  <a:rPr lang="en-US" sz="1399" spc="-30" dirty="0">
                    <a:gradFill>
                      <a:gsLst>
                        <a:gs pos="56250">
                          <a:srgbClr val="505050"/>
                        </a:gs>
                        <a:gs pos="43000">
                          <a:srgbClr val="505050"/>
                        </a:gs>
                      </a:gsLst>
                      <a:lin ang="5400000" scaled="0"/>
                    </a:gradFill>
                  </a:rPr>
                  <a:t>App profile</a:t>
                </a:r>
              </a:p>
            </p:txBody>
          </p:sp>
          <p:sp>
            <p:nvSpPr>
              <p:cNvPr id="153" name="Freeform 6"/>
              <p:cNvSpPr>
                <a:spLocks noChangeAspect="1" noEditPoints="1"/>
              </p:cNvSpPr>
              <p:nvPr/>
            </p:nvSpPr>
            <p:spPr bwMode="auto">
              <a:xfrm>
                <a:off x="3561625" y="3510883"/>
                <a:ext cx="506516" cy="384844"/>
              </a:xfrm>
              <a:custGeom>
                <a:avLst/>
                <a:gdLst>
                  <a:gd name="T0" fmla="*/ 235 w 238"/>
                  <a:gd name="T1" fmla="*/ 27 h 181"/>
                  <a:gd name="T2" fmla="*/ 3 w 238"/>
                  <a:gd name="T3" fmla="*/ 27 h 181"/>
                  <a:gd name="T4" fmla="*/ 0 w 238"/>
                  <a:gd name="T5" fmla="*/ 31 h 181"/>
                  <a:gd name="T6" fmla="*/ 0 w 238"/>
                  <a:gd name="T7" fmla="*/ 177 h 181"/>
                  <a:gd name="T8" fmla="*/ 3 w 238"/>
                  <a:gd name="T9" fmla="*/ 181 h 181"/>
                  <a:gd name="T10" fmla="*/ 235 w 238"/>
                  <a:gd name="T11" fmla="*/ 181 h 181"/>
                  <a:gd name="T12" fmla="*/ 238 w 238"/>
                  <a:gd name="T13" fmla="*/ 177 h 181"/>
                  <a:gd name="T14" fmla="*/ 238 w 238"/>
                  <a:gd name="T15" fmla="*/ 31 h 181"/>
                  <a:gd name="T16" fmla="*/ 235 w 238"/>
                  <a:gd name="T17" fmla="*/ 27 h 181"/>
                  <a:gd name="T18" fmla="*/ 229 w 238"/>
                  <a:gd name="T19" fmla="*/ 172 h 181"/>
                  <a:gd name="T20" fmla="*/ 9 w 238"/>
                  <a:gd name="T21" fmla="*/ 172 h 181"/>
                  <a:gd name="T22" fmla="*/ 9 w 238"/>
                  <a:gd name="T23" fmla="*/ 37 h 181"/>
                  <a:gd name="T24" fmla="*/ 229 w 238"/>
                  <a:gd name="T25" fmla="*/ 37 h 181"/>
                  <a:gd name="T26" fmla="*/ 229 w 238"/>
                  <a:gd name="T27" fmla="*/ 172 h 181"/>
                  <a:gd name="T28" fmla="*/ 229 w 238"/>
                  <a:gd name="T29" fmla="*/ 172 h 181"/>
                  <a:gd name="T30" fmla="*/ 202 w 238"/>
                  <a:gd name="T31" fmla="*/ 14 h 181"/>
                  <a:gd name="T32" fmla="*/ 197 w 238"/>
                  <a:gd name="T33" fmla="*/ 14 h 181"/>
                  <a:gd name="T34" fmla="*/ 197 w 238"/>
                  <a:gd name="T35" fmla="*/ 9 h 181"/>
                  <a:gd name="T36" fmla="*/ 202 w 238"/>
                  <a:gd name="T37" fmla="*/ 9 h 181"/>
                  <a:gd name="T38" fmla="*/ 202 w 238"/>
                  <a:gd name="T39" fmla="*/ 14 h 181"/>
                  <a:gd name="T40" fmla="*/ 202 w 238"/>
                  <a:gd name="T41" fmla="*/ 14 h 181"/>
                  <a:gd name="T42" fmla="*/ 235 w 238"/>
                  <a:gd name="T43" fmla="*/ 0 h 181"/>
                  <a:gd name="T44" fmla="*/ 3 w 238"/>
                  <a:gd name="T45" fmla="*/ 0 h 181"/>
                  <a:gd name="T46" fmla="*/ 0 w 238"/>
                  <a:gd name="T47" fmla="*/ 3 h 181"/>
                  <a:gd name="T48" fmla="*/ 0 w 238"/>
                  <a:gd name="T49" fmla="*/ 20 h 181"/>
                  <a:gd name="T50" fmla="*/ 3 w 238"/>
                  <a:gd name="T51" fmla="*/ 23 h 181"/>
                  <a:gd name="T52" fmla="*/ 235 w 238"/>
                  <a:gd name="T53" fmla="*/ 23 h 181"/>
                  <a:gd name="T54" fmla="*/ 238 w 238"/>
                  <a:gd name="T55" fmla="*/ 20 h 181"/>
                  <a:gd name="T56" fmla="*/ 238 w 238"/>
                  <a:gd name="T57" fmla="*/ 3 h 181"/>
                  <a:gd name="T58" fmla="*/ 235 w 238"/>
                  <a:gd name="T59" fmla="*/ 0 h 181"/>
                  <a:gd name="T60" fmla="*/ 189 w 238"/>
                  <a:gd name="T61" fmla="*/ 16 h 181"/>
                  <a:gd name="T62" fmla="*/ 178 w 238"/>
                  <a:gd name="T63" fmla="*/ 16 h 181"/>
                  <a:gd name="T64" fmla="*/ 178 w 238"/>
                  <a:gd name="T65" fmla="*/ 14 h 181"/>
                  <a:gd name="T66" fmla="*/ 189 w 238"/>
                  <a:gd name="T67" fmla="*/ 14 h 181"/>
                  <a:gd name="T68" fmla="*/ 189 w 238"/>
                  <a:gd name="T69" fmla="*/ 16 h 181"/>
                  <a:gd name="T70" fmla="*/ 189 w 238"/>
                  <a:gd name="T71" fmla="*/ 16 h 181"/>
                  <a:gd name="T72" fmla="*/ 203 w 238"/>
                  <a:gd name="T73" fmla="*/ 16 h 181"/>
                  <a:gd name="T74" fmla="*/ 195 w 238"/>
                  <a:gd name="T75" fmla="*/ 16 h 181"/>
                  <a:gd name="T76" fmla="*/ 195 w 238"/>
                  <a:gd name="T77" fmla="*/ 7 h 181"/>
                  <a:gd name="T78" fmla="*/ 203 w 238"/>
                  <a:gd name="T79" fmla="*/ 7 h 181"/>
                  <a:gd name="T80" fmla="*/ 203 w 238"/>
                  <a:gd name="T81" fmla="*/ 16 h 181"/>
                  <a:gd name="T82" fmla="*/ 203 w 238"/>
                  <a:gd name="T83" fmla="*/ 16 h 181"/>
                  <a:gd name="T84" fmla="*/ 223 w 238"/>
                  <a:gd name="T85" fmla="*/ 16 h 181"/>
                  <a:gd name="T86" fmla="*/ 220 w 238"/>
                  <a:gd name="T87" fmla="*/ 16 h 181"/>
                  <a:gd name="T88" fmla="*/ 218 w 238"/>
                  <a:gd name="T89" fmla="*/ 14 h 181"/>
                  <a:gd name="T90" fmla="*/ 217 w 238"/>
                  <a:gd name="T91" fmla="*/ 13 h 181"/>
                  <a:gd name="T92" fmla="*/ 214 w 238"/>
                  <a:gd name="T93" fmla="*/ 16 h 181"/>
                  <a:gd name="T94" fmla="*/ 214 w 238"/>
                  <a:gd name="T95" fmla="*/ 16 h 181"/>
                  <a:gd name="T96" fmla="*/ 211 w 238"/>
                  <a:gd name="T97" fmla="*/ 16 h 181"/>
                  <a:gd name="T98" fmla="*/ 215 w 238"/>
                  <a:gd name="T99" fmla="*/ 11 h 181"/>
                  <a:gd name="T100" fmla="*/ 211 w 238"/>
                  <a:gd name="T101" fmla="*/ 7 h 181"/>
                  <a:gd name="T102" fmla="*/ 214 w 238"/>
                  <a:gd name="T103" fmla="*/ 7 h 181"/>
                  <a:gd name="T104" fmla="*/ 217 w 238"/>
                  <a:gd name="T105" fmla="*/ 10 h 181"/>
                  <a:gd name="T106" fmla="*/ 220 w 238"/>
                  <a:gd name="T107" fmla="*/ 7 h 181"/>
                  <a:gd name="T108" fmla="*/ 223 w 238"/>
                  <a:gd name="T109" fmla="*/ 7 h 181"/>
                  <a:gd name="T110" fmla="*/ 218 w 238"/>
                  <a:gd name="T111" fmla="*/ 11 h 181"/>
                  <a:gd name="T112" fmla="*/ 223 w 238"/>
                  <a:gd name="T113" fmla="*/ 16 h 181"/>
                  <a:gd name="T114" fmla="*/ 223 w 238"/>
                  <a:gd name="T115" fmla="*/ 1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8" h="181">
                    <a:moveTo>
                      <a:pt x="235" y="27"/>
                    </a:moveTo>
                    <a:cubicBezTo>
                      <a:pt x="3" y="27"/>
                      <a:pt x="3" y="27"/>
                      <a:pt x="3" y="27"/>
                    </a:cubicBezTo>
                    <a:cubicBezTo>
                      <a:pt x="1" y="27"/>
                      <a:pt x="0" y="29"/>
                      <a:pt x="0" y="31"/>
                    </a:cubicBezTo>
                    <a:cubicBezTo>
                      <a:pt x="0" y="177"/>
                      <a:pt x="0" y="177"/>
                      <a:pt x="0" y="177"/>
                    </a:cubicBezTo>
                    <a:cubicBezTo>
                      <a:pt x="0" y="179"/>
                      <a:pt x="1" y="181"/>
                      <a:pt x="3" y="181"/>
                    </a:cubicBezTo>
                    <a:cubicBezTo>
                      <a:pt x="235" y="181"/>
                      <a:pt x="235" y="181"/>
                      <a:pt x="235" y="181"/>
                    </a:cubicBezTo>
                    <a:cubicBezTo>
                      <a:pt x="237" y="181"/>
                      <a:pt x="238" y="179"/>
                      <a:pt x="238" y="177"/>
                    </a:cubicBezTo>
                    <a:cubicBezTo>
                      <a:pt x="238" y="31"/>
                      <a:pt x="238" y="31"/>
                      <a:pt x="238" y="31"/>
                    </a:cubicBezTo>
                    <a:cubicBezTo>
                      <a:pt x="238" y="29"/>
                      <a:pt x="237" y="27"/>
                      <a:pt x="235" y="27"/>
                    </a:cubicBezTo>
                    <a:close/>
                    <a:moveTo>
                      <a:pt x="229" y="172"/>
                    </a:moveTo>
                    <a:cubicBezTo>
                      <a:pt x="9" y="172"/>
                      <a:pt x="9" y="172"/>
                      <a:pt x="9" y="172"/>
                    </a:cubicBezTo>
                    <a:cubicBezTo>
                      <a:pt x="9" y="37"/>
                      <a:pt x="9" y="37"/>
                      <a:pt x="9" y="37"/>
                    </a:cubicBezTo>
                    <a:cubicBezTo>
                      <a:pt x="229" y="37"/>
                      <a:pt x="229" y="37"/>
                      <a:pt x="229" y="37"/>
                    </a:cubicBezTo>
                    <a:cubicBezTo>
                      <a:pt x="229" y="172"/>
                      <a:pt x="229" y="172"/>
                      <a:pt x="229" y="172"/>
                    </a:cubicBezTo>
                    <a:cubicBezTo>
                      <a:pt x="229" y="172"/>
                      <a:pt x="229" y="172"/>
                      <a:pt x="229" y="172"/>
                    </a:cubicBezTo>
                    <a:close/>
                    <a:moveTo>
                      <a:pt x="202" y="14"/>
                    </a:moveTo>
                    <a:cubicBezTo>
                      <a:pt x="197" y="14"/>
                      <a:pt x="197" y="14"/>
                      <a:pt x="197" y="14"/>
                    </a:cubicBezTo>
                    <a:cubicBezTo>
                      <a:pt x="197" y="9"/>
                      <a:pt x="197" y="9"/>
                      <a:pt x="197" y="9"/>
                    </a:cubicBezTo>
                    <a:cubicBezTo>
                      <a:pt x="202" y="9"/>
                      <a:pt x="202" y="9"/>
                      <a:pt x="202" y="9"/>
                    </a:cubicBezTo>
                    <a:cubicBezTo>
                      <a:pt x="202" y="14"/>
                      <a:pt x="202" y="14"/>
                      <a:pt x="202" y="14"/>
                    </a:cubicBezTo>
                    <a:cubicBezTo>
                      <a:pt x="202" y="14"/>
                      <a:pt x="202" y="14"/>
                      <a:pt x="202" y="14"/>
                    </a:cubicBezTo>
                    <a:close/>
                    <a:moveTo>
                      <a:pt x="235" y="0"/>
                    </a:moveTo>
                    <a:cubicBezTo>
                      <a:pt x="3" y="0"/>
                      <a:pt x="3" y="0"/>
                      <a:pt x="3" y="0"/>
                    </a:cubicBezTo>
                    <a:cubicBezTo>
                      <a:pt x="1" y="0"/>
                      <a:pt x="0" y="1"/>
                      <a:pt x="0" y="3"/>
                    </a:cubicBezTo>
                    <a:cubicBezTo>
                      <a:pt x="0" y="20"/>
                      <a:pt x="0" y="20"/>
                      <a:pt x="0" y="20"/>
                    </a:cubicBezTo>
                    <a:cubicBezTo>
                      <a:pt x="0" y="22"/>
                      <a:pt x="1" y="23"/>
                      <a:pt x="3" y="23"/>
                    </a:cubicBezTo>
                    <a:cubicBezTo>
                      <a:pt x="235" y="23"/>
                      <a:pt x="235" y="23"/>
                      <a:pt x="235" y="23"/>
                    </a:cubicBezTo>
                    <a:cubicBezTo>
                      <a:pt x="237" y="23"/>
                      <a:pt x="238" y="22"/>
                      <a:pt x="238" y="20"/>
                    </a:cubicBezTo>
                    <a:cubicBezTo>
                      <a:pt x="238" y="3"/>
                      <a:pt x="238" y="3"/>
                      <a:pt x="238" y="3"/>
                    </a:cubicBezTo>
                    <a:cubicBezTo>
                      <a:pt x="238" y="1"/>
                      <a:pt x="237" y="0"/>
                      <a:pt x="235" y="0"/>
                    </a:cubicBezTo>
                    <a:close/>
                    <a:moveTo>
                      <a:pt x="189" y="16"/>
                    </a:moveTo>
                    <a:cubicBezTo>
                      <a:pt x="178" y="16"/>
                      <a:pt x="178" y="16"/>
                      <a:pt x="178" y="16"/>
                    </a:cubicBezTo>
                    <a:cubicBezTo>
                      <a:pt x="178" y="14"/>
                      <a:pt x="178" y="14"/>
                      <a:pt x="178" y="14"/>
                    </a:cubicBezTo>
                    <a:cubicBezTo>
                      <a:pt x="189" y="14"/>
                      <a:pt x="189" y="14"/>
                      <a:pt x="189" y="14"/>
                    </a:cubicBezTo>
                    <a:cubicBezTo>
                      <a:pt x="189" y="16"/>
                      <a:pt x="189" y="16"/>
                      <a:pt x="189" y="16"/>
                    </a:cubicBezTo>
                    <a:cubicBezTo>
                      <a:pt x="189" y="16"/>
                      <a:pt x="189" y="16"/>
                      <a:pt x="189" y="16"/>
                    </a:cubicBezTo>
                    <a:close/>
                    <a:moveTo>
                      <a:pt x="203" y="16"/>
                    </a:moveTo>
                    <a:cubicBezTo>
                      <a:pt x="195" y="16"/>
                      <a:pt x="195" y="16"/>
                      <a:pt x="195" y="16"/>
                    </a:cubicBezTo>
                    <a:cubicBezTo>
                      <a:pt x="195" y="7"/>
                      <a:pt x="195" y="7"/>
                      <a:pt x="195" y="7"/>
                    </a:cubicBezTo>
                    <a:cubicBezTo>
                      <a:pt x="203" y="7"/>
                      <a:pt x="203" y="7"/>
                      <a:pt x="203" y="7"/>
                    </a:cubicBezTo>
                    <a:cubicBezTo>
                      <a:pt x="203" y="16"/>
                      <a:pt x="203" y="16"/>
                      <a:pt x="203" y="16"/>
                    </a:cubicBezTo>
                    <a:cubicBezTo>
                      <a:pt x="203" y="16"/>
                      <a:pt x="203" y="16"/>
                      <a:pt x="203" y="16"/>
                    </a:cubicBezTo>
                    <a:close/>
                    <a:moveTo>
                      <a:pt x="223" y="16"/>
                    </a:moveTo>
                    <a:cubicBezTo>
                      <a:pt x="220" y="16"/>
                      <a:pt x="220" y="16"/>
                      <a:pt x="220" y="16"/>
                    </a:cubicBezTo>
                    <a:cubicBezTo>
                      <a:pt x="218" y="14"/>
                      <a:pt x="218" y="14"/>
                      <a:pt x="218" y="14"/>
                    </a:cubicBezTo>
                    <a:cubicBezTo>
                      <a:pt x="217" y="13"/>
                      <a:pt x="217" y="13"/>
                      <a:pt x="217" y="13"/>
                    </a:cubicBezTo>
                    <a:cubicBezTo>
                      <a:pt x="214" y="16"/>
                      <a:pt x="214" y="16"/>
                      <a:pt x="214" y="16"/>
                    </a:cubicBezTo>
                    <a:cubicBezTo>
                      <a:pt x="214" y="16"/>
                      <a:pt x="214" y="16"/>
                      <a:pt x="214" y="16"/>
                    </a:cubicBezTo>
                    <a:cubicBezTo>
                      <a:pt x="211" y="16"/>
                      <a:pt x="211" y="16"/>
                      <a:pt x="211" y="16"/>
                    </a:cubicBezTo>
                    <a:cubicBezTo>
                      <a:pt x="215" y="11"/>
                      <a:pt x="215" y="11"/>
                      <a:pt x="215" y="11"/>
                    </a:cubicBezTo>
                    <a:cubicBezTo>
                      <a:pt x="211" y="7"/>
                      <a:pt x="211" y="7"/>
                      <a:pt x="211" y="7"/>
                    </a:cubicBezTo>
                    <a:cubicBezTo>
                      <a:pt x="214" y="7"/>
                      <a:pt x="214" y="7"/>
                      <a:pt x="214" y="7"/>
                    </a:cubicBezTo>
                    <a:cubicBezTo>
                      <a:pt x="217" y="10"/>
                      <a:pt x="217" y="10"/>
                      <a:pt x="217" y="10"/>
                    </a:cubicBezTo>
                    <a:cubicBezTo>
                      <a:pt x="220" y="7"/>
                      <a:pt x="220" y="7"/>
                      <a:pt x="220" y="7"/>
                    </a:cubicBezTo>
                    <a:cubicBezTo>
                      <a:pt x="223" y="7"/>
                      <a:pt x="223" y="7"/>
                      <a:pt x="223" y="7"/>
                    </a:cubicBezTo>
                    <a:cubicBezTo>
                      <a:pt x="218" y="11"/>
                      <a:pt x="218" y="11"/>
                      <a:pt x="218" y="11"/>
                    </a:cubicBezTo>
                    <a:cubicBezTo>
                      <a:pt x="223" y="16"/>
                      <a:pt x="223" y="16"/>
                      <a:pt x="223" y="16"/>
                    </a:cubicBezTo>
                    <a:cubicBezTo>
                      <a:pt x="223" y="16"/>
                      <a:pt x="223" y="16"/>
                      <a:pt x="223" y="16"/>
                    </a:cubicBezTo>
                    <a:close/>
                  </a:path>
                </a:pathLst>
              </a:custGeom>
              <a:solidFill>
                <a:schemeClr val="accent1"/>
              </a:solidFill>
              <a:ln>
                <a:noFill/>
              </a:ln>
            </p:spPr>
            <p:txBody>
              <a:bodyPr vert="horz" wrap="square" lIns="91403" tIns="45702" rIns="91403" bIns="45702" numCol="1" anchor="t" anchorCtr="0" compatLnSpc="1">
                <a:prstTxWarp prst="textNoShape">
                  <a:avLst/>
                </a:prstTxWarp>
              </a:bodyPr>
              <a:lstStyle/>
              <a:p>
                <a:pPr>
                  <a:lnSpc>
                    <a:spcPct val="90000"/>
                  </a:lnSpc>
                </a:pPr>
                <a:endParaRPr lang="en-US" sz="1836">
                  <a:solidFill>
                    <a:srgbClr val="505050"/>
                  </a:solidFill>
                </a:endParaRPr>
              </a:p>
            </p:txBody>
          </p:sp>
        </p:grpSp>
        <p:grpSp>
          <p:nvGrpSpPr>
            <p:cNvPr id="141" name="Group 140"/>
            <p:cNvGrpSpPr/>
            <p:nvPr/>
          </p:nvGrpSpPr>
          <p:grpSpPr>
            <a:xfrm>
              <a:off x="6623637" y="4080516"/>
              <a:ext cx="958925" cy="1030620"/>
              <a:chOff x="6758214" y="3415633"/>
              <a:chExt cx="978408" cy="1051560"/>
            </a:xfrm>
          </p:grpSpPr>
          <p:sp>
            <p:nvSpPr>
              <p:cNvPr id="149" name="Rectangle 148"/>
              <p:cNvSpPr/>
              <p:nvPr/>
            </p:nvSpPr>
            <p:spPr bwMode="auto">
              <a:xfrm>
                <a:off x="6758214" y="3415633"/>
                <a:ext cx="978408" cy="1051560"/>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3" tIns="0" rIns="182806" bIns="63982" numCol="1" spcCol="0" rtlCol="0" fromWordArt="0" anchor="b" anchorCtr="0" forceAA="0" compatLnSpc="1">
                <a:prstTxWarp prst="textNoShape">
                  <a:avLst/>
                </a:prstTxWarp>
                <a:noAutofit/>
              </a:bodyPr>
              <a:lstStyle/>
              <a:p>
                <a:pPr>
                  <a:lnSpc>
                    <a:spcPct val="90000"/>
                  </a:lnSpc>
                </a:pPr>
                <a:r>
                  <a:rPr lang="en-US" sz="1399" spc="-30" dirty="0">
                    <a:gradFill>
                      <a:gsLst>
                        <a:gs pos="56250">
                          <a:srgbClr val="505050"/>
                        </a:gs>
                        <a:gs pos="43000">
                          <a:srgbClr val="505050"/>
                        </a:gs>
                      </a:gsLst>
                      <a:lin ang="5400000" scaled="0"/>
                    </a:gradFill>
                  </a:rPr>
                  <a:t>App profile</a:t>
                </a:r>
              </a:p>
            </p:txBody>
          </p:sp>
          <p:sp>
            <p:nvSpPr>
              <p:cNvPr id="150" name="Freeform 6"/>
              <p:cNvSpPr>
                <a:spLocks noChangeAspect="1" noEditPoints="1"/>
              </p:cNvSpPr>
              <p:nvPr/>
            </p:nvSpPr>
            <p:spPr bwMode="auto">
              <a:xfrm>
                <a:off x="6853465" y="3510883"/>
                <a:ext cx="506516" cy="384844"/>
              </a:xfrm>
              <a:custGeom>
                <a:avLst/>
                <a:gdLst>
                  <a:gd name="T0" fmla="*/ 235 w 238"/>
                  <a:gd name="T1" fmla="*/ 27 h 181"/>
                  <a:gd name="T2" fmla="*/ 3 w 238"/>
                  <a:gd name="T3" fmla="*/ 27 h 181"/>
                  <a:gd name="T4" fmla="*/ 0 w 238"/>
                  <a:gd name="T5" fmla="*/ 31 h 181"/>
                  <a:gd name="T6" fmla="*/ 0 w 238"/>
                  <a:gd name="T7" fmla="*/ 177 h 181"/>
                  <a:gd name="T8" fmla="*/ 3 w 238"/>
                  <a:gd name="T9" fmla="*/ 181 h 181"/>
                  <a:gd name="T10" fmla="*/ 235 w 238"/>
                  <a:gd name="T11" fmla="*/ 181 h 181"/>
                  <a:gd name="T12" fmla="*/ 238 w 238"/>
                  <a:gd name="T13" fmla="*/ 177 h 181"/>
                  <a:gd name="T14" fmla="*/ 238 w 238"/>
                  <a:gd name="T15" fmla="*/ 31 h 181"/>
                  <a:gd name="T16" fmla="*/ 235 w 238"/>
                  <a:gd name="T17" fmla="*/ 27 h 181"/>
                  <a:gd name="T18" fmla="*/ 229 w 238"/>
                  <a:gd name="T19" fmla="*/ 172 h 181"/>
                  <a:gd name="T20" fmla="*/ 9 w 238"/>
                  <a:gd name="T21" fmla="*/ 172 h 181"/>
                  <a:gd name="T22" fmla="*/ 9 w 238"/>
                  <a:gd name="T23" fmla="*/ 37 h 181"/>
                  <a:gd name="T24" fmla="*/ 229 w 238"/>
                  <a:gd name="T25" fmla="*/ 37 h 181"/>
                  <a:gd name="T26" fmla="*/ 229 w 238"/>
                  <a:gd name="T27" fmla="*/ 172 h 181"/>
                  <a:gd name="T28" fmla="*/ 229 w 238"/>
                  <a:gd name="T29" fmla="*/ 172 h 181"/>
                  <a:gd name="T30" fmla="*/ 202 w 238"/>
                  <a:gd name="T31" fmla="*/ 14 h 181"/>
                  <a:gd name="T32" fmla="*/ 197 w 238"/>
                  <a:gd name="T33" fmla="*/ 14 h 181"/>
                  <a:gd name="T34" fmla="*/ 197 w 238"/>
                  <a:gd name="T35" fmla="*/ 9 h 181"/>
                  <a:gd name="T36" fmla="*/ 202 w 238"/>
                  <a:gd name="T37" fmla="*/ 9 h 181"/>
                  <a:gd name="T38" fmla="*/ 202 w 238"/>
                  <a:gd name="T39" fmla="*/ 14 h 181"/>
                  <a:gd name="T40" fmla="*/ 202 w 238"/>
                  <a:gd name="T41" fmla="*/ 14 h 181"/>
                  <a:gd name="T42" fmla="*/ 235 w 238"/>
                  <a:gd name="T43" fmla="*/ 0 h 181"/>
                  <a:gd name="T44" fmla="*/ 3 w 238"/>
                  <a:gd name="T45" fmla="*/ 0 h 181"/>
                  <a:gd name="T46" fmla="*/ 0 w 238"/>
                  <a:gd name="T47" fmla="*/ 3 h 181"/>
                  <a:gd name="T48" fmla="*/ 0 w 238"/>
                  <a:gd name="T49" fmla="*/ 20 h 181"/>
                  <a:gd name="T50" fmla="*/ 3 w 238"/>
                  <a:gd name="T51" fmla="*/ 23 h 181"/>
                  <a:gd name="T52" fmla="*/ 235 w 238"/>
                  <a:gd name="T53" fmla="*/ 23 h 181"/>
                  <a:gd name="T54" fmla="*/ 238 w 238"/>
                  <a:gd name="T55" fmla="*/ 20 h 181"/>
                  <a:gd name="T56" fmla="*/ 238 w 238"/>
                  <a:gd name="T57" fmla="*/ 3 h 181"/>
                  <a:gd name="T58" fmla="*/ 235 w 238"/>
                  <a:gd name="T59" fmla="*/ 0 h 181"/>
                  <a:gd name="T60" fmla="*/ 189 w 238"/>
                  <a:gd name="T61" fmla="*/ 16 h 181"/>
                  <a:gd name="T62" fmla="*/ 178 w 238"/>
                  <a:gd name="T63" fmla="*/ 16 h 181"/>
                  <a:gd name="T64" fmla="*/ 178 w 238"/>
                  <a:gd name="T65" fmla="*/ 14 h 181"/>
                  <a:gd name="T66" fmla="*/ 189 w 238"/>
                  <a:gd name="T67" fmla="*/ 14 h 181"/>
                  <a:gd name="T68" fmla="*/ 189 w 238"/>
                  <a:gd name="T69" fmla="*/ 16 h 181"/>
                  <a:gd name="T70" fmla="*/ 189 w 238"/>
                  <a:gd name="T71" fmla="*/ 16 h 181"/>
                  <a:gd name="T72" fmla="*/ 203 w 238"/>
                  <a:gd name="T73" fmla="*/ 16 h 181"/>
                  <a:gd name="T74" fmla="*/ 195 w 238"/>
                  <a:gd name="T75" fmla="*/ 16 h 181"/>
                  <a:gd name="T76" fmla="*/ 195 w 238"/>
                  <a:gd name="T77" fmla="*/ 7 h 181"/>
                  <a:gd name="T78" fmla="*/ 203 w 238"/>
                  <a:gd name="T79" fmla="*/ 7 h 181"/>
                  <a:gd name="T80" fmla="*/ 203 w 238"/>
                  <a:gd name="T81" fmla="*/ 16 h 181"/>
                  <a:gd name="T82" fmla="*/ 203 w 238"/>
                  <a:gd name="T83" fmla="*/ 16 h 181"/>
                  <a:gd name="T84" fmla="*/ 223 w 238"/>
                  <a:gd name="T85" fmla="*/ 16 h 181"/>
                  <a:gd name="T86" fmla="*/ 220 w 238"/>
                  <a:gd name="T87" fmla="*/ 16 h 181"/>
                  <a:gd name="T88" fmla="*/ 218 w 238"/>
                  <a:gd name="T89" fmla="*/ 14 h 181"/>
                  <a:gd name="T90" fmla="*/ 217 w 238"/>
                  <a:gd name="T91" fmla="*/ 13 h 181"/>
                  <a:gd name="T92" fmla="*/ 214 w 238"/>
                  <a:gd name="T93" fmla="*/ 16 h 181"/>
                  <a:gd name="T94" fmla="*/ 214 w 238"/>
                  <a:gd name="T95" fmla="*/ 16 h 181"/>
                  <a:gd name="T96" fmla="*/ 211 w 238"/>
                  <a:gd name="T97" fmla="*/ 16 h 181"/>
                  <a:gd name="T98" fmla="*/ 215 w 238"/>
                  <a:gd name="T99" fmla="*/ 11 h 181"/>
                  <a:gd name="T100" fmla="*/ 211 w 238"/>
                  <a:gd name="T101" fmla="*/ 7 h 181"/>
                  <a:gd name="T102" fmla="*/ 214 w 238"/>
                  <a:gd name="T103" fmla="*/ 7 h 181"/>
                  <a:gd name="T104" fmla="*/ 217 w 238"/>
                  <a:gd name="T105" fmla="*/ 10 h 181"/>
                  <a:gd name="T106" fmla="*/ 220 w 238"/>
                  <a:gd name="T107" fmla="*/ 7 h 181"/>
                  <a:gd name="T108" fmla="*/ 223 w 238"/>
                  <a:gd name="T109" fmla="*/ 7 h 181"/>
                  <a:gd name="T110" fmla="*/ 218 w 238"/>
                  <a:gd name="T111" fmla="*/ 11 h 181"/>
                  <a:gd name="T112" fmla="*/ 223 w 238"/>
                  <a:gd name="T113" fmla="*/ 16 h 181"/>
                  <a:gd name="T114" fmla="*/ 223 w 238"/>
                  <a:gd name="T115" fmla="*/ 1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8" h="181">
                    <a:moveTo>
                      <a:pt x="235" y="27"/>
                    </a:moveTo>
                    <a:cubicBezTo>
                      <a:pt x="3" y="27"/>
                      <a:pt x="3" y="27"/>
                      <a:pt x="3" y="27"/>
                    </a:cubicBezTo>
                    <a:cubicBezTo>
                      <a:pt x="1" y="27"/>
                      <a:pt x="0" y="29"/>
                      <a:pt x="0" y="31"/>
                    </a:cubicBezTo>
                    <a:cubicBezTo>
                      <a:pt x="0" y="177"/>
                      <a:pt x="0" y="177"/>
                      <a:pt x="0" y="177"/>
                    </a:cubicBezTo>
                    <a:cubicBezTo>
                      <a:pt x="0" y="179"/>
                      <a:pt x="1" y="181"/>
                      <a:pt x="3" y="181"/>
                    </a:cubicBezTo>
                    <a:cubicBezTo>
                      <a:pt x="235" y="181"/>
                      <a:pt x="235" y="181"/>
                      <a:pt x="235" y="181"/>
                    </a:cubicBezTo>
                    <a:cubicBezTo>
                      <a:pt x="237" y="181"/>
                      <a:pt x="238" y="179"/>
                      <a:pt x="238" y="177"/>
                    </a:cubicBezTo>
                    <a:cubicBezTo>
                      <a:pt x="238" y="31"/>
                      <a:pt x="238" y="31"/>
                      <a:pt x="238" y="31"/>
                    </a:cubicBezTo>
                    <a:cubicBezTo>
                      <a:pt x="238" y="29"/>
                      <a:pt x="237" y="27"/>
                      <a:pt x="235" y="27"/>
                    </a:cubicBezTo>
                    <a:close/>
                    <a:moveTo>
                      <a:pt x="229" y="172"/>
                    </a:moveTo>
                    <a:cubicBezTo>
                      <a:pt x="9" y="172"/>
                      <a:pt x="9" y="172"/>
                      <a:pt x="9" y="172"/>
                    </a:cubicBezTo>
                    <a:cubicBezTo>
                      <a:pt x="9" y="37"/>
                      <a:pt x="9" y="37"/>
                      <a:pt x="9" y="37"/>
                    </a:cubicBezTo>
                    <a:cubicBezTo>
                      <a:pt x="229" y="37"/>
                      <a:pt x="229" y="37"/>
                      <a:pt x="229" y="37"/>
                    </a:cubicBezTo>
                    <a:cubicBezTo>
                      <a:pt x="229" y="172"/>
                      <a:pt x="229" y="172"/>
                      <a:pt x="229" y="172"/>
                    </a:cubicBezTo>
                    <a:cubicBezTo>
                      <a:pt x="229" y="172"/>
                      <a:pt x="229" y="172"/>
                      <a:pt x="229" y="172"/>
                    </a:cubicBezTo>
                    <a:close/>
                    <a:moveTo>
                      <a:pt x="202" y="14"/>
                    </a:moveTo>
                    <a:cubicBezTo>
                      <a:pt x="197" y="14"/>
                      <a:pt x="197" y="14"/>
                      <a:pt x="197" y="14"/>
                    </a:cubicBezTo>
                    <a:cubicBezTo>
                      <a:pt x="197" y="9"/>
                      <a:pt x="197" y="9"/>
                      <a:pt x="197" y="9"/>
                    </a:cubicBezTo>
                    <a:cubicBezTo>
                      <a:pt x="202" y="9"/>
                      <a:pt x="202" y="9"/>
                      <a:pt x="202" y="9"/>
                    </a:cubicBezTo>
                    <a:cubicBezTo>
                      <a:pt x="202" y="14"/>
                      <a:pt x="202" y="14"/>
                      <a:pt x="202" y="14"/>
                    </a:cubicBezTo>
                    <a:cubicBezTo>
                      <a:pt x="202" y="14"/>
                      <a:pt x="202" y="14"/>
                      <a:pt x="202" y="14"/>
                    </a:cubicBezTo>
                    <a:close/>
                    <a:moveTo>
                      <a:pt x="235" y="0"/>
                    </a:moveTo>
                    <a:cubicBezTo>
                      <a:pt x="3" y="0"/>
                      <a:pt x="3" y="0"/>
                      <a:pt x="3" y="0"/>
                    </a:cubicBezTo>
                    <a:cubicBezTo>
                      <a:pt x="1" y="0"/>
                      <a:pt x="0" y="1"/>
                      <a:pt x="0" y="3"/>
                    </a:cubicBezTo>
                    <a:cubicBezTo>
                      <a:pt x="0" y="20"/>
                      <a:pt x="0" y="20"/>
                      <a:pt x="0" y="20"/>
                    </a:cubicBezTo>
                    <a:cubicBezTo>
                      <a:pt x="0" y="22"/>
                      <a:pt x="1" y="23"/>
                      <a:pt x="3" y="23"/>
                    </a:cubicBezTo>
                    <a:cubicBezTo>
                      <a:pt x="235" y="23"/>
                      <a:pt x="235" y="23"/>
                      <a:pt x="235" y="23"/>
                    </a:cubicBezTo>
                    <a:cubicBezTo>
                      <a:pt x="237" y="23"/>
                      <a:pt x="238" y="22"/>
                      <a:pt x="238" y="20"/>
                    </a:cubicBezTo>
                    <a:cubicBezTo>
                      <a:pt x="238" y="3"/>
                      <a:pt x="238" y="3"/>
                      <a:pt x="238" y="3"/>
                    </a:cubicBezTo>
                    <a:cubicBezTo>
                      <a:pt x="238" y="1"/>
                      <a:pt x="237" y="0"/>
                      <a:pt x="235" y="0"/>
                    </a:cubicBezTo>
                    <a:close/>
                    <a:moveTo>
                      <a:pt x="189" y="16"/>
                    </a:moveTo>
                    <a:cubicBezTo>
                      <a:pt x="178" y="16"/>
                      <a:pt x="178" y="16"/>
                      <a:pt x="178" y="16"/>
                    </a:cubicBezTo>
                    <a:cubicBezTo>
                      <a:pt x="178" y="14"/>
                      <a:pt x="178" y="14"/>
                      <a:pt x="178" y="14"/>
                    </a:cubicBezTo>
                    <a:cubicBezTo>
                      <a:pt x="189" y="14"/>
                      <a:pt x="189" y="14"/>
                      <a:pt x="189" y="14"/>
                    </a:cubicBezTo>
                    <a:cubicBezTo>
                      <a:pt x="189" y="16"/>
                      <a:pt x="189" y="16"/>
                      <a:pt x="189" y="16"/>
                    </a:cubicBezTo>
                    <a:cubicBezTo>
                      <a:pt x="189" y="16"/>
                      <a:pt x="189" y="16"/>
                      <a:pt x="189" y="16"/>
                    </a:cubicBezTo>
                    <a:close/>
                    <a:moveTo>
                      <a:pt x="203" y="16"/>
                    </a:moveTo>
                    <a:cubicBezTo>
                      <a:pt x="195" y="16"/>
                      <a:pt x="195" y="16"/>
                      <a:pt x="195" y="16"/>
                    </a:cubicBezTo>
                    <a:cubicBezTo>
                      <a:pt x="195" y="7"/>
                      <a:pt x="195" y="7"/>
                      <a:pt x="195" y="7"/>
                    </a:cubicBezTo>
                    <a:cubicBezTo>
                      <a:pt x="203" y="7"/>
                      <a:pt x="203" y="7"/>
                      <a:pt x="203" y="7"/>
                    </a:cubicBezTo>
                    <a:cubicBezTo>
                      <a:pt x="203" y="16"/>
                      <a:pt x="203" y="16"/>
                      <a:pt x="203" y="16"/>
                    </a:cubicBezTo>
                    <a:cubicBezTo>
                      <a:pt x="203" y="16"/>
                      <a:pt x="203" y="16"/>
                      <a:pt x="203" y="16"/>
                    </a:cubicBezTo>
                    <a:close/>
                    <a:moveTo>
                      <a:pt x="223" y="16"/>
                    </a:moveTo>
                    <a:cubicBezTo>
                      <a:pt x="220" y="16"/>
                      <a:pt x="220" y="16"/>
                      <a:pt x="220" y="16"/>
                    </a:cubicBezTo>
                    <a:cubicBezTo>
                      <a:pt x="218" y="14"/>
                      <a:pt x="218" y="14"/>
                      <a:pt x="218" y="14"/>
                    </a:cubicBezTo>
                    <a:cubicBezTo>
                      <a:pt x="217" y="13"/>
                      <a:pt x="217" y="13"/>
                      <a:pt x="217" y="13"/>
                    </a:cubicBezTo>
                    <a:cubicBezTo>
                      <a:pt x="214" y="16"/>
                      <a:pt x="214" y="16"/>
                      <a:pt x="214" y="16"/>
                    </a:cubicBezTo>
                    <a:cubicBezTo>
                      <a:pt x="214" y="16"/>
                      <a:pt x="214" y="16"/>
                      <a:pt x="214" y="16"/>
                    </a:cubicBezTo>
                    <a:cubicBezTo>
                      <a:pt x="211" y="16"/>
                      <a:pt x="211" y="16"/>
                      <a:pt x="211" y="16"/>
                    </a:cubicBezTo>
                    <a:cubicBezTo>
                      <a:pt x="215" y="11"/>
                      <a:pt x="215" y="11"/>
                      <a:pt x="215" y="11"/>
                    </a:cubicBezTo>
                    <a:cubicBezTo>
                      <a:pt x="211" y="7"/>
                      <a:pt x="211" y="7"/>
                      <a:pt x="211" y="7"/>
                    </a:cubicBezTo>
                    <a:cubicBezTo>
                      <a:pt x="214" y="7"/>
                      <a:pt x="214" y="7"/>
                      <a:pt x="214" y="7"/>
                    </a:cubicBezTo>
                    <a:cubicBezTo>
                      <a:pt x="217" y="10"/>
                      <a:pt x="217" y="10"/>
                      <a:pt x="217" y="10"/>
                    </a:cubicBezTo>
                    <a:cubicBezTo>
                      <a:pt x="220" y="7"/>
                      <a:pt x="220" y="7"/>
                      <a:pt x="220" y="7"/>
                    </a:cubicBezTo>
                    <a:cubicBezTo>
                      <a:pt x="223" y="7"/>
                      <a:pt x="223" y="7"/>
                      <a:pt x="223" y="7"/>
                    </a:cubicBezTo>
                    <a:cubicBezTo>
                      <a:pt x="218" y="11"/>
                      <a:pt x="218" y="11"/>
                      <a:pt x="218" y="11"/>
                    </a:cubicBezTo>
                    <a:cubicBezTo>
                      <a:pt x="223" y="16"/>
                      <a:pt x="223" y="16"/>
                      <a:pt x="223" y="16"/>
                    </a:cubicBezTo>
                    <a:cubicBezTo>
                      <a:pt x="223" y="16"/>
                      <a:pt x="223" y="16"/>
                      <a:pt x="223" y="16"/>
                    </a:cubicBezTo>
                    <a:close/>
                  </a:path>
                </a:pathLst>
              </a:custGeom>
              <a:solidFill>
                <a:schemeClr val="accent1"/>
              </a:solidFill>
              <a:ln>
                <a:noFill/>
              </a:ln>
            </p:spPr>
            <p:txBody>
              <a:bodyPr vert="horz" wrap="square" lIns="91403" tIns="45702" rIns="91403" bIns="45702" numCol="1" anchor="t" anchorCtr="0" compatLnSpc="1">
                <a:prstTxWarp prst="textNoShape">
                  <a:avLst/>
                </a:prstTxWarp>
              </a:bodyPr>
              <a:lstStyle/>
              <a:p>
                <a:pPr>
                  <a:lnSpc>
                    <a:spcPct val="90000"/>
                  </a:lnSpc>
                </a:pPr>
                <a:endParaRPr lang="en-US" sz="1836">
                  <a:solidFill>
                    <a:srgbClr val="505050"/>
                  </a:solidFill>
                </a:endParaRPr>
              </a:p>
            </p:txBody>
          </p:sp>
        </p:grpSp>
        <p:grpSp>
          <p:nvGrpSpPr>
            <p:cNvPr id="142" name="Group 141"/>
            <p:cNvGrpSpPr/>
            <p:nvPr/>
          </p:nvGrpSpPr>
          <p:grpSpPr>
            <a:xfrm>
              <a:off x="9849927" y="4080516"/>
              <a:ext cx="958925" cy="1030620"/>
              <a:chOff x="10050054" y="3415633"/>
              <a:chExt cx="978408" cy="1051560"/>
            </a:xfrm>
          </p:grpSpPr>
          <p:sp>
            <p:nvSpPr>
              <p:cNvPr id="145" name="Rectangle 144"/>
              <p:cNvSpPr/>
              <p:nvPr/>
            </p:nvSpPr>
            <p:spPr bwMode="auto">
              <a:xfrm>
                <a:off x="10050054" y="3415633"/>
                <a:ext cx="978408" cy="1051560"/>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3" tIns="0" rIns="93260" bIns="63982" numCol="1" spcCol="0" rtlCol="0" fromWordArt="0" anchor="b" anchorCtr="0" forceAA="0" compatLnSpc="1">
                <a:prstTxWarp prst="textNoShape">
                  <a:avLst/>
                </a:prstTxWarp>
                <a:noAutofit/>
              </a:bodyPr>
              <a:lstStyle/>
              <a:p>
                <a:pPr>
                  <a:lnSpc>
                    <a:spcPct val="90000"/>
                  </a:lnSpc>
                </a:pPr>
                <a:r>
                  <a:rPr lang="en-US" sz="1399" spc="-30" dirty="0">
                    <a:gradFill>
                      <a:gsLst>
                        <a:gs pos="56250">
                          <a:srgbClr val="505050"/>
                        </a:gs>
                        <a:gs pos="43000">
                          <a:srgbClr val="505050"/>
                        </a:gs>
                      </a:gsLst>
                      <a:lin ang="5400000" scaled="0"/>
                    </a:gradFill>
                  </a:rPr>
                  <a:t>App</a:t>
                </a:r>
                <a:br>
                  <a:rPr lang="en-US" sz="1399" spc="-30" dirty="0">
                    <a:gradFill>
                      <a:gsLst>
                        <a:gs pos="56250">
                          <a:srgbClr val="505050"/>
                        </a:gs>
                        <a:gs pos="43000">
                          <a:srgbClr val="505050"/>
                        </a:gs>
                      </a:gsLst>
                      <a:lin ang="5400000" scaled="0"/>
                    </a:gradFill>
                  </a:rPr>
                </a:br>
                <a:r>
                  <a:rPr lang="en-US" sz="1399" spc="-30" dirty="0">
                    <a:gradFill>
                      <a:gsLst>
                        <a:gs pos="56250">
                          <a:srgbClr val="505050"/>
                        </a:gs>
                        <a:gs pos="43000">
                          <a:srgbClr val="505050"/>
                        </a:gs>
                      </a:gsLst>
                      <a:lin ang="5400000" scaled="0"/>
                    </a:gradFill>
                  </a:rPr>
                  <a:t>profile</a:t>
                </a:r>
              </a:p>
            </p:txBody>
          </p:sp>
          <p:sp>
            <p:nvSpPr>
              <p:cNvPr id="148" name="Freeform 6"/>
              <p:cNvSpPr>
                <a:spLocks noChangeAspect="1" noEditPoints="1"/>
              </p:cNvSpPr>
              <p:nvPr/>
            </p:nvSpPr>
            <p:spPr bwMode="auto">
              <a:xfrm>
                <a:off x="10145305" y="3510883"/>
                <a:ext cx="506516" cy="384844"/>
              </a:xfrm>
              <a:custGeom>
                <a:avLst/>
                <a:gdLst>
                  <a:gd name="T0" fmla="*/ 235 w 238"/>
                  <a:gd name="T1" fmla="*/ 27 h 181"/>
                  <a:gd name="T2" fmla="*/ 3 w 238"/>
                  <a:gd name="T3" fmla="*/ 27 h 181"/>
                  <a:gd name="T4" fmla="*/ 0 w 238"/>
                  <a:gd name="T5" fmla="*/ 31 h 181"/>
                  <a:gd name="T6" fmla="*/ 0 w 238"/>
                  <a:gd name="T7" fmla="*/ 177 h 181"/>
                  <a:gd name="T8" fmla="*/ 3 w 238"/>
                  <a:gd name="T9" fmla="*/ 181 h 181"/>
                  <a:gd name="T10" fmla="*/ 235 w 238"/>
                  <a:gd name="T11" fmla="*/ 181 h 181"/>
                  <a:gd name="T12" fmla="*/ 238 w 238"/>
                  <a:gd name="T13" fmla="*/ 177 h 181"/>
                  <a:gd name="T14" fmla="*/ 238 w 238"/>
                  <a:gd name="T15" fmla="*/ 31 h 181"/>
                  <a:gd name="T16" fmla="*/ 235 w 238"/>
                  <a:gd name="T17" fmla="*/ 27 h 181"/>
                  <a:gd name="T18" fmla="*/ 229 w 238"/>
                  <a:gd name="T19" fmla="*/ 172 h 181"/>
                  <a:gd name="T20" fmla="*/ 9 w 238"/>
                  <a:gd name="T21" fmla="*/ 172 h 181"/>
                  <a:gd name="T22" fmla="*/ 9 w 238"/>
                  <a:gd name="T23" fmla="*/ 37 h 181"/>
                  <a:gd name="T24" fmla="*/ 229 w 238"/>
                  <a:gd name="T25" fmla="*/ 37 h 181"/>
                  <a:gd name="T26" fmla="*/ 229 w 238"/>
                  <a:gd name="T27" fmla="*/ 172 h 181"/>
                  <a:gd name="T28" fmla="*/ 229 w 238"/>
                  <a:gd name="T29" fmla="*/ 172 h 181"/>
                  <a:gd name="T30" fmla="*/ 202 w 238"/>
                  <a:gd name="T31" fmla="*/ 14 h 181"/>
                  <a:gd name="T32" fmla="*/ 197 w 238"/>
                  <a:gd name="T33" fmla="*/ 14 h 181"/>
                  <a:gd name="T34" fmla="*/ 197 w 238"/>
                  <a:gd name="T35" fmla="*/ 9 h 181"/>
                  <a:gd name="T36" fmla="*/ 202 w 238"/>
                  <a:gd name="T37" fmla="*/ 9 h 181"/>
                  <a:gd name="T38" fmla="*/ 202 w 238"/>
                  <a:gd name="T39" fmla="*/ 14 h 181"/>
                  <a:gd name="T40" fmla="*/ 202 w 238"/>
                  <a:gd name="T41" fmla="*/ 14 h 181"/>
                  <a:gd name="T42" fmla="*/ 235 w 238"/>
                  <a:gd name="T43" fmla="*/ 0 h 181"/>
                  <a:gd name="T44" fmla="*/ 3 w 238"/>
                  <a:gd name="T45" fmla="*/ 0 h 181"/>
                  <a:gd name="T46" fmla="*/ 0 w 238"/>
                  <a:gd name="T47" fmla="*/ 3 h 181"/>
                  <a:gd name="T48" fmla="*/ 0 w 238"/>
                  <a:gd name="T49" fmla="*/ 20 h 181"/>
                  <a:gd name="T50" fmla="*/ 3 w 238"/>
                  <a:gd name="T51" fmla="*/ 23 h 181"/>
                  <a:gd name="T52" fmla="*/ 235 w 238"/>
                  <a:gd name="T53" fmla="*/ 23 h 181"/>
                  <a:gd name="T54" fmla="*/ 238 w 238"/>
                  <a:gd name="T55" fmla="*/ 20 h 181"/>
                  <a:gd name="T56" fmla="*/ 238 w 238"/>
                  <a:gd name="T57" fmla="*/ 3 h 181"/>
                  <a:gd name="T58" fmla="*/ 235 w 238"/>
                  <a:gd name="T59" fmla="*/ 0 h 181"/>
                  <a:gd name="T60" fmla="*/ 189 w 238"/>
                  <a:gd name="T61" fmla="*/ 16 h 181"/>
                  <a:gd name="T62" fmla="*/ 178 w 238"/>
                  <a:gd name="T63" fmla="*/ 16 h 181"/>
                  <a:gd name="T64" fmla="*/ 178 w 238"/>
                  <a:gd name="T65" fmla="*/ 14 h 181"/>
                  <a:gd name="T66" fmla="*/ 189 w 238"/>
                  <a:gd name="T67" fmla="*/ 14 h 181"/>
                  <a:gd name="T68" fmla="*/ 189 w 238"/>
                  <a:gd name="T69" fmla="*/ 16 h 181"/>
                  <a:gd name="T70" fmla="*/ 189 w 238"/>
                  <a:gd name="T71" fmla="*/ 16 h 181"/>
                  <a:gd name="T72" fmla="*/ 203 w 238"/>
                  <a:gd name="T73" fmla="*/ 16 h 181"/>
                  <a:gd name="T74" fmla="*/ 195 w 238"/>
                  <a:gd name="T75" fmla="*/ 16 h 181"/>
                  <a:gd name="T76" fmla="*/ 195 w 238"/>
                  <a:gd name="T77" fmla="*/ 7 h 181"/>
                  <a:gd name="T78" fmla="*/ 203 w 238"/>
                  <a:gd name="T79" fmla="*/ 7 h 181"/>
                  <a:gd name="T80" fmla="*/ 203 w 238"/>
                  <a:gd name="T81" fmla="*/ 16 h 181"/>
                  <a:gd name="T82" fmla="*/ 203 w 238"/>
                  <a:gd name="T83" fmla="*/ 16 h 181"/>
                  <a:gd name="T84" fmla="*/ 223 w 238"/>
                  <a:gd name="T85" fmla="*/ 16 h 181"/>
                  <a:gd name="T86" fmla="*/ 220 w 238"/>
                  <a:gd name="T87" fmla="*/ 16 h 181"/>
                  <a:gd name="T88" fmla="*/ 218 w 238"/>
                  <a:gd name="T89" fmla="*/ 14 h 181"/>
                  <a:gd name="T90" fmla="*/ 217 w 238"/>
                  <a:gd name="T91" fmla="*/ 13 h 181"/>
                  <a:gd name="T92" fmla="*/ 214 w 238"/>
                  <a:gd name="T93" fmla="*/ 16 h 181"/>
                  <a:gd name="T94" fmla="*/ 214 w 238"/>
                  <a:gd name="T95" fmla="*/ 16 h 181"/>
                  <a:gd name="T96" fmla="*/ 211 w 238"/>
                  <a:gd name="T97" fmla="*/ 16 h 181"/>
                  <a:gd name="T98" fmla="*/ 215 w 238"/>
                  <a:gd name="T99" fmla="*/ 11 h 181"/>
                  <a:gd name="T100" fmla="*/ 211 w 238"/>
                  <a:gd name="T101" fmla="*/ 7 h 181"/>
                  <a:gd name="T102" fmla="*/ 214 w 238"/>
                  <a:gd name="T103" fmla="*/ 7 h 181"/>
                  <a:gd name="T104" fmla="*/ 217 w 238"/>
                  <a:gd name="T105" fmla="*/ 10 h 181"/>
                  <a:gd name="T106" fmla="*/ 220 w 238"/>
                  <a:gd name="T107" fmla="*/ 7 h 181"/>
                  <a:gd name="T108" fmla="*/ 223 w 238"/>
                  <a:gd name="T109" fmla="*/ 7 h 181"/>
                  <a:gd name="T110" fmla="*/ 218 w 238"/>
                  <a:gd name="T111" fmla="*/ 11 h 181"/>
                  <a:gd name="T112" fmla="*/ 223 w 238"/>
                  <a:gd name="T113" fmla="*/ 16 h 181"/>
                  <a:gd name="T114" fmla="*/ 223 w 238"/>
                  <a:gd name="T115" fmla="*/ 1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8" h="181">
                    <a:moveTo>
                      <a:pt x="235" y="27"/>
                    </a:moveTo>
                    <a:cubicBezTo>
                      <a:pt x="3" y="27"/>
                      <a:pt x="3" y="27"/>
                      <a:pt x="3" y="27"/>
                    </a:cubicBezTo>
                    <a:cubicBezTo>
                      <a:pt x="1" y="27"/>
                      <a:pt x="0" y="29"/>
                      <a:pt x="0" y="31"/>
                    </a:cubicBezTo>
                    <a:cubicBezTo>
                      <a:pt x="0" y="177"/>
                      <a:pt x="0" y="177"/>
                      <a:pt x="0" y="177"/>
                    </a:cubicBezTo>
                    <a:cubicBezTo>
                      <a:pt x="0" y="179"/>
                      <a:pt x="1" y="181"/>
                      <a:pt x="3" y="181"/>
                    </a:cubicBezTo>
                    <a:cubicBezTo>
                      <a:pt x="235" y="181"/>
                      <a:pt x="235" y="181"/>
                      <a:pt x="235" y="181"/>
                    </a:cubicBezTo>
                    <a:cubicBezTo>
                      <a:pt x="237" y="181"/>
                      <a:pt x="238" y="179"/>
                      <a:pt x="238" y="177"/>
                    </a:cubicBezTo>
                    <a:cubicBezTo>
                      <a:pt x="238" y="31"/>
                      <a:pt x="238" y="31"/>
                      <a:pt x="238" y="31"/>
                    </a:cubicBezTo>
                    <a:cubicBezTo>
                      <a:pt x="238" y="29"/>
                      <a:pt x="237" y="27"/>
                      <a:pt x="235" y="27"/>
                    </a:cubicBezTo>
                    <a:close/>
                    <a:moveTo>
                      <a:pt x="229" y="172"/>
                    </a:moveTo>
                    <a:cubicBezTo>
                      <a:pt x="9" y="172"/>
                      <a:pt x="9" y="172"/>
                      <a:pt x="9" y="172"/>
                    </a:cubicBezTo>
                    <a:cubicBezTo>
                      <a:pt x="9" y="37"/>
                      <a:pt x="9" y="37"/>
                      <a:pt x="9" y="37"/>
                    </a:cubicBezTo>
                    <a:cubicBezTo>
                      <a:pt x="229" y="37"/>
                      <a:pt x="229" y="37"/>
                      <a:pt x="229" y="37"/>
                    </a:cubicBezTo>
                    <a:cubicBezTo>
                      <a:pt x="229" y="172"/>
                      <a:pt x="229" y="172"/>
                      <a:pt x="229" y="172"/>
                    </a:cubicBezTo>
                    <a:cubicBezTo>
                      <a:pt x="229" y="172"/>
                      <a:pt x="229" y="172"/>
                      <a:pt x="229" y="172"/>
                    </a:cubicBezTo>
                    <a:close/>
                    <a:moveTo>
                      <a:pt x="202" y="14"/>
                    </a:moveTo>
                    <a:cubicBezTo>
                      <a:pt x="197" y="14"/>
                      <a:pt x="197" y="14"/>
                      <a:pt x="197" y="14"/>
                    </a:cubicBezTo>
                    <a:cubicBezTo>
                      <a:pt x="197" y="9"/>
                      <a:pt x="197" y="9"/>
                      <a:pt x="197" y="9"/>
                    </a:cubicBezTo>
                    <a:cubicBezTo>
                      <a:pt x="202" y="9"/>
                      <a:pt x="202" y="9"/>
                      <a:pt x="202" y="9"/>
                    </a:cubicBezTo>
                    <a:cubicBezTo>
                      <a:pt x="202" y="14"/>
                      <a:pt x="202" y="14"/>
                      <a:pt x="202" y="14"/>
                    </a:cubicBezTo>
                    <a:cubicBezTo>
                      <a:pt x="202" y="14"/>
                      <a:pt x="202" y="14"/>
                      <a:pt x="202" y="14"/>
                    </a:cubicBezTo>
                    <a:close/>
                    <a:moveTo>
                      <a:pt x="235" y="0"/>
                    </a:moveTo>
                    <a:cubicBezTo>
                      <a:pt x="3" y="0"/>
                      <a:pt x="3" y="0"/>
                      <a:pt x="3" y="0"/>
                    </a:cubicBezTo>
                    <a:cubicBezTo>
                      <a:pt x="1" y="0"/>
                      <a:pt x="0" y="1"/>
                      <a:pt x="0" y="3"/>
                    </a:cubicBezTo>
                    <a:cubicBezTo>
                      <a:pt x="0" y="20"/>
                      <a:pt x="0" y="20"/>
                      <a:pt x="0" y="20"/>
                    </a:cubicBezTo>
                    <a:cubicBezTo>
                      <a:pt x="0" y="22"/>
                      <a:pt x="1" y="23"/>
                      <a:pt x="3" y="23"/>
                    </a:cubicBezTo>
                    <a:cubicBezTo>
                      <a:pt x="235" y="23"/>
                      <a:pt x="235" y="23"/>
                      <a:pt x="235" y="23"/>
                    </a:cubicBezTo>
                    <a:cubicBezTo>
                      <a:pt x="237" y="23"/>
                      <a:pt x="238" y="22"/>
                      <a:pt x="238" y="20"/>
                    </a:cubicBezTo>
                    <a:cubicBezTo>
                      <a:pt x="238" y="3"/>
                      <a:pt x="238" y="3"/>
                      <a:pt x="238" y="3"/>
                    </a:cubicBezTo>
                    <a:cubicBezTo>
                      <a:pt x="238" y="1"/>
                      <a:pt x="237" y="0"/>
                      <a:pt x="235" y="0"/>
                    </a:cubicBezTo>
                    <a:close/>
                    <a:moveTo>
                      <a:pt x="189" y="16"/>
                    </a:moveTo>
                    <a:cubicBezTo>
                      <a:pt x="178" y="16"/>
                      <a:pt x="178" y="16"/>
                      <a:pt x="178" y="16"/>
                    </a:cubicBezTo>
                    <a:cubicBezTo>
                      <a:pt x="178" y="14"/>
                      <a:pt x="178" y="14"/>
                      <a:pt x="178" y="14"/>
                    </a:cubicBezTo>
                    <a:cubicBezTo>
                      <a:pt x="189" y="14"/>
                      <a:pt x="189" y="14"/>
                      <a:pt x="189" y="14"/>
                    </a:cubicBezTo>
                    <a:cubicBezTo>
                      <a:pt x="189" y="16"/>
                      <a:pt x="189" y="16"/>
                      <a:pt x="189" y="16"/>
                    </a:cubicBezTo>
                    <a:cubicBezTo>
                      <a:pt x="189" y="16"/>
                      <a:pt x="189" y="16"/>
                      <a:pt x="189" y="16"/>
                    </a:cubicBezTo>
                    <a:close/>
                    <a:moveTo>
                      <a:pt x="203" y="16"/>
                    </a:moveTo>
                    <a:cubicBezTo>
                      <a:pt x="195" y="16"/>
                      <a:pt x="195" y="16"/>
                      <a:pt x="195" y="16"/>
                    </a:cubicBezTo>
                    <a:cubicBezTo>
                      <a:pt x="195" y="7"/>
                      <a:pt x="195" y="7"/>
                      <a:pt x="195" y="7"/>
                    </a:cubicBezTo>
                    <a:cubicBezTo>
                      <a:pt x="203" y="7"/>
                      <a:pt x="203" y="7"/>
                      <a:pt x="203" y="7"/>
                    </a:cubicBezTo>
                    <a:cubicBezTo>
                      <a:pt x="203" y="16"/>
                      <a:pt x="203" y="16"/>
                      <a:pt x="203" y="16"/>
                    </a:cubicBezTo>
                    <a:cubicBezTo>
                      <a:pt x="203" y="16"/>
                      <a:pt x="203" y="16"/>
                      <a:pt x="203" y="16"/>
                    </a:cubicBezTo>
                    <a:close/>
                    <a:moveTo>
                      <a:pt x="223" y="16"/>
                    </a:moveTo>
                    <a:cubicBezTo>
                      <a:pt x="220" y="16"/>
                      <a:pt x="220" y="16"/>
                      <a:pt x="220" y="16"/>
                    </a:cubicBezTo>
                    <a:cubicBezTo>
                      <a:pt x="218" y="14"/>
                      <a:pt x="218" y="14"/>
                      <a:pt x="218" y="14"/>
                    </a:cubicBezTo>
                    <a:cubicBezTo>
                      <a:pt x="217" y="13"/>
                      <a:pt x="217" y="13"/>
                      <a:pt x="217" y="13"/>
                    </a:cubicBezTo>
                    <a:cubicBezTo>
                      <a:pt x="214" y="16"/>
                      <a:pt x="214" y="16"/>
                      <a:pt x="214" y="16"/>
                    </a:cubicBezTo>
                    <a:cubicBezTo>
                      <a:pt x="214" y="16"/>
                      <a:pt x="214" y="16"/>
                      <a:pt x="214" y="16"/>
                    </a:cubicBezTo>
                    <a:cubicBezTo>
                      <a:pt x="211" y="16"/>
                      <a:pt x="211" y="16"/>
                      <a:pt x="211" y="16"/>
                    </a:cubicBezTo>
                    <a:cubicBezTo>
                      <a:pt x="215" y="11"/>
                      <a:pt x="215" y="11"/>
                      <a:pt x="215" y="11"/>
                    </a:cubicBezTo>
                    <a:cubicBezTo>
                      <a:pt x="211" y="7"/>
                      <a:pt x="211" y="7"/>
                      <a:pt x="211" y="7"/>
                    </a:cubicBezTo>
                    <a:cubicBezTo>
                      <a:pt x="214" y="7"/>
                      <a:pt x="214" y="7"/>
                      <a:pt x="214" y="7"/>
                    </a:cubicBezTo>
                    <a:cubicBezTo>
                      <a:pt x="217" y="10"/>
                      <a:pt x="217" y="10"/>
                      <a:pt x="217" y="10"/>
                    </a:cubicBezTo>
                    <a:cubicBezTo>
                      <a:pt x="220" y="7"/>
                      <a:pt x="220" y="7"/>
                      <a:pt x="220" y="7"/>
                    </a:cubicBezTo>
                    <a:cubicBezTo>
                      <a:pt x="223" y="7"/>
                      <a:pt x="223" y="7"/>
                      <a:pt x="223" y="7"/>
                    </a:cubicBezTo>
                    <a:cubicBezTo>
                      <a:pt x="218" y="11"/>
                      <a:pt x="218" y="11"/>
                      <a:pt x="218" y="11"/>
                    </a:cubicBezTo>
                    <a:cubicBezTo>
                      <a:pt x="223" y="16"/>
                      <a:pt x="223" y="16"/>
                      <a:pt x="223" y="16"/>
                    </a:cubicBezTo>
                    <a:cubicBezTo>
                      <a:pt x="223" y="16"/>
                      <a:pt x="223" y="16"/>
                      <a:pt x="223" y="16"/>
                    </a:cubicBezTo>
                    <a:close/>
                  </a:path>
                </a:pathLst>
              </a:custGeom>
              <a:solidFill>
                <a:schemeClr val="accent1"/>
              </a:solidFill>
              <a:ln>
                <a:noFill/>
              </a:ln>
            </p:spPr>
            <p:txBody>
              <a:bodyPr vert="horz" wrap="square" lIns="91403" tIns="45702" rIns="91403" bIns="45702" numCol="1" anchor="t" anchorCtr="0" compatLnSpc="1">
                <a:prstTxWarp prst="textNoShape">
                  <a:avLst/>
                </a:prstTxWarp>
              </a:bodyPr>
              <a:lstStyle/>
              <a:p>
                <a:pPr>
                  <a:lnSpc>
                    <a:spcPct val="90000"/>
                  </a:lnSpc>
                </a:pPr>
                <a:endParaRPr lang="en-US" sz="1836">
                  <a:solidFill>
                    <a:srgbClr val="505050"/>
                  </a:solidFill>
                </a:endParaRPr>
              </a:p>
            </p:txBody>
          </p:sp>
        </p:grpSp>
        <p:sp>
          <p:nvSpPr>
            <p:cNvPr id="144" name="Rectangle 143"/>
            <p:cNvSpPr/>
            <p:nvPr/>
          </p:nvSpPr>
          <p:spPr bwMode="auto">
            <a:xfrm>
              <a:off x="1165360" y="1920043"/>
              <a:ext cx="9858105" cy="65291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182806" tIns="146246" anchor="t" anchorCtr="0"/>
            <a:lstStyle/>
            <a:p>
              <a:pPr>
                <a:lnSpc>
                  <a:spcPct val="90000"/>
                </a:lnSpc>
              </a:pPr>
              <a:r>
                <a:rPr lang="en-US" sz="2799" spc="-70" dirty="0">
                  <a:gradFill>
                    <a:gsLst>
                      <a:gs pos="12500">
                        <a:srgbClr val="505050"/>
                      </a:gs>
                      <a:gs pos="24000">
                        <a:srgbClr val="505050"/>
                      </a:gs>
                    </a:gsLst>
                    <a:lin ang="5400000" scaled="0"/>
                  </a:gradFill>
                  <a:latin typeface="Segoe UI Light"/>
                </a:rPr>
                <a:t>Service template (multi-tier .NET applications)</a:t>
              </a:r>
            </a:p>
          </p:txBody>
        </p:sp>
      </p:grpSp>
      <p:cxnSp>
        <p:nvCxnSpPr>
          <p:cNvPr id="222" name="Straight Connector 221"/>
          <p:cNvCxnSpPr/>
          <p:nvPr/>
        </p:nvCxnSpPr>
        <p:spPr>
          <a:xfrm flipV="1">
            <a:off x="2705431" y="2331759"/>
            <a:ext cx="1893185" cy="261129"/>
          </a:xfrm>
          <a:prstGeom prst="line">
            <a:avLst/>
          </a:prstGeom>
          <a:ln w="25400">
            <a:solidFill>
              <a:schemeClr val="bg2"/>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H="1" flipV="1">
            <a:off x="7840645" y="2331759"/>
            <a:ext cx="1890399" cy="261129"/>
          </a:xfrm>
          <a:prstGeom prst="line">
            <a:avLst/>
          </a:prstGeom>
          <a:ln w="25400">
            <a:solidFill>
              <a:schemeClr val="bg2"/>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6219794" y="2283185"/>
            <a:ext cx="41" cy="298433"/>
          </a:xfrm>
          <a:prstGeom prst="line">
            <a:avLst/>
          </a:prstGeom>
          <a:ln w="25400">
            <a:solidFill>
              <a:schemeClr val="bg2"/>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nvGrpSpPr>
          <p:cNvPr id="201" name="Group 200"/>
          <p:cNvGrpSpPr/>
          <p:nvPr/>
        </p:nvGrpSpPr>
        <p:grpSpPr>
          <a:xfrm>
            <a:off x="4328198" y="1206049"/>
            <a:ext cx="3783235" cy="1135427"/>
            <a:chOff x="4235916" y="1182508"/>
            <a:chExt cx="3709391" cy="1113265"/>
          </a:xfrm>
        </p:grpSpPr>
        <p:grpSp>
          <p:nvGrpSpPr>
            <p:cNvPr id="202" name="Group 201"/>
            <p:cNvGrpSpPr/>
            <p:nvPr/>
          </p:nvGrpSpPr>
          <p:grpSpPr>
            <a:xfrm>
              <a:off x="4235916" y="1182508"/>
              <a:ext cx="3709391" cy="1113265"/>
              <a:chOff x="1548753" y="1528798"/>
              <a:chExt cx="3784758" cy="1135427"/>
            </a:xfrm>
          </p:grpSpPr>
          <p:sp>
            <p:nvSpPr>
              <p:cNvPr id="206" name="Rectangle 205"/>
              <p:cNvSpPr/>
              <p:nvPr/>
            </p:nvSpPr>
            <p:spPr>
              <a:xfrm>
                <a:off x="1548753" y="1528798"/>
                <a:ext cx="3784758" cy="113542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186521" tIns="149217" anchor="t" anchorCtr="0"/>
              <a:lstStyle/>
              <a:p>
                <a:pPr>
                  <a:lnSpc>
                    <a:spcPct val="90000"/>
                  </a:lnSpc>
                </a:pPr>
                <a:endParaRPr lang="en-US" sz="2754" dirty="0">
                  <a:gradFill>
                    <a:gsLst>
                      <a:gs pos="12500">
                        <a:srgbClr val="505050"/>
                      </a:gs>
                      <a:gs pos="24000">
                        <a:srgbClr val="505050"/>
                      </a:gs>
                    </a:gsLst>
                    <a:lin ang="5400000" scaled="0"/>
                  </a:gradFill>
                  <a:latin typeface="Segoe UI Light"/>
                </a:endParaRPr>
              </a:p>
            </p:txBody>
          </p:sp>
          <p:pic>
            <p:nvPicPr>
              <p:cNvPr id="20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9122" y="1810344"/>
                <a:ext cx="2157570" cy="594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8" name="Freeform 6"/>
              <p:cNvSpPr>
                <a:spLocks noEditPoints="1"/>
              </p:cNvSpPr>
              <p:nvPr/>
            </p:nvSpPr>
            <p:spPr bwMode="auto">
              <a:xfrm>
                <a:off x="2590421" y="1945144"/>
                <a:ext cx="325910" cy="324595"/>
              </a:xfrm>
              <a:custGeom>
                <a:avLst/>
                <a:gdLst>
                  <a:gd name="T0" fmla="*/ 61 w 150"/>
                  <a:gd name="T1" fmla="*/ 82 h 149"/>
                  <a:gd name="T2" fmla="*/ 84 w 150"/>
                  <a:gd name="T3" fmla="*/ 104 h 149"/>
                  <a:gd name="T4" fmla="*/ 66 w 150"/>
                  <a:gd name="T5" fmla="*/ 104 h 149"/>
                  <a:gd name="T6" fmla="*/ 35 w 150"/>
                  <a:gd name="T7" fmla="*/ 75 h 149"/>
                  <a:gd name="T8" fmla="*/ 65 w 150"/>
                  <a:gd name="T9" fmla="*/ 46 h 149"/>
                  <a:gd name="T10" fmla="*/ 84 w 150"/>
                  <a:gd name="T11" fmla="*/ 46 h 149"/>
                  <a:gd name="T12" fmla="*/ 61 w 150"/>
                  <a:gd name="T13" fmla="*/ 67 h 149"/>
                  <a:gd name="T14" fmla="*/ 113 w 150"/>
                  <a:gd name="T15" fmla="*/ 67 h 149"/>
                  <a:gd name="T16" fmla="*/ 113 w 150"/>
                  <a:gd name="T17" fmla="*/ 82 h 149"/>
                  <a:gd name="T18" fmla="*/ 61 w 150"/>
                  <a:gd name="T19" fmla="*/ 82 h 149"/>
                  <a:gd name="T20" fmla="*/ 150 w 150"/>
                  <a:gd name="T21" fmla="*/ 75 h 149"/>
                  <a:gd name="T22" fmla="*/ 75 w 150"/>
                  <a:gd name="T23" fmla="*/ 149 h 149"/>
                  <a:gd name="T24" fmla="*/ 0 w 150"/>
                  <a:gd name="T25" fmla="*/ 75 h 149"/>
                  <a:gd name="T26" fmla="*/ 75 w 150"/>
                  <a:gd name="T27" fmla="*/ 0 h 149"/>
                  <a:gd name="T28" fmla="*/ 150 w 150"/>
                  <a:gd name="T29" fmla="*/ 75 h 149"/>
                  <a:gd name="T30" fmla="*/ 140 w 150"/>
                  <a:gd name="T31" fmla="*/ 75 h 149"/>
                  <a:gd name="T32" fmla="*/ 75 w 150"/>
                  <a:gd name="T33" fmla="*/ 9 h 149"/>
                  <a:gd name="T34" fmla="*/ 10 w 150"/>
                  <a:gd name="T35" fmla="*/ 75 h 149"/>
                  <a:gd name="T36" fmla="*/ 75 w 150"/>
                  <a:gd name="T37" fmla="*/ 140 h 149"/>
                  <a:gd name="T38" fmla="*/ 140 w 150"/>
                  <a:gd name="T39" fmla="*/ 7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49">
                    <a:moveTo>
                      <a:pt x="61" y="82"/>
                    </a:moveTo>
                    <a:cubicBezTo>
                      <a:pt x="84" y="104"/>
                      <a:pt x="84" y="104"/>
                      <a:pt x="84" y="104"/>
                    </a:cubicBezTo>
                    <a:cubicBezTo>
                      <a:pt x="66" y="104"/>
                      <a:pt x="66" y="104"/>
                      <a:pt x="66" y="104"/>
                    </a:cubicBezTo>
                    <a:cubicBezTo>
                      <a:pt x="35" y="75"/>
                      <a:pt x="35" y="75"/>
                      <a:pt x="35" y="75"/>
                    </a:cubicBezTo>
                    <a:cubicBezTo>
                      <a:pt x="65" y="46"/>
                      <a:pt x="65" y="46"/>
                      <a:pt x="65" y="46"/>
                    </a:cubicBezTo>
                    <a:cubicBezTo>
                      <a:pt x="84" y="46"/>
                      <a:pt x="84" y="46"/>
                      <a:pt x="84" y="46"/>
                    </a:cubicBezTo>
                    <a:cubicBezTo>
                      <a:pt x="61" y="67"/>
                      <a:pt x="61" y="67"/>
                      <a:pt x="61" y="67"/>
                    </a:cubicBezTo>
                    <a:cubicBezTo>
                      <a:pt x="113" y="67"/>
                      <a:pt x="113" y="67"/>
                      <a:pt x="113" y="67"/>
                    </a:cubicBezTo>
                    <a:cubicBezTo>
                      <a:pt x="113" y="82"/>
                      <a:pt x="113" y="82"/>
                      <a:pt x="113" y="82"/>
                    </a:cubicBezTo>
                    <a:lnTo>
                      <a:pt x="61" y="82"/>
                    </a:lnTo>
                    <a:close/>
                    <a:moveTo>
                      <a:pt x="150" y="75"/>
                    </a:moveTo>
                    <a:cubicBezTo>
                      <a:pt x="150" y="116"/>
                      <a:pt x="116" y="149"/>
                      <a:pt x="75" y="149"/>
                    </a:cubicBezTo>
                    <a:cubicBezTo>
                      <a:pt x="34" y="149"/>
                      <a:pt x="0" y="116"/>
                      <a:pt x="0" y="75"/>
                    </a:cubicBezTo>
                    <a:cubicBezTo>
                      <a:pt x="0" y="33"/>
                      <a:pt x="34" y="0"/>
                      <a:pt x="75" y="0"/>
                    </a:cubicBezTo>
                    <a:cubicBezTo>
                      <a:pt x="116" y="0"/>
                      <a:pt x="150" y="33"/>
                      <a:pt x="150" y="75"/>
                    </a:cubicBezTo>
                    <a:close/>
                    <a:moveTo>
                      <a:pt x="140" y="75"/>
                    </a:moveTo>
                    <a:cubicBezTo>
                      <a:pt x="140" y="39"/>
                      <a:pt x="111" y="9"/>
                      <a:pt x="75" y="9"/>
                    </a:cubicBezTo>
                    <a:cubicBezTo>
                      <a:pt x="39" y="9"/>
                      <a:pt x="10" y="39"/>
                      <a:pt x="10" y="75"/>
                    </a:cubicBezTo>
                    <a:cubicBezTo>
                      <a:pt x="10" y="111"/>
                      <a:pt x="39" y="140"/>
                      <a:pt x="75" y="140"/>
                    </a:cubicBezTo>
                    <a:cubicBezTo>
                      <a:pt x="111" y="140"/>
                      <a:pt x="140" y="111"/>
                      <a:pt x="140" y="75"/>
                    </a:cubicBezTo>
                    <a:close/>
                  </a:path>
                </a:pathLst>
              </a:custGeom>
              <a:solidFill>
                <a:schemeClr val="tx1"/>
              </a:solidFill>
              <a:ln>
                <a:noFill/>
              </a:ln>
              <a:extLst/>
            </p:spPr>
            <p:txBody>
              <a:bodyPr vert="horz" wrap="square" lIns="93260" tIns="46630" rIns="93260" bIns="46630" numCol="1" anchor="t" anchorCtr="0" compatLnSpc="1">
                <a:prstTxWarp prst="textNoShape">
                  <a:avLst/>
                </a:prstTxWarp>
              </a:bodyPr>
              <a:lstStyle/>
              <a:p>
                <a:pPr defTabSz="914095"/>
                <a:endParaRPr lang="en-US" sz="1836">
                  <a:solidFill>
                    <a:srgbClr val="FFFFFF"/>
                  </a:solidFill>
                </a:endParaRPr>
              </a:p>
            </p:txBody>
          </p:sp>
        </p:grpSp>
        <p:grpSp>
          <p:nvGrpSpPr>
            <p:cNvPr id="203" name="Group 202"/>
            <p:cNvGrpSpPr/>
            <p:nvPr/>
          </p:nvGrpSpPr>
          <p:grpSpPr>
            <a:xfrm>
              <a:off x="4419015" y="1458558"/>
              <a:ext cx="766484" cy="582597"/>
              <a:chOff x="1887972" y="1962743"/>
              <a:chExt cx="782057" cy="594195"/>
            </a:xfrm>
            <a:solidFill>
              <a:schemeClr val="accent3"/>
            </a:solidFill>
          </p:grpSpPr>
          <p:sp>
            <p:nvSpPr>
              <p:cNvPr id="204" name="Freeform 6"/>
              <p:cNvSpPr>
                <a:spLocks noChangeAspect="1" noEditPoints="1"/>
              </p:cNvSpPr>
              <p:nvPr/>
            </p:nvSpPr>
            <p:spPr bwMode="auto">
              <a:xfrm>
                <a:off x="1887972" y="1962743"/>
                <a:ext cx="782057" cy="594195"/>
              </a:xfrm>
              <a:custGeom>
                <a:avLst/>
                <a:gdLst>
                  <a:gd name="T0" fmla="*/ 235 w 238"/>
                  <a:gd name="T1" fmla="*/ 27 h 181"/>
                  <a:gd name="T2" fmla="*/ 3 w 238"/>
                  <a:gd name="T3" fmla="*/ 27 h 181"/>
                  <a:gd name="T4" fmla="*/ 0 w 238"/>
                  <a:gd name="T5" fmla="*/ 31 h 181"/>
                  <a:gd name="T6" fmla="*/ 0 w 238"/>
                  <a:gd name="T7" fmla="*/ 177 h 181"/>
                  <a:gd name="T8" fmla="*/ 3 w 238"/>
                  <a:gd name="T9" fmla="*/ 181 h 181"/>
                  <a:gd name="T10" fmla="*/ 235 w 238"/>
                  <a:gd name="T11" fmla="*/ 181 h 181"/>
                  <a:gd name="T12" fmla="*/ 238 w 238"/>
                  <a:gd name="T13" fmla="*/ 177 h 181"/>
                  <a:gd name="T14" fmla="*/ 238 w 238"/>
                  <a:gd name="T15" fmla="*/ 31 h 181"/>
                  <a:gd name="T16" fmla="*/ 235 w 238"/>
                  <a:gd name="T17" fmla="*/ 27 h 181"/>
                  <a:gd name="T18" fmla="*/ 229 w 238"/>
                  <a:gd name="T19" fmla="*/ 172 h 181"/>
                  <a:gd name="T20" fmla="*/ 9 w 238"/>
                  <a:gd name="T21" fmla="*/ 172 h 181"/>
                  <a:gd name="T22" fmla="*/ 9 w 238"/>
                  <a:gd name="T23" fmla="*/ 37 h 181"/>
                  <a:gd name="T24" fmla="*/ 229 w 238"/>
                  <a:gd name="T25" fmla="*/ 37 h 181"/>
                  <a:gd name="T26" fmla="*/ 229 w 238"/>
                  <a:gd name="T27" fmla="*/ 172 h 181"/>
                  <a:gd name="T28" fmla="*/ 229 w 238"/>
                  <a:gd name="T29" fmla="*/ 172 h 181"/>
                  <a:gd name="T30" fmla="*/ 202 w 238"/>
                  <a:gd name="T31" fmla="*/ 14 h 181"/>
                  <a:gd name="T32" fmla="*/ 197 w 238"/>
                  <a:gd name="T33" fmla="*/ 14 h 181"/>
                  <a:gd name="T34" fmla="*/ 197 w 238"/>
                  <a:gd name="T35" fmla="*/ 9 h 181"/>
                  <a:gd name="T36" fmla="*/ 202 w 238"/>
                  <a:gd name="T37" fmla="*/ 9 h 181"/>
                  <a:gd name="T38" fmla="*/ 202 w 238"/>
                  <a:gd name="T39" fmla="*/ 14 h 181"/>
                  <a:gd name="T40" fmla="*/ 202 w 238"/>
                  <a:gd name="T41" fmla="*/ 14 h 181"/>
                  <a:gd name="T42" fmla="*/ 235 w 238"/>
                  <a:gd name="T43" fmla="*/ 0 h 181"/>
                  <a:gd name="T44" fmla="*/ 3 w 238"/>
                  <a:gd name="T45" fmla="*/ 0 h 181"/>
                  <a:gd name="T46" fmla="*/ 0 w 238"/>
                  <a:gd name="T47" fmla="*/ 3 h 181"/>
                  <a:gd name="T48" fmla="*/ 0 w 238"/>
                  <a:gd name="T49" fmla="*/ 20 h 181"/>
                  <a:gd name="T50" fmla="*/ 3 w 238"/>
                  <a:gd name="T51" fmla="*/ 23 h 181"/>
                  <a:gd name="T52" fmla="*/ 235 w 238"/>
                  <a:gd name="T53" fmla="*/ 23 h 181"/>
                  <a:gd name="T54" fmla="*/ 238 w 238"/>
                  <a:gd name="T55" fmla="*/ 20 h 181"/>
                  <a:gd name="T56" fmla="*/ 238 w 238"/>
                  <a:gd name="T57" fmla="*/ 3 h 181"/>
                  <a:gd name="T58" fmla="*/ 235 w 238"/>
                  <a:gd name="T59" fmla="*/ 0 h 181"/>
                  <a:gd name="T60" fmla="*/ 189 w 238"/>
                  <a:gd name="T61" fmla="*/ 16 h 181"/>
                  <a:gd name="T62" fmla="*/ 178 w 238"/>
                  <a:gd name="T63" fmla="*/ 16 h 181"/>
                  <a:gd name="T64" fmla="*/ 178 w 238"/>
                  <a:gd name="T65" fmla="*/ 14 h 181"/>
                  <a:gd name="T66" fmla="*/ 189 w 238"/>
                  <a:gd name="T67" fmla="*/ 14 h 181"/>
                  <a:gd name="T68" fmla="*/ 189 w 238"/>
                  <a:gd name="T69" fmla="*/ 16 h 181"/>
                  <a:gd name="T70" fmla="*/ 189 w 238"/>
                  <a:gd name="T71" fmla="*/ 16 h 181"/>
                  <a:gd name="T72" fmla="*/ 203 w 238"/>
                  <a:gd name="T73" fmla="*/ 16 h 181"/>
                  <a:gd name="T74" fmla="*/ 195 w 238"/>
                  <a:gd name="T75" fmla="*/ 16 h 181"/>
                  <a:gd name="T76" fmla="*/ 195 w 238"/>
                  <a:gd name="T77" fmla="*/ 7 h 181"/>
                  <a:gd name="T78" fmla="*/ 203 w 238"/>
                  <a:gd name="T79" fmla="*/ 7 h 181"/>
                  <a:gd name="T80" fmla="*/ 203 w 238"/>
                  <a:gd name="T81" fmla="*/ 16 h 181"/>
                  <a:gd name="T82" fmla="*/ 203 w 238"/>
                  <a:gd name="T83" fmla="*/ 16 h 181"/>
                  <a:gd name="T84" fmla="*/ 223 w 238"/>
                  <a:gd name="T85" fmla="*/ 16 h 181"/>
                  <a:gd name="T86" fmla="*/ 220 w 238"/>
                  <a:gd name="T87" fmla="*/ 16 h 181"/>
                  <a:gd name="T88" fmla="*/ 218 w 238"/>
                  <a:gd name="T89" fmla="*/ 14 h 181"/>
                  <a:gd name="T90" fmla="*/ 217 w 238"/>
                  <a:gd name="T91" fmla="*/ 13 h 181"/>
                  <a:gd name="T92" fmla="*/ 214 w 238"/>
                  <a:gd name="T93" fmla="*/ 16 h 181"/>
                  <a:gd name="T94" fmla="*/ 214 w 238"/>
                  <a:gd name="T95" fmla="*/ 16 h 181"/>
                  <a:gd name="T96" fmla="*/ 211 w 238"/>
                  <a:gd name="T97" fmla="*/ 16 h 181"/>
                  <a:gd name="T98" fmla="*/ 215 w 238"/>
                  <a:gd name="T99" fmla="*/ 11 h 181"/>
                  <a:gd name="T100" fmla="*/ 211 w 238"/>
                  <a:gd name="T101" fmla="*/ 7 h 181"/>
                  <a:gd name="T102" fmla="*/ 214 w 238"/>
                  <a:gd name="T103" fmla="*/ 7 h 181"/>
                  <a:gd name="T104" fmla="*/ 217 w 238"/>
                  <a:gd name="T105" fmla="*/ 10 h 181"/>
                  <a:gd name="T106" fmla="*/ 220 w 238"/>
                  <a:gd name="T107" fmla="*/ 7 h 181"/>
                  <a:gd name="T108" fmla="*/ 223 w 238"/>
                  <a:gd name="T109" fmla="*/ 7 h 181"/>
                  <a:gd name="T110" fmla="*/ 218 w 238"/>
                  <a:gd name="T111" fmla="*/ 11 h 181"/>
                  <a:gd name="T112" fmla="*/ 223 w 238"/>
                  <a:gd name="T113" fmla="*/ 16 h 181"/>
                  <a:gd name="T114" fmla="*/ 223 w 238"/>
                  <a:gd name="T115" fmla="*/ 1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8" h="181">
                    <a:moveTo>
                      <a:pt x="235" y="27"/>
                    </a:moveTo>
                    <a:cubicBezTo>
                      <a:pt x="3" y="27"/>
                      <a:pt x="3" y="27"/>
                      <a:pt x="3" y="27"/>
                    </a:cubicBezTo>
                    <a:cubicBezTo>
                      <a:pt x="1" y="27"/>
                      <a:pt x="0" y="29"/>
                      <a:pt x="0" y="31"/>
                    </a:cubicBezTo>
                    <a:cubicBezTo>
                      <a:pt x="0" y="177"/>
                      <a:pt x="0" y="177"/>
                      <a:pt x="0" y="177"/>
                    </a:cubicBezTo>
                    <a:cubicBezTo>
                      <a:pt x="0" y="179"/>
                      <a:pt x="1" y="181"/>
                      <a:pt x="3" y="181"/>
                    </a:cubicBezTo>
                    <a:cubicBezTo>
                      <a:pt x="235" y="181"/>
                      <a:pt x="235" y="181"/>
                      <a:pt x="235" y="181"/>
                    </a:cubicBezTo>
                    <a:cubicBezTo>
                      <a:pt x="237" y="181"/>
                      <a:pt x="238" y="179"/>
                      <a:pt x="238" y="177"/>
                    </a:cubicBezTo>
                    <a:cubicBezTo>
                      <a:pt x="238" y="31"/>
                      <a:pt x="238" y="31"/>
                      <a:pt x="238" y="31"/>
                    </a:cubicBezTo>
                    <a:cubicBezTo>
                      <a:pt x="238" y="29"/>
                      <a:pt x="237" y="27"/>
                      <a:pt x="235" y="27"/>
                    </a:cubicBezTo>
                    <a:close/>
                    <a:moveTo>
                      <a:pt x="229" y="172"/>
                    </a:moveTo>
                    <a:cubicBezTo>
                      <a:pt x="9" y="172"/>
                      <a:pt x="9" y="172"/>
                      <a:pt x="9" y="172"/>
                    </a:cubicBezTo>
                    <a:cubicBezTo>
                      <a:pt x="9" y="37"/>
                      <a:pt x="9" y="37"/>
                      <a:pt x="9" y="37"/>
                    </a:cubicBezTo>
                    <a:cubicBezTo>
                      <a:pt x="229" y="37"/>
                      <a:pt x="229" y="37"/>
                      <a:pt x="229" y="37"/>
                    </a:cubicBezTo>
                    <a:cubicBezTo>
                      <a:pt x="229" y="172"/>
                      <a:pt x="229" y="172"/>
                      <a:pt x="229" y="172"/>
                    </a:cubicBezTo>
                    <a:cubicBezTo>
                      <a:pt x="229" y="172"/>
                      <a:pt x="229" y="172"/>
                      <a:pt x="229" y="172"/>
                    </a:cubicBezTo>
                    <a:close/>
                    <a:moveTo>
                      <a:pt x="202" y="14"/>
                    </a:moveTo>
                    <a:cubicBezTo>
                      <a:pt x="197" y="14"/>
                      <a:pt x="197" y="14"/>
                      <a:pt x="197" y="14"/>
                    </a:cubicBezTo>
                    <a:cubicBezTo>
                      <a:pt x="197" y="9"/>
                      <a:pt x="197" y="9"/>
                      <a:pt x="197" y="9"/>
                    </a:cubicBezTo>
                    <a:cubicBezTo>
                      <a:pt x="202" y="9"/>
                      <a:pt x="202" y="9"/>
                      <a:pt x="202" y="9"/>
                    </a:cubicBezTo>
                    <a:cubicBezTo>
                      <a:pt x="202" y="14"/>
                      <a:pt x="202" y="14"/>
                      <a:pt x="202" y="14"/>
                    </a:cubicBezTo>
                    <a:cubicBezTo>
                      <a:pt x="202" y="14"/>
                      <a:pt x="202" y="14"/>
                      <a:pt x="202" y="14"/>
                    </a:cubicBezTo>
                    <a:close/>
                    <a:moveTo>
                      <a:pt x="235" y="0"/>
                    </a:moveTo>
                    <a:cubicBezTo>
                      <a:pt x="3" y="0"/>
                      <a:pt x="3" y="0"/>
                      <a:pt x="3" y="0"/>
                    </a:cubicBezTo>
                    <a:cubicBezTo>
                      <a:pt x="1" y="0"/>
                      <a:pt x="0" y="1"/>
                      <a:pt x="0" y="3"/>
                    </a:cubicBezTo>
                    <a:cubicBezTo>
                      <a:pt x="0" y="20"/>
                      <a:pt x="0" y="20"/>
                      <a:pt x="0" y="20"/>
                    </a:cubicBezTo>
                    <a:cubicBezTo>
                      <a:pt x="0" y="22"/>
                      <a:pt x="1" y="23"/>
                      <a:pt x="3" y="23"/>
                    </a:cubicBezTo>
                    <a:cubicBezTo>
                      <a:pt x="235" y="23"/>
                      <a:pt x="235" y="23"/>
                      <a:pt x="235" y="23"/>
                    </a:cubicBezTo>
                    <a:cubicBezTo>
                      <a:pt x="237" y="23"/>
                      <a:pt x="238" y="22"/>
                      <a:pt x="238" y="20"/>
                    </a:cubicBezTo>
                    <a:cubicBezTo>
                      <a:pt x="238" y="3"/>
                      <a:pt x="238" y="3"/>
                      <a:pt x="238" y="3"/>
                    </a:cubicBezTo>
                    <a:cubicBezTo>
                      <a:pt x="238" y="1"/>
                      <a:pt x="237" y="0"/>
                      <a:pt x="235" y="0"/>
                    </a:cubicBezTo>
                    <a:close/>
                    <a:moveTo>
                      <a:pt x="189" y="16"/>
                    </a:moveTo>
                    <a:cubicBezTo>
                      <a:pt x="178" y="16"/>
                      <a:pt x="178" y="16"/>
                      <a:pt x="178" y="16"/>
                    </a:cubicBezTo>
                    <a:cubicBezTo>
                      <a:pt x="178" y="14"/>
                      <a:pt x="178" y="14"/>
                      <a:pt x="178" y="14"/>
                    </a:cubicBezTo>
                    <a:cubicBezTo>
                      <a:pt x="189" y="14"/>
                      <a:pt x="189" y="14"/>
                      <a:pt x="189" y="14"/>
                    </a:cubicBezTo>
                    <a:cubicBezTo>
                      <a:pt x="189" y="16"/>
                      <a:pt x="189" y="16"/>
                      <a:pt x="189" y="16"/>
                    </a:cubicBezTo>
                    <a:cubicBezTo>
                      <a:pt x="189" y="16"/>
                      <a:pt x="189" y="16"/>
                      <a:pt x="189" y="16"/>
                    </a:cubicBezTo>
                    <a:close/>
                    <a:moveTo>
                      <a:pt x="203" y="16"/>
                    </a:moveTo>
                    <a:cubicBezTo>
                      <a:pt x="195" y="16"/>
                      <a:pt x="195" y="16"/>
                      <a:pt x="195" y="16"/>
                    </a:cubicBezTo>
                    <a:cubicBezTo>
                      <a:pt x="195" y="7"/>
                      <a:pt x="195" y="7"/>
                      <a:pt x="195" y="7"/>
                    </a:cubicBezTo>
                    <a:cubicBezTo>
                      <a:pt x="203" y="7"/>
                      <a:pt x="203" y="7"/>
                      <a:pt x="203" y="7"/>
                    </a:cubicBezTo>
                    <a:cubicBezTo>
                      <a:pt x="203" y="16"/>
                      <a:pt x="203" y="16"/>
                      <a:pt x="203" y="16"/>
                    </a:cubicBezTo>
                    <a:cubicBezTo>
                      <a:pt x="203" y="16"/>
                      <a:pt x="203" y="16"/>
                      <a:pt x="203" y="16"/>
                    </a:cubicBezTo>
                    <a:close/>
                    <a:moveTo>
                      <a:pt x="223" y="16"/>
                    </a:moveTo>
                    <a:cubicBezTo>
                      <a:pt x="220" y="16"/>
                      <a:pt x="220" y="16"/>
                      <a:pt x="220" y="16"/>
                    </a:cubicBezTo>
                    <a:cubicBezTo>
                      <a:pt x="218" y="14"/>
                      <a:pt x="218" y="14"/>
                      <a:pt x="218" y="14"/>
                    </a:cubicBezTo>
                    <a:cubicBezTo>
                      <a:pt x="217" y="13"/>
                      <a:pt x="217" y="13"/>
                      <a:pt x="217" y="13"/>
                    </a:cubicBezTo>
                    <a:cubicBezTo>
                      <a:pt x="214" y="16"/>
                      <a:pt x="214" y="16"/>
                      <a:pt x="214" y="16"/>
                    </a:cubicBezTo>
                    <a:cubicBezTo>
                      <a:pt x="214" y="16"/>
                      <a:pt x="214" y="16"/>
                      <a:pt x="214" y="16"/>
                    </a:cubicBezTo>
                    <a:cubicBezTo>
                      <a:pt x="211" y="16"/>
                      <a:pt x="211" y="16"/>
                      <a:pt x="211" y="16"/>
                    </a:cubicBezTo>
                    <a:cubicBezTo>
                      <a:pt x="215" y="11"/>
                      <a:pt x="215" y="11"/>
                      <a:pt x="215" y="11"/>
                    </a:cubicBezTo>
                    <a:cubicBezTo>
                      <a:pt x="211" y="7"/>
                      <a:pt x="211" y="7"/>
                      <a:pt x="211" y="7"/>
                    </a:cubicBezTo>
                    <a:cubicBezTo>
                      <a:pt x="214" y="7"/>
                      <a:pt x="214" y="7"/>
                      <a:pt x="214" y="7"/>
                    </a:cubicBezTo>
                    <a:cubicBezTo>
                      <a:pt x="217" y="10"/>
                      <a:pt x="217" y="10"/>
                      <a:pt x="217" y="10"/>
                    </a:cubicBezTo>
                    <a:cubicBezTo>
                      <a:pt x="220" y="7"/>
                      <a:pt x="220" y="7"/>
                      <a:pt x="220" y="7"/>
                    </a:cubicBezTo>
                    <a:cubicBezTo>
                      <a:pt x="223" y="7"/>
                      <a:pt x="223" y="7"/>
                      <a:pt x="223" y="7"/>
                    </a:cubicBezTo>
                    <a:cubicBezTo>
                      <a:pt x="218" y="11"/>
                      <a:pt x="218" y="11"/>
                      <a:pt x="218" y="11"/>
                    </a:cubicBezTo>
                    <a:cubicBezTo>
                      <a:pt x="223" y="16"/>
                      <a:pt x="223" y="16"/>
                      <a:pt x="223" y="16"/>
                    </a:cubicBezTo>
                    <a:cubicBezTo>
                      <a:pt x="223" y="16"/>
                      <a:pt x="223" y="16"/>
                      <a:pt x="223" y="16"/>
                    </a:cubicBezTo>
                    <a:close/>
                  </a:path>
                </a:pathLst>
              </a:custGeom>
              <a:solidFill>
                <a:schemeClr val="tx2"/>
              </a:solidFill>
              <a:ln>
                <a:noFill/>
              </a:ln>
            </p:spPr>
            <p:txBody>
              <a:bodyPr vert="horz" wrap="square" lIns="93260" tIns="46630" rIns="93260" bIns="46630" numCol="1" anchor="t" anchorCtr="0" compatLnSpc="1">
                <a:prstTxWarp prst="textNoShape">
                  <a:avLst/>
                </a:prstTxWarp>
              </a:bodyPr>
              <a:lstStyle/>
              <a:p>
                <a:pPr>
                  <a:lnSpc>
                    <a:spcPct val="90000"/>
                  </a:lnSpc>
                </a:pPr>
                <a:endParaRPr lang="en-US" sz="1836">
                  <a:solidFill>
                    <a:srgbClr val="505050"/>
                  </a:solidFill>
                </a:endParaRPr>
              </a:p>
            </p:txBody>
          </p:sp>
          <p:sp>
            <p:nvSpPr>
              <p:cNvPr id="205" name="Freeform 204"/>
              <p:cNvSpPr>
                <a:spLocks noChangeAspect="1" noEditPoints="1"/>
              </p:cNvSpPr>
              <p:nvPr/>
            </p:nvSpPr>
            <p:spPr bwMode="black">
              <a:xfrm>
                <a:off x="2092931" y="2155959"/>
                <a:ext cx="372139" cy="302747"/>
              </a:xfrm>
              <a:custGeom>
                <a:avLst/>
                <a:gdLst>
                  <a:gd name="T0" fmla="*/ 478 w 667"/>
                  <a:gd name="T1" fmla="*/ 242 h 543"/>
                  <a:gd name="T2" fmla="*/ 398 w 667"/>
                  <a:gd name="T3" fmla="*/ 228 h 543"/>
                  <a:gd name="T4" fmla="*/ 420 w 667"/>
                  <a:gd name="T5" fmla="*/ 150 h 543"/>
                  <a:gd name="T6" fmla="*/ 382 w 667"/>
                  <a:gd name="T7" fmla="*/ 107 h 543"/>
                  <a:gd name="T8" fmla="*/ 312 w 667"/>
                  <a:gd name="T9" fmla="*/ 149 h 543"/>
                  <a:gd name="T10" fmla="*/ 278 w 667"/>
                  <a:gd name="T11" fmla="*/ 64 h 543"/>
                  <a:gd name="T12" fmla="*/ 220 w 667"/>
                  <a:gd name="T13" fmla="*/ 54 h 543"/>
                  <a:gd name="T14" fmla="*/ 192 w 667"/>
                  <a:gd name="T15" fmla="*/ 142 h 543"/>
                  <a:gd name="T16" fmla="*/ 120 w 667"/>
                  <a:gd name="T17" fmla="*/ 105 h 543"/>
                  <a:gd name="T18" fmla="*/ 70 w 667"/>
                  <a:gd name="T19" fmla="*/ 135 h 543"/>
                  <a:gd name="T20" fmla="*/ 98 w 667"/>
                  <a:gd name="T21" fmla="*/ 212 h 543"/>
                  <a:gd name="T22" fmla="*/ 20 w 667"/>
                  <a:gd name="T23" fmla="*/ 232 h 543"/>
                  <a:gd name="T24" fmla="*/ 0 w 667"/>
                  <a:gd name="T25" fmla="*/ 287 h 543"/>
                  <a:gd name="T26" fmla="*/ 72 w 667"/>
                  <a:gd name="T27" fmla="*/ 327 h 543"/>
                  <a:gd name="T28" fmla="*/ 23 w 667"/>
                  <a:gd name="T29" fmla="*/ 393 h 543"/>
                  <a:gd name="T30" fmla="*/ 45 w 667"/>
                  <a:gd name="T31" fmla="*/ 448 h 543"/>
                  <a:gd name="T32" fmla="*/ 125 w 667"/>
                  <a:gd name="T33" fmla="*/ 431 h 543"/>
                  <a:gd name="T34" fmla="*/ 132 w 667"/>
                  <a:gd name="T35" fmla="*/ 513 h 543"/>
                  <a:gd name="T36" fmla="*/ 182 w 667"/>
                  <a:gd name="T37" fmla="*/ 541 h 543"/>
                  <a:gd name="T38" fmla="*/ 233 w 667"/>
                  <a:gd name="T39" fmla="*/ 478 h 543"/>
                  <a:gd name="T40" fmla="*/ 253 w 667"/>
                  <a:gd name="T41" fmla="*/ 478 h 543"/>
                  <a:gd name="T42" fmla="*/ 305 w 667"/>
                  <a:gd name="T43" fmla="*/ 541 h 543"/>
                  <a:gd name="T44" fmla="*/ 355 w 667"/>
                  <a:gd name="T45" fmla="*/ 513 h 543"/>
                  <a:gd name="T46" fmla="*/ 362 w 667"/>
                  <a:gd name="T47" fmla="*/ 431 h 543"/>
                  <a:gd name="T48" fmla="*/ 442 w 667"/>
                  <a:gd name="T49" fmla="*/ 448 h 543"/>
                  <a:gd name="T50" fmla="*/ 463 w 667"/>
                  <a:gd name="T51" fmla="*/ 393 h 543"/>
                  <a:gd name="T52" fmla="*/ 415 w 667"/>
                  <a:gd name="T53" fmla="*/ 327 h 543"/>
                  <a:gd name="T54" fmla="*/ 487 w 667"/>
                  <a:gd name="T55" fmla="*/ 287 h 543"/>
                  <a:gd name="T56" fmla="*/ 312 w 667"/>
                  <a:gd name="T57" fmla="*/ 375 h 543"/>
                  <a:gd name="T58" fmla="*/ 175 w 667"/>
                  <a:gd name="T59" fmla="*/ 375 h 543"/>
                  <a:gd name="T60" fmla="*/ 175 w 667"/>
                  <a:gd name="T61" fmla="*/ 238 h 543"/>
                  <a:gd name="T62" fmla="*/ 312 w 667"/>
                  <a:gd name="T63" fmla="*/ 238 h 543"/>
                  <a:gd name="T64" fmla="*/ 198 w 667"/>
                  <a:gd name="T65" fmla="*/ 306 h 543"/>
                  <a:gd name="T66" fmla="*/ 288 w 667"/>
                  <a:gd name="T67" fmla="*/ 306 h 543"/>
                  <a:gd name="T68" fmla="*/ 198 w 667"/>
                  <a:gd name="T69" fmla="*/ 306 h 543"/>
                  <a:gd name="T70" fmla="*/ 638 w 667"/>
                  <a:gd name="T71" fmla="*/ 133 h 543"/>
                  <a:gd name="T72" fmla="*/ 662 w 667"/>
                  <a:gd name="T73" fmla="*/ 92 h 543"/>
                  <a:gd name="T74" fmla="*/ 665 w 667"/>
                  <a:gd name="T75" fmla="*/ 77 h 543"/>
                  <a:gd name="T76" fmla="*/ 642 w 667"/>
                  <a:gd name="T77" fmla="*/ 52 h 543"/>
                  <a:gd name="T78" fmla="*/ 605 w 667"/>
                  <a:gd name="T79" fmla="*/ 62 h 543"/>
                  <a:gd name="T80" fmla="*/ 566 w 667"/>
                  <a:gd name="T81" fmla="*/ 10 h 543"/>
                  <a:gd name="T82" fmla="*/ 531 w 667"/>
                  <a:gd name="T83" fmla="*/ 0 h 543"/>
                  <a:gd name="T84" fmla="*/ 511 w 667"/>
                  <a:gd name="T85" fmla="*/ 45 h 543"/>
                  <a:gd name="T86" fmla="*/ 446 w 667"/>
                  <a:gd name="T87" fmla="*/ 52 h 543"/>
                  <a:gd name="T88" fmla="*/ 432 w 667"/>
                  <a:gd name="T89" fmla="*/ 57 h 543"/>
                  <a:gd name="T90" fmla="*/ 419 w 667"/>
                  <a:gd name="T91" fmla="*/ 83 h 543"/>
                  <a:gd name="T92" fmla="*/ 451 w 667"/>
                  <a:gd name="T93" fmla="*/ 117 h 543"/>
                  <a:gd name="T94" fmla="*/ 451 w 667"/>
                  <a:gd name="T95" fmla="*/ 152 h 543"/>
                  <a:gd name="T96" fmla="*/ 419 w 667"/>
                  <a:gd name="T97" fmla="*/ 185 h 543"/>
                  <a:gd name="T98" fmla="*/ 432 w 667"/>
                  <a:gd name="T99" fmla="*/ 210 h 543"/>
                  <a:gd name="T100" fmla="*/ 446 w 667"/>
                  <a:gd name="T101" fmla="*/ 217 h 543"/>
                  <a:gd name="T102" fmla="*/ 511 w 667"/>
                  <a:gd name="T103" fmla="*/ 222 h 543"/>
                  <a:gd name="T104" fmla="*/ 531 w 667"/>
                  <a:gd name="T105" fmla="*/ 267 h 543"/>
                  <a:gd name="T106" fmla="*/ 566 w 667"/>
                  <a:gd name="T107" fmla="*/ 258 h 543"/>
                  <a:gd name="T108" fmla="*/ 605 w 667"/>
                  <a:gd name="T109" fmla="*/ 205 h 543"/>
                  <a:gd name="T110" fmla="*/ 642 w 667"/>
                  <a:gd name="T111" fmla="*/ 217 h 543"/>
                  <a:gd name="T112" fmla="*/ 665 w 667"/>
                  <a:gd name="T113" fmla="*/ 190 h 543"/>
                  <a:gd name="T114" fmla="*/ 662 w 667"/>
                  <a:gd name="T115" fmla="*/ 177 h 543"/>
                  <a:gd name="T116" fmla="*/ 635 w 667"/>
                  <a:gd name="T117" fmla="*/ 152 h 543"/>
                  <a:gd name="T118" fmla="*/ 543 w 667"/>
                  <a:gd name="T119" fmla="*/ 170 h 543"/>
                  <a:gd name="T120" fmla="*/ 543 w 667"/>
                  <a:gd name="T121" fmla="*/ 97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7" h="543">
                    <a:moveTo>
                      <a:pt x="487" y="287"/>
                    </a:moveTo>
                    <a:cubicBezTo>
                      <a:pt x="478" y="242"/>
                      <a:pt x="478" y="242"/>
                      <a:pt x="478" y="242"/>
                    </a:cubicBezTo>
                    <a:cubicBezTo>
                      <a:pt x="477" y="237"/>
                      <a:pt x="473" y="233"/>
                      <a:pt x="467" y="232"/>
                    </a:cubicBezTo>
                    <a:cubicBezTo>
                      <a:pt x="398" y="228"/>
                      <a:pt x="398" y="228"/>
                      <a:pt x="398" y="228"/>
                    </a:cubicBezTo>
                    <a:cubicBezTo>
                      <a:pt x="395" y="223"/>
                      <a:pt x="392" y="217"/>
                      <a:pt x="388" y="212"/>
                    </a:cubicBezTo>
                    <a:cubicBezTo>
                      <a:pt x="420" y="150"/>
                      <a:pt x="420" y="150"/>
                      <a:pt x="420" y="150"/>
                    </a:cubicBezTo>
                    <a:cubicBezTo>
                      <a:pt x="423" y="145"/>
                      <a:pt x="422" y="139"/>
                      <a:pt x="417" y="135"/>
                    </a:cubicBezTo>
                    <a:cubicBezTo>
                      <a:pt x="382" y="107"/>
                      <a:pt x="382" y="107"/>
                      <a:pt x="382" y="107"/>
                    </a:cubicBezTo>
                    <a:cubicBezTo>
                      <a:pt x="378" y="102"/>
                      <a:pt x="372" y="102"/>
                      <a:pt x="367" y="105"/>
                    </a:cubicBezTo>
                    <a:cubicBezTo>
                      <a:pt x="312" y="149"/>
                      <a:pt x="312" y="149"/>
                      <a:pt x="312" y="149"/>
                    </a:cubicBezTo>
                    <a:cubicBezTo>
                      <a:pt x="307" y="145"/>
                      <a:pt x="302" y="144"/>
                      <a:pt x="295" y="142"/>
                    </a:cubicBezTo>
                    <a:cubicBezTo>
                      <a:pt x="278" y="64"/>
                      <a:pt x="278" y="64"/>
                      <a:pt x="278" y="64"/>
                    </a:cubicBezTo>
                    <a:cubicBezTo>
                      <a:pt x="277" y="59"/>
                      <a:pt x="272" y="54"/>
                      <a:pt x="267" y="54"/>
                    </a:cubicBezTo>
                    <a:cubicBezTo>
                      <a:pt x="220" y="54"/>
                      <a:pt x="220" y="54"/>
                      <a:pt x="220" y="54"/>
                    </a:cubicBezTo>
                    <a:cubicBezTo>
                      <a:pt x="215" y="54"/>
                      <a:pt x="210" y="59"/>
                      <a:pt x="208" y="64"/>
                    </a:cubicBezTo>
                    <a:cubicBezTo>
                      <a:pt x="192" y="142"/>
                      <a:pt x="192" y="142"/>
                      <a:pt x="192" y="142"/>
                    </a:cubicBezTo>
                    <a:cubicBezTo>
                      <a:pt x="185" y="144"/>
                      <a:pt x="180" y="145"/>
                      <a:pt x="175" y="149"/>
                    </a:cubicBezTo>
                    <a:cubicBezTo>
                      <a:pt x="120" y="105"/>
                      <a:pt x="120" y="105"/>
                      <a:pt x="120" y="105"/>
                    </a:cubicBezTo>
                    <a:cubicBezTo>
                      <a:pt x="115" y="102"/>
                      <a:pt x="108" y="102"/>
                      <a:pt x="105" y="105"/>
                    </a:cubicBezTo>
                    <a:cubicBezTo>
                      <a:pt x="70" y="135"/>
                      <a:pt x="70" y="135"/>
                      <a:pt x="70" y="135"/>
                    </a:cubicBezTo>
                    <a:cubicBezTo>
                      <a:pt x="65" y="139"/>
                      <a:pt x="65" y="145"/>
                      <a:pt x="67" y="150"/>
                    </a:cubicBezTo>
                    <a:cubicBezTo>
                      <a:pt x="98" y="212"/>
                      <a:pt x="98" y="212"/>
                      <a:pt x="98" y="212"/>
                    </a:cubicBezTo>
                    <a:cubicBezTo>
                      <a:pt x="95" y="217"/>
                      <a:pt x="92" y="223"/>
                      <a:pt x="88" y="228"/>
                    </a:cubicBezTo>
                    <a:cubicBezTo>
                      <a:pt x="20" y="232"/>
                      <a:pt x="20" y="232"/>
                      <a:pt x="20" y="232"/>
                    </a:cubicBezTo>
                    <a:cubicBezTo>
                      <a:pt x="13" y="232"/>
                      <a:pt x="10" y="237"/>
                      <a:pt x="8" y="242"/>
                    </a:cubicBezTo>
                    <a:cubicBezTo>
                      <a:pt x="0" y="287"/>
                      <a:pt x="0" y="287"/>
                      <a:pt x="0" y="287"/>
                    </a:cubicBezTo>
                    <a:cubicBezTo>
                      <a:pt x="0" y="292"/>
                      <a:pt x="2" y="298"/>
                      <a:pt x="7" y="300"/>
                    </a:cubicBezTo>
                    <a:cubicBezTo>
                      <a:pt x="72" y="327"/>
                      <a:pt x="72" y="327"/>
                      <a:pt x="72" y="327"/>
                    </a:cubicBezTo>
                    <a:cubicBezTo>
                      <a:pt x="73" y="333"/>
                      <a:pt x="73" y="340"/>
                      <a:pt x="75" y="347"/>
                    </a:cubicBezTo>
                    <a:cubicBezTo>
                      <a:pt x="23" y="393"/>
                      <a:pt x="23" y="393"/>
                      <a:pt x="23" y="393"/>
                    </a:cubicBezTo>
                    <a:cubicBezTo>
                      <a:pt x="20" y="397"/>
                      <a:pt x="18" y="403"/>
                      <a:pt x="22" y="408"/>
                    </a:cubicBezTo>
                    <a:cubicBezTo>
                      <a:pt x="45" y="448"/>
                      <a:pt x="45" y="448"/>
                      <a:pt x="45" y="448"/>
                    </a:cubicBezTo>
                    <a:cubicBezTo>
                      <a:pt x="47" y="451"/>
                      <a:pt x="53" y="455"/>
                      <a:pt x="58" y="453"/>
                    </a:cubicBezTo>
                    <a:cubicBezTo>
                      <a:pt x="125" y="431"/>
                      <a:pt x="125" y="431"/>
                      <a:pt x="125" y="431"/>
                    </a:cubicBezTo>
                    <a:cubicBezTo>
                      <a:pt x="130" y="436"/>
                      <a:pt x="135" y="441"/>
                      <a:pt x="140" y="445"/>
                    </a:cubicBezTo>
                    <a:cubicBezTo>
                      <a:pt x="132" y="513"/>
                      <a:pt x="132" y="513"/>
                      <a:pt x="132" y="513"/>
                    </a:cubicBezTo>
                    <a:cubicBezTo>
                      <a:pt x="130" y="520"/>
                      <a:pt x="133" y="525"/>
                      <a:pt x="138" y="526"/>
                    </a:cubicBezTo>
                    <a:cubicBezTo>
                      <a:pt x="182" y="541"/>
                      <a:pt x="182" y="541"/>
                      <a:pt x="182" y="541"/>
                    </a:cubicBezTo>
                    <a:cubicBezTo>
                      <a:pt x="187" y="543"/>
                      <a:pt x="193" y="541"/>
                      <a:pt x="197" y="538"/>
                    </a:cubicBezTo>
                    <a:cubicBezTo>
                      <a:pt x="233" y="478"/>
                      <a:pt x="233" y="478"/>
                      <a:pt x="233" y="478"/>
                    </a:cubicBezTo>
                    <a:cubicBezTo>
                      <a:pt x="237" y="478"/>
                      <a:pt x="240" y="480"/>
                      <a:pt x="243" y="480"/>
                    </a:cubicBezTo>
                    <a:cubicBezTo>
                      <a:pt x="247" y="480"/>
                      <a:pt x="250" y="478"/>
                      <a:pt x="253" y="478"/>
                    </a:cubicBezTo>
                    <a:cubicBezTo>
                      <a:pt x="290" y="538"/>
                      <a:pt x="290" y="538"/>
                      <a:pt x="290" y="538"/>
                    </a:cubicBezTo>
                    <a:cubicBezTo>
                      <a:pt x="293" y="541"/>
                      <a:pt x="300" y="543"/>
                      <a:pt x="305" y="541"/>
                    </a:cubicBezTo>
                    <a:cubicBezTo>
                      <a:pt x="348" y="526"/>
                      <a:pt x="348" y="526"/>
                      <a:pt x="348" y="526"/>
                    </a:cubicBezTo>
                    <a:cubicBezTo>
                      <a:pt x="353" y="525"/>
                      <a:pt x="357" y="520"/>
                      <a:pt x="355" y="513"/>
                    </a:cubicBezTo>
                    <a:cubicBezTo>
                      <a:pt x="347" y="445"/>
                      <a:pt x="347" y="445"/>
                      <a:pt x="347" y="445"/>
                    </a:cubicBezTo>
                    <a:cubicBezTo>
                      <a:pt x="352" y="440"/>
                      <a:pt x="357" y="436"/>
                      <a:pt x="362" y="431"/>
                    </a:cubicBezTo>
                    <a:cubicBezTo>
                      <a:pt x="428" y="453"/>
                      <a:pt x="428" y="453"/>
                      <a:pt x="428" y="453"/>
                    </a:cubicBezTo>
                    <a:cubicBezTo>
                      <a:pt x="433" y="455"/>
                      <a:pt x="440" y="451"/>
                      <a:pt x="442" y="448"/>
                    </a:cubicBezTo>
                    <a:cubicBezTo>
                      <a:pt x="465" y="408"/>
                      <a:pt x="465" y="408"/>
                      <a:pt x="465" y="408"/>
                    </a:cubicBezTo>
                    <a:cubicBezTo>
                      <a:pt x="468" y="403"/>
                      <a:pt x="467" y="397"/>
                      <a:pt x="463" y="393"/>
                    </a:cubicBezTo>
                    <a:cubicBezTo>
                      <a:pt x="412" y="347"/>
                      <a:pt x="412" y="347"/>
                      <a:pt x="412" y="347"/>
                    </a:cubicBezTo>
                    <a:cubicBezTo>
                      <a:pt x="413" y="340"/>
                      <a:pt x="413" y="333"/>
                      <a:pt x="415" y="327"/>
                    </a:cubicBezTo>
                    <a:cubicBezTo>
                      <a:pt x="480" y="300"/>
                      <a:pt x="480" y="300"/>
                      <a:pt x="480" y="300"/>
                    </a:cubicBezTo>
                    <a:cubicBezTo>
                      <a:pt x="485" y="298"/>
                      <a:pt x="487" y="293"/>
                      <a:pt x="487" y="287"/>
                    </a:cubicBezTo>
                    <a:close/>
                    <a:moveTo>
                      <a:pt x="340" y="307"/>
                    </a:moveTo>
                    <a:cubicBezTo>
                      <a:pt x="340" y="333"/>
                      <a:pt x="328" y="357"/>
                      <a:pt x="312" y="375"/>
                    </a:cubicBezTo>
                    <a:cubicBezTo>
                      <a:pt x="293" y="392"/>
                      <a:pt x="270" y="403"/>
                      <a:pt x="243" y="403"/>
                    </a:cubicBezTo>
                    <a:cubicBezTo>
                      <a:pt x="217" y="403"/>
                      <a:pt x="193" y="392"/>
                      <a:pt x="175" y="375"/>
                    </a:cubicBezTo>
                    <a:cubicBezTo>
                      <a:pt x="158" y="357"/>
                      <a:pt x="147" y="333"/>
                      <a:pt x="147" y="307"/>
                    </a:cubicBezTo>
                    <a:cubicBezTo>
                      <a:pt x="147" y="280"/>
                      <a:pt x="158" y="255"/>
                      <a:pt x="175" y="238"/>
                    </a:cubicBezTo>
                    <a:cubicBezTo>
                      <a:pt x="193" y="220"/>
                      <a:pt x="217" y="210"/>
                      <a:pt x="243" y="210"/>
                    </a:cubicBezTo>
                    <a:cubicBezTo>
                      <a:pt x="270" y="210"/>
                      <a:pt x="293" y="220"/>
                      <a:pt x="312" y="238"/>
                    </a:cubicBezTo>
                    <a:cubicBezTo>
                      <a:pt x="328" y="255"/>
                      <a:pt x="340" y="280"/>
                      <a:pt x="340" y="307"/>
                    </a:cubicBezTo>
                    <a:close/>
                    <a:moveTo>
                      <a:pt x="198" y="306"/>
                    </a:moveTo>
                    <a:cubicBezTo>
                      <a:pt x="198" y="281"/>
                      <a:pt x="218" y="261"/>
                      <a:pt x="243" y="261"/>
                    </a:cubicBezTo>
                    <a:cubicBezTo>
                      <a:pt x="268" y="261"/>
                      <a:pt x="288" y="281"/>
                      <a:pt x="288" y="306"/>
                    </a:cubicBezTo>
                    <a:cubicBezTo>
                      <a:pt x="288" y="331"/>
                      <a:pt x="268" y="351"/>
                      <a:pt x="243" y="351"/>
                    </a:cubicBezTo>
                    <a:cubicBezTo>
                      <a:pt x="218" y="351"/>
                      <a:pt x="198" y="331"/>
                      <a:pt x="198" y="306"/>
                    </a:cubicBezTo>
                    <a:close/>
                    <a:moveTo>
                      <a:pt x="635" y="152"/>
                    </a:moveTo>
                    <a:cubicBezTo>
                      <a:pt x="637" y="147"/>
                      <a:pt x="638" y="140"/>
                      <a:pt x="638" y="133"/>
                    </a:cubicBezTo>
                    <a:cubicBezTo>
                      <a:pt x="638" y="128"/>
                      <a:pt x="637" y="122"/>
                      <a:pt x="635" y="117"/>
                    </a:cubicBezTo>
                    <a:cubicBezTo>
                      <a:pt x="662" y="92"/>
                      <a:pt x="662" y="92"/>
                      <a:pt x="662" y="92"/>
                    </a:cubicBezTo>
                    <a:cubicBezTo>
                      <a:pt x="665" y="90"/>
                      <a:pt x="665" y="87"/>
                      <a:pt x="665" y="83"/>
                    </a:cubicBezTo>
                    <a:cubicBezTo>
                      <a:pt x="665" y="82"/>
                      <a:pt x="665" y="78"/>
                      <a:pt x="665" y="77"/>
                    </a:cubicBezTo>
                    <a:cubicBezTo>
                      <a:pt x="654" y="57"/>
                      <a:pt x="654" y="57"/>
                      <a:pt x="654" y="57"/>
                    </a:cubicBezTo>
                    <a:cubicBezTo>
                      <a:pt x="650" y="53"/>
                      <a:pt x="647" y="52"/>
                      <a:pt x="642" y="52"/>
                    </a:cubicBezTo>
                    <a:cubicBezTo>
                      <a:pt x="642" y="52"/>
                      <a:pt x="640" y="52"/>
                      <a:pt x="638" y="52"/>
                    </a:cubicBezTo>
                    <a:cubicBezTo>
                      <a:pt x="605" y="62"/>
                      <a:pt x="605" y="62"/>
                      <a:pt x="605" y="62"/>
                    </a:cubicBezTo>
                    <a:cubicBezTo>
                      <a:pt x="595" y="55"/>
                      <a:pt x="585" y="49"/>
                      <a:pt x="573" y="45"/>
                    </a:cubicBezTo>
                    <a:cubicBezTo>
                      <a:pt x="566" y="10"/>
                      <a:pt x="566" y="10"/>
                      <a:pt x="566" y="10"/>
                    </a:cubicBezTo>
                    <a:cubicBezTo>
                      <a:pt x="565" y="5"/>
                      <a:pt x="560" y="0"/>
                      <a:pt x="555" y="0"/>
                    </a:cubicBezTo>
                    <a:cubicBezTo>
                      <a:pt x="531" y="0"/>
                      <a:pt x="531" y="0"/>
                      <a:pt x="531" y="0"/>
                    </a:cubicBezTo>
                    <a:cubicBezTo>
                      <a:pt x="524" y="0"/>
                      <a:pt x="521" y="5"/>
                      <a:pt x="519" y="10"/>
                    </a:cubicBezTo>
                    <a:cubicBezTo>
                      <a:pt x="511" y="45"/>
                      <a:pt x="511" y="45"/>
                      <a:pt x="511" y="45"/>
                    </a:cubicBezTo>
                    <a:cubicBezTo>
                      <a:pt x="499" y="49"/>
                      <a:pt x="489" y="55"/>
                      <a:pt x="481" y="63"/>
                    </a:cubicBezTo>
                    <a:cubicBezTo>
                      <a:pt x="446" y="52"/>
                      <a:pt x="446" y="52"/>
                      <a:pt x="446" y="52"/>
                    </a:cubicBezTo>
                    <a:cubicBezTo>
                      <a:pt x="444" y="52"/>
                      <a:pt x="444" y="52"/>
                      <a:pt x="442" y="52"/>
                    </a:cubicBezTo>
                    <a:cubicBezTo>
                      <a:pt x="439" y="52"/>
                      <a:pt x="434" y="53"/>
                      <a:pt x="432" y="57"/>
                    </a:cubicBezTo>
                    <a:cubicBezTo>
                      <a:pt x="421" y="77"/>
                      <a:pt x="421" y="77"/>
                      <a:pt x="421" y="77"/>
                    </a:cubicBezTo>
                    <a:cubicBezTo>
                      <a:pt x="419" y="78"/>
                      <a:pt x="419" y="82"/>
                      <a:pt x="419" y="83"/>
                    </a:cubicBezTo>
                    <a:cubicBezTo>
                      <a:pt x="419" y="87"/>
                      <a:pt x="421" y="90"/>
                      <a:pt x="422" y="92"/>
                    </a:cubicBezTo>
                    <a:cubicBezTo>
                      <a:pt x="451" y="117"/>
                      <a:pt x="451" y="117"/>
                      <a:pt x="451" y="117"/>
                    </a:cubicBezTo>
                    <a:cubicBezTo>
                      <a:pt x="449" y="122"/>
                      <a:pt x="447" y="128"/>
                      <a:pt x="447" y="133"/>
                    </a:cubicBezTo>
                    <a:cubicBezTo>
                      <a:pt x="447" y="140"/>
                      <a:pt x="449" y="145"/>
                      <a:pt x="451" y="152"/>
                    </a:cubicBezTo>
                    <a:cubicBezTo>
                      <a:pt x="422" y="177"/>
                      <a:pt x="422" y="177"/>
                      <a:pt x="422" y="177"/>
                    </a:cubicBezTo>
                    <a:cubicBezTo>
                      <a:pt x="421" y="178"/>
                      <a:pt x="419" y="182"/>
                      <a:pt x="419" y="185"/>
                    </a:cubicBezTo>
                    <a:cubicBezTo>
                      <a:pt x="419" y="187"/>
                      <a:pt x="419" y="188"/>
                      <a:pt x="421" y="190"/>
                    </a:cubicBezTo>
                    <a:cubicBezTo>
                      <a:pt x="432" y="210"/>
                      <a:pt x="432" y="210"/>
                      <a:pt x="432" y="210"/>
                    </a:cubicBezTo>
                    <a:cubicBezTo>
                      <a:pt x="434" y="215"/>
                      <a:pt x="439" y="217"/>
                      <a:pt x="442" y="217"/>
                    </a:cubicBezTo>
                    <a:cubicBezTo>
                      <a:pt x="444" y="217"/>
                      <a:pt x="444" y="217"/>
                      <a:pt x="446" y="217"/>
                    </a:cubicBezTo>
                    <a:cubicBezTo>
                      <a:pt x="481" y="205"/>
                      <a:pt x="481" y="205"/>
                      <a:pt x="481" y="205"/>
                    </a:cubicBezTo>
                    <a:cubicBezTo>
                      <a:pt x="489" y="212"/>
                      <a:pt x="499" y="218"/>
                      <a:pt x="511" y="222"/>
                    </a:cubicBezTo>
                    <a:cubicBezTo>
                      <a:pt x="519" y="258"/>
                      <a:pt x="519" y="258"/>
                      <a:pt x="519" y="258"/>
                    </a:cubicBezTo>
                    <a:cubicBezTo>
                      <a:pt x="521" y="263"/>
                      <a:pt x="524" y="267"/>
                      <a:pt x="531" y="267"/>
                    </a:cubicBezTo>
                    <a:cubicBezTo>
                      <a:pt x="555" y="267"/>
                      <a:pt x="555" y="267"/>
                      <a:pt x="555" y="267"/>
                    </a:cubicBezTo>
                    <a:cubicBezTo>
                      <a:pt x="560" y="267"/>
                      <a:pt x="565" y="263"/>
                      <a:pt x="566" y="258"/>
                    </a:cubicBezTo>
                    <a:cubicBezTo>
                      <a:pt x="573" y="223"/>
                      <a:pt x="573" y="223"/>
                      <a:pt x="573" y="223"/>
                    </a:cubicBezTo>
                    <a:cubicBezTo>
                      <a:pt x="585" y="218"/>
                      <a:pt x="595" y="213"/>
                      <a:pt x="605" y="205"/>
                    </a:cubicBezTo>
                    <a:cubicBezTo>
                      <a:pt x="638" y="217"/>
                      <a:pt x="638" y="217"/>
                      <a:pt x="638" y="217"/>
                    </a:cubicBezTo>
                    <a:cubicBezTo>
                      <a:pt x="640" y="217"/>
                      <a:pt x="642" y="217"/>
                      <a:pt x="642" y="217"/>
                    </a:cubicBezTo>
                    <a:cubicBezTo>
                      <a:pt x="647" y="217"/>
                      <a:pt x="650" y="215"/>
                      <a:pt x="654" y="210"/>
                    </a:cubicBezTo>
                    <a:cubicBezTo>
                      <a:pt x="665" y="190"/>
                      <a:pt x="665" y="190"/>
                      <a:pt x="665" y="190"/>
                    </a:cubicBezTo>
                    <a:cubicBezTo>
                      <a:pt x="665" y="188"/>
                      <a:pt x="667" y="187"/>
                      <a:pt x="665" y="185"/>
                    </a:cubicBezTo>
                    <a:cubicBezTo>
                      <a:pt x="667" y="182"/>
                      <a:pt x="665" y="178"/>
                      <a:pt x="662" y="177"/>
                    </a:cubicBezTo>
                    <a:cubicBezTo>
                      <a:pt x="635" y="152"/>
                      <a:pt x="635" y="152"/>
                      <a:pt x="635" y="152"/>
                    </a:cubicBezTo>
                    <a:cubicBezTo>
                      <a:pt x="635" y="152"/>
                      <a:pt x="635" y="152"/>
                      <a:pt x="635" y="152"/>
                    </a:cubicBezTo>
                    <a:close/>
                    <a:moveTo>
                      <a:pt x="580" y="133"/>
                    </a:moveTo>
                    <a:cubicBezTo>
                      <a:pt x="580" y="153"/>
                      <a:pt x="563" y="170"/>
                      <a:pt x="543" y="170"/>
                    </a:cubicBezTo>
                    <a:cubicBezTo>
                      <a:pt x="523" y="170"/>
                      <a:pt x="506" y="153"/>
                      <a:pt x="506" y="133"/>
                    </a:cubicBezTo>
                    <a:cubicBezTo>
                      <a:pt x="506" y="113"/>
                      <a:pt x="523" y="97"/>
                      <a:pt x="543" y="97"/>
                    </a:cubicBezTo>
                    <a:cubicBezTo>
                      <a:pt x="563" y="97"/>
                      <a:pt x="580" y="113"/>
                      <a:pt x="580" y="133"/>
                    </a:cubicBezTo>
                    <a:close/>
                  </a:path>
                </a:pathLst>
              </a:custGeom>
              <a:solidFill>
                <a:schemeClr val="tx2"/>
              </a:solidFill>
              <a:ln>
                <a:noFill/>
              </a:ln>
              <a:extLst/>
            </p:spPr>
            <p:txBody>
              <a:bodyPr vert="horz" wrap="square" lIns="93260" tIns="46630" rIns="93260" bIns="46630" numCol="1" anchor="t" anchorCtr="0" compatLnSpc="1">
                <a:prstTxWarp prst="textNoShape">
                  <a:avLst/>
                </a:prstTxWarp>
              </a:bodyPr>
              <a:lstStyle/>
              <a:p>
                <a:pPr>
                  <a:lnSpc>
                    <a:spcPct val="90000"/>
                  </a:lnSpc>
                </a:pPr>
                <a:endParaRPr lang="en-US" sz="1836">
                  <a:solidFill>
                    <a:srgbClr val="505050"/>
                  </a:solidFill>
                </a:endParaRPr>
              </a:p>
            </p:txBody>
          </p:sp>
        </p:grpSp>
      </p:grpSp>
      <p:grpSp>
        <p:nvGrpSpPr>
          <p:cNvPr id="10" name="Group 9"/>
          <p:cNvGrpSpPr/>
          <p:nvPr/>
        </p:nvGrpSpPr>
        <p:grpSpPr>
          <a:xfrm>
            <a:off x="4471163" y="4051245"/>
            <a:ext cx="3497303" cy="279781"/>
            <a:chOff x="4657664" y="4010271"/>
            <a:chExt cx="3429040" cy="239881"/>
          </a:xfrm>
        </p:grpSpPr>
        <p:cxnSp>
          <p:nvCxnSpPr>
            <p:cNvPr id="249" name="Straight Connector 248"/>
            <p:cNvCxnSpPr/>
            <p:nvPr/>
          </p:nvCxnSpPr>
          <p:spPr>
            <a:xfrm flipH="1">
              <a:off x="6372164" y="4010271"/>
              <a:ext cx="40" cy="239881"/>
            </a:xfrm>
            <a:prstGeom prst="line">
              <a:avLst/>
            </a:prstGeom>
            <a:ln w="25400">
              <a:solidFill>
                <a:schemeClr val="bg2"/>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flipH="1">
              <a:off x="8086664" y="4010271"/>
              <a:ext cx="40" cy="239881"/>
            </a:xfrm>
            <a:prstGeom prst="line">
              <a:avLst/>
            </a:prstGeom>
            <a:ln w="25400">
              <a:solidFill>
                <a:schemeClr val="bg2"/>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flipH="1">
              <a:off x="4657664" y="4010271"/>
              <a:ext cx="40" cy="239881"/>
            </a:xfrm>
            <a:prstGeom prst="line">
              <a:avLst/>
            </a:prstGeom>
            <a:ln w="25400">
              <a:solidFill>
                <a:schemeClr val="bg2"/>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p:nvGrpSpPr>
        <p:grpSpPr>
          <a:xfrm>
            <a:off x="3364005" y="4322949"/>
            <a:ext cx="5711620" cy="1305645"/>
            <a:chOff x="3315459" y="4225041"/>
            <a:chExt cx="5600136" cy="1280160"/>
          </a:xfrm>
        </p:grpSpPr>
        <p:sp>
          <p:nvSpPr>
            <p:cNvPr id="213" name="Rectangle 212"/>
            <p:cNvSpPr/>
            <p:nvPr/>
          </p:nvSpPr>
          <p:spPr bwMode="auto">
            <a:xfrm>
              <a:off x="3315459" y="4225041"/>
              <a:ext cx="5600136" cy="128016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548420" tIns="146246" rIns="182806" bIns="146246" anchor="t" anchorCtr="0"/>
            <a:lstStyle/>
            <a:p>
              <a:pPr>
                <a:lnSpc>
                  <a:spcPct val="90000"/>
                </a:lnSpc>
              </a:pPr>
              <a:endParaRPr lang="en-US" sz="1999" spc="-30" dirty="0">
                <a:gradFill>
                  <a:gsLst>
                    <a:gs pos="4583">
                      <a:srgbClr val="EFEFEF"/>
                    </a:gs>
                    <a:gs pos="12500">
                      <a:srgbClr val="EFEFEF"/>
                    </a:gs>
                  </a:gsLst>
                  <a:lin ang="5400000" scaled="0"/>
                </a:gradFill>
              </a:endParaRPr>
            </a:p>
          </p:txBody>
        </p:sp>
        <p:grpSp>
          <p:nvGrpSpPr>
            <p:cNvPr id="214" name="Group 213"/>
            <p:cNvGrpSpPr/>
            <p:nvPr/>
          </p:nvGrpSpPr>
          <p:grpSpPr>
            <a:xfrm>
              <a:off x="3707290" y="4365852"/>
              <a:ext cx="4585493" cy="1030019"/>
              <a:chOff x="3498057" y="5024437"/>
              <a:chExt cx="4585493" cy="1030019"/>
            </a:xfrm>
          </p:grpSpPr>
          <p:sp>
            <p:nvSpPr>
              <p:cNvPr id="215" name="TextBox 214"/>
              <p:cNvSpPr txBox="1">
                <a:spLocks noChangeArrowheads="1"/>
              </p:cNvSpPr>
              <p:nvPr/>
            </p:nvSpPr>
            <p:spPr bwMode="auto">
              <a:xfrm>
                <a:off x="3673475" y="5748338"/>
                <a:ext cx="1004888" cy="280718"/>
              </a:xfrm>
              <a:prstGeom prst="rect">
                <a:avLst/>
              </a:prstGeom>
              <a:noFill/>
              <a:ln w="9525">
                <a:noFill/>
                <a:miter lim="800000"/>
                <a:headEnd/>
                <a:tailEnd/>
              </a:ln>
            </p:spPr>
            <p:txBody>
              <a:bodyPr>
                <a:spAutoFit/>
              </a:bodyPr>
              <a:lstStyle/>
              <a:p>
                <a:pPr algn="ctr"/>
                <a:r>
                  <a:rPr lang="en-US" sz="1224" b="1" dirty="0">
                    <a:gradFill>
                      <a:gsLst>
                        <a:gs pos="0">
                          <a:srgbClr val="EFEFEF"/>
                        </a:gs>
                        <a:gs pos="100000">
                          <a:srgbClr val="EFEFEF"/>
                        </a:gs>
                      </a:gsLst>
                      <a:lin ang="5400000" scaled="0"/>
                    </a:gradFill>
                    <a:ea typeface="Segoe UI" pitchFamily="34" charset="0"/>
                  </a:rPr>
                  <a:t>Compute</a:t>
                </a:r>
              </a:p>
            </p:txBody>
          </p:sp>
          <p:pic>
            <p:nvPicPr>
              <p:cNvPr id="216" name="Picture 215"/>
              <p:cNvPicPr>
                <a:picLocks noChangeAspect="1"/>
              </p:cNvPicPr>
              <p:nvPr/>
            </p:nvPicPr>
            <p:blipFill>
              <a:blip r:embed="rId4" cstate="email"/>
              <a:srcRect/>
              <a:stretch>
                <a:fillRect/>
              </a:stretch>
            </p:blipFill>
            <p:spPr bwMode="auto">
              <a:xfrm>
                <a:off x="3498057" y="5024437"/>
                <a:ext cx="712787" cy="793750"/>
              </a:xfrm>
              <a:prstGeom prst="rect">
                <a:avLst/>
              </a:prstGeom>
              <a:noFill/>
              <a:ln w="9525">
                <a:noFill/>
                <a:miter lim="800000"/>
                <a:headEnd/>
                <a:tailEnd/>
              </a:ln>
            </p:spPr>
          </p:pic>
          <p:pic>
            <p:nvPicPr>
              <p:cNvPr id="217" name="Picture 216"/>
              <p:cNvPicPr>
                <a:picLocks noChangeAspect="1"/>
              </p:cNvPicPr>
              <p:nvPr/>
            </p:nvPicPr>
            <p:blipFill>
              <a:blip r:embed="rId4" cstate="email"/>
              <a:srcRect/>
              <a:stretch>
                <a:fillRect/>
              </a:stretch>
            </p:blipFill>
            <p:spPr bwMode="auto">
              <a:xfrm>
                <a:off x="4175919" y="5024437"/>
                <a:ext cx="712788" cy="793750"/>
              </a:xfrm>
              <a:prstGeom prst="rect">
                <a:avLst/>
              </a:prstGeom>
              <a:noFill/>
              <a:ln w="9525">
                <a:noFill/>
                <a:miter lim="800000"/>
                <a:headEnd/>
                <a:tailEnd/>
              </a:ln>
            </p:spPr>
          </p:pic>
          <p:sp>
            <p:nvSpPr>
              <p:cNvPr id="218" name="TextBox 217"/>
              <p:cNvSpPr txBox="1">
                <a:spLocks noChangeArrowheads="1"/>
              </p:cNvSpPr>
              <p:nvPr/>
            </p:nvSpPr>
            <p:spPr bwMode="auto">
              <a:xfrm>
                <a:off x="5462588" y="5763260"/>
                <a:ext cx="887412" cy="280718"/>
              </a:xfrm>
              <a:prstGeom prst="rect">
                <a:avLst/>
              </a:prstGeom>
              <a:noFill/>
              <a:ln w="9525">
                <a:noFill/>
                <a:miter lim="800000"/>
                <a:headEnd/>
                <a:tailEnd/>
              </a:ln>
            </p:spPr>
            <p:txBody>
              <a:bodyPr>
                <a:spAutoFit/>
              </a:bodyPr>
              <a:lstStyle/>
              <a:p>
                <a:pPr algn="ctr"/>
                <a:r>
                  <a:rPr lang="en-US" sz="1224" b="1" dirty="0">
                    <a:gradFill>
                      <a:gsLst>
                        <a:gs pos="0">
                          <a:srgbClr val="EFEFEF"/>
                        </a:gs>
                        <a:gs pos="100000">
                          <a:srgbClr val="EFEFEF"/>
                        </a:gs>
                      </a:gsLst>
                      <a:lin ang="5400000" scaled="0"/>
                    </a:gradFill>
                    <a:ea typeface="Segoe UI" pitchFamily="34" charset="0"/>
                  </a:rPr>
                  <a:t>Storage</a:t>
                </a:r>
              </a:p>
            </p:txBody>
          </p:sp>
          <p:pic>
            <p:nvPicPr>
              <p:cNvPr id="219" name="Picture 218"/>
              <p:cNvPicPr>
                <a:picLocks noChangeAspect="1"/>
              </p:cNvPicPr>
              <p:nvPr/>
            </p:nvPicPr>
            <p:blipFill>
              <a:blip r:embed="rId5" cstate="print"/>
              <a:srcRect/>
              <a:stretch>
                <a:fillRect/>
              </a:stretch>
            </p:blipFill>
            <p:spPr bwMode="auto">
              <a:xfrm>
                <a:off x="5582444" y="5130800"/>
                <a:ext cx="647700" cy="657225"/>
              </a:xfrm>
              <a:prstGeom prst="rect">
                <a:avLst/>
              </a:prstGeom>
              <a:noFill/>
              <a:ln w="9525">
                <a:noFill/>
                <a:miter lim="800000"/>
                <a:headEnd/>
                <a:tailEnd/>
              </a:ln>
            </p:spPr>
          </p:pic>
          <p:sp>
            <p:nvSpPr>
              <p:cNvPr id="220" name="TextBox 219"/>
              <p:cNvSpPr txBox="1">
                <a:spLocks noChangeArrowheads="1"/>
              </p:cNvSpPr>
              <p:nvPr/>
            </p:nvSpPr>
            <p:spPr bwMode="auto">
              <a:xfrm>
                <a:off x="7153275" y="5773738"/>
                <a:ext cx="930275" cy="280718"/>
              </a:xfrm>
              <a:prstGeom prst="rect">
                <a:avLst/>
              </a:prstGeom>
              <a:noFill/>
              <a:ln w="9525">
                <a:noFill/>
                <a:miter lim="800000"/>
                <a:headEnd/>
                <a:tailEnd/>
              </a:ln>
            </p:spPr>
            <p:txBody>
              <a:bodyPr>
                <a:spAutoFit/>
              </a:bodyPr>
              <a:lstStyle/>
              <a:p>
                <a:pPr algn="ctr"/>
                <a:r>
                  <a:rPr lang="en-US" sz="1224" b="1" dirty="0">
                    <a:gradFill>
                      <a:gsLst>
                        <a:gs pos="0">
                          <a:srgbClr val="EFEFEF"/>
                        </a:gs>
                        <a:gs pos="100000">
                          <a:srgbClr val="EFEFEF"/>
                        </a:gs>
                      </a:gsLst>
                      <a:lin ang="5400000" scaled="0"/>
                    </a:gradFill>
                    <a:ea typeface="Segoe UI" pitchFamily="34" charset="0"/>
                  </a:rPr>
                  <a:t>Network</a:t>
                </a:r>
              </a:p>
            </p:txBody>
          </p:sp>
          <p:pic>
            <p:nvPicPr>
              <p:cNvPr id="221" name="Picture 220"/>
              <p:cNvPicPr>
                <a:picLocks noChangeAspect="1"/>
              </p:cNvPicPr>
              <p:nvPr/>
            </p:nvPicPr>
            <p:blipFill>
              <a:blip r:embed="rId6" cstate="print"/>
              <a:srcRect/>
              <a:stretch>
                <a:fillRect/>
              </a:stretch>
            </p:blipFill>
            <p:spPr bwMode="auto">
              <a:xfrm>
                <a:off x="7204075" y="5186363"/>
                <a:ext cx="830263" cy="625475"/>
              </a:xfrm>
              <a:prstGeom prst="rect">
                <a:avLst/>
              </a:prstGeom>
              <a:noFill/>
              <a:ln w="9525">
                <a:noFill/>
                <a:miter lim="800000"/>
                <a:headEnd/>
                <a:tailEnd/>
              </a:ln>
            </p:spPr>
          </p:pic>
        </p:grpSp>
      </p:grpSp>
      <p:grpSp>
        <p:nvGrpSpPr>
          <p:cNvPr id="224" name="Group 223"/>
          <p:cNvGrpSpPr/>
          <p:nvPr/>
        </p:nvGrpSpPr>
        <p:grpSpPr>
          <a:xfrm>
            <a:off x="2705433" y="2586130"/>
            <a:ext cx="7028766" cy="1492165"/>
            <a:chOff x="2650173" y="2506027"/>
            <a:chExt cx="6891573" cy="1463040"/>
          </a:xfrm>
        </p:grpSpPr>
        <p:sp>
          <p:nvSpPr>
            <p:cNvPr id="225" name="Rectangle 224"/>
            <p:cNvSpPr/>
            <p:nvPr/>
          </p:nvSpPr>
          <p:spPr bwMode="auto">
            <a:xfrm>
              <a:off x="2650173" y="2506027"/>
              <a:ext cx="6891573" cy="146304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548420" tIns="146246" rIns="182806" bIns="146246" anchor="t" anchorCtr="0"/>
            <a:lstStyle/>
            <a:p>
              <a:pPr>
                <a:lnSpc>
                  <a:spcPct val="90000"/>
                </a:lnSpc>
              </a:pPr>
              <a:endParaRPr lang="en-US" sz="1999" spc="-30" dirty="0">
                <a:gradFill>
                  <a:gsLst>
                    <a:gs pos="4583">
                      <a:srgbClr val="EFEFEF"/>
                    </a:gs>
                    <a:gs pos="12500">
                      <a:srgbClr val="EFEFEF"/>
                    </a:gs>
                  </a:gsLst>
                  <a:lin ang="5400000" scaled="0"/>
                </a:gradFill>
              </a:endParaRPr>
            </a:p>
          </p:txBody>
        </p:sp>
        <p:grpSp>
          <p:nvGrpSpPr>
            <p:cNvPr id="226" name="Group 225"/>
            <p:cNvGrpSpPr/>
            <p:nvPr/>
          </p:nvGrpSpPr>
          <p:grpSpPr>
            <a:xfrm>
              <a:off x="3247191" y="2693061"/>
              <a:ext cx="5697537" cy="1205226"/>
              <a:chOff x="3292475" y="2949627"/>
              <a:chExt cx="5697537" cy="1205226"/>
            </a:xfrm>
          </p:grpSpPr>
          <p:pic>
            <p:nvPicPr>
              <p:cNvPr id="227" name="Picture 226"/>
              <p:cNvPicPr>
                <a:picLocks noChangeAspect="1"/>
              </p:cNvPicPr>
              <p:nvPr/>
            </p:nvPicPr>
            <p:blipFill>
              <a:blip r:embed="rId7" cstate="email"/>
              <a:srcRect/>
              <a:stretch>
                <a:fillRect/>
              </a:stretch>
            </p:blipFill>
            <p:spPr bwMode="auto">
              <a:xfrm>
                <a:off x="3292475" y="2973388"/>
                <a:ext cx="571500" cy="850900"/>
              </a:xfrm>
              <a:prstGeom prst="rect">
                <a:avLst/>
              </a:prstGeom>
              <a:noFill/>
              <a:ln w="9525">
                <a:noFill/>
                <a:miter lim="800000"/>
                <a:headEnd/>
                <a:tailEnd/>
              </a:ln>
            </p:spPr>
          </p:pic>
          <p:pic>
            <p:nvPicPr>
              <p:cNvPr id="228" name="Picture 227"/>
              <p:cNvPicPr>
                <a:picLocks noChangeAspect="1"/>
              </p:cNvPicPr>
              <p:nvPr/>
            </p:nvPicPr>
            <p:blipFill>
              <a:blip r:embed="rId7" cstate="email"/>
              <a:srcRect/>
              <a:stretch>
                <a:fillRect/>
              </a:stretch>
            </p:blipFill>
            <p:spPr bwMode="auto">
              <a:xfrm>
                <a:off x="3714750" y="2960688"/>
                <a:ext cx="571500" cy="850900"/>
              </a:xfrm>
              <a:prstGeom prst="rect">
                <a:avLst/>
              </a:prstGeom>
              <a:noFill/>
              <a:ln w="9525">
                <a:noFill/>
                <a:miter lim="800000"/>
                <a:headEnd/>
                <a:tailEnd/>
              </a:ln>
            </p:spPr>
          </p:pic>
          <p:pic>
            <p:nvPicPr>
              <p:cNvPr id="229" name="Picture 228"/>
              <p:cNvPicPr>
                <a:picLocks noChangeAspect="1"/>
              </p:cNvPicPr>
              <p:nvPr/>
            </p:nvPicPr>
            <p:blipFill>
              <a:blip r:embed="rId8" cstate="email"/>
              <a:srcRect/>
              <a:stretch>
                <a:fillRect/>
              </a:stretch>
            </p:blipFill>
            <p:spPr bwMode="auto">
              <a:xfrm>
                <a:off x="3997325" y="2967038"/>
                <a:ext cx="858838" cy="873125"/>
              </a:xfrm>
              <a:prstGeom prst="rect">
                <a:avLst/>
              </a:prstGeom>
              <a:noFill/>
              <a:ln w="9525">
                <a:noFill/>
                <a:miter lim="800000"/>
                <a:headEnd/>
                <a:tailEnd/>
              </a:ln>
            </p:spPr>
          </p:pic>
          <p:pic>
            <p:nvPicPr>
              <p:cNvPr id="230" name="Picture 229"/>
              <p:cNvPicPr>
                <a:picLocks noChangeAspect="1"/>
              </p:cNvPicPr>
              <p:nvPr/>
            </p:nvPicPr>
            <p:blipFill>
              <a:blip r:embed="rId7" cstate="email"/>
              <a:srcRect/>
              <a:stretch>
                <a:fillRect/>
              </a:stretch>
            </p:blipFill>
            <p:spPr bwMode="auto">
              <a:xfrm>
                <a:off x="5848350" y="2971800"/>
                <a:ext cx="571500" cy="850900"/>
              </a:xfrm>
              <a:prstGeom prst="rect">
                <a:avLst/>
              </a:prstGeom>
              <a:noFill/>
              <a:ln w="9525">
                <a:noFill/>
                <a:miter lim="800000"/>
                <a:headEnd/>
                <a:tailEnd/>
              </a:ln>
            </p:spPr>
          </p:pic>
          <p:pic>
            <p:nvPicPr>
              <p:cNvPr id="231" name="Picture 230"/>
              <p:cNvPicPr>
                <a:picLocks noChangeAspect="1"/>
              </p:cNvPicPr>
              <p:nvPr/>
            </p:nvPicPr>
            <p:blipFill>
              <a:blip r:embed="rId7" cstate="email"/>
              <a:srcRect/>
              <a:stretch>
                <a:fillRect/>
              </a:stretch>
            </p:blipFill>
            <p:spPr bwMode="auto">
              <a:xfrm>
                <a:off x="6269038" y="2959100"/>
                <a:ext cx="571500" cy="850900"/>
              </a:xfrm>
              <a:prstGeom prst="rect">
                <a:avLst/>
              </a:prstGeom>
              <a:noFill/>
              <a:ln w="9525">
                <a:noFill/>
                <a:miter lim="800000"/>
                <a:headEnd/>
                <a:tailEnd/>
              </a:ln>
            </p:spPr>
          </p:pic>
          <p:pic>
            <p:nvPicPr>
              <p:cNvPr id="232" name="Picture 231"/>
              <p:cNvPicPr>
                <a:picLocks noChangeAspect="1"/>
              </p:cNvPicPr>
              <p:nvPr/>
            </p:nvPicPr>
            <p:blipFill>
              <a:blip r:embed="rId7" cstate="email"/>
              <a:srcRect/>
              <a:stretch>
                <a:fillRect/>
              </a:stretch>
            </p:blipFill>
            <p:spPr bwMode="auto">
              <a:xfrm>
                <a:off x="6683375" y="2967038"/>
                <a:ext cx="571500" cy="849312"/>
              </a:xfrm>
              <a:prstGeom prst="rect">
                <a:avLst/>
              </a:prstGeom>
              <a:noFill/>
              <a:ln w="9525">
                <a:noFill/>
                <a:miter lim="800000"/>
                <a:headEnd/>
                <a:tailEnd/>
              </a:ln>
            </p:spPr>
          </p:pic>
          <p:pic>
            <p:nvPicPr>
              <p:cNvPr id="233" name="Picture 232"/>
              <p:cNvPicPr>
                <a:picLocks noChangeAspect="1"/>
              </p:cNvPicPr>
              <p:nvPr/>
            </p:nvPicPr>
            <p:blipFill>
              <a:blip r:embed="rId9" cstate="email"/>
              <a:srcRect/>
              <a:stretch>
                <a:fillRect/>
              </a:stretch>
            </p:blipFill>
            <p:spPr bwMode="auto">
              <a:xfrm>
                <a:off x="5226050" y="3013075"/>
                <a:ext cx="792163" cy="808038"/>
              </a:xfrm>
              <a:prstGeom prst="rect">
                <a:avLst/>
              </a:prstGeom>
              <a:noFill/>
              <a:ln w="9525">
                <a:noFill/>
                <a:miter lim="800000"/>
                <a:headEnd/>
                <a:tailEnd/>
              </a:ln>
            </p:spPr>
          </p:pic>
          <p:pic>
            <p:nvPicPr>
              <p:cNvPr id="234" name="Picture 233"/>
              <p:cNvPicPr>
                <a:picLocks noChangeAspect="1"/>
              </p:cNvPicPr>
              <p:nvPr/>
            </p:nvPicPr>
            <p:blipFill>
              <a:blip r:embed="rId7" cstate="email"/>
              <a:srcRect/>
              <a:stretch>
                <a:fillRect/>
              </a:stretch>
            </p:blipFill>
            <p:spPr bwMode="auto">
              <a:xfrm>
                <a:off x="8002588" y="2949627"/>
                <a:ext cx="571500" cy="850900"/>
              </a:xfrm>
              <a:prstGeom prst="rect">
                <a:avLst/>
              </a:prstGeom>
              <a:noFill/>
              <a:ln w="9525">
                <a:noFill/>
                <a:miter lim="800000"/>
                <a:headEnd/>
                <a:tailEnd/>
              </a:ln>
            </p:spPr>
          </p:pic>
          <p:pic>
            <p:nvPicPr>
              <p:cNvPr id="235" name="Picture 234"/>
              <p:cNvPicPr>
                <a:picLocks noChangeAspect="1"/>
              </p:cNvPicPr>
              <p:nvPr/>
            </p:nvPicPr>
            <p:blipFill>
              <a:blip r:embed="rId10" cstate="email"/>
              <a:srcRect/>
              <a:stretch>
                <a:fillRect/>
              </a:stretch>
            </p:blipFill>
            <p:spPr bwMode="auto">
              <a:xfrm>
                <a:off x="7737475" y="3229027"/>
                <a:ext cx="450850" cy="457200"/>
              </a:xfrm>
              <a:prstGeom prst="rect">
                <a:avLst/>
              </a:prstGeom>
              <a:noFill/>
              <a:ln w="9525">
                <a:noFill/>
                <a:miter lim="800000"/>
                <a:headEnd/>
                <a:tailEnd/>
              </a:ln>
            </p:spPr>
          </p:pic>
          <p:sp>
            <p:nvSpPr>
              <p:cNvPr id="236" name="TextBox 235"/>
              <p:cNvSpPr txBox="1">
                <a:spLocks noChangeArrowheads="1"/>
              </p:cNvSpPr>
              <p:nvPr/>
            </p:nvSpPr>
            <p:spPr bwMode="auto">
              <a:xfrm>
                <a:off x="3533775" y="3874135"/>
                <a:ext cx="1047750" cy="280718"/>
              </a:xfrm>
              <a:prstGeom prst="rect">
                <a:avLst/>
              </a:prstGeom>
              <a:noFill/>
              <a:ln w="9525">
                <a:noFill/>
                <a:miter lim="800000"/>
                <a:headEnd/>
                <a:tailEnd/>
              </a:ln>
            </p:spPr>
            <p:txBody>
              <a:bodyPr>
                <a:spAutoFit/>
              </a:bodyPr>
              <a:lstStyle/>
              <a:p>
                <a:pPr algn="ctr"/>
                <a:r>
                  <a:rPr lang="en-US" sz="1224" b="1" dirty="0">
                    <a:gradFill>
                      <a:gsLst>
                        <a:gs pos="0">
                          <a:srgbClr val="EFEFEF"/>
                        </a:gs>
                        <a:gs pos="100000">
                          <a:srgbClr val="EFEFEF"/>
                        </a:gs>
                      </a:gsLst>
                      <a:lin ang="5400000" scaled="0"/>
                    </a:gradFill>
                    <a:ea typeface="Segoe UI" pitchFamily="34" charset="0"/>
                  </a:rPr>
                  <a:t>Web (IIS)</a:t>
                </a:r>
              </a:p>
            </p:txBody>
          </p:sp>
          <p:sp>
            <p:nvSpPr>
              <p:cNvPr id="237" name="TextBox 236"/>
              <p:cNvSpPr txBox="1">
                <a:spLocks noChangeArrowheads="1"/>
              </p:cNvSpPr>
              <p:nvPr/>
            </p:nvSpPr>
            <p:spPr bwMode="auto">
              <a:xfrm>
                <a:off x="5324892" y="3863023"/>
                <a:ext cx="2078921" cy="280718"/>
              </a:xfrm>
              <a:prstGeom prst="rect">
                <a:avLst/>
              </a:prstGeom>
              <a:noFill/>
              <a:ln w="9525">
                <a:noFill/>
                <a:miter lim="800000"/>
                <a:headEnd/>
                <a:tailEnd/>
              </a:ln>
            </p:spPr>
            <p:txBody>
              <a:bodyPr wrap="square">
                <a:spAutoFit/>
              </a:bodyPr>
              <a:lstStyle/>
              <a:p>
                <a:pPr algn="ctr"/>
                <a:r>
                  <a:rPr lang="en-US" sz="1224" b="1" dirty="0">
                    <a:gradFill>
                      <a:gsLst>
                        <a:gs pos="0">
                          <a:srgbClr val="EFEFEF"/>
                        </a:gs>
                        <a:gs pos="100000">
                          <a:srgbClr val="EFEFEF"/>
                        </a:gs>
                      </a:gsLst>
                      <a:lin ang="5400000" scaled="0"/>
                    </a:gradFill>
                    <a:ea typeface="Segoe UI" pitchFamily="34" charset="0"/>
                  </a:rPr>
                  <a:t>Server App-V</a:t>
                </a:r>
              </a:p>
            </p:txBody>
          </p:sp>
          <p:sp>
            <p:nvSpPr>
              <p:cNvPr id="238" name="TextBox 237"/>
              <p:cNvSpPr txBox="1">
                <a:spLocks noChangeArrowheads="1"/>
              </p:cNvSpPr>
              <p:nvPr/>
            </p:nvSpPr>
            <p:spPr bwMode="auto">
              <a:xfrm>
                <a:off x="7446962" y="3866198"/>
                <a:ext cx="1543050" cy="280718"/>
              </a:xfrm>
              <a:prstGeom prst="rect">
                <a:avLst/>
              </a:prstGeom>
              <a:noFill/>
              <a:ln w="9525">
                <a:noFill/>
                <a:miter lim="800000"/>
                <a:headEnd/>
                <a:tailEnd/>
              </a:ln>
            </p:spPr>
            <p:txBody>
              <a:bodyPr wrap="square">
                <a:spAutoFit/>
              </a:bodyPr>
              <a:lstStyle/>
              <a:p>
                <a:pPr algn="ctr"/>
                <a:r>
                  <a:rPr lang="en-US" sz="1224" b="1" dirty="0">
                    <a:gradFill>
                      <a:gsLst>
                        <a:gs pos="0">
                          <a:srgbClr val="EFEFEF"/>
                        </a:gs>
                        <a:gs pos="100000">
                          <a:srgbClr val="EFEFEF"/>
                        </a:gs>
                      </a:gsLst>
                      <a:lin ang="5400000" scaled="0"/>
                    </a:gradFill>
                    <a:ea typeface="Segoe UI" pitchFamily="34" charset="0"/>
                  </a:rPr>
                  <a:t>Data (SQL)</a:t>
                </a:r>
              </a:p>
            </p:txBody>
          </p:sp>
        </p:grpSp>
      </p:grpSp>
      <p:grpSp>
        <p:nvGrpSpPr>
          <p:cNvPr id="3" name="Group 2"/>
          <p:cNvGrpSpPr/>
          <p:nvPr/>
        </p:nvGrpSpPr>
        <p:grpSpPr>
          <a:xfrm>
            <a:off x="8110581" y="1326977"/>
            <a:ext cx="570827" cy="1014497"/>
            <a:chOff x="8110581" y="1326977"/>
            <a:chExt cx="570827" cy="1014497"/>
          </a:xfrm>
          <a:solidFill>
            <a:schemeClr val="accent1"/>
          </a:solidFill>
        </p:grpSpPr>
        <p:sp>
          <p:nvSpPr>
            <p:cNvPr id="105" name="Freeform 8"/>
            <p:cNvSpPr>
              <a:spLocks noEditPoints="1"/>
            </p:cNvSpPr>
            <p:nvPr/>
          </p:nvSpPr>
          <p:spPr bwMode="auto">
            <a:xfrm>
              <a:off x="8262980" y="1326977"/>
              <a:ext cx="247708" cy="618616"/>
            </a:xfrm>
            <a:custGeom>
              <a:avLst/>
              <a:gdLst>
                <a:gd name="T0" fmla="*/ 56 w 117"/>
                <a:gd name="T1" fmla="*/ 0 h 292"/>
                <a:gd name="T2" fmla="*/ 82 w 117"/>
                <a:gd name="T3" fmla="*/ 25 h 292"/>
                <a:gd name="T4" fmla="*/ 57 w 117"/>
                <a:gd name="T5" fmla="*/ 51 h 292"/>
                <a:gd name="T6" fmla="*/ 31 w 117"/>
                <a:gd name="T7" fmla="*/ 26 h 292"/>
                <a:gd name="T8" fmla="*/ 56 w 117"/>
                <a:gd name="T9" fmla="*/ 0 h 292"/>
                <a:gd name="T10" fmla="*/ 97 w 117"/>
                <a:gd name="T11" fmla="*/ 181 h 292"/>
                <a:gd name="T12" fmla="*/ 116 w 117"/>
                <a:gd name="T13" fmla="*/ 159 h 292"/>
                <a:gd name="T14" fmla="*/ 115 w 117"/>
                <a:gd name="T15" fmla="*/ 88 h 292"/>
                <a:gd name="T16" fmla="*/ 85 w 117"/>
                <a:gd name="T17" fmla="*/ 59 h 292"/>
                <a:gd name="T18" fmla="*/ 57 w 117"/>
                <a:gd name="T19" fmla="*/ 59 h 292"/>
                <a:gd name="T20" fmla="*/ 30 w 117"/>
                <a:gd name="T21" fmla="*/ 60 h 292"/>
                <a:gd name="T22" fmla="*/ 1 w 117"/>
                <a:gd name="T23" fmla="*/ 90 h 292"/>
                <a:gd name="T24" fmla="*/ 2 w 117"/>
                <a:gd name="T25" fmla="*/ 161 h 292"/>
                <a:gd name="T26" fmla="*/ 22 w 117"/>
                <a:gd name="T27" fmla="*/ 183 h 292"/>
                <a:gd name="T28" fmla="*/ 35 w 117"/>
                <a:gd name="T29" fmla="*/ 292 h 292"/>
                <a:gd name="T30" fmla="*/ 89 w 117"/>
                <a:gd name="T31" fmla="*/ 291 h 292"/>
                <a:gd name="T32" fmla="*/ 97 w 117"/>
                <a:gd name="T33" fmla="*/ 181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292">
                  <a:moveTo>
                    <a:pt x="56" y="0"/>
                  </a:moveTo>
                  <a:cubicBezTo>
                    <a:pt x="70" y="0"/>
                    <a:pt x="82" y="11"/>
                    <a:pt x="82" y="25"/>
                  </a:cubicBezTo>
                  <a:cubicBezTo>
                    <a:pt x="82" y="39"/>
                    <a:pt x="71" y="51"/>
                    <a:pt x="57" y="51"/>
                  </a:cubicBezTo>
                  <a:cubicBezTo>
                    <a:pt x="43" y="51"/>
                    <a:pt x="31" y="40"/>
                    <a:pt x="31" y="26"/>
                  </a:cubicBezTo>
                  <a:cubicBezTo>
                    <a:pt x="31" y="12"/>
                    <a:pt x="42" y="0"/>
                    <a:pt x="56" y="0"/>
                  </a:cubicBezTo>
                  <a:close/>
                  <a:moveTo>
                    <a:pt x="97" y="181"/>
                  </a:moveTo>
                  <a:cubicBezTo>
                    <a:pt x="97" y="181"/>
                    <a:pt x="117" y="179"/>
                    <a:pt x="116" y="159"/>
                  </a:cubicBezTo>
                  <a:cubicBezTo>
                    <a:pt x="115" y="88"/>
                    <a:pt x="115" y="88"/>
                    <a:pt x="115" y="88"/>
                  </a:cubicBezTo>
                  <a:cubicBezTo>
                    <a:pt x="115" y="75"/>
                    <a:pt x="106" y="58"/>
                    <a:pt x="85" y="59"/>
                  </a:cubicBezTo>
                  <a:cubicBezTo>
                    <a:pt x="57" y="59"/>
                    <a:pt x="57" y="59"/>
                    <a:pt x="57" y="59"/>
                  </a:cubicBezTo>
                  <a:cubicBezTo>
                    <a:pt x="30" y="60"/>
                    <a:pt x="30" y="60"/>
                    <a:pt x="30" y="60"/>
                  </a:cubicBezTo>
                  <a:cubicBezTo>
                    <a:pt x="9" y="60"/>
                    <a:pt x="0" y="77"/>
                    <a:pt x="1" y="90"/>
                  </a:cubicBezTo>
                  <a:cubicBezTo>
                    <a:pt x="2" y="161"/>
                    <a:pt x="2" y="161"/>
                    <a:pt x="2" y="161"/>
                  </a:cubicBezTo>
                  <a:cubicBezTo>
                    <a:pt x="3" y="182"/>
                    <a:pt x="22" y="183"/>
                    <a:pt x="22" y="183"/>
                  </a:cubicBezTo>
                  <a:cubicBezTo>
                    <a:pt x="35" y="292"/>
                    <a:pt x="35" y="292"/>
                    <a:pt x="35" y="292"/>
                  </a:cubicBezTo>
                  <a:cubicBezTo>
                    <a:pt x="89" y="291"/>
                    <a:pt x="89" y="291"/>
                    <a:pt x="89" y="291"/>
                  </a:cubicBezTo>
                  <a:lnTo>
                    <a:pt x="97" y="181"/>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a:p>
          </p:txBody>
        </p:sp>
        <p:sp>
          <p:nvSpPr>
            <p:cNvPr id="240" name="TextBox 239"/>
            <p:cNvSpPr txBox="1"/>
            <p:nvPr/>
          </p:nvSpPr>
          <p:spPr>
            <a:xfrm>
              <a:off x="8110581" y="1884812"/>
              <a:ext cx="570827" cy="456662"/>
            </a:xfrm>
            <a:prstGeom prst="rect">
              <a:avLst/>
            </a:prstGeom>
            <a:grpFill/>
          </p:spPr>
          <p:txBody>
            <a:bodyPr wrap="square" lIns="46630" tIns="46630" rIns="46630" bIns="46630" rtlCol="0">
              <a:noAutofit/>
            </a:bodyPr>
            <a:lstStyle>
              <a:defPPr>
                <a:defRPr lang="en-US"/>
              </a:defPPr>
              <a:lvl1pPr>
                <a:lnSpc>
                  <a:spcPct val="90000"/>
                </a:lnSpc>
                <a:defRPr sz="2400" spc="-50">
                  <a:gradFill>
                    <a:gsLst>
                      <a:gs pos="3750">
                        <a:schemeClr val="bg1"/>
                      </a:gs>
                      <a:gs pos="12000">
                        <a:schemeClr val="bg1"/>
                      </a:gs>
                    </a:gsLst>
                    <a:lin ang="5400000" scaled="0"/>
                  </a:gradFill>
                  <a:latin typeface="+mj-lt"/>
                </a:defRPr>
              </a:lvl1pPr>
            </a:lstStyle>
            <a:p>
              <a:pPr algn="ctr"/>
              <a:r>
                <a:rPr lang="en-US" sz="1800" b="1" baseline="-25000" dirty="0">
                  <a:gradFill>
                    <a:gsLst>
                      <a:gs pos="3750">
                        <a:srgbClr val="EFEFEF"/>
                      </a:gs>
                      <a:gs pos="12000">
                        <a:srgbClr val="EFEFEF"/>
                      </a:gs>
                    </a:gsLst>
                    <a:lin ang="5400000" scaled="0"/>
                  </a:gradFill>
                  <a:latin typeface="+mn-lt"/>
                </a:rPr>
                <a:t>App </a:t>
              </a:r>
              <a:r>
                <a:rPr lang="en-US" sz="1800" b="1" baseline="-25000" dirty="0" smtClean="0">
                  <a:gradFill>
                    <a:gsLst>
                      <a:gs pos="3750">
                        <a:srgbClr val="EFEFEF"/>
                      </a:gs>
                      <a:gs pos="12000">
                        <a:srgbClr val="EFEFEF"/>
                      </a:gs>
                    </a:gsLst>
                    <a:lin ang="5400000" scaled="0"/>
                  </a:gradFill>
                  <a:latin typeface="+mn-lt"/>
                </a:rPr>
                <a:t>owner</a:t>
              </a:r>
              <a:endParaRPr lang="en-US" sz="1800" b="1" baseline="-25000" dirty="0">
                <a:gradFill>
                  <a:gsLst>
                    <a:gs pos="3750">
                      <a:srgbClr val="EFEFEF"/>
                    </a:gs>
                    <a:gs pos="12000">
                      <a:srgbClr val="EFEFEF"/>
                    </a:gs>
                  </a:gsLst>
                  <a:lin ang="5400000" scaled="0"/>
                </a:gradFill>
                <a:latin typeface="+mn-lt"/>
              </a:endParaRPr>
            </a:p>
          </p:txBody>
        </p:sp>
      </p:grpSp>
      <p:grpSp>
        <p:nvGrpSpPr>
          <p:cNvPr id="4" name="Group 3"/>
          <p:cNvGrpSpPr/>
          <p:nvPr/>
        </p:nvGrpSpPr>
        <p:grpSpPr>
          <a:xfrm>
            <a:off x="9075625" y="4589704"/>
            <a:ext cx="658574" cy="1038890"/>
            <a:chOff x="9075625" y="4589704"/>
            <a:chExt cx="658574" cy="1038890"/>
          </a:xfrm>
          <a:solidFill>
            <a:schemeClr val="accent4"/>
          </a:solidFill>
        </p:grpSpPr>
        <p:sp>
          <p:nvSpPr>
            <p:cNvPr id="243" name="TextBox 242"/>
            <p:cNvSpPr txBox="1"/>
            <p:nvPr/>
          </p:nvSpPr>
          <p:spPr>
            <a:xfrm>
              <a:off x="9075625" y="5117089"/>
              <a:ext cx="658574" cy="511505"/>
            </a:xfrm>
            <a:prstGeom prst="rect">
              <a:avLst/>
            </a:prstGeom>
            <a:grpFill/>
          </p:spPr>
          <p:txBody>
            <a:bodyPr wrap="square" lIns="46630" tIns="46630" rIns="46630" bIns="46630" rtlCol="0">
              <a:noAutofit/>
            </a:bodyPr>
            <a:lstStyle>
              <a:defPPr>
                <a:defRPr lang="en-US"/>
              </a:defPPr>
              <a:lvl1pPr>
                <a:lnSpc>
                  <a:spcPct val="90000"/>
                </a:lnSpc>
                <a:defRPr sz="2400" spc="-50">
                  <a:gradFill>
                    <a:gsLst>
                      <a:gs pos="3750">
                        <a:schemeClr val="bg1"/>
                      </a:gs>
                      <a:gs pos="12000">
                        <a:schemeClr val="bg1"/>
                      </a:gs>
                    </a:gsLst>
                    <a:lin ang="5400000" scaled="0"/>
                  </a:gradFill>
                  <a:latin typeface="+mj-lt"/>
                </a:defRPr>
              </a:lvl1pPr>
            </a:lstStyle>
            <a:p>
              <a:pPr algn="ctr"/>
              <a:r>
                <a:rPr lang="en-US" sz="1400" b="1" dirty="0">
                  <a:gradFill>
                    <a:gsLst>
                      <a:gs pos="3750">
                        <a:srgbClr val="EFEFEF"/>
                      </a:gs>
                      <a:gs pos="12000">
                        <a:srgbClr val="EFEFEF"/>
                      </a:gs>
                    </a:gsLst>
                    <a:lin ang="5400000" scaled="0"/>
                  </a:gradFill>
                  <a:latin typeface="+mn-lt"/>
                </a:rPr>
                <a:t>DC admin</a:t>
              </a:r>
            </a:p>
          </p:txBody>
        </p:sp>
        <p:sp>
          <p:nvSpPr>
            <p:cNvPr id="107" name="Freeform 23"/>
            <p:cNvSpPr>
              <a:spLocks noChangeAspect="1" noEditPoints="1"/>
            </p:cNvSpPr>
            <p:nvPr/>
          </p:nvSpPr>
          <p:spPr bwMode="auto">
            <a:xfrm>
              <a:off x="9203302" y="4589704"/>
              <a:ext cx="391456" cy="537235"/>
            </a:xfrm>
            <a:custGeom>
              <a:avLst/>
              <a:gdLst>
                <a:gd name="T0" fmla="*/ 54 w 224"/>
                <a:gd name="T1" fmla="*/ 58 h 307"/>
                <a:gd name="T2" fmla="*/ 112 w 224"/>
                <a:gd name="T3" fmla="*/ 0 h 307"/>
                <a:gd name="T4" fmla="*/ 170 w 224"/>
                <a:gd name="T5" fmla="*/ 58 h 307"/>
                <a:gd name="T6" fmla="*/ 112 w 224"/>
                <a:gd name="T7" fmla="*/ 116 h 307"/>
                <a:gd name="T8" fmla="*/ 54 w 224"/>
                <a:gd name="T9" fmla="*/ 58 h 307"/>
                <a:gd name="T10" fmla="*/ 224 w 224"/>
                <a:gd name="T11" fmla="*/ 146 h 307"/>
                <a:gd name="T12" fmla="*/ 224 w 224"/>
                <a:gd name="T13" fmla="*/ 294 h 307"/>
                <a:gd name="T14" fmla="*/ 211 w 224"/>
                <a:gd name="T15" fmla="*/ 307 h 307"/>
                <a:gd name="T16" fmla="*/ 13 w 224"/>
                <a:gd name="T17" fmla="*/ 307 h 307"/>
                <a:gd name="T18" fmla="*/ 0 w 224"/>
                <a:gd name="T19" fmla="*/ 294 h 307"/>
                <a:gd name="T20" fmla="*/ 0 w 224"/>
                <a:gd name="T21" fmla="*/ 146 h 307"/>
                <a:gd name="T22" fmla="*/ 13 w 224"/>
                <a:gd name="T23" fmla="*/ 133 h 307"/>
                <a:gd name="T24" fmla="*/ 211 w 224"/>
                <a:gd name="T25" fmla="*/ 133 h 307"/>
                <a:gd name="T26" fmla="*/ 224 w 224"/>
                <a:gd name="T27" fmla="*/ 146 h 307"/>
                <a:gd name="T28" fmla="*/ 159 w 224"/>
                <a:gd name="T29" fmla="*/ 143 h 307"/>
                <a:gd name="T30" fmla="*/ 128 w 224"/>
                <a:gd name="T31" fmla="*/ 143 h 307"/>
                <a:gd name="T32" fmla="*/ 117 w 224"/>
                <a:gd name="T33" fmla="*/ 154 h 307"/>
                <a:gd name="T34" fmla="*/ 128 w 224"/>
                <a:gd name="T35" fmla="*/ 204 h 307"/>
                <a:gd name="T36" fmla="*/ 113 w 224"/>
                <a:gd name="T37" fmla="*/ 244 h 307"/>
                <a:gd name="T38" fmla="*/ 99 w 224"/>
                <a:gd name="T39" fmla="*/ 204 h 307"/>
                <a:gd name="T40" fmla="*/ 111 w 224"/>
                <a:gd name="T41" fmla="*/ 154 h 307"/>
                <a:gd name="T42" fmla="*/ 99 w 224"/>
                <a:gd name="T43" fmla="*/ 143 h 307"/>
                <a:gd name="T44" fmla="*/ 68 w 224"/>
                <a:gd name="T45" fmla="*/ 143 h 307"/>
                <a:gd name="T46" fmla="*/ 114 w 224"/>
                <a:gd name="T47" fmla="*/ 256 h 307"/>
                <a:gd name="T48" fmla="*/ 159 w 224"/>
                <a:gd name="T49" fmla="*/ 143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4" h="307">
                  <a:moveTo>
                    <a:pt x="54" y="58"/>
                  </a:moveTo>
                  <a:cubicBezTo>
                    <a:pt x="54" y="26"/>
                    <a:pt x="80" y="0"/>
                    <a:pt x="112" y="0"/>
                  </a:cubicBezTo>
                  <a:cubicBezTo>
                    <a:pt x="144" y="0"/>
                    <a:pt x="170" y="26"/>
                    <a:pt x="170" y="58"/>
                  </a:cubicBezTo>
                  <a:cubicBezTo>
                    <a:pt x="170" y="90"/>
                    <a:pt x="144" y="116"/>
                    <a:pt x="112" y="116"/>
                  </a:cubicBezTo>
                  <a:cubicBezTo>
                    <a:pt x="80" y="116"/>
                    <a:pt x="54" y="90"/>
                    <a:pt x="54" y="58"/>
                  </a:cubicBezTo>
                  <a:close/>
                  <a:moveTo>
                    <a:pt x="224" y="146"/>
                  </a:moveTo>
                  <a:cubicBezTo>
                    <a:pt x="224" y="294"/>
                    <a:pt x="224" y="294"/>
                    <a:pt x="224" y="294"/>
                  </a:cubicBezTo>
                  <a:cubicBezTo>
                    <a:pt x="224" y="301"/>
                    <a:pt x="219" y="307"/>
                    <a:pt x="211" y="307"/>
                  </a:cubicBezTo>
                  <a:cubicBezTo>
                    <a:pt x="13" y="307"/>
                    <a:pt x="13" y="307"/>
                    <a:pt x="13" y="307"/>
                  </a:cubicBezTo>
                  <a:cubicBezTo>
                    <a:pt x="6" y="307"/>
                    <a:pt x="0" y="301"/>
                    <a:pt x="0" y="294"/>
                  </a:cubicBezTo>
                  <a:cubicBezTo>
                    <a:pt x="0" y="146"/>
                    <a:pt x="0" y="146"/>
                    <a:pt x="0" y="146"/>
                  </a:cubicBezTo>
                  <a:cubicBezTo>
                    <a:pt x="0" y="138"/>
                    <a:pt x="6" y="133"/>
                    <a:pt x="13" y="133"/>
                  </a:cubicBezTo>
                  <a:cubicBezTo>
                    <a:pt x="211" y="133"/>
                    <a:pt x="211" y="133"/>
                    <a:pt x="211" y="133"/>
                  </a:cubicBezTo>
                  <a:cubicBezTo>
                    <a:pt x="219" y="133"/>
                    <a:pt x="224" y="138"/>
                    <a:pt x="224" y="146"/>
                  </a:cubicBezTo>
                  <a:close/>
                  <a:moveTo>
                    <a:pt x="159" y="143"/>
                  </a:moveTo>
                  <a:cubicBezTo>
                    <a:pt x="128" y="143"/>
                    <a:pt x="128" y="143"/>
                    <a:pt x="128" y="143"/>
                  </a:cubicBezTo>
                  <a:cubicBezTo>
                    <a:pt x="117" y="154"/>
                    <a:pt x="117" y="154"/>
                    <a:pt x="117" y="154"/>
                  </a:cubicBezTo>
                  <a:cubicBezTo>
                    <a:pt x="128" y="204"/>
                    <a:pt x="128" y="204"/>
                    <a:pt x="128" y="204"/>
                  </a:cubicBezTo>
                  <a:cubicBezTo>
                    <a:pt x="113" y="244"/>
                    <a:pt x="113" y="244"/>
                    <a:pt x="113" y="244"/>
                  </a:cubicBezTo>
                  <a:cubicBezTo>
                    <a:pt x="99" y="204"/>
                    <a:pt x="99" y="204"/>
                    <a:pt x="99" y="204"/>
                  </a:cubicBezTo>
                  <a:cubicBezTo>
                    <a:pt x="111" y="154"/>
                    <a:pt x="111" y="154"/>
                    <a:pt x="111" y="154"/>
                  </a:cubicBezTo>
                  <a:cubicBezTo>
                    <a:pt x="99" y="143"/>
                    <a:pt x="99" y="143"/>
                    <a:pt x="99" y="143"/>
                  </a:cubicBezTo>
                  <a:cubicBezTo>
                    <a:pt x="68" y="143"/>
                    <a:pt x="68" y="143"/>
                    <a:pt x="68" y="143"/>
                  </a:cubicBezTo>
                  <a:cubicBezTo>
                    <a:pt x="114" y="256"/>
                    <a:pt x="114" y="256"/>
                    <a:pt x="114" y="256"/>
                  </a:cubicBezTo>
                  <a:lnTo>
                    <a:pt x="159" y="143"/>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106" name="Title 2"/>
          <p:cNvSpPr txBox="1">
            <a:spLocks/>
          </p:cNvSpPr>
          <p:nvPr/>
        </p:nvSpPr>
        <p:spPr>
          <a:xfrm>
            <a:off x="261939" y="292082"/>
            <a:ext cx="11375536" cy="932563"/>
          </a:xfrm>
          <a:prstGeom prst="rect">
            <a:avLst/>
          </a:prstGeom>
        </p:spPr>
        <p:txBody>
          <a:bodyPr vert="horz" wrap="square" lIns="146304" tIns="91440" rIns="146304" bIns="91440" rtlCol="0" anchor="t">
            <a:spAutoFit/>
          </a:bodyPr>
          <a:lstStyle>
            <a:lvl1pPr algn="l" defTabSz="932372" rtl="0" eaLnBrk="1" latinLnBrk="0" hangingPunct="1">
              <a:lnSpc>
                <a:spcPct val="90000"/>
              </a:lnSpc>
              <a:spcBef>
                <a:spcPct val="0"/>
              </a:spcBef>
              <a:buNone/>
              <a:defRPr lang="en-US" sz="5398"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marL="0" marR="0" lvl="0" indent="0" algn="l" defTabSz="932372" rtl="0" eaLnBrk="1" fontAlgn="auto" latinLnBrk="0" hangingPunct="1">
              <a:lnSpc>
                <a:spcPct val="90000"/>
              </a:lnSpc>
              <a:spcBef>
                <a:spcPct val="0"/>
              </a:spcBef>
              <a:spcAft>
                <a:spcPts val="0"/>
              </a:spcAft>
              <a:buClrTx/>
              <a:buSzTx/>
              <a:buFontTx/>
              <a:buNone/>
              <a:tabLst/>
              <a:defRPr/>
            </a:pPr>
            <a:r>
              <a:rPr lang="en-US" sz="5400" dirty="0" smtClean="0">
                <a:solidFill>
                  <a:schemeClr val="tx1"/>
                </a:solidFill>
                <a:latin typeface="Segoe UI Light"/>
              </a:rPr>
              <a:t>Standardized application provisioning</a:t>
            </a:r>
            <a:endParaRPr kumimoji="0" lang="en-US" sz="5400" b="0" i="0" u="none" strike="noStrike" kern="1200" cap="none" spc="-102" normalizeH="0" baseline="0" noProof="0" dirty="0">
              <a:ln w="3175">
                <a:noFill/>
              </a:ln>
              <a:solidFill>
                <a:schemeClr val="tx1"/>
              </a:solidFill>
              <a:effectLst/>
              <a:uLnTx/>
              <a:uFillTx/>
              <a:latin typeface="Segoe UI Light"/>
              <a:ea typeface="+mn-ea"/>
              <a:cs typeface="Arial" charset="0"/>
            </a:endParaRPr>
          </a:p>
        </p:txBody>
      </p:sp>
    </p:spTree>
    <p:extLst>
      <p:ext uri="{BB962C8B-B14F-4D97-AF65-F5344CB8AC3E}">
        <p14:creationId xmlns:p14="http://schemas.microsoft.com/office/powerpoint/2010/main" val="3589752594"/>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01"/>
                                        </p:tgtEl>
                                        <p:attrNameLst>
                                          <p:attrName>style.visibility</p:attrName>
                                        </p:attrNameLst>
                                      </p:cBhvr>
                                      <p:to>
                                        <p:strVal val="visible"/>
                                      </p:to>
                                    </p:set>
                                    <p:animEffect transition="in" filter="fade">
                                      <p:cBhvr>
                                        <p:cTn id="10" dur="500"/>
                                        <p:tgtEl>
                                          <p:spTgt spid="201"/>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117"/>
                                        </p:tgtEl>
                                        <p:attrNameLst>
                                          <p:attrName>style.visibility</p:attrName>
                                        </p:attrNameLst>
                                      </p:cBhvr>
                                      <p:to>
                                        <p:strVal val="visible"/>
                                      </p:to>
                                    </p:set>
                                    <p:animEffect transition="in" filter="wipe(right)">
                                      <p:cBhvr>
                                        <p:cTn id="14" dur="500"/>
                                        <p:tgtEl>
                                          <p:spTgt spid="117"/>
                                        </p:tgtEl>
                                      </p:cBhvr>
                                    </p:animEffect>
                                  </p:childTnLst>
                                </p:cTn>
                              </p:par>
                              <p:par>
                                <p:cTn id="15" presetID="22" presetClass="entr" presetSubtype="8" fill="hold"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wipe(left)">
                                      <p:cBhvr>
                                        <p:cTn id="17" dur="500"/>
                                        <p:tgtEl>
                                          <p:spTgt spid="118"/>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19"/>
                                        </p:tgtEl>
                                        <p:attrNameLst>
                                          <p:attrName>style.visibility</p:attrName>
                                        </p:attrNameLst>
                                      </p:cBhvr>
                                      <p:to>
                                        <p:strVal val="visible"/>
                                      </p:to>
                                    </p:set>
                                    <p:animEffect transition="in" filter="fade">
                                      <p:cBhvr>
                                        <p:cTn id="21" dur="500"/>
                                        <p:tgtEl>
                                          <p:spTgt spid="1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19"/>
                                        </p:tgtEl>
                                      </p:cBhvr>
                                    </p:animEffect>
                                    <p:set>
                                      <p:cBhvr>
                                        <p:cTn id="26" dur="1" fill="hold">
                                          <p:stCondLst>
                                            <p:cond delay="499"/>
                                          </p:stCondLst>
                                        </p:cTn>
                                        <p:tgtEl>
                                          <p:spTgt spid="119"/>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117"/>
                                        </p:tgtEl>
                                      </p:cBhvr>
                                    </p:animEffect>
                                    <p:set>
                                      <p:cBhvr>
                                        <p:cTn id="29" dur="1" fill="hold">
                                          <p:stCondLst>
                                            <p:cond delay="499"/>
                                          </p:stCondLst>
                                        </p:cTn>
                                        <p:tgtEl>
                                          <p:spTgt spid="117"/>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18"/>
                                        </p:tgtEl>
                                      </p:cBhvr>
                                    </p:animEffect>
                                    <p:set>
                                      <p:cBhvr>
                                        <p:cTn id="32" dur="1" fill="hold">
                                          <p:stCondLst>
                                            <p:cond delay="499"/>
                                          </p:stCondLst>
                                        </p:cTn>
                                        <p:tgtEl>
                                          <p:spTgt spid="118"/>
                                        </p:tgtEl>
                                        <p:attrNameLst>
                                          <p:attrName>style.visibility</p:attrName>
                                        </p:attrNameLst>
                                      </p:cBhvr>
                                      <p:to>
                                        <p:strVal val="hidden"/>
                                      </p:to>
                                    </p:set>
                                  </p:childTnLst>
                                </p:cTn>
                              </p:par>
                            </p:childTnLst>
                          </p:cTn>
                        </p:par>
                        <p:par>
                          <p:cTn id="33" fill="hold">
                            <p:stCondLst>
                              <p:cond delay="500"/>
                            </p:stCondLst>
                            <p:childTnLst>
                              <p:par>
                                <p:cTn id="34" presetID="22" presetClass="entr" presetSubtype="2" fill="hold" nodeType="afterEffect">
                                  <p:stCondLst>
                                    <p:cond delay="0"/>
                                  </p:stCondLst>
                                  <p:childTnLst>
                                    <p:set>
                                      <p:cBhvr>
                                        <p:cTn id="35" dur="1" fill="hold">
                                          <p:stCondLst>
                                            <p:cond delay="0"/>
                                          </p:stCondLst>
                                        </p:cTn>
                                        <p:tgtEl>
                                          <p:spTgt spid="222"/>
                                        </p:tgtEl>
                                        <p:attrNameLst>
                                          <p:attrName>style.visibility</p:attrName>
                                        </p:attrNameLst>
                                      </p:cBhvr>
                                      <p:to>
                                        <p:strVal val="visible"/>
                                      </p:to>
                                    </p:set>
                                    <p:animEffect transition="in" filter="wipe(right)">
                                      <p:cBhvr>
                                        <p:cTn id="36" dur="500"/>
                                        <p:tgtEl>
                                          <p:spTgt spid="222"/>
                                        </p:tgtEl>
                                      </p:cBhvr>
                                    </p:animEffect>
                                  </p:childTnLst>
                                </p:cTn>
                              </p:par>
                              <p:par>
                                <p:cTn id="37" presetID="22" presetClass="entr" presetSubtype="8" fill="hold" nodeType="withEffect">
                                  <p:stCondLst>
                                    <p:cond delay="0"/>
                                  </p:stCondLst>
                                  <p:childTnLst>
                                    <p:set>
                                      <p:cBhvr>
                                        <p:cTn id="38" dur="1" fill="hold">
                                          <p:stCondLst>
                                            <p:cond delay="0"/>
                                          </p:stCondLst>
                                        </p:cTn>
                                        <p:tgtEl>
                                          <p:spTgt spid="223"/>
                                        </p:tgtEl>
                                        <p:attrNameLst>
                                          <p:attrName>style.visibility</p:attrName>
                                        </p:attrNameLst>
                                      </p:cBhvr>
                                      <p:to>
                                        <p:strVal val="visible"/>
                                      </p:to>
                                    </p:set>
                                    <p:animEffect transition="in" filter="wipe(left)">
                                      <p:cBhvr>
                                        <p:cTn id="39" dur="500"/>
                                        <p:tgtEl>
                                          <p:spTgt spid="223"/>
                                        </p:tgtEl>
                                      </p:cBhvr>
                                    </p:animEffect>
                                  </p:childTnLst>
                                </p:cTn>
                              </p:par>
                              <p:par>
                                <p:cTn id="40" presetID="22" presetClass="entr" presetSubtype="1"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up)">
                                      <p:cBhvr>
                                        <p:cTn id="42" dur="500"/>
                                        <p:tgtEl>
                                          <p:spTgt spid="5"/>
                                        </p:tgtEl>
                                      </p:cBhvr>
                                    </p:animEffect>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224"/>
                                        </p:tgtEl>
                                        <p:attrNameLst>
                                          <p:attrName>style.visibility</p:attrName>
                                        </p:attrNameLst>
                                      </p:cBhvr>
                                      <p:to>
                                        <p:strVal val="visible"/>
                                      </p:to>
                                    </p:set>
                                    <p:animEffect transition="in" filter="fade">
                                      <p:cBhvr>
                                        <p:cTn id="46" dur="500"/>
                                        <p:tgtEl>
                                          <p:spTgt spid="22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12"/>
                                        </p:tgtEl>
                                        <p:attrNameLst>
                                          <p:attrName>style.visibility</p:attrName>
                                        </p:attrNameLst>
                                      </p:cBhvr>
                                      <p:to>
                                        <p:strVal val="visible"/>
                                      </p:to>
                                    </p:set>
                                    <p:animEffect transition="in" filter="fade">
                                      <p:cBhvr>
                                        <p:cTn id="51" dur="500"/>
                                        <p:tgtEl>
                                          <p:spTgt spid="212"/>
                                        </p:tgtEl>
                                      </p:cBhvr>
                                    </p:animEffect>
                                  </p:childTnLst>
                                </p:cTn>
                              </p:par>
                              <p:par>
                                <p:cTn id="52" presetID="10" presetClass="entr" presetSubtype="0"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500"/>
                                        <p:tgtEl>
                                          <p:spTgt spid="4"/>
                                        </p:tgtEl>
                                      </p:cBhvr>
                                    </p:animEffect>
                                  </p:childTnLst>
                                </p:cTn>
                              </p:par>
                              <p:par>
                                <p:cTn id="55" presetID="22" presetClass="entr" presetSubtype="1" fill="hold" nodeType="withEffect">
                                  <p:stCondLst>
                                    <p:cond delay="250"/>
                                  </p:stCondLst>
                                  <p:childTnLst>
                                    <p:set>
                                      <p:cBhvr>
                                        <p:cTn id="56" dur="1" fill="hold">
                                          <p:stCondLst>
                                            <p:cond delay="0"/>
                                          </p:stCondLst>
                                        </p:cTn>
                                        <p:tgtEl>
                                          <p:spTgt spid="10"/>
                                        </p:tgtEl>
                                        <p:attrNameLst>
                                          <p:attrName>style.visibility</p:attrName>
                                        </p:attrNameLst>
                                      </p:cBhvr>
                                      <p:to>
                                        <p:strVal val="visible"/>
                                      </p:to>
                                    </p:set>
                                    <p:animEffect transition="in" filter="wipe(up)">
                                      <p:cBhvr>
                                        <p:cTn id="5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8188" y="328138"/>
            <a:ext cx="10951008" cy="556449"/>
          </a:xfrm>
          <a:prstGeom prst="rect">
            <a:avLst/>
          </a:prstGeom>
          <a:noFill/>
        </p:spPr>
        <p:txBody>
          <a:bodyPr wrap="square" lIns="124349" tIns="62174" rIns="124349" bIns="62174" rtlCol="0">
            <a:spAutoFit/>
          </a:bodyPr>
          <a:lstStyle/>
          <a:p>
            <a:pPr algn="ctr"/>
            <a:r>
              <a:rPr lang="en-US" sz="2800" b="1" dirty="0"/>
              <a:t>Encore Technology Group - Company Details</a:t>
            </a:r>
          </a:p>
        </p:txBody>
      </p:sp>
      <p:sp>
        <p:nvSpPr>
          <p:cNvPr id="3" name="TextBox 2"/>
          <p:cNvSpPr txBox="1"/>
          <p:nvPr/>
        </p:nvSpPr>
        <p:spPr>
          <a:xfrm>
            <a:off x="552733" y="777170"/>
            <a:ext cx="11210100" cy="5869976"/>
          </a:xfrm>
          <a:prstGeom prst="rect">
            <a:avLst/>
          </a:prstGeom>
          <a:noFill/>
        </p:spPr>
        <p:txBody>
          <a:bodyPr wrap="square" lIns="124349" tIns="62174" rIns="124349" bIns="62174" rtlCol="0">
            <a:spAutoFit/>
          </a:bodyPr>
          <a:lstStyle/>
          <a:p>
            <a:pPr marL="388590" indent="-388590">
              <a:buFont typeface="Arial"/>
              <a:buChar char="•"/>
            </a:pPr>
            <a:r>
              <a:rPr lang="en-US" dirty="0" smtClean="0">
                <a:cs typeface="Century Gothic"/>
              </a:rPr>
              <a:t>Originally founded in 1989 (25 Year History) / </a:t>
            </a:r>
            <a:r>
              <a:rPr lang="en-US" dirty="0" smtClean="0">
                <a:cs typeface="Century Gothic"/>
              </a:rPr>
              <a:t>~100 </a:t>
            </a:r>
            <a:r>
              <a:rPr lang="en-US" dirty="0" smtClean="0">
                <a:cs typeface="Century Gothic"/>
              </a:rPr>
              <a:t>Employees</a:t>
            </a:r>
          </a:p>
          <a:p>
            <a:pPr marL="388590" indent="-388590">
              <a:buFont typeface="Arial"/>
              <a:buChar char="•"/>
            </a:pPr>
            <a:r>
              <a:rPr lang="en-US" dirty="0" smtClean="0">
                <a:cs typeface="Century Gothic"/>
              </a:rPr>
              <a:t>Focus on providing solutions and services for Public Sector</a:t>
            </a:r>
          </a:p>
          <a:p>
            <a:pPr marL="1010335" lvl="1" indent="-388590">
              <a:buFont typeface="Arial"/>
              <a:buChar char="•"/>
            </a:pPr>
            <a:r>
              <a:rPr lang="en-US" dirty="0" smtClean="0">
                <a:cs typeface="Century Gothic"/>
              </a:rPr>
              <a:t>Current customer size ranges from </a:t>
            </a:r>
            <a:r>
              <a:rPr lang="en-US" dirty="0" smtClean="0">
                <a:cs typeface="Century Gothic"/>
              </a:rPr>
              <a:t>25 </a:t>
            </a:r>
            <a:r>
              <a:rPr lang="en-US" dirty="0" smtClean="0">
                <a:cs typeface="Century Gothic"/>
              </a:rPr>
              <a:t>to 2,000,000 Users</a:t>
            </a:r>
          </a:p>
          <a:p>
            <a:pPr lvl="1"/>
            <a:endParaRPr lang="en-US" sz="2100" dirty="0">
              <a:cs typeface="Century Gothic"/>
            </a:endParaRPr>
          </a:p>
          <a:p>
            <a:r>
              <a:rPr lang="en-US" sz="2100" b="1" dirty="0"/>
              <a:t>Technology Solutions:</a:t>
            </a:r>
          </a:p>
          <a:p>
            <a:r>
              <a:rPr lang="en-US" sz="2100" dirty="0"/>
              <a:t>Borderless Networks</a:t>
            </a:r>
          </a:p>
          <a:p>
            <a:r>
              <a:rPr lang="en-US" sz="2100" dirty="0"/>
              <a:t>Datacenter and Enterprise Systems</a:t>
            </a:r>
          </a:p>
          <a:p>
            <a:r>
              <a:rPr lang="en-US" sz="2100" dirty="0"/>
              <a:t>Unified Communications</a:t>
            </a:r>
          </a:p>
          <a:p>
            <a:r>
              <a:rPr lang="en-US" sz="2100" dirty="0"/>
              <a:t>Physical Security / Digital Signage / Interactive Technologies</a:t>
            </a:r>
          </a:p>
          <a:p>
            <a:endParaRPr lang="en-US" sz="2100" dirty="0"/>
          </a:p>
          <a:p>
            <a:r>
              <a:rPr lang="en-US" sz="2100" b="1" dirty="0"/>
              <a:t>Cloud and Consultancy:</a:t>
            </a:r>
          </a:p>
          <a:p>
            <a:r>
              <a:rPr lang="en-US" sz="2100" dirty="0"/>
              <a:t>Cloud Services (as a Service)</a:t>
            </a:r>
          </a:p>
          <a:p>
            <a:r>
              <a:rPr lang="en-US" sz="2100" dirty="0"/>
              <a:t>Consulting Services / Assessments</a:t>
            </a:r>
          </a:p>
          <a:p>
            <a:r>
              <a:rPr lang="en-US" sz="2100" dirty="0"/>
              <a:t>Managed/Support Services</a:t>
            </a:r>
          </a:p>
          <a:p>
            <a:endParaRPr lang="en-US" sz="2100" dirty="0"/>
          </a:p>
          <a:p>
            <a:r>
              <a:rPr lang="en-US" b="1" dirty="0" smtClean="0"/>
              <a:t>Software Solutions: </a:t>
            </a:r>
            <a:r>
              <a:rPr lang="en-US" sz="2100" dirty="0"/>
              <a:t>Identity Lifecycle Management and </a:t>
            </a:r>
            <a:br>
              <a:rPr lang="en-US" sz="2100" dirty="0"/>
            </a:br>
            <a:r>
              <a:rPr lang="en-US" sz="2100" dirty="0"/>
              <a:t>Federated Security Suite (ILM/FSS)</a:t>
            </a:r>
          </a:p>
          <a:p>
            <a:endParaRPr lang="en-US" b="1" dirty="0"/>
          </a:p>
        </p:txBody>
      </p:sp>
      <p:pic>
        <p:nvPicPr>
          <p:cNvPr id="4" name="Picture 3" descr="Encore logo_primary.jp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8035" y="5419065"/>
            <a:ext cx="3147248" cy="932603"/>
          </a:xfrm>
          <a:prstGeom prst="rect">
            <a:avLst/>
          </a:prstGeom>
        </p:spPr>
      </p:pic>
    </p:spTree>
    <p:extLst>
      <p:ext uri="{BB962C8B-B14F-4D97-AF65-F5344CB8AC3E}">
        <p14:creationId xmlns:p14="http://schemas.microsoft.com/office/powerpoint/2010/main" val="2823531488"/>
      </p:ext>
    </p:extLst>
  </p:cSld>
  <p:clrMapOvr>
    <a:masterClrMapping/>
  </p:clrMapOvr>
  <p:transition xmlns:p14="http://schemas.microsoft.com/office/powerpoint/2010/main">
    <p:fade/>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1 box"/>
          <p:cNvSpPr/>
          <p:nvPr/>
        </p:nvSpPr>
        <p:spPr bwMode="auto">
          <a:xfrm>
            <a:off x="3416579" y="1476622"/>
            <a:ext cx="2705638" cy="4951217"/>
          </a:xfrm>
          <a:prstGeom prst="rect">
            <a:avLst/>
          </a:prstGeom>
          <a:solidFill>
            <a:srgbClr val="EFEFE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9917" tIns="139917" rIns="93278" bIns="0" numCol="1" rtlCol="0" anchor="t" anchorCtr="0" compatLnSpc="1">
            <a:prstTxWarp prst="textNoShape">
              <a:avLst/>
            </a:prstTxWarp>
            <a:noAutofit/>
          </a:bodyPr>
          <a:lstStyle/>
          <a:p>
            <a:pPr>
              <a:lnSpc>
                <a:spcPct val="90000"/>
              </a:lnSpc>
            </a:pPr>
            <a:endParaRPr lang="en-US" spc="-71" dirty="0">
              <a:gradFill>
                <a:gsLst>
                  <a:gs pos="0">
                    <a:srgbClr val="505050"/>
                  </a:gs>
                  <a:gs pos="100000">
                    <a:srgbClr val="505050"/>
                  </a:gs>
                </a:gsLst>
                <a:lin ang="5400000" scaled="0"/>
              </a:gradFill>
            </a:endParaRPr>
          </a:p>
        </p:txBody>
      </p:sp>
      <p:sp>
        <p:nvSpPr>
          <p:cNvPr id="15" name="2 box"/>
          <p:cNvSpPr/>
          <p:nvPr/>
        </p:nvSpPr>
        <p:spPr bwMode="auto">
          <a:xfrm>
            <a:off x="6309951" y="1476622"/>
            <a:ext cx="2705638" cy="4951217"/>
          </a:xfrm>
          <a:prstGeom prst="rect">
            <a:avLst/>
          </a:prstGeom>
          <a:solidFill>
            <a:srgbClr val="EFEFE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9917" tIns="139917" rIns="93278" bIns="0" numCol="1" rtlCol="0" anchor="t" anchorCtr="0" compatLnSpc="1">
            <a:prstTxWarp prst="textNoShape">
              <a:avLst/>
            </a:prstTxWarp>
            <a:noAutofit/>
          </a:bodyPr>
          <a:lstStyle/>
          <a:p>
            <a:pPr>
              <a:lnSpc>
                <a:spcPct val="90000"/>
              </a:lnSpc>
            </a:pPr>
            <a:endParaRPr lang="en-US" spc="-51" dirty="0">
              <a:gradFill>
                <a:gsLst>
                  <a:gs pos="0">
                    <a:srgbClr val="505050"/>
                  </a:gs>
                  <a:gs pos="100000">
                    <a:srgbClr val="505050"/>
                  </a:gs>
                </a:gsLst>
                <a:lin ang="5400000" scaled="0"/>
              </a:gradFill>
            </a:endParaRPr>
          </a:p>
        </p:txBody>
      </p:sp>
      <p:sp>
        <p:nvSpPr>
          <p:cNvPr id="16" name="3 box"/>
          <p:cNvSpPr/>
          <p:nvPr/>
        </p:nvSpPr>
        <p:spPr bwMode="auto">
          <a:xfrm>
            <a:off x="9203323" y="1476622"/>
            <a:ext cx="2705638" cy="4951217"/>
          </a:xfrm>
          <a:prstGeom prst="rect">
            <a:avLst/>
          </a:prstGeom>
          <a:solidFill>
            <a:srgbClr val="EFEFE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9917" tIns="139917" rIns="93278" bIns="0" numCol="1" rtlCol="0" anchor="t" anchorCtr="0" compatLnSpc="1">
            <a:prstTxWarp prst="textNoShape">
              <a:avLst/>
            </a:prstTxWarp>
            <a:noAutofit/>
          </a:bodyPr>
          <a:lstStyle/>
          <a:p>
            <a:pPr>
              <a:lnSpc>
                <a:spcPct val="90000"/>
              </a:lnSpc>
            </a:pPr>
            <a:endParaRPr lang="en-US" spc="-51" dirty="0">
              <a:gradFill>
                <a:gsLst>
                  <a:gs pos="0">
                    <a:srgbClr val="505050"/>
                  </a:gs>
                  <a:gs pos="100000">
                    <a:srgbClr val="505050"/>
                  </a:gs>
                </a:gsLst>
                <a:lin ang="5400000" scaled="0"/>
              </a:gradFill>
            </a:endParaRPr>
          </a:p>
        </p:txBody>
      </p:sp>
      <p:grpSp>
        <p:nvGrpSpPr>
          <p:cNvPr id="10" name="1st text"/>
          <p:cNvGrpSpPr/>
          <p:nvPr/>
        </p:nvGrpSpPr>
        <p:grpSpPr>
          <a:xfrm>
            <a:off x="3416579" y="3895259"/>
            <a:ext cx="2658989" cy="4951217"/>
            <a:chOff x="3515080" y="3819227"/>
            <a:chExt cx="2606040" cy="4854575"/>
          </a:xfrm>
        </p:grpSpPr>
        <p:sp>
          <p:nvSpPr>
            <p:cNvPr id="35" name="Rectangle 34"/>
            <p:cNvSpPr/>
            <p:nvPr/>
          </p:nvSpPr>
          <p:spPr bwMode="auto">
            <a:xfrm>
              <a:off x="3515080" y="6190651"/>
              <a:ext cx="2606040" cy="248315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228600" rIns="91436" bIns="91440" numCol="1" rtlCol="0" anchor="t" anchorCtr="0" compatLnSpc="1">
              <a:prstTxWarp prst="textNoShape">
                <a:avLst/>
              </a:prstTxWarp>
              <a:noAutofit/>
            </a:bodyPr>
            <a:lstStyle/>
            <a:p>
              <a:pPr>
                <a:lnSpc>
                  <a:spcPct val="90000"/>
                </a:lnSpc>
                <a:spcBef>
                  <a:spcPts val="612"/>
                </a:spcBef>
                <a:defRPr/>
              </a:pPr>
              <a:r>
                <a:rPr lang="en-US" sz="1600" dirty="0" smtClean="0">
                  <a:solidFill>
                    <a:schemeClr val="accent1"/>
                  </a:solidFill>
                </a:rPr>
                <a:t>Flexible and open platform to build apps on-premises and in the cloud</a:t>
              </a:r>
              <a:endParaRPr lang="en-US" sz="1600" dirty="0">
                <a:solidFill>
                  <a:schemeClr val="accent1"/>
                </a:solidFill>
              </a:endParaRPr>
            </a:p>
          </p:txBody>
        </p:sp>
        <p:sp>
          <p:nvSpPr>
            <p:cNvPr id="40" name="Rectangle 39"/>
            <p:cNvSpPr/>
            <p:nvPr/>
          </p:nvSpPr>
          <p:spPr bwMode="auto">
            <a:xfrm>
              <a:off x="3515080" y="3819227"/>
              <a:ext cx="2606040" cy="96867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228600" rIns="91440" bIns="91440" numCol="1" rtlCol="0" anchor="t" anchorCtr="0" compatLnSpc="1">
              <a:prstTxWarp prst="textNoShape">
                <a:avLst/>
              </a:prstTxWarp>
              <a:spAutoFit/>
            </a:bodyPr>
            <a:lstStyle/>
            <a:p>
              <a:pPr>
                <a:lnSpc>
                  <a:spcPct val="90000"/>
                </a:lnSpc>
              </a:pPr>
              <a:r>
                <a:rPr lang="en-US" sz="1600" spc="-51" dirty="0" smtClean="0">
                  <a:gradFill>
                    <a:gsLst>
                      <a:gs pos="0">
                        <a:srgbClr val="505050"/>
                      </a:gs>
                      <a:gs pos="100000">
                        <a:srgbClr val="505050"/>
                      </a:gs>
                    </a:gsLst>
                    <a:lin ang="5400000" scaled="0"/>
                  </a:gradFill>
                </a:rPr>
                <a:t>Broader reach for applications by reusing IT development skills</a:t>
              </a:r>
              <a:endParaRPr lang="en-US" sz="1600" spc="-51" dirty="0">
                <a:gradFill>
                  <a:gsLst>
                    <a:gs pos="0">
                      <a:srgbClr val="505050"/>
                    </a:gs>
                    <a:gs pos="100000">
                      <a:srgbClr val="505050"/>
                    </a:gs>
                  </a:gsLst>
                  <a:lin ang="5400000" scaled="0"/>
                </a:gradFill>
              </a:endParaRPr>
            </a:p>
          </p:txBody>
        </p:sp>
      </p:grpSp>
      <p:grpSp>
        <p:nvGrpSpPr>
          <p:cNvPr id="11" name="2nd text"/>
          <p:cNvGrpSpPr/>
          <p:nvPr/>
        </p:nvGrpSpPr>
        <p:grpSpPr>
          <a:xfrm>
            <a:off x="6309951" y="3895259"/>
            <a:ext cx="2658989" cy="4955314"/>
            <a:chOff x="6282517" y="3819227"/>
            <a:chExt cx="2606040" cy="4858592"/>
          </a:xfrm>
        </p:grpSpPr>
        <p:sp>
          <p:nvSpPr>
            <p:cNvPr id="36" name="Rectangle 35"/>
            <p:cNvSpPr/>
            <p:nvPr/>
          </p:nvSpPr>
          <p:spPr bwMode="auto">
            <a:xfrm>
              <a:off x="6282517" y="6190651"/>
              <a:ext cx="2606040" cy="248716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228600" rIns="91436" bIns="91440" numCol="1" rtlCol="0" anchor="t" anchorCtr="0" compatLnSpc="1">
              <a:prstTxWarp prst="textNoShape">
                <a:avLst/>
              </a:prstTxWarp>
              <a:noAutofit/>
            </a:bodyPr>
            <a:lstStyle/>
            <a:p>
              <a:pPr>
                <a:lnSpc>
                  <a:spcPct val="90000"/>
                </a:lnSpc>
                <a:spcBef>
                  <a:spcPts val="612"/>
                </a:spcBef>
                <a:defRPr/>
              </a:pPr>
              <a:r>
                <a:rPr lang="en-US" sz="1600" spc="-71" dirty="0" smtClean="0">
                  <a:solidFill>
                    <a:schemeClr val="accent1"/>
                  </a:solidFill>
                </a:rPr>
                <a:t>Deep, cloud-integrated application insight</a:t>
              </a:r>
              <a:endParaRPr lang="en-US" sz="1600" spc="-71" dirty="0">
                <a:solidFill>
                  <a:schemeClr val="accent1"/>
                </a:solidFill>
              </a:endParaRPr>
            </a:p>
          </p:txBody>
        </p:sp>
        <p:sp>
          <p:nvSpPr>
            <p:cNvPr id="42" name="Rectangle 41"/>
            <p:cNvSpPr/>
            <p:nvPr/>
          </p:nvSpPr>
          <p:spPr bwMode="auto">
            <a:xfrm>
              <a:off x="6282517" y="3819227"/>
              <a:ext cx="2606040" cy="75140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228600" rIns="91440" bIns="91440" numCol="1" rtlCol="0" anchor="t" anchorCtr="0" compatLnSpc="1">
              <a:prstTxWarp prst="textNoShape">
                <a:avLst/>
              </a:prstTxWarp>
              <a:spAutoFit/>
            </a:bodyPr>
            <a:lstStyle/>
            <a:p>
              <a:pPr>
                <a:lnSpc>
                  <a:spcPct val="90000"/>
                </a:lnSpc>
              </a:pPr>
              <a:r>
                <a:rPr lang="en-US" sz="1600" spc="-51" dirty="0" smtClean="0">
                  <a:gradFill>
                    <a:gsLst>
                      <a:gs pos="0">
                        <a:srgbClr val="505050"/>
                      </a:gs>
                      <a:gs pos="100000">
                        <a:srgbClr val="505050"/>
                      </a:gs>
                    </a:gsLst>
                    <a:lin ang="5400000" scaled="0"/>
                  </a:gradFill>
                </a:rPr>
                <a:t>Great LOB application health and end user experiences</a:t>
              </a:r>
            </a:p>
          </p:txBody>
        </p:sp>
      </p:grpSp>
      <p:grpSp>
        <p:nvGrpSpPr>
          <p:cNvPr id="12" name="3rd text"/>
          <p:cNvGrpSpPr/>
          <p:nvPr/>
        </p:nvGrpSpPr>
        <p:grpSpPr>
          <a:xfrm>
            <a:off x="9195210" y="3895259"/>
            <a:ext cx="2667102" cy="4947204"/>
            <a:chOff x="9042002" y="3819227"/>
            <a:chExt cx="2613991" cy="4850640"/>
          </a:xfrm>
        </p:grpSpPr>
        <p:sp>
          <p:nvSpPr>
            <p:cNvPr id="37" name="Rectangle 36"/>
            <p:cNvSpPr/>
            <p:nvPr/>
          </p:nvSpPr>
          <p:spPr bwMode="auto">
            <a:xfrm>
              <a:off x="9042002" y="6182699"/>
              <a:ext cx="2606040" cy="248716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228600" rIns="91436" bIns="91440" numCol="1" rtlCol="0" anchor="t" anchorCtr="0" compatLnSpc="1">
              <a:prstTxWarp prst="textNoShape">
                <a:avLst/>
              </a:prstTxWarp>
              <a:noAutofit/>
            </a:bodyPr>
            <a:lstStyle/>
            <a:p>
              <a:pPr>
                <a:lnSpc>
                  <a:spcPct val="90000"/>
                </a:lnSpc>
                <a:spcBef>
                  <a:spcPts val="612"/>
                </a:spcBef>
                <a:defRPr/>
              </a:pPr>
              <a:r>
                <a:rPr lang="en-US" sz="1600" spc="-71" dirty="0" smtClean="0">
                  <a:solidFill>
                    <a:schemeClr val="accent1"/>
                  </a:solidFill>
                </a:rPr>
                <a:t>Integrated </a:t>
              </a:r>
              <a:r>
                <a:rPr lang="en-US" sz="1600" spc="-71" dirty="0" err="1" smtClean="0">
                  <a:solidFill>
                    <a:schemeClr val="accent1"/>
                  </a:solidFill>
                </a:rPr>
                <a:t>dev</a:t>
              </a:r>
              <a:r>
                <a:rPr lang="en-US" sz="1600" spc="-71" dirty="0" smtClean="0">
                  <a:solidFill>
                    <a:schemeClr val="accent1"/>
                  </a:solidFill>
                </a:rPr>
                <a:t>-ops tools that span people, processes and systems </a:t>
              </a:r>
              <a:endParaRPr lang="en-US" sz="1600" spc="-71" dirty="0">
                <a:solidFill>
                  <a:schemeClr val="accent1"/>
                </a:solidFill>
              </a:endParaRPr>
            </a:p>
          </p:txBody>
        </p:sp>
        <p:sp>
          <p:nvSpPr>
            <p:cNvPr id="41" name="Rectangle 40"/>
            <p:cNvSpPr/>
            <p:nvPr/>
          </p:nvSpPr>
          <p:spPr bwMode="auto">
            <a:xfrm>
              <a:off x="9049953" y="3819227"/>
              <a:ext cx="2606040" cy="53413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228600" rIns="91440" bIns="91440" numCol="1" rtlCol="0" anchor="t" anchorCtr="0" compatLnSpc="1">
              <a:prstTxWarp prst="textNoShape">
                <a:avLst/>
              </a:prstTxWarp>
              <a:spAutoFit/>
            </a:bodyPr>
            <a:lstStyle/>
            <a:p>
              <a:pPr>
                <a:lnSpc>
                  <a:spcPct val="90000"/>
                </a:lnSpc>
              </a:pPr>
              <a:r>
                <a:rPr lang="en-US" sz="1600" spc="-51" dirty="0">
                  <a:gradFill>
                    <a:gsLst>
                      <a:gs pos="0">
                        <a:srgbClr val="505050"/>
                      </a:gs>
                      <a:gs pos="100000">
                        <a:srgbClr val="505050"/>
                      </a:gs>
                    </a:gsLst>
                    <a:lin ang="5400000" scaled="0"/>
                  </a:gradFill>
                </a:rPr>
                <a:t>R</a:t>
              </a:r>
              <a:r>
                <a:rPr lang="en-US" sz="1600" spc="-51" dirty="0" smtClean="0">
                  <a:gradFill>
                    <a:gsLst>
                      <a:gs pos="0">
                        <a:srgbClr val="505050"/>
                      </a:gs>
                      <a:gs pos="100000">
                        <a:srgbClr val="505050"/>
                      </a:gs>
                    </a:gsLst>
                    <a:lin ang="5400000" scaled="0"/>
                  </a:gradFill>
                </a:rPr>
                <a:t>apid </a:t>
              </a:r>
              <a:r>
                <a:rPr lang="en-US" sz="1600" spc="-51" dirty="0">
                  <a:gradFill>
                    <a:gsLst>
                      <a:gs pos="0">
                        <a:srgbClr val="505050"/>
                      </a:gs>
                      <a:gs pos="100000">
                        <a:srgbClr val="505050"/>
                      </a:gs>
                    </a:gsLst>
                    <a:lin ang="5400000" scaled="0"/>
                  </a:gradFill>
                </a:rPr>
                <a:t>application lifecycles</a:t>
              </a:r>
            </a:p>
          </p:txBody>
        </p:sp>
      </p:grpSp>
      <p:sp>
        <p:nvSpPr>
          <p:cNvPr id="67" name="1 after"/>
          <p:cNvSpPr/>
          <p:nvPr/>
        </p:nvSpPr>
        <p:spPr bwMode="auto">
          <a:xfrm>
            <a:off x="3261970" y="4903750"/>
            <a:ext cx="2871782" cy="131028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39501" tIns="0" rIns="93278" bIns="93278" numCol="1" rtlCol="0" anchor="t" anchorCtr="0" compatLnSpc="1">
            <a:prstTxWarp prst="textNoShape">
              <a:avLst/>
            </a:prstTxWarp>
            <a:noAutofit/>
          </a:bodyPr>
          <a:lstStyle/>
          <a:p>
            <a:pPr fontAlgn="base">
              <a:lnSpc>
                <a:spcPct val="90000"/>
              </a:lnSpc>
              <a:spcBef>
                <a:spcPts val="600"/>
              </a:spcBef>
              <a:spcAft>
                <a:spcPct val="0"/>
              </a:spcAft>
              <a:defRPr/>
            </a:pPr>
            <a:r>
              <a:rPr lang="en-US" sz="1200" spc="-20" dirty="0" smtClean="0">
                <a:gradFill>
                  <a:gsLst>
                    <a:gs pos="0">
                      <a:srgbClr val="505050"/>
                    </a:gs>
                    <a:gs pos="100000">
                      <a:srgbClr val="505050"/>
                    </a:gs>
                  </a:gsLst>
                  <a:lin ang="5400000" scaled="0"/>
                </a:gradFill>
              </a:rPr>
              <a:t>Programming symmetry between Windows Server and Windows Azure</a:t>
            </a:r>
          </a:p>
          <a:p>
            <a:pPr fontAlgn="base">
              <a:lnSpc>
                <a:spcPct val="90000"/>
              </a:lnSpc>
              <a:spcBef>
                <a:spcPts val="600"/>
              </a:spcBef>
              <a:spcAft>
                <a:spcPct val="0"/>
              </a:spcAft>
              <a:defRPr/>
            </a:pPr>
            <a:r>
              <a:rPr lang="en-US" sz="1200" spc="-20" dirty="0" smtClean="0">
                <a:gradFill>
                  <a:gsLst>
                    <a:gs pos="0">
                      <a:srgbClr val="505050"/>
                    </a:gs>
                    <a:gs pos="100000">
                      <a:srgbClr val="505050"/>
                    </a:gs>
                  </a:gsLst>
                  <a:lin ang="5400000" scaled="0"/>
                </a:gradFill>
              </a:rPr>
              <a:t>Hybrid applications</a:t>
            </a:r>
          </a:p>
          <a:p>
            <a:pPr fontAlgn="base">
              <a:lnSpc>
                <a:spcPct val="90000"/>
              </a:lnSpc>
              <a:spcBef>
                <a:spcPts val="600"/>
              </a:spcBef>
              <a:spcAft>
                <a:spcPct val="0"/>
              </a:spcAft>
              <a:defRPr/>
            </a:pPr>
            <a:r>
              <a:rPr lang="en-US" sz="1200" spc="-20" dirty="0" smtClean="0">
                <a:gradFill>
                  <a:gsLst>
                    <a:gs pos="0">
                      <a:srgbClr val="505050"/>
                    </a:gs>
                    <a:gs pos="100000">
                      <a:srgbClr val="505050"/>
                    </a:gs>
                  </a:gsLst>
                  <a:lin ang="5400000" scaled="0"/>
                </a:gradFill>
              </a:rPr>
              <a:t>Support for multiple languages</a:t>
            </a:r>
            <a:r>
              <a:rPr lang="en-US" sz="1200" spc="-20" dirty="0">
                <a:gradFill>
                  <a:gsLst>
                    <a:gs pos="0">
                      <a:srgbClr val="505050"/>
                    </a:gs>
                    <a:gs pos="100000">
                      <a:srgbClr val="505050"/>
                    </a:gs>
                  </a:gsLst>
                  <a:lin ang="5400000" scaled="0"/>
                </a:gradFill>
              </a:rPr>
              <a:t> </a:t>
            </a:r>
            <a:r>
              <a:rPr lang="en-US" sz="1200" spc="-20" dirty="0" smtClean="0">
                <a:gradFill>
                  <a:gsLst>
                    <a:gs pos="0">
                      <a:srgbClr val="505050"/>
                    </a:gs>
                    <a:gs pos="100000">
                      <a:srgbClr val="505050"/>
                    </a:gs>
                  </a:gsLst>
                  <a:lin ang="5400000" scaled="0"/>
                </a:gradFill>
              </a:rPr>
              <a:t>and for open source software</a:t>
            </a:r>
            <a:endParaRPr lang="en-US" sz="1200" spc="-20" dirty="0">
              <a:gradFill>
                <a:gsLst>
                  <a:gs pos="0">
                    <a:srgbClr val="505050"/>
                  </a:gs>
                  <a:gs pos="100000">
                    <a:srgbClr val="505050"/>
                  </a:gs>
                </a:gsLst>
                <a:lin ang="5400000" scaled="0"/>
              </a:gradFill>
            </a:endParaRPr>
          </a:p>
        </p:txBody>
      </p:sp>
      <p:sp>
        <p:nvSpPr>
          <p:cNvPr id="68" name="2 after"/>
          <p:cNvSpPr/>
          <p:nvPr/>
        </p:nvSpPr>
        <p:spPr bwMode="auto">
          <a:xfrm>
            <a:off x="6264301" y="4903750"/>
            <a:ext cx="2713710" cy="140203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39501" tIns="0" rIns="93278" bIns="93278" numCol="1" rtlCol="0" anchor="t" anchorCtr="0" compatLnSpc="1">
            <a:prstTxWarp prst="textNoShape">
              <a:avLst/>
            </a:prstTxWarp>
            <a:noAutofit/>
          </a:bodyPr>
          <a:lstStyle/>
          <a:p>
            <a:pPr defTabSz="932384" fontAlgn="base">
              <a:lnSpc>
                <a:spcPct val="90000"/>
              </a:lnSpc>
              <a:spcBef>
                <a:spcPts val="600"/>
              </a:spcBef>
              <a:spcAft>
                <a:spcPct val="0"/>
              </a:spcAft>
              <a:defRPr/>
            </a:pPr>
            <a:r>
              <a:rPr lang="en-US" sz="1200" spc="-20" dirty="0" smtClean="0">
                <a:gradFill>
                  <a:gsLst>
                    <a:gs pos="0">
                      <a:srgbClr val="505050"/>
                    </a:gs>
                    <a:gs pos="100000">
                      <a:srgbClr val="505050"/>
                    </a:gs>
                  </a:gsLst>
                  <a:lin ang="5400000" scaled="0"/>
                </a:gradFill>
              </a:rPr>
              <a:t>.NET </a:t>
            </a:r>
            <a:r>
              <a:rPr lang="en-US" sz="1200" spc="-20" dirty="0">
                <a:gradFill>
                  <a:gsLst>
                    <a:gs pos="0">
                      <a:srgbClr val="505050"/>
                    </a:gs>
                    <a:gs pos="100000">
                      <a:srgbClr val="505050"/>
                    </a:gs>
                  </a:gsLst>
                  <a:lin ang="5400000" scaled="0"/>
                </a:gradFill>
              </a:rPr>
              <a:t>and Java monitoring, including line-of-code </a:t>
            </a:r>
            <a:br>
              <a:rPr lang="en-US" sz="1200" spc="-20" dirty="0">
                <a:gradFill>
                  <a:gsLst>
                    <a:gs pos="0">
                      <a:srgbClr val="505050"/>
                    </a:gs>
                    <a:gs pos="100000">
                      <a:srgbClr val="505050"/>
                    </a:gs>
                  </a:gsLst>
                  <a:lin ang="5400000" scaled="0"/>
                </a:gradFill>
              </a:rPr>
            </a:br>
            <a:r>
              <a:rPr lang="en-US" sz="1200" spc="-20" dirty="0">
                <a:gradFill>
                  <a:gsLst>
                    <a:gs pos="0">
                      <a:srgbClr val="505050"/>
                    </a:gs>
                    <a:gs pos="100000">
                      <a:srgbClr val="505050"/>
                    </a:gs>
                  </a:gsLst>
                  <a:lin ang="5400000" scaled="0"/>
                </a:gradFill>
              </a:rPr>
              <a:t>level </a:t>
            </a:r>
            <a:r>
              <a:rPr lang="en-US" sz="1200" spc="-20" dirty="0" smtClean="0">
                <a:gradFill>
                  <a:gsLst>
                    <a:gs pos="0">
                      <a:srgbClr val="505050"/>
                    </a:gs>
                    <a:gs pos="100000">
                      <a:srgbClr val="505050"/>
                    </a:gs>
                  </a:gsLst>
                  <a:lin ang="5400000" scaled="0"/>
                </a:gradFill>
              </a:rPr>
              <a:t>traceability</a:t>
            </a:r>
          </a:p>
          <a:p>
            <a:pPr fontAlgn="base">
              <a:lnSpc>
                <a:spcPct val="90000"/>
              </a:lnSpc>
              <a:spcBef>
                <a:spcPts val="306"/>
              </a:spcBef>
              <a:spcAft>
                <a:spcPct val="0"/>
              </a:spcAft>
              <a:defRPr/>
            </a:pPr>
            <a:r>
              <a:rPr lang="en-US" sz="1200" spc="-20" dirty="0">
                <a:gradFill>
                  <a:gsLst>
                    <a:gs pos="0">
                      <a:srgbClr val="505050"/>
                    </a:gs>
                    <a:gs pos="100000">
                      <a:srgbClr val="505050"/>
                    </a:gs>
                  </a:gsLst>
                  <a:lin ang="5400000" scaled="0"/>
                </a:gradFill>
              </a:rPr>
              <a:t>Outside-in monitoring with Global Service </a:t>
            </a:r>
            <a:r>
              <a:rPr lang="en-US" sz="1200" spc="-20" dirty="0" smtClean="0">
                <a:gradFill>
                  <a:gsLst>
                    <a:gs pos="0">
                      <a:srgbClr val="505050"/>
                    </a:gs>
                    <a:gs pos="100000">
                      <a:srgbClr val="505050"/>
                    </a:gs>
                  </a:gsLst>
                  <a:lin ang="5400000" scaled="0"/>
                </a:gradFill>
              </a:rPr>
              <a:t>Monitor</a:t>
            </a:r>
          </a:p>
          <a:p>
            <a:pPr fontAlgn="base">
              <a:lnSpc>
                <a:spcPct val="90000"/>
              </a:lnSpc>
              <a:spcBef>
                <a:spcPts val="306"/>
              </a:spcBef>
              <a:spcAft>
                <a:spcPct val="0"/>
              </a:spcAft>
              <a:defRPr/>
            </a:pPr>
            <a:r>
              <a:rPr lang="en-US" sz="1200" spc="-20" dirty="0" smtClean="0">
                <a:gradFill>
                  <a:gsLst>
                    <a:gs pos="0">
                      <a:srgbClr val="505050"/>
                    </a:gs>
                    <a:gs pos="100000">
                      <a:srgbClr val="505050"/>
                    </a:gs>
                  </a:gsLst>
                  <a:lin ang="5400000" scaled="0"/>
                </a:gradFill>
              </a:rPr>
              <a:t>Best practice configuration with System Center Advisor</a:t>
            </a:r>
            <a:endParaRPr lang="en-US" sz="1200" spc="-20" dirty="0">
              <a:gradFill>
                <a:gsLst>
                  <a:gs pos="0">
                    <a:srgbClr val="505050"/>
                  </a:gs>
                  <a:gs pos="100000">
                    <a:srgbClr val="505050"/>
                  </a:gs>
                </a:gsLst>
                <a:lin ang="5400000" scaled="0"/>
              </a:gradFill>
            </a:endParaRPr>
          </a:p>
        </p:txBody>
      </p:sp>
      <p:grpSp>
        <p:nvGrpSpPr>
          <p:cNvPr id="14" name="Group 13"/>
          <p:cNvGrpSpPr/>
          <p:nvPr/>
        </p:nvGrpSpPr>
        <p:grpSpPr>
          <a:xfrm>
            <a:off x="-5073525" y="2893178"/>
            <a:ext cx="16980209" cy="1002079"/>
            <a:chOff x="-4972496" y="7611796"/>
            <a:chExt cx="16642079" cy="982520"/>
          </a:xfrm>
        </p:grpSpPr>
        <p:sp>
          <p:nvSpPr>
            <p:cNvPr id="61" name="grey banner"/>
            <p:cNvSpPr txBox="1"/>
            <p:nvPr/>
          </p:nvSpPr>
          <p:spPr>
            <a:xfrm>
              <a:off x="3348543" y="7611797"/>
              <a:ext cx="8321040" cy="982519"/>
            </a:xfrm>
            <a:prstGeom prst="rect">
              <a:avLst/>
            </a:prstGeom>
            <a:solidFill>
              <a:schemeClr val="bg2"/>
            </a:solidFill>
          </p:spPr>
          <p:txBody>
            <a:bodyPr wrap="square" lIns="182880" tIns="182880" rIns="0" bIns="137160" rtlCol="0" anchor="ctr" anchorCtr="0">
              <a:noAutofit/>
            </a:bodyPr>
            <a:lstStyle/>
            <a:p>
              <a:pPr>
                <a:lnSpc>
                  <a:spcPct val="90000"/>
                </a:lnSpc>
              </a:pPr>
              <a:r>
                <a:rPr lang="en-US" sz="3600" spc="-51" dirty="0">
                  <a:gradFill>
                    <a:gsLst>
                      <a:gs pos="0">
                        <a:srgbClr val="EFEFEF"/>
                      </a:gs>
                      <a:gs pos="100000">
                        <a:srgbClr val="EFEFEF"/>
                      </a:gs>
                    </a:gsLst>
                    <a:lin ang="5400000" scaled="0"/>
                  </a:gradFill>
                  <a:latin typeface="Segoe UI Light"/>
                </a:rPr>
                <a:t>IT demands</a:t>
              </a:r>
            </a:p>
          </p:txBody>
        </p:sp>
        <p:sp>
          <p:nvSpPr>
            <p:cNvPr id="64" name="blue banner"/>
            <p:cNvSpPr txBox="1"/>
            <p:nvPr/>
          </p:nvSpPr>
          <p:spPr>
            <a:xfrm>
              <a:off x="-4972496" y="7611796"/>
              <a:ext cx="8321040" cy="982519"/>
            </a:xfrm>
            <a:prstGeom prst="rect">
              <a:avLst/>
            </a:prstGeom>
            <a:solidFill>
              <a:schemeClr val="accent1"/>
            </a:solidFill>
          </p:spPr>
          <p:txBody>
            <a:bodyPr wrap="square" lIns="182880" tIns="182880" rIns="0" bIns="137160" rtlCol="0" anchor="ctr" anchorCtr="0">
              <a:noAutofit/>
            </a:bodyPr>
            <a:lstStyle/>
            <a:p>
              <a:pPr>
                <a:lnSpc>
                  <a:spcPct val="90000"/>
                </a:lnSpc>
              </a:pPr>
              <a:r>
                <a:rPr lang="en-US" sz="3600" spc="-51" dirty="0">
                  <a:gradFill>
                    <a:gsLst>
                      <a:gs pos="0">
                        <a:srgbClr val="EFEFEF"/>
                      </a:gs>
                      <a:gs pos="100000">
                        <a:srgbClr val="EFEFEF"/>
                      </a:gs>
                    </a:gsLst>
                    <a:lin ang="5400000" scaled="0"/>
                  </a:gradFill>
                  <a:latin typeface="Segoe UI Light"/>
                </a:rPr>
                <a:t>Windows Server 2012 </a:t>
              </a:r>
              <a:r>
                <a:rPr lang="en-US" sz="3600" spc="-51" dirty="0" smtClean="0">
                  <a:gradFill>
                    <a:gsLst>
                      <a:gs pos="0">
                        <a:srgbClr val="EFEFEF"/>
                      </a:gs>
                      <a:gs pos="100000">
                        <a:srgbClr val="EFEFEF"/>
                      </a:gs>
                    </a:gsLst>
                    <a:lin ang="5400000" scaled="0"/>
                  </a:gradFill>
                  <a:latin typeface="Segoe UI Light"/>
                </a:rPr>
                <a:t>R2 and</a:t>
              </a:r>
            </a:p>
            <a:p>
              <a:pPr>
                <a:lnSpc>
                  <a:spcPct val="90000"/>
                </a:lnSpc>
              </a:pPr>
              <a:r>
                <a:rPr lang="en-US" sz="3600" spc="-51" dirty="0" smtClean="0">
                  <a:gradFill>
                    <a:gsLst>
                      <a:gs pos="0">
                        <a:srgbClr val="EFEFEF"/>
                      </a:gs>
                      <a:gs pos="100000">
                        <a:srgbClr val="EFEFEF"/>
                      </a:gs>
                    </a:gsLst>
                    <a:lin ang="5400000" scaled="0"/>
                  </a:gradFill>
                  <a:latin typeface="Segoe UI Light"/>
                </a:rPr>
                <a:t>System Center 2012 R2 together deliver</a:t>
              </a:r>
              <a:endParaRPr lang="en-US" sz="3600" spc="-51" dirty="0">
                <a:gradFill>
                  <a:gsLst>
                    <a:gs pos="0">
                      <a:srgbClr val="EFEFEF"/>
                    </a:gs>
                    <a:gs pos="100000">
                      <a:srgbClr val="EFEFEF"/>
                    </a:gs>
                  </a:gsLst>
                  <a:lin ang="5400000" scaled="0"/>
                </a:gradFill>
                <a:latin typeface="Segoe UI Light"/>
              </a:endParaRPr>
            </a:p>
          </p:txBody>
        </p:sp>
      </p:grpSp>
      <p:sp useBgFill="1">
        <p:nvSpPr>
          <p:cNvPr id="38" name="Rectangle 37"/>
          <p:cNvSpPr/>
          <p:nvPr/>
        </p:nvSpPr>
        <p:spPr bwMode="auto">
          <a:xfrm>
            <a:off x="4" y="1126895"/>
            <a:ext cx="3416576" cy="586763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74" tIns="46637" rIns="93274" bIns="46637" numCol="1" rtlCol="0" anchor="ctr" anchorCtr="0" compatLnSpc="1">
            <a:prstTxWarp prst="textNoShape">
              <a:avLst/>
            </a:prstTxWarp>
          </a:bodyPr>
          <a:lstStyle/>
          <a:p>
            <a:pPr algn="ctr" defTabSz="932472" fontAlgn="base">
              <a:lnSpc>
                <a:spcPct val="90000"/>
              </a:lnSpc>
              <a:spcBef>
                <a:spcPct val="0"/>
              </a:spcBef>
              <a:spcAft>
                <a:spcPct val="0"/>
              </a:spcAft>
            </a:pPr>
            <a:endParaRPr lang="en-US" spc="-51" dirty="0">
              <a:solidFill>
                <a:schemeClr val="tx1"/>
              </a:solidFill>
            </a:endParaRPr>
          </a:p>
        </p:txBody>
      </p:sp>
      <p:sp>
        <p:nvSpPr>
          <p:cNvPr id="4" name="Rectangle 3"/>
          <p:cNvSpPr/>
          <p:nvPr/>
        </p:nvSpPr>
        <p:spPr bwMode="auto">
          <a:xfrm>
            <a:off x="531279" y="4477124"/>
            <a:ext cx="2705639" cy="1950716"/>
          </a:xfrm>
          <a:prstGeom prst="rect">
            <a:avLst/>
          </a:prstGeom>
          <a:solidFill>
            <a:srgbClr val="000000">
              <a:alpha val="74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9917" tIns="139917" rIns="0" bIns="139917" numCol="1" rtlCol="0" anchor="b" anchorCtr="0" compatLnSpc="1">
            <a:prstTxWarp prst="textNoShape">
              <a:avLst/>
            </a:prstTxWarp>
            <a:spAutoFit/>
          </a:bodyPr>
          <a:lstStyle/>
          <a:p>
            <a:pPr defTabSz="932114" fontAlgn="base">
              <a:lnSpc>
                <a:spcPct val="90000"/>
              </a:lnSpc>
              <a:spcBef>
                <a:spcPct val="0"/>
              </a:spcBef>
              <a:spcAft>
                <a:spcPct val="0"/>
              </a:spcAft>
            </a:pPr>
            <a:r>
              <a:rPr lang="en-US" sz="2400" dirty="0" smtClean="0">
                <a:latin typeface="+mj-lt"/>
              </a:rPr>
              <a:t>Build, scale, and run apps with deep insight on-premises and in the cloud</a:t>
            </a:r>
            <a:endParaRPr lang="en-US" sz="2400" spc="-122" dirty="0">
              <a:gradFill>
                <a:gsLst>
                  <a:gs pos="0">
                    <a:srgbClr val="EFEFEF"/>
                  </a:gs>
                  <a:gs pos="100000">
                    <a:srgbClr val="EFEFEF"/>
                  </a:gs>
                </a:gsLst>
                <a:lin ang="5400000" scaled="0"/>
              </a:gradFill>
              <a:latin typeface="+mj-lt"/>
            </a:endParaRPr>
          </a:p>
        </p:txBody>
      </p:sp>
      <p:sp useBgFill="1">
        <p:nvSpPr>
          <p:cNvPr id="94" name="Rectangle 93"/>
          <p:cNvSpPr/>
          <p:nvPr/>
        </p:nvSpPr>
        <p:spPr bwMode="auto">
          <a:xfrm>
            <a:off x="11892817" y="1126896"/>
            <a:ext cx="543658" cy="5867629"/>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74" tIns="46637" rIns="93274" bIns="46637" numCol="1" rtlCol="0" anchor="ctr" anchorCtr="0" compatLnSpc="1">
            <a:prstTxWarp prst="textNoShape">
              <a:avLst/>
            </a:prstTxWarp>
          </a:bodyPr>
          <a:lstStyle/>
          <a:p>
            <a:pPr algn="ctr" defTabSz="932472" fontAlgn="base">
              <a:lnSpc>
                <a:spcPct val="90000"/>
              </a:lnSpc>
              <a:spcBef>
                <a:spcPct val="0"/>
              </a:spcBef>
              <a:spcAft>
                <a:spcPct val="0"/>
              </a:spcAft>
            </a:pPr>
            <a:endParaRPr lang="en-US" sz="2000" spc="-51" dirty="0">
              <a:gradFill>
                <a:gsLst>
                  <a:gs pos="0">
                    <a:srgbClr val="EFEFEF"/>
                  </a:gs>
                  <a:gs pos="100000">
                    <a:srgbClr val="EFEFEF"/>
                  </a:gs>
                </a:gsLst>
                <a:lin ang="5400000" scaled="0"/>
              </a:gradFill>
            </a:endParaRPr>
          </a:p>
        </p:txBody>
      </p:sp>
      <p:sp>
        <p:nvSpPr>
          <p:cNvPr id="119" name="Title 2"/>
          <p:cNvSpPr txBox="1">
            <a:spLocks/>
          </p:cNvSpPr>
          <p:nvPr/>
        </p:nvSpPr>
        <p:spPr>
          <a:xfrm>
            <a:off x="261939" y="292082"/>
            <a:ext cx="11375536" cy="932563"/>
          </a:xfrm>
          <a:prstGeom prst="rect">
            <a:avLst/>
          </a:prstGeom>
        </p:spPr>
        <p:txBody>
          <a:bodyPr vert="horz" wrap="square" lIns="146304" tIns="91440" rIns="146304" bIns="91440" rtlCol="0" anchor="t">
            <a:spAutoFit/>
          </a:bodyPr>
          <a:lstStyle>
            <a:lvl1pPr algn="l" defTabSz="932372" rtl="0" eaLnBrk="1" latinLnBrk="0" hangingPunct="1">
              <a:lnSpc>
                <a:spcPct val="90000"/>
              </a:lnSpc>
              <a:spcBef>
                <a:spcPct val="0"/>
              </a:spcBef>
              <a:buNone/>
              <a:defRPr lang="en-US" sz="5398"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marL="0" marR="0" lvl="0" indent="0" algn="l" defTabSz="932372" rtl="0" eaLnBrk="1" fontAlgn="auto" latinLnBrk="0" hangingPunct="1">
              <a:lnSpc>
                <a:spcPct val="90000"/>
              </a:lnSpc>
              <a:spcBef>
                <a:spcPct val="0"/>
              </a:spcBef>
              <a:spcAft>
                <a:spcPts val="0"/>
              </a:spcAft>
              <a:buClrTx/>
              <a:buSzTx/>
              <a:buFontTx/>
              <a:buNone/>
              <a:tabLst/>
              <a:defRPr/>
            </a:pPr>
            <a:r>
              <a:rPr lang="en-US" sz="5400" dirty="0" smtClean="0">
                <a:solidFill>
                  <a:schemeClr val="tx1"/>
                </a:solidFill>
                <a:latin typeface="Segoe UI Light"/>
              </a:rPr>
              <a:t>Application management</a:t>
            </a:r>
            <a:endParaRPr kumimoji="0" lang="en-US" sz="5400" b="0" i="0" u="none" strike="noStrike" kern="1200" cap="none" spc="-102" normalizeH="0" baseline="0" noProof="0" dirty="0">
              <a:ln w="3175">
                <a:noFill/>
              </a:ln>
              <a:solidFill>
                <a:schemeClr val="tx1"/>
              </a:solidFill>
              <a:effectLst/>
              <a:uLnTx/>
              <a:uFillTx/>
              <a:latin typeface="Segoe UI Light"/>
              <a:ea typeface="+mn-ea"/>
              <a:cs typeface="Arial" charset="0"/>
            </a:endParaRPr>
          </a:p>
        </p:txBody>
      </p:sp>
      <p:sp>
        <p:nvSpPr>
          <p:cNvPr id="50" name="2 after"/>
          <p:cNvSpPr/>
          <p:nvPr/>
        </p:nvSpPr>
        <p:spPr bwMode="auto">
          <a:xfrm>
            <a:off x="9088343" y="4903750"/>
            <a:ext cx="2820618" cy="140203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39501" tIns="0" rIns="93278" bIns="93278" numCol="1" rtlCol="0" anchor="t" anchorCtr="0" compatLnSpc="1">
            <a:prstTxWarp prst="textNoShape">
              <a:avLst/>
            </a:prstTxWarp>
            <a:noAutofit/>
          </a:bodyPr>
          <a:lstStyle/>
          <a:p>
            <a:pPr fontAlgn="base">
              <a:lnSpc>
                <a:spcPct val="90000"/>
              </a:lnSpc>
              <a:spcBef>
                <a:spcPts val="600"/>
              </a:spcBef>
              <a:spcAft>
                <a:spcPct val="0"/>
              </a:spcAft>
              <a:defRPr/>
            </a:pPr>
            <a:r>
              <a:rPr lang="en-US" sz="1200" spc="-20" dirty="0" smtClean="0">
                <a:gradFill>
                  <a:gsLst>
                    <a:gs pos="0">
                      <a:srgbClr val="505050"/>
                    </a:gs>
                    <a:gs pos="100000">
                      <a:srgbClr val="505050"/>
                    </a:gs>
                  </a:gsLst>
                  <a:lin ang="5400000" scaled="0"/>
                </a:gradFill>
              </a:rPr>
              <a:t>Faster </a:t>
            </a:r>
            <a:r>
              <a:rPr lang="en-US" sz="1200" spc="-20" dirty="0">
                <a:gradFill>
                  <a:gsLst>
                    <a:gs pos="0">
                      <a:srgbClr val="505050"/>
                    </a:gs>
                    <a:gs pos="100000">
                      <a:srgbClr val="505050"/>
                    </a:gs>
                  </a:gsLst>
                  <a:lin ang="5400000" scaled="0"/>
                </a:gradFill>
              </a:rPr>
              <a:t>issue tracking and remediation with System Center-Visual </a:t>
            </a:r>
            <a:br>
              <a:rPr lang="en-US" sz="1200" spc="-20" dirty="0">
                <a:gradFill>
                  <a:gsLst>
                    <a:gs pos="0">
                      <a:srgbClr val="505050"/>
                    </a:gs>
                    <a:gs pos="100000">
                      <a:srgbClr val="505050"/>
                    </a:gs>
                  </a:gsLst>
                  <a:lin ang="5400000" scaled="0"/>
                </a:gradFill>
              </a:rPr>
            </a:br>
            <a:r>
              <a:rPr lang="en-US" sz="1200" spc="-20" dirty="0">
                <a:gradFill>
                  <a:gsLst>
                    <a:gs pos="0">
                      <a:srgbClr val="505050"/>
                    </a:gs>
                    <a:gs pos="100000">
                      <a:srgbClr val="505050"/>
                    </a:gs>
                  </a:gsLst>
                  <a:lin ang="5400000" scaled="0"/>
                </a:gradFill>
              </a:rPr>
              <a:t>Studio connector</a:t>
            </a:r>
          </a:p>
          <a:p>
            <a:pPr fontAlgn="base">
              <a:lnSpc>
                <a:spcPct val="90000"/>
              </a:lnSpc>
              <a:spcBef>
                <a:spcPts val="600"/>
              </a:spcBef>
              <a:spcAft>
                <a:spcPct val="0"/>
              </a:spcAft>
              <a:defRPr/>
            </a:pPr>
            <a:r>
              <a:rPr lang="en-US" sz="1200" spc="-20" dirty="0">
                <a:gradFill>
                  <a:gsLst>
                    <a:gs pos="0">
                      <a:srgbClr val="505050"/>
                    </a:gs>
                    <a:gs pos="100000">
                      <a:srgbClr val="505050"/>
                    </a:gs>
                  </a:gsLst>
                  <a:lin ang="5400000" scaled="0"/>
                </a:gradFill>
              </a:rPr>
              <a:t>Efficient app debugging with Microsoft Monitoring Agent </a:t>
            </a:r>
          </a:p>
          <a:p>
            <a:pPr defTabSz="932384" fontAlgn="base">
              <a:lnSpc>
                <a:spcPct val="90000"/>
              </a:lnSpc>
              <a:spcBef>
                <a:spcPts val="600"/>
              </a:spcBef>
              <a:spcAft>
                <a:spcPct val="0"/>
              </a:spcAft>
              <a:defRPr/>
            </a:pPr>
            <a:endParaRPr lang="en-US" sz="1200" spc="-20" dirty="0" smtClean="0">
              <a:gradFill>
                <a:gsLst>
                  <a:gs pos="0">
                    <a:srgbClr val="505050"/>
                  </a:gs>
                  <a:gs pos="100000">
                    <a:srgbClr val="505050"/>
                  </a:gs>
                </a:gsLst>
                <a:lin ang="5400000" scaled="0"/>
              </a:gradFill>
            </a:endParaRPr>
          </a:p>
        </p:txBody>
      </p:sp>
      <p:sp>
        <p:nvSpPr>
          <p:cNvPr id="26" name="Freeform 30"/>
          <p:cNvSpPr>
            <a:spLocks noChangeAspect="1" noEditPoints="1"/>
          </p:cNvSpPr>
          <p:nvPr/>
        </p:nvSpPr>
        <p:spPr bwMode="auto">
          <a:xfrm>
            <a:off x="1044950" y="2106386"/>
            <a:ext cx="1678296" cy="1975999"/>
          </a:xfrm>
          <a:custGeom>
            <a:avLst/>
            <a:gdLst>
              <a:gd name="T0" fmla="*/ 115 w 191"/>
              <a:gd name="T1" fmla="*/ 158 h 225"/>
              <a:gd name="T2" fmla="*/ 132 w 191"/>
              <a:gd name="T3" fmla="*/ 185 h 225"/>
              <a:gd name="T4" fmla="*/ 21 w 191"/>
              <a:gd name="T5" fmla="*/ 185 h 225"/>
              <a:gd name="T6" fmla="*/ 0 w 191"/>
              <a:gd name="T7" fmla="*/ 164 h 225"/>
              <a:gd name="T8" fmla="*/ 0 w 191"/>
              <a:gd name="T9" fmla="*/ 21 h 225"/>
              <a:gd name="T10" fmla="*/ 21 w 191"/>
              <a:gd name="T11" fmla="*/ 0 h 225"/>
              <a:gd name="T12" fmla="*/ 163 w 191"/>
              <a:gd name="T13" fmla="*/ 0 h 225"/>
              <a:gd name="T14" fmla="*/ 185 w 191"/>
              <a:gd name="T15" fmla="*/ 21 h 225"/>
              <a:gd name="T16" fmla="*/ 185 w 191"/>
              <a:gd name="T17" fmla="*/ 164 h 225"/>
              <a:gd name="T18" fmla="*/ 181 w 191"/>
              <a:gd name="T19" fmla="*/ 175 h 225"/>
              <a:gd name="T20" fmla="*/ 154 w 191"/>
              <a:gd name="T21" fmla="*/ 133 h 225"/>
              <a:gd name="T22" fmla="*/ 157 w 191"/>
              <a:gd name="T23" fmla="*/ 63 h 225"/>
              <a:gd name="T24" fmla="*/ 70 w 191"/>
              <a:gd name="T25" fmla="*/ 43 h 225"/>
              <a:gd name="T26" fmla="*/ 51 w 191"/>
              <a:gd name="T27" fmla="*/ 130 h 225"/>
              <a:gd name="T28" fmla="*/ 115 w 191"/>
              <a:gd name="T29" fmla="*/ 158 h 225"/>
              <a:gd name="T30" fmla="*/ 183 w 191"/>
              <a:gd name="T31" fmla="*/ 221 h 225"/>
              <a:gd name="T32" fmla="*/ 165 w 191"/>
              <a:gd name="T33" fmla="*/ 217 h 225"/>
              <a:gd name="T34" fmla="*/ 120 w 191"/>
              <a:gd name="T35" fmla="*/ 146 h 225"/>
              <a:gd name="T36" fmla="*/ 59 w 191"/>
              <a:gd name="T37" fmla="*/ 124 h 225"/>
              <a:gd name="T38" fmla="*/ 75 w 191"/>
              <a:gd name="T39" fmla="*/ 52 h 225"/>
              <a:gd name="T40" fmla="*/ 148 w 191"/>
              <a:gd name="T41" fmla="*/ 68 h 225"/>
              <a:gd name="T42" fmla="*/ 142 w 191"/>
              <a:gd name="T43" fmla="*/ 132 h 225"/>
              <a:gd name="T44" fmla="*/ 187 w 191"/>
              <a:gd name="T45" fmla="*/ 203 h 225"/>
              <a:gd name="T46" fmla="*/ 183 w 191"/>
              <a:gd name="T47" fmla="*/ 221 h 225"/>
              <a:gd name="T48" fmla="*/ 144 w 191"/>
              <a:gd name="T49" fmla="*/ 71 h 225"/>
              <a:gd name="T50" fmla="*/ 78 w 191"/>
              <a:gd name="T51" fmla="*/ 56 h 225"/>
              <a:gd name="T52" fmla="*/ 64 w 191"/>
              <a:gd name="T53" fmla="*/ 122 h 225"/>
              <a:gd name="T54" fmla="*/ 129 w 191"/>
              <a:gd name="T55" fmla="*/ 136 h 225"/>
              <a:gd name="T56" fmla="*/ 144 w 191"/>
              <a:gd name="T57" fmla="*/ 7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1" h="225">
                <a:moveTo>
                  <a:pt x="115" y="158"/>
                </a:moveTo>
                <a:cubicBezTo>
                  <a:pt x="132" y="185"/>
                  <a:pt x="132" y="185"/>
                  <a:pt x="132" y="185"/>
                </a:cubicBezTo>
                <a:cubicBezTo>
                  <a:pt x="21" y="185"/>
                  <a:pt x="21" y="185"/>
                  <a:pt x="21" y="185"/>
                </a:cubicBezTo>
                <a:cubicBezTo>
                  <a:pt x="9" y="185"/>
                  <a:pt x="0" y="175"/>
                  <a:pt x="0" y="164"/>
                </a:cubicBezTo>
                <a:cubicBezTo>
                  <a:pt x="0" y="21"/>
                  <a:pt x="0" y="21"/>
                  <a:pt x="0" y="21"/>
                </a:cubicBezTo>
                <a:cubicBezTo>
                  <a:pt x="0" y="9"/>
                  <a:pt x="9" y="0"/>
                  <a:pt x="21" y="0"/>
                </a:cubicBezTo>
                <a:cubicBezTo>
                  <a:pt x="163" y="0"/>
                  <a:pt x="163" y="0"/>
                  <a:pt x="163" y="0"/>
                </a:cubicBezTo>
                <a:cubicBezTo>
                  <a:pt x="175" y="0"/>
                  <a:pt x="185" y="9"/>
                  <a:pt x="185" y="21"/>
                </a:cubicBezTo>
                <a:cubicBezTo>
                  <a:pt x="185" y="164"/>
                  <a:pt x="185" y="164"/>
                  <a:pt x="185" y="164"/>
                </a:cubicBezTo>
                <a:cubicBezTo>
                  <a:pt x="185" y="168"/>
                  <a:pt x="183" y="172"/>
                  <a:pt x="181" y="175"/>
                </a:cubicBezTo>
                <a:cubicBezTo>
                  <a:pt x="154" y="133"/>
                  <a:pt x="154" y="133"/>
                  <a:pt x="154" y="133"/>
                </a:cubicBezTo>
                <a:cubicBezTo>
                  <a:pt x="169" y="112"/>
                  <a:pt x="170" y="84"/>
                  <a:pt x="157" y="63"/>
                </a:cubicBezTo>
                <a:cubicBezTo>
                  <a:pt x="138" y="33"/>
                  <a:pt x="99" y="25"/>
                  <a:pt x="70" y="43"/>
                </a:cubicBezTo>
                <a:cubicBezTo>
                  <a:pt x="41" y="62"/>
                  <a:pt x="32" y="101"/>
                  <a:pt x="51" y="130"/>
                </a:cubicBezTo>
                <a:cubicBezTo>
                  <a:pt x="65" y="152"/>
                  <a:pt x="90" y="163"/>
                  <a:pt x="115" y="158"/>
                </a:cubicBezTo>
                <a:close/>
                <a:moveTo>
                  <a:pt x="183" y="221"/>
                </a:moveTo>
                <a:cubicBezTo>
                  <a:pt x="177" y="225"/>
                  <a:pt x="169" y="223"/>
                  <a:pt x="165" y="217"/>
                </a:cubicBezTo>
                <a:cubicBezTo>
                  <a:pt x="120" y="146"/>
                  <a:pt x="120" y="146"/>
                  <a:pt x="120" y="146"/>
                </a:cubicBezTo>
                <a:cubicBezTo>
                  <a:pt x="98" y="153"/>
                  <a:pt x="72" y="145"/>
                  <a:pt x="59" y="124"/>
                </a:cubicBezTo>
                <a:cubicBezTo>
                  <a:pt x="44" y="100"/>
                  <a:pt x="51" y="67"/>
                  <a:pt x="75" y="52"/>
                </a:cubicBezTo>
                <a:cubicBezTo>
                  <a:pt x="100" y="36"/>
                  <a:pt x="132" y="44"/>
                  <a:pt x="148" y="68"/>
                </a:cubicBezTo>
                <a:cubicBezTo>
                  <a:pt x="161" y="89"/>
                  <a:pt x="158" y="115"/>
                  <a:pt x="142" y="132"/>
                </a:cubicBezTo>
                <a:cubicBezTo>
                  <a:pt x="187" y="203"/>
                  <a:pt x="187" y="203"/>
                  <a:pt x="187" y="203"/>
                </a:cubicBezTo>
                <a:cubicBezTo>
                  <a:pt x="191" y="209"/>
                  <a:pt x="189" y="217"/>
                  <a:pt x="183" y="221"/>
                </a:cubicBezTo>
                <a:close/>
                <a:moveTo>
                  <a:pt x="144" y="71"/>
                </a:moveTo>
                <a:cubicBezTo>
                  <a:pt x="129" y="49"/>
                  <a:pt x="100" y="42"/>
                  <a:pt x="78" y="56"/>
                </a:cubicBezTo>
                <a:cubicBezTo>
                  <a:pt x="56" y="70"/>
                  <a:pt x="50" y="100"/>
                  <a:pt x="64" y="122"/>
                </a:cubicBezTo>
                <a:cubicBezTo>
                  <a:pt x="78" y="144"/>
                  <a:pt x="107" y="150"/>
                  <a:pt x="129" y="136"/>
                </a:cubicBezTo>
                <a:cubicBezTo>
                  <a:pt x="151" y="122"/>
                  <a:pt x="158" y="93"/>
                  <a:pt x="144" y="7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914184">
              <a:defRPr/>
            </a:pPr>
            <a:endParaRPr lang="en-US" sz="1700" kern="0" smtClean="0">
              <a:solidFill>
                <a:srgbClr val="000000"/>
              </a:solidFill>
            </a:endParaRPr>
          </a:p>
        </p:txBody>
      </p:sp>
      <p:sp>
        <p:nvSpPr>
          <p:cNvPr id="34" name="Freeform 6"/>
          <p:cNvSpPr>
            <a:spLocks noChangeAspect="1" noEditPoints="1"/>
          </p:cNvSpPr>
          <p:nvPr/>
        </p:nvSpPr>
        <p:spPr bwMode="auto">
          <a:xfrm>
            <a:off x="9444146" y="4991314"/>
            <a:ext cx="302228" cy="399585"/>
          </a:xfrm>
          <a:custGeom>
            <a:avLst/>
            <a:gdLst>
              <a:gd name="T0" fmla="*/ 134 w 302"/>
              <a:gd name="T1" fmla="*/ 159 h 400"/>
              <a:gd name="T2" fmla="*/ 120 w 302"/>
              <a:gd name="T3" fmla="*/ 162 h 400"/>
              <a:gd name="T4" fmla="*/ 173 w 302"/>
              <a:gd name="T5" fmla="*/ 168 h 400"/>
              <a:gd name="T6" fmla="*/ 177 w 302"/>
              <a:gd name="T7" fmla="*/ 153 h 400"/>
              <a:gd name="T8" fmla="*/ 173 w 302"/>
              <a:gd name="T9" fmla="*/ 168 h 400"/>
              <a:gd name="T10" fmla="*/ 211 w 302"/>
              <a:gd name="T11" fmla="*/ 189 h 400"/>
              <a:gd name="T12" fmla="*/ 221 w 302"/>
              <a:gd name="T13" fmla="*/ 179 h 400"/>
              <a:gd name="T14" fmla="*/ 241 w 302"/>
              <a:gd name="T15" fmla="*/ 232 h 400"/>
              <a:gd name="T16" fmla="*/ 238 w 302"/>
              <a:gd name="T17" fmla="*/ 218 h 400"/>
              <a:gd name="T18" fmla="*/ 241 w 302"/>
              <a:gd name="T19" fmla="*/ 232 h 400"/>
              <a:gd name="T20" fmla="*/ 232 w 302"/>
              <a:gd name="T21" fmla="*/ 271 h 400"/>
              <a:gd name="T22" fmla="*/ 247 w 302"/>
              <a:gd name="T23" fmla="*/ 275 h 400"/>
              <a:gd name="T24" fmla="*/ 211 w 302"/>
              <a:gd name="T25" fmla="*/ 308 h 400"/>
              <a:gd name="T26" fmla="*/ 221 w 302"/>
              <a:gd name="T27" fmla="*/ 319 h 400"/>
              <a:gd name="T28" fmla="*/ 211 w 302"/>
              <a:gd name="T29" fmla="*/ 308 h 400"/>
              <a:gd name="T30" fmla="*/ 168 w 302"/>
              <a:gd name="T31" fmla="*/ 339 h 400"/>
              <a:gd name="T32" fmla="*/ 182 w 302"/>
              <a:gd name="T33" fmla="*/ 335 h 400"/>
              <a:gd name="T34" fmla="*/ 129 w 302"/>
              <a:gd name="T35" fmla="*/ 330 h 400"/>
              <a:gd name="T36" fmla="*/ 125 w 302"/>
              <a:gd name="T37" fmla="*/ 344 h 400"/>
              <a:gd name="T38" fmla="*/ 129 w 302"/>
              <a:gd name="T39" fmla="*/ 330 h 400"/>
              <a:gd name="T40" fmla="*/ 81 w 302"/>
              <a:gd name="T41" fmla="*/ 319 h 400"/>
              <a:gd name="T42" fmla="*/ 91 w 302"/>
              <a:gd name="T43" fmla="*/ 308 h 400"/>
              <a:gd name="T44" fmla="*/ 61 w 302"/>
              <a:gd name="T45" fmla="*/ 265 h 400"/>
              <a:gd name="T46" fmla="*/ 64 w 302"/>
              <a:gd name="T47" fmla="*/ 280 h 400"/>
              <a:gd name="T48" fmla="*/ 61 w 302"/>
              <a:gd name="T49" fmla="*/ 265 h 400"/>
              <a:gd name="T50" fmla="*/ 70 w 302"/>
              <a:gd name="T51" fmla="*/ 227 h 400"/>
              <a:gd name="T52" fmla="*/ 55 w 302"/>
              <a:gd name="T53" fmla="*/ 223 h 400"/>
              <a:gd name="T54" fmla="*/ 165 w 302"/>
              <a:gd name="T55" fmla="*/ 235 h 400"/>
              <a:gd name="T56" fmla="*/ 162 w 302"/>
              <a:gd name="T57" fmla="*/ 232 h 400"/>
              <a:gd name="T58" fmla="*/ 81 w 302"/>
              <a:gd name="T59" fmla="*/ 179 h 400"/>
              <a:gd name="T60" fmla="*/ 134 w 302"/>
              <a:gd name="T61" fmla="*/ 260 h 400"/>
              <a:gd name="T62" fmla="*/ 137 w 302"/>
              <a:gd name="T63" fmla="*/ 263 h 400"/>
              <a:gd name="T64" fmla="*/ 165 w 302"/>
              <a:gd name="T65" fmla="*/ 235 h 400"/>
              <a:gd name="T66" fmla="*/ 274 w 302"/>
              <a:gd name="T67" fmla="*/ 144 h 400"/>
              <a:gd name="T68" fmla="*/ 285 w 302"/>
              <a:gd name="T69" fmla="*/ 147 h 400"/>
              <a:gd name="T70" fmla="*/ 294 w 302"/>
              <a:gd name="T71" fmla="*/ 129 h 400"/>
              <a:gd name="T72" fmla="*/ 271 w 302"/>
              <a:gd name="T73" fmla="*/ 106 h 400"/>
              <a:gd name="T74" fmla="*/ 263 w 302"/>
              <a:gd name="T75" fmla="*/ 106 h 400"/>
              <a:gd name="T76" fmla="*/ 253 w 302"/>
              <a:gd name="T77" fmla="*/ 124 h 400"/>
              <a:gd name="T78" fmla="*/ 249 w 302"/>
              <a:gd name="T79" fmla="*/ 134 h 400"/>
              <a:gd name="T80" fmla="*/ 209 w 302"/>
              <a:gd name="T81" fmla="*/ 58 h 400"/>
              <a:gd name="T82" fmla="*/ 93 w 302"/>
              <a:gd name="T83" fmla="*/ 58 h 400"/>
              <a:gd name="T84" fmla="*/ 53 w 302"/>
              <a:gd name="T85" fmla="*/ 134 h 400"/>
              <a:gd name="T86" fmla="*/ 49 w 302"/>
              <a:gd name="T87" fmla="*/ 124 h 400"/>
              <a:gd name="T88" fmla="*/ 39 w 302"/>
              <a:gd name="T89" fmla="*/ 106 h 400"/>
              <a:gd name="T90" fmla="*/ 31 w 302"/>
              <a:gd name="T91" fmla="*/ 106 h 400"/>
              <a:gd name="T92" fmla="*/ 8 w 302"/>
              <a:gd name="T93" fmla="*/ 129 h 400"/>
              <a:gd name="T94" fmla="*/ 17 w 302"/>
              <a:gd name="T95" fmla="*/ 147 h 400"/>
              <a:gd name="T96" fmla="*/ 28 w 302"/>
              <a:gd name="T97" fmla="*/ 144 h 400"/>
              <a:gd name="T98" fmla="*/ 0 w 302"/>
              <a:gd name="T99" fmla="*/ 249 h 400"/>
              <a:gd name="T100" fmla="*/ 302 w 302"/>
              <a:gd name="T101" fmla="*/ 249 h 400"/>
              <a:gd name="T102" fmla="*/ 112 w 302"/>
              <a:gd name="T103" fmla="*/ 58 h 400"/>
              <a:gd name="T104" fmla="*/ 190 w 302"/>
              <a:gd name="T105" fmla="*/ 58 h 400"/>
              <a:gd name="T106" fmla="*/ 164 w 302"/>
              <a:gd name="T107" fmla="*/ 69 h 400"/>
              <a:gd name="T108" fmla="*/ 173 w 302"/>
              <a:gd name="T109" fmla="*/ 64 h 400"/>
              <a:gd name="T110" fmla="*/ 168 w 302"/>
              <a:gd name="T111" fmla="*/ 44 h 400"/>
              <a:gd name="T112" fmla="*/ 135 w 302"/>
              <a:gd name="T113" fmla="*/ 44 h 400"/>
              <a:gd name="T114" fmla="*/ 129 w 302"/>
              <a:gd name="T115" fmla="*/ 50 h 400"/>
              <a:gd name="T116" fmla="*/ 135 w 302"/>
              <a:gd name="T117" fmla="*/ 69 h 400"/>
              <a:gd name="T118" fmla="*/ 138 w 302"/>
              <a:gd name="T119" fmla="*/ 94 h 400"/>
              <a:gd name="T120" fmla="*/ 151 w 302"/>
              <a:gd name="T121" fmla="*/ 363 h 400"/>
              <a:gd name="T122" fmla="*/ 151 w 302"/>
              <a:gd name="T123" fmla="*/ 135 h 400"/>
              <a:gd name="T124" fmla="*/ 151 w 302"/>
              <a:gd name="T125" fmla="*/ 363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400">
                <a:moveTo>
                  <a:pt x="129" y="168"/>
                </a:moveTo>
                <a:cubicBezTo>
                  <a:pt x="133" y="167"/>
                  <a:pt x="136" y="163"/>
                  <a:pt x="134" y="159"/>
                </a:cubicBezTo>
                <a:cubicBezTo>
                  <a:pt x="133" y="155"/>
                  <a:pt x="129" y="152"/>
                  <a:pt x="125" y="153"/>
                </a:cubicBezTo>
                <a:cubicBezTo>
                  <a:pt x="121" y="154"/>
                  <a:pt x="119" y="158"/>
                  <a:pt x="120" y="162"/>
                </a:cubicBezTo>
                <a:cubicBezTo>
                  <a:pt x="121" y="166"/>
                  <a:pt x="125" y="169"/>
                  <a:pt x="129" y="168"/>
                </a:cubicBezTo>
                <a:close/>
                <a:moveTo>
                  <a:pt x="173" y="168"/>
                </a:moveTo>
                <a:cubicBezTo>
                  <a:pt x="177" y="169"/>
                  <a:pt x="181" y="166"/>
                  <a:pt x="182" y="162"/>
                </a:cubicBezTo>
                <a:cubicBezTo>
                  <a:pt x="183" y="158"/>
                  <a:pt x="181" y="154"/>
                  <a:pt x="177" y="153"/>
                </a:cubicBezTo>
                <a:cubicBezTo>
                  <a:pt x="173" y="152"/>
                  <a:pt x="169" y="155"/>
                  <a:pt x="168" y="159"/>
                </a:cubicBezTo>
                <a:cubicBezTo>
                  <a:pt x="167" y="163"/>
                  <a:pt x="169" y="167"/>
                  <a:pt x="173" y="168"/>
                </a:cubicBezTo>
                <a:close/>
                <a:moveTo>
                  <a:pt x="211" y="179"/>
                </a:moveTo>
                <a:cubicBezTo>
                  <a:pt x="208" y="182"/>
                  <a:pt x="208" y="186"/>
                  <a:pt x="211" y="189"/>
                </a:cubicBezTo>
                <a:cubicBezTo>
                  <a:pt x="213" y="192"/>
                  <a:pt x="218" y="192"/>
                  <a:pt x="221" y="189"/>
                </a:cubicBezTo>
                <a:cubicBezTo>
                  <a:pt x="224" y="186"/>
                  <a:pt x="224" y="182"/>
                  <a:pt x="221" y="179"/>
                </a:cubicBezTo>
                <a:cubicBezTo>
                  <a:pt x="218" y="176"/>
                  <a:pt x="213" y="176"/>
                  <a:pt x="211" y="179"/>
                </a:cubicBezTo>
                <a:close/>
                <a:moveTo>
                  <a:pt x="241" y="232"/>
                </a:moveTo>
                <a:cubicBezTo>
                  <a:pt x="245" y="231"/>
                  <a:pt x="248" y="227"/>
                  <a:pt x="247" y="223"/>
                </a:cubicBezTo>
                <a:cubicBezTo>
                  <a:pt x="246" y="219"/>
                  <a:pt x="241" y="217"/>
                  <a:pt x="238" y="218"/>
                </a:cubicBezTo>
                <a:cubicBezTo>
                  <a:pt x="234" y="219"/>
                  <a:pt x="231" y="223"/>
                  <a:pt x="232" y="227"/>
                </a:cubicBezTo>
                <a:cubicBezTo>
                  <a:pt x="233" y="231"/>
                  <a:pt x="237" y="233"/>
                  <a:pt x="241" y="232"/>
                </a:cubicBezTo>
                <a:close/>
                <a:moveTo>
                  <a:pt x="241" y="265"/>
                </a:moveTo>
                <a:cubicBezTo>
                  <a:pt x="237" y="264"/>
                  <a:pt x="233" y="267"/>
                  <a:pt x="232" y="271"/>
                </a:cubicBezTo>
                <a:cubicBezTo>
                  <a:pt x="231" y="275"/>
                  <a:pt x="234" y="279"/>
                  <a:pt x="238" y="280"/>
                </a:cubicBezTo>
                <a:cubicBezTo>
                  <a:pt x="241" y="281"/>
                  <a:pt x="246" y="278"/>
                  <a:pt x="247" y="275"/>
                </a:cubicBezTo>
                <a:cubicBezTo>
                  <a:pt x="248" y="271"/>
                  <a:pt x="245" y="267"/>
                  <a:pt x="241" y="265"/>
                </a:cubicBezTo>
                <a:close/>
                <a:moveTo>
                  <a:pt x="211" y="308"/>
                </a:moveTo>
                <a:cubicBezTo>
                  <a:pt x="208" y="311"/>
                  <a:pt x="208" y="316"/>
                  <a:pt x="211" y="319"/>
                </a:cubicBezTo>
                <a:cubicBezTo>
                  <a:pt x="213" y="322"/>
                  <a:pt x="218" y="322"/>
                  <a:pt x="221" y="319"/>
                </a:cubicBezTo>
                <a:cubicBezTo>
                  <a:pt x="224" y="316"/>
                  <a:pt x="224" y="311"/>
                  <a:pt x="221" y="308"/>
                </a:cubicBezTo>
                <a:cubicBezTo>
                  <a:pt x="218" y="306"/>
                  <a:pt x="213" y="306"/>
                  <a:pt x="211" y="308"/>
                </a:cubicBezTo>
                <a:close/>
                <a:moveTo>
                  <a:pt x="173" y="330"/>
                </a:moveTo>
                <a:cubicBezTo>
                  <a:pt x="169" y="331"/>
                  <a:pt x="167" y="335"/>
                  <a:pt x="168" y="339"/>
                </a:cubicBezTo>
                <a:cubicBezTo>
                  <a:pt x="169" y="343"/>
                  <a:pt x="173" y="346"/>
                  <a:pt x="177" y="344"/>
                </a:cubicBezTo>
                <a:cubicBezTo>
                  <a:pt x="181" y="343"/>
                  <a:pt x="183" y="339"/>
                  <a:pt x="182" y="335"/>
                </a:cubicBezTo>
                <a:cubicBezTo>
                  <a:pt x="181" y="331"/>
                  <a:pt x="177" y="329"/>
                  <a:pt x="173" y="330"/>
                </a:cubicBezTo>
                <a:close/>
                <a:moveTo>
                  <a:pt x="129" y="330"/>
                </a:moveTo>
                <a:cubicBezTo>
                  <a:pt x="125" y="329"/>
                  <a:pt x="121" y="331"/>
                  <a:pt x="120" y="335"/>
                </a:cubicBezTo>
                <a:cubicBezTo>
                  <a:pt x="119" y="339"/>
                  <a:pt x="121" y="343"/>
                  <a:pt x="125" y="344"/>
                </a:cubicBezTo>
                <a:cubicBezTo>
                  <a:pt x="129" y="346"/>
                  <a:pt x="133" y="343"/>
                  <a:pt x="134" y="339"/>
                </a:cubicBezTo>
                <a:cubicBezTo>
                  <a:pt x="136" y="335"/>
                  <a:pt x="133" y="331"/>
                  <a:pt x="129" y="330"/>
                </a:cubicBezTo>
                <a:close/>
                <a:moveTo>
                  <a:pt x="81" y="308"/>
                </a:moveTo>
                <a:cubicBezTo>
                  <a:pt x="78" y="311"/>
                  <a:pt x="78" y="316"/>
                  <a:pt x="81" y="319"/>
                </a:cubicBezTo>
                <a:cubicBezTo>
                  <a:pt x="84" y="322"/>
                  <a:pt x="89" y="322"/>
                  <a:pt x="91" y="319"/>
                </a:cubicBezTo>
                <a:cubicBezTo>
                  <a:pt x="94" y="316"/>
                  <a:pt x="94" y="311"/>
                  <a:pt x="91" y="308"/>
                </a:cubicBezTo>
                <a:cubicBezTo>
                  <a:pt x="89" y="306"/>
                  <a:pt x="84" y="306"/>
                  <a:pt x="81" y="308"/>
                </a:cubicBezTo>
                <a:close/>
                <a:moveTo>
                  <a:pt x="61" y="265"/>
                </a:moveTo>
                <a:cubicBezTo>
                  <a:pt x="57" y="267"/>
                  <a:pt x="54" y="271"/>
                  <a:pt x="55" y="275"/>
                </a:cubicBezTo>
                <a:cubicBezTo>
                  <a:pt x="56" y="278"/>
                  <a:pt x="61" y="281"/>
                  <a:pt x="64" y="280"/>
                </a:cubicBezTo>
                <a:cubicBezTo>
                  <a:pt x="68" y="279"/>
                  <a:pt x="71" y="275"/>
                  <a:pt x="70" y="271"/>
                </a:cubicBezTo>
                <a:cubicBezTo>
                  <a:pt x="69" y="267"/>
                  <a:pt x="65" y="264"/>
                  <a:pt x="61" y="265"/>
                </a:cubicBezTo>
                <a:close/>
                <a:moveTo>
                  <a:pt x="61" y="232"/>
                </a:moveTo>
                <a:cubicBezTo>
                  <a:pt x="65" y="233"/>
                  <a:pt x="69" y="231"/>
                  <a:pt x="70" y="227"/>
                </a:cubicBezTo>
                <a:cubicBezTo>
                  <a:pt x="71" y="223"/>
                  <a:pt x="68" y="219"/>
                  <a:pt x="64" y="218"/>
                </a:cubicBezTo>
                <a:cubicBezTo>
                  <a:pt x="61" y="217"/>
                  <a:pt x="56" y="219"/>
                  <a:pt x="55" y="223"/>
                </a:cubicBezTo>
                <a:cubicBezTo>
                  <a:pt x="54" y="227"/>
                  <a:pt x="57" y="231"/>
                  <a:pt x="61" y="232"/>
                </a:cubicBezTo>
                <a:close/>
                <a:moveTo>
                  <a:pt x="165" y="235"/>
                </a:moveTo>
                <a:cubicBezTo>
                  <a:pt x="164" y="234"/>
                  <a:pt x="163" y="233"/>
                  <a:pt x="162" y="232"/>
                </a:cubicBezTo>
                <a:cubicBezTo>
                  <a:pt x="162" y="232"/>
                  <a:pt x="162" y="232"/>
                  <a:pt x="162" y="232"/>
                </a:cubicBezTo>
                <a:cubicBezTo>
                  <a:pt x="91" y="179"/>
                  <a:pt x="91" y="179"/>
                  <a:pt x="91" y="179"/>
                </a:cubicBezTo>
                <a:cubicBezTo>
                  <a:pt x="89" y="176"/>
                  <a:pt x="84" y="176"/>
                  <a:pt x="81" y="179"/>
                </a:cubicBezTo>
                <a:cubicBezTo>
                  <a:pt x="78" y="182"/>
                  <a:pt x="78" y="186"/>
                  <a:pt x="81" y="189"/>
                </a:cubicBezTo>
                <a:cubicBezTo>
                  <a:pt x="134" y="260"/>
                  <a:pt x="134" y="260"/>
                  <a:pt x="134" y="260"/>
                </a:cubicBezTo>
                <a:cubicBezTo>
                  <a:pt x="135" y="260"/>
                  <a:pt x="135" y="260"/>
                  <a:pt x="135" y="260"/>
                </a:cubicBezTo>
                <a:cubicBezTo>
                  <a:pt x="135" y="261"/>
                  <a:pt x="136" y="262"/>
                  <a:pt x="137" y="263"/>
                </a:cubicBezTo>
                <a:cubicBezTo>
                  <a:pt x="145" y="271"/>
                  <a:pt x="157" y="271"/>
                  <a:pt x="165" y="263"/>
                </a:cubicBezTo>
                <a:cubicBezTo>
                  <a:pt x="173" y="255"/>
                  <a:pt x="173" y="243"/>
                  <a:pt x="165" y="235"/>
                </a:cubicBezTo>
                <a:close/>
                <a:moveTo>
                  <a:pt x="267" y="152"/>
                </a:moveTo>
                <a:cubicBezTo>
                  <a:pt x="274" y="144"/>
                  <a:pt x="274" y="144"/>
                  <a:pt x="274" y="144"/>
                </a:cubicBezTo>
                <a:cubicBezTo>
                  <a:pt x="277" y="147"/>
                  <a:pt x="277" y="147"/>
                  <a:pt x="277" y="147"/>
                </a:cubicBezTo>
                <a:cubicBezTo>
                  <a:pt x="279" y="149"/>
                  <a:pt x="282" y="149"/>
                  <a:pt x="285" y="147"/>
                </a:cubicBezTo>
                <a:cubicBezTo>
                  <a:pt x="294" y="137"/>
                  <a:pt x="294" y="137"/>
                  <a:pt x="294" y="137"/>
                </a:cubicBezTo>
                <a:cubicBezTo>
                  <a:pt x="297" y="135"/>
                  <a:pt x="297" y="132"/>
                  <a:pt x="294" y="129"/>
                </a:cubicBezTo>
                <a:cubicBezTo>
                  <a:pt x="294" y="129"/>
                  <a:pt x="294" y="129"/>
                  <a:pt x="294" y="129"/>
                </a:cubicBezTo>
                <a:cubicBezTo>
                  <a:pt x="271" y="106"/>
                  <a:pt x="271" y="106"/>
                  <a:pt x="271" y="106"/>
                </a:cubicBezTo>
                <a:cubicBezTo>
                  <a:pt x="271" y="106"/>
                  <a:pt x="271" y="106"/>
                  <a:pt x="271" y="106"/>
                </a:cubicBezTo>
                <a:cubicBezTo>
                  <a:pt x="269" y="104"/>
                  <a:pt x="265" y="104"/>
                  <a:pt x="263" y="106"/>
                </a:cubicBezTo>
                <a:cubicBezTo>
                  <a:pt x="253" y="116"/>
                  <a:pt x="253" y="116"/>
                  <a:pt x="253" y="116"/>
                </a:cubicBezTo>
                <a:cubicBezTo>
                  <a:pt x="251" y="118"/>
                  <a:pt x="251" y="121"/>
                  <a:pt x="253" y="124"/>
                </a:cubicBezTo>
                <a:cubicBezTo>
                  <a:pt x="256" y="126"/>
                  <a:pt x="256" y="126"/>
                  <a:pt x="256" y="126"/>
                </a:cubicBezTo>
                <a:cubicBezTo>
                  <a:pt x="249" y="134"/>
                  <a:pt x="249" y="134"/>
                  <a:pt x="249" y="134"/>
                </a:cubicBezTo>
                <a:cubicBezTo>
                  <a:pt x="231" y="119"/>
                  <a:pt x="210" y="108"/>
                  <a:pt x="187" y="102"/>
                </a:cubicBezTo>
                <a:cubicBezTo>
                  <a:pt x="200" y="92"/>
                  <a:pt x="209" y="76"/>
                  <a:pt x="209" y="58"/>
                </a:cubicBezTo>
                <a:cubicBezTo>
                  <a:pt x="209" y="26"/>
                  <a:pt x="183" y="0"/>
                  <a:pt x="151" y="0"/>
                </a:cubicBezTo>
                <a:cubicBezTo>
                  <a:pt x="119" y="0"/>
                  <a:pt x="93" y="26"/>
                  <a:pt x="93" y="58"/>
                </a:cubicBezTo>
                <a:cubicBezTo>
                  <a:pt x="93" y="76"/>
                  <a:pt x="102" y="92"/>
                  <a:pt x="115" y="102"/>
                </a:cubicBezTo>
                <a:cubicBezTo>
                  <a:pt x="92" y="108"/>
                  <a:pt x="71" y="119"/>
                  <a:pt x="53" y="134"/>
                </a:cubicBezTo>
                <a:cubicBezTo>
                  <a:pt x="46" y="126"/>
                  <a:pt x="46" y="126"/>
                  <a:pt x="46" y="126"/>
                </a:cubicBezTo>
                <a:cubicBezTo>
                  <a:pt x="49" y="124"/>
                  <a:pt x="49" y="124"/>
                  <a:pt x="49" y="124"/>
                </a:cubicBezTo>
                <a:cubicBezTo>
                  <a:pt x="51" y="121"/>
                  <a:pt x="51" y="118"/>
                  <a:pt x="49" y="116"/>
                </a:cubicBezTo>
                <a:cubicBezTo>
                  <a:pt x="39" y="106"/>
                  <a:pt x="39" y="106"/>
                  <a:pt x="39" y="106"/>
                </a:cubicBezTo>
                <a:cubicBezTo>
                  <a:pt x="37" y="104"/>
                  <a:pt x="33" y="104"/>
                  <a:pt x="31" y="106"/>
                </a:cubicBezTo>
                <a:cubicBezTo>
                  <a:pt x="31" y="106"/>
                  <a:pt x="31" y="106"/>
                  <a:pt x="31" y="106"/>
                </a:cubicBezTo>
                <a:cubicBezTo>
                  <a:pt x="8" y="129"/>
                  <a:pt x="8" y="129"/>
                  <a:pt x="8" y="129"/>
                </a:cubicBezTo>
                <a:cubicBezTo>
                  <a:pt x="8" y="129"/>
                  <a:pt x="8" y="129"/>
                  <a:pt x="8" y="129"/>
                </a:cubicBezTo>
                <a:cubicBezTo>
                  <a:pt x="5" y="132"/>
                  <a:pt x="5" y="135"/>
                  <a:pt x="8" y="137"/>
                </a:cubicBezTo>
                <a:cubicBezTo>
                  <a:pt x="17" y="147"/>
                  <a:pt x="17" y="147"/>
                  <a:pt x="17" y="147"/>
                </a:cubicBezTo>
                <a:cubicBezTo>
                  <a:pt x="20" y="149"/>
                  <a:pt x="23" y="149"/>
                  <a:pt x="25" y="147"/>
                </a:cubicBezTo>
                <a:cubicBezTo>
                  <a:pt x="28" y="144"/>
                  <a:pt x="28" y="144"/>
                  <a:pt x="28" y="144"/>
                </a:cubicBezTo>
                <a:cubicBezTo>
                  <a:pt x="35" y="152"/>
                  <a:pt x="35" y="152"/>
                  <a:pt x="35" y="152"/>
                </a:cubicBezTo>
                <a:cubicBezTo>
                  <a:pt x="13" y="178"/>
                  <a:pt x="0" y="212"/>
                  <a:pt x="0" y="249"/>
                </a:cubicBezTo>
                <a:cubicBezTo>
                  <a:pt x="0" y="332"/>
                  <a:pt x="68" y="400"/>
                  <a:pt x="151" y="400"/>
                </a:cubicBezTo>
                <a:cubicBezTo>
                  <a:pt x="234" y="400"/>
                  <a:pt x="302" y="332"/>
                  <a:pt x="302" y="249"/>
                </a:cubicBezTo>
                <a:cubicBezTo>
                  <a:pt x="302" y="212"/>
                  <a:pt x="289" y="178"/>
                  <a:pt x="267" y="152"/>
                </a:cubicBezTo>
                <a:close/>
                <a:moveTo>
                  <a:pt x="112" y="58"/>
                </a:moveTo>
                <a:cubicBezTo>
                  <a:pt x="112" y="36"/>
                  <a:pt x="130" y="19"/>
                  <a:pt x="151" y="19"/>
                </a:cubicBezTo>
                <a:cubicBezTo>
                  <a:pt x="172" y="19"/>
                  <a:pt x="190" y="36"/>
                  <a:pt x="190" y="58"/>
                </a:cubicBezTo>
                <a:cubicBezTo>
                  <a:pt x="190" y="74"/>
                  <a:pt x="179" y="89"/>
                  <a:pt x="164" y="94"/>
                </a:cubicBezTo>
                <a:cubicBezTo>
                  <a:pt x="164" y="69"/>
                  <a:pt x="164" y="69"/>
                  <a:pt x="164" y="69"/>
                </a:cubicBezTo>
                <a:cubicBezTo>
                  <a:pt x="168" y="69"/>
                  <a:pt x="168" y="69"/>
                  <a:pt x="168" y="69"/>
                </a:cubicBezTo>
                <a:cubicBezTo>
                  <a:pt x="171" y="69"/>
                  <a:pt x="173" y="67"/>
                  <a:pt x="173" y="64"/>
                </a:cubicBezTo>
                <a:cubicBezTo>
                  <a:pt x="173" y="50"/>
                  <a:pt x="173" y="50"/>
                  <a:pt x="173" y="50"/>
                </a:cubicBezTo>
                <a:cubicBezTo>
                  <a:pt x="173" y="47"/>
                  <a:pt x="171" y="44"/>
                  <a:pt x="168" y="44"/>
                </a:cubicBezTo>
                <a:cubicBezTo>
                  <a:pt x="168" y="44"/>
                  <a:pt x="168" y="44"/>
                  <a:pt x="168" y="44"/>
                </a:cubicBezTo>
                <a:cubicBezTo>
                  <a:pt x="135" y="44"/>
                  <a:pt x="135" y="44"/>
                  <a:pt x="135" y="44"/>
                </a:cubicBezTo>
                <a:cubicBezTo>
                  <a:pt x="135" y="44"/>
                  <a:pt x="135" y="44"/>
                  <a:pt x="135" y="44"/>
                </a:cubicBezTo>
                <a:cubicBezTo>
                  <a:pt x="132" y="44"/>
                  <a:pt x="129" y="47"/>
                  <a:pt x="129" y="50"/>
                </a:cubicBezTo>
                <a:cubicBezTo>
                  <a:pt x="129" y="64"/>
                  <a:pt x="129" y="64"/>
                  <a:pt x="129" y="64"/>
                </a:cubicBezTo>
                <a:cubicBezTo>
                  <a:pt x="129" y="67"/>
                  <a:pt x="132" y="69"/>
                  <a:pt x="135" y="69"/>
                </a:cubicBezTo>
                <a:cubicBezTo>
                  <a:pt x="138" y="69"/>
                  <a:pt x="138" y="69"/>
                  <a:pt x="138" y="69"/>
                </a:cubicBezTo>
                <a:cubicBezTo>
                  <a:pt x="138" y="94"/>
                  <a:pt x="138" y="94"/>
                  <a:pt x="138" y="94"/>
                </a:cubicBezTo>
                <a:cubicBezTo>
                  <a:pt x="123" y="89"/>
                  <a:pt x="112" y="75"/>
                  <a:pt x="112" y="58"/>
                </a:cubicBezTo>
                <a:close/>
                <a:moveTo>
                  <a:pt x="151" y="363"/>
                </a:moveTo>
                <a:cubicBezTo>
                  <a:pt x="88" y="363"/>
                  <a:pt x="37" y="312"/>
                  <a:pt x="37" y="249"/>
                </a:cubicBezTo>
                <a:cubicBezTo>
                  <a:pt x="37" y="186"/>
                  <a:pt x="88" y="135"/>
                  <a:pt x="151" y="135"/>
                </a:cubicBezTo>
                <a:cubicBezTo>
                  <a:pt x="214" y="135"/>
                  <a:pt x="265" y="186"/>
                  <a:pt x="265" y="249"/>
                </a:cubicBezTo>
                <a:cubicBezTo>
                  <a:pt x="265" y="312"/>
                  <a:pt x="214" y="363"/>
                  <a:pt x="151" y="36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Icon 1"/>
          <p:cNvSpPr>
            <a:spLocks noChangeAspect="1" noEditPoints="1"/>
          </p:cNvSpPr>
          <p:nvPr/>
        </p:nvSpPr>
        <p:spPr bwMode="auto">
          <a:xfrm>
            <a:off x="3539077" y="4972130"/>
            <a:ext cx="441049" cy="240571"/>
          </a:xfrm>
          <a:custGeom>
            <a:avLst/>
            <a:gdLst>
              <a:gd name="T0" fmla="*/ 200 w 200"/>
              <a:gd name="T1" fmla="*/ 60 h 100"/>
              <a:gd name="T2" fmla="*/ 160 w 200"/>
              <a:gd name="T3" fmla="*/ 100 h 100"/>
              <a:gd name="T4" fmla="*/ 123 w 200"/>
              <a:gd name="T5" fmla="*/ 100 h 100"/>
              <a:gd name="T6" fmla="*/ 136 w 200"/>
              <a:gd name="T7" fmla="*/ 79 h 100"/>
              <a:gd name="T8" fmla="*/ 155 w 200"/>
              <a:gd name="T9" fmla="*/ 79 h 100"/>
              <a:gd name="T10" fmla="*/ 155 w 200"/>
              <a:gd name="T11" fmla="*/ 86 h 100"/>
              <a:gd name="T12" fmla="*/ 172 w 200"/>
              <a:gd name="T13" fmla="*/ 72 h 100"/>
              <a:gd name="T14" fmla="*/ 155 w 200"/>
              <a:gd name="T15" fmla="*/ 59 h 100"/>
              <a:gd name="T16" fmla="*/ 155 w 200"/>
              <a:gd name="T17" fmla="*/ 66 h 100"/>
              <a:gd name="T18" fmla="*/ 136 w 200"/>
              <a:gd name="T19" fmla="*/ 66 h 100"/>
              <a:gd name="T20" fmla="*/ 104 w 200"/>
              <a:gd name="T21" fmla="*/ 40 h 100"/>
              <a:gd name="T22" fmla="*/ 91 w 200"/>
              <a:gd name="T23" fmla="*/ 43 h 100"/>
              <a:gd name="T24" fmla="*/ 61 w 200"/>
              <a:gd name="T25" fmla="*/ 25 h 100"/>
              <a:gd name="T26" fmla="*/ 101 w 200"/>
              <a:gd name="T27" fmla="*/ 0 h 100"/>
              <a:gd name="T28" fmla="*/ 141 w 200"/>
              <a:gd name="T29" fmla="*/ 25 h 100"/>
              <a:gd name="T30" fmla="*/ 160 w 200"/>
              <a:gd name="T31" fmla="*/ 20 h 100"/>
              <a:gd name="T32" fmla="*/ 200 w 200"/>
              <a:gd name="T33" fmla="*/ 60 h 100"/>
              <a:gd name="T34" fmla="*/ 86 w 200"/>
              <a:gd name="T35" fmla="*/ 79 h 100"/>
              <a:gd name="T36" fmla="*/ 86 w 200"/>
              <a:gd name="T37" fmla="*/ 86 h 100"/>
              <a:gd name="T38" fmla="*/ 70 w 200"/>
              <a:gd name="T39" fmla="*/ 72 h 100"/>
              <a:gd name="T40" fmla="*/ 86 w 200"/>
              <a:gd name="T41" fmla="*/ 59 h 100"/>
              <a:gd name="T42" fmla="*/ 86 w 200"/>
              <a:gd name="T43" fmla="*/ 66 h 100"/>
              <a:gd name="T44" fmla="*/ 129 w 200"/>
              <a:gd name="T45" fmla="*/ 66 h 100"/>
              <a:gd name="T46" fmla="*/ 104 w 200"/>
              <a:gd name="T47" fmla="*/ 46 h 100"/>
              <a:gd name="T48" fmla="*/ 91 w 200"/>
              <a:gd name="T49" fmla="*/ 50 h 100"/>
              <a:gd name="T50" fmla="*/ 88 w 200"/>
              <a:gd name="T51" fmla="*/ 51 h 100"/>
              <a:gd name="T52" fmla="*/ 86 w 200"/>
              <a:gd name="T53" fmla="*/ 48 h 100"/>
              <a:gd name="T54" fmla="*/ 59 w 200"/>
              <a:gd name="T55" fmla="*/ 31 h 100"/>
              <a:gd name="T56" fmla="*/ 30 w 200"/>
              <a:gd name="T57" fmla="*/ 59 h 100"/>
              <a:gd name="T58" fmla="*/ 30 w 200"/>
              <a:gd name="T59" fmla="*/ 62 h 100"/>
              <a:gd name="T60" fmla="*/ 27 w 200"/>
              <a:gd name="T61" fmla="*/ 62 h 100"/>
              <a:gd name="T62" fmla="*/ 11 w 200"/>
              <a:gd name="T63" fmla="*/ 74 h 100"/>
              <a:gd name="T64" fmla="*/ 11 w 200"/>
              <a:gd name="T65" fmla="*/ 76 h 100"/>
              <a:gd name="T66" fmla="*/ 9 w 200"/>
              <a:gd name="T67" fmla="*/ 76 h 100"/>
              <a:gd name="T68" fmla="*/ 0 w 200"/>
              <a:gd name="T69" fmla="*/ 88 h 100"/>
              <a:gd name="T70" fmla="*/ 12 w 200"/>
              <a:gd name="T71" fmla="*/ 100 h 100"/>
              <a:gd name="T72" fmla="*/ 104 w 200"/>
              <a:gd name="T73" fmla="*/ 100 h 100"/>
              <a:gd name="T74" fmla="*/ 130 w 200"/>
              <a:gd name="T75" fmla="*/ 79 h 100"/>
              <a:gd name="T76" fmla="*/ 86 w 200"/>
              <a:gd name="T77" fmla="*/ 7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0" h="100">
                <a:moveTo>
                  <a:pt x="200" y="60"/>
                </a:moveTo>
                <a:cubicBezTo>
                  <a:pt x="200" y="83"/>
                  <a:pt x="182" y="100"/>
                  <a:pt x="160" y="100"/>
                </a:cubicBezTo>
                <a:cubicBezTo>
                  <a:pt x="146" y="100"/>
                  <a:pt x="134" y="100"/>
                  <a:pt x="123" y="100"/>
                </a:cubicBezTo>
                <a:cubicBezTo>
                  <a:pt x="130" y="95"/>
                  <a:pt x="135" y="88"/>
                  <a:pt x="136" y="79"/>
                </a:cubicBezTo>
                <a:cubicBezTo>
                  <a:pt x="155" y="79"/>
                  <a:pt x="155" y="79"/>
                  <a:pt x="155" y="79"/>
                </a:cubicBezTo>
                <a:cubicBezTo>
                  <a:pt x="155" y="86"/>
                  <a:pt x="155" y="86"/>
                  <a:pt x="155" y="86"/>
                </a:cubicBezTo>
                <a:cubicBezTo>
                  <a:pt x="172" y="72"/>
                  <a:pt x="172" y="72"/>
                  <a:pt x="172" y="72"/>
                </a:cubicBezTo>
                <a:cubicBezTo>
                  <a:pt x="155" y="59"/>
                  <a:pt x="155" y="59"/>
                  <a:pt x="155" y="59"/>
                </a:cubicBezTo>
                <a:cubicBezTo>
                  <a:pt x="155" y="66"/>
                  <a:pt x="155" y="66"/>
                  <a:pt x="155" y="66"/>
                </a:cubicBezTo>
                <a:cubicBezTo>
                  <a:pt x="136" y="66"/>
                  <a:pt x="136" y="66"/>
                  <a:pt x="136" y="66"/>
                </a:cubicBezTo>
                <a:cubicBezTo>
                  <a:pt x="132" y="51"/>
                  <a:pt x="119" y="40"/>
                  <a:pt x="104" y="40"/>
                </a:cubicBezTo>
                <a:cubicBezTo>
                  <a:pt x="99" y="40"/>
                  <a:pt x="95" y="41"/>
                  <a:pt x="91" y="43"/>
                </a:cubicBezTo>
                <a:cubicBezTo>
                  <a:pt x="84" y="32"/>
                  <a:pt x="73" y="26"/>
                  <a:pt x="61" y="25"/>
                </a:cubicBezTo>
                <a:cubicBezTo>
                  <a:pt x="68" y="10"/>
                  <a:pt x="83" y="0"/>
                  <a:pt x="101" y="0"/>
                </a:cubicBezTo>
                <a:cubicBezTo>
                  <a:pt x="118" y="0"/>
                  <a:pt x="133" y="10"/>
                  <a:pt x="141" y="25"/>
                </a:cubicBezTo>
                <a:cubicBezTo>
                  <a:pt x="146" y="22"/>
                  <a:pt x="153" y="20"/>
                  <a:pt x="160" y="20"/>
                </a:cubicBezTo>
                <a:cubicBezTo>
                  <a:pt x="182" y="20"/>
                  <a:pt x="200" y="38"/>
                  <a:pt x="200" y="60"/>
                </a:cubicBezTo>
                <a:close/>
                <a:moveTo>
                  <a:pt x="86" y="79"/>
                </a:moveTo>
                <a:cubicBezTo>
                  <a:pt x="86" y="86"/>
                  <a:pt x="86" y="86"/>
                  <a:pt x="86" y="86"/>
                </a:cubicBezTo>
                <a:cubicBezTo>
                  <a:pt x="70" y="72"/>
                  <a:pt x="70" y="72"/>
                  <a:pt x="70" y="72"/>
                </a:cubicBezTo>
                <a:cubicBezTo>
                  <a:pt x="86" y="59"/>
                  <a:pt x="86" y="59"/>
                  <a:pt x="86" y="59"/>
                </a:cubicBezTo>
                <a:cubicBezTo>
                  <a:pt x="86" y="66"/>
                  <a:pt x="86" y="66"/>
                  <a:pt x="86" y="66"/>
                </a:cubicBezTo>
                <a:cubicBezTo>
                  <a:pt x="129" y="66"/>
                  <a:pt x="129" y="66"/>
                  <a:pt x="129" y="66"/>
                </a:cubicBezTo>
                <a:cubicBezTo>
                  <a:pt x="126" y="55"/>
                  <a:pt x="116" y="46"/>
                  <a:pt x="104" y="46"/>
                </a:cubicBezTo>
                <a:cubicBezTo>
                  <a:pt x="99" y="46"/>
                  <a:pt x="95" y="47"/>
                  <a:pt x="91" y="50"/>
                </a:cubicBezTo>
                <a:cubicBezTo>
                  <a:pt x="88" y="51"/>
                  <a:pt x="88" y="51"/>
                  <a:pt x="88" y="51"/>
                </a:cubicBezTo>
                <a:cubicBezTo>
                  <a:pt x="86" y="48"/>
                  <a:pt x="86" y="48"/>
                  <a:pt x="86" y="48"/>
                </a:cubicBezTo>
                <a:cubicBezTo>
                  <a:pt x="81" y="38"/>
                  <a:pt x="71" y="31"/>
                  <a:pt x="59" y="31"/>
                </a:cubicBezTo>
                <a:cubicBezTo>
                  <a:pt x="43" y="31"/>
                  <a:pt x="30" y="44"/>
                  <a:pt x="30" y="59"/>
                </a:cubicBezTo>
                <a:cubicBezTo>
                  <a:pt x="30" y="62"/>
                  <a:pt x="30" y="62"/>
                  <a:pt x="30" y="62"/>
                </a:cubicBezTo>
                <a:cubicBezTo>
                  <a:pt x="27" y="62"/>
                  <a:pt x="27" y="62"/>
                  <a:pt x="27" y="62"/>
                </a:cubicBezTo>
                <a:cubicBezTo>
                  <a:pt x="20" y="63"/>
                  <a:pt x="14" y="68"/>
                  <a:pt x="11" y="74"/>
                </a:cubicBezTo>
                <a:cubicBezTo>
                  <a:pt x="11" y="76"/>
                  <a:pt x="11" y="76"/>
                  <a:pt x="11" y="76"/>
                </a:cubicBezTo>
                <a:cubicBezTo>
                  <a:pt x="9" y="76"/>
                  <a:pt x="9" y="76"/>
                  <a:pt x="9" y="76"/>
                </a:cubicBezTo>
                <a:cubicBezTo>
                  <a:pt x="4" y="77"/>
                  <a:pt x="0" y="82"/>
                  <a:pt x="0" y="88"/>
                </a:cubicBezTo>
                <a:cubicBezTo>
                  <a:pt x="0" y="95"/>
                  <a:pt x="5" y="100"/>
                  <a:pt x="12" y="100"/>
                </a:cubicBezTo>
                <a:cubicBezTo>
                  <a:pt x="104" y="100"/>
                  <a:pt x="104" y="100"/>
                  <a:pt x="104" y="100"/>
                </a:cubicBezTo>
                <a:cubicBezTo>
                  <a:pt x="116" y="100"/>
                  <a:pt x="127" y="91"/>
                  <a:pt x="130" y="79"/>
                </a:cubicBezTo>
                <a:lnTo>
                  <a:pt x="86" y="79"/>
                </a:lnTo>
                <a:close/>
              </a:path>
            </a:pathLst>
          </a:custGeom>
          <a:solidFill>
            <a:schemeClr val="accent1"/>
          </a:solidFill>
          <a:ln>
            <a:noFill/>
          </a:ln>
        </p:spPr>
        <p:txBody>
          <a:bodyPr vert="horz" wrap="square" lIns="93264" tIns="46632" rIns="93264" bIns="46632" numCol="1" anchor="t" anchorCtr="0" compatLnSpc="1">
            <a:prstTxWarp prst="textNoShape">
              <a:avLst/>
            </a:prstTxWarp>
          </a:bodyPr>
          <a:lstStyle/>
          <a:p>
            <a:pPr defTabSz="932563"/>
            <a:endParaRPr lang="en-US">
              <a:solidFill>
                <a:srgbClr val="505050"/>
              </a:solidFill>
            </a:endParaRPr>
          </a:p>
        </p:txBody>
      </p:sp>
      <p:grpSp>
        <p:nvGrpSpPr>
          <p:cNvPr id="44" name="Group 80"/>
          <p:cNvGrpSpPr>
            <a:grpSpLocks/>
          </p:cNvGrpSpPr>
          <p:nvPr/>
        </p:nvGrpSpPr>
        <p:grpSpPr bwMode="auto">
          <a:xfrm>
            <a:off x="6478901" y="4995207"/>
            <a:ext cx="485570" cy="383166"/>
            <a:chOff x="5789612" y="2057400"/>
            <a:chExt cx="2514600" cy="2133600"/>
          </a:xfrm>
        </p:grpSpPr>
        <p:cxnSp>
          <p:nvCxnSpPr>
            <p:cNvPr id="45" name="Straight Connector 44"/>
            <p:cNvCxnSpPr/>
            <p:nvPr/>
          </p:nvCxnSpPr>
          <p:spPr>
            <a:xfrm flipV="1">
              <a:off x="5789853" y="2893136"/>
              <a:ext cx="389293" cy="231805"/>
            </a:xfrm>
            <a:prstGeom prst="line">
              <a:avLst/>
            </a:prstGeom>
            <a:ln w="381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179146" y="2893136"/>
              <a:ext cx="396778" cy="231805"/>
            </a:xfrm>
            <a:prstGeom prst="line">
              <a:avLst/>
            </a:prstGeom>
            <a:ln w="381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6560951" y="2054548"/>
              <a:ext cx="389293" cy="1056757"/>
            </a:xfrm>
            <a:prstGeom prst="line">
              <a:avLst/>
            </a:prstGeom>
            <a:ln w="381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6950244" y="2075000"/>
              <a:ext cx="209620" cy="2113518"/>
            </a:xfrm>
            <a:prstGeom prst="line">
              <a:avLst/>
            </a:prstGeom>
            <a:ln w="381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7159864" y="3056763"/>
              <a:ext cx="306945" cy="1131755"/>
            </a:xfrm>
            <a:prstGeom prst="line">
              <a:avLst/>
            </a:prstGeom>
            <a:ln w="381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7466809" y="3056763"/>
              <a:ext cx="74864" cy="143176"/>
            </a:xfrm>
            <a:prstGeom prst="line">
              <a:avLst/>
            </a:prstGeom>
            <a:ln w="381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7541673" y="2893136"/>
              <a:ext cx="232076" cy="306803"/>
            </a:xfrm>
            <a:prstGeom prst="line">
              <a:avLst/>
            </a:prstGeom>
            <a:ln w="381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7773750" y="2893136"/>
              <a:ext cx="299457" cy="606786"/>
            </a:xfrm>
            <a:prstGeom prst="line">
              <a:avLst/>
            </a:prstGeom>
            <a:ln w="381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8073206" y="3056763"/>
              <a:ext cx="232081" cy="443159"/>
            </a:xfrm>
            <a:prstGeom prst="line">
              <a:avLst/>
            </a:prstGeom>
            <a:ln w="381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sp useBgFill="1">
        <p:nvSpPr>
          <p:cNvPr id="51" name="Rectangle 50"/>
          <p:cNvSpPr/>
          <p:nvPr/>
        </p:nvSpPr>
        <p:spPr bwMode="auto">
          <a:xfrm>
            <a:off x="0" y="6427839"/>
            <a:ext cx="12436475" cy="56668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74" tIns="46637" rIns="93274" bIns="46637" numCol="1" rtlCol="0" anchor="ctr" anchorCtr="0" compatLnSpc="1">
            <a:prstTxWarp prst="textNoShape">
              <a:avLst/>
            </a:prstTxWarp>
          </a:bodyPr>
          <a:lstStyle/>
          <a:p>
            <a:pPr algn="ctr" defTabSz="932472" fontAlgn="base">
              <a:lnSpc>
                <a:spcPct val="90000"/>
              </a:lnSpc>
              <a:spcBef>
                <a:spcPct val="0"/>
              </a:spcBef>
              <a:spcAft>
                <a:spcPct val="0"/>
              </a:spcAft>
            </a:pPr>
            <a:endParaRPr lang="en-US" sz="2000" spc="-51" dirty="0">
              <a:gradFill>
                <a:gsLst>
                  <a:gs pos="0">
                    <a:srgbClr val="EFEFEF"/>
                  </a:gs>
                  <a:gs pos="100000">
                    <a:srgbClr val="EFEFEF"/>
                  </a:gs>
                </a:gsLst>
                <a:lin ang="5400000" scaled="0"/>
              </a:gradFill>
            </a:endParaRPr>
          </a:p>
        </p:txBody>
      </p:sp>
    </p:spTree>
    <p:extLst>
      <p:ext uri="{BB962C8B-B14F-4D97-AF65-F5344CB8AC3E}">
        <p14:creationId xmlns:p14="http://schemas.microsoft.com/office/powerpoint/2010/main" val="654948674"/>
      </p:ext>
    </p:extLst>
  </p:cSld>
  <p:clrMapOvr>
    <a:masterClrMapping/>
  </p:clrMapOvr>
  <mc:AlternateContent xmlns:mc="http://schemas.openxmlformats.org/markup-compatibility/2006">
    <mc:Choice xmlns:p14="http://schemas.microsoft.com/office/powerpoint/2010/main" Requires="p14">
      <p:transition p14:dur="1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4"/>
                                        </p:tgtEl>
                                        <p:attrNameLst>
                                          <p:attrName>style.visibility</p:attrName>
                                        </p:attrNameLst>
                                      </p:cBhvr>
                                      <p:to>
                                        <p:strVal val="visible"/>
                                      </p:to>
                                    </p:set>
                                  </p:childTnLst>
                                </p:cTn>
                              </p:par>
                              <p:par>
                                <p:cTn id="9" presetID="2" presetClass="entr" presetSubtype="4" decel="10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ppt_x"/>
                                          </p:val>
                                        </p:tav>
                                        <p:tav tm="100000">
                                          <p:val>
                                            <p:strVal val="#ppt_x"/>
                                          </p:val>
                                        </p:tav>
                                      </p:tavLst>
                                    </p:anim>
                                    <p:anim calcmode="lin" valueType="num">
                                      <p:cBhvr additive="base">
                                        <p:cTn id="12" dur="75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2" presetClass="entr" presetSubtype="8" decel="10000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1000" fill="hold"/>
                                        <p:tgtEl>
                                          <p:spTgt spid="16"/>
                                        </p:tgtEl>
                                        <p:attrNameLst>
                                          <p:attrName>ppt_x</p:attrName>
                                        </p:attrNameLst>
                                      </p:cBhvr>
                                      <p:tavLst>
                                        <p:tav tm="0">
                                          <p:val>
                                            <p:strVal val="0-#ppt_w/2"/>
                                          </p:val>
                                        </p:tav>
                                        <p:tav tm="100000">
                                          <p:val>
                                            <p:strVal val="#ppt_x"/>
                                          </p:val>
                                        </p:tav>
                                      </p:tavLst>
                                    </p:anim>
                                    <p:anim calcmode="lin" valueType="num">
                                      <p:cBhvr additive="base">
                                        <p:cTn id="17" dur="1000" fill="hold"/>
                                        <p:tgtEl>
                                          <p:spTgt spid="16"/>
                                        </p:tgtEl>
                                        <p:attrNameLst>
                                          <p:attrName>ppt_y</p:attrName>
                                        </p:attrNameLst>
                                      </p:cBhvr>
                                      <p:tavLst>
                                        <p:tav tm="0">
                                          <p:val>
                                            <p:strVal val="#ppt_y"/>
                                          </p:val>
                                        </p:tav>
                                        <p:tav tm="100000">
                                          <p:val>
                                            <p:strVal val="#ppt_y"/>
                                          </p:val>
                                        </p:tav>
                                      </p:tavLst>
                                    </p:anim>
                                  </p:childTnLst>
                                </p:cTn>
                              </p:par>
                              <p:par>
                                <p:cTn id="18" presetID="2" presetClass="entr" presetSubtype="8" decel="100000" fill="hold" grpId="0" nodeType="withEffect">
                                  <p:stCondLst>
                                    <p:cond delay="20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1000" fill="hold"/>
                                        <p:tgtEl>
                                          <p:spTgt spid="15"/>
                                        </p:tgtEl>
                                        <p:attrNameLst>
                                          <p:attrName>ppt_x</p:attrName>
                                        </p:attrNameLst>
                                      </p:cBhvr>
                                      <p:tavLst>
                                        <p:tav tm="0">
                                          <p:val>
                                            <p:strVal val="0-#ppt_w/2"/>
                                          </p:val>
                                        </p:tav>
                                        <p:tav tm="100000">
                                          <p:val>
                                            <p:strVal val="#ppt_x"/>
                                          </p:val>
                                        </p:tav>
                                      </p:tavLst>
                                    </p:anim>
                                    <p:anim calcmode="lin" valueType="num">
                                      <p:cBhvr additive="base">
                                        <p:cTn id="21" dur="1000" fill="hold"/>
                                        <p:tgtEl>
                                          <p:spTgt spid="15"/>
                                        </p:tgtEl>
                                        <p:attrNameLst>
                                          <p:attrName>ppt_y</p:attrName>
                                        </p:attrNameLst>
                                      </p:cBhvr>
                                      <p:tavLst>
                                        <p:tav tm="0">
                                          <p:val>
                                            <p:strVal val="#ppt_y"/>
                                          </p:val>
                                        </p:tav>
                                        <p:tav tm="100000">
                                          <p:val>
                                            <p:strVal val="#ppt_y"/>
                                          </p:val>
                                        </p:tav>
                                      </p:tavLst>
                                    </p:anim>
                                  </p:childTnLst>
                                </p:cTn>
                              </p:par>
                              <p:par>
                                <p:cTn id="22" presetID="2" presetClass="entr" presetSubtype="8" decel="100000" fill="hold" grpId="0" nodeType="withEffect">
                                  <p:stCondLst>
                                    <p:cond delay="40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1000" fill="hold"/>
                                        <p:tgtEl>
                                          <p:spTgt spid="3"/>
                                        </p:tgtEl>
                                        <p:attrNameLst>
                                          <p:attrName>ppt_x</p:attrName>
                                        </p:attrNameLst>
                                      </p:cBhvr>
                                      <p:tavLst>
                                        <p:tav tm="0">
                                          <p:val>
                                            <p:strVal val="0-#ppt_w/2"/>
                                          </p:val>
                                        </p:tav>
                                        <p:tav tm="100000">
                                          <p:val>
                                            <p:strVal val="#ppt_x"/>
                                          </p:val>
                                        </p:tav>
                                      </p:tavLst>
                                    </p:anim>
                                    <p:anim calcmode="lin" valueType="num">
                                      <p:cBhvr additive="base">
                                        <p:cTn id="25" dur="1000" fill="hold"/>
                                        <p:tgtEl>
                                          <p:spTgt spid="3"/>
                                        </p:tgtEl>
                                        <p:attrNameLst>
                                          <p:attrName>ppt_y</p:attrName>
                                        </p:attrNameLst>
                                      </p:cBhvr>
                                      <p:tavLst>
                                        <p:tav tm="0">
                                          <p:val>
                                            <p:strVal val="#ppt_y"/>
                                          </p:val>
                                        </p:tav>
                                        <p:tav tm="100000">
                                          <p:val>
                                            <p:strVal val="#ppt_y"/>
                                          </p:val>
                                        </p:tav>
                                      </p:tavLst>
                                    </p:anim>
                                  </p:childTnLst>
                                </p:cTn>
                              </p:par>
                              <p:par>
                                <p:cTn id="26" presetID="2" presetClass="entr" presetSubtype="8" decel="100000" fill="hold" nodeType="withEffect">
                                  <p:stCondLst>
                                    <p:cond delay="100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900" fill="hold"/>
                                        <p:tgtEl>
                                          <p:spTgt spid="14"/>
                                        </p:tgtEl>
                                        <p:attrNameLst>
                                          <p:attrName>ppt_x</p:attrName>
                                        </p:attrNameLst>
                                      </p:cBhvr>
                                      <p:tavLst>
                                        <p:tav tm="0">
                                          <p:val>
                                            <p:strVal val="0-#ppt_w/2"/>
                                          </p:val>
                                        </p:tav>
                                        <p:tav tm="100000">
                                          <p:val>
                                            <p:strVal val="#ppt_x"/>
                                          </p:val>
                                        </p:tav>
                                      </p:tavLst>
                                    </p:anim>
                                    <p:anim calcmode="lin" valueType="num">
                                      <p:cBhvr additive="base">
                                        <p:cTn id="29" dur="900" fill="hold"/>
                                        <p:tgtEl>
                                          <p:spTgt spid="14"/>
                                        </p:tgtEl>
                                        <p:attrNameLst>
                                          <p:attrName>ppt_y</p:attrName>
                                        </p:attrNameLst>
                                      </p:cBhvr>
                                      <p:tavLst>
                                        <p:tav tm="0">
                                          <p:val>
                                            <p:strVal val="#ppt_y"/>
                                          </p:val>
                                        </p:tav>
                                        <p:tav tm="100000">
                                          <p:val>
                                            <p:strVal val="#ppt_y"/>
                                          </p:val>
                                        </p:tav>
                                      </p:tavLst>
                                    </p:anim>
                                  </p:childTnLst>
                                </p:cTn>
                              </p:par>
                              <p:par>
                                <p:cTn id="30" presetID="2" presetClass="entr" presetSubtype="4" decel="100000" fill="hold" nodeType="withEffect">
                                  <p:stCondLst>
                                    <p:cond delay="100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1000" fill="hold"/>
                                        <p:tgtEl>
                                          <p:spTgt spid="10"/>
                                        </p:tgtEl>
                                        <p:attrNameLst>
                                          <p:attrName>ppt_x</p:attrName>
                                        </p:attrNameLst>
                                      </p:cBhvr>
                                      <p:tavLst>
                                        <p:tav tm="0">
                                          <p:val>
                                            <p:strVal val="#ppt_x"/>
                                          </p:val>
                                        </p:tav>
                                        <p:tav tm="100000">
                                          <p:val>
                                            <p:strVal val="#ppt_x"/>
                                          </p:val>
                                        </p:tav>
                                      </p:tavLst>
                                    </p:anim>
                                    <p:anim calcmode="lin" valueType="num">
                                      <p:cBhvr additive="base">
                                        <p:cTn id="33" dur="1000" fill="hold"/>
                                        <p:tgtEl>
                                          <p:spTgt spid="10"/>
                                        </p:tgtEl>
                                        <p:attrNameLst>
                                          <p:attrName>ppt_y</p:attrName>
                                        </p:attrNameLst>
                                      </p:cBhvr>
                                      <p:tavLst>
                                        <p:tav tm="0">
                                          <p:val>
                                            <p:strVal val="1+#ppt_h/2"/>
                                          </p:val>
                                        </p:tav>
                                        <p:tav tm="100000">
                                          <p:val>
                                            <p:strVal val="#ppt_y"/>
                                          </p:val>
                                        </p:tav>
                                      </p:tavLst>
                                    </p:anim>
                                  </p:childTnLst>
                                </p:cTn>
                              </p:par>
                              <p:par>
                                <p:cTn id="34" presetID="2" presetClass="entr" presetSubtype="4" decel="100000" fill="hold" nodeType="withEffect">
                                  <p:stCondLst>
                                    <p:cond delay="110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1000" fill="hold"/>
                                        <p:tgtEl>
                                          <p:spTgt spid="11"/>
                                        </p:tgtEl>
                                        <p:attrNameLst>
                                          <p:attrName>ppt_x</p:attrName>
                                        </p:attrNameLst>
                                      </p:cBhvr>
                                      <p:tavLst>
                                        <p:tav tm="0">
                                          <p:val>
                                            <p:strVal val="#ppt_x"/>
                                          </p:val>
                                        </p:tav>
                                        <p:tav tm="100000">
                                          <p:val>
                                            <p:strVal val="#ppt_x"/>
                                          </p:val>
                                        </p:tav>
                                      </p:tavLst>
                                    </p:anim>
                                    <p:anim calcmode="lin" valueType="num">
                                      <p:cBhvr additive="base">
                                        <p:cTn id="37" dur="1000" fill="hold"/>
                                        <p:tgtEl>
                                          <p:spTgt spid="11"/>
                                        </p:tgtEl>
                                        <p:attrNameLst>
                                          <p:attrName>ppt_y</p:attrName>
                                        </p:attrNameLst>
                                      </p:cBhvr>
                                      <p:tavLst>
                                        <p:tav tm="0">
                                          <p:val>
                                            <p:strVal val="1+#ppt_h/2"/>
                                          </p:val>
                                        </p:tav>
                                        <p:tav tm="100000">
                                          <p:val>
                                            <p:strVal val="#ppt_y"/>
                                          </p:val>
                                        </p:tav>
                                      </p:tavLst>
                                    </p:anim>
                                  </p:childTnLst>
                                </p:cTn>
                              </p:par>
                              <p:par>
                                <p:cTn id="38" presetID="2" presetClass="entr" presetSubtype="4" decel="100000" fill="hold" nodeType="withEffect">
                                  <p:stCondLst>
                                    <p:cond delay="120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1000" fill="hold"/>
                                        <p:tgtEl>
                                          <p:spTgt spid="12"/>
                                        </p:tgtEl>
                                        <p:attrNameLst>
                                          <p:attrName>ppt_x</p:attrName>
                                        </p:attrNameLst>
                                      </p:cBhvr>
                                      <p:tavLst>
                                        <p:tav tm="0">
                                          <p:val>
                                            <p:strVal val="#ppt_x"/>
                                          </p:val>
                                        </p:tav>
                                        <p:tav tm="100000">
                                          <p:val>
                                            <p:strVal val="#ppt_x"/>
                                          </p:val>
                                        </p:tav>
                                      </p:tavLst>
                                    </p:anim>
                                    <p:anim calcmode="lin" valueType="num">
                                      <p:cBhvr additive="base">
                                        <p:cTn id="4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63" presetClass="path" presetSubtype="0" decel="100000" fill="hold" nodeType="clickEffect">
                                  <p:stCondLst>
                                    <p:cond delay="0"/>
                                  </p:stCondLst>
                                  <p:childTnLst>
                                    <p:animMotion origin="layout" path="M 6.25E-7 4.81481E-6 L 0.6832 4.81481E-6 " pathEditMode="relative" rAng="0" ptsTypes="AA">
                                      <p:cBhvr>
                                        <p:cTn id="45" dur="900" fill="hold"/>
                                        <p:tgtEl>
                                          <p:spTgt spid="14"/>
                                        </p:tgtEl>
                                        <p:attrNameLst>
                                          <p:attrName>ppt_x</p:attrName>
                                          <p:attrName>ppt_y</p:attrName>
                                        </p:attrNameLst>
                                      </p:cBhvr>
                                      <p:rCtr x="34154" y="0"/>
                                    </p:animMotion>
                                  </p:childTnLst>
                                </p:cTn>
                              </p:par>
                              <p:par>
                                <p:cTn id="46" presetID="64" presetClass="path" presetSubtype="0" decel="100000" fill="hold" nodeType="withEffect">
                                  <p:stCondLst>
                                    <p:cond delay="250"/>
                                  </p:stCondLst>
                                  <p:childTnLst>
                                    <p:animMotion origin="layout" path="M -2.29167E-6 -2.59259E-6 L -2.29167E-6 -0.34629 " pathEditMode="relative" rAng="0" ptsTypes="AA">
                                      <p:cBhvr>
                                        <p:cTn id="47" dur="650" fill="hold"/>
                                        <p:tgtEl>
                                          <p:spTgt spid="10"/>
                                        </p:tgtEl>
                                        <p:attrNameLst>
                                          <p:attrName>ppt_x</p:attrName>
                                          <p:attrName>ppt_y</p:attrName>
                                        </p:attrNameLst>
                                      </p:cBhvr>
                                      <p:rCtr x="0" y="-17315"/>
                                    </p:animMotion>
                                  </p:childTnLst>
                                </p:cTn>
                              </p:par>
                              <p:par>
                                <p:cTn id="48" presetID="2" presetClass="entr" presetSubtype="4" decel="100000" fill="hold" grpId="0" nodeType="withEffect">
                                  <p:stCondLst>
                                    <p:cond delay="500"/>
                                  </p:stCondLst>
                                  <p:childTnLst>
                                    <p:set>
                                      <p:cBhvr>
                                        <p:cTn id="49" dur="1" fill="hold">
                                          <p:stCondLst>
                                            <p:cond delay="0"/>
                                          </p:stCondLst>
                                        </p:cTn>
                                        <p:tgtEl>
                                          <p:spTgt spid="67"/>
                                        </p:tgtEl>
                                        <p:attrNameLst>
                                          <p:attrName>style.visibility</p:attrName>
                                        </p:attrNameLst>
                                      </p:cBhvr>
                                      <p:to>
                                        <p:strVal val="visible"/>
                                      </p:to>
                                    </p:set>
                                    <p:anim calcmode="lin" valueType="num">
                                      <p:cBhvr additive="base">
                                        <p:cTn id="50" dur="650" fill="hold"/>
                                        <p:tgtEl>
                                          <p:spTgt spid="67"/>
                                        </p:tgtEl>
                                        <p:attrNameLst>
                                          <p:attrName>ppt_x</p:attrName>
                                        </p:attrNameLst>
                                      </p:cBhvr>
                                      <p:tavLst>
                                        <p:tav tm="0">
                                          <p:val>
                                            <p:strVal val="#ppt_x"/>
                                          </p:val>
                                        </p:tav>
                                        <p:tav tm="100000">
                                          <p:val>
                                            <p:strVal val="#ppt_x"/>
                                          </p:val>
                                        </p:tav>
                                      </p:tavLst>
                                    </p:anim>
                                    <p:anim calcmode="lin" valueType="num">
                                      <p:cBhvr additive="base">
                                        <p:cTn id="51" dur="650" fill="hold"/>
                                        <p:tgtEl>
                                          <p:spTgt spid="67"/>
                                        </p:tgtEl>
                                        <p:attrNameLst>
                                          <p:attrName>ppt_y</p:attrName>
                                        </p:attrNameLst>
                                      </p:cBhvr>
                                      <p:tavLst>
                                        <p:tav tm="0">
                                          <p:val>
                                            <p:strVal val="1+#ppt_h/2"/>
                                          </p:val>
                                        </p:tav>
                                        <p:tav tm="100000">
                                          <p:val>
                                            <p:strVal val="#ppt_y"/>
                                          </p:val>
                                        </p:tav>
                                      </p:tavLst>
                                    </p:anim>
                                  </p:childTnLst>
                                </p:cTn>
                              </p:par>
                              <p:par>
                                <p:cTn id="52" presetID="2" presetClass="entr" presetSubtype="4" decel="100000" fill="hold" grpId="0" nodeType="withEffect">
                                  <p:stCondLst>
                                    <p:cond delay="500"/>
                                  </p:stCondLst>
                                  <p:childTnLst>
                                    <p:set>
                                      <p:cBhvr>
                                        <p:cTn id="53" dur="1" fill="hold">
                                          <p:stCondLst>
                                            <p:cond delay="0"/>
                                          </p:stCondLst>
                                        </p:cTn>
                                        <p:tgtEl>
                                          <p:spTgt spid="43"/>
                                        </p:tgtEl>
                                        <p:attrNameLst>
                                          <p:attrName>style.visibility</p:attrName>
                                        </p:attrNameLst>
                                      </p:cBhvr>
                                      <p:to>
                                        <p:strVal val="visible"/>
                                      </p:to>
                                    </p:set>
                                    <p:anim calcmode="lin" valueType="num">
                                      <p:cBhvr additive="base">
                                        <p:cTn id="54" dur="650" fill="hold"/>
                                        <p:tgtEl>
                                          <p:spTgt spid="43"/>
                                        </p:tgtEl>
                                        <p:attrNameLst>
                                          <p:attrName>ppt_x</p:attrName>
                                        </p:attrNameLst>
                                      </p:cBhvr>
                                      <p:tavLst>
                                        <p:tav tm="0">
                                          <p:val>
                                            <p:strVal val="#ppt_x"/>
                                          </p:val>
                                        </p:tav>
                                        <p:tav tm="100000">
                                          <p:val>
                                            <p:strVal val="#ppt_x"/>
                                          </p:val>
                                        </p:tav>
                                      </p:tavLst>
                                    </p:anim>
                                    <p:anim calcmode="lin" valueType="num">
                                      <p:cBhvr additive="base">
                                        <p:cTn id="55" dur="65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64" presetClass="path" presetSubtype="0" decel="100000" fill="hold" nodeType="clickEffect">
                                  <p:stCondLst>
                                    <p:cond delay="0"/>
                                  </p:stCondLst>
                                  <p:childTnLst>
                                    <p:animMotion origin="layout" path="M 4.58333E-6 -1.11111E-6 L 4.58333E-6 -0.34606 " pathEditMode="relative" rAng="0" ptsTypes="AA">
                                      <p:cBhvr>
                                        <p:cTn id="59" dur="650" fill="hold"/>
                                        <p:tgtEl>
                                          <p:spTgt spid="11"/>
                                        </p:tgtEl>
                                        <p:attrNameLst>
                                          <p:attrName>ppt_x</p:attrName>
                                          <p:attrName>ppt_y</p:attrName>
                                        </p:attrNameLst>
                                      </p:cBhvr>
                                      <p:rCtr x="0" y="-17315"/>
                                    </p:animMotion>
                                  </p:childTnLst>
                                </p:cTn>
                              </p:par>
                              <p:par>
                                <p:cTn id="60" presetID="2" presetClass="entr" presetSubtype="4" decel="100000" fill="hold" grpId="0" nodeType="withEffect">
                                  <p:stCondLst>
                                    <p:cond delay="250"/>
                                  </p:stCondLst>
                                  <p:childTnLst>
                                    <p:set>
                                      <p:cBhvr>
                                        <p:cTn id="61" dur="1" fill="hold">
                                          <p:stCondLst>
                                            <p:cond delay="0"/>
                                          </p:stCondLst>
                                        </p:cTn>
                                        <p:tgtEl>
                                          <p:spTgt spid="68"/>
                                        </p:tgtEl>
                                        <p:attrNameLst>
                                          <p:attrName>style.visibility</p:attrName>
                                        </p:attrNameLst>
                                      </p:cBhvr>
                                      <p:to>
                                        <p:strVal val="visible"/>
                                      </p:to>
                                    </p:set>
                                    <p:anim calcmode="lin" valueType="num">
                                      <p:cBhvr additive="base">
                                        <p:cTn id="62" dur="650" fill="hold"/>
                                        <p:tgtEl>
                                          <p:spTgt spid="68"/>
                                        </p:tgtEl>
                                        <p:attrNameLst>
                                          <p:attrName>ppt_x</p:attrName>
                                        </p:attrNameLst>
                                      </p:cBhvr>
                                      <p:tavLst>
                                        <p:tav tm="0">
                                          <p:val>
                                            <p:strVal val="#ppt_x"/>
                                          </p:val>
                                        </p:tav>
                                        <p:tav tm="100000">
                                          <p:val>
                                            <p:strVal val="#ppt_x"/>
                                          </p:val>
                                        </p:tav>
                                      </p:tavLst>
                                    </p:anim>
                                    <p:anim calcmode="lin" valueType="num">
                                      <p:cBhvr additive="base">
                                        <p:cTn id="63" dur="650" fill="hold"/>
                                        <p:tgtEl>
                                          <p:spTgt spid="68"/>
                                        </p:tgtEl>
                                        <p:attrNameLst>
                                          <p:attrName>ppt_y</p:attrName>
                                        </p:attrNameLst>
                                      </p:cBhvr>
                                      <p:tavLst>
                                        <p:tav tm="0">
                                          <p:val>
                                            <p:strVal val="1+#ppt_h/2"/>
                                          </p:val>
                                        </p:tav>
                                        <p:tav tm="100000">
                                          <p:val>
                                            <p:strVal val="#ppt_y"/>
                                          </p:val>
                                        </p:tav>
                                      </p:tavLst>
                                    </p:anim>
                                  </p:childTnLst>
                                </p:cTn>
                              </p:par>
                              <p:par>
                                <p:cTn id="64" presetID="1" presetClass="entr" presetSubtype="0" fill="hold" nodeType="withEffect">
                                  <p:stCondLst>
                                    <p:cond delay="250"/>
                                  </p:stCondLst>
                                  <p:childTnLst>
                                    <p:set>
                                      <p:cBhvr>
                                        <p:cTn id="65" dur="1" fill="hold">
                                          <p:stCondLst>
                                            <p:cond delay="0"/>
                                          </p:stCondLst>
                                        </p:cTn>
                                        <p:tgtEl>
                                          <p:spTgt spid="44"/>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64" presetClass="path" presetSubtype="0" decel="100000" fill="hold" nodeType="clickEffect">
                                  <p:stCondLst>
                                    <p:cond delay="0"/>
                                  </p:stCondLst>
                                  <p:childTnLst>
                                    <p:animMotion origin="layout" path="M 1.45833E-6 -1.11111E-6 L 1.45833E-6 -0.34606 " pathEditMode="relative" rAng="0" ptsTypes="AA">
                                      <p:cBhvr>
                                        <p:cTn id="69" dur="650" fill="hold"/>
                                        <p:tgtEl>
                                          <p:spTgt spid="12"/>
                                        </p:tgtEl>
                                        <p:attrNameLst>
                                          <p:attrName>ppt_x</p:attrName>
                                          <p:attrName>ppt_y</p:attrName>
                                        </p:attrNameLst>
                                      </p:cBhvr>
                                      <p:rCtr x="0" y="-17315"/>
                                    </p:animMotion>
                                  </p:childTnLst>
                                </p:cTn>
                              </p:par>
                              <p:par>
                                <p:cTn id="70" presetID="2" presetClass="entr" presetSubtype="4" decel="100000" fill="hold" grpId="0" nodeType="withEffect">
                                  <p:stCondLst>
                                    <p:cond delay="250"/>
                                  </p:stCondLst>
                                  <p:childTnLst>
                                    <p:set>
                                      <p:cBhvr>
                                        <p:cTn id="71" dur="1" fill="hold">
                                          <p:stCondLst>
                                            <p:cond delay="0"/>
                                          </p:stCondLst>
                                        </p:cTn>
                                        <p:tgtEl>
                                          <p:spTgt spid="50"/>
                                        </p:tgtEl>
                                        <p:attrNameLst>
                                          <p:attrName>style.visibility</p:attrName>
                                        </p:attrNameLst>
                                      </p:cBhvr>
                                      <p:to>
                                        <p:strVal val="visible"/>
                                      </p:to>
                                    </p:set>
                                    <p:anim calcmode="lin" valueType="num">
                                      <p:cBhvr additive="base">
                                        <p:cTn id="72" dur="650" fill="hold"/>
                                        <p:tgtEl>
                                          <p:spTgt spid="50"/>
                                        </p:tgtEl>
                                        <p:attrNameLst>
                                          <p:attrName>ppt_x</p:attrName>
                                        </p:attrNameLst>
                                      </p:cBhvr>
                                      <p:tavLst>
                                        <p:tav tm="0">
                                          <p:val>
                                            <p:strVal val="#ppt_x"/>
                                          </p:val>
                                        </p:tav>
                                        <p:tav tm="100000">
                                          <p:val>
                                            <p:strVal val="#ppt_x"/>
                                          </p:val>
                                        </p:tav>
                                      </p:tavLst>
                                    </p:anim>
                                    <p:anim calcmode="lin" valueType="num">
                                      <p:cBhvr additive="base">
                                        <p:cTn id="73" dur="650" fill="hold"/>
                                        <p:tgtEl>
                                          <p:spTgt spid="50"/>
                                        </p:tgtEl>
                                        <p:attrNameLst>
                                          <p:attrName>ppt_y</p:attrName>
                                        </p:attrNameLst>
                                      </p:cBhvr>
                                      <p:tavLst>
                                        <p:tav tm="0">
                                          <p:val>
                                            <p:strVal val="1+#ppt_h/2"/>
                                          </p:val>
                                        </p:tav>
                                        <p:tav tm="100000">
                                          <p:val>
                                            <p:strVal val="#ppt_y"/>
                                          </p:val>
                                        </p:tav>
                                      </p:tavLst>
                                    </p:anim>
                                  </p:childTnLst>
                                </p:cTn>
                              </p:par>
                              <p:par>
                                <p:cTn id="74" presetID="2" presetClass="entr" presetSubtype="4" decel="100000" fill="hold" grpId="0" nodeType="withEffect">
                                  <p:stCondLst>
                                    <p:cond delay="250"/>
                                  </p:stCondLst>
                                  <p:childTnLst>
                                    <p:set>
                                      <p:cBhvr>
                                        <p:cTn id="75" dur="1" fill="hold">
                                          <p:stCondLst>
                                            <p:cond delay="0"/>
                                          </p:stCondLst>
                                        </p:cTn>
                                        <p:tgtEl>
                                          <p:spTgt spid="34"/>
                                        </p:tgtEl>
                                        <p:attrNameLst>
                                          <p:attrName>style.visibility</p:attrName>
                                        </p:attrNameLst>
                                      </p:cBhvr>
                                      <p:to>
                                        <p:strVal val="visible"/>
                                      </p:to>
                                    </p:set>
                                    <p:anim calcmode="lin" valueType="num">
                                      <p:cBhvr additive="base">
                                        <p:cTn id="76" dur="500" fill="hold"/>
                                        <p:tgtEl>
                                          <p:spTgt spid="34"/>
                                        </p:tgtEl>
                                        <p:attrNameLst>
                                          <p:attrName>ppt_x</p:attrName>
                                        </p:attrNameLst>
                                      </p:cBhvr>
                                      <p:tavLst>
                                        <p:tav tm="0">
                                          <p:val>
                                            <p:strVal val="#ppt_x"/>
                                          </p:val>
                                        </p:tav>
                                        <p:tav tm="100000">
                                          <p:val>
                                            <p:strVal val="#ppt_x"/>
                                          </p:val>
                                        </p:tav>
                                      </p:tavLst>
                                    </p:anim>
                                    <p:anim calcmode="lin" valueType="num">
                                      <p:cBhvr additive="base">
                                        <p:cTn id="77"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6" grpId="0" animBg="1"/>
      <p:bldP spid="67" grpId="0"/>
      <p:bldP spid="68" grpId="0"/>
      <p:bldP spid="38" grpId="0" animBg="1"/>
      <p:bldP spid="4" grpId="0" animBg="1"/>
      <p:bldP spid="94" grpId="0" animBg="1"/>
      <p:bldP spid="50" grpId="0"/>
      <p:bldP spid="34" grpId="0" animBg="1"/>
      <p:bldP spid="43"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val 1"/>
          <p:cNvSpPr/>
          <p:nvPr/>
        </p:nvSpPr>
        <p:spPr bwMode="auto">
          <a:xfrm>
            <a:off x="6756400" y="2209800"/>
            <a:ext cx="3733800" cy="3733800"/>
          </a:xfrm>
          <a:prstGeom prst="ellipse">
            <a:avLst/>
          </a:prstGeom>
          <a:solidFill>
            <a:schemeClr val="tx1">
              <a:lumMod val="20000"/>
              <a:lumOff val="80000"/>
            </a:schemeClr>
          </a:solidFill>
          <a:ln>
            <a:solidFill>
              <a:schemeClr val="tx1"/>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00" name="TextBox 99"/>
          <p:cNvSpPr txBox="1"/>
          <p:nvPr/>
        </p:nvSpPr>
        <p:spPr>
          <a:xfrm>
            <a:off x="6654764" y="1713024"/>
            <a:ext cx="5124953" cy="455076"/>
          </a:xfrm>
          <a:prstGeom prst="rect">
            <a:avLst/>
          </a:prstGeom>
          <a:noFill/>
        </p:spPr>
        <p:txBody>
          <a:bodyPr wrap="square" lIns="77655" tIns="38824" rIns="77655" bIns="38824" rtlCol="0">
            <a:spAutoFit/>
          </a:bodyPr>
          <a:lstStyle/>
          <a:p>
            <a:pPr defTabSz="1109367"/>
            <a:r>
              <a:rPr lang="en-US" sz="2400" b="1" dirty="0">
                <a:solidFill>
                  <a:srgbClr val="00187B"/>
                </a:solidFill>
                <a:latin typeface="Segoe UI Light"/>
                <a:ea typeface="Segoe UI" pitchFamily="34" charset="0"/>
                <a:cs typeface="Segoe UI" pitchFamily="34" charset="0"/>
              </a:rPr>
              <a:t>Windows Azure applications</a:t>
            </a:r>
          </a:p>
        </p:txBody>
      </p:sp>
      <p:sp>
        <p:nvSpPr>
          <p:cNvPr id="3" name="Rectangle 2"/>
          <p:cNvSpPr/>
          <p:nvPr/>
        </p:nvSpPr>
        <p:spPr bwMode="auto">
          <a:xfrm>
            <a:off x="5956301" y="2362199"/>
            <a:ext cx="2413000" cy="1136961"/>
          </a:xfrm>
          <a:prstGeom prst="rect">
            <a:avLst/>
          </a:prstGeom>
          <a:solidFill>
            <a:schemeClr val="tx2"/>
          </a:solidFill>
          <a:ln w="9525" cap="flat" cmpd="sng" algn="ctr">
            <a:noFill/>
            <a:prstDash val="solid"/>
            <a:round/>
            <a:headEnd type="none" w="med" len="med"/>
            <a:tailEnd type="none" w="med" len="med"/>
          </a:ln>
          <a:effectLst/>
        </p:spPr>
        <p:txBody>
          <a:bodyPr vert="horz" wrap="square" lIns="77710" tIns="38855" rIns="77710" bIns="38855" numCol="1" rtlCol="0" anchor="t" anchorCtr="0" compatLnSpc="1">
            <a:prstTxWarp prst="textNoShape">
              <a:avLst/>
            </a:prstTxWarp>
          </a:bodyPr>
          <a:lstStyle/>
          <a:p>
            <a:pPr defTabSz="1109671"/>
            <a:endParaRPr lang="en-US" sz="1600" b="1" dirty="0">
              <a:gradFill>
                <a:gsLst>
                  <a:gs pos="0">
                    <a:schemeClr val="bg1"/>
                  </a:gs>
                  <a:gs pos="100000">
                    <a:schemeClr val="bg1"/>
                  </a:gs>
                </a:gsLst>
                <a:lin ang="5400000" scaled="1"/>
              </a:gradFill>
              <a:cs typeface="Arial" charset="0"/>
            </a:endParaRPr>
          </a:p>
        </p:txBody>
      </p:sp>
      <p:sp>
        <p:nvSpPr>
          <p:cNvPr id="5" name="Rectangle 4"/>
          <p:cNvSpPr/>
          <p:nvPr/>
        </p:nvSpPr>
        <p:spPr bwMode="auto">
          <a:xfrm>
            <a:off x="5996067" y="2388148"/>
            <a:ext cx="2333074" cy="489614"/>
          </a:xfrm>
          <a:prstGeom prst="rect">
            <a:avLst/>
          </a:prstGeom>
          <a:solidFill>
            <a:srgbClr val="00187B"/>
          </a:solidFill>
          <a:ln w="9525" cap="flat" cmpd="sng" algn="ctr">
            <a:noFill/>
            <a:prstDash val="solid"/>
            <a:round/>
            <a:headEnd type="none" w="med" len="med"/>
            <a:tailEnd type="none" w="med" len="med"/>
          </a:ln>
          <a:effectLst/>
        </p:spPr>
        <p:txBody>
          <a:bodyPr vert="horz" wrap="square" lIns="77710" tIns="38855" rIns="77710" bIns="38855" numCol="1" rtlCol="0" anchor="ctr" anchorCtr="0" compatLnSpc="1">
            <a:prstTxWarp prst="textNoShape">
              <a:avLst/>
            </a:prstTxWarp>
          </a:bodyPr>
          <a:lstStyle/>
          <a:p>
            <a:pPr algn="ctr" defTabSz="1109671"/>
            <a:r>
              <a:rPr lang="en-US" sz="1100" b="1" dirty="0">
                <a:gradFill>
                  <a:gsLst>
                    <a:gs pos="0">
                      <a:schemeClr val="bg1"/>
                    </a:gs>
                    <a:gs pos="100000">
                      <a:schemeClr val="bg1"/>
                    </a:gs>
                  </a:gsLst>
                  <a:lin ang="5400000" scaled="1"/>
                </a:gradFill>
                <a:cs typeface="Arial" charset="0"/>
              </a:rPr>
              <a:t>Your code</a:t>
            </a:r>
          </a:p>
        </p:txBody>
      </p:sp>
      <p:sp>
        <p:nvSpPr>
          <p:cNvPr id="6" name="Rectangle 5"/>
          <p:cNvSpPr/>
          <p:nvPr/>
        </p:nvSpPr>
        <p:spPr bwMode="auto">
          <a:xfrm>
            <a:off x="5996067" y="2898802"/>
            <a:ext cx="2332593" cy="273063"/>
          </a:xfrm>
          <a:prstGeom prst="rect">
            <a:avLst/>
          </a:prstGeom>
          <a:solidFill>
            <a:schemeClr val="accent4"/>
          </a:solidFill>
          <a:ln w="9525" cap="flat" cmpd="sng" algn="ctr">
            <a:noFill/>
            <a:prstDash val="solid"/>
            <a:round/>
            <a:headEnd type="none" w="med" len="med"/>
            <a:tailEnd type="none" w="med" len="med"/>
          </a:ln>
          <a:effectLst/>
        </p:spPr>
        <p:txBody>
          <a:bodyPr vert="horz" wrap="square" lIns="77710" tIns="38855" rIns="77710" bIns="38855" numCol="1" rtlCol="0" anchor="ctr" anchorCtr="0" compatLnSpc="1">
            <a:prstTxWarp prst="textNoShape">
              <a:avLst/>
            </a:prstTxWarp>
          </a:bodyPr>
          <a:lstStyle/>
          <a:p>
            <a:pPr algn="ctr" defTabSz="1109671"/>
            <a:r>
              <a:rPr lang="en-US" sz="1100" b="1" dirty="0">
                <a:gradFill>
                  <a:gsLst>
                    <a:gs pos="0">
                      <a:schemeClr val="bg1"/>
                    </a:gs>
                    <a:gs pos="100000">
                      <a:schemeClr val="bg1"/>
                    </a:gs>
                  </a:gsLst>
                  <a:lin ang="5400000" scaled="1"/>
                </a:gradFill>
                <a:cs typeface="Arial" charset="0"/>
              </a:rPr>
              <a:t>Operating system</a:t>
            </a:r>
          </a:p>
        </p:txBody>
      </p:sp>
      <p:sp>
        <p:nvSpPr>
          <p:cNvPr id="29" name="TextBox 28"/>
          <p:cNvSpPr txBox="1"/>
          <p:nvPr/>
        </p:nvSpPr>
        <p:spPr>
          <a:xfrm>
            <a:off x="5996067" y="3192905"/>
            <a:ext cx="2328784" cy="263135"/>
          </a:xfrm>
          <a:prstGeom prst="rect">
            <a:avLst/>
          </a:prstGeom>
          <a:solidFill>
            <a:schemeClr val="bg2"/>
          </a:solidFill>
        </p:spPr>
        <p:txBody>
          <a:bodyPr wrap="square" lIns="77710" tIns="38855" rIns="77710" bIns="38855" rtlCol="0">
            <a:spAutoFit/>
          </a:bodyPr>
          <a:lstStyle/>
          <a:p>
            <a:pPr algn="ctr"/>
            <a:r>
              <a:rPr lang="en-US" sz="1200" b="1" dirty="0">
                <a:gradFill>
                  <a:gsLst>
                    <a:gs pos="0">
                      <a:schemeClr val="bg1"/>
                    </a:gs>
                    <a:gs pos="100000">
                      <a:schemeClr val="bg1"/>
                    </a:gs>
                  </a:gsLst>
                  <a:lin ang="5400000" scaled="1"/>
                </a:gradFill>
              </a:rPr>
              <a:t>Web role instance 1</a:t>
            </a:r>
          </a:p>
        </p:txBody>
      </p:sp>
      <p:sp>
        <p:nvSpPr>
          <p:cNvPr id="123" name="Rectangle 122"/>
          <p:cNvSpPr/>
          <p:nvPr/>
        </p:nvSpPr>
        <p:spPr bwMode="auto">
          <a:xfrm>
            <a:off x="8851900" y="2362199"/>
            <a:ext cx="2400300" cy="1155701"/>
          </a:xfrm>
          <a:prstGeom prst="rect">
            <a:avLst/>
          </a:prstGeom>
          <a:solidFill>
            <a:schemeClr val="tx2"/>
          </a:solidFill>
          <a:ln w="9525" cap="flat" cmpd="sng" algn="ctr">
            <a:noFill/>
            <a:prstDash val="solid"/>
            <a:round/>
            <a:headEnd type="none" w="med" len="med"/>
            <a:tailEnd type="none" w="med" len="med"/>
          </a:ln>
          <a:effectLst/>
        </p:spPr>
        <p:txBody>
          <a:bodyPr vert="horz" wrap="square" lIns="77710" tIns="38855" rIns="77710" bIns="38855" numCol="1" rtlCol="0" anchor="t" anchorCtr="0" compatLnSpc="1">
            <a:prstTxWarp prst="textNoShape">
              <a:avLst/>
            </a:prstTxWarp>
          </a:bodyPr>
          <a:lstStyle/>
          <a:p>
            <a:pPr defTabSz="1109671"/>
            <a:endParaRPr lang="en-US" sz="1600" b="1" dirty="0">
              <a:gradFill>
                <a:gsLst>
                  <a:gs pos="0">
                    <a:schemeClr val="bg1"/>
                  </a:gs>
                  <a:gs pos="100000">
                    <a:schemeClr val="bg1"/>
                  </a:gs>
                </a:gsLst>
                <a:lin ang="5400000" scaled="1"/>
              </a:gradFill>
              <a:cs typeface="Arial" charset="0"/>
            </a:endParaRPr>
          </a:p>
        </p:txBody>
      </p:sp>
      <p:sp>
        <p:nvSpPr>
          <p:cNvPr id="126" name="TextBox 125"/>
          <p:cNvSpPr txBox="1"/>
          <p:nvPr/>
        </p:nvSpPr>
        <p:spPr>
          <a:xfrm>
            <a:off x="8897248" y="3207895"/>
            <a:ext cx="2329551" cy="269041"/>
          </a:xfrm>
          <a:prstGeom prst="rect">
            <a:avLst/>
          </a:prstGeom>
          <a:solidFill>
            <a:schemeClr val="bg2"/>
          </a:solidFill>
        </p:spPr>
        <p:txBody>
          <a:bodyPr wrap="square" lIns="77710" tIns="38855" rIns="77710" bIns="38855" rtlCol="0">
            <a:spAutoFit/>
          </a:bodyPr>
          <a:lstStyle/>
          <a:p>
            <a:pPr algn="ctr"/>
            <a:r>
              <a:rPr lang="en-US" sz="1200" b="1" dirty="0">
                <a:gradFill>
                  <a:gsLst>
                    <a:gs pos="0">
                      <a:schemeClr val="bg1"/>
                    </a:gs>
                    <a:gs pos="100000">
                      <a:schemeClr val="bg1"/>
                    </a:gs>
                  </a:gsLst>
                  <a:lin ang="5400000" scaled="1"/>
                </a:gradFill>
              </a:rPr>
              <a:t>Web role instance 2</a:t>
            </a:r>
          </a:p>
        </p:txBody>
      </p:sp>
      <p:sp>
        <p:nvSpPr>
          <p:cNvPr id="50" name="TextBox 49"/>
          <p:cNvSpPr txBox="1"/>
          <p:nvPr/>
        </p:nvSpPr>
        <p:spPr>
          <a:xfrm>
            <a:off x="7110125" y="5972297"/>
            <a:ext cx="3800433" cy="470779"/>
          </a:xfrm>
          <a:prstGeom prst="rect">
            <a:avLst/>
          </a:prstGeom>
          <a:noFill/>
        </p:spPr>
        <p:txBody>
          <a:bodyPr wrap="square" lIns="93212" tIns="46601" rIns="93212" bIns="46601" rtlCol="0">
            <a:spAutoFit/>
          </a:bodyPr>
          <a:lstStyle/>
          <a:p>
            <a:pPr defTabSz="1109367"/>
            <a:r>
              <a:rPr lang="en-US" sz="2400" b="1" dirty="0">
                <a:solidFill>
                  <a:srgbClr val="00187B"/>
                </a:solidFill>
                <a:latin typeface="Segoe UI Light"/>
                <a:ea typeface="Segoe UI" pitchFamily="34" charset="0"/>
                <a:cs typeface="Segoe UI" pitchFamily="34" charset="0"/>
              </a:rPr>
              <a:t>On-premises applications</a:t>
            </a:r>
          </a:p>
        </p:txBody>
      </p:sp>
      <p:sp>
        <p:nvSpPr>
          <p:cNvPr id="55" name="Rectangle 54"/>
          <p:cNvSpPr/>
          <p:nvPr/>
        </p:nvSpPr>
        <p:spPr bwMode="auto">
          <a:xfrm>
            <a:off x="8890000" y="4541115"/>
            <a:ext cx="2402712" cy="1237385"/>
          </a:xfrm>
          <a:prstGeom prst="rect">
            <a:avLst/>
          </a:prstGeom>
          <a:solidFill>
            <a:schemeClr val="tx1"/>
          </a:solidFill>
          <a:ln w="9525" cap="flat" cmpd="sng" algn="ctr">
            <a:noFill/>
            <a:prstDash val="solid"/>
            <a:round/>
            <a:headEnd type="none" w="med" len="med"/>
            <a:tailEnd type="none" w="med" len="med"/>
          </a:ln>
          <a:effectLst/>
        </p:spPr>
        <p:txBody>
          <a:bodyPr vert="horz" wrap="square" lIns="93278" tIns="46639" rIns="93278" bIns="46639" numCol="1" rtlCol="0" anchor="t" anchorCtr="0" compatLnSpc="1">
            <a:prstTxWarp prst="textNoShape">
              <a:avLst/>
            </a:prstTxWarp>
          </a:bodyPr>
          <a:lstStyle/>
          <a:p>
            <a:pPr defTabSz="1109671"/>
            <a:endParaRPr lang="en-US" sz="1600" b="1" dirty="0">
              <a:gradFill>
                <a:gsLst>
                  <a:gs pos="0">
                    <a:schemeClr val="bg1"/>
                  </a:gs>
                  <a:gs pos="100000">
                    <a:schemeClr val="bg1"/>
                  </a:gs>
                </a:gsLst>
                <a:lin ang="5400000" scaled="1"/>
              </a:gradFill>
              <a:cs typeface="Arial" charset="0"/>
            </a:endParaRPr>
          </a:p>
        </p:txBody>
      </p:sp>
      <p:sp>
        <p:nvSpPr>
          <p:cNvPr id="56" name="Rectangle 55"/>
          <p:cNvSpPr/>
          <p:nvPr/>
        </p:nvSpPr>
        <p:spPr bwMode="auto">
          <a:xfrm>
            <a:off x="8921844" y="4577681"/>
            <a:ext cx="2333075" cy="539875"/>
          </a:xfrm>
          <a:prstGeom prst="rect">
            <a:avLst/>
          </a:prstGeom>
          <a:solidFill>
            <a:schemeClr val="accent1"/>
          </a:solidFill>
          <a:ln w="9525" cap="flat" cmpd="sng" algn="ctr">
            <a:noFill/>
            <a:prstDash val="solid"/>
            <a:round/>
            <a:headEnd type="none" w="med" len="med"/>
            <a:tailEnd type="none" w="med" len="med"/>
          </a:ln>
          <a:effectLst/>
        </p:spPr>
        <p:txBody>
          <a:bodyPr vert="horz" wrap="square" lIns="77710" tIns="38855" rIns="77710" bIns="38855" numCol="1" rtlCol="0" anchor="ctr" anchorCtr="0" compatLnSpc="1">
            <a:prstTxWarp prst="textNoShape">
              <a:avLst/>
            </a:prstTxWarp>
          </a:bodyPr>
          <a:lstStyle/>
          <a:p>
            <a:pPr algn="ctr" defTabSz="1109671"/>
            <a:r>
              <a:rPr lang="en-US" sz="1100" b="1" dirty="0">
                <a:gradFill>
                  <a:gsLst>
                    <a:gs pos="0">
                      <a:schemeClr val="bg1"/>
                    </a:gs>
                    <a:gs pos="100000">
                      <a:schemeClr val="bg1"/>
                    </a:gs>
                  </a:gsLst>
                  <a:lin ang="5400000" scaled="1"/>
                </a:gradFill>
                <a:cs typeface="Arial" charset="0"/>
              </a:rPr>
              <a:t>Your code</a:t>
            </a:r>
          </a:p>
        </p:txBody>
      </p:sp>
      <p:sp>
        <p:nvSpPr>
          <p:cNvPr id="57" name="Rectangle 56"/>
          <p:cNvSpPr/>
          <p:nvPr/>
        </p:nvSpPr>
        <p:spPr bwMode="auto">
          <a:xfrm>
            <a:off x="8924924" y="5153093"/>
            <a:ext cx="2329995" cy="252800"/>
          </a:xfrm>
          <a:prstGeom prst="rect">
            <a:avLst/>
          </a:prstGeom>
          <a:solidFill>
            <a:schemeClr val="accent4"/>
          </a:solidFill>
          <a:ln w="9525" cap="flat" cmpd="sng" algn="ctr">
            <a:noFill/>
            <a:prstDash val="solid"/>
            <a:round/>
            <a:headEnd type="none" w="med" len="med"/>
            <a:tailEnd type="none" w="med" len="med"/>
          </a:ln>
          <a:effectLst/>
        </p:spPr>
        <p:txBody>
          <a:bodyPr vert="horz" wrap="square" lIns="93278" tIns="46639" rIns="93278" bIns="46639" numCol="1" rtlCol="0" anchor="ctr" anchorCtr="0" compatLnSpc="1">
            <a:prstTxWarp prst="textNoShape">
              <a:avLst/>
            </a:prstTxWarp>
          </a:bodyPr>
          <a:lstStyle/>
          <a:p>
            <a:pPr algn="ctr" defTabSz="1109671"/>
            <a:r>
              <a:rPr lang="en-US" sz="1100" b="1" dirty="0">
                <a:gradFill>
                  <a:gsLst>
                    <a:gs pos="0">
                      <a:schemeClr val="bg1"/>
                    </a:gs>
                    <a:gs pos="100000">
                      <a:schemeClr val="bg1"/>
                    </a:gs>
                  </a:gsLst>
                  <a:lin ang="5400000" scaled="1"/>
                </a:gradFill>
                <a:cs typeface="Arial" charset="0"/>
              </a:rPr>
              <a:t>Windows Server 2012 </a:t>
            </a:r>
          </a:p>
        </p:txBody>
      </p:sp>
      <p:sp>
        <p:nvSpPr>
          <p:cNvPr id="58" name="TextBox 57"/>
          <p:cNvSpPr txBox="1"/>
          <p:nvPr/>
        </p:nvSpPr>
        <p:spPr>
          <a:xfrm>
            <a:off x="8934449" y="5454130"/>
            <a:ext cx="2321309" cy="278855"/>
          </a:xfrm>
          <a:prstGeom prst="rect">
            <a:avLst/>
          </a:prstGeom>
          <a:solidFill>
            <a:schemeClr val="bg2"/>
          </a:solidFill>
        </p:spPr>
        <p:txBody>
          <a:bodyPr wrap="square" lIns="93278" tIns="46639" rIns="93278" bIns="46639" rtlCol="0">
            <a:spAutoFit/>
          </a:bodyPr>
          <a:lstStyle/>
          <a:p>
            <a:pPr algn="ctr"/>
            <a:r>
              <a:rPr lang="en-US" sz="1200" b="1" dirty="0">
                <a:gradFill>
                  <a:gsLst>
                    <a:gs pos="0">
                      <a:schemeClr val="bg1"/>
                    </a:gs>
                    <a:gs pos="100000">
                      <a:schemeClr val="bg1"/>
                    </a:gs>
                  </a:gsLst>
                  <a:lin ang="5400000" scaled="1"/>
                </a:gradFill>
              </a:rPr>
              <a:t>Hyper-V or hardware</a:t>
            </a:r>
          </a:p>
        </p:txBody>
      </p:sp>
      <p:sp>
        <p:nvSpPr>
          <p:cNvPr id="59" name="Rectangle 58"/>
          <p:cNvSpPr/>
          <p:nvPr/>
        </p:nvSpPr>
        <p:spPr bwMode="auto">
          <a:xfrm>
            <a:off x="8891249" y="2388148"/>
            <a:ext cx="2333074" cy="489614"/>
          </a:xfrm>
          <a:prstGeom prst="rect">
            <a:avLst/>
          </a:prstGeom>
          <a:solidFill>
            <a:srgbClr val="00187B"/>
          </a:solidFill>
          <a:ln w="9525" cap="flat" cmpd="sng" algn="ctr">
            <a:noFill/>
            <a:prstDash val="solid"/>
            <a:round/>
            <a:headEnd type="none" w="med" len="med"/>
            <a:tailEnd type="none" w="med" len="med"/>
          </a:ln>
          <a:effectLst/>
        </p:spPr>
        <p:txBody>
          <a:bodyPr vert="horz" wrap="square" lIns="77710" tIns="38855" rIns="77710" bIns="38855" numCol="1" rtlCol="0" anchor="ctr" anchorCtr="0" compatLnSpc="1">
            <a:prstTxWarp prst="textNoShape">
              <a:avLst/>
            </a:prstTxWarp>
          </a:bodyPr>
          <a:lstStyle/>
          <a:p>
            <a:pPr algn="ctr" defTabSz="1109671"/>
            <a:r>
              <a:rPr lang="en-US" sz="1100" b="1" dirty="0">
                <a:gradFill>
                  <a:gsLst>
                    <a:gs pos="0">
                      <a:schemeClr val="bg1"/>
                    </a:gs>
                    <a:gs pos="100000">
                      <a:schemeClr val="bg1"/>
                    </a:gs>
                  </a:gsLst>
                  <a:lin ang="5400000" scaled="1"/>
                </a:gradFill>
                <a:cs typeface="Arial" charset="0"/>
              </a:rPr>
              <a:t>Your code</a:t>
            </a:r>
          </a:p>
        </p:txBody>
      </p:sp>
      <p:sp>
        <p:nvSpPr>
          <p:cNvPr id="60" name="Rectangle 59"/>
          <p:cNvSpPr/>
          <p:nvPr/>
        </p:nvSpPr>
        <p:spPr bwMode="auto">
          <a:xfrm>
            <a:off x="8893651" y="2906297"/>
            <a:ext cx="2333149" cy="273063"/>
          </a:xfrm>
          <a:prstGeom prst="rect">
            <a:avLst/>
          </a:prstGeom>
          <a:solidFill>
            <a:schemeClr val="accent4"/>
          </a:solidFill>
          <a:ln w="9525" cap="flat" cmpd="sng" algn="ctr">
            <a:noFill/>
            <a:prstDash val="solid"/>
            <a:round/>
            <a:headEnd type="none" w="med" len="med"/>
            <a:tailEnd type="none" w="med" len="med"/>
          </a:ln>
          <a:effectLst/>
        </p:spPr>
        <p:txBody>
          <a:bodyPr vert="horz" wrap="square" lIns="77710" tIns="38855" rIns="77710" bIns="38855" numCol="1" rtlCol="0" anchor="ctr" anchorCtr="0" compatLnSpc="1">
            <a:prstTxWarp prst="textNoShape">
              <a:avLst/>
            </a:prstTxWarp>
          </a:bodyPr>
          <a:lstStyle/>
          <a:p>
            <a:pPr algn="ctr" defTabSz="1109671"/>
            <a:r>
              <a:rPr lang="en-US" sz="1100" b="1" dirty="0">
                <a:gradFill>
                  <a:gsLst>
                    <a:gs pos="0">
                      <a:schemeClr val="bg1"/>
                    </a:gs>
                    <a:gs pos="100000">
                      <a:schemeClr val="bg1"/>
                    </a:gs>
                  </a:gsLst>
                  <a:lin ang="5400000" scaled="1"/>
                </a:gradFill>
                <a:cs typeface="Arial" charset="0"/>
              </a:rPr>
              <a:t>Operating system</a:t>
            </a:r>
          </a:p>
        </p:txBody>
      </p:sp>
      <p:sp>
        <p:nvSpPr>
          <p:cNvPr id="64" name="Rectangle 63"/>
          <p:cNvSpPr/>
          <p:nvPr/>
        </p:nvSpPr>
        <p:spPr bwMode="auto">
          <a:xfrm>
            <a:off x="5978403" y="4541115"/>
            <a:ext cx="2423061" cy="1237385"/>
          </a:xfrm>
          <a:prstGeom prst="rect">
            <a:avLst/>
          </a:prstGeom>
          <a:solidFill>
            <a:schemeClr val="tx1"/>
          </a:solidFill>
          <a:ln w="9525" cap="flat" cmpd="sng" algn="ctr">
            <a:noFill/>
            <a:prstDash val="solid"/>
            <a:round/>
            <a:headEnd type="none" w="med" len="med"/>
            <a:tailEnd type="none" w="med" len="med"/>
          </a:ln>
          <a:effectLst/>
        </p:spPr>
        <p:txBody>
          <a:bodyPr vert="horz" wrap="square" lIns="93278" tIns="46639" rIns="93278" bIns="46639" numCol="1" rtlCol="0" anchor="t" anchorCtr="0" compatLnSpc="1">
            <a:prstTxWarp prst="textNoShape">
              <a:avLst/>
            </a:prstTxWarp>
          </a:bodyPr>
          <a:lstStyle/>
          <a:p>
            <a:pPr defTabSz="1109671"/>
            <a:endParaRPr lang="en-US" sz="1600" b="1" dirty="0">
              <a:gradFill>
                <a:gsLst>
                  <a:gs pos="0">
                    <a:schemeClr val="bg1"/>
                  </a:gs>
                  <a:gs pos="100000">
                    <a:schemeClr val="bg1"/>
                  </a:gs>
                </a:gsLst>
                <a:lin ang="5400000" scaled="1"/>
              </a:gradFill>
              <a:cs typeface="Arial" charset="0"/>
            </a:endParaRPr>
          </a:p>
        </p:txBody>
      </p:sp>
      <p:sp>
        <p:nvSpPr>
          <p:cNvPr id="65" name="Rectangle 64"/>
          <p:cNvSpPr/>
          <p:nvPr/>
        </p:nvSpPr>
        <p:spPr bwMode="auto">
          <a:xfrm>
            <a:off x="6030596" y="4577681"/>
            <a:ext cx="2333075" cy="539875"/>
          </a:xfrm>
          <a:prstGeom prst="rect">
            <a:avLst/>
          </a:prstGeom>
          <a:solidFill>
            <a:schemeClr val="accent1"/>
          </a:solidFill>
          <a:ln w="9525" cap="flat" cmpd="sng" algn="ctr">
            <a:noFill/>
            <a:prstDash val="solid"/>
            <a:round/>
            <a:headEnd type="none" w="med" len="med"/>
            <a:tailEnd type="none" w="med" len="med"/>
          </a:ln>
          <a:effectLst/>
        </p:spPr>
        <p:txBody>
          <a:bodyPr vert="horz" wrap="square" lIns="77710" tIns="38855" rIns="77710" bIns="38855" numCol="1" rtlCol="0" anchor="ctr" anchorCtr="0" compatLnSpc="1">
            <a:prstTxWarp prst="textNoShape">
              <a:avLst/>
            </a:prstTxWarp>
          </a:bodyPr>
          <a:lstStyle/>
          <a:p>
            <a:pPr algn="ctr" defTabSz="1109671"/>
            <a:r>
              <a:rPr lang="en-US" sz="1100" b="1" dirty="0">
                <a:gradFill>
                  <a:gsLst>
                    <a:gs pos="0">
                      <a:schemeClr val="bg1"/>
                    </a:gs>
                    <a:gs pos="100000">
                      <a:schemeClr val="bg1"/>
                    </a:gs>
                  </a:gsLst>
                  <a:lin ang="5400000" scaled="1"/>
                </a:gradFill>
                <a:cs typeface="Arial" charset="0"/>
              </a:rPr>
              <a:t>Your code</a:t>
            </a:r>
          </a:p>
        </p:txBody>
      </p:sp>
      <p:sp>
        <p:nvSpPr>
          <p:cNvPr id="66" name="Rectangle 65"/>
          <p:cNvSpPr/>
          <p:nvPr/>
        </p:nvSpPr>
        <p:spPr bwMode="auto">
          <a:xfrm>
            <a:off x="6030598" y="5152044"/>
            <a:ext cx="2333074" cy="269888"/>
          </a:xfrm>
          <a:prstGeom prst="rect">
            <a:avLst/>
          </a:prstGeom>
          <a:solidFill>
            <a:schemeClr val="accent4"/>
          </a:solidFill>
          <a:ln w="9525" cap="flat" cmpd="sng" algn="ctr">
            <a:noFill/>
            <a:prstDash val="solid"/>
            <a:round/>
            <a:headEnd type="none" w="med" len="med"/>
            <a:tailEnd type="none" w="med" len="med"/>
          </a:ln>
          <a:effectLst/>
        </p:spPr>
        <p:txBody>
          <a:bodyPr vert="horz" wrap="square" lIns="93278" tIns="46639" rIns="93278" bIns="46639" numCol="1" rtlCol="0" anchor="ctr" anchorCtr="0" compatLnSpc="1">
            <a:prstTxWarp prst="textNoShape">
              <a:avLst/>
            </a:prstTxWarp>
          </a:bodyPr>
          <a:lstStyle/>
          <a:p>
            <a:pPr algn="ctr" defTabSz="1109671"/>
            <a:r>
              <a:rPr lang="en-US" sz="1100" b="1" dirty="0">
                <a:gradFill>
                  <a:gsLst>
                    <a:gs pos="0">
                      <a:schemeClr val="bg1"/>
                    </a:gs>
                    <a:gs pos="100000">
                      <a:schemeClr val="bg1"/>
                    </a:gs>
                  </a:gsLst>
                  <a:lin ang="5400000" scaled="1"/>
                </a:gradFill>
                <a:cs typeface="Arial" charset="0"/>
              </a:rPr>
              <a:t>Windows Server 2012 </a:t>
            </a:r>
          </a:p>
        </p:txBody>
      </p:sp>
      <p:sp>
        <p:nvSpPr>
          <p:cNvPr id="67" name="TextBox 66"/>
          <p:cNvSpPr txBox="1"/>
          <p:nvPr/>
        </p:nvSpPr>
        <p:spPr>
          <a:xfrm>
            <a:off x="6026047" y="5456420"/>
            <a:ext cx="2338464" cy="278855"/>
          </a:xfrm>
          <a:prstGeom prst="rect">
            <a:avLst/>
          </a:prstGeom>
          <a:solidFill>
            <a:schemeClr val="bg2"/>
          </a:solidFill>
        </p:spPr>
        <p:txBody>
          <a:bodyPr wrap="square" lIns="93278" tIns="46639" rIns="93278" bIns="46639" rtlCol="0">
            <a:spAutoFit/>
          </a:bodyPr>
          <a:lstStyle/>
          <a:p>
            <a:pPr algn="ctr"/>
            <a:r>
              <a:rPr lang="en-US" sz="1200" b="1" dirty="0">
                <a:gradFill>
                  <a:gsLst>
                    <a:gs pos="0">
                      <a:schemeClr val="bg1"/>
                    </a:gs>
                    <a:gs pos="100000">
                      <a:schemeClr val="bg1"/>
                    </a:gs>
                  </a:gsLst>
                  <a:lin ang="5400000" scaled="1"/>
                </a:gradFill>
              </a:rPr>
              <a:t>Hyper-V or hardware</a:t>
            </a:r>
          </a:p>
        </p:txBody>
      </p:sp>
      <p:sp>
        <p:nvSpPr>
          <p:cNvPr id="34" name="Title 2"/>
          <p:cNvSpPr txBox="1">
            <a:spLocks/>
          </p:cNvSpPr>
          <p:nvPr/>
        </p:nvSpPr>
        <p:spPr>
          <a:xfrm>
            <a:off x="261939" y="292082"/>
            <a:ext cx="11375536" cy="932563"/>
          </a:xfrm>
          <a:prstGeom prst="rect">
            <a:avLst/>
          </a:prstGeom>
        </p:spPr>
        <p:txBody>
          <a:bodyPr vert="horz" wrap="square" lIns="146304" tIns="91440" rIns="146304" bIns="91440" rtlCol="0" anchor="t">
            <a:spAutoFit/>
          </a:bodyPr>
          <a:lstStyle>
            <a:lvl1pPr algn="l" defTabSz="932372" rtl="0" eaLnBrk="1" latinLnBrk="0" hangingPunct="1">
              <a:lnSpc>
                <a:spcPct val="90000"/>
              </a:lnSpc>
              <a:spcBef>
                <a:spcPct val="0"/>
              </a:spcBef>
              <a:buNone/>
              <a:defRPr lang="en-US" sz="5398"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a:defRPr/>
            </a:pPr>
            <a:r>
              <a:rPr sz="5400" dirty="0">
                <a:solidFill>
                  <a:srgbClr val="505050"/>
                </a:solidFill>
              </a:rPr>
              <a:t>Programming symmetry</a:t>
            </a:r>
          </a:p>
        </p:txBody>
      </p:sp>
      <p:sp>
        <p:nvSpPr>
          <p:cNvPr id="38" name="Rectangle 37"/>
          <p:cNvSpPr/>
          <p:nvPr/>
        </p:nvSpPr>
        <p:spPr>
          <a:xfrm>
            <a:off x="457200" y="2102748"/>
            <a:ext cx="5254668" cy="362478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40" tIns="146271" rIns="0" bIns="182840" numCol="1" rtlCol="0" anchor="t" anchorCtr="0" compatLnSpc="1">
            <a:prstTxWarp prst="textNoShape">
              <a:avLst/>
            </a:prstTxWarp>
          </a:bodyPr>
          <a:lstStyle/>
          <a:p>
            <a:pPr marL="0" lvl="1" defTabSz="471688">
              <a:lnSpc>
                <a:spcPct val="90000"/>
              </a:lnSpc>
              <a:spcBef>
                <a:spcPts val="1200"/>
              </a:spcBef>
              <a:spcAft>
                <a:spcPts val="600"/>
              </a:spcAft>
            </a:pPr>
            <a:r>
              <a:rPr lang="en-US" sz="2000" b="1" dirty="0" smtClean="0">
                <a:gradFill>
                  <a:gsLst>
                    <a:gs pos="62500">
                      <a:srgbClr val="505050"/>
                    </a:gs>
                    <a:gs pos="40000">
                      <a:srgbClr val="505050"/>
                    </a:gs>
                  </a:gsLst>
                  <a:lin ang="5400000" scaled="0"/>
                </a:gradFill>
              </a:rPr>
              <a:t>Create cloud-based or hybrid applications</a:t>
            </a:r>
          </a:p>
          <a:p>
            <a:pPr marL="0" lvl="1" defTabSz="471688">
              <a:lnSpc>
                <a:spcPct val="90000"/>
              </a:lnSpc>
              <a:spcBef>
                <a:spcPts val="1200"/>
              </a:spcBef>
              <a:spcAft>
                <a:spcPts val="600"/>
              </a:spcAft>
            </a:pPr>
            <a:r>
              <a:rPr lang="en-US" sz="2000" dirty="0" smtClean="0">
                <a:gradFill>
                  <a:gsLst>
                    <a:gs pos="62500">
                      <a:srgbClr val="505050"/>
                    </a:gs>
                    <a:gs pos="40000">
                      <a:srgbClr val="505050"/>
                    </a:gs>
                  </a:gsLst>
                  <a:lin ang="5400000" scaled="0"/>
                </a:gradFill>
              </a:rPr>
              <a:t>Same </a:t>
            </a:r>
            <a:r>
              <a:rPr lang="en-US" sz="2000" dirty="0">
                <a:gradFill>
                  <a:gsLst>
                    <a:gs pos="62500">
                      <a:srgbClr val="505050"/>
                    </a:gs>
                    <a:gs pos="40000">
                      <a:srgbClr val="505050"/>
                    </a:gs>
                  </a:gsLst>
                  <a:lin ang="5400000" scaled="0"/>
                </a:gradFill>
              </a:rPr>
              <a:t>development </a:t>
            </a:r>
            <a:r>
              <a:rPr lang="en-US" sz="2000" dirty="0" smtClean="0">
                <a:gradFill>
                  <a:gsLst>
                    <a:gs pos="62500">
                      <a:srgbClr val="505050"/>
                    </a:gs>
                    <a:gs pos="40000">
                      <a:srgbClr val="505050"/>
                    </a:gs>
                  </a:gsLst>
                  <a:lin ang="5400000" scaled="0"/>
                </a:gradFill>
              </a:rPr>
              <a:t>tools between Windows Server and Windows Azure </a:t>
            </a:r>
            <a:endParaRPr lang="en-US" sz="2000" dirty="0">
              <a:gradFill>
                <a:gsLst>
                  <a:gs pos="62500">
                    <a:srgbClr val="505050"/>
                  </a:gs>
                  <a:gs pos="40000">
                    <a:srgbClr val="505050"/>
                  </a:gs>
                </a:gsLst>
                <a:lin ang="5400000" scaled="0"/>
              </a:gradFill>
            </a:endParaRPr>
          </a:p>
          <a:p>
            <a:pPr marL="0" lvl="1" defTabSz="471688">
              <a:lnSpc>
                <a:spcPct val="90000"/>
              </a:lnSpc>
              <a:spcBef>
                <a:spcPts val="1200"/>
              </a:spcBef>
              <a:spcAft>
                <a:spcPts val="600"/>
              </a:spcAft>
            </a:pPr>
            <a:r>
              <a:rPr lang="en-US" sz="2000" dirty="0">
                <a:gradFill>
                  <a:gsLst>
                    <a:gs pos="62500">
                      <a:srgbClr val="505050"/>
                    </a:gs>
                    <a:gs pos="40000">
                      <a:srgbClr val="505050"/>
                    </a:gs>
                  </a:gsLst>
                  <a:lin ang="5400000" scaled="0"/>
                </a:gradFill>
              </a:rPr>
              <a:t>Common workflows and rules across </a:t>
            </a:r>
            <a:r>
              <a:rPr lang="en-US" sz="2000" dirty="0" smtClean="0">
                <a:gradFill>
                  <a:gsLst>
                    <a:gs pos="62500">
                      <a:srgbClr val="505050"/>
                    </a:gs>
                    <a:gs pos="40000">
                      <a:srgbClr val="505050"/>
                    </a:gs>
                  </a:gsLst>
                  <a:lin ang="5400000" scaled="0"/>
                </a:gradFill>
              </a:rPr>
              <a:t/>
            </a:r>
            <a:br>
              <a:rPr lang="en-US" sz="2000" dirty="0" smtClean="0">
                <a:gradFill>
                  <a:gsLst>
                    <a:gs pos="62500">
                      <a:srgbClr val="505050"/>
                    </a:gs>
                    <a:gs pos="40000">
                      <a:srgbClr val="505050"/>
                    </a:gs>
                  </a:gsLst>
                  <a:lin ang="5400000" scaled="0"/>
                </a:gradFill>
              </a:rPr>
            </a:br>
            <a:r>
              <a:rPr lang="en-US" sz="2000" dirty="0" smtClean="0">
                <a:gradFill>
                  <a:gsLst>
                    <a:gs pos="62500">
                      <a:srgbClr val="505050"/>
                    </a:gs>
                    <a:gs pos="40000">
                      <a:srgbClr val="505050"/>
                    </a:gs>
                  </a:gsLst>
                  <a:lin ang="5400000" scaled="0"/>
                </a:gradFill>
              </a:rPr>
              <a:t>web</a:t>
            </a:r>
            <a:r>
              <a:rPr lang="en-US" sz="2000" dirty="0">
                <a:gradFill>
                  <a:gsLst>
                    <a:gs pos="62500">
                      <a:srgbClr val="505050"/>
                    </a:gs>
                    <a:gs pos="40000">
                      <a:srgbClr val="505050"/>
                    </a:gs>
                  </a:gsLst>
                  <a:lin ang="5400000" scaled="0"/>
                </a:gradFill>
              </a:rPr>
              <a:t>, application, and datacenter </a:t>
            </a:r>
            <a:r>
              <a:rPr lang="en-US" sz="2000" dirty="0" smtClean="0">
                <a:gradFill>
                  <a:gsLst>
                    <a:gs pos="62500">
                      <a:srgbClr val="505050"/>
                    </a:gs>
                    <a:gs pos="40000">
                      <a:srgbClr val="505050"/>
                    </a:gs>
                  </a:gsLst>
                  <a:lin ang="5400000" scaled="0"/>
                </a:gradFill>
              </a:rPr>
              <a:t>tiers</a:t>
            </a:r>
            <a:endParaRPr lang="en-US" sz="2000" dirty="0">
              <a:gradFill>
                <a:gsLst>
                  <a:gs pos="62500">
                    <a:srgbClr val="505050"/>
                  </a:gs>
                  <a:gs pos="40000">
                    <a:srgbClr val="505050"/>
                  </a:gs>
                </a:gsLst>
                <a:lin ang="5400000" scaled="0"/>
              </a:gradFill>
            </a:endParaRPr>
          </a:p>
          <a:p>
            <a:pPr marL="0" lvl="1" defTabSz="471688">
              <a:lnSpc>
                <a:spcPct val="90000"/>
              </a:lnSpc>
              <a:spcBef>
                <a:spcPts val="1200"/>
              </a:spcBef>
              <a:spcAft>
                <a:spcPts val="600"/>
              </a:spcAft>
            </a:pPr>
            <a:r>
              <a:rPr lang="en-US" sz="2000" dirty="0">
                <a:gradFill>
                  <a:gsLst>
                    <a:gs pos="62500">
                      <a:srgbClr val="505050"/>
                    </a:gs>
                    <a:gs pos="40000">
                      <a:srgbClr val="505050"/>
                    </a:gs>
                  </a:gsLst>
                  <a:lin ang="5400000" scaled="0"/>
                </a:gradFill>
              </a:rPr>
              <a:t>Application-to-application contracts </a:t>
            </a:r>
            <a:r>
              <a:rPr lang="en-US" sz="2000" dirty="0" smtClean="0">
                <a:gradFill>
                  <a:gsLst>
                    <a:gs pos="62500">
                      <a:srgbClr val="505050"/>
                    </a:gs>
                    <a:gs pos="40000">
                      <a:srgbClr val="505050"/>
                    </a:gs>
                  </a:gsLst>
                  <a:lin ang="5400000" scaled="0"/>
                </a:gradFill>
              </a:rPr>
              <a:t/>
            </a:r>
            <a:br>
              <a:rPr lang="en-US" sz="2000" dirty="0" smtClean="0">
                <a:gradFill>
                  <a:gsLst>
                    <a:gs pos="62500">
                      <a:srgbClr val="505050"/>
                    </a:gs>
                    <a:gs pos="40000">
                      <a:srgbClr val="505050"/>
                    </a:gs>
                  </a:gsLst>
                  <a:lin ang="5400000" scaled="0"/>
                </a:gradFill>
              </a:rPr>
            </a:br>
            <a:r>
              <a:rPr lang="en-US" sz="2000" dirty="0" smtClean="0">
                <a:gradFill>
                  <a:gsLst>
                    <a:gs pos="62500">
                      <a:srgbClr val="505050"/>
                    </a:gs>
                    <a:gs pos="40000">
                      <a:srgbClr val="505050"/>
                    </a:gs>
                  </a:gsLst>
                  <a:lin ang="5400000" scaled="0"/>
                </a:gradFill>
              </a:rPr>
              <a:t>that </a:t>
            </a:r>
            <a:r>
              <a:rPr lang="en-US" sz="2000" dirty="0">
                <a:gradFill>
                  <a:gsLst>
                    <a:gs pos="62500">
                      <a:srgbClr val="505050"/>
                    </a:gs>
                    <a:gs pos="40000">
                      <a:srgbClr val="505050"/>
                    </a:gs>
                  </a:gsLst>
                  <a:lin ang="5400000" scaled="0"/>
                </a:gradFill>
              </a:rPr>
              <a:t>support </a:t>
            </a:r>
            <a:r>
              <a:rPr lang="en-US" sz="2000" dirty="0" smtClean="0">
                <a:gradFill>
                  <a:gsLst>
                    <a:gs pos="62500">
                      <a:srgbClr val="505050"/>
                    </a:gs>
                    <a:gs pos="40000">
                      <a:srgbClr val="505050"/>
                    </a:gs>
                  </a:gsLst>
                  <a:lin ang="5400000" scaled="0"/>
                </a:gradFill>
              </a:rPr>
              <a:t>HTML5</a:t>
            </a:r>
            <a:endParaRPr lang="en-US" sz="2000" dirty="0">
              <a:gradFill>
                <a:gsLst>
                  <a:gs pos="62500">
                    <a:srgbClr val="505050"/>
                  </a:gs>
                  <a:gs pos="40000">
                    <a:srgbClr val="505050"/>
                  </a:gs>
                </a:gsLst>
                <a:lin ang="5400000" scaled="0"/>
              </a:gradFill>
            </a:endParaRPr>
          </a:p>
          <a:p>
            <a:pPr marL="0" lvl="1" defTabSz="471688">
              <a:lnSpc>
                <a:spcPct val="90000"/>
              </a:lnSpc>
              <a:spcBef>
                <a:spcPts val="1200"/>
              </a:spcBef>
              <a:spcAft>
                <a:spcPts val="600"/>
              </a:spcAft>
            </a:pPr>
            <a:r>
              <a:rPr lang="en-US" sz="2000" dirty="0">
                <a:gradFill>
                  <a:gsLst>
                    <a:gs pos="62500">
                      <a:srgbClr val="505050"/>
                    </a:gs>
                    <a:gs pos="40000">
                      <a:srgbClr val="505050"/>
                    </a:gs>
                  </a:gsLst>
                  <a:lin ang="5400000" scaled="0"/>
                </a:gradFill>
              </a:rPr>
              <a:t>I/O operations that use isolated </a:t>
            </a:r>
            <a:r>
              <a:rPr lang="en-US" sz="2000" dirty="0" smtClean="0">
                <a:gradFill>
                  <a:gsLst>
                    <a:gs pos="62500">
                      <a:srgbClr val="505050"/>
                    </a:gs>
                    <a:gs pos="40000">
                      <a:srgbClr val="505050"/>
                    </a:gs>
                  </a:gsLst>
                  <a:lin ang="5400000" scaled="0"/>
                </a:gradFill>
              </a:rPr>
              <a:t>storage</a:t>
            </a:r>
            <a:endParaRPr lang="en-US" sz="2000" dirty="0">
              <a:gradFill>
                <a:gsLst>
                  <a:gs pos="62500">
                    <a:srgbClr val="505050"/>
                  </a:gs>
                  <a:gs pos="40000">
                    <a:srgbClr val="505050"/>
                  </a:gs>
                </a:gsLst>
                <a:lin ang="5400000" scaled="0"/>
              </a:gradFill>
            </a:endParaRPr>
          </a:p>
          <a:p>
            <a:pPr defTabSz="932288" fontAlgn="base">
              <a:lnSpc>
                <a:spcPct val="90000"/>
              </a:lnSpc>
              <a:spcBef>
                <a:spcPts val="1200"/>
              </a:spcBef>
              <a:spcAft>
                <a:spcPts val="600"/>
              </a:spcAft>
            </a:pPr>
            <a:r>
              <a:rPr lang="en-US" sz="2400" dirty="0" smtClean="0">
                <a:gradFill>
                  <a:gsLst>
                    <a:gs pos="62500">
                      <a:srgbClr val="505050"/>
                    </a:gs>
                    <a:gs pos="40000">
                      <a:srgbClr val="505050"/>
                    </a:gs>
                  </a:gsLst>
                  <a:lin ang="5400000" scaled="0"/>
                </a:gradFill>
              </a:rPr>
              <a:t> </a:t>
            </a:r>
            <a:endParaRPr lang="en-US" sz="2400" dirty="0">
              <a:gradFill>
                <a:gsLst>
                  <a:gs pos="62500">
                    <a:srgbClr val="505050"/>
                  </a:gs>
                  <a:gs pos="40000">
                    <a:srgbClr val="505050"/>
                  </a:gs>
                </a:gsLst>
                <a:lin ang="5400000" scaled="0"/>
              </a:gra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3034" y="3784908"/>
            <a:ext cx="2060531" cy="583584"/>
          </a:xfrm>
          <a:prstGeom prst="rect">
            <a:avLst/>
          </a:prstGeom>
        </p:spPr>
      </p:pic>
    </p:spTree>
    <p:extLst>
      <p:ext uri="{BB962C8B-B14F-4D97-AF65-F5344CB8AC3E}">
        <p14:creationId xmlns:p14="http://schemas.microsoft.com/office/powerpoint/2010/main" val="360647853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209" y="314674"/>
            <a:ext cx="11601993" cy="1302921"/>
          </a:xfrm>
        </p:spPr>
        <p:txBody>
          <a:bodyPr/>
          <a:lstStyle/>
          <a:p>
            <a:r>
              <a:rPr lang="en-US" sz="4000" dirty="0" smtClean="0">
                <a:solidFill>
                  <a:schemeClr val="accent1"/>
                </a:solidFill>
              </a:rPr>
              <a:t>Device Management - Selecting the Management </a:t>
            </a:r>
            <a:r>
              <a:rPr lang="en-US" sz="4000" dirty="0">
                <a:solidFill>
                  <a:schemeClr val="accent1"/>
                </a:solidFill>
              </a:rPr>
              <a:t>P</a:t>
            </a:r>
            <a:r>
              <a:rPr lang="en-US" sz="4000" dirty="0" smtClean="0">
                <a:solidFill>
                  <a:schemeClr val="accent1"/>
                </a:solidFill>
              </a:rPr>
              <a:t>latform</a:t>
            </a:r>
            <a:endParaRPr lang="en-US" sz="4000" dirty="0">
              <a:solidFill>
                <a:schemeClr val="accent1"/>
              </a:solidFill>
            </a:endParaRPr>
          </a:p>
        </p:txBody>
      </p:sp>
      <p:sp>
        <p:nvSpPr>
          <p:cNvPr id="11" name="Text Placeholder 10"/>
          <p:cNvSpPr>
            <a:spLocks noGrp="1"/>
          </p:cNvSpPr>
          <p:nvPr>
            <p:ph type="body" sz="quarter" idx="10"/>
          </p:nvPr>
        </p:nvSpPr>
        <p:spPr>
          <a:xfrm>
            <a:off x="264331" y="3601160"/>
            <a:ext cx="5946898" cy="3550203"/>
          </a:xfrm>
        </p:spPr>
        <p:txBody>
          <a:bodyPr/>
          <a:lstStyle/>
          <a:p>
            <a:pPr algn="ctr">
              <a:spcBef>
                <a:spcPts val="0"/>
              </a:spcBef>
            </a:pPr>
            <a:r>
              <a:rPr lang="en-US" sz="2000" b="1" dirty="0">
                <a:solidFill>
                  <a:schemeClr val="accent1"/>
                </a:solidFill>
                <a:latin typeface="+mn-lt"/>
              </a:rPr>
              <a:t>Unified Device Management</a:t>
            </a:r>
          </a:p>
          <a:p>
            <a:pPr algn="ctr">
              <a:spcBef>
                <a:spcPts val="0"/>
              </a:spcBef>
            </a:pPr>
            <a:r>
              <a:rPr lang="en-US" sz="2000" b="1" dirty="0">
                <a:solidFill>
                  <a:schemeClr val="accent1"/>
                </a:solidFill>
                <a:latin typeface="+mn-lt"/>
              </a:rPr>
              <a:t>System Center 2012 R2 Configuration Manager with Windows Intune</a:t>
            </a:r>
          </a:p>
          <a:p>
            <a:endParaRPr lang="en-US" sz="100" dirty="0">
              <a:latin typeface="+mn-lt"/>
            </a:endParaRPr>
          </a:p>
          <a:p>
            <a:pPr lvl="1"/>
            <a:r>
              <a:rPr lang="en-US" sz="1600" dirty="0" smtClean="0"/>
              <a:t>Build on existing Configuration Manager deployment</a:t>
            </a:r>
          </a:p>
          <a:p>
            <a:pPr lvl="1"/>
            <a:r>
              <a:rPr lang="en-US" sz="1600" dirty="0" smtClean="0"/>
              <a:t>Full PC management (OS Deployment, Endpoint Protection, application delivery control, rich reporting)</a:t>
            </a:r>
          </a:p>
          <a:p>
            <a:pPr lvl="1"/>
            <a:r>
              <a:rPr lang="en-US" sz="1600" dirty="0" smtClean="0"/>
              <a:t>Deep policy control requirements</a:t>
            </a:r>
          </a:p>
          <a:p>
            <a:pPr lvl="1"/>
            <a:r>
              <a:rPr lang="en-US" sz="1600" dirty="0" smtClean="0"/>
              <a:t>Scale to 100,000 devices</a:t>
            </a:r>
          </a:p>
          <a:p>
            <a:pPr lvl="1"/>
            <a:r>
              <a:rPr lang="en-US" sz="1600" dirty="0" smtClean="0"/>
              <a:t>Extensible administration tools (RBA, PowerShell, SQL Reporting Services)</a:t>
            </a:r>
            <a:endParaRPr lang="en-US" sz="1600" dirty="0"/>
          </a:p>
          <a:p>
            <a:pPr lvl="1"/>
            <a:endParaRPr lang="en-US" sz="1800" dirty="0" smtClean="0"/>
          </a:p>
        </p:txBody>
      </p:sp>
      <p:sp>
        <p:nvSpPr>
          <p:cNvPr id="4" name="Rectangle 3"/>
          <p:cNvSpPr/>
          <p:nvPr/>
        </p:nvSpPr>
        <p:spPr>
          <a:xfrm>
            <a:off x="6980662" y="3668271"/>
            <a:ext cx="4974747" cy="2308324"/>
          </a:xfrm>
          <a:prstGeom prst="rect">
            <a:avLst/>
          </a:prstGeom>
        </p:spPr>
        <p:txBody>
          <a:bodyPr wrap="square">
            <a:spAutoFit/>
          </a:bodyPr>
          <a:lstStyle/>
          <a:p>
            <a:pPr algn="ctr"/>
            <a:r>
              <a:rPr lang="en-US" sz="2000" b="1" dirty="0" smtClean="0">
                <a:solidFill>
                  <a:schemeClr val="accent1"/>
                </a:solidFill>
              </a:rPr>
              <a:t>Cloud-based Management</a:t>
            </a:r>
          </a:p>
          <a:p>
            <a:pPr algn="ctr"/>
            <a:r>
              <a:rPr lang="en-US" sz="2000" b="1" dirty="0" smtClean="0">
                <a:solidFill>
                  <a:schemeClr val="accent1"/>
                </a:solidFill>
              </a:rPr>
              <a:t>Standalone Windows Intune</a:t>
            </a:r>
          </a:p>
          <a:p>
            <a:pPr lvl="1"/>
            <a:endParaRPr lang="en-US" sz="1000" dirty="0" smtClean="0">
              <a:solidFill>
                <a:schemeClr val="accent1"/>
              </a:solidFill>
            </a:endParaRPr>
          </a:p>
          <a:p>
            <a:pPr lvl="1"/>
            <a:endParaRPr lang="en-US" sz="1000" dirty="0">
              <a:solidFill>
                <a:schemeClr val="accent1"/>
              </a:solidFill>
            </a:endParaRPr>
          </a:p>
          <a:p>
            <a:pPr lvl="1"/>
            <a:endParaRPr lang="en-US" sz="1000" dirty="0" smtClean="0">
              <a:solidFill>
                <a:schemeClr val="accent1"/>
              </a:solidFill>
            </a:endParaRPr>
          </a:p>
          <a:p>
            <a:pPr lvl="1"/>
            <a:endParaRPr lang="en-US" sz="800" dirty="0" smtClean="0">
              <a:solidFill>
                <a:schemeClr val="accent1"/>
              </a:solidFill>
            </a:endParaRPr>
          </a:p>
          <a:p>
            <a:r>
              <a:rPr lang="en-US" sz="1600" dirty="0" smtClean="0"/>
              <a:t>No existing Configuration Manager deployment</a:t>
            </a:r>
          </a:p>
          <a:p>
            <a:r>
              <a:rPr lang="en-US" sz="1600" dirty="0" smtClean="0"/>
              <a:t>Simplified policy control</a:t>
            </a:r>
          </a:p>
          <a:p>
            <a:r>
              <a:rPr lang="en-US" sz="1600" dirty="0" smtClean="0"/>
              <a:t>Less than 7,000 devices and 4,000 users</a:t>
            </a:r>
          </a:p>
          <a:p>
            <a:r>
              <a:rPr lang="en-US" sz="1600" dirty="0" smtClean="0"/>
              <a:t>Simple web-based administration console</a:t>
            </a:r>
            <a:endParaRPr lang="en-US" sz="1600" dirty="0"/>
          </a:p>
        </p:txBody>
      </p:sp>
      <p:sp>
        <p:nvSpPr>
          <p:cNvPr id="19" name="Freeform 320"/>
          <p:cNvSpPr>
            <a:spLocks/>
          </p:cNvSpPr>
          <p:nvPr/>
        </p:nvSpPr>
        <p:spPr bwMode="auto">
          <a:xfrm>
            <a:off x="7738945" y="1348207"/>
            <a:ext cx="3646449" cy="1817008"/>
          </a:xfrm>
          <a:custGeom>
            <a:avLst/>
            <a:gdLst>
              <a:gd name="T0" fmla="*/ 743 w 959"/>
              <a:gd name="T1" fmla="*/ 528 h 534"/>
              <a:gd name="T2" fmla="*/ 607 w 959"/>
              <a:gd name="T3" fmla="*/ 531 h 534"/>
              <a:gd name="T4" fmla="*/ 187 w 959"/>
              <a:gd name="T5" fmla="*/ 531 h 534"/>
              <a:gd name="T6" fmla="*/ 121 w 959"/>
              <a:gd name="T7" fmla="*/ 526 h 534"/>
              <a:gd name="T8" fmla="*/ 13 w 959"/>
              <a:gd name="T9" fmla="*/ 419 h 534"/>
              <a:gd name="T10" fmla="*/ 23 w 959"/>
              <a:gd name="T11" fmla="*/ 297 h 534"/>
              <a:gd name="T12" fmla="*/ 96 w 959"/>
              <a:gd name="T13" fmla="*/ 227 h 534"/>
              <a:gd name="T14" fmla="*/ 212 w 959"/>
              <a:gd name="T15" fmla="*/ 224 h 534"/>
              <a:gd name="T16" fmla="*/ 320 w 959"/>
              <a:gd name="T17" fmla="*/ 123 h 534"/>
              <a:gd name="T18" fmla="*/ 487 w 959"/>
              <a:gd name="T19" fmla="*/ 133 h 534"/>
              <a:gd name="T20" fmla="*/ 687 w 959"/>
              <a:gd name="T21" fmla="*/ 3 h 534"/>
              <a:gd name="T22" fmla="*/ 805 w 959"/>
              <a:gd name="T23" fmla="*/ 26 h 534"/>
              <a:gd name="T24" fmla="*/ 940 w 959"/>
              <a:gd name="T25" fmla="*/ 178 h 534"/>
              <a:gd name="T26" fmla="*/ 952 w 959"/>
              <a:gd name="T27" fmla="*/ 307 h 534"/>
              <a:gd name="T28" fmla="*/ 843 w 959"/>
              <a:gd name="T29" fmla="*/ 486 h 534"/>
              <a:gd name="T30" fmla="*/ 743 w 959"/>
              <a:gd name="T31" fmla="*/ 52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9" h="534">
                <a:moveTo>
                  <a:pt x="743" y="528"/>
                </a:moveTo>
                <a:cubicBezTo>
                  <a:pt x="703" y="534"/>
                  <a:pt x="657" y="531"/>
                  <a:pt x="607" y="531"/>
                </a:cubicBezTo>
                <a:cubicBezTo>
                  <a:pt x="468" y="531"/>
                  <a:pt x="327" y="531"/>
                  <a:pt x="187" y="531"/>
                </a:cubicBezTo>
                <a:cubicBezTo>
                  <a:pt x="162" y="531"/>
                  <a:pt x="140" y="531"/>
                  <a:pt x="121" y="526"/>
                </a:cubicBezTo>
                <a:cubicBezTo>
                  <a:pt x="68" y="513"/>
                  <a:pt x="29" y="473"/>
                  <a:pt x="13" y="419"/>
                </a:cubicBezTo>
                <a:cubicBezTo>
                  <a:pt x="0" y="377"/>
                  <a:pt x="7" y="330"/>
                  <a:pt x="23" y="297"/>
                </a:cubicBezTo>
                <a:cubicBezTo>
                  <a:pt x="38" y="268"/>
                  <a:pt x="64" y="241"/>
                  <a:pt x="96" y="227"/>
                </a:cubicBezTo>
                <a:cubicBezTo>
                  <a:pt x="126" y="213"/>
                  <a:pt x="174" y="207"/>
                  <a:pt x="212" y="224"/>
                </a:cubicBezTo>
                <a:cubicBezTo>
                  <a:pt x="236" y="179"/>
                  <a:pt x="271" y="143"/>
                  <a:pt x="320" y="123"/>
                </a:cubicBezTo>
                <a:cubicBezTo>
                  <a:pt x="371" y="101"/>
                  <a:pt x="445" y="105"/>
                  <a:pt x="487" y="133"/>
                </a:cubicBezTo>
                <a:cubicBezTo>
                  <a:pt x="528" y="66"/>
                  <a:pt x="590" y="10"/>
                  <a:pt x="687" y="3"/>
                </a:cubicBezTo>
                <a:cubicBezTo>
                  <a:pt x="734" y="0"/>
                  <a:pt x="772" y="10"/>
                  <a:pt x="805" y="26"/>
                </a:cubicBezTo>
                <a:cubicBezTo>
                  <a:pt x="868" y="55"/>
                  <a:pt x="917" y="106"/>
                  <a:pt x="940" y="178"/>
                </a:cubicBezTo>
                <a:cubicBezTo>
                  <a:pt x="952" y="213"/>
                  <a:pt x="959" y="259"/>
                  <a:pt x="952" y="307"/>
                </a:cubicBezTo>
                <a:cubicBezTo>
                  <a:pt x="941" y="389"/>
                  <a:pt x="897" y="448"/>
                  <a:pt x="843" y="486"/>
                </a:cubicBezTo>
                <a:cubicBezTo>
                  <a:pt x="815" y="505"/>
                  <a:pt x="782" y="521"/>
                  <a:pt x="743" y="528"/>
                </a:cubicBezTo>
                <a:close/>
              </a:path>
            </a:pathLst>
          </a:custGeom>
          <a:solidFill>
            <a:srgbClr val="0070C0"/>
          </a:solidFill>
          <a:ln w="9525" cap="flat" cmpd="sng" algn="ctr">
            <a:noFill/>
            <a:prstDash val="solid"/>
            <a:headEnd type="none" w="med" len="med"/>
            <a:tailEnd type="none" w="med" len="med"/>
          </a:ln>
          <a:effectLst/>
          <a:extLst/>
        </p:spPr>
        <p:txBody>
          <a:bodyPr vert="horz" wrap="square" lIns="111575" tIns="0" rIns="111575" bIns="55787" numCol="1" rtlCol="0" anchor="ctr" anchorCtr="0" compatLnSpc="1">
            <a:prstTxWarp prst="textNoShape">
              <a:avLst/>
            </a:prstTxWarp>
          </a:bodyPr>
          <a:lstStyle/>
          <a:p>
            <a:pPr defTabSz="1115446"/>
            <a:endParaRPr lang="en-US" sz="1372" b="1" kern="0" dirty="0">
              <a:solidFill>
                <a:schemeClr val="accent1"/>
              </a:solidFill>
              <a:latin typeface="Segoe" pitchFamily="34" charset="0"/>
            </a:endParaRPr>
          </a:p>
          <a:p>
            <a:pPr defTabSz="1115446"/>
            <a:r>
              <a:rPr lang="en-US" sz="1372" b="1" kern="0" dirty="0">
                <a:solidFill>
                  <a:schemeClr val="accent1"/>
                </a:solidFill>
                <a:latin typeface="Segoe" pitchFamily="34" charset="0"/>
              </a:rPr>
              <a:t>       </a:t>
            </a:r>
          </a:p>
        </p:txBody>
      </p:sp>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226336" y="2426576"/>
            <a:ext cx="2605334" cy="372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p:cNvGrpSpPr/>
          <p:nvPr/>
        </p:nvGrpSpPr>
        <p:grpSpPr>
          <a:xfrm>
            <a:off x="1378074" y="1158275"/>
            <a:ext cx="2730233" cy="2445746"/>
            <a:chOff x="1378074" y="1158275"/>
            <a:chExt cx="2730233" cy="2445746"/>
          </a:xfrm>
        </p:grpSpPr>
        <p:grpSp>
          <p:nvGrpSpPr>
            <p:cNvPr id="22" name="Group 21"/>
            <p:cNvGrpSpPr/>
            <p:nvPr/>
          </p:nvGrpSpPr>
          <p:grpSpPr>
            <a:xfrm>
              <a:off x="2191175" y="1158275"/>
              <a:ext cx="1917132" cy="2445746"/>
              <a:chOff x="2282832" y="1252806"/>
              <a:chExt cx="2801613" cy="3574107"/>
            </a:xfrm>
          </p:grpSpPr>
          <p:grpSp>
            <p:nvGrpSpPr>
              <p:cNvPr id="24" name="Group 40"/>
              <p:cNvGrpSpPr/>
              <p:nvPr/>
            </p:nvGrpSpPr>
            <p:grpSpPr>
              <a:xfrm>
                <a:off x="2679260" y="1252806"/>
                <a:ext cx="2405185" cy="3574107"/>
                <a:chOff x="-722039" y="1238027"/>
                <a:chExt cx="1547395" cy="2299436"/>
              </a:xfrm>
            </p:grpSpPr>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039" y="3000125"/>
                  <a:ext cx="804663" cy="537338"/>
                </a:xfrm>
                <a:prstGeom prst="rect">
                  <a:avLst/>
                </a:prstGeom>
              </p:spPr>
            </p:pic>
            <p:pic>
              <p:nvPicPr>
                <p:cNvPr id="32" name="Picture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261" y="2026816"/>
                  <a:ext cx="313095" cy="578601"/>
                </a:xfrm>
                <a:prstGeom prst="rect">
                  <a:avLst/>
                </a:prstGeom>
              </p:spPr>
            </p:pic>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053" y="1238027"/>
                  <a:ext cx="312849" cy="468023"/>
                </a:xfrm>
                <a:prstGeom prst="rect">
                  <a:avLst/>
                </a:prstGeom>
              </p:spPr>
            </p:pic>
          </p:grpSp>
          <p:sp>
            <p:nvSpPr>
              <p:cNvPr id="25" name="Freeform 24"/>
              <p:cNvSpPr>
                <a:spLocks noEditPoints="1"/>
              </p:cNvSpPr>
              <p:nvPr/>
            </p:nvSpPr>
            <p:spPr bwMode="auto">
              <a:xfrm>
                <a:off x="3034863" y="2478853"/>
                <a:ext cx="713671" cy="1078248"/>
              </a:xfrm>
              <a:custGeom>
                <a:avLst/>
                <a:gdLst>
                  <a:gd name="T0" fmla="*/ 275 w 1015"/>
                  <a:gd name="T1" fmla="*/ 545 h 1534"/>
                  <a:gd name="T2" fmla="*/ 324 w 1015"/>
                  <a:gd name="T3" fmla="*/ 578 h 1534"/>
                  <a:gd name="T4" fmla="*/ 374 w 1015"/>
                  <a:gd name="T5" fmla="*/ 605 h 1534"/>
                  <a:gd name="T6" fmla="*/ 418 w 1015"/>
                  <a:gd name="T7" fmla="*/ 626 h 1534"/>
                  <a:gd name="T8" fmla="*/ 448 w 1015"/>
                  <a:gd name="T9" fmla="*/ 638 h 1534"/>
                  <a:gd name="T10" fmla="*/ 460 w 1015"/>
                  <a:gd name="T11" fmla="*/ 643 h 1534"/>
                  <a:gd name="T12" fmla="*/ 543 w 1015"/>
                  <a:gd name="T13" fmla="*/ 640 h 1534"/>
                  <a:gd name="T14" fmla="*/ 608 w 1015"/>
                  <a:gd name="T15" fmla="*/ 620 h 1534"/>
                  <a:gd name="T16" fmla="*/ 661 w 1015"/>
                  <a:gd name="T17" fmla="*/ 599 h 1534"/>
                  <a:gd name="T18" fmla="*/ 707 w 1015"/>
                  <a:gd name="T19" fmla="*/ 570 h 1534"/>
                  <a:gd name="T20" fmla="*/ 760 w 1015"/>
                  <a:gd name="T21" fmla="*/ 527 h 1534"/>
                  <a:gd name="T22" fmla="*/ 832 w 1015"/>
                  <a:gd name="T23" fmla="*/ 649 h 1534"/>
                  <a:gd name="T24" fmla="*/ 901 w 1015"/>
                  <a:gd name="T25" fmla="*/ 775 h 1534"/>
                  <a:gd name="T26" fmla="*/ 959 w 1015"/>
                  <a:gd name="T27" fmla="*/ 907 h 1534"/>
                  <a:gd name="T28" fmla="*/ 999 w 1015"/>
                  <a:gd name="T29" fmla="*/ 1043 h 1534"/>
                  <a:gd name="T30" fmla="*/ 1015 w 1015"/>
                  <a:gd name="T31" fmla="*/ 1185 h 1534"/>
                  <a:gd name="T32" fmla="*/ 1013 w 1015"/>
                  <a:gd name="T33" fmla="*/ 1254 h 1534"/>
                  <a:gd name="T34" fmla="*/ 1003 w 1015"/>
                  <a:gd name="T35" fmla="*/ 1321 h 1534"/>
                  <a:gd name="T36" fmla="*/ 974 w 1015"/>
                  <a:gd name="T37" fmla="*/ 1381 h 1534"/>
                  <a:gd name="T38" fmla="*/ 930 w 1015"/>
                  <a:gd name="T39" fmla="*/ 1420 h 1534"/>
                  <a:gd name="T40" fmla="*/ 880 w 1015"/>
                  <a:gd name="T41" fmla="*/ 1451 h 1534"/>
                  <a:gd name="T42" fmla="*/ 806 w 1015"/>
                  <a:gd name="T43" fmla="*/ 1485 h 1534"/>
                  <a:gd name="T44" fmla="*/ 710 w 1015"/>
                  <a:gd name="T45" fmla="*/ 1511 h 1534"/>
                  <a:gd name="T46" fmla="*/ 609 w 1015"/>
                  <a:gd name="T47" fmla="*/ 1526 h 1534"/>
                  <a:gd name="T48" fmla="*/ 509 w 1015"/>
                  <a:gd name="T49" fmla="*/ 1534 h 1534"/>
                  <a:gd name="T50" fmla="*/ 455 w 1015"/>
                  <a:gd name="T51" fmla="*/ 1530 h 1534"/>
                  <a:gd name="T52" fmla="*/ 353 w 1015"/>
                  <a:gd name="T53" fmla="*/ 1519 h 1534"/>
                  <a:gd name="T54" fmla="*/ 254 w 1015"/>
                  <a:gd name="T55" fmla="*/ 1499 h 1534"/>
                  <a:gd name="T56" fmla="*/ 161 w 1015"/>
                  <a:gd name="T57" fmla="*/ 1464 h 1534"/>
                  <a:gd name="T58" fmla="*/ 108 w 1015"/>
                  <a:gd name="T59" fmla="*/ 1436 h 1534"/>
                  <a:gd name="T60" fmla="*/ 60 w 1015"/>
                  <a:gd name="T61" fmla="*/ 1402 h 1534"/>
                  <a:gd name="T62" fmla="*/ 23 w 1015"/>
                  <a:gd name="T63" fmla="*/ 1353 h 1534"/>
                  <a:gd name="T64" fmla="*/ 4 w 1015"/>
                  <a:gd name="T65" fmla="*/ 1288 h 1534"/>
                  <a:gd name="T66" fmla="*/ 0 w 1015"/>
                  <a:gd name="T67" fmla="*/ 1220 h 1534"/>
                  <a:gd name="T68" fmla="*/ 4 w 1015"/>
                  <a:gd name="T69" fmla="*/ 1114 h 1534"/>
                  <a:gd name="T70" fmla="*/ 31 w 1015"/>
                  <a:gd name="T71" fmla="*/ 974 h 1534"/>
                  <a:gd name="T72" fmla="*/ 81 w 1015"/>
                  <a:gd name="T73" fmla="*/ 841 h 1534"/>
                  <a:gd name="T74" fmla="*/ 145 w 1015"/>
                  <a:gd name="T75" fmla="*/ 711 h 1534"/>
                  <a:gd name="T76" fmla="*/ 217 w 1015"/>
                  <a:gd name="T77" fmla="*/ 587 h 1534"/>
                  <a:gd name="T78" fmla="*/ 505 w 1015"/>
                  <a:gd name="T79" fmla="*/ 0 h 1534"/>
                  <a:gd name="T80" fmla="*/ 599 w 1015"/>
                  <a:gd name="T81" fmla="*/ 15 h 1534"/>
                  <a:gd name="T82" fmla="*/ 679 w 1015"/>
                  <a:gd name="T83" fmla="*/ 57 h 1534"/>
                  <a:gd name="T84" fmla="*/ 744 w 1015"/>
                  <a:gd name="T85" fmla="*/ 122 h 1534"/>
                  <a:gd name="T86" fmla="*/ 786 w 1015"/>
                  <a:gd name="T87" fmla="*/ 202 h 1534"/>
                  <a:gd name="T88" fmla="*/ 801 w 1015"/>
                  <a:gd name="T89" fmla="*/ 296 h 1534"/>
                  <a:gd name="T90" fmla="*/ 786 w 1015"/>
                  <a:gd name="T91" fmla="*/ 389 h 1534"/>
                  <a:gd name="T92" fmla="*/ 744 w 1015"/>
                  <a:gd name="T93" fmla="*/ 471 h 1534"/>
                  <a:gd name="T94" fmla="*/ 679 w 1015"/>
                  <a:gd name="T95" fmla="*/ 535 h 1534"/>
                  <a:gd name="T96" fmla="*/ 599 w 1015"/>
                  <a:gd name="T97" fmla="*/ 577 h 1534"/>
                  <a:gd name="T98" fmla="*/ 505 w 1015"/>
                  <a:gd name="T99" fmla="*/ 593 h 1534"/>
                  <a:gd name="T100" fmla="*/ 411 w 1015"/>
                  <a:gd name="T101" fmla="*/ 577 h 1534"/>
                  <a:gd name="T102" fmla="*/ 330 w 1015"/>
                  <a:gd name="T103" fmla="*/ 535 h 1534"/>
                  <a:gd name="T104" fmla="*/ 266 w 1015"/>
                  <a:gd name="T105" fmla="*/ 471 h 1534"/>
                  <a:gd name="T106" fmla="*/ 224 w 1015"/>
                  <a:gd name="T107" fmla="*/ 389 h 1534"/>
                  <a:gd name="T108" fmla="*/ 208 w 1015"/>
                  <a:gd name="T109" fmla="*/ 296 h 1534"/>
                  <a:gd name="T110" fmla="*/ 224 w 1015"/>
                  <a:gd name="T111" fmla="*/ 202 h 1534"/>
                  <a:gd name="T112" fmla="*/ 266 w 1015"/>
                  <a:gd name="T113" fmla="*/ 122 h 1534"/>
                  <a:gd name="T114" fmla="*/ 330 w 1015"/>
                  <a:gd name="T115" fmla="*/ 57 h 1534"/>
                  <a:gd name="T116" fmla="*/ 411 w 1015"/>
                  <a:gd name="T117" fmla="*/ 15 h 1534"/>
                  <a:gd name="T118" fmla="*/ 505 w 1015"/>
                  <a:gd name="T119" fmla="*/ 0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15" h="1534">
                    <a:moveTo>
                      <a:pt x="253" y="527"/>
                    </a:moveTo>
                    <a:lnTo>
                      <a:pt x="275" y="545"/>
                    </a:lnTo>
                    <a:lnTo>
                      <a:pt x="299" y="562"/>
                    </a:lnTo>
                    <a:lnTo>
                      <a:pt x="324" y="578"/>
                    </a:lnTo>
                    <a:lnTo>
                      <a:pt x="349" y="593"/>
                    </a:lnTo>
                    <a:lnTo>
                      <a:pt x="374" y="605"/>
                    </a:lnTo>
                    <a:lnTo>
                      <a:pt x="397" y="616"/>
                    </a:lnTo>
                    <a:lnTo>
                      <a:pt x="418" y="626"/>
                    </a:lnTo>
                    <a:lnTo>
                      <a:pt x="435" y="632"/>
                    </a:lnTo>
                    <a:lnTo>
                      <a:pt x="448" y="638"/>
                    </a:lnTo>
                    <a:lnTo>
                      <a:pt x="458" y="642"/>
                    </a:lnTo>
                    <a:lnTo>
                      <a:pt x="460" y="643"/>
                    </a:lnTo>
                    <a:lnTo>
                      <a:pt x="505" y="727"/>
                    </a:lnTo>
                    <a:lnTo>
                      <a:pt x="543" y="640"/>
                    </a:lnTo>
                    <a:lnTo>
                      <a:pt x="579" y="630"/>
                    </a:lnTo>
                    <a:lnTo>
                      <a:pt x="608" y="620"/>
                    </a:lnTo>
                    <a:lnTo>
                      <a:pt x="636" y="610"/>
                    </a:lnTo>
                    <a:lnTo>
                      <a:pt x="661" y="599"/>
                    </a:lnTo>
                    <a:lnTo>
                      <a:pt x="683" y="586"/>
                    </a:lnTo>
                    <a:lnTo>
                      <a:pt x="707" y="570"/>
                    </a:lnTo>
                    <a:lnTo>
                      <a:pt x="732" y="550"/>
                    </a:lnTo>
                    <a:lnTo>
                      <a:pt x="760" y="527"/>
                    </a:lnTo>
                    <a:lnTo>
                      <a:pt x="797" y="587"/>
                    </a:lnTo>
                    <a:lnTo>
                      <a:pt x="832" y="649"/>
                    </a:lnTo>
                    <a:lnTo>
                      <a:pt x="868" y="711"/>
                    </a:lnTo>
                    <a:lnTo>
                      <a:pt x="901" y="775"/>
                    </a:lnTo>
                    <a:lnTo>
                      <a:pt x="933" y="841"/>
                    </a:lnTo>
                    <a:lnTo>
                      <a:pt x="959" y="907"/>
                    </a:lnTo>
                    <a:lnTo>
                      <a:pt x="982" y="974"/>
                    </a:lnTo>
                    <a:lnTo>
                      <a:pt x="999" y="1043"/>
                    </a:lnTo>
                    <a:lnTo>
                      <a:pt x="1011" y="1114"/>
                    </a:lnTo>
                    <a:lnTo>
                      <a:pt x="1015" y="1185"/>
                    </a:lnTo>
                    <a:lnTo>
                      <a:pt x="1015" y="1220"/>
                    </a:lnTo>
                    <a:lnTo>
                      <a:pt x="1013" y="1254"/>
                    </a:lnTo>
                    <a:lnTo>
                      <a:pt x="1011" y="1288"/>
                    </a:lnTo>
                    <a:lnTo>
                      <a:pt x="1003" y="1321"/>
                    </a:lnTo>
                    <a:lnTo>
                      <a:pt x="991" y="1353"/>
                    </a:lnTo>
                    <a:lnTo>
                      <a:pt x="974" y="1381"/>
                    </a:lnTo>
                    <a:lnTo>
                      <a:pt x="954" y="1402"/>
                    </a:lnTo>
                    <a:lnTo>
                      <a:pt x="930" y="1420"/>
                    </a:lnTo>
                    <a:lnTo>
                      <a:pt x="906" y="1436"/>
                    </a:lnTo>
                    <a:lnTo>
                      <a:pt x="880" y="1451"/>
                    </a:lnTo>
                    <a:lnTo>
                      <a:pt x="852" y="1464"/>
                    </a:lnTo>
                    <a:lnTo>
                      <a:pt x="806" y="1485"/>
                    </a:lnTo>
                    <a:lnTo>
                      <a:pt x="758" y="1499"/>
                    </a:lnTo>
                    <a:lnTo>
                      <a:pt x="710" y="1511"/>
                    </a:lnTo>
                    <a:lnTo>
                      <a:pt x="660" y="1519"/>
                    </a:lnTo>
                    <a:lnTo>
                      <a:pt x="609" y="1526"/>
                    </a:lnTo>
                    <a:lnTo>
                      <a:pt x="558" y="1530"/>
                    </a:lnTo>
                    <a:lnTo>
                      <a:pt x="509" y="1534"/>
                    </a:lnTo>
                    <a:lnTo>
                      <a:pt x="505" y="1534"/>
                    </a:lnTo>
                    <a:lnTo>
                      <a:pt x="455" y="1530"/>
                    </a:lnTo>
                    <a:lnTo>
                      <a:pt x="405" y="1526"/>
                    </a:lnTo>
                    <a:lnTo>
                      <a:pt x="353" y="1519"/>
                    </a:lnTo>
                    <a:lnTo>
                      <a:pt x="303" y="1511"/>
                    </a:lnTo>
                    <a:lnTo>
                      <a:pt x="254" y="1499"/>
                    </a:lnTo>
                    <a:lnTo>
                      <a:pt x="207" y="1485"/>
                    </a:lnTo>
                    <a:lnTo>
                      <a:pt x="161" y="1464"/>
                    </a:lnTo>
                    <a:lnTo>
                      <a:pt x="134" y="1451"/>
                    </a:lnTo>
                    <a:lnTo>
                      <a:pt x="108" y="1436"/>
                    </a:lnTo>
                    <a:lnTo>
                      <a:pt x="83" y="1420"/>
                    </a:lnTo>
                    <a:lnTo>
                      <a:pt x="60" y="1402"/>
                    </a:lnTo>
                    <a:lnTo>
                      <a:pt x="39" y="1381"/>
                    </a:lnTo>
                    <a:lnTo>
                      <a:pt x="23" y="1353"/>
                    </a:lnTo>
                    <a:lnTo>
                      <a:pt x="10" y="1321"/>
                    </a:lnTo>
                    <a:lnTo>
                      <a:pt x="4" y="1288"/>
                    </a:lnTo>
                    <a:lnTo>
                      <a:pt x="0" y="1254"/>
                    </a:lnTo>
                    <a:lnTo>
                      <a:pt x="0" y="1220"/>
                    </a:lnTo>
                    <a:lnTo>
                      <a:pt x="0" y="1185"/>
                    </a:lnTo>
                    <a:lnTo>
                      <a:pt x="4" y="1114"/>
                    </a:lnTo>
                    <a:lnTo>
                      <a:pt x="14" y="1043"/>
                    </a:lnTo>
                    <a:lnTo>
                      <a:pt x="31" y="974"/>
                    </a:lnTo>
                    <a:lnTo>
                      <a:pt x="54" y="907"/>
                    </a:lnTo>
                    <a:lnTo>
                      <a:pt x="81" y="841"/>
                    </a:lnTo>
                    <a:lnTo>
                      <a:pt x="112" y="775"/>
                    </a:lnTo>
                    <a:lnTo>
                      <a:pt x="145" y="711"/>
                    </a:lnTo>
                    <a:lnTo>
                      <a:pt x="180" y="649"/>
                    </a:lnTo>
                    <a:lnTo>
                      <a:pt x="217" y="587"/>
                    </a:lnTo>
                    <a:lnTo>
                      <a:pt x="253" y="527"/>
                    </a:lnTo>
                    <a:close/>
                    <a:moveTo>
                      <a:pt x="505" y="0"/>
                    </a:moveTo>
                    <a:lnTo>
                      <a:pt x="553" y="4"/>
                    </a:lnTo>
                    <a:lnTo>
                      <a:pt x="599" y="15"/>
                    </a:lnTo>
                    <a:lnTo>
                      <a:pt x="641" y="33"/>
                    </a:lnTo>
                    <a:lnTo>
                      <a:pt x="679" y="57"/>
                    </a:lnTo>
                    <a:lnTo>
                      <a:pt x="714" y="87"/>
                    </a:lnTo>
                    <a:lnTo>
                      <a:pt x="744" y="122"/>
                    </a:lnTo>
                    <a:lnTo>
                      <a:pt x="768" y="160"/>
                    </a:lnTo>
                    <a:lnTo>
                      <a:pt x="786" y="202"/>
                    </a:lnTo>
                    <a:lnTo>
                      <a:pt x="797" y="248"/>
                    </a:lnTo>
                    <a:lnTo>
                      <a:pt x="801" y="296"/>
                    </a:lnTo>
                    <a:lnTo>
                      <a:pt x="797" y="345"/>
                    </a:lnTo>
                    <a:lnTo>
                      <a:pt x="786" y="389"/>
                    </a:lnTo>
                    <a:lnTo>
                      <a:pt x="768" y="432"/>
                    </a:lnTo>
                    <a:lnTo>
                      <a:pt x="744" y="471"/>
                    </a:lnTo>
                    <a:lnTo>
                      <a:pt x="714" y="506"/>
                    </a:lnTo>
                    <a:lnTo>
                      <a:pt x="679" y="535"/>
                    </a:lnTo>
                    <a:lnTo>
                      <a:pt x="641" y="560"/>
                    </a:lnTo>
                    <a:lnTo>
                      <a:pt x="599" y="577"/>
                    </a:lnTo>
                    <a:lnTo>
                      <a:pt x="553" y="589"/>
                    </a:lnTo>
                    <a:lnTo>
                      <a:pt x="505" y="593"/>
                    </a:lnTo>
                    <a:lnTo>
                      <a:pt x="456" y="589"/>
                    </a:lnTo>
                    <a:lnTo>
                      <a:pt x="411" y="577"/>
                    </a:lnTo>
                    <a:lnTo>
                      <a:pt x="369" y="560"/>
                    </a:lnTo>
                    <a:lnTo>
                      <a:pt x="330" y="535"/>
                    </a:lnTo>
                    <a:lnTo>
                      <a:pt x="295" y="506"/>
                    </a:lnTo>
                    <a:lnTo>
                      <a:pt x="266" y="471"/>
                    </a:lnTo>
                    <a:lnTo>
                      <a:pt x="241" y="432"/>
                    </a:lnTo>
                    <a:lnTo>
                      <a:pt x="224" y="389"/>
                    </a:lnTo>
                    <a:lnTo>
                      <a:pt x="212" y="345"/>
                    </a:lnTo>
                    <a:lnTo>
                      <a:pt x="208" y="296"/>
                    </a:lnTo>
                    <a:lnTo>
                      <a:pt x="212" y="248"/>
                    </a:lnTo>
                    <a:lnTo>
                      <a:pt x="224" y="202"/>
                    </a:lnTo>
                    <a:lnTo>
                      <a:pt x="241" y="160"/>
                    </a:lnTo>
                    <a:lnTo>
                      <a:pt x="266" y="122"/>
                    </a:lnTo>
                    <a:lnTo>
                      <a:pt x="295" y="87"/>
                    </a:lnTo>
                    <a:lnTo>
                      <a:pt x="330" y="57"/>
                    </a:lnTo>
                    <a:lnTo>
                      <a:pt x="369" y="33"/>
                    </a:lnTo>
                    <a:lnTo>
                      <a:pt x="411" y="15"/>
                    </a:lnTo>
                    <a:lnTo>
                      <a:pt x="456" y="4"/>
                    </a:lnTo>
                    <a:lnTo>
                      <a:pt x="505" y="0"/>
                    </a:ln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Oval 25"/>
              <p:cNvSpPr/>
              <p:nvPr/>
            </p:nvSpPr>
            <p:spPr bwMode="auto">
              <a:xfrm>
                <a:off x="2705062" y="2341384"/>
                <a:ext cx="1353496" cy="1353496"/>
              </a:xfrm>
              <a:prstGeom prst="ellipse">
                <a:avLst/>
              </a:prstGeom>
              <a:noFill/>
              <a:ln w="19050">
                <a:solidFill>
                  <a:srgbClr val="0070C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GB" sz="2000" spc="-50" dirty="0" smtClean="0">
                  <a:gradFill>
                    <a:gsLst>
                      <a:gs pos="1250">
                        <a:schemeClr val="bg1"/>
                      </a:gs>
                      <a:gs pos="10417">
                        <a:schemeClr val="bg1"/>
                      </a:gs>
                    </a:gsLst>
                    <a:lin ang="5400000" scaled="0"/>
                  </a:gradFill>
                </a:endParaRPr>
              </a:p>
            </p:txBody>
          </p:sp>
          <p:cxnSp>
            <p:nvCxnSpPr>
              <p:cNvPr id="27" name="Straight Connector 26"/>
              <p:cNvCxnSpPr>
                <a:stCxn id="26" idx="2"/>
              </p:cNvCxnSpPr>
              <p:nvPr/>
            </p:nvCxnSpPr>
            <p:spPr>
              <a:xfrm flipH="1">
                <a:off x="2282832" y="3018132"/>
                <a:ext cx="422230" cy="0"/>
              </a:xfrm>
              <a:prstGeom prst="line">
                <a:avLst/>
              </a:prstGeom>
              <a:ln w="15875">
                <a:solidFill>
                  <a:srgbClr val="0070C0"/>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26" idx="6"/>
              </p:cNvCxnSpPr>
              <p:nvPr/>
            </p:nvCxnSpPr>
            <p:spPr>
              <a:xfrm>
                <a:off x="4058558" y="3018132"/>
                <a:ext cx="453766" cy="0"/>
              </a:xfrm>
              <a:prstGeom prst="line">
                <a:avLst/>
              </a:prstGeom>
              <a:ln w="15875">
                <a:solidFill>
                  <a:srgbClr val="0070C0"/>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26" idx="0"/>
              </p:cNvCxnSpPr>
              <p:nvPr/>
            </p:nvCxnSpPr>
            <p:spPr>
              <a:xfrm flipV="1">
                <a:off x="3381810" y="2044557"/>
                <a:ext cx="0" cy="296827"/>
              </a:xfrm>
              <a:prstGeom prst="line">
                <a:avLst/>
              </a:prstGeom>
              <a:ln w="15875">
                <a:solidFill>
                  <a:srgbClr val="0070C0"/>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3394896" y="3694880"/>
                <a:ext cx="0" cy="296827"/>
              </a:xfrm>
              <a:prstGeom prst="line">
                <a:avLst/>
              </a:prstGeom>
              <a:ln w="15875">
                <a:solidFill>
                  <a:srgbClr val="0070C0"/>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8074" y="2005069"/>
              <a:ext cx="721423" cy="615418"/>
            </a:xfrm>
            <a:prstGeom prst="rect">
              <a:avLst/>
            </a:prstGeom>
          </p:spPr>
        </p:pic>
      </p:grpSp>
    </p:spTree>
    <p:extLst>
      <p:ext uri="{BB962C8B-B14F-4D97-AF65-F5344CB8AC3E}">
        <p14:creationId xmlns:p14="http://schemas.microsoft.com/office/powerpoint/2010/main" val="1379858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294" y="289623"/>
            <a:ext cx="11375536" cy="738664"/>
          </a:xfrm>
        </p:spPr>
        <p:txBody>
          <a:bodyPr/>
          <a:lstStyle/>
          <a:p>
            <a:r>
              <a:rPr lang="en-US" dirty="0" smtClean="0"/>
              <a:t>Unified Device </a:t>
            </a:r>
            <a:r>
              <a:rPr lang="en-US" dirty="0"/>
              <a:t>Management</a:t>
            </a:r>
          </a:p>
        </p:txBody>
      </p:sp>
      <p:sp>
        <p:nvSpPr>
          <p:cNvPr id="6" name="TextBox 5"/>
          <p:cNvSpPr txBox="1"/>
          <p:nvPr/>
        </p:nvSpPr>
        <p:spPr>
          <a:xfrm>
            <a:off x="709760" y="3851743"/>
            <a:ext cx="600781" cy="615361"/>
          </a:xfrm>
          <a:prstGeom prst="rect">
            <a:avLst/>
          </a:prstGeom>
          <a:noFill/>
        </p:spPr>
        <p:txBody>
          <a:bodyPr wrap="none" lIns="179238" tIns="143391" rIns="179238" bIns="143391" rtlCol="0">
            <a:spAutoFit/>
          </a:bodyPr>
          <a:lstStyle/>
          <a:p>
            <a:pPr algn="ctr">
              <a:lnSpc>
                <a:spcPct val="90000"/>
              </a:lnSpc>
            </a:pPr>
            <a:r>
              <a:rPr lang="en-US" sz="2352" dirty="0">
                <a:gradFill>
                  <a:gsLst>
                    <a:gs pos="2917">
                      <a:schemeClr val="tx1"/>
                    </a:gs>
                    <a:gs pos="30000">
                      <a:schemeClr val="tx1"/>
                    </a:gs>
                  </a:gsLst>
                  <a:lin ang="5400000" scaled="0"/>
                </a:gradFill>
              </a:rPr>
              <a:t>IT</a:t>
            </a:r>
          </a:p>
        </p:txBody>
      </p:sp>
      <p:cxnSp>
        <p:nvCxnSpPr>
          <p:cNvPr id="9" name="Straight Arrow Connector 8"/>
          <p:cNvCxnSpPr/>
          <p:nvPr/>
        </p:nvCxnSpPr>
        <p:spPr>
          <a:xfrm flipH="1">
            <a:off x="1622288" y="3272988"/>
            <a:ext cx="582022" cy="0"/>
          </a:xfrm>
          <a:prstGeom prst="straightConnector1">
            <a:avLst/>
          </a:prstGeom>
          <a:ln w="19050" cap="rnd" cmpd="sng">
            <a:solidFill>
              <a:srgbClr val="0070C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bwMode="auto">
          <a:xfrm>
            <a:off x="7188513" y="2430875"/>
            <a:ext cx="2365628" cy="1467684"/>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08" rIns="0" bIns="44808" numCol="1" rtlCol="0" anchor="ctr" anchorCtr="0" compatLnSpc="1">
            <a:prstTxWarp prst="textNoShape">
              <a:avLst/>
            </a:prstTxWarp>
          </a:bodyPr>
          <a:lstStyle/>
          <a:p>
            <a:pPr algn="ctr" defTabSz="895908"/>
            <a:r>
              <a:rPr lang="en-US" sz="1372" b="1" dirty="0">
                <a:solidFill>
                  <a:schemeClr val="tx1"/>
                </a:solidFill>
              </a:rPr>
              <a:t>Mac</a:t>
            </a:r>
            <a:r>
              <a:rPr lang="en-US" sz="1372" dirty="0">
                <a:solidFill>
                  <a:schemeClr val="tx1"/>
                </a:solidFill>
              </a:rPr>
              <a:t> OS X</a:t>
            </a:r>
          </a:p>
        </p:txBody>
      </p:sp>
      <p:sp>
        <p:nvSpPr>
          <p:cNvPr id="16" name="Rectangle 15"/>
          <p:cNvSpPr/>
          <p:nvPr/>
        </p:nvSpPr>
        <p:spPr bwMode="auto">
          <a:xfrm>
            <a:off x="7292161" y="1508242"/>
            <a:ext cx="2365628" cy="1467684"/>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08" rIns="0" bIns="44808" numCol="1" rtlCol="0" anchor="ctr" anchorCtr="0" compatLnSpc="1">
            <a:prstTxWarp prst="textNoShape">
              <a:avLst/>
            </a:prstTxWarp>
          </a:bodyPr>
          <a:lstStyle/>
          <a:p>
            <a:pPr algn="ctr" defTabSz="895908"/>
            <a:r>
              <a:rPr lang="en-US" sz="1372" b="1" dirty="0">
                <a:solidFill>
                  <a:schemeClr val="tx1"/>
                </a:solidFill>
              </a:rPr>
              <a:t>Windows PCs</a:t>
            </a:r>
          </a:p>
          <a:p>
            <a:pPr algn="ctr" defTabSz="895908"/>
            <a:r>
              <a:rPr lang="en-US" sz="1372" dirty="0">
                <a:solidFill>
                  <a:schemeClr val="tx1"/>
                </a:solidFill>
              </a:rPr>
              <a:t>(x86/64, Intel </a:t>
            </a:r>
            <a:r>
              <a:rPr lang="en-US" sz="1372" dirty="0" err="1">
                <a:solidFill>
                  <a:schemeClr val="tx1"/>
                </a:solidFill>
              </a:rPr>
              <a:t>SoC</a:t>
            </a:r>
            <a:r>
              <a:rPr lang="en-US" sz="1372" dirty="0">
                <a:solidFill>
                  <a:schemeClr val="tx1"/>
                </a:solidFill>
              </a:rPr>
              <a:t>), </a:t>
            </a:r>
          </a:p>
          <a:p>
            <a:pPr algn="ctr" defTabSz="895908"/>
            <a:r>
              <a:rPr lang="en-US" sz="1372" dirty="0">
                <a:solidFill>
                  <a:schemeClr val="tx1"/>
                </a:solidFill>
              </a:rPr>
              <a:t>Windows to Go</a:t>
            </a:r>
          </a:p>
          <a:p>
            <a:pPr algn="ctr" defTabSz="895908"/>
            <a:r>
              <a:rPr lang="en-US" sz="1372" dirty="0">
                <a:solidFill>
                  <a:schemeClr val="tx1"/>
                </a:solidFill>
              </a:rPr>
              <a:t>Windows Embedded</a:t>
            </a:r>
          </a:p>
        </p:txBody>
      </p:sp>
      <p:cxnSp>
        <p:nvCxnSpPr>
          <p:cNvPr id="15" name="Straight Connector 14"/>
          <p:cNvCxnSpPr/>
          <p:nvPr/>
        </p:nvCxnSpPr>
        <p:spPr>
          <a:xfrm>
            <a:off x="7492182" y="2030056"/>
            <a:ext cx="0" cy="1239604"/>
          </a:xfrm>
          <a:prstGeom prst="line">
            <a:avLst/>
          </a:prstGeom>
          <a:ln w="19050" cap="rnd" cmpd="sng">
            <a:solidFill>
              <a:srgbClr val="0070C0"/>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7116326" y="2429368"/>
            <a:ext cx="282263" cy="0"/>
          </a:xfrm>
          <a:prstGeom prst="straightConnector1">
            <a:avLst/>
          </a:prstGeom>
          <a:ln w="19050" cap="rnd" cmpd="sng">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7020070" y="4808376"/>
            <a:ext cx="282263" cy="0"/>
          </a:xfrm>
          <a:prstGeom prst="straightConnector1">
            <a:avLst/>
          </a:prstGeom>
          <a:ln w="19050" cap="rnd" cmpd="sng">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bwMode="auto">
          <a:xfrm>
            <a:off x="7202696" y="4102302"/>
            <a:ext cx="2586632" cy="1467684"/>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08" rIns="0" bIns="44808" numCol="1" rtlCol="0" anchor="ctr" anchorCtr="0" compatLnSpc="1">
            <a:prstTxWarp prst="textNoShape">
              <a:avLst/>
            </a:prstTxWarp>
          </a:bodyPr>
          <a:lstStyle/>
          <a:p>
            <a:pPr algn="ctr" defTabSz="895908"/>
            <a:r>
              <a:rPr lang="en-US" sz="1372" b="1" dirty="0">
                <a:solidFill>
                  <a:schemeClr val="tx1"/>
                </a:solidFill>
              </a:rPr>
              <a:t>Windows RT, </a:t>
            </a:r>
            <a:r>
              <a:rPr lang="en-US" sz="1372" dirty="0">
                <a:solidFill>
                  <a:schemeClr val="tx1"/>
                </a:solidFill>
              </a:rPr>
              <a:t/>
            </a:r>
            <a:br>
              <a:rPr lang="en-US" sz="1372" dirty="0">
                <a:solidFill>
                  <a:schemeClr val="tx1"/>
                </a:solidFill>
              </a:rPr>
            </a:br>
            <a:r>
              <a:rPr lang="en-US" sz="1372" b="1" dirty="0">
                <a:solidFill>
                  <a:schemeClr val="tx1"/>
                </a:solidFill>
              </a:rPr>
              <a:t>Windows Phone 8</a:t>
            </a:r>
            <a:br>
              <a:rPr lang="en-US" sz="1372" b="1" dirty="0">
                <a:solidFill>
                  <a:schemeClr val="tx1"/>
                </a:solidFill>
              </a:rPr>
            </a:br>
            <a:r>
              <a:rPr lang="en-US" sz="1372" b="1" dirty="0" err="1">
                <a:solidFill>
                  <a:schemeClr val="tx1"/>
                </a:solidFill>
              </a:rPr>
              <a:t>iOS</a:t>
            </a:r>
            <a:r>
              <a:rPr lang="en-US" sz="1372" b="1" dirty="0">
                <a:solidFill>
                  <a:schemeClr val="tx1"/>
                </a:solidFill>
              </a:rPr>
              <a:t>, Android</a:t>
            </a:r>
          </a:p>
        </p:txBody>
      </p:sp>
      <p:cxnSp>
        <p:nvCxnSpPr>
          <p:cNvPr id="40" name="Straight Connector 39"/>
          <p:cNvCxnSpPr/>
          <p:nvPr/>
        </p:nvCxnSpPr>
        <p:spPr>
          <a:xfrm>
            <a:off x="7492181" y="4360065"/>
            <a:ext cx="0" cy="931332"/>
          </a:xfrm>
          <a:prstGeom prst="line">
            <a:avLst/>
          </a:prstGeom>
          <a:ln w="19050" cap="rnd" cmpd="sng">
            <a:solidFill>
              <a:srgbClr val="0070C0"/>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9" name="Freeform 320"/>
          <p:cNvSpPr>
            <a:spLocks/>
          </p:cNvSpPr>
          <p:nvPr/>
        </p:nvSpPr>
        <p:spPr bwMode="auto">
          <a:xfrm>
            <a:off x="4329275" y="4092667"/>
            <a:ext cx="2552380" cy="1271839"/>
          </a:xfrm>
          <a:custGeom>
            <a:avLst/>
            <a:gdLst>
              <a:gd name="T0" fmla="*/ 743 w 959"/>
              <a:gd name="T1" fmla="*/ 528 h 534"/>
              <a:gd name="T2" fmla="*/ 607 w 959"/>
              <a:gd name="T3" fmla="*/ 531 h 534"/>
              <a:gd name="T4" fmla="*/ 187 w 959"/>
              <a:gd name="T5" fmla="*/ 531 h 534"/>
              <a:gd name="T6" fmla="*/ 121 w 959"/>
              <a:gd name="T7" fmla="*/ 526 h 534"/>
              <a:gd name="T8" fmla="*/ 13 w 959"/>
              <a:gd name="T9" fmla="*/ 419 h 534"/>
              <a:gd name="T10" fmla="*/ 23 w 959"/>
              <a:gd name="T11" fmla="*/ 297 h 534"/>
              <a:gd name="T12" fmla="*/ 96 w 959"/>
              <a:gd name="T13" fmla="*/ 227 h 534"/>
              <a:gd name="T14" fmla="*/ 212 w 959"/>
              <a:gd name="T15" fmla="*/ 224 h 534"/>
              <a:gd name="T16" fmla="*/ 320 w 959"/>
              <a:gd name="T17" fmla="*/ 123 h 534"/>
              <a:gd name="T18" fmla="*/ 487 w 959"/>
              <a:gd name="T19" fmla="*/ 133 h 534"/>
              <a:gd name="T20" fmla="*/ 687 w 959"/>
              <a:gd name="T21" fmla="*/ 3 h 534"/>
              <a:gd name="T22" fmla="*/ 805 w 959"/>
              <a:gd name="T23" fmla="*/ 26 h 534"/>
              <a:gd name="T24" fmla="*/ 940 w 959"/>
              <a:gd name="T25" fmla="*/ 178 h 534"/>
              <a:gd name="T26" fmla="*/ 952 w 959"/>
              <a:gd name="T27" fmla="*/ 307 h 534"/>
              <a:gd name="T28" fmla="*/ 843 w 959"/>
              <a:gd name="T29" fmla="*/ 486 h 534"/>
              <a:gd name="T30" fmla="*/ 743 w 959"/>
              <a:gd name="T31" fmla="*/ 52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9" h="534">
                <a:moveTo>
                  <a:pt x="743" y="528"/>
                </a:moveTo>
                <a:cubicBezTo>
                  <a:pt x="703" y="534"/>
                  <a:pt x="657" y="531"/>
                  <a:pt x="607" y="531"/>
                </a:cubicBezTo>
                <a:cubicBezTo>
                  <a:pt x="468" y="531"/>
                  <a:pt x="327" y="531"/>
                  <a:pt x="187" y="531"/>
                </a:cubicBezTo>
                <a:cubicBezTo>
                  <a:pt x="162" y="531"/>
                  <a:pt x="140" y="531"/>
                  <a:pt x="121" y="526"/>
                </a:cubicBezTo>
                <a:cubicBezTo>
                  <a:pt x="68" y="513"/>
                  <a:pt x="29" y="473"/>
                  <a:pt x="13" y="419"/>
                </a:cubicBezTo>
                <a:cubicBezTo>
                  <a:pt x="0" y="377"/>
                  <a:pt x="7" y="330"/>
                  <a:pt x="23" y="297"/>
                </a:cubicBezTo>
                <a:cubicBezTo>
                  <a:pt x="38" y="268"/>
                  <a:pt x="64" y="241"/>
                  <a:pt x="96" y="227"/>
                </a:cubicBezTo>
                <a:cubicBezTo>
                  <a:pt x="126" y="213"/>
                  <a:pt x="174" y="207"/>
                  <a:pt x="212" y="224"/>
                </a:cubicBezTo>
                <a:cubicBezTo>
                  <a:pt x="236" y="179"/>
                  <a:pt x="271" y="143"/>
                  <a:pt x="320" y="123"/>
                </a:cubicBezTo>
                <a:cubicBezTo>
                  <a:pt x="371" y="101"/>
                  <a:pt x="445" y="105"/>
                  <a:pt x="487" y="133"/>
                </a:cubicBezTo>
                <a:cubicBezTo>
                  <a:pt x="528" y="66"/>
                  <a:pt x="590" y="10"/>
                  <a:pt x="687" y="3"/>
                </a:cubicBezTo>
                <a:cubicBezTo>
                  <a:pt x="734" y="0"/>
                  <a:pt x="772" y="10"/>
                  <a:pt x="805" y="26"/>
                </a:cubicBezTo>
                <a:cubicBezTo>
                  <a:pt x="868" y="55"/>
                  <a:pt x="917" y="106"/>
                  <a:pt x="940" y="178"/>
                </a:cubicBezTo>
                <a:cubicBezTo>
                  <a:pt x="952" y="213"/>
                  <a:pt x="959" y="259"/>
                  <a:pt x="952" y="307"/>
                </a:cubicBezTo>
                <a:cubicBezTo>
                  <a:pt x="941" y="389"/>
                  <a:pt x="897" y="448"/>
                  <a:pt x="843" y="486"/>
                </a:cubicBezTo>
                <a:cubicBezTo>
                  <a:pt x="815" y="505"/>
                  <a:pt x="782" y="521"/>
                  <a:pt x="743" y="528"/>
                </a:cubicBezTo>
                <a:close/>
              </a:path>
            </a:pathLst>
          </a:custGeom>
          <a:solidFill>
            <a:srgbClr val="0070C0"/>
          </a:solidFill>
          <a:ln w="9525" cap="flat" cmpd="sng" algn="ctr">
            <a:noFill/>
            <a:prstDash val="solid"/>
            <a:headEnd type="none" w="med" len="med"/>
            <a:tailEnd type="none" w="med" len="med"/>
          </a:ln>
          <a:effectLst/>
          <a:extLst/>
        </p:spPr>
        <p:txBody>
          <a:bodyPr vert="horz" wrap="square" lIns="111575" tIns="0" rIns="111575" bIns="55787" numCol="1" rtlCol="0" anchor="ctr" anchorCtr="0" compatLnSpc="1">
            <a:prstTxWarp prst="textNoShape">
              <a:avLst/>
            </a:prstTxWarp>
          </a:bodyPr>
          <a:lstStyle/>
          <a:p>
            <a:pPr defTabSz="1115446"/>
            <a:endParaRPr lang="en-US" sz="1372" b="1" kern="0" dirty="0">
              <a:solidFill>
                <a:schemeClr val="accent1"/>
              </a:solidFill>
              <a:latin typeface="Segoe" pitchFamily="34" charset="0"/>
            </a:endParaRPr>
          </a:p>
          <a:p>
            <a:pPr defTabSz="1115446"/>
            <a:r>
              <a:rPr lang="en-US" sz="1372" b="1" kern="0" dirty="0">
                <a:solidFill>
                  <a:schemeClr val="accent1"/>
                </a:solidFill>
                <a:latin typeface="Segoe" pitchFamily="34" charset="0"/>
              </a:rPr>
              <a:t>       </a:t>
            </a:r>
          </a:p>
        </p:txBody>
      </p:sp>
      <p:cxnSp>
        <p:nvCxnSpPr>
          <p:cNvPr id="70" name="Straight Arrow Connector 69"/>
          <p:cNvCxnSpPr/>
          <p:nvPr/>
        </p:nvCxnSpPr>
        <p:spPr>
          <a:xfrm flipH="1">
            <a:off x="3813922" y="2548503"/>
            <a:ext cx="502195" cy="721157"/>
          </a:xfrm>
          <a:prstGeom prst="straightConnector1">
            <a:avLst/>
          </a:prstGeom>
          <a:ln w="19050" cap="rnd" cmpd="sng">
            <a:solidFill>
              <a:srgbClr val="0070C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H="1" flipV="1">
            <a:off x="5797884" y="2798623"/>
            <a:ext cx="1" cy="1303332"/>
          </a:xfrm>
          <a:prstGeom prst="straightConnector1">
            <a:avLst/>
          </a:prstGeom>
          <a:ln w="19050" cap="rnd" cmpd="sng">
            <a:solidFill>
              <a:srgbClr val="0070C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7"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24493" y="4843004"/>
            <a:ext cx="1961944" cy="280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7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4141" y="1737413"/>
            <a:ext cx="1009340" cy="1009340"/>
          </a:xfrm>
          <a:prstGeom prst="rect">
            <a:avLst/>
          </a:prstGeom>
        </p:spPr>
      </p:pic>
      <p:sp>
        <p:nvSpPr>
          <p:cNvPr id="79" name="Freeform 14"/>
          <p:cNvSpPr>
            <a:spLocks noEditPoints="1"/>
          </p:cNvSpPr>
          <p:nvPr/>
        </p:nvSpPr>
        <p:spPr bwMode="auto">
          <a:xfrm>
            <a:off x="507773" y="2448539"/>
            <a:ext cx="1004757" cy="1505924"/>
          </a:xfrm>
          <a:custGeom>
            <a:avLst/>
            <a:gdLst>
              <a:gd name="T0" fmla="*/ 1021 w 1295"/>
              <a:gd name="T1" fmla="*/ 376 h 1946"/>
              <a:gd name="T2" fmla="*/ 645 w 1295"/>
              <a:gd name="T3" fmla="*/ 751 h 1946"/>
              <a:gd name="T4" fmla="*/ 270 w 1295"/>
              <a:gd name="T5" fmla="*/ 376 h 1946"/>
              <a:gd name="T6" fmla="*/ 645 w 1295"/>
              <a:gd name="T7" fmla="*/ 0 h 1946"/>
              <a:gd name="T8" fmla="*/ 1021 w 1295"/>
              <a:gd name="T9" fmla="*/ 376 h 1946"/>
              <a:gd name="T10" fmla="*/ 645 w 1295"/>
              <a:gd name="T11" fmla="*/ 922 h 1946"/>
              <a:gd name="T12" fmla="*/ 589 w 1295"/>
              <a:gd name="T13" fmla="*/ 815 h 1946"/>
              <a:gd name="T14" fmla="*/ 327 w 1295"/>
              <a:gd name="T15" fmla="*/ 668 h 1946"/>
              <a:gd name="T16" fmla="*/ 4 w 1295"/>
              <a:gd name="T17" fmla="*/ 1504 h 1946"/>
              <a:gd name="T18" fmla="*/ 34 w 1295"/>
              <a:gd name="T19" fmla="*/ 1717 h 1946"/>
              <a:gd name="T20" fmla="*/ 209 w 1295"/>
              <a:gd name="T21" fmla="*/ 1857 h 1946"/>
              <a:gd name="T22" fmla="*/ 645 w 1295"/>
              <a:gd name="T23" fmla="*/ 1946 h 1946"/>
              <a:gd name="T24" fmla="*/ 650 w 1295"/>
              <a:gd name="T25" fmla="*/ 1946 h 1946"/>
              <a:gd name="T26" fmla="*/ 1086 w 1295"/>
              <a:gd name="T27" fmla="*/ 1857 h 1946"/>
              <a:gd name="T28" fmla="*/ 1261 w 1295"/>
              <a:gd name="T29" fmla="*/ 1717 h 1946"/>
              <a:gd name="T30" fmla="*/ 1291 w 1295"/>
              <a:gd name="T31" fmla="*/ 1504 h 1946"/>
              <a:gd name="T32" fmla="*/ 969 w 1295"/>
              <a:gd name="T33" fmla="*/ 668 h 1946"/>
              <a:gd name="T34" fmla="*/ 695 w 1295"/>
              <a:gd name="T35" fmla="*/ 811 h 1946"/>
              <a:gd name="T36" fmla="*/ 645 w 1295"/>
              <a:gd name="T37" fmla="*/ 922 h 1946"/>
              <a:gd name="T38" fmla="*/ 644 w 1295"/>
              <a:gd name="T39" fmla="*/ 1592 h 1946"/>
              <a:gd name="T40" fmla="*/ 571 w 1295"/>
              <a:gd name="T41" fmla="*/ 1492 h 1946"/>
              <a:gd name="T42" fmla="*/ 601 w 1295"/>
              <a:gd name="T43" fmla="*/ 1038 h 1946"/>
              <a:gd name="T44" fmla="*/ 644 w 1295"/>
              <a:gd name="T45" fmla="*/ 983 h 1946"/>
              <a:gd name="T46" fmla="*/ 689 w 1295"/>
              <a:gd name="T47" fmla="*/ 1038 h 1946"/>
              <a:gd name="T48" fmla="*/ 720 w 1295"/>
              <a:gd name="T49" fmla="*/ 1492 h 1946"/>
              <a:gd name="T50" fmla="*/ 644 w 1295"/>
              <a:gd name="T51" fmla="*/ 1592 h 1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5" h="1946">
                <a:moveTo>
                  <a:pt x="1021" y="376"/>
                </a:moveTo>
                <a:cubicBezTo>
                  <a:pt x="1021" y="583"/>
                  <a:pt x="853" y="751"/>
                  <a:pt x="645" y="751"/>
                </a:cubicBezTo>
                <a:cubicBezTo>
                  <a:pt x="438" y="751"/>
                  <a:pt x="270" y="583"/>
                  <a:pt x="270" y="376"/>
                </a:cubicBezTo>
                <a:cubicBezTo>
                  <a:pt x="270" y="168"/>
                  <a:pt x="438" y="0"/>
                  <a:pt x="645" y="0"/>
                </a:cubicBezTo>
                <a:cubicBezTo>
                  <a:pt x="853" y="0"/>
                  <a:pt x="1021" y="168"/>
                  <a:pt x="1021" y="376"/>
                </a:cubicBezTo>
                <a:close/>
                <a:moveTo>
                  <a:pt x="645" y="922"/>
                </a:moveTo>
                <a:cubicBezTo>
                  <a:pt x="589" y="815"/>
                  <a:pt x="589" y="815"/>
                  <a:pt x="589" y="815"/>
                </a:cubicBezTo>
                <a:cubicBezTo>
                  <a:pt x="589" y="815"/>
                  <a:pt x="424" y="757"/>
                  <a:pt x="327" y="668"/>
                </a:cubicBezTo>
                <a:cubicBezTo>
                  <a:pt x="174" y="922"/>
                  <a:pt x="4" y="1196"/>
                  <a:pt x="4" y="1504"/>
                </a:cubicBezTo>
                <a:cubicBezTo>
                  <a:pt x="4" y="1574"/>
                  <a:pt x="0" y="1652"/>
                  <a:pt x="34" y="1717"/>
                </a:cubicBezTo>
                <a:cubicBezTo>
                  <a:pt x="73" y="1791"/>
                  <a:pt x="139" y="1821"/>
                  <a:pt x="209" y="1857"/>
                </a:cubicBezTo>
                <a:cubicBezTo>
                  <a:pt x="342" y="1926"/>
                  <a:pt x="498" y="1933"/>
                  <a:pt x="645" y="1946"/>
                </a:cubicBezTo>
                <a:cubicBezTo>
                  <a:pt x="650" y="1946"/>
                  <a:pt x="650" y="1946"/>
                  <a:pt x="650" y="1946"/>
                </a:cubicBezTo>
                <a:cubicBezTo>
                  <a:pt x="797" y="1933"/>
                  <a:pt x="953" y="1926"/>
                  <a:pt x="1086" y="1857"/>
                </a:cubicBezTo>
                <a:cubicBezTo>
                  <a:pt x="1156" y="1821"/>
                  <a:pt x="1223" y="1791"/>
                  <a:pt x="1261" y="1717"/>
                </a:cubicBezTo>
                <a:cubicBezTo>
                  <a:pt x="1295" y="1652"/>
                  <a:pt x="1291" y="1574"/>
                  <a:pt x="1291" y="1504"/>
                </a:cubicBezTo>
                <a:cubicBezTo>
                  <a:pt x="1291" y="1196"/>
                  <a:pt x="1122" y="922"/>
                  <a:pt x="969" y="668"/>
                </a:cubicBezTo>
                <a:cubicBezTo>
                  <a:pt x="872" y="757"/>
                  <a:pt x="821" y="775"/>
                  <a:pt x="695" y="811"/>
                </a:cubicBezTo>
                <a:lnTo>
                  <a:pt x="645" y="922"/>
                </a:lnTo>
                <a:close/>
                <a:moveTo>
                  <a:pt x="644" y="1592"/>
                </a:moveTo>
                <a:cubicBezTo>
                  <a:pt x="571" y="1492"/>
                  <a:pt x="571" y="1492"/>
                  <a:pt x="571" y="1492"/>
                </a:cubicBezTo>
                <a:cubicBezTo>
                  <a:pt x="601" y="1038"/>
                  <a:pt x="601" y="1038"/>
                  <a:pt x="601" y="1038"/>
                </a:cubicBezTo>
                <a:cubicBezTo>
                  <a:pt x="644" y="983"/>
                  <a:pt x="644" y="983"/>
                  <a:pt x="644" y="983"/>
                </a:cubicBezTo>
                <a:cubicBezTo>
                  <a:pt x="689" y="1038"/>
                  <a:pt x="689" y="1038"/>
                  <a:pt x="689" y="1038"/>
                </a:cubicBezTo>
                <a:cubicBezTo>
                  <a:pt x="720" y="1492"/>
                  <a:pt x="720" y="1492"/>
                  <a:pt x="720" y="1492"/>
                </a:cubicBezTo>
                <a:lnTo>
                  <a:pt x="644" y="159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89" name="Group 963"/>
          <p:cNvGrpSpPr>
            <a:grpSpLocks noChangeAspect="1"/>
          </p:cNvGrpSpPr>
          <p:nvPr/>
        </p:nvGrpSpPr>
        <p:grpSpPr bwMode="auto">
          <a:xfrm>
            <a:off x="2319971" y="2765584"/>
            <a:ext cx="1354600" cy="1161373"/>
            <a:chOff x="5915" y="3068"/>
            <a:chExt cx="1346" cy="1154"/>
          </a:xfrm>
          <a:solidFill>
            <a:srgbClr val="0070C0"/>
          </a:solidFill>
        </p:grpSpPr>
        <p:sp>
          <p:nvSpPr>
            <p:cNvPr id="90" name="Freeform 965"/>
            <p:cNvSpPr>
              <a:spLocks noEditPoints="1"/>
            </p:cNvSpPr>
            <p:nvPr/>
          </p:nvSpPr>
          <p:spPr bwMode="auto">
            <a:xfrm>
              <a:off x="6189" y="3203"/>
              <a:ext cx="841" cy="695"/>
            </a:xfrm>
            <a:custGeom>
              <a:avLst/>
              <a:gdLst>
                <a:gd name="T0" fmla="*/ 84 w 1681"/>
                <a:gd name="T1" fmla="*/ 436 h 1390"/>
                <a:gd name="T2" fmla="*/ 84 w 1681"/>
                <a:gd name="T3" fmla="*/ 733 h 1390"/>
                <a:gd name="T4" fmla="*/ 84 w 1681"/>
                <a:gd name="T5" fmla="*/ 1069 h 1390"/>
                <a:gd name="T6" fmla="*/ 84 w 1681"/>
                <a:gd name="T7" fmla="*/ 1285 h 1390"/>
                <a:gd name="T8" fmla="*/ 152 w 1681"/>
                <a:gd name="T9" fmla="*/ 1303 h 1390"/>
                <a:gd name="T10" fmla="*/ 453 w 1681"/>
                <a:gd name="T11" fmla="*/ 1302 h 1390"/>
                <a:gd name="T12" fmla="*/ 872 w 1681"/>
                <a:gd name="T13" fmla="*/ 1302 h 1390"/>
                <a:gd name="T14" fmla="*/ 1282 w 1681"/>
                <a:gd name="T15" fmla="*/ 1300 h 1390"/>
                <a:gd name="T16" fmla="*/ 1551 w 1681"/>
                <a:gd name="T17" fmla="*/ 1300 h 1390"/>
                <a:gd name="T18" fmla="*/ 779 w 1681"/>
                <a:gd name="T19" fmla="*/ 249 h 1390"/>
                <a:gd name="T20" fmla="*/ 1223 w 1681"/>
                <a:gd name="T21" fmla="*/ 249 h 1390"/>
                <a:gd name="T22" fmla="*/ 1559 w 1681"/>
                <a:gd name="T23" fmla="*/ 250 h 1390"/>
                <a:gd name="T24" fmla="*/ 1669 w 1681"/>
                <a:gd name="T25" fmla="*/ 293 h 1390"/>
                <a:gd name="T26" fmla="*/ 1681 w 1681"/>
                <a:gd name="T27" fmla="*/ 399 h 1390"/>
                <a:gd name="T28" fmla="*/ 1679 w 1681"/>
                <a:gd name="T29" fmla="*/ 665 h 1390"/>
                <a:gd name="T30" fmla="*/ 1678 w 1681"/>
                <a:gd name="T31" fmla="*/ 1007 h 1390"/>
                <a:gd name="T32" fmla="*/ 1677 w 1681"/>
                <a:gd name="T33" fmla="*/ 1252 h 1390"/>
                <a:gd name="T34" fmla="*/ 1659 w 1681"/>
                <a:gd name="T35" fmla="*/ 1355 h 1390"/>
                <a:gd name="T36" fmla="*/ 1547 w 1681"/>
                <a:gd name="T37" fmla="*/ 1389 h 1390"/>
                <a:gd name="T38" fmla="*/ 1377 w 1681"/>
                <a:gd name="T39" fmla="*/ 1389 h 1390"/>
                <a:gd name="T40" fmla="*/ 1015 w 1681"/>
                <a:gd name="T41" fmla="*/ 1389 h 1390"/>
                <a:gd name="T42" fmla="*/ 598 w 1681"/>
                <a:gd name="T43" fmla="*/ 1390 h 1390"/>
                <a:gd name="T44" fmla="*/ 260 w 1681"/>
                <a:gd name="T45" fmla="*/ 1390 h 1390"/>
                <a:gd name="T46" fmla="*/ 117 w 1681"/>
                <a:gd name="T47" fmla="*/ 1390 h 1390"/>
                <a:gd name="T48" fmla="*/ 14 w 1681"/>
                <a:gd name="T49" fmla="*/ 1347 h 1390"/>
                <a:gd name="T50" fmla="*/ 1 w 1681"/>
                <a:gd name="T51" fmla="*/ 1247 h 1390"/>
                <a:gd name="T52" fmla="*/ 1 w 1681"/>
                <a:gd name="T53" fmla="*/ 1067 h 1390"/>
                <a:gd name="T54" fmla="*/ 1 w 1681"/>
                <a:gd name="T55" fmla="*/ 748 h 1390"/>
                <a:gd name="T56" fmla="*/ 0 w 1681"/>
                <a:gd name="T57" fmla="*/ 464 h 1390"/>
                <a:gd name="T58" fmla="*/ 1 w 1681"/>
                <a:gd name="T59" fmla="*/ 344 h 1390"/>
                <a:gd name="T60" fmla="*/ 50 w 1681"/>
                <a:gd name="T61" fmla="*/ 260 h 1390"/>
                <a:gd name="T62" fmla="*/ 156 w 1681"/>
                <a:gd name="T63" fmla="*/ 250 h 1390"/>
                <a:gd name="T64" fmla="*/ 430 w 1681"/>
                <a:gd name="T65" fmla="*/ 249 h 1390"/>
                <a:gd name="T66" fmla="*/ 1247 w 1681"/>
                <a:gd name="T67" fmla="*/ 94 h 1390"/>
                <a:gd name="T68" fmla="*/ 1393 w 1681"/>
                <a:gd name="T69" fmla="*/ 130 h 1390"/>
                <a:gd name="T70" fmla="*/ 1491 w 1681"/>
                <a:gd name="T71" fmla="*/ 129 h 1390"/>
                <a:gd name="T72" fmla="*/ 1547 w 1681"/>
                <a:gd name="T73" fmla="*/ 99 h 1390"/>
                <a:gd name="T74" fmla="*/ 1568 w 1681"/>
                <a:gd name="T75" fmla="*/ 43 h 1390"/>
                <a:gd name="T76" fmla="*/ 1542 w 1681"/>
                <a:gd name="T77" fmla="*/ 69 h 1390"/>
                <a:gd name="T78" fmla="*/ 1648 w 1681"/>
                <a:gd name="T79" fmla="*/ 18 h 1390"/>
                <a:gd name="T80" fmla="*/ 1681 w 1681"/>
                <a:gd name="T81" fmla="*/ 119 h 1390"/>
                <a:gd name="T82" fmla="*/ 1672 w 1681"/>
                <a:gd name="T83" fmla="*/ 202 h 1390"/>
                <a:gd name="T84" fmla="*/ 1597 w 1681"/>
                <a:gd name="T85" fmla="*/ 177 h 1390"/>
                <a:gd name="T86" fmla="*/ 1387 w 1681"/>
                <a:gd name="T87" fmla="*/ 176 h 1390"/>
                <a:gd name="T88" fmla="*/ 995 w 1681"/>
                <a:gd name="T89" fmla="*/ 175 h 1390"/>
                <a:gd name="T90" fmla="*/ 556 w 1681"/>
                <a:gd name="T91" fmla="*/ 173 h 1390"/>
                <a:gd name="T92" fmla="*/ 207 w 1681"/>
                <a:gd name="T93" fmla="*/ 170 h 1390"/>
                <a:gd name="T94" fmla="*/ 68 w 1681"/>
                <a:gd name="T95" fmla="*/ 170 h 1390"/>
                <a:gd name="T96" fmla="*/ 5 w 1681"/>
                <a:gd name="T97" fmla="*/ 143 h 1390"/>
                <a:gd name="T98" fmla="*/ 41 w 1681"/>
                <a:gd name="T99" fmla="*/ 20 h 1390"/>
                <a:gd name="T100" fmla="*/ 150 w 1681"/>
                <a:gd name="T101" fmla="*/ 1 h 1390"/>
                <a:gd name="T102" fmla="*/ 413 w 1681"/>
                <a:gd name="T103" fmla="*/ 1 h 1390"/>
                <a:gd name="T104" fmla="*/ 851 w 1681"/>
                <a:gd name="T105" fmla="*/ 1 h 1390"/>
                <a:gd name="T106" fmla="*/ 1309 w 1681"/>
                <a:gd name="T107" fmla="*/ 1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81" h="1390">
                  <a:moveTo>
                    <a:pt x="84" y="335"/>
                  </a:moveTo>
                  <a:lnTo>
                    <a:pt x="84" y="340"/>
                  </a:lnTo>
                  <a:lnTo>
                    <a:pt x="84" y="353"/>
                  </a:lnTo>
                  <a:lnTo>
                    <a:pt x="84" y="374"/>
                  </a:lnTo>
                  <a:lnTo>
                    <a:pt x="84" y="402"/>
                  </a:lnTo>
                  <a:lnTo>
                    <a:pt x="84" y="436"/>
                  </a:lnTo>
                  <a:lnTo>
                    <a:pt x="84" y="475"/>
                  </a:lnTo>
                  <a:lnTo>
                    <a:pt x="84" y="521"/>
                  </a:lnTo>
                  <a:lnTo>
                    <a:pt x="84" y="570"/>
                  </a:lnTo>
                  <a:lnTo>
                    <a:pt x="84" y="621"/>
                  </a:lnTo>
                  <a:lnTo>
                    <a:pt x="84" y="676"/>
                  </a:lnTo>
                  <a:lnTo>
                    <a:pt x="84" y="733"/>
                  </a:lnTo>
                  <a:lnTo>
                    <a:pt x="84" y="790"/>
                  </a:lnTo>
                  <a:lnTo>
                    <a:pt x="84" y="849"/>
                  </a:lnTo>
                  <a:lnTo>
                    <a:pt x="84" y="906"/>
                  </a:lnTo>
                  <a:lnTo>
                    <a:pt x="84" y="963"/>
                  </a:lnTo>
                  <a:lnTo>
                    <a:pt x="84" y="1018"/>
                  </a:lnTo>
                  <a:lnTo>
                    <a:pt x="84" y="1069"/>
                  </a:lnTo>
                  <a:lnTo>
                    <a:pt x="84" y="1118"/>
                  </a:lnTo>
                  <a:lnTo>
                    <a:pt x="84" y="1163"/>
                  </a:lnTo>
                  <a:lnTo>
                    <a:pt x="84" y="1203"/>
                  </a:lnTo>
                  <a:lnTo>
                    <a:pt x="84" y="1237"/>
                  </a:lnTo>
                  <a:lnTo>
                    <a:pt x="84" y="1265"/>
                  </a:lnTo>
                  <a:lnTo>
                    <a:pt x="84" y="1285"/>
                  </a:lnTo>
                  <a:lnTo>
                    <a:pt x="83" y="1298"/>
                  </a:lnTo>
                  <a:lnTo>
                    <a:pt x="83" y="1303"/>
                  </a:lnTo>
                  <a:lnTo>
                    <a:pt x="88" y="1303"/>
                  </a:lnTo>
                  <a:lnTo>
                    <a:pt x="101" y="1303"/>
                  </a:lnTo>
                  <a:lnTo>
                    <a:pt x="123" y="1303"/>
                  </a:lnTo>
                  <a:lnTo>
                    <a:pt x="152" y="1303"/>
                  </a:lnTo>
                  <a:lnTo>
                    <a:pt x="188" y="1303"/>
                  </a:lnTo>
                  <a:lnTo>
                    <a:pt x="231" y="1302"/>
                  </a:lnTo>
                  <a:lnTo>
                    <a:pt x="279" y="1302"/>
                  </a:lnTo>
                  <a:lnTo>
                    <a:pt x="332" y="1302"/>
                  </a:lnTo>
                  <a:lnTo>
                    <a:pt x="391" y="1302"/>
                  </a:lnTo>
                  <a:lnTo>
                    <a:pt x="453" y="1302"/>
                  </a:lnTo>
                  <a:lnTo>
                    <a:pt x="517" y="1302"/>
                  </a:lnTo>
                  <a:lnTo>
                    <a:pt x="585" y="1302"/>
                  </a:lnTo>
                  <a:lnTo>
                    <a:pt x="655" y="1302"/>
                  </a:lnTo>
                  <a:lnTo>
                    <a:pt x="727" y="1302"/>
                  </a:lnTo>
                  <a:lnTo>
                    <a:pt x="800" y="1302"/>
                  </a:lnTo>
                  <a:lnTo>
                    <a:pt x="872" y="1302"/>
                  </a:lnTo>
                  <a:lnTo>
                    <a:pt x="945" y="1302"/>
                  </a:lnTo>
                  <a:lnTo>
                    <a:pt x="1017" y="1300"/>
                  </a:lnTo>
                  <a:lnTo>
                    <a:pt x="1087" y="1300"/>
                  </a:lnTo>
                  <a:lnTo>
                    <a:pt x="1155" y="1300"/>
                  </a:lnTo>
                  <a:lnTo>
                    <a:pt x="1220" y="1300"/>
                  </a:lnTo>
                  <a:lnTo>
                    <a:pt x="1282" y="1300"/>
                  </a:lnTo>
                  <a:lnTo>
                    <a:pt x="1341" y="1300"/>
                  </a:lnTo>
                  <a:lnTo>
                    <a:pt x="1394" y="1300"/>
                  </a:lnTo>
                  <a:lnTo>
                    <a:pt x="1442" y="1300"/>
                  </a:lnTo>
                  <a:lnTo>
                    <a:pt x="1485" y="1300"/>
                  </a:lnTo>
                  <a:lnTo>
                    <a:pt x="1521" y="1300"/>
                  </a:lnTo>
                  <a:lnTo>
                    <a:pt x="1551" y="1300"/>
                  </a:lnTo>
                  <a:lnTo>
                    <a:pt x="1572" y="1300"/>
                  </a:lnTo>
                  <a:lnTo>
                    <a:pt x="1585" y="1300"/>
                  </a:lnTo>
                  <a:lnTo>
                    <a:pt x="1590" y="1300"/>
                  </a:lnTo>
                  <a:lnTo>
                    <a:pt x="1596" y="341"/>
                  </a:lnTo>
                  <a:lnTo>
                    <a:pt x="84" y="335"/>
                  </a:lnTo>
                  <a:close/>
                  <a:moveTo>
                    <a:pt x="779" y="249"/>
                  </a:moveTo>
                  <a:lnTo>
                    <a:pt x="854" y="249"/>
                  </a:lnTo>
                  <a:lnTo>
                    <a:pt x="931" y="249"/>
                  </a:lnTo>
                  <a:lnTo>
                    <a:pt x="1006" y="249"/>
                  </a:lnTo>
                  <a:lnTo>
                    <a:pt x="1080" y="249"/>
                  </a:lnTo>
                  <a:lnTo>
                    <a:pt x="1152" y="249"/>
                  </a:lnTo>
                  <a:lnTo>
                    <a:pt x="1223" y="249"/>
                  </a:lnTo>
                  <a:lnTo>
                    <a:pt x="1290" y="250"/>
                  </a:lnTo>
                  <a:lnTo>
                    <a:pt x="1353" y="250"/>
                  </a:lnTo>
                  <a:lnTo>
                    <a:pt x="1412" y="250"/>
                  </a:lnTo>
                  <a:lnTo>
                    <a:pt x="1467" y="250"/>
                  </a:lnTo>
                  <a:lnTo>
                    <a:pt x="1516" y="250"/>
                  </a:lnTo>
                  <a:lnTo>
                    <a:pt x="1559" y="250"/>
                  </a:lnTo>
                  <a:lnTo>
                    <a:pt x="1595" y="250"/>
                  </a:lnTo>
                  <a:lnTo>
                    <a:pt x="1616" y="253"/>
                  </a:lnTo>
                  <a:lnTo>
                    <a:pt x="1634" y="259"/>
                  </a:lnTo>
                  <a:lnTo>
                    <a:pt x="1648" y="268"/>
                  </a:lnTo>
                  <a:lnTo>
                    <a:pt x="1660" y="279"/>
                  </a:lnTo>
                  <a:lnTo>
                    <a:pt x="1669" y="293"/>
                  </a:lnTo>
                  <a:lnTo>
                    <a:pt x="1675" y="309"/>
                  </a:lnTo>
                  <a:lnTo>
                    <a:pt x="1678" y="324"/>
                  </a:lnTo>
                  <a:lnTo>
                    <a:pt x="1681" y="342"/>
                  </a:lnTo>
                  <a:lnTo>
                    <a:pt x="1681" y="359"/>
                  </a:lnTo>
                  <a:lnTo>
                    <a:pt x="1681" y="375"/>
                  </a:lnTo>
                  <a:lnTo>
                    <a:pt x="1681" y="399"/>
                  </a:lnTo>
                  <a:lnTo>
                    <a:pt x="1681" y="431"/>
                  </a:lnTo>
                  <a:lnTo>
                    <a:pt x="1681" y="468"/>
                  </a:lnTo>
                  <a:lnTo>
                    <a:pt x="1679" y="511"/>
                  </a:lnTo>
                  <a:lnTo>
                    <a:pt x="1679" y="559"/>
                  </a:lnTo>
                  <a:lnTo>
                    <a:pt x="1679" y="610"/>
                  </a:lnTo>
                  <a:lnTo>
                    <a:pt x="1679" y="665"/>
                  </a:lnTo>
                  <a:lnTo>
                    <a:pt x="1679" y="721"/>
                  </a:lnTo>
                  <a:lnTo>
                    <a:pt x="1678" y="779"/>
                  </a:lnTo>
                  <a:lnTo>
                    <a:pt x="1678" y="838"/>
                  </a:lnTo>
                  <a:lnTo>
                    <a:pt x="1678" y="895"/>
                  </a:lnTo>
                  <a:lnTo>
                    <a:pt x="1678" y="952"/>
                  </a:lnTo>
                  <a:lnTo>
                    <a:pt x="1678" y="1007"/>
                  </a:lnTo>
                  <a:lnTo>
                    <a:pt x="1677" y="1060"/>
                  </a:lnTo>
                  <a:lnTo>
                    <a:pt x="1677" y="1109"/>
                  </a:lnTo>
                  <a:lnTo>
                    <a:pt x="1677" y="1153"/>
                  </a:lnTo>
                  <a:lnTo>
                    <a:pt x="1677" y="1192"/>
                  </a:lnTo>
                  <a:lnTo>
                    <a:pt x="1677" y="1225"/>
                  </a:lnTo>
                  <a:lnTo>
                    <a:pt x="1677" y="1252"/>
                  </a:lnTo>
                  <a:lnTo>
                    <a:pt x="1676" y="1271"/>
                  </a:lnTo>
                  <a:lnTo>
                    <a:pt x="1676" y="1281"/>
                  </a:lnTo>
                  <a:lnTo>
                    <a:pt x="1676" y="1302"/>
                  </a:lnTo>
                  <a:lnTo>
                    <a:pt x="1673" y="1321"/>
                  </a:lnTo>
                  <a:lnTo>
                    <a:pt x="1669" y="1340"/>
                  </a:lnTo>
                  <a:lnTo>
                    <a:pt x="1659" y="1355"/>
                  </a:lnTo>
                  <a:lnTo>
                    <a:pt x="1645" y="1371"/>
                  </a:lnTo>
                  <a:lnTo>
                    <a:pt x="1627" y="1382"/>
                  </a:lnTo>
                  <a:lnTo>
                    <a:pt x="1608" y="1386"/>
                  </a:lnTo>
                  <a:lnTo>
                    <a:pt x="1588" y="1390"/>
                  </a:lnTo>
                  <a:lnTo>
                    <a:pt x="1568" y="1390"/>
                  </a:lnTo>
                  <a:lnTo>
                    <a:pt x="1547" y="1389"/>
                  </a:lnTo>
                  <a:lnTo>
                    <a:pt x="1537" y="1389"/>
                  </a:lnTo>
                  <a:lnTo>
                    <a:pt x="1520" y="1389"/>
                  </a:lnTo>
                  <a:lnTo>
                    <a:pt x="1495" y="1389"/>
                  </a:lnTo>
                  <a:lnTo>
                    <a:pt x="1461" y="1389"/>
                  </a:lnTo>
                  <a:lnTo>
                    <a:pt x="1422" y="1389"/>
                  </a:lnTo>
                  <a:lnTo>
                    <a:pt x="1377" y="1389"/>
                  </a:lnTo>
                  <a:lnTo>
                    <a:pt x="1326" y="1389"/>
                  </a:lnTo>
                  <a:lnTo>
                    <a:pt x="1270" y="1389"/>
                  </a:lnTo>
                  <a:lnTo>
                    <a:pt x="1212" y="1389"/>
                  </a:lnTo>
                  <a:lnTo>
                    <a:pt x="1149" y="1389"/>
                  </a:lnTo>
                  <a:lnTo>
                    <a:pt x="1083" y="1389"/>
                  </a:lnTo>
                  <a:lnTo>
                    <a:pt x="1015" y="1389"/>
                  </a:lnTo>
                  <a:lnTo>
                    <a:pt x="946" y="1390"/>
                  </a:lnTo>
                  <a:lnTo>
                    <a:pt x="876" y="1390"/>
                  </a:lnTo>
                  <a:lnTo>
                    <a:pt x="806" y="1390"/>
                  </a:lnTo>
                  <a:lnTo>
                    <a:pt x="735" y="1390"/>
                  </a:lnTo>
                  <a:lnTo>
                    <a:pt x="666" y="1390"/>
                  </a:lnTo>
                  <a:lnTo>
                    <a:pt x="598" y="1390"/>
                  </a:lnTo>
                  <a:lnTo>
                    <a:pt x="533" y="1390"/>
                  </a:lnTo>
                  <a:lnTo>
                    <a:pt x="471" y="1390"/>
                  </a:lnTo>
                  <a:lnTo>
                    <a:pt x="411" y="1390"/>
                  </a:lnTo>
                  <a:lnTo>
                    <a:pt x="356" y="1390"/>
                  </a:lnTo>
                  <a:lnTo>
                    <a:pt x="305" y="1390"/>
                  </a:lnTo>
                  <a:lnTo>
                    <a:pt x="260" y="1390"/>
                  </a:lnTo>
                  <a:lnTo>
                    <a:pt x="221" y="1390"/>
                  </a:lnTo>
                  <a:lnTo>
                    <a:pt x="188" y="1390"/>
                  </a:lnTo>
                  <a:lnTo>
                    <a:pt x="163" y="1390"/>
                  </a:lnTo>
                  <a:lnTo>
                    <a:pt x="145" y="1390"/>
                  </a:lnTo>
                  <a:lnTo>
                    <a:pt x="137" y="1390"/>
                  </a:lnTo>
                  <a:lnTo>
                    <a:pt x="117" y="1390"/>
                  </a:lnTo>
                  <a:lnTo>
                    <a:pt x="96" y="1390"/>
                  </a:lnTo>
                  <a:lnTo>
                    <a:pt x="76" y="1389"/>
                  </a:lnTo>
                  <a:lnTo>
                    <a:pt x="56" y="1385"/>
                  </a:lnTo>
                  <a:lnTo>
                    <a:pt x="39" y="1376"/>
                  </a:lnTo>
                  <a:lnTo>
                    <a:pt x="25" y="1362"/>
                  </a:lnTo>
                  <a:lnTo>
                    <a:pt x="14" y="1347"/>
                  </a:lnTo>
                  <a:lnTo>
                    <a:pt x="8" y="1329"/>
                  </a:lnTo>
                  <a:lnTo>
                    <a:pt x="3" y="1310"/>
                  </a:lnTo>
                  <a:lnTo>
                    <a:pt x="2" y="1290"/>
                  </a:lnTo>
                  <a:lnTo>
                    <a:pt x="1" y="1269"/>
                  </a:lnTo>
                  <a:lnTo>
                    <a:pt x="1" y="1252"/>
                  </a:lnTo>
                  <a:lnTo>
                    <a:pt x="1" y="1247"/>
                  </a:lnTo>
                  <a:lnTo>
                    <a:pt x="1" y="1234"/>
                  </a:lnTo>
                  <a:lnTo>
                    <a:pt x="1" y="1213"/>
                  </a:lnTo>
                  <a:lnTo>
                    <a:pt x="1" y="1185"/>
                  </a:lnTo>
                  <a:lnTo>
                    <a:pt x="1" y="1150"/>
                  </a:lnTo>
                  <a:lnTo>
                    <a:pt x="1" y="1111"/>
                  </a:lnTo>
                  <a:lnTo>
                    <a:pt x="1" y="1067"/>
                  </a:lnTo>
                  <a:lnTo>
                    <a:pt x="1" y="1018"/>
                  </a:lnTo>
                  <a:lnTo>
                    <a:pt x="1" y="968"/>
                  </a:lnTo>
                  <a:lnTo>
                    <a:pt x="1" y="914"/>
                  </a:lnTo>
                  <a:lnTo>
                    <a:pt x="1" y="859"/>
                  </a:lnTo>
                  <a:lnTo>
                    <a:pt x="1" y="803"/>
                  </a:lnTo>
                  <a:lnTo>
                    <a:pt x="1" y="748"/>
                  </a:lnTo>
                  <a:lnTo>
                    <a:pt x="0" y="694"/>
                  </a:lnTo>
                  <a:lnTo>
                    <a:pt x="0" y="641"/>
                  </a:lnTo>
                  <a:lnTo>
                    <a:pt x="0" y="591"/>
                  </a:lnTo>
                  <a:lnTo>
                    <a:pt x="0" y="545"/>
                  </a:lnTo>
                  <a:lnTo>
                    <a:pt x="0" y="502"/>
                  </a:lnTo>
                  <a:lnTo>
                    <a:pt x="0" y="464"/>
                  </a:lnTo>
                  <a:lnTo>
                    <a:pt x="0" y="433"/>
                  </a:lnTo>
                  <a:lnTo>
                    <a:pt x="0" y="406"/>
                  </a:lnTo>
                  <a:lnTo>
                    <a:pt x="0" y="388"/>
                  </a:lnTo>
                  <a:lnTo>
                    <a:pt x="1" y="379"/>
                  </a:lnTo>
                  <a:lnTo>
                    <a:pt x="1" y="361"/>
                  </a:lnTo>
                  <a:lnTo>
                    <a:pt x="1" y="344"/>
                  </a:lnTo>
                  <a:lnTo>
                    <a:pt x="2" y="326"/>
                  </a:lnTo>
                  <a:lnTo>
                    <a:pt x="5" y="310"/>
                  </a:lnTo>
                  <a:lnTo>
                    <a:pt x="10" y="294"/>
                  </a:lnTo>
                  <a:lnTo>
                    <a:pt x="20" y="280"/>
                  </a:lnTo>
                  <a:lnTo>
                    <a:pt x="34" y="268"/>
                  </a:lnTo>
                  <a:lnTo>
                    <a:pt x="50" y="260"/>
                  </a:lnTo>
                  <a:lnTo>
                    <a:pt x="68" y="255"/>
                  </a:lnTo>
                  <a:lnTo>
                    <a:pt x="86" y="251"/>
                  </a:lnTo>
                  <a:lnTo>
                    <a:pt x="105" y="250"/>
                  </a:lnTo>
                  <a:lnTo>
                    <a:pt x="123" y="250"/>
                  </a:lnTo>
                  <a:lnTo>
                    <a:pt x="134" y="250"/>
                  </a:lnTo>
                  <a:lnTo>
                    <a:pt x="156" y="250"/>
                  </a:lnTo>
                  <a:lnTo>
                    <a:pt x="186" y="250"/>
                  </a:lnTo>
                  <a:lnTo>
                    <a:pt x="221" y="250"/>
                  </a:lnTo>
                  <a:lnTo>
                    <a:pt x="266" y="249"/>
                  </a:lnTo>
                  <a:lnTo>
                    <a:pt x="316" y="249"/>
                  </a:lnTo>
                  <a:lnTo>
                    <a:pt x="370" y="249"/>
                  </a:lnTo>
                  <a:lnTo>
                    <a:pt x="430" y="249"/>
                  </a:lnTo>
                  <a:lnTo>
                    <a:pt x="494" y="249"/>
                  </a:lnTo>
                  <a:lnTo>
                    <a:pt x="562" y="249"/>
                  </a:lnTo>
                  <a:lnTo>
                    <a:pt x="633" y="249"/>
                  </a:lnTo>
                  <a:lnTo>
                    <a:pt x="705" y="249"/>
                  </a:lnTo>
                  <a:lnTo>
                    <a:pt x="779" y="249"/>
                  </a:lnTo>
                  <a:close/>
                  <a:moveTo>
                    <a:pt x="1247" y="94"/>
                  </a:moveTo>
                  <a:lnTo>
                    <a:pt x="1247" y="125"/>
                  </a:lnTo>
                  <a:lnTo>
                    <a:pt x="1355" y="125"/>
                  </a:lnTo>
                  <a:lnTo>
                    <a:pt x="1355" y="94"/>
                  </a:lnTo>
                  <a:lnTo>
                    <a:pt x="1247" y="94"/>
                  </a:lnTo>
                  <a:close/>
                  <a:moveTo>
                    <a:pt x="1393" y="62"/>
                  </a:moveTo>
                  <a:lnTo>
                    <a:pt x="1393" y="130"/>
                  </a:lnTo>
                  <a:lnTo>
                    <a:pt x="1472" y="130"/>
                  </a:lnTo>
                  <a:lnTo>
                    <a:pt x="1472" y="62"/>
                  </a:lnTo>
                  <a:lnTo>
                    <a:pt x="1393" y="62"/>
                  </a:lnTo>
                  <a:close/>
                  <a:moveTo>
                    <a:pt x="1495" y="43"/>
                  </a:moveTo>
                  <a:lnTo>
                    <a:pt x="1528" y="86"/>
                  </a:lnTo>
                  <a:lnTo>
                    <a:pt x="1491" y="129"/>
                  </a:lnTo>
                  <a:lnTo>
                    <a:pt x="1522" y="129"/>
                  </a:lnTo>
                  <a:lnTo>
                    <a:pt x="1542" y="101"/>
                  </a:lnTo>
                  <a:lnTo>
                    <a:pt x="1545" y="98"/>
                  </a:lnTo>
                  <a:lnTo>
                    <a:pt x="1545" y="95"/>
                  </a:lnTo>
                  <a:lnTo>
                    <a:pt x="1546" y="95"/>
                  </a:lnTo>
                  <a:lnTo>
                    <a:pt x="1547" y="99"/>
                  </a:lnTo>
                  <a:lnTo>
                    <a:pt x="1548" y="101"/>
                  </a:lnTo>
                  <a:lnTo>
                    <a:pt x="1567" y="129"/>
                  </a:lnTo>
                  <a:lnTo>
                    <a:pt x="1598" y="129"/>
                  </a:lnTo>
                  <a:lnTo>
                    <a:pt x="1563" y="86"/>
                  </a:lnTo>
                  <a:lnTo>
                    <a:pt x="1598" y="43"/>
                  </a:lnTo>
                  <a:lnTo>
                    <a:pt x="1568" y="43"/>
                  </a:lnTo>
                  <a:lnTo>
                    <a:pt x="1551" y="69"/>
                  </a:lnTo>
                  <a:lnTo>
                    <a:pt x="1548" y="73"/>
                  </a:lnTo>
                  <a:lnTo>
                    <a:pt x="1547" y="76"/>
                  </a:lnTo>
                  <a:lnTo>
                    <a:pt x="1546" y="76"/>
                  </a:lnTo>
                  <a:lnTo>
                    <a:pt x="1545" y="73"/>
                  </a:lnTo>
                  <a:lnTo>
                    <a:pt x="1542" y="69"/>
                  </a:lnTo>
                  <a:lnTo>
                    <a:pt x="1526" y="43"/>
                  </a:lnTo>
                  <a:lnTo>
                    <a:pt x="1495" y="43"/>
                  </a:lnTo>
                  <a:close/>
                  <a:moveTo>
                    <a:pt x="1595" y="0"/>
                  </a:moveTo>
                  <a:lnTo>
                    <a:pt x="1616" y="2"/>
                  </a:lnTo>
                  <a:lnTo>
                    <a:pt x="1634" y="8"/>
                  </a:lnTo>
                  <a:lnTo>
                    <a:pt x="1648" y="18"/>
                  </a:lnTo>
                  <a:lnTo>
                    <a:pt x="1659" y="30"/>
                  </a:lnTo>
                  <a:lnTo>
                    <a:pt x="1669" y="44"/>
                  </a:lnTo>
                  <a:lnTo>
                    <a:pt x="1673" y="62"/>
                  </a:lnTo>
                  <a:lnTo>
                    <a:pt x="1678" y="80"/>
                  </a:lnTo>
                  <a:lnTo>
                    <a:pt x="1681" y="99"/>
                  </a:lnTo>
                  <a:lnTo>
                    <a:pt x="1681" y="119"/>
                  </a:lnTo>
                  <a:lnTo>
                    <a:pt x="1681" y="138"/>
                  </a:lnTo>
                  <a:lnTo>
                    <a:pt x="1681" y="157"/>
                  </a:lnTo>
                  <a:lnTo>
                    <a:pt x="1679" y="176"/>
                  </a:lnTo>
                  <a:lnTo>
                    <a:pt x="1678" y="193"/>
                  </a:lnTo>
                  <a:lnTo>
                    <a:pt x="1678" y="207"/>
                  </a:lnTo>
                  <a:lnTo>
                    <a:pt x="1672" y="202"/>
                  </a:lnTo>
                  <a:lnTo>
                    <a:pt x="1664" y="197"/>
                  </a:lnTo>
                  <a:lnTo>
                    <a:pt x="1653" y="189"/>
                  </a:lnTo>
                  <a:lnTo>
                    <a:pt x="1640" y="183"/>
                  </a:lnTo>
                  <a:lnTo>
                    <a:pt x="1625" y="179"/>
                  </a:lnTo>
                  <a:lnTo>
                    <a:pt x="1605" y="177"/>
                  </a:lnTo>
                  <a:lnTo>
                    <a:pt x="1597" y="177"/>
                  </a:lnTo>
                  <a:lnTo>
                    <a:pt x="1582" y="177"/>
                  </a:lnTo>
                  <a:lnTo>
                    <a:pt x="1557" y="177"/>
                  </a:lnTo>
                  <a:lnTo>
                    <a:pt x="1523" y="177"/>
                  </a:lnTo>
                  <a:lnTo>
                    <a:pt x="1484" y="177"/>
                  </a:lnTo>
                  <a:lnTo>
                    <a:pt x="1439" y="176"/>
                  </a:lnTo>
                  <a:lnTo>
                    <a:pt x="1387" y="176"/>
                  </a:lnTo>
                  <a:lnTo>
                    <a:pt x="1331" y="176"/>
                  </a:lnTo>
                  <a:lnTo>
                    <a:pt x="1270" y="176"/>
                  </a:lnTo>
                  <a:lnTo>
                    <a:pt x="1205" y="175"/>
                  </a:lnTo>
                  <a:lnTo>
                    <a:pt x="1137" y="175"/>
                  </a:lnTo>
                  <a:lnTo>
                    <a:pt x="1067" y="175"/>
                  </a:lnTo>
                  <a:lnTo>
                    <a:pt x="995" y="175"/>
                  </a:lnTo>
                  <a:lnTo>
                    <a:pt x="921" y="174"/>
                  </a:lnTo>
                  <a:lnTo>
                    <a:pt x="847" y="174"/>
                  </a:lnTo>
                  <a:lnTo>
                    <a:pt x="772" y="174"/>
                  </a:lnTo>
                  <a:lnTo>
                    <a:pt x="699" y="173"/>
                  </a:lnTo>
                  <a:lnTo>
                    <a:pt x="627" y="173"/>
                  </a:lnTo>
                  <a:lnTo>
                    <a:pt x="556" y="173"/>
                  </a:lnTo>
                  <a:lnTo>
                    <a:pt x="488" y="173"/>
                  </a:lnTo>
                  <a:lnTo>
                    <a:pt x="423" y="172"/>
                  </a:lnTo>
                  <a:lnTo>
                    <a:pt x="362" y="172"/>
                  </a:lnTo>
                  <a:lnTo>
                    <a:pt x="305" y="172"/>
                  </a:lnTo>
                  <a:lnTo>
                    <a:pt x="254" y="172"/>
                  </a:lnTo>
                  <a:lnTo>
                    <a:pt x="207" y="170"/>
                  </a:lnTo>
                  <a:lnTo>
                    <a:pt x="168" y="170"/>
                  </a:lnTo>
                  <a:lnTo>
                    <a:pt x="134" y="170"/>
                  </a:lnTo>
                  <a:lnTo>
                    <a:pt x="109" y="170"/>
                  </a:lnTo>
                  <a:lnTo>
                    <a:pt x="93" y="170"/>
                  </a:lnTo>
                  <a:lnTo>
                    <a:pt x="84" y="170"/>
                  </a:lnTo>
                  <a:lnTo>
                    <a:pt x="68" y="170"/>
                  </a:lnTo>
                  <a:lnTo>
                    <a:pt x="50" y="172"/>
                  </a:lnTo>
                  <a:lnTo>
                    <a:pt x="34" y="175"/>
                  </a:lnTo>
                  <a:lnTo>
                    <a:pt x="19" y="182"/>
                  </a:lnTo>
                  <a:lnTo>
                    <a:pt x="7" y="194"/>
                  </a:lnTo>
                  <a:lnTo>
                    <a:pt x="6" y="168"/>
                  </a:lnTo>
                  <a:lnTo>
                    <a:pt x="5" y="143"/>
                  </a:lnTo>
                  <a:lnTo>
                    <a:pt x="5" y="118"/>
                  </a:lnTo>
                  <a:lnTo>
                    <a:pt x="6" y="93"/>
                  </a:lnTo>
                  <a:lnTo>
                    <a:pt x="10" y="67"/>
                  </a:lnTo>
                  <a:lnTo>
                    <a:pt x="19" y="46"/>
                  </a:lnTo>
                  <a:lnTo>
                    <a:pt x="28" y="32"/>
                  </a:lnTo>
                  <a:lnTo>
                    <a:pt x="41" y="20"/>
                  </a:lnTo>
                  <a:lnTo>
                    <a:pt x="57" y="12"/>
                  </a:lnTo>
                  <a:lnTo>
                    <a:pt x="75" y="7"/>
                  </a:lnTo>
                  <a:lnTo>
                    <a:pt x="93" y="3"/>
                  </a:lnTo>
                  <a:lnTo>
                    <a:pt x="112" y="1"/>
                  </a:lnTo>
                  <a:lnTo>
                    <a:pt x="131" y="1"/>
                  </a:lnTo>
                  <a:lnTo>
                    <a:pt x="150" y="1"/>
                  </a:lnTo>
                  <a:lnTo>
                    <a:pt x="176" y="1"/>
                  </a:lnTo>
                  <a:lnTo>
                    <a:pt x="210" y="1"/>
                  </a:lnTo>
                  <a:lnTo>
                    <a:pt x="250" y="1"/>
                  </a:lnTo>
                  <a:lnTo>
                    <a:pt x="299" y="1"/>
                  </a:lnTo>
                  <a:lnTo>
                    <a:pt x="354" y="1"/>
                  </a:lnTo>
                  <a:lnTo>
                    <a:pt x="413" y="1"/>
                  </a:lnTo>
                  <a:lnTo>
                    <a:pt x="479" y="1"/>
                  </a:lnTo>
                  <a:lnTo>
                    <a:pt x="548" y="1"/>
                  </a:lnTo>
                  <a:lnTo>
                    <a:pt x="620" y="1"/>
                  </a:lnTo>
                  <a:lnTo>
                    <a:pt x="696" y="1"/>
                  </a:lnTo>
                  <a:lnTo>
                    <a:pt x="772" y="1"/>
                  </a:lnTo>
                  <a:lnTo>
                    <a:pt x="851" y="1"/>
                  </a:lnTo>
                  <a:lnTo>
                    <a:pt x="930" y="1"/>
                  </a:lnTo>
                  <a:lnTo>
                    <a:pt x="1009" y="1"/>
                  </a:lnTo>
                  <a:lnTo>
                    <a:pt x="1087" y="1"/>
                  </a:lnTo>
                  <a:lnTo>
                    <a:pt x="1163" y="1"/>
                  </a:lnTo>
                  <a:lnTo>
                    <a:pt x="1237" y="1"/>
                  </a:lnTo>
                  <a:lnTo>
                    <a:pt x="1309" y="1"/>
                  </a:lnTo>
                  <a:lnTo>
                    <a:pt x="1377" y="1"/>
                  </a:lnTo>
                  <a:lnTo>
                    <a:pt x="1440" y="1"/>
                  </a:lnTo>
                  <a:lnTo>
                    <a:pt x="1497" y="0"/>
                  </a:lnTo>
                  <a:lnTo>
                    <a:pt x="1549" y="0"/>
                  </a:lnTo>
                  <a:lnTo>
                    <a:pt x="159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1" name="Freeform 966"/>
            <p:cNvSpPr>
              <a:spLocks noEditPoints="1"/>
            </p:cNvSpPr>
            <p:nvPr/>
          </p:nvSpPr>
          <p:spPr bwMode="auto">
            <a:xfrm>
              <a:off x="5915" y="3068"/>
              <a:ext cx="1346" cy="1154"/>
            </a:xfrm>
            <a:custGeom>
              <a:avLst/>
              <a:gdLst>
                <a:gd name="T0" fmla="*/ 195 w 2693"/>
                <a:gd name="T1" fmla="*/ 155 h 2309"/>
                <a:gd name="T2" fmla="*/ 158 w 2693"/>
                <a:gd name="T3" fmla="*/ 217 h 2309"/>
                <a:gd name="T4" fmla="*/ 180 w 2693"/>
                <a:gd name="T5" fmla="*/ 1806 h 2309"/>
                <a:gd name="T6" fmla="*/ 233 w 2693"/>
                <a:gd name="T7" fmla="*/ 1825 h 2309"/>
                <a:gd name="T8" fmla="*/ 558 w 2693"/>
                <a:gd name="T9" fmla="*/ 1825 h 2309"/>
                <a:gd name="T10" fmla="*/ 1332 w 2693"/>
                <a:gd name="T11" fmla="*/ 1825 h 2309"/>
                <a:gd name="T12" fmla="*/ 1978 w 2693"/>
                <a:gd name="T13" fmla="*/ 1825 h 2309"/>
                <a:gd name="T14" fmla="*/ 2486 w 2693"/>
                <a:gd name="T15" fmla="*/ 1823 h 2309"/>
                <a:gd name="T16" fmla="*/ 2534 w 2693"/>
                <a:gd name="T17" fmla="*/ 1774 h 2309"/>
                <a:gd name="T18" fmla="*/ 2527 w 2693"/>
                <a:gd name="T19" fmla="*/ 180 h 2309"/>
                <a:gd name="T20" fmla="*/ 2467 w 2693"/>
                <a:gd name="T21" fmla="*/ 145 h 2309"/>
                <a:gd name="T22" fmla="*/ 2446 w 2693"/>
                <a:gd name="T23" fmla="*/ 145 h 2309"/>
                <a:gd name="T24" fmla="*/ 2090 w 2693"/>
                <a:gd name="T25" fmla="*/ 145 h 2309"/>
                <a:gd name="T26" fmla="*/ 1831 w 2693"/>
                <a:gd name="T27" fmla="*/ 145 h 2309"/>
                <a:gd name="T28" fmla="*/ 721 w 2693"/>
                <a:gd name="T29" fmla="*/ 145 h 2309"/>
                <a:gd name="T30" fmla="*/ 93 w 2693"/>
                <a:gd name="T31" fmla="*/ 0 h 2309"/>
                <a:gd name="T32" fmla="*/ 179 w 2693"/>
                <a:gd name="T33" fmla="*/ 0 h 2309"/>
                <a:gd name="T34" fmla="*/ 363 w 2693"/>
                <a:gd name="T35" fmla="*/ 0 h 2309"/>
                <a:gd name="T36" fmla="*/ 707 w 2693"/>
                <a:gd name="T37" fmla="*/ 0 h 2309"/>
                <a:gd name="T38" fmla="*/ 1379 w 2693"/>
                <a:gd name="T39" fmla="*/ 0 h 2309"/>
                <a:gd name="T40" fmla="*/ 2248 w 2693"/>
                <a:gd name="T41" fmla="*/ 0 h 2309"/>
                <a:gd name="T42" fmla="*/ 2650 w 2693"/>
                <a:gd name="T43" fmla="*/ 11 h 2309"/>
                <a:gd name="T44" fmla="*/ 2693 w 2693"/>
                <a:gd name="T45" fmla="*/ 82 h 2309"/>
                <a:gd name="T46" fmla="*/ 2693 w 2693"/>
                <a:gd name="T47" fmla="*/ 116 h 2309"/>
                <a:gd name="T48" fmla="*/ 2693 w 2693"/>
                <a:gd name="T49" fmla="*/ 801 h 2309"/>
                <a:gd name="T50" fmla="*/ 2693 w 2693"/>
                <a:gd name="T51" fmla="*/ 1888 h 2309"/>
                <a:gd name="T52" fmla="*/ 2650 w 2693"/>
                <a:gd name="T53" fmla="*/ 1963 h 2309"/>
                <a:gd name="T54" fmla="*/ 2465 w 2693"/>
                <a:gd name="T55" fmla="*/ 1975 h 2309"/>
                <a:gd name="T56" fmla="*/ 2233 w 2693"/>
                <a:gd name="T57" fmla="*/ 1975 h 2309"/>
                <a:gd name="T58" fmla="*/ 1829 w 2693"/>
                <a:gd name="T59" fmla="*/ 1988 h 2309"/>
                <a:gd name="T60" fmla="*/ 1837 w 2693"/>
                <a:gd name="T61" fmla="*/ 2060 h 2309"/>
                <a:gd name="T62" fmla="*/ 1863 w 2693"/>
                <a:gd name="T63" fmla="*/ 2122 h 2309"/>
                <a:gd name="T64" fmla="*/ 1938 w 2693"/>
                <a:gd name="T65" fmla="*/ 2152 h 2309"/>
                <a:gd name="T66" fmla="*/ 1989 w 2693"/>
                <a:gd name="T67" fmla="*/ 2155 h 2309"/>
                <a:gd name="T68" fmla="*/ 2043 w 2693"/>
                <a:gd name="T69" fmla="*/ 2197 h 2309"/>
                <a:gd name="T70" fmla="*/ 2046 w 2693"/>
                <a:gd name="T71" fmla="*/ 2223 h 2309"/>
                <a:gd name="T72" fmla="*/ 2034 w 2693"/>
                <a:gd name="T73" fmla="*/ 2284 h 2309"/>
                <a:gd name="T74" fmla="*/ 1989 w 2693"/>
                <a:gd name="T75" fmla="*/ 2309 h 2309"/>
                <a:gd name="T76" fmla="*/ 1978 w 2693"/>
                <a:gd name="T77" fmla="*/ 2309 h 2309"/>
                <a:gd name="T78" fmla="*/ 1637 w 2693"/>
                <a:gd name="T79" fmla="*/ 2309 h 2309"/>
                <a:gd name="T80" fmla="*/ 979 w 2693"/>
                <a:gd name="T81" fmla="*/ 2309 h 2309"/>
                <a:gd name="T82" fmla="*/ 705 w 2693"/>
                <a:gd name="T83" fmla="*/ 2297 h 2309"/>
                <a:gd name="T84" fmla="*/ 681 w 2693"/>
                <a:gd name="T85" fmla="*/ 2216 h 2309"/>
                <a:gd name="T86" fmla="*/ 720 w 2693"/>
                <a:gd name="T87" fmla="*/ 2159 h 2309"/>
                <a:gd name="T88" fmla="*/ 788 w 2693"/>
                <a:gd name="T89" fmla="*/ 2148 h 2309"/>
                <a:gd name="T90" fmla="*/ 863 w 2693"/>
                <a:gd name="T91" fmla="*/ 2133 h 2309"/>
                <a:gd name="T92" fmla="*/ 905 w 2693"/>
                <a:gd name="T93" fmla="*/ 2078 h 2309"/>
                <a:gd name="T94" fmla="*/ 917 w 2693"/>
                <a:gd name="T95" fmla="*/ 2003 h 2309"/>
                <a:gd name="T96" fmla="*/ 801 w 2693"/>
                <a:gd name="T97" fmla="*/ 1975 h 2309"/>
                <a:gd name="T98" fmla="*/ 586 w 2693"/>
                <a:gd name="T99" fmla="*/ 1975 h 2309"/>
                <a:gd name="T100" fmla="*/ 68 w 2693"/>
                <a:gd name="T101" fmla="*/ 1973 h 2309"/>
                <a:gd name="T102" fmla="*/ 4 w 2693"/>
                <a:gd name="T103" fmla="*/ 1912 h 2309"/>
                <a:gd name="T104" fmla="*/ 0 w 2693"/>
                <a:gd name="T105" fmla="*/ 1887 h 2309"/>
                <a:gd name="T106" fmla="*/ 0 w 2693"/>
                <a:gd name="T107" fmla="*/ 1873 h 2309"/>
                <a:gd name="T108" fmla="*/ 0 w 2693"/>
                <a:gd name="T109" fmla="*/ 1329 h 2309"/>
                <a:gd name="T110" fmla="*/ 0 w 2693"/>
                <a:gd name="T111" fmla="*/ 985 h 2309"/>
                <a:gd name="T112" fmla="*/ 0 w 2693"/>
                <a:gd name="T113" fmla="*/ 520 h 2309"/>
                <a:gd name="T114" fmla="*/ 4 w 2693"/>
                <a:gd name="T115" fmla="*/ 60 h 2309"/>
                <a:gd name="T116" fmla="*/ 68 w 2693"/>
                <a:gd name="T117" fmla="*/ 2 h 2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93" h="2309">
                  <a:moveTo>
                    <a:pt x="404" y="145"/>
                  </a:moveTo>
                  <a:lnTo>
                    <a:pt x="233" y="145"/>
                  </a:lnTo>
                  <a:lnTo>
                    <a:pt x="212" y="148"/>
                  </a:lnTo>
                  <a:lnTo>
                    <a:pt x="195" y="155"/>
                  </a:lnTo>
                  <a:lnTo>
                    <a:pt x="180" y="166"/>
                  </a:lnTo>
                  <a:lnTo>
                    <a:pt x="168" y="180"/>
                  </a:lnTo>
                  <a:lnTo>
                    <a:pt x="160" y="197"/>
                  </a:lnTo>
                  <a:lnTo>
                    <a:pt x="158" y="217"/>
                  </a:lnTo>
                  <a:lnTo>
                    <a:pt x="158" y="1755"/>
                  </a:lnTo>
                  <a:lnTo>
                    <a:pt x="160" y="1774"/>
                  </a:lnTo>
                  <a:lnTo>
                    <a:pt x="168" y="1792"/>
                  </a:lnTo>
                  <a:lnTo>
                    <a:pt x="180" y="1806"/>
                  </a:lnTo>
                  <a:lnTo>
                    <a:pt x="195" y="1817"/>
                  </a:lnTo>
                  <a:lnTo>
                    <a:pt x="212" y="1823"/>
                  </a:lnTo>
                  <a:lnTo>
                    <a:pt x="233" y="1825"/>
                  </a:lnTo>
                  <a:lnTo>
                    <a:pt x="233" y="1825"/>
                  </a:lnTo>
                  <a:lnTo>
                    <a:pt x="233" y="1825"/>
                  </a:lnTo>
                  <a:lnTo>
                    <a:pt x="234" y="1825"/>
                  </a:lnTo>
                  <a:lnTo>
                    <a:pt x="512" y="1825"/>
                  </a:lnTo>
                  <a:lnTo>
                    <a:pt x="558" y="1825"/>
                  </a:lnTo>
                  <a:lnTo>
                    <a:pt x="609" y="1825"/>
                  </a:lnTo>
                  <a:lnTo>
                    <a:pt x="1127" y="1825"/>
                  </a:lnTo>
                  <a:lnTo>
                    <a:pt x="1226" y="1825"/>
                  </a:lnTo>
                  <a:lnTo>
                    <a:pt x="1332" y="1825"/>
                  </a:lnTo>
                  <a:lnTo>
                    <a:pt x="1567" y="1825"/>
                  </a:lnTo>
                  <a:lnTo>
                    <a:pt x="1695" y="1825"/>
                  </a:lnTo>
                  <a:lnTo>
                    <a:pt x="1832" y="1825"/>
                  </a:lnTo>
                  <a:lnTo>
                    <a:pt x="1978" y="1825"/>
                  </a:lnTo>
                  <a:lnTo>
                    <a:pt x="2133" y="1825"/>
                  </a:lnTo>
                  <a:lnTo>
                    <a:pt x="2295" y="1825"/>
                  </a:lnTo>
                  <a:lnTo>
                    <a:pt x="2467" y="1825"/>
                  </a:lnTo>
                  <a:lnTo>
                    <a:pt x="2486" y="1823"/>
                  </a:lnTo>
                  <a:lnTo>
                    <a:pt x="2502" y="1817"/>
                  </a:lnTo>
                  <a:lnTo>
                    <a:pt x="2517" y="1806"/>
                  </a:lnTo>
                  <a:lnTo>
                    <a:pt x="2527" y="1792"/>
                  </a:lnTo>
                  <a:lnTo>
                    <a:pt x="2534" y="1774"/>
                  </a:lnTo>
                  <a:lnTo>
                    <a:pt x="2538" y="1755"/>
                  </a:lnTo>
                  <a:lnTo>
                    <a:pt x="2538" y="217"/>
                  </a:lnTo>
                  <a:lnTo>
                    <a:pt x="2534" y="197"/>
                  </a:lnTo>
                  <a:lnTo>
                    <a:pt x="2527" y="180"/>
                  </a:lnTo>
                  <a:lnTo>
                    <a:pt x="2517" y="166"/>
                  </a:lnTo>
                  <a:lnTo>
                    <a:pt x="2502" y="155"/>
                  </a:lnTo>
                  <a:lnTo>
                    <a:pt x="2486" y="148"/>
                  </a:lnTo>
                  <a:lnTo>
                    <a:pt x="2467" y="145"/>
                  </a:lnTo>
                  <a:lnTo>
                    <a:pt x="2467" y="145"/>
                  </a:lnTo>
                  <a:lnTo>
                    <a:pt x="2467" y="145"/>
                  </a:lnTo>
                  <a:lnTo>
                    <a:pt x="2453" y="145"/>
                  </a:lnTo>
                  <a:lnTo>
                    <a:pt x="2446" y="145"/>
                  </a:lnTo>
                  <a:lnTo>
                    <a:pt x="2437" y="145"/>
                  </a:lnTo>
                  <a:lnTo>
                    <a:pt x="2188" y="145"/>
                  </a:lnTo>
                  <a:lnTo>
                    <a:pt x="2141" y="145"/>
                  </a:lnTo>
                  <a:lnTo>
                    <a:pt x="2090" y="145"/>
                  </a:lnTo>
                  <a:lnTo>
                    <a:pt x="2034" y="145"/>
                  </a:lnTo>
                  <a:lnTo>
                    <a:pt x="1972" y="145"/>
                  </a:lnTo>
                  <a:lnTo>
                    <a:pt x="1904" y="145"/>
                  </a:lnTo>
                  <a:lnTo>
                    <a:pt x="1831" y="145"/>
                  </a:lnTo>
                  <a:lnTo>
                    <a:pt x="1133" y="145"/>
                  </a:lnTo>
                  <a:lnTo>
                    <a:pt x="1004" y="145"/>
                  </a:lnTo>
                  <a:lnTo>
                    <a:pt x="867" y="145"/>
                  </a:lnTo>
                  <a:lnTo>
                    <a:pt x="721" y="145"/>
                  </a:lnTo>
                  <a:lnTo>
                    <a:pt x="568" y="145"/>
                  </a:lnTo>
                  <a:lnTo>
                    <a:pt x="404" y="145"/>
                  </a:lnTo>
                  <a:close/>
                  <a:moveTo>
                    <a:pt x="93" y="0"/>
                  </a:moveTo>
                  <a:lnTo>
                    <a:pt x="93" y="0"/>
                  </a:lnTo>
                  <a:lnTo>
                    <a:pt x="106" y="0"/>
                  </a:lnTo>
                  <a:lnTo>
                    <a:pt x="113" y="0"/>
                  </a:lnTo>
                  <a:lnTo>
                    <a:pt x="122" y="0"/>
                  </a:lnTo>
                  <a:lnTo>
                    <a:pt x="179" y="0"/>
                  </a:lnTo>
                  <a:lnTo>
                    <a:pt x="200" y="0"/>
                  </a:lnTo>
                  <a:lnTo>
                    <a:pt x="226" y="0"/>
                  </a:lnTo>
                  <a:lnTo>
                    <a:pt x="322" y="0"/>
                  </a:lnTo>
                  <a:lnTo>
                    <a:pt x="363" y="0"/>
                  </a:lnTo>
                  <a:lnTo>
                    <a:pt x="407" y="0"/>
                  </a:lnTo>
                  <a:lnTo>
                    <a:pt x="457" y="0"/>
                  </a:lnTo>
                  <a:lnTo>
                    <a:pt x="512" y="0"/>
                  </a:lnTo>
                  <a:lnTo>
                    <a:pt x="707" y="0"/>
                  </a:lnTo>
                  <a:lnTo>
                    <a:pt x="783" y="0"/>
                  </a:lnTo>
                  <a:lnTo>
                    <a:pt x="866" y="0"/>
                  </a:lnTo>
                  <a:lnTo>
                    <a:pt x="1263" y="0"/>
                  </a:lnTo>
                  <a:lnTo>
                    <a:pt x="1379" y="0"/>
                  </a:lnTo>
                  <a:lnTo>
                    <a:pt x="1505" y="0"/>
                  </a:lnTo>
                  <a:lnTo>
                    <a:pt x="1637" y="0"/>
                  </a:lnTo>
                  <a:lnTo>
                    <a:pt x="1776" y="0"/>
                  </a:lnTo>
                  <a:lnTo>
                    <a:pt x="2248" y="0"/>
                  </a:lnTo>
                  <a:lnTo>
                    <a:pt x="2422" y="0"/>
                  </a:lnTo>
                  <a:lnTo>
                    <a:pt x="2606" y="0"/>
                  </a:lnTo>
                  <a:lnTo>
                    <a:pt x="2630" y="2"/>
                  </a:lnTo>
                  <a:lnTo>
                    <a:pt x="2650" y="11"/>
                  </a:lnTo>
                  <a:lnTo>
                    <a:pt x="2668" y="24"/>
                  </a:lnTo>
                  <a:lnTo>
                    <a:pt x="2681" y="41"/>
                  </a:lnTo>
                  <a:lnTo>
                    <a:pt x="2689" y="60"/>
                  </a:lnTo>
                  <a:lnTo>
                    <a:pt x="2693" y="82"/>
                  </a:lnTo>
                  <a:lnTo>
                    <a:pt x="2693" y="82"/>
                  </a:lnTo>
                  <a:lnTo>
                    <a:pt x="2693" y="83"/>
                  </a:lnTo>
                  <a:lnTo>
                    <a:pt x="2693" y="106"/>
                  </a:lnTo>
                  <a:lnTo>
                    <a:pt x="2693" y="116"/>
                  </a:lnTo>
                  <a:lnTo>
                    <a:pt x="2693" y="129"/>
                  </a:lnTo>
                  <a:lnTo>
                    <a:pt x="2693" y="641"/>
                  </a:lnTo>
                  <a:lnTo>
                    <a:pt x="2693" y="718"/>
                  </a:lnTo>
                  <a:lnTo>
                    <a:pt x="2693" y="801"/>
                  </a:lnTo>
                  <a:lnTo>
                    <a:pt x="2693" y="891"/>
                  </a:lnTo>
                  <a:lnTo>
                    <a:pt x="2693" y="1646"/>
                  </a:lnTo>
                  <a:lnTo>
                    <a:pt x="2693" y="1735"/>
                  </a:lnTo>
                  <a:lnTo>
                    <a:pt x="2693" y="1888"/>
                  </a:lnTo>
                  <a:lnTo>
                    <a:pt x="2689" y="1912"/>
                  </a:lnTo>
                  <a:lnTo>
                    <a:pt x="2681" y="1932"/>
                  </a:lnTo>
                  <a:lnTo>
                    <a:pt x="2668" y="1950"/>
                  </a:lnTo>
                  <a:lnTo>
                    <a:pt x="2650" y="1963"/>
                  </a:lnTo>
                  <a:lnTo>
                    <a:pt x="2630" y="1973"/>
                  </a:lnTo>
                  <a:lnTo>
                    <a:pt x="2606" y="1975"/>
                  </a:lnTo>
                  <a:lnTo>
                    <a:pt x="2496" y="1975"/>
                  </a:lnTo>
                  <a:lnTo>
                    <a:pt x="2465" y="1975"/>
                  </a:lnTo>
                  <a:lnTo>
                    <a:pt x="2390" y="1975"/>
                  </a:lnTo>
                  <a:lnTo>
                    <a:pt x="2344" y="1975"/>
                  </a:lnTo>
                  <a:lnTo>
                    <a:pt x="2293" y="1975"/>
                  </a:lnTo>
                  <a:lnTo>
                    <a:pt x="2233" y="1975"/>
                  </a:lnTo>
                  <a:lnTo>
                    <a:pt x="2167" y="1975"/>
                  </a:lnTo>
                  <a:lnTo>
                    <a:pt x="1828" y="1975"/>
                  </a:lnTo>
                  <a:lnTo>
                    <a:pt x="1828" y="1979"/>
                  </a:lnTo>
                  <a:lnTo>
                    <a:pt x="1829" y="1988"/>
                  </a:lnTo>
                  <a:lnTo>
                    <a:pt x="1830" y="2003"/>
                  </a:lnTo>
                  <a:lnTo>
                    <a:pt x="1831" y="2021"/>
                  </a:lnTo>
                  <a:lnTo>
                    <a:pt x="1834" y="2040"/>
                  </a:lnTo>
                  <a:lnTo>
                    <a:pt x="1837" y="2060"/>
                  </a:lnTo>
                  <a:lnTo>
                    <a:pt x="1841" y="2078"/>
                  </a:lnTo>
                  <a:lnTo>
                    <a:pt x="1844" y="2095"/>
                  </a:lnTo>
                  <a:lnTo>
                    <a:pt x="1849" y="2105"/>
                  </a:lnTo>
                  <a:lnTo>
                    <a:pt x="1863" y="2122"/>
                  </a:lnTo>
                  <a:lnTo>
                    <a:pt x="1880" y="2135"/>
                  </a:lnTo>
                  <a:lnTo>
                    <a:pt x="1899" y="2143"/>
                  </a:lnTo>
                  <a:lnTo>
                    <a:pt x="1919" y="2148"/>
                  </a:lnTo>
                  <a:lnTo>
                    <a:pt x="1938" y="2152"/>
                  </a:lnTo>
                  <a:lnTo>
                    <a:pt x="1956" y="2153"/>
                  </a:lnTo>
                  <a:lnTo>
                    <a:pt x="1972" y="2154"/>
                  </a:lnTo>
                  <a:lnTo>
                    <a:pt x="1983" y="2155"/>
                  </a:lnTo>
                  <a:lnTo>
                    <a:pt x="1989" y="2155"/>
                  </a:lnTo>
                  <a:lnTo>
                    <a:pt x="2006" y="2159"/>
                  </a:lnTo>
                  <a:lnTo>
                    <a:pt x="2022" y="2167"/>
                  </a:lnTo>
                  <a:lnTo>
                    <a:pt x="2034" y="2180"/>
                  </a:lnTo>
                  <a:lnTo>
                    <a:pt x="2043" y="2197"/>
                  </a:lnTo>
                  <a:lnTo>
                    <a:pt x="2046" y="2216"/>
                  </a:lnTo>
                  <a:lnTo>
                    <a:pt x="2046" y="2216"/>
                  </a:lnTo>
                  <a:lnTo>
                    <a:pt x="2046" y="2219"/>
                  </a:lnTo>
                  <a:lnTo>
                    <a:pt x="2046" y="2223"/>
                  </a:lnTo>
                  <a:lnTo>
                    <a:pt x="2046" y="2233"/>
                  </a:lnTo>
                  <a:lnTo>
                    <a:pt x="2046" y="2248"/>
                  </a:lnTo>
                  <a:lnTo>
                    <a:pt x="2043" y="2267"/>
                  </a:lnTo>
                  <a:lnTo>
                    <a:pt x="2034" y="2284"/>
                  </a:lnTo>
                  <a:lnTo>
                    <a:pt x="2022" y="2297"/>
                  </a:lnTo>
                  <a:lnTo>
                    <a:pt x="2006" y="2306"/>
                  </a:lnTo>
                  <a:lnTo>
                    <a:pt x="1989" y="2309"/>
                  </a:lnTo>
                  <a:lnTo>
                    <a:pt x="1989" y="2309"/>
                  </a:lnTo>
                  <a:lnTo>
                    <a:pt x="1989" y="2309"/>
                  </a:lnTo>
                  <a:lnTo>
                    <a:pt x="1986" y="2309"/>
                  </a:lnTo>
                  <a:lnTo>
                    <a:pt x="1983" y="2309"/>
                  </a:lnTo>
                  <a:lnTo>
                    <a:pt x="1978" y="2309"/>
                  </a:lnTo>
                  <a:lnTo>
                    <a:pt x="1779" y="2309"/>
                  </a:lnTo>
                  <a:lnTo>
                    <a:pt x="1737" y="2309"/>
                  </a:lnTo>
                  <a:lnTo>
                    <a:pt x="1689" y="2309"/>
                  </a:lnTo>
                  <a:lnTo>
                    <a:pt x="1637" y="2309"/>
                  </a:lnTo>
                  <a:lnTo>
                    <a:pt x="1443" y="2309"/>
                  </a:lnTo>
                  <a:lnTo>
                    <a:pt x="1365" y="2309"/>
                  </a:lnTo>
                  <a:lnTo>
                    <a:pt x="1279" y="2309"/>
                  </a:lnTo>
                  <a:lnTo>
                    <a:pt x="979" y="2309"/>
                  </a:lnTo>
                  <a:lnTo>
                    <a:pt x="863" y="2309"/>
                  </a:lnTo>
                  <a:lnTo>
                    <a:pt x="738" y="2309"/>
                  </a:lnTo>
                  <a:lnTo>
                    <a:pt x="720" y="2306"/>
                  </a:lnTo>
                  <a:lnTo>
                    <a:pt x="705" y="2297"/>
                  </a:lnTo>
                  <a:lnTo>
                    <a:pt x="692" y="2284"/>
                  </a:lnTo>
                  <a:lnTo>
                    <a:pt x="684" y="2267"/>
                  </a:lnTo>
                  <a:lnTo>
                    <a:pt x="681" y="2248"/>
                  </a:lnTo>
                  <a:lnTo>
                    <a:pt x="681" y="2216"/>
                  </a:lnTo>
                  <a:lnTo>
                    <a:pt x="684" y="2197"/>
                  </a:lnTo>
                  <a:lnTo>
                    <a:pt x="692" y="2180"/>
                  </a:lnTo>
                  <a:lnTo>
                    <a:pt x="705" y="2167"/>
                  </a:lnTo>
                  <a:lnTo>
                    <a:pt x="720" y="2159"/>
                  </a:lnTo>
                  <a:lnTo>
                    <a:pt x="738" y="2155"/>
                  </a:lnTo>
                  <a:lnTo>
                    <a:pt x="751" y="2155"/>
                  </a:lnTo>
                  <a:lnTo>
                    <a:pt x="769" y="2151"/>
                  </a:lnTo>
                  <a:lnTo>
                    <a:pt x="788" y="2148"/>
                  </a:lnTo>
                  <a:lnTo>
                    <a:pt x="807" y="2147"/>
                  </a:lnTo>
                  <a:lnTo>
                    <a:pt x="828" y="2143"/>
                  </a:lnTo>
                  <a:lnTo>
                    <a:pt x="845" y="2140"/>
                  </a:lnTo>
                  <a:lnTo>
                    <a:pt x="863" y="2133"/>
                  </a:lnTo>
                  <a:lnTo>
                    <a:pt x="880" y="2122"/>
                  </a:lnTo>
                  <a:lnTo>
                    <a:pt x="893" y="2105"/>
                  </a:lnTo>
                  <a:lnTo>
                    <a:pt x="899" y="2095"/>
                  </a:lnTo>
                  <a:lnTo>
                    <a:pt x="905" y="2078"/>
                  </a:lnTo>
                  <a:lnTo>
                    <a:pt x="909" y="2060"/>
                  </a:lnTo>
                  <a:lnTo>
                    <a:pt x="912" y="2040"/>
                  </a:lnTo>
                  <a:lnTo>
                    <a:pt x="915" y="2021"/>
                  </a:lnTo>
                  <a:lnTo>
                    <a:pt x="917" y="2003"/>
                  </a:lnTo>
                  <a:lnTo>
                    <a:pt x="918" y="1988"/>
                  </a:lnTo>
                  <a:lnTo>
                    <a:pt x="919" y="1979"/>
                  </a:lnTo>
                  <a:lnTo>
                    <a:pt x="919" y="1975"/>
                  </a:lnTo>
                  <a:lnTo>
                    <a:pt x="801" y="1975"/>
                  </a:lnTo>
                  <a:lnTo>
                    <a:pt x="770" y="1975"/>
                  </a:lnTo>
                  <a:lnTo>
                    <a:pt x="689" y="1975"/>
                  </a:lnTo>
                  <a:lnTo>
                    <a:pt x="640" y="1975"/>
                  </a:lnTo>
                  <a:lnTo>
                    <a:pt x="586" y="1975"/>
                  </a:lnTo>
                  <a:lnTo>
                    <a:pt x="524" y="1975"/>
                  </a:lnTo>
                  <a:lnTo>
                    <a:pt x="453" y="1975"/>
                  </a:lnTo>
                  <a:lnTo>
                    <a:pt x="93" y="1975"/>
                  </a:lnTo>
                  <a:lnTo>
                    <a:pt x="68" y="1973"/>
                  </a:lnTo>
                  <a:lnTo>
                    <a:pt x="47" y="1963"/>
                  </a:lnTo>
                  <a:lnTo>
                    <a:pt x="28" y="1950"/>
                  </a:lnTo>
                  <a:lnTo>
                    <a:pt x="13" y="1932"/>
                  </a:lnTo>
                  <a:lnTo>
                    <a:pt x="4" y="1912"/>
                  </a:lnTo>
                  <a:lnTo>
                    <a:pt x="0" y="1888"/>
                  </a:lnTo>
                  <a:lnTo>
                    <a:pt x="0" y="1888"/>
                  </a:lnTo>
                  <a:lnTo>
                    <a:pt x="0" y="1888"/>
                  </a:lnTo>
                  <a:lnTo>
                    <a:pt x="0" y="1887"/>
                  </a:lnTo>
                  <a:lnTo>
                    <a:pt x="0" y="1886"/>
                  </a:lnTo>
                  <a:lnTo>
                    <a:pt x="0" y="1882"/>
                  </a:lnTo>
                  <a:lnTo>
                    <a:pt x="0" y="1879"/>
                  </a:lnTo>
                  <a:lnTo>
                    <a:pt x="0" y="1873"/>
                  </a:lnTo>
                  <a:lnTo>
                    <a:pt x="0" y="1866"/>
                  </a:lnTo>
                  <a:lnTo>
                    <a:pt x="0" y="1855"/>
                  </a:lnTo>
                  <a:lnTo>
                    <a:pt x="0" y="1843"/>
                  </a:lnTo>
                  <a:lnTo>
                    <a:pt x="0" y="1329"/>
                  </a:lnTo>
                  <a:lnTo>
                    <a:pt x="0" y="1253"/>
                  </a:lnTo>
                  <a:lnTo>
                    <a:pt x="0" y="1171"/>
                  </a:lnTo>
                  <a:lnTo>
                    <a:pt x="0" y="1081"/>
                  </a:lnTo>
                  <a:lnTo>
                    <a:pt x="0" y="985"/>
                  </a:lnTo>
                  <a:lnTo>
                    <a:pt x="0" y="880"/>
                  </a:lnTo>
                  <a:lnTo>
                    <a:pt x="0" y="768"/>
                  </a:lnTo>
                  <a:lnTo>
                    <a:pt x="0" y="649"/>
                  </a:lnTo>
                  <a:lnTo>
                    <a:pt x="0" y="520"/>
                  </a:lnTo>
                  <a:lnTo>
                    <a:pt x="0" y="383"/>
                  </a:lnTo>
                  <a:lnTo>
                    <a:pt x="0" y="237"/>
                  </a:lnTo>
                  <a:lnTo>
                    <a:pt x="0" y="82"/>
                  </a:lnTo>
                  <a:lnTo>
                    <a:pt x="4" y="60"/>
                  </a:lnTo>
                  <a:lnTo>
                    <a:pt x="13" y="41"/>
                  </a:lnTo>
                  <a:lnTo>
                    <a:pt x="28" y="24"/>
                  </a:lnTo>
                  <a:lnTo>
                    <a:pt x="47" y="11"/>
                  </a:lnTo>
                  <a:lnTo>
                    <a:pt x="68" y="2"/>
                  </a:lnTo>
                  <a:lnTo>
                    <a:pt x="93" y="0"/>
                  </a:lnTo>
                  <a:lnTo>
                    <a:pt x="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92" name="TextBox 91"/>
          <p:cNvSpPr txBox="1"/>
          <p:nvPr/>
        </p:nvSpPr>
        <p:spPr>
          <a:xfrm>
            <a:off x="2274670" y="3918174"/>
            <a:ext cx="1494640" cy="738664"/>
          </a:xfrm>
          <a:prstGeom prst="rect">
            <a:avLst/>
          </a:prstGeom>
          <a:noFill/>
        </p:spPr>
        <p:txBody>
          <a:bodyPr wrap="none" lIns="182880" tIns="146304" rIns="182880" bIns="146304" rtlCol="0">
            <a:spAutoFit/>
          </a:bodyPr>
          <a:lstStyle/>
          <a:p>
            <a:pPr algn="ctr">
              <a:lnSpc>
                <a:spcPct val="90000"/>
              </a:lnSpc>
            </a:pPr>
            <a:r>
              <a:rPr lang="en-GB" sz="1600" spc="-50" dirty="0" smtClean="0">
                <a:gradFill>
                  <a:gsLst>
                    <a:gs pos="2917">
                      <a:schemeClr val="tx1"/>
                    </a:gs>
                    <a:gs pos="30000">
                      <a:schemeClr val="tx1"/>
                    </a:gs>
                  </a:gsLst>
                  <a:lin ang="5400000" scaled="0"/>
                </a:gradFill>
              </a:rPr>
              <a:t>Single Admin</a:t>
            </a:r>
          </a:p>
          <a:p>
            <a:pPr algn="ctr">
              <a:lnSpc>
                <a:spcPct val="90000"/>
              </a:lnSpc>
            </a:pPr>
            <a:r>
              <a:rPr lang="en-GB" sz="1600" spc="-50" dirty="0" smtClean="0">
                <a:gradFill>
                  <a:gsLst>
                    <a:gs pos="2917">
                      <a:schemeClr val="tx1"/>
                    </a:gs>
                    <a:gs pos="30000">
                      <a:schemeClr val="tx1"/>
                    </a:gs>
                  </a:gsLst>
                  <a:lin ang="5400000" scaled="0"/>
                </a:gradFill>
              </a:rPr>
              <a:t>Console</a:t>
            </a:r>
          </a:p>
        </p:txBody>
      </p:sp>
      <p:sp>
        <p:nvSpPr>
          <p:cNvPr id="3" name="Slide Number Placeholder 2"/>
          <p:cNvSpPr>
            <a:spLocks noGrp="1"/>
          </p:cNvSpPr>
          <p:nvPr>
            <p:ph type="sldNum" sz="quarter" idx="4294967295"/>
          </p:nvPr>
        </p:nvSpPr>
        <p:spPr>
          <a:xfrm>
            <a:off x="11650175" y="6573013"/>
            <a:ext cx="511664" cy="124650"/>
          </a:xfrm>
          <a:prstGeom prst="rect">
            <a:avLst/>
          </a:prstGeom>
        </p:spPr>
        <p:txBody>
          <a:bodyPr/>
          <a:lstStyle/>
          <a:p>
            <a:pPr>
              <a:lnSpc>
                <a:spcPct val="90000"/>
              </a:lnSpc>
            </a:pPr>
            <a:fld id="{1BC86A1F-E589-44B2-A543-2EC98F5547A7}" type="slidenum">
              <a:rPr lang="en-US" smtClean="0"/>
              <a:pPr>
                <a:lnSpc>
                  <a:spcPct val="90000"/>
                </a:lnSpc>
              </a:pPr>
              <a:t>33</a:t>
            </a:fld>
            <a:endParaRPr lang="en-US" dirty="0"/>
          </a:p>
        </p:txBody>
      </p:sp>
      <p:sp>
        <p:nvSpPr>
          <p:cNvPr id="30" name="Freeform 21"/>
          <p:cNvSpPr>
            <a:spLocks noEditPoints="1"/>
          </p:cNvSpPr>
          <p:nvPr/>
        </p:nvSpPr>
        <p:spPr bwMode="auto">
          <a:xfrm>
            <a:off x="4444068" y="2260879"/>
            <a:ext cx="2539906" cy="390815"/>
          </a:xfrm>
          <a:custGeom>
            <a:avLst/>
            <a:gdLst>
              <a:gd name="T0" fmla="*/ 81 w 1381"/>
              <a:gd name="T1" fmla="*/ 8 h 210"/>
              <a:gd name="T2" fmla="*/ 695 w 1381"/>
              <a:gd name="T3" fmla="*/ 114 h 210"/>
              <a:gd name="T4" fmla="*/ 630 w 1381"/>
              <a:gd name="T5" fmla="*/ 127 h 210"/>
              <a:gd name="T6" fmla="*/ 256 w 1381"/>
              <a:gd name="T7" fmla="*/ 201 h 210"/>
              <a:gd name="T8" fmla="*/ 870 w 1381"/>
              <a:gd name="T9" fmla="*/ 136 h 210"/>
              <a:gd name="T10" fmla="*/ 909 w 1381"/>
              <a:gd name="T11" fmla="*/ 132 h 210"/>
              <a:gd name="T12" fmla="*/ 357 w 1381"/>
              <a:gd name="T13" fmla="*/ 37 h 210"/>
              <a:gd name="T14" fmla="*/ 395 w 1381"/>
              <a:gd name="T15" fmla="*/ 34 h 210"/>
              <a:gd name="T16" fmla="*/ 371 w 1381"/>
              <a:gd name="T17" fmla="*/ 2 h 210"/>
              <a:gd name="T18" fmla="*/ 688 w 1381"/>
              <a:gd name="T19" fmla="*/ 45 h 210"/>
              <a:gd name="T20" fmla="*/ 1313 w 1381"/>
              <a:gd name="T21" fmla="*/ 7 h 210"/>
              <a:gd name="T22" fmla="*/ 1316 w 1381"/>
              <a:gd name="T23" fmla="*/ 52 h 210"/>
              <a:gd name="T24" fmla="*/ 13 w 1381"/>
              <a:gd name="T25" fmla="*/ 133 h 210"/>
              <a:gd name="T26" fmla="*/ 760 w 1381"/>
              <a:gd name="T27" fmla="*/ 40 h 210"/>
              <a:gd name="T28" fmla="*/ 603 w 1381"/>
              <a:gd name="T29" fmla="*/ 55 h 210"/>
              <a:gd name="T30" fmla="*/ 467 w 1381"/>
              <a:gd name="T31" fmla="*/ 63 h 210"/>
              <a:gd name="T32" fmla="*/ 449 w 1381"/>
              <a:gd name="T33" fmla="*/ 72 h 210"/>
              <a:gd name="T34" fmla="*/ 831 w 1381"/>
              <a:gd name="T35" fmla="*/ 80 h 210"/>
              <a:gd name="T36" fmla="*/ 938 w 1381"/>
              <a:gd name="T37" fmla="*/ 185 h 210"/>
              <a:gd name="T38" fmla="*/ 989 w 1381"/>
              <a:gd name="T39" fmla="*/ 78 h 210"/>
              <a:gd name="T40" fmla="*/ 843 w 1381"/>
              <a:gd name="T41" fmla="*/ 142 h 210"/>
              <a:gd name="T42" fmla="*/ 408 w 1381"/>
              <a:gd name="T43" fmla="*/ 183 h 210"/>
              <a:gd name="T44" fmla="*/ 376 w 1381"/>
              <a:gd name="T45" fmla="*/ 166 h 210"/>
              <a:gd name="T46" fmla="*/ 314 w 1381"/>
              <a:gd name="T47" fmla="*/ 80 h 210"/>
              <a:gd name="T48" fmla="*/ 1215 w 1381"/>
              <a:gd name="T49" fmla="*/ 72 h 210"/>
              <a:gd name="T50" fmla="*/ 530 w 1381"/>
              <a:gd name="T51" fmla="*/ 169 h 210"/>
              <a:gd name="T52" fmla="*/ 1067 w 1381"/>
              <a:gd name="T53" fmla="*/ 70 h 210"/>
              <a:gd name="T54" fmla="*/ 1337 w 1381"/>
              <a:gd name="T55" fmla="*/ 79 h 210"/>
              <a:gd name="T56" fmla="*/ 738 w 1381"/>
              <a:gd name="T57" fmla="*/ 151 h 210"/>
              <a:gd name="T58" fmla="*/ 712 w 1381"/>
              <a:gd name="T59" fmla="*/ 135 h 210"/>
              <a:gd name="T60" fmla="*/ 495 w 1381"/>
              <a:gd name="T61" fmla="*/ 70 h 210"/>
              <a:gd name="T62" fmla="*/ 148 w 1381"/>
              <a:gd name="T63" fmla="*/ 138 h 210"/>
              <a:gd name="T64" fmla="*/ 760 w 1381"/>
              <a:gd name="T65" fmla="*/ 133 h 210"/>
              <a:gd name="T66" fmla="*/ 803 w 1381"/>
              <a:gd name="T67" fmla="*/ 148 h 210"/>
              <a:gd name="T68" fmla="*/ 902 w 1381"/>
              <a:gd name="T69" fmla="*/ 41 h 210"/>
              <a:gd name="T70" fmla="*/ 325 w 1381"/>
              <a:gd name="T71" fmla="*/ 132 h 210"/>
              <a:gd name="T72" fmla="*/ 324 w 1381"/>
              <a:gd name="T73" fmla="*/ 177 h 210"/>
              <a:gd name="T74" fmla="*/ 583 w 1381"/>
              <a:gd name="T75" fmla="*/ 184 h 210"/>
              <a:gd name="T76" fmla="*/ 176 w 1381"/>
              <a:gd name="T77" fmla="*/ 139 h 210"/>
              <a:gd name="T78" fmla="*/ 206 w 1381"/>
              <a:gd name="T79" fmla="*/ 107 h 210"/>
              <a:gd name="T80" fmla="*/ 540 w 1381"/>
              <a:gd name="T81" fmla="*/ 59 h 210"/>
              <a:gd name="T82" fmla="*/ 277 w 1381"/>
              <a:gd name="T83" fmla="*/ 27 h 210"/>
              <a:gd name="T84" fmla="*/ 926 w 1381"/>
              <a:gd name="T85" fmla="*/ 35 h 210"/>
              <a:gd name="T86" fmla="*/ 935 w 1381"/>
              <a:gd name="T87" fmla="*/ 11 h 210"/>
              <a:gd name="T88" fmla="*/ 431 w 1381"/>
              <a:gd name="T89" fmla="*/ 132 h 210"/>
              <a:gd name="T90" fmla="*/ 153 w 1381"/>
              <a:gd name="T91" fmla="*/ 30 h 210"/>
              <a:gd name="T92" fmla="*/ 586 w 1381"/>
              <a:gd name="T93" fmla="*/ 26 h 210"/>
              <a:gd name="T94" fmla="*/ 586 w 1381"/>
              <a:gd name="T95" fmla="*/ 72 h 210"/>
              <a:gd name="T96" fmla="*/ 983 w 1381"/>
              <a:gd name="T97" fmla="*/ 133 h 210"/>
              <a:gd name="T98" fmla="*/ 163 w 1381"/>
              <a:gd name="T99" fmla="*/ 76 h 210"/>
              <a:gd name="T100" fmla="*/ 355 w 1381"/>
              <a:gd name="T101" fmla="*/ 133 h 210"/>
              <a:gd name="T102" fmla="*/ 1015 w 1381"/>
              <a:gd name="T103" fmla="*/ 33 h 210"/>
              <a:gd name="T104" fmla="*/ 462 w 1381"/>
              <a:gd name="T105" fmla="*/ 178 h 210"/>
              <a:gd name="T106" fmla="*/ 210 w 1381"/>
              <a:gd name="T107" fmla="*/ 132 h 210"/>
              <a:gd name="T108" fmla="*/ 220 w 1381"/>
              <a:gd name="T109" fmla="*/ 113 h 210"/>
              <a:gd name="T110" fmla="*/ 872 w 1381"/>
              <a:gd name="T111" fmla="*/ 150 h 210"/>
              <a:gd name="T112" fmla="*/ 1145 w 1381"/>
              <a:gd name="T113" fmla="*/ 17 h 210"/>
              <a:gd name="T114" fmla="*/ 821 w 1381"/>
              <a:gd name="T115" fmla="*/ 47 h 210"/>
              <a:gd name="T116" fmla="*/ 844 w 1381"/>
              <a:gd name="T117" fmla="*/ 158 h 210"/>
              <a:gd name="T118" fmla="*/ 408 w 1381"/>
              <a:gd name="T119" fmla="*/ 159 h 210"/>
              <a:gd name="T120" fmla="*/ 325 w 1381"/>
              <a:gd name="T121" fmla="*/ 67 h 210"/>
              <a:gd name="T122" fmla="*/ 726 w 1381"/>
              <a:gd name="T123" fmla="*/ 178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81" h="210">
                <a:moveTo>
                  <a:pt x="14" y="20"/>
                </a:moveTo>
                <a:cubicBezTo>
                  <a:pt x="14" y="21"/>
                  <a:pt x="14" y="22"/>
                  <a:pt x="14" y="22"/>
                </a:cubicBezTo>
                <a:cubicBezTo>
                  <a:pt x="14" y="40"/>
                  <a:pt x="14" y="58"/>
                  <a:pt x="14" y="76"/>
                </a:cubicBezTo>
                <a:cubicBezTo>
                  <a:pt x="14" y="80"/>
                  <a:pt x="14" y="79"/>
                  <a:pt x="11" y="79"/>
                </a:cubicBezTo>
                <a:cubicBezTo>
                  <a:pt x="9" y="79"/>
                  <a:pt x="8" y="79"/>
                  <a:pt x="6" y="79"/>
                </a:cubicBezTo>
                <a:cubicBezTo>
                  <a:pt x="6" y="79"/>
                  <a:pt x="6" y="79"/>
                  <a:pt x="6" y="78"/>
                </a:cubicBezTo>
                <a:cubicBezTo>
                  <a:pt x="6" y="78"/>
                  <a:pt x="6" y="77"/>
                  <a:pt x="6" y="77"/>
                </a:cubicBezTo>
                <a:cubicBezTo>
                  <a:pt x="6" y="54"/>
                  <a:pt x="6" y="31"/>
                  <a:pt x="6" y="7"/>
                </a:cubicBezTo>
                <a:cubicBezTo>
                  <a:pt x="6" y="7"/>
                  <a:pt x="6" y="7"/>
                  <a:pt x="6" y="7"/>
                </a:cubicBezTo>
                <a:cubicBezTo>
                  <a:pt x="6" y="5"/>
                  <a:pt x="6" y="5"/>
                  <a:pt x="7" y="5"/>
                </a:cubicBezTo>
                <a:cubicBezTo>
                  <a:pt x="9" y="5"/>
                  <a:pt x="10" y="5"/>
                  <a:pt x="12" y="5"/>
                </a:cubicBezTo>
                <a:cubicBezTo>
                  <a:pt x="13" y="5"/>
                  <a:pt x="15" y="5"/>
                  <a:pt x="16" y="5"/>
                </a:cubicBezTo>
                <a:cubicBezTo>
                  <a:pt x="17" y="5"/>
                  <a:pt x="17" y="6"/>
                  <a:pt x="17" y="6"/>
                </a:cubicBezTo>
                <a:cubicBezTo>
                  <a:pt x="18" y="7"/>
                  <a:pt x="18" y="7"/>
                  <a:pt x="18" y="8"/>
                </a:cubicBezTo>
                <a:cubicBezTo>
                  <a:pt x="26" y="26"/>
                  <a:pt x="34" y="44"/>
                  <a:pt x="42" y="62"/>
                </a:cubicBezTo>
                <a:cubicBezTo>
                  <a:pt x="42" y="62"/>
                  <a:pt x="42" y="63"/>
                  <a:pt x="43" y="64"/>
                </a:cubicBezTo>
                <a:cubicBezTo>
                  <a:pt x="44" y="63"/>
                  <a:pt x="44" y="63"/>
                  <a:pt x="44" y="62"/>
                </a:cubicBezTo>
                <a:cubicBezTo>
                  <a:pt x="53" y="44"/>
                  <a:pt x="61" y="26"/>
                  <a:pt x="69" y="8"/>
                </a:cubicBezTo>
                <a:cubicBezTo>
                  <a:pt x="69" y="8"/>
                  <a:pt x="69" y="8"/>
                  <a:pt x="69" y="7"/>
                </a:cubicBezTo>
                <a:cubicBezTo>
                  <a:pt x="69" y="6"/>
                  <a:pt x="70" y="5"/>
                  <a:pt x="72" y="5"/>
                </a:cubicBezTo>
                <a:cubicBezTo>
                  <a:pt x="75" y="5"/>
                  <a:pt x="77" y="5"/>
                  <a:pt x="80" y="5"/>
                </a:cubicBezTo>
                <a:cubicBezTo>
                  <a:pt x="81" y="5"/>
                  <a:pt x="81" y="6"/>
                  <a:pt x="81" y="6"/>
                </a:cubicBezTo>
                <a:cubicBezTo>
                  <a:pt x="81" y="7"/>
                  <a:pt x="81" y="8"/>
                  <a:pt x="81" y="8"/>
                </a:cubicBezTo>
                <a:cubicBezTo>
                  <a:pt x="81" y="31"/>
                  <a:pt x="81" y="54"/>
                  <a:pt x="81" y="76"/>
                </a:cubicBezTo>
                <a:cubicBezTo>
                  <a:pt x="81" y="80"/>
                  <a:pt x="81" y="79"/>
                  <a:pt x="78" y="79"/>
                </a:cubicBezTo>
                <a:cubicBezTo>
                  <a:pt x="76" y="79"/>
                  <a:pt x="75" y="79"/>
                  <a:pt x="73" y="79"/>
                </a:cubicBezTo>
                <a:cubicBezTo>
                  <a:pt x="73" y="79"/>
                  <a:pt x="72" y="79"/>
                  <a:pt x="72" y="78"/>
                </a:cubicBezTo>
                <a:cubicBezTo>
                  <a:pt x="72" y="77"/>
                  <a:pt x="72" y="77"/>
                  <a:pt x="72" y="76"/>
                </a:cubicBezTo>
                <a:cubicBezTo>
                  <a:pt x="72" y="58"/>
                  <a:pt x="72" y="41"/>
                  <a:pt x="72" y="23"/>
                </a:cubicBezTo>
                <a:cubicBezTo>
                  <a:pt x="72" y="22"/>
                  <a:pt x="72" y="21"/>
                  <a:pt x="72" y="21"/>
                </a:cubicBezTo>
                <a:cubicBezTo>
                  <a:pt x="72" y="20"/>
                  <a:pt x="72" y="20"/>
                  <a:pt x="72" y="20"/>
                </a:cubicBezTo>
                <a:cubicBezTo>
                  <a:pt x="72" y="20"/>
                  <a:pt x="71" y="20"/>
                  <a:pt x="71" y="21"/>
                </a:cubicBezTo>
                <a:cubicBezTo>
                  <a:pt x="71" y="21"/>
                  <a:pt x="71" y="22"/>
                  <a:pt x="71" y="22"/>
                </a:cubicBezTo>
                <a:cubicBezTo>
                  <a:pt x="64" y="37"/>
                  <a:pt x="57" y="53"/>
                  <a:pt x="50" y="68"/>
                </a:cubicBezTo>
                <a:cubicBezTo>
                  <a:pt x="49" y="71"/>
                  <a:pt x="47" y="75"/>
                  <a:pt x="46" y="78"/>
                </a:cubicBezTo>
                <a:cubicBezTo>
                  <a:pt x="45" y="79"/>
                  <a:pt x="45" y="79"/>
                  <a:pt x="44" y="79"/>
                </a:cubicBezTo>
                <a:cubicBezTo>
                  <a:pt x="41" y="79"/>
                  <a:pt x="41" y="80"/>
                  <a:pt x="40" y="77"/>
                </a:cubicBezTo>
                <a:cubicBezTo>
                  <a:pt x="32" y="58"/>
                  <a:pt x="24" y="40"/>
                  <a:pt x="16" y="22"/>
                </a:cubicBezTo>
                <a:cubicBezTo>
                  <a:pt x="15" y="21"/>
                  <a:pt x="15" y="21"/>
                  <a:pt x="14" y="20"/>
                </a:cubicBezTo>
                <a:cubicBezTo>
                  <a:pt x="14" y="20"/>
                  <a:pt x="14" y="20"/>
                  <a:pt x="14" y="20"/>
                </a:cubicBezTo>
                <a:close/>
                <a:moveTo>
                  <a:pt x="687" y="128"/>
                </a:moveTo>
                <a:cubicBezTo>
                  <a:pt x="687" y="145"/>
                  <a:pt x="686" y="162"/>
                  <a:pt x="687" y="179"/>
                </a:cubicBezTo>
                <a:cubicBezTo>
                  <a:pt x="687" y="181"/>
                  <a:pt x="686" y="182"/>
                  <a:pt x="687" y="184"/>
                </a:cubicBezTo>
                <a:cubicBezTo>
                  <a:pt x="688" y="185"/>
                  <a:pt x="690" y="184"/>
                  <a:pt x="692" y="184"/>
                </a:cubicBezTo>
                <a:cubicBezTo>
                  <a:pt x="696" y="184"/>
                  <a:pt x="695" y="185"/>
                  <a:pt x="695" y="181"/>
                </a:cubicBezTo>
                <a:cubicBezTo>
                  <a:pt x="695" y="159"/>
                  <a:pt x="695" y="136"/>
                  <a:pt x="695" y="114"/>
                </a:cubicBezTo>
                <a:cubicBezTo>
                  <a:pt x="695" y="113"/>
                  <a:pt x="695" y="112"/>
                  <a:pt x="695" y="112"/>
                </a:cubicBezTo>
                <a:cubicBezTo>
                  <a:pt x="695" y="111"/>
                  <a:pt x="695" y="111"/>
                  <a:pt x="694" y="111"/>
                </a:cubicBezTo>
                <a:cubicBezTo>
                  <a:pt x="692" y="111"/>
                  <a:pt x="689" y="111"/>
                  <a:pt x="686" y="111"/>
                </a:cubicBezTo>
                <a:cubicBezTo>
                  <a:pt x="685" y="111"/>
                  <a:pt x="684" y="111"/>
                  <a:pt x="683" y="113"/>
                </a:cubicBezTo>
                <a:cubicBezTo>
                  <a:pt x="683" y="113"/>
                  <a:pt x="683" y="113"/>
                  <a:pt x="683" y="113"/>
                </a:cubicBezTo>
                <a:cubicBezTo>
                  <a:pt x="678" y="124"/>
                  <a:pt x="674" y="134"/>
                  <a:pt x="669" y="145"/>
                </a:cubicBezTo>
                <a:cubicBezTo>
                  <a:pt x="666" y="152"/>
                  <a:pt x="662" y="160"/>
                  <a:pt x="659" y="167"/>
                </a:cubicBezTo>
                <a:cubicBezTo>
                  <a:pt x="658" y="168"/>
                  <a:pt x="658" y="168"/>
                  <a:pt x="658" y="169"/>
                </a:cubicBezTo>
                <a:cubicBezTo>
                  <a:pt x="658" y="169"/>
                  <a:pt x="658" y="169"/>
                  <a:pt x="658" y="169"/>
                </a:cubicBezTo>
                <a:cubicBezTo>
                  <a:pt x="657" y="169"/>
                  <a:pt x="657" y="169"/>
                  <a:pt x="657" y="169"/>
                </a:cubicBezTo>
                <a:cubicBezTo>
                  <a:pt x="657" y="168"/>
                  <a:pt x="656" y="168"/>
                  <a:pt x="656" y="167"/>
                </a:cubicBezTo>
                <a:cubicBezTo>
                  <a:pt x="652" y="156"/>
                  <a:pt x="647" y="146"/>
                  <a:pt x="642" y="135"/>
                </a:cubicBezTo>
                <a:cubicBezTo>
                  <a:pt x="639" y="128"/>
                  <a:pt x="636" y="120"/>
                  <a:pt x="632" y="112"/>
                </a:cubicBezTo>
                <a:cubicBezTo>
                  <a:pt x="632" y="111"/>
                  <a:pt x="631" y="111"/>
                  <a:pt x="630" y="111"/>
                </a:cubicBezTo>
                <a:cubicBezTo>
                  <a:pt x="627" y="111"/>
                  <a:pt x="625" y="111"/>
                  <a:pt x="623" y="111"/>
                </a:cubicBezTo>
                <a:cubicBezTo>
                  <a:pt x="620" y="111"/>
                  <a:pt x="620" y="110"/>
                  <a:pt x="620" y="114"/>
                </a:cubicBezTo>
                <a:cubicBezTo>
                  <a:pt x="620" y="136"/>
                  <a:pt x="620" y="157"/>
                  <a:pt x="620" y="179"/>
                </a:cubicBezTo>
                <a:cubicBezTo>
                  <a:pt x="620" y="181"/>
                  <a:pt x="620" y="182"/>
                  <a:pt x="620" y="184"/>
                </a:cubicBezTo>
                <a:cubicBezTo>
                  <a:pt x="622" y="185"/>
                  <a:pt x="623" y="184"/>
                  <a:pt x="625" y="184"/>
                </a:cubicBezTo>
                <a:cubicBezTo>
                  <a:pt x="629" y="184"/>
                  <a:pt x="628" y="185"/>
                  <a:pt x="628" y="181"/>
                </a:cubicBezTo>
                <a:cubicBezTo>
                  <a:pt x="628" y="163"/>
                  <a:pt x="628" y="145"/>
                  <a:pt x="628" y="127"/>
                </a:cubicBezTo>
                <a:cubicBezTo>
                  <a:pt x="628" y="126"/>
                  <a:pt x="628" y="126"/>
                  <a:pt x="629" y="125"/>
                </a:cubicBezTo>
                <a:cubicBezTo>
                  <a:pt x="629" y="125"/>
                  <a:pt x="629" y="126"/>
                  <a:pt x="630" y="127"/>
                </a:cubicBezTo>
                <a:cubicBezTo>
                  <a:pt x="636" y="142"/>
                  <a:pt x="643" y="156"/>
                  <a:pt x="649" y="171"/>
                </a:cubicBezTo>
                <a:cubicBezTo>
                  <a:pt x="651" y="175"/>
                  <a:pt x="653" y="179"/>
                  <a:pt x="655" y="183"/>
                </a:cubicBezTo>
                <a:cubicBezTo>
                  <a:pt x="655" y="184"/>
                  <a:pt x="656" y="184"/>
                  <a:pt x="657" y="184"/>
                </a:cubicBezTo>
                <a:cubicBezTo>
                  <a:pt x="660" y="184"/>
                  <a:pt x="660" y="185"/>
                  <a:pt x="661" y="182"/>
                </a:cubicBezTo>
                <a:cubicBezTo>
                  <a:pt x="669" y="164"/>
                  <a:pt x="677" y="146"/>
                  <a:pt x="685" y="128"/>
                </a:cubicBezTo>
                <a:cubicBezTo>
                  <a:pt x="685" y="127"/>
                  <a:pt x="685" y="126"/>
                  <a:pt x="687" y="125"/>
                </a:cubicBezTo>
                <a:cubicBezTo>
                  <a:pt x="687" y="126"/>
                  <a:pt x="687" y="127"/>
                  <a:pt x="687" y="128"/>
                </a:cubicBezTo>
                <a:close/>
                <a:moveTo>
                  <a:pt x="267" y="138"/>
                </a:moveTo>
                <a:cubicBezTo>
                  <a:pt x="267" y="138"/>
                  <a:pt x="267" y="137"/>
                  <a:pt x="266" y="137"/>
                </a:cubicBezTo>
                <a:cubicBezTo>
                  <a:pt x="264" y="134"/>
                  <a:pt x="260" y="132"/>
                  <a:pt x="256" y="131"/>
                </a:cubicBezTo>
                <a:cubicBezTo>
                  <a:pt x="254" y="130"/>
                  <a:pt x="252" y="130"/>
                  <a:pt x="250" y="131"/>
                </a:cubicBezTo>
                <a:cubicBezTo>
                  <a:pt x="244" y="131"/>
                  <a:pt x="239" y="133"/>
                  <a:pt x="235" y="138"/>
                </a:cubicBezTo>
                <a:cubicBezTo>
                  <a:pt x="232" y="140"/>
                  <a:pt x="231" y="144"/>
                  <a:pt x="230" y="147"/>
                </a:cubicBezTo>
                <a:cubicBezTo>
                  <a:pt x="228" y="153"/>
                  <a:pt x="227" y="159"/>
                  <a:pt x="228" y="165"/>
                </a:cubicBezTo>
                <a:cubicBezTo>
                  <a:pt x="228" y="169"/>
                  <a:pt x="230" y="172"/>
                  <a:pt x="232" y="176"/>
                </a:cubicBezTo>
                <a:cubicBezTo>
                  <a:pt x="235" y="180"/>
                  <a:pt x="239" y="184"/>
                  <a:pt x="244" y="185"/>
                </a:cubicBezTo>
                <a:cubicBezTo>
                  <a:pt x="248" y="186"/>
                  <a:pt x="252" y="186"/>
                  <a:pt x="256" y="185"/>
                </a:cubicBezTo>
                <a:cubicBezTo>
                  <a:pt x="260" y="184"/>
                  <a:pt x="263" y="181"/>
                  <a:pt x="266" y="178"/>
                </a:cubicBezTo>
                <a:cubicBezTo>
                  <a:pt x="266" y="178"/>
                  <a:pt x="266" y="177"/>
                  <a:pt x="267" y="177"/>
                </a:cubicBezTo>
                <a:cubicBezTo>
                  <a:pt x="267" y="177"/>
                  <a:pt x="267" y="176"/>
                  <a:pt x="268" y="176"/>
                </a:cubicBezTo>
                <a:cubicBezTo>
                  <a:pt x="268" y="179"/>
                  <a:pt x="268" y="181"/>
                  <a:pt x="268" y="183"/>
                </a:cubicBezTo>
                <a:cubicBezTo>
                  <a:pt x="268" y="185"/>
                  <a:pt x="268" y="187"/>
                  <a:pt x="267" y="189"/>
                </a:cubicBezTo>
                <a:cubicBezTo>
                  <a:pt x="266" y="195"/>
                  <a:pt x="262" y="199"/>
                  <a:pt x="256" y="201"/>
                </a:cubicBezTo>
                <a:cubicBezTo>
                  <a:pt x="253" y="202"/>
                  <a:pt x="249" y="202"/>
                  <a:pt x="246" y="202"/>
                </a:cubicBezTo>
                <a:cubicBezTo>
                  <a:pt x="242" y="201"/>
                  <a:pt x="238" y="200"/>
                  <a:pt x="234" y="198"/>
                </a:cubicBezTo>
                <a:cubicBezTo>
                  <a:pt x="233" y="198"/>
                  <a:pt x="233" y="197"/>
                  <a:pt x="232" y="197"/>
                </a:cubicBezTo>
                <a:cubicBezTo>
                  <a:pt x="232" y="198"/>
                  <a:pt x="231" y="198"/>
                  <a:pt x="231" y="198"/>
                </a:cubicBezTo>
                <a:cubicBezTo>
                  <a:pt x="231" y="200"/>
                  <a:pt x="231" y="202"/>
                  <a:pt x="231" y="204"/>
                </a:cubicBezTo>
                <a:cubicBezTo>
                  <a:pt x="231" y="205"/>
                  <a:pt x="232" y="206"/>
                  <a:pt x="233" y="206"/>
                </a:cubicBezTo>
                <a:cubicBezTo>
                  <a:pt x="233" y="206"/>
                  <a:pt x="233" y="206"/>
                  <a:pt x="233" y="206"/>
                </a:cubicBezTo>
                <a:cubicBezTo>
                  <a:pt x="242" y="210"/>
                  <a:pt x="251" y="210"/>
                  <a:pt x="260" y="208"/>
                </a:cubicBezTo>
                <a:cubicBezTo>
                  <a:pt x="265" y="206"/>
                  <a:pt x="269" y="203"/>
                  <a:pt x="271" y="199"/>
                </a:cubicBezTo>
                <a:cubicBezTo>
                  <a:pt x="273" y="197"/>
                  <a:pt x="274" y="195"/>
                  <a:pt x="275" y="192"/>
                </a:cubicBezTo>
                <a:cubicBezTo>
                  <a:pt x="276" y="188"/>
                  <a:pt x="276" y="183"/>
                  <a:pt x="276" y="179"/>
                </a:cubicBezTo>
                <a:cubicBezTo>
                  <a:pt x="276" y="164"/>
                  <a:pt x="276" y="149"/>
                  <a:pt x="276" y="135"/>
                </a:cubicBezTo>
                <a:cubicBezTo>
                  <a:pt x="276" y="134"/>
                  <a:pt x="276" y="134"/>
                  <a:pt x="276" y="133"/>
                </a:cubicBezTo>
                <a:cubicBezTo>
                  <a:pt x="276" y="132"/>
                  <a:pt x="276" y="132"/>
                  <a:pt x="275" y="132"/>
                </a:cubicBezTo>
                <a:cubicBezTo>
                  <a:pt x="273" y="132"/>
                  <a:pt x="271" y="132"/>
                  <a:pt x="269" y="132"/>
                </a:cubicBezTo>
                <a:cubicBezTo>
                  <a:pt x="268" y="132"/>
                  <a:pt x="268" y="132"/>
                  <a:pt x="268" y="133"/>
                </a:cubicBezTo>
                <a:cubicBezTo>
                  <a:pt x="268" y="135"/>
                  <a:pt x="268" y="136"/>
                  <a:pt x="268" y="138"/>
                </a:cubicBezTo>
                <a:cubicBezTo>
                  <a:pt x="267" y="138"/>
                  <a:pt x="267" y="138"/>
                  <a:pt x="267" y="138"/>
                </a:cubicBezTo>
                <a:close/>
                <a:moveTo>
                  <a:pt x="901" y="138"/>
                </a:moveTo>
                <a:cubicBezTo>
                  <a:pt x="901" y="138"/>
                  <a:pt x="901" y="137"/>
                  <a:pt x="900" y="137"/>
                </a:cubicBezTo>
                <a:cubicBezTo>
                  <a:pt x="898" y="134"/>
                  <a:pt x="895" y="132"/>
                  <a:pt x="891" y="131"/>
                </a:cubicBezTo>
                <a:cubicBezTo>
                  <a:pt x="888" y="130"/>
                  <a:pt x="885" y="130"/>
                  <a:pt x="883" y="131"/>
                </a:cubicBezTo>
                <a:cubicBezTo>
                  <a:pt x="878" y="131"/>
                  <a:pt x="874" y="133"/>
                  <a:pt x="870" y="136"/>
                </a:cubicBezTo>
                <a:cubicBezTo>
                  <a:pt x="867" y="139"/>
                  <a:pt x="865" y="143"/>
                  <a:pt x="864" y="146"/>
                </a:cubicBezTo>
                <a:cubicBezTo>
                  <a:pt x="862" y="153"/>
                  <a:pt x="861" y="160"/>
                  <a:pt x="862" y="167"/>
                </a:cubicBezTo>
                <a:cubicBezTo>
                  <a:pt x="863" y="170"/>
                  <a:pt x="864" y="173"/>
                  <a:pt x="866" y="176"/>
                </a:cubicBezTo>
                <a:cubicBezTo>
                  <a:pt x="869" y="180"/>
                  <a:pt x="872" y="183"/>
                  <a:pt x="877" y="185"/>
                </a:cubicBezTo>
                <a:cubicBezTo>
                  <a:pt x="880" y="186"/>
                  <a:pt x="883" y="186"/>
                  <a:pt x="886" y="186"/>
                </a:cubicBezTo>
                <a:cubicBezTo>
                  <a:pt x="892" y="185"/>
                  <a:pt x="897" y="182"/>
                  <a:pt x="900" y="178"/>
                </a:cubicBezTo>
                <a:cubicBezTo>
                  <a:pt x="901" y="177"/>
                  <a:pt x="901" y="177"/>
                  <a:pt x="901" y="177"/>
                </a:cubicBezTo>
                <a:cubicBezTo>
                  <a:pt x="901" y="176"/>
                  <a:pt x="901" y="176"/>
                  <a:pt x="902" y="176"/>
                </a:cubicBezTo>
                <a:cubicBezTo>
                  <a:pt x="902" y="179"/>
                  <a:pt x="902" y="181"/>
                  <a:pt x="902" y="183"/>
                </a:cubicBezTo>
                <a:cubicBezTo>
                  <a:pt x="902" y="186"/>
                  <a:pt x="901" y="188"/>
                  <a:pt x="900" y="191"/>
                </a:cubicBezTo>
                <a:cubicBezTo>
                  <a:pt x="899" y="196"/>
                  <a:pt x="896" y="199"/>
                  <a:pt x="891" y="201"/>
                </a:cubicBezTo>
                <a:cubicBezTo>
                  <a:pt x="887" y="202"/>
                  <a:pt x="884" y="202"/>
                  <a:pt x="880" y="202"/>
                </a:cubicBezTo>
                <a:cubicBezTo>
                  <a:pt x="876" y="201"/>
                  <a:pt x="872" y="200"/>
                  <a:pt x="868" y="198"/>
                </a:cubicBezTo>
                <a:cubicBezTo>
                  <a:pt x="867" y="198"/>
                  <a:pt x="867" y="197"/>
                  <a:pt x="866" y="197"/>
                </a:cubicBezTo>
                <a:cubicBezTo>
                  <a:pt x="866" y="200"/>
                  <a:pt x="866" y="202"/>
                  <a:pt x="866" y="204"/>
                </a:cubicBezTo>
                <a:cubicBezTo>
                  <a:pt x="866" y="205"/>
                  <a:pt x="866" y="206"/>
                  <a:pt x="867" y="206"/>
                </a:cubicBezTo>
                <a:cubicBezTo>
                  <a:pt x="868" y="206"/>
                  <a:pt x="868" y="207"/>
                  <a:pt x="869" y="207"/>
                </a:cubicBezTo>
                <a:cubicBezTo>
                  <a:pt x="877" y="209"/>
                  <a:pt x="884" y="210"/>
                  <a:pt x="892" y="208"/>
                </a:cubicBezTo>
                <a:cubicBezTo>
                  <a:pt x="901" y="206"/>
                  <a:pt x="906" y="201"/>
                  <a:pt x="909" y="192"/>
                </a:cubicBezTo>
                <a:cubicBezTo>
                  <a:pt x="910" y="188"/>
                  <a:pt x="910" y="184"/>
                  <a:pt x="910" y="180"/>
                </a:cubicBezTo>
                <a:cubicBezTo>
                  <a:pt x="910" y="165"/>
                  <a:pt x="910" y="150"/>
                  <a:pt x="910" y="134"/>
                </a:cubicBezTo>
                <a:cubicBezTo>
                  <a:pt x="910" y="134"/>
                  <a:pt x="910" y="133"/>
                  <a:pt x="910" y="133"/>
                </a:cubicBezTo>
                <a:cubicBezTo>
                  <a:pt x="910" y="132"/>
                  <a:pt x="910" y="132"/>
                  <a:pt x="909" y="132"/>
                </a:cubicBezTo>
                <a:cubicBezTo>
                  <a:pt x="907" y="132"/>
                  <a:pt x="905" y="132"/>
                  <a:pt x="903" y="132"/>
                </a:cubicBezTo>
                <a:cubicBezTo>
                  <a:pt x="902" y="132"/>
                  <a:pt x="902" y="132"/>
                  <a:pt x="902" y="133"/>
                </a:cubicBezTo>
                <a:cubicBezTo>
                  <a:pt x="902" y="134"/>
                  <a:pt x="902" y="136"/>
                  <a:pt x="902" y="138"/>
                </a:cubicBezTo>
                <a:cubicBezTo>
                  <a:pt x="902" y="138"/>
                  <a:pt x="902" y="138"/>
                  <a:pt x="901" y="138"/>
                </a:cubicBezTo>
                <a:close/>
                <a:moveTo>
                  <a:pt x="371" y="2"/>
                </a:moveTo>
                <a:cubicBezTo>
                  <a:pt x="371" y="1"/>
                  <a:pt x="371" y="1"/>
                  <a:pt x="370" y="1"/>
                </a:cubicBezTo>
                <a:cubicBezTo>
                  <a:pt x="368" y="0"/>
                  <a:pt x="366" y="0"/>
                  <a:pt x="364" y="0"/>
                </a:cubicBezTo>
                <a:cubicBezTo>
                  <a:pt x="358" y="0"/>
                  <a:pt x="352" y="4"/>
                  <a:pt x="350" y="11"/>
                </a:cubicBezTo>
                <a:cubicBezTo>
                  <a:pt x="349" y="13"/>
                  <a:pt x="349" y="15"/>
                  <a:pt x="349" y="17"/>
                </a:cubicBezTo>
                <a:cubicBezTo>
                  <a:pt x="349" y="20"/>
                  <a:pt x="349" y="23"/>
                  <a:pt x="349" y="25"/>
                </a:cubicBezTo>
                <a:cubicBezTo>
                  <a:pt x="349" y="26"/>
                  <a:pt x="348" y="26"/>
                  <a:pt x="347" y="26"/>
                </a:cubicBezTo>
                <a:cubicBezTo>
                  <a:pt x="347" y="26"/>
                  <a:pt x="346" y="26"/>
                  <a:pt x="345" y="26"/>
                </a:cubicBezTo>
                <a:cubicBezTo>
                  <a:pt x="344" y="27"/>
                  <a:pt x="342" y="26"/>
                  <a:pt x="340" y="27"/>
                </a:cubicBezTo>
                <a:cubicBezTo>
                  <a:pt x="340" y="29"/>
                  <a:pt x="340" y="31"/>
                  <a:pt x="340" y="32"/>
                </a:cubicBezTo>
                <a:cubicBezTo>
                  <a:pt x="340" y="33"/>
                  <a:pt x="340" y="33"/>
                  <a:pt x="340" y="33"/>
                </a:cubicBezTo>
                <a:cubicBezTo>
                  <a:pt x="340" y="33"/>
                  <a:pt x="340" y="34"/>
                  <a:pt x="340" y="34"/>
                </a:cubicBezTo>
                <a:cubicBezTo>
                  <a:pt x="342" y="34"/>
                  <a:pt x="344" y="34"/>
                  <a:pt x="346" y="34"/>
                </a:cubicBezTo>
                <a:cubicBezTo>
                  <a:pt x="349" y="34"/>
                  <a:pt x="349" y="34"/>
                  <a:pt x="349" y="36"/>
                </a:cubicBezTo>
                <a:cubicBezTo>
                  <a:pt x="349" y="49"/>
                  <a:pt x="349" y="61"/>
                  <a:pt x="349" y="74"/>
                </a:cubicBezTo>
                <a:cubicBezTo>
                  <a:pt x="349" y="75"/>
                  <a:pt x="348" y="77"/>
                  <a:pt x="349" y="79"/>
                </a:cubicBezTo>
                <a:cubicBezTo>
                  <a:pt x="350" y="80"/>
                  <a:pt x="352" y="79"/>
                  <a:pt x="354" y="79"/>
                </a:cubicBezTo>
                <a:cubicBezTo>
                  <a:pt x="357" y="79"/>
                  <a:pt x="357" y="79"/>
                  <a:pt x="357" y="76"/>
                </a:cubicBezTo>
                <a:cubicBezTo>
                  <a:pt x="357" y="63"/>
                  <a:pt x="357" y="50"/>
                  <a:pt x="357" y="37"/>
                </a:cubicBezTo>
                <a:cubicBezTo>
                  <a:pt x="357" y="36"/>
                  <a:pt x="357" y="35"/>
                  <a:pt x="357" y="34"/>
                </a:cubicBezTo>
                <a:cubicBezTo>
                  <a:pt x="357" y="34"/>
                  <a:pt x="357" y="34"/>
                  <a:pt x="358" y="34"/>
                </a:cubicBezTo>
                <a:cubicBezTo>
                  <a:pt x="358" y="34"/>
                  <a:pt x="358" y="34"/>
                  <a:pt x="359" y="34"/>
                </a:cubicBezTo>
                <a:cubicBezTo>
                  <a:pt x="364" y="34"/>
                  <a:pt x="370" y="34"/>
                  <a:pt x="376" y="34"/>
                </a:cubicBezTo>
                <a:cubicBezTo>
                  <a:pt x="376" y="34"/>
                  <a:pt x="376" y="34"/>
                  <a:pt x="377" y="34"/>
                </a:cubicBezTo>
                <a:cubicBezTo>
                  <a:pt x="377" y="34"/>
                  <a:pt x="378" y="34"/>
                  <a:pt x="378" y="35"/>
                </a:cubicBezTo>
                <a:cubicBezTo>
                  <a:pt x="378" y="35"/>
                  <a:pt x="378" y="36"/>
                  <a:pt x="378" y="36"/>
                </a:cubicBezTo>
                <a:cubicBezTo>
                  <a:pt x="378" y="43"/>
                  <a:pt x="378" y="50"/>
                  <a:pt x="378" y="56"/>
                </a:cubicBezTo>
                <a:cubicBezTo>
                  <a:pt x="378" y="59"/>
                  <a:pt x="378" y="62"/>
                  <a:pt x="378" y="65"/>
                </a:cubicBezTo>
                <a:cubicBezTo>
                  <a:pt x="378" y="68"/>
                  <a:pt x="378" y="70"/>
                  <a:pt x="379" y="73"/>
                </a:cubicBezTo>
                <a:cubicBezTo>
                  <a:pt x="380" y="76"/>
                  <a:pt x="383" y="78"/>
                  <a:pt x="386" y="79"/>
                </a:cubicBezTo>
                <a:cubicBezTo>
                  <a:pt x="387" y="80"/>
                  <a:pt x="388" y="80"/>
                  <a:pt x="389" y="80"/>
                </a:cubicBezTo>
                <a:cubicBezTo>
                  <a:pt x="392" y="81"/>
                  <a:pt x="395" y="80"/>
                  <a:pt x="398" y="79"/>
                </a:cubicBezTo>
                <a:cubicBezTo>
                  <a:pt x="399" y="79"/>
                  <a:pt x="399" y="78"/>
                  <a:pt x="399" y="78"/>
                </a:cubicBezTo>
                <a:cubicBezTo>
                  <a:pt x="399" y="76"/>
                  <a:pt x="399" y="74"/>
                  <a:pt x="399" y="72"/>
                </a:cubicBezTo>
                <a:cubicBezTo>
                  <a:pt x="399" y="72"/>
                  <a:pt x="398" y="72"/>
                  <a:pt x="398" y="72"/>
                </a:cubicBezTo>
                <a:cubicBezTo>
                  <a:pt x="396" y="73"/>
                  <a:pt x="394" y="73"/>
                  <a:pt x="392" y="73"/>
                </a:cubicBezTo>
                <a:cubicBezTo>
                  <a:pt x="389" y="72"/>
                  <a:pt x="387" y="71"/>
                  <a:pt x="387" y="68"/>
                </a:cubicBezTo>
                <a:cubicBezTo>
                  <a:pt x="386" y="66"/>
                  <a:pt x="386" y="65"/>
                  <a:pt x="386" y="63"/>
                </a:cubicBezTo>
                <a:cubicBezTo>
                  <a:pt x="386" y="54"/>
                  <a:pt x="386" y="45"/>
                  <a:pt x="386" y="36"/>
                </a:cubicBezTo>
                <a:cubicBezTo>
                  <a:pt x="386" y="36"/>
                  <a:pt x="386" y="35"/>
                  <a:pt x="386" y="35"/>
                </a:cubicBezTo>
                <a:cubicBezTo>
                  <a:pt x="386" y="34"/>
                  <a:pt x="386" y="34"/>
                  <a:pt x="387" y="34"/>
                </a:cubicBezTo>
                <a:cubicBezTo>
                  <a:pt x="390" y="34"/>
                  <a:pt x="392" y="34"/>
                  <a:pt x="395" y="34"/>
                </a:cubicBezTo>
                <a:cubicBezTo>
                  <a:pt x="396" y="33"/>
                  <a:pt x="398" y="34"/>
                  <a:pt x="399" y="33"/>
                </a:cubicBezTo>
                <a:cubicBezTo>
                  <a:pt x="400" y="32"/>
                  <a:pt x="399" y="31"/>
                  <a:pt x="399" y="29"/>
                </a:cubicBezTo>
                <a:cubicBezTo>
                  <a:pt x="399" y="26"/>
                  <a:pt x="400" y="26"/>
                  <a:pt x="397" y="26"/>
                </a:cubicBezTo>
                <a:cubicBezTo>
                  <a:pt x="394" y="26"/>
                  <a:pt x="391" y="26"/>
                  <a:pt x="388" y="26"/>
                </a:cubicBezTo>
                <a:cubicBezTo>
                  <a:pt x="386" y="26"/>
                  <a:pt x="386" y="26"/>
                  <a:pt x="386" y="24"/>
                </a:cubicBezTo>
                <a:cubicBezTo>
                  <a:pt x="386" y="21"/>
                  <a:pt x="386" y="17"/>
                  <a:pt x="386" y="14"/>
                </a:cubicBezTo>
                <a:cubicBezTo>
                  <a:pt x="386" y="13"/>
                  <a:pt x="386" y="12"/>
                  <a:pt x="386" y="11"/>
                </a:cubicBezTo>
                <a:cubicBezTo>
                  <a:pt x="386" y="11"/>
                  <a:pt x="385" y="11"/>
                  <a:pt x="385" y="11"/>
                </a:cubicBezTo>
                <a:cubicBezTo>
                  <a:pt x="383" y="12"/>
                  <a:pt x="381" y="12"/>
                  <a:pt x="379" y="13"/>
                </a:cubicBezTo>
                <a:cubicBezTo>
                  <a:pt x="378" y="14"/>
                  <a:pt x="378" y="14"/>
                  <a:pt x="378" y="15"/>
                </a:cubicBezTo>
                <a:cubicBezTo>
                  <a:pt x="378" y="18"/>
                  <a:pt x="378" y="20"/>
                  <a:pt x="378" y="23"/>
                </a:cubicBezTo>
                <a:cubicBezTo>
                  <a:pt x="378" y="24"/>
                  <a:pt x="378" y="25"/>
                  <a:pt x="378" y="25"/>
                </a:cubicBezTo>
                <a:cubicBezTo>
                  <a:pt x="378" y="26"/>
                  <a:pt x="378" y="26"/>
                  <a:pt x="377" y="26"/>
                </a:cubicBezTo>
                <a:cubicBezTo>
                  <a:pt x="376" y="26"/>
                  <a:pt x="375" y="26"/>
                  <a:pt x="375" y="26"/>
                </a:cubicBezTo>
                <a:cubicBezTo>
                  <a:pt x="370" y="26"/>
                  <a:pt x="365" y="26"/>
                  <a:pt x="360" y="26"/>
                </a:cubicBezTo>
                <a:cubicBezTo>
                  <a:pt x="359" y="26"/>
                  <a:pt x="359" y="26"/>
                  <a:pt x="358" y="26"/>
                </a:cubicBezTo>
                <a:cubicBezTo>
                  <a:pt x="357" y="26"/>
                  <a:pt x="357" y="26"/>
                  <a:pt x="357" y="25"/>
                </a:cubicBezTo>
                <a:cubicBezTo>
                  <a:pt x="357" y="22"/>
                  <a:pt x="357" y="18"/>
                  <a:pt x="357" y="15"/>
                </a:cubicBezTo>
                <a:cubicBezTo>
                  <a:pt x="357" y="14"/>
                  <a:pt x="358" y="12"/>
                  <a:pt x="358" y="11"/>
                </a:cubicBezTo>
                <a:cubicBezTo>
                  <a:pt x="359" y="9"/>
                  <a:pt x="361" y="8"/>
                  <a:pt x="363" y="8"/>
                </a:cubicBezTo>
                <a:cubicBezTo>
                  <a:pt x="365" y="7"/>
                  <a:pt x="367" y="7"/>
                  <a:pt x="369" y="7"/>
                </a:cubicBezTo>
                <a:cubicBezTo>
                  <a:pt x="370" y="8"/>
                  <a:pt x="370" y="8"/>
                  <a:pt x="371" y="8"/>
                </a:cubicBezTo>
                <a:cubicBezTo>
                  <a:pt x="371" y="6"/>
                  <a:pt x="371" y="4"/>
                  <a:pt x="371" y="2"/>
                </a:cubicBezTo>
                <a:close/>
                <a:moveTo>
                  <a:pt x="655" y="33"/>
                </a:moveTo>
                <a:cubicBezTo>
                  <a:pt x="655" y="31"/>
                  <a:pt x="655" y="30"/>
                  <a:pt x="655" y="28"/>
                </a:cubicBezTo>
                <a:cubicBezTo>
                  <a:pt x="655" y="27"/>
                  <a:pt x="654" y="26"/>
                  <a:pt x="653" y="26"/>
                </a:cubicBezTo>
                <a:cubicBezTo>
                  <a:pt x="652" y="26"/>
                  <a:pt x="650" y="26"/>
                  <a:pt x="649" y="26"/>
                </a:cubicBezTo>
                <a:cubicBezTo>
                  <a:pt x="646" y="26"/>
                  <a:pt x="646" y="26"/>
                  <a:pt x="646" y="29"/>
                </a:cubicBezTo>
                <a:cubicBezTo>
                  <a:pt x="646" y="45"/>
                  <a:pt x="646" y="61"/>
                  <a:pt x="646" y="77"/>
                </a:cubicBezTo>
                <a:cubicBezTo>
                  <a:pt x="646" y="77"/>
                  <a:pt x="646" y="77"/>
                  <a:pt x="646" y="78"/>
                </a:cubicBezTo>
                <a:cubicBezTo>
                  <a:pt x="646" y="79"/>
                  <a:pt x="646" y="79"/>
                  <a:pt x="647" y="79"/>
                </a:cubicBezTo>
                <a:cubicBezTo>
                  <a:pt x="649" y="79"/>
                  <a:pt x="651" y="79"/>
                  <a:pt x="653" y="79"/>
                </a:cubicBezTo>
                <a:cubicBezTo>
                  <a:pt x="654" y="79"/>
                  <a:pt x="654" y="79"/>
                  <a:pt x="655" y="78"/>
                </a:cubicBezTo>
                <a:cubicBezTo>
                  <a:pt x="655" y="77"/>
                  <a:pt x="655" y="76"/>
                  <a:pt x="655" y="76"/>
                </a:cubicBezTo>
                <a:cubicBezTo>
                  <a:pt x="655" y="67"/>
                  <a:pt x="655" y="59"/>
                  <a:pt x="655" y="51"/>
                </a:cubicBezTo>
                <a:cubicBezTo>
                  <a:pt x="655" y="49"/>
                  <a:pt x="655" y="47"/>
                  <a:pt x="655" y="45"/>
                </a:cubicBezTo>
                <a:cubicBezTo>
                  <a:pt x="655" y="42"/>
                  <a:pt x="657" y="38"/>
                  <a:pt x="659" y="36"/>
                </a:cubicBezTo>
                <a:cubicBezTo>
                  <a:pt x="664" y="30"/>
                  <a:pt x="676" y="31"/>
                  <a:pt x="678" y="40"/>
                </a:cubicBezTo>
                <a:cubicBezTo>
                  <a:pt x="679" y="43"/>
                  <a:pt x="679" y="45"/>
                  <a:pt x="679" y="48"/>
                </a:cubicBezTo>
                <a:cubicBezTo>
                  <a:pt x="679" y="57"/>
                  <a:pt x="679" y="67"/>
                  <a:pt x="679" y="76"/>
                </a:cubicBezTo>
                <a:cubicBezTo>
                  <a:pt x="679" y="77"/>
                  <a:pt x="679" y="78"/>
                  <a:pt x="679" y="78"/>
                </a:cubicBezTo>
                <a:cubicBezTo>
                  <a:pt x="679" y="79"/>
                  <a:pt x="680" y="79"/>
                  <a:pt x="680" y="79"/>
                </a:cubicBezTo>
                <a:cubicBezTo>
                  <a:pt x="682" y="79"/>
                  <a:pt x="683" y="79"/>
                  <a:pt x="685" y="79"/>
                </a:cubicBezTo>
                <a:cubicBezTo>
                  <a:pt x="688" y="79"/>
                  <a:pt x="688" y="79"/>
                  <a:pt x="688" y="77"/>
                </a:cubicBezTo>
                <a:cubicBezTo>
                  <a:pt x="688" y="68"/>
                  <a:pt x="688" y="59"/>
                  <a:pt x="688" y="50"/>
                </a:cubicBezTo>
                <a:cubicBezTo>
                  <a:pt x="688" y="49"/>
                  <a:pt x="688" y="47"/>
                  <a:pt x="688" y="45"/>
                </a:cubicBezTo>
                <a:cubicBezTo>
                  <a:pt x="689" y="41"/>
                  <a:pt x="690" y="38"/>
                  <a:pt x="693" y="36"/>
                </a:cubicBezTo>
                <a:cubicBezTo>
                  <a:pt x="695" y="33"/>
                  <a:pt x="698" y="32"/>
                  <a:pt x="701" y="32"/>
                </a:cubicBezTo>
                <a:cubicBezTo>
                  <a:pt x="708" y="33"/>
                  <a:pt x="711" y="36"/>
                  <a:pt x="712" y="41"/>
                </a:cubicBezTo>
                <a:cubicBezTo>
                  <a:pt x="712" y="44"/>
                  <a:pt x="712" y="46"/>
                  <a:pt x="712" y="49"/>
                </a:cubicBezTo>
                <a:cubicBezTo>
                  <a:pt x="712" y="58"/>
                  <a:pt x="712" y="67"/>
                  <a:pt x="712" y="76"/>
                </a:cubicBezTo>
                <a:cubicBezTo>
                  <a:pt x="712" y="76"/>
                  <a:pt x="712" y="77"/>
                  <a:pt x="712" y="78"/>
                </a:cubicBezTo>
                <a:cubicBezTo>
                  <a:pt x="712" y="79"/>
                  <a:pt x="713" y="79"/>
                  <a:pt x="714" y="79"/>
                </a:cubicBezTo>
                <a:cubicBezTo>
                  <a:pt x="716" y="79"/>
                  <a:pt x="718" y="79"/>
                  <a:pt x="720" y="79"/>
                </a:cubicBezTo>
                <a:cubicBezTo>
                  <a:pt x="720" y="79"/>
                  <a:pt x="721" y="79"/>
                  <a:pt x="721" y="78"/>
                </a:cubicBezTo>
                <a:cubicBezTo>
                  <a:pt x="721" y="78"/>
                  <a:pt x="721" y="77"/>
                  <a:pt x="721" y="76"/>
                </a:cubicBezTo>
                <a:cubicBezTo>
                  <a:pt x="721" y="66"/>
                  <a:pt x="721" y="56"/>
                  <a:pt x="721" y="46"/>
                </a:cubicBezTo>
                <a:cubicBezTo>
                  <a:pt x="721" y="45"/>
                  <a:pt x="721" y="44"/>
                  <a:pt x="721" y="43"/>
                </a:cubicBezTo>
                <a:cubicBezTo>
                  <a:pt x="721" y="40"/>
                  <a:pt x="720" y="37"/>
                  <a:pt x="719" y="34"/>
                </a:cubicBezTo>
                <a:cubicBezTo>
                  <a:pt x="717" y="30"/>
                  <a:pt x="714" y="27"/>
                  <a:pt x="710" y="26"/>
                </a:cubicBezTo>
                <a:cubicBezTo>
                  <a:pt x="706" y="25"/>
                  <a:pt x="703" y="25"/>
                  <a:pt x="700" y="25"/>
                </a:cubicBezTo>
                <a:cubicBezTo>
                  <a:pt x="695" y="26"/>
                  <a:pt x="691" y="29"/>
                  <a:pt x="688" y="33"/>
                </a:cubicBezTo>
                <a:cubicBezTo>
                  <a:pt x="687" y="34"/>
                  <a:pt x="687" y="35"/>
                  <a:pt x="686" y="36"/>
                </a:cubicBezTo>
                <a:cubicBezTo>
                  <a:pt x="683" y="29"/>
                  <a:pt x="678" y="25"/>
                  <a:pt x="671" y="25"/>
                </a:cubicBezTo>
                <a:cubicBezTo>
                  <a:pt x="664" y="25"/>
                  <a:pt x="659" y="28"/>
                  <a:pt x="655" y="34"/>
                </a:cubicBezTo>
                <a:cubicBezTo>
                  <a:pt x="654" y="34"/>
                  <a:pt x="655" y="33"/>
                  <a:pt x="655" y="33"/>
                </a:cubicBezTo>
                <a:close/>
                <a:moveTo>
                  <a:pt x="1312" y="45"/>
                </a:moveTo>
                <a:cubicBezTo>
                  <a:pt x="1326" y="40"/>
                  <a:pt x="1328" y="27"/>
                  <a:pt x="1325" y="17"/>
                </a:cubicBezTo>
                <a:cubicBezTo>
                  <a:pt x="1323" y="12"/>
                  <a:pt x="1318" y="8"/>
                  <a:pt x="1313" y="7"/>
                </a:cubicBezTo>
                <a:cubicBezTo>
                  <a:pt x="1310" y="6"/>
                  <a:pt x="1306" y="5"/>
                  <a:pt x="1303" y="5"/>
                </a:cubicBezTo>
                <a:cubicBezTo>
                  <a:pt x="1296" y="5"/>
                  <a:pt x="1290" y="5"/>
                  <a:pt x="1284" y="5"/>
                </a:cubicBezTo>
                <a:cubicBezTo>
                  <a:pt x="1281" y="5"/>
                  <a:pt x="1282" y="5"/>
                  <a:pt x="1282" y="8"/>
                </a:cubicBezTo>
                <a:cubicBezTo>
                  <a:pt x="1282" y="29"/>
                  <a:pt x="1282" y="51"/>
                  <a:pt x="1282" y="72"/>
                </a:cubicBezTo>
                <a:cubicBezTo>
                  <a:pt x="1282" y="74"/>
                  <a:pt x="1281" y="77"/>
                  <a:pt x="1282" y="79"/>
                </a:cubicBezTo>
                <a:cubicBezTo>
                  <a:pt x="1284" y="79"/>
                  <a:pt x="1286" y="79"/>
                  <a:pt x="1289" y="79"/>
                </a:cubicBezTo>
                <a:cubicBezTo>
                  <a:pt x="1289" y="79"/>
                  <a:pt x="1289" y="79"/>
                  <a:pt x="1289" y="79"/>
                </a:cubicBezTo>
                <a:cubicBezTo>
                  <a:pt x="1290" y="79"/>
                  <a:pt x="1290" y="79"/>
                  <a:pt x="1290" y="78"/>
                </a:cubicBezTo>
                <a:cubicBezTo>
                  <a:pt x="1290" y="78"/>
                  <a:pt x="1290" y="77"/>
                  <a:pt x="1290" y="76"/>
                </a:cubicBezTo>
                <a:cubicBezTo>
                  <a:pt x="1290" y="68"/>
                  <a:pt x="1290" y="59"/>
                  <a:pt x="1290" y="51"/>
                </a:cubicBezTo>
                <a:cubicBezTo>
                  <a:pt x="1290" y="50"/>
                  <a:pt x="1290" y="49"/>
                  <a:pt x="1290" y="49"/>
                </a:cubicBezTo>
                <a:cubicBezTo>
                  <a:pt x="1290" y="48"/>
                  <a:pt x="1291" y="48"/>
                  <a:pt x="1291" y="48"/>
                </a:cubicBezTo>
                <a:cubicBezTo>
                  <a:pt x="1293" y="48"/>
                  <a:pt x="1295" y="48"/>
                  <a:pt x="1297" y="48"/>
                </a:cubicBezTo>
                <a:cubicBezTo>
                  <a:pt x="1301" y="48"/>
                  <a:pt x="1304" y="49"/>
                  <a:pt x="1306" y="52"/>
                </a:cubicBezTo>
                <a:cubicBezTo>
                  <a:pt x="1308" y="54"/>
                  <a:pt x="1309" y="56"/>
                  <a:pt x="1309" y="58"/>
                </a:cubicBezTo>
                <a:cubicBezTo>
                  <a:pt x="1312" y="64"/>
                  <a:pt x="1315" y="70"/>
                  <a:pt x="1318" y="77"/>
                </a:cubicBezTo>
                <a:cubicBezTo>
                  <a:pt x="1318" y="77"/>
                  <a:pt x="1318" y="78"/>
                  <a:pt x="1318" y="78"/>
                </a:cubicBezTo>
                <a:cubicBezTo>
                  <a:pt x="1319" y="79"/>
                  <a:pt x="1319" y="79"/>
                  <a:pt x="1319" y="79"/>
                </a:cubicBezTo>
                <a:cubicBezTo>
                  <a:pt x="1322" y="79"/>
                  <a:pt x="1325" y="79"/>
                  <a:pt x="1328" y="79"/>
                </a:cubicBezTo>
                <a:cubicBezTo>
                  <a:pt x="1329" y="79"/>
                  <a:pt x="1329" y="79"/>
                  <a:pt x="1329" y="78"/>
                </a:cubicBezTo>
                <a:cubicBezTo>
                  <a:pt x="1328" y="78"/>
                  <a:pt x="1328" y="77"/>
                  <a:pt x="1328" y="76"/>
                </a:cubicBezTo>
                <a:cubicBezTo>
                  <a:pt x="1324" y="69"/>
                  <a:pt x="1321" y="62"/>
                  <a:pt x="1318" y="55"/>
                </a:cubicBezTo>
                <a:cubicBezTo>
                  <a:pt x="1317" y="54"/>
                  <a:pt x="1317" y="53"/>
                  <a:pt x="1316" y="52"/>
                </a:cubicBezTo>
                <a:cubicBezTo>
                  <a:pt x="1315" y="50"/>
                  <a:pt x="1313" y="47"/>
                  <a:pt x="1310" y="46"/>
                </a:cubicBezTo>
                <a:cubicBezTo>
                  <a:pt x="1311" y="45"/>
                  <a:pt x="1311" y="45"/>
                  <a:pt x="1312" y="45"/>
                </a:cubicBezTo>
                <a:close/>
                <a:moveTo>
                  <a:pt x="1111" y="49"/>
                </a:moveTo>
                <a:cubicBezTo>
                  <a:pt x="1111" y="53"/>
                  <a:pt x="1112" y="58"/>
                  <a:pt x="1113" y="62"/>
                </a:cubicBezTo>
                <a:cubicBezTo>
                  <a:pt x="1114" y="66"/>
                  <a:pt x="1116" y="70"/>
                  <a:pt x="1119" y="74"/>
                </a:cubicBezTo>
                <a:cubicBezTo>
                  <a:pt x="1121" y="77"/>
                  <a:pt x="1124" y="79"/>
                  <a:pt x="1128" y="80"/>
                </a:cubicBezTo>
                <a:cubicBezTo>
                  <a:pt x="1132" y="81"/>
                  <a:pt x="1136" y="81"/>
                  <a:pt x="1141" y="79"/>
                </a:cubicBezTo>
                <a:cubicBezTo>
                  <a:pt x="1145" y="78"/>
                  <a:pt x="1149" y="75"/>
                  <a:pt x="1152" y="71"/>
                </a:cubicBezTo>
                <a:cubicBezTo>
                  <a:pt x="1154" y="67"/>
                  <a:pt x="1156" y="63"/>
                  <a:pt x="1157" y="58"/>
                </a:cubicBezTo>
                <a:cubicBezTo>
                  <a:pt x="1159" y="51"/>
                  <a:pt x="1159" y="43"/>
                  <a:pt x="1158" y="36"/>
                </a:cubicBezTo>
                <a:cubicBezTo>
                  <a:pt x="1158" y="31"/>
                  <a:pt x="1158" y="27"/>
                  <a:pt x="1157" y="22"/>
                </a:cubicBezTo>
                <a:cubicBezTo>
                  <a:pt x="1155" y="19"/>
                  <a:pt x="1154" y="15"/>
                  <a:pt x="1152" y="12"/>
                </a:cubicBezTo>
                <a:cubicBezTo>
                  <a:pt x="1149" y="8"/>
                  <a:pt x="1145" y="6"/>
                  <a:pt x="1141" y="5"/>
                </a:cubicBezTo>
                <a:cubicBezTo>
                  <a:pt x="1137" y="4"/>
                  <a:pt x="1133" y="4"/>
                  <a:pt x="1130" y="5"/>
                </a:cubicBezTo>
                <a:cubicBezTo>
                  <a:pt x="1124" y="6"/>
                  <a:pt x="1120" y="9"/>
                  <a:pt x="1117" y="14"/>
                </a:cubicBezTo>
                <a:cubicBezTo>
                  <a:pt x="1115" y="17"/>
                  <a:pt x="1114" y="20"/>
                  <a:pt x="1113" y="24"/>
                </a:cubicBezTo>
                <a:cubicBezTo>
                  <a:pt x="1111" y="30"/>
                  <a:pt x="1111" y="37"/>
                  <a:pt x="1111" y="43"/>
                </a:cubicBezTo>
                <a:cubicBezTo>
                  <a:pt x="1111" y="45"/>
                  <a:pt x="1111" y="47"/>
                  <a:pt x="1111" y="49"/>
                </a:cubicBezTo>
                <a:close/>
                <a:moveTo>
                  <a:pt x="55" y="174"/>
                </a:moveTo>
                <a:cubicBezTo>
                  <a:pt x="49" y="177"/>
                  <a:pt x="43" y="178"/>
                  <a:pt x="37" y="178"/>
                </a:cubicBezTo>
                <a:cubicBezTo>
                  <a:pt x="35" y="178"/>
                  <a:pt x="33" y="178"/>
                  <a:pt x="31" y="177"/>
                </a:cubicBezTo>
                <a:cubicBezTo>
                  <a:pt x="22" y="175"/>
                  <a:pt x="16" y="170"/>
                  <a:pt x="12" y="162"/>
                </a:cubicBezTo>
                <a:cubicBezTo>
                  <a:pt x="9" y="152"/>
                  <a:pt x="9" y="142"/>
                  <a:pt x="13" y="133"/>
                </a:cubicBezTo>
                <a:cubicBezTo>
                  <a:pt x="16" y="125"/>
                  <a:pt x="22" y="120"/>
                  <a:pt x="30" y="118"/>
                </a:cubicBezTo>
                <a:cubicBezTo>
                  <a:pt x="35" y="117"/>
                  <a:pt x="40" y="117"/>
                  <a:pt x="45" y="118"/>
                </a:cubicBezTo>
                <a:cubicBezTo>
                  <a:pt x="48" y="118"/>
                  <a:pt x="52" y="119"/>
                  <a:pt x="55" y="121"/>
                </a:cubicBezTo>
                <a:cubicBezTo>
                  <a:pt x="55" y="121"/>
                  <a:pt x="56" y="121"/>
                  <a:pt x="56" y="120"/>
                </a:cubicBezTo>
                <a:cubicBezTo>
                  <a:pt x="56" y="118"/>
                  <a:pt x="56" y="116"/>
                  <a:pt x="56" y="114"/>
                </a:cubicBezTo>
                <a:cubicBezTo>
                  <a:pt x="56" y="113"/>
                  <a:pt x="56" y="112"/>
                  <a:pt x="55" y="112"/>
                </a:cubicBezTo>
                <a:cubicBezTo>
                  <a:pt x="54" y="112"/>
                  <a:pt x="52" y="111"/>
                  <a:pt x="51" y="111"/>
                </a:cubicBezTo>
                <a:cubicBezTo>
                  <a:pt x="45" y="109"/>
                  <a:pt x="39" y="109"/>
                  <a:pt x="33" y="110"/>
                </a:cubicBezTo>
                <a:cubicBezTo>
                  <a:pt x="20" y="111"/>
                  <a:pt x="11" y="118"/>
                  <a:pt x="5" y="129"/>
                </a:cubicBezTo>
                <a:cubicBezTo>
                  <a:pt x="3" y="134"/>
                  <a:pt x="2" y="138"/>
                  <a:pt x="1" y="143"/>
                </a:cubicBezTo>
                <a:cubicBezTo>
                  <a:pt x="0" y="150"/>
                  <a:pt x="1" y="157"/>
                  <a:pt x="3" y="164"/>
                </a:cubicBezTo>
                <a:cubicBezTo>
                  <a:pt x="7" y="175"/>
                  <a:pt x="15" y="182"/>
                  <a:pt x="27" y="185"/>
                </a:cubicBezTo>
                <a:cubicBezTo>
                  <a:pt x="34" y="186"/>
                  <a:pt x="41" y="186"/>
                  <a:pt x="48" y="184"/>
                </a:cubicBezTo>
                <a:cubicBezTo>
                  <a:pt x="50" y="184"/>
                  <a:pt x="53" y="183"/>
                  <a:pt x="55" y="182"/>
                </a:cubicBezTo>
                <a:cubicBezTo>
                  <a:pt x="55" y="182"/>
                  <a:pt x="56" y="181"/>
                  <a:pt x="56" y="180"/>
                </a:cubicBezTo>
                <a:cubicBezTo>
                  <a:pt x="56" y="178"/>
                  <a:pt x="56" y="176"/>
                  <a:pt x="56" y="173"/>
                </a:cubicBezTo>
                <a:cubicBezTo>
                  <a:pt x="55" y="173"/>
                  <a:pt x="55" y="173"/>
                  <a:pt x="55" y="174"/>
                </a:cubicBezTo>
                <a:close/>
                <a:moveTo>
                  <a:pt x="806" y="68"/>
                </a:moveTo>
                <a:cubicBezTo>
                  <a:pt x="805" y="68"/>
                  <a:pt x="805" y="68"/>
                  <a:pt x="805" y="68"/>
                </a:cubicBezTo>
                <a:cubicBezTo>
                  <a:pt x="800" y="71"/>
                  <a:pt x="795" y="72"/>
                  <a:pt x="789" y="72"/>
                </a:cubicBezTo>
                <a:cubicBezTo>
                  <a:pt x="785" y="73"/>
                  <a:pt x="782" y="72"/>
                  <a:pt x="778" y="71"/>
                </a:cubicBezTo>
                <a:cubicBezTo>
                  <a:pt x="770" y="69"/>
                  <a:pt x="765" y="63"/>
                  <a:pt x="762" y="55"/>
                </a:cubicBezTo>
                <a:cubicBezTo>
                  <a:pt x="760" y="50"/>
                  <a:pt x="760" y="45"/>
                  <a:pt x="760" y="40"/>
                </a:cubicBezTo>
                <a:cubicBezTo>
                  <a:pt x="760" y="35"/>
                  <a:pt x="761" y="31"/>
                  <a:pt x="763" y="27"/>
                </a:cubicBezTo>
                <a:cubicBezTo>
                  <a:pt x="768" y="18"/>
                  <a:pt x="776" y="13"/>
                  <a:pt x="786" y="12"/>
                </a:cubicBezTo>
                <a:cubicBezTo>
                  <a:pt x="792" y="12"/>
                  <a:pt x="798" y="13"/>
                  <a:pt x="804" y="15"/>
                </a:cubicBezTo>
                <a:cubicBezTo>
                  <a:pt x="805" y="16"/>
                  <a:pt x="805" y="16"/>
                  <a:pt x="806" y="16"/>
                </a:cubicBezTo>
                <a:cubicBezTo>
                  <a:pt x="806" y="16"/>
                  <a:pt x="806" y="16"/>
                  <a:pt x="806" y="16"/>
                </a:cubicBezTo>
                <a:cubicBezTo>
                  <a:pt x="806" y="14"/>
                  <a:pt x="806" y="12"/>
                  <a:pt x="806" y="10"/>
                </a:cubicBezTo>
                <a:cubicBezTo>
                  <a:pt x="806" y="7"/>
                  <a:pt x="807" y="7"/>
                  <a:pt x="803" y="6"/>
                </a:cubicBezTo>
                <a:cubicBezTo>
                  <a:pt x="797" y="4"/>
                  <a:pt x="791" y="4"/>
                  <a:pt x="784" y="4"/>
                </a:cubicBezTo>
                <a:cubicBezTo>
                  <a:pt x="770" y="6"/>
                  <a:pt x="760" y="13"/>
                  <a:pt x="754" y="26"/>
                </a:cubicBezTo>
                <a:cubicBezTo>
                  <a:pt x="750" y="37"/>
                  <a:pt x="750" y="47"/>
                  <a:pt x="753" y="58"/>
                </a:cubicBezTo>
                <a:cubicBezTo>
                  <a:pt x="756" y="67"/>
                  <a:pt x="762" y="73"/>
                  <a:pt x="770" y="77"/>
                </a:cubicBezTo>
                <a:cubicBezTo>
                  <a:pt x="774" y="79"/>
                  <a:pt x="779" y="80"/>
                  <a:pt x="783" y="80"/>
                </a:cubicBezTo>
                <a:cubicBezTo>
                  <a:pt x="787" y="80"/>
                  <a:pt x="791" y="80"/>
                  <a:pt x="794" y="80"/>
                </a:cubicBezTo>
                <a:cubicBezTo>
                  <a:pt x="798" y="79"/>
                  <a:pt x="801" y="78"/>
                  <a:pt x="805" y="77"/>
                </a:cubicBezTo>
                <a:cubicBezTo>
                  <a:pt x="806" y="76"/>
                  <a:pt x="806" y="76"/>
                  <a:pt x="806" y="75"/>
                </a:cubicBezTo>
                <a:cubicBezTo>
                  <a:pt x="806" y="73"/>
                  <a:pt x="806" y="70"/>
                  <a:pt x="806" y="68"/>
                </a:cubicBezTo>
                <a:cubicBezTo>
                  <a:pt x="806" y="68"/>
                  <a:pt x="806" y="68"/>
                  <a:pt x="806" y="68"/>
                </a:cubicBezTo>
                <a:close/>
                <a:moveTo>
                  <a:pt x="631" y="69"/>
                </a:moveTo>
                <a:cubicBezTo>
                  <a:pt x="625" y="73"/>
                  <a:pt x="619" y="74"/>
                  <a:pt x="613" y="73"/>
                </a:cubicBezTo>
                <a:cubicBezTo>
                  <a:pt x="609" y="72"/>
                  <a:pt x="606" y="70"/>
                  <a:pt x="604" y="67"/>
                </a:cubicBezTo>
                <a:cubicBezTo>
                  <a:pt x="601" y="64"/>
                  <a:pt x="600" y="60"/>
                  <a:pt x="600" y="56"/>
                </a:cubicBezTo>
                <a:cubicBezTo>
                  <a:pt x="600" y="55"/>
                  <a:pt x="600" y="55"/>
                  <a:pt x="601" y="55"/>
                </a:cubicBezTo>
                <a:cubicBezTo>
                  <a:pt x="602" y="55"/>
                  <a:pt x="602" y="55"/>
                  <a:pt x="603" y="55"/>
                </a:cubicBezTo>
                <a:cubicBezTo>
                  <a:pt x="613" y="55"/>
                  <a:pt x="624" y="55"/>
                  <a:pt x="634" y="55"/>
                </a:cubicBezTo>
                <a:cubicBezTo>
                  <a:pt x="635" y="55"/>
                  <a:pt x="635" y="55"/>
                  <a:pt x="636" y="55"/>
                </a:cubicBezTo>
                <a:cubicBezTo>
                  <a:pt x="637" y="55"/>
                  <a:pt x="637" y="55"/>
                  <a:pt x="637" y="54"/>
                </a:cubicBezTo>
                <a:cubicBezTo>
                  <a:pt x="637" y="50"/>
                  <a:pt x="637" y="47"/>
                  <a:pt x="637" y="44"/>
                </a:cubicBezTo>
                <a:cubicBezTo>
                  <a:pt x="636" y="42"/>
                  <a:pt x="636" y="39"/>
                  <a:pt x="635" y="37"/>
                </a:cubicBezTo>
                <a:cubicBezTo>
                  <a:pt x="632" y="32"/>
                  <a:pt x="629" y="28"/>
                  <a:pt x="624" y="26"/>
                </a:cubicBezTo>
                <a:cubicBezTo>
                  <a:pt x="621" y="25"/>
                  <a:pt x="618" y="25"/>
                  <a:pt x="615" y="25"/>
                </a:cubicBezTo>
                <a:cubicBezTo>
                  <a:pt x="607" y="25"/>
                  <a:pt x="601" y="29"/>
                  <a:pt x="596" y="35"/>
                </a:cubicBezTo>
                <a:cubicBezTo>
                  <a:pt x="594" y="38"/>
                  <a:pt x="593" y="42"/>
                  <a:pt x="592" y="45"/>
                </a:cubicBezTo>
                <a:cubicBezTo>
                  <a:pt x="591" y="49"/>
                  <a:pt x="591" y="53"/>
                  <a:pt x="591" y="58"/>
                </a:cubicBezTo>
                <a:cubicBezTo>
                  <a:pt x="592" y="61"/>
                  <a:pt x="592" y="64"/>
                  <a:pt x="594" y="67"/>
                </a:cubicBezTo>
                <a:cubicBezTo>
                  <a:pt x="597" y="74"/>
                  <a:pt x="602" y="79"/>
                  <a:pt x="610" y="80"/>
                </a:cubicBezTo>
                <a:cubicBezTo>
                  <a:pt x="615" y="81"/>
                  <a:pt x="619" y="80"/>
                  <a:pt x="623" y="80"/>
                </a:cubicBezTo>
                <a:cubicBezTo>
                  <a:pt x="627" y="79"/>
                  <a:pt x="630" y="78"/>
                  <a:pt x="632" y="76"/>
                </a:cubicBezTo>
                <a:cubicBezTo>
                  <a:pt x="633" y="76"/>
                  <a:pt x="634" y="75"/>
                  <a:pt x="633" y="74"/>
                </a:cubicBezTo>
                <a:cubicBezTo>
                  <a:pt x="633" y="72"/>
                  <a:pt x="633" y="70"/>
                  <a:pt x="633" y="68"/>
                </a:cubicBezTo>
                <a:cubicBezTo>
                  <a:pt x="632" y="68"/>
                  <a:pt x="632" y="69"/>
                  <a:pt x="631" y="69"/>
                </a:cubicBezTo>
                <a:close/>
                <a:moveTo>
                  <a:pt x="426" y="75"/>
                </a:moveTo>
                <a:cubicBezTo>
                  <a:pt x="426" y="76"/>
                  <a:pt x="427" y="77"/>
                  <a:pt x="428" y="77"/>
                </a:cubicBezTo>
                <a:cubicBezTo>
                  <a:pt x="429" y="77"/>
                  <a:pt x="430" y="78"/>
                  <a:pt x="431" y="78"/>
                </a:cubicBezTo>
                <a:cubicBezTo>
                  <a:pt x="433" y="79"/>
                  <a:pt x="436" y="80"/>
                  <a:pt x="439" y="80"/>
                </a:cubicBezTo>
                <a:cubicBezTo>
                  <a:pt x="445" y="81"/>
                  <a:pt x="450" y="80"/>
                  <a:pt x="456" y="78"/>
                </a:cubicBezTo>
                <a:cubicBezTo>
                  <a:pt x="462" y="75"/>
                  <a:pt x="466" y="70"/>
                  <a:pt x="467" y="63"/>
                </a:cubicBezTo>
                <a:cubicBezTo>
                  <a:pt x="468" y="57"/>
                  <a:pt x="466" y="53"/>
                  <a:pt x="463" y="48"/>
                </a:cubicBezTo>
                <a:cubicBezTo>
                  <a:pt x="461" y="47"/>
                  <a:pt x="460" y="46"/>
                  <a:pt x="459" y="45"/>
                </a:cubicBezTo>
                <a:cubicBezTo>
                  <a:pt x="456" y="43"/>
                  <a:pt x="453" y="41"/>
                  <a:pt x="450" y="39"/>
                </a:cubicBezTo>
                <a:cubicBezTo>
                  <a:pt x="448" y="38"/>
                  <a:pt x="445" y="36"/>
                  <a:pt x="443" y="35"/>
                </a:cubicBezTo>
                <a:cubicBezTo>
                  <a:pt x="441" y="34"/>
                  <a:pt x="440" y="33"/>
                  <a:pt x="438" y="31"/>
                </a:cubicBezTo>
                <a:cubicBezTo>
                  <a:pt x="437" y="30"/>
                  <a:pt x="437" y="29"/>
                  <a:pt x="436" y="28"/>
                </a:cubicBezTo>
                <a:cubicBezTo>
                  <a:pt x="434" y="21"/>
                  <a:pt x="436" y="15"/>
                  <a:pt x="443" y="13"/>
                </a:cubicBezTo>
                <a:cubicBezTo>
                  <a:pt x="444" y="13"/>
                  <a:pt x="445" y="12"/>
                  <a:pt x="446" y="12"/>
                </a:cubicBezTo>
                <a:cubicBezTo>
                  <a:pt x="452" y="12"/>
                  <a:pt x="457" y="12"/>
                  <a:pt x="463" y="15"/>
                </a:cubicBezTo>
                <a:cubicBezTo>
                  <a:pt x="463" y="16"/>
                  <a:pt x="463" y="16"/>
                  <a:pt x="464" y="16"/>
                </a:cubicBezTo>
                <a:cubicBezTo>
                  <a:pt x="464" y="14"/>
                  <a:pt x="464" y="12"/>
                  <a:pt x="464" y="10"/>
                </a:cubicBezTo>
                <a:cubicBezTo>
                  <a:pt x="464" y="6"/>
                  <a:pt x="464" y="6"/>
                  <a:pt x="461" y="5"/>
                </a:cubicBezTo>
                <a:cubicBezTo>
                  <a:pt x="460" y="5"/>
                  <a:pt x="460" y="5"/>
                  <a:pt x="459" y="5"/>
                </a:cubicBezTo>
                <a:cubicBezTo>
                  <a:pt x="454" y="4"/>
                  <a:pt x="449" y="4"/>
                  <a:pt x="444" y="5"/>
                </a:cubicBezTo>
                <a:cubicBezTo>
                  <a:pt x="440" y="5"/>
                  <a:pt x="436" y="7"/>
                  <a:pt x="433" y="10"/>
                </a:cubicBezTo>
                <a:cubicBezTo>
                  <a:pt x="430" y="12"/>
                  <a:pt x="428" y="16"/>
                  <a:pt x="427" y="19"/>
                </a:cubicBezTo>
                <a:cubicBezTo>
                  <a:pt x="426" y="21"/>
                  <a:pt x="426" y="24"/>
                  <a:pt x="426" y="26"/>
                </a:cubicBezTo>
                <a:cubicBezTo>
                  <a:pt x="427" y="30"/>
                  <a:pt x="428" y="34"/>
                  <a:pt x="431" y="37"/>
                </a:cubicBezTo>
                <a:cubicBezTo>
                  <a:pt x="433" y="38"/>
                  <a:pt x="434" y="39"/>
                  <a:pt x="436" y="40"/>
                </a:cubicBezTo>
                <a:cubicBezTo>
                  <a:pt x="438" y="42"/>
                  <a:pt x="441" y="44"/>
                  <a:pt x="443" y="45"/>
                </a:cubicBezTo>
                <a:cubicBezTo>
                  <a:pt x="446" y="47"/>
                  <a:pt x="450" y="49"/>
                  <a:pt x="453" y="51"/>
                </a:cubicBezTo>
                <a:cubicBezTo>
                  <a:pt x="454" y="52"/>
                  <a:pt x="455" y="54"/>
                  <a:pt x="456" y="55"/>
                </a:cubicBezTo>
                <a:cubicBezTo>
                  <a:pt x="461" y="62"/>
                  <a:pt x="457" y="70"/>
                  <a:pt x="449" y="72"/>
                </a:cubicBezTo>
                <a:cubicBezTo>
                  <a:pt x="449" y="72"/>
                  <a:pt x="449" y="72"/>
                  <a:pt x="449" y="72"/>
                </a:cubicBezTo>
                <a:cubicBezTo>
                  <a:pt x="445" y="73"/>
                  <a:pt x="441" y="73"/>
                  <a:pt x="436" y="71"/>
                </a:cubicBezTo>
                <a:cubicBezTo>
                  <a:pt x="433" y="70"/>
                  <a:pt x="430" y="69"/>
                  <a:pt x="426" y="66"/>
                </a:cubicBezTo>
                <a:cubicBezTo>
                  <a:pt x="426" y="69"/>
                  <a:pt x="426" y="72"/>
                  <a:pt x="426" y="75"/>
                </a:cubicBezTo>
                <a:close/>
                <a:moveTo>
                  <a:pt x="854" y="68"/>
                </a:moveTo>
                <a:cubicBezTo>
                  <a:pt x="853" y="68"/>
                  <a:pt x="853" y="69"/>
                  <a:pt x="852" y="69"/>
                </a:cubicBezTo>
                <a:cubicBezTo>
                  <a:pt x="846" y="73"/>
                  <a:pt x="840" y="74"/>
                  <a:pt x="834" y="73"/>
                </a:cubicBezTo>
                <a:cubicBezTo>
                  <a:pt x="830" y="72"/>
                  <a:pt x="826" y="70"/>
                  <a:pt x="824" y="66"/>
                </a:cubicBezTo>
                <a:cubicBezTo>
                  <a:pt x="822" y="63"/>
                  <a:pt x="821" y="59"/>
                  <a:pt x="821" y="56"/>
                </a:cubicBezTo>
                <a:cubicBezTo>
                  <a:pt x="821" y="55"/>
                  <a:pt x="822" y="55"/>
                  <a:pt x="822" y="55"/>
                </a:cubicBezTo>
                <a:cubicBezTo>
                  <a:pt x="823" y="55"/>
                  <a:pt x="824" y="55"/>
                  <a:pt x="824" y="55"/>
                </a:cubicBezTo>
                <a:cubicBezTo>
                  <a:pt x="835" y="55"/>
                  <a:pt x="845" y="55"/>
                  <a:pt x="855" y="55"/>
                </a:cubicBezTo>
                <a:cubicBezTo>
                  <a:pt x="856" y="55"/>
                  <a:pt x="857" y="55"/>
                  <a:pt x="857" y="55"/>
                </a:cubicBezTo>
                <a:cubicBezTo>
                  <a:pt x="858" y="55"/>
                  <a:pt x="858" y="55"/>
                  <a:pt x="858" y="54"/>
                </a:cubicBezTo>
                <a:cubicBezTo>
                  <a:pt x="858" y="52"/>
                  <a:pt x="858" y="49"/>
                  <a:pt x="858" y="47"/>
                </a:cubicBezTo>
                <a:cubicBezTo>
                  <a:pt x="858" y="44"/>
                  <a:pt x="857" y="40"/>
                  <a:pt x="856" y="36"/>
                </a:cubicBezTo>
                <a:cubicBezTo>
                  <a:pt x="853" y="31"/>
                  <a:pt x="849" y="28"/>
                  <a:pt x="843" y="26"/>
                </a:cubicBezTo>
                <a:cubicBezTo>
                  <a:pt x="841" y="25"/>
                  <a:pt x="839" y="25"/>
                  <a:pt x="836" y="25"/>
                </a:cubicBezTo>
                <a:cubicBezTo>
                  <a:pt x="829" y="25"/>
                  <a:pt x="823" y="28"/>
                  <a:pt x="818" y="34"/>
                </a:cubicBezTo>
                <a:cubicBezTo>
                  <a:pt x="816" y="37"/>
                  <a:pt x="815" y="39"/>
                  <a:pt x="814" y="42"/>
                </a:cubicBezTo>
                <a:cubicBezTo>
                  <a:pt x="812" y="48"/>
                  <a:pt x="812" y="53"/>
                  <a:pt x="813" y="59"/>
                </a:cubicBezTo>
                <a:cubicBezTo>
                  <a:pt x="813" y="62"/>
                  <a:pt x="814" y="65"/>
                  <a:pt x="815" y="68"/>
                </a:cubicBezTo>
                <a:cubicBezTo>
                  <a:pt x="819" y="74"/>
                  <a:pt x="824" y="79"/>
                  <a:pt x="831" y="80"/>
                </a:cubicBezTo>
                <a:cubicBezTo>
                  <a:pt x="837" y="81"/>
                  <a:pt x="843" y="80"/>
                  <a:pt x="848" y="79"/>
                </a:cubicBezTo>
                <a:cubicBezTo>
                  <a:pt x="850" y="78"/>
                  <a:pt x="852" y="77"/>
                  <a:pt x="854" y="76"/>
                </a:cubicBezTo>
                <a:cubicBezTo>
                  <a:pt x="854" y="76"/>
                  <a:pt x="855" y="75"/>
                  <a:pt x="855" y="74"/>
                </a:cubicBezTo>
                <a:cubicBezTo>
                  <a:pt x="855" y="72"/>
                  <a:pt x="855" y="70"/>
                  <a:pt x="855" y="68"/>
                </a:cubicBezTo>
                <a:cubicBezTo>
                  <a:pt x="854" y="68"/>
                  <a:pt x="854" y="68"/>
                  <a:pt x="854" y="68"/>
                </a:cubicBezTo>
                <a:close/>
                <a:moveTo>
                  <a:pt x="960" y="175"/>
                </a:moveTo>
                <a:cubicBezTo>
                  <a:pt x="955" y="177"/>
                  <a:pt x="951" y="179"/>
                  <a:pt x="946" y="178"/>
                </a:cubicBezTo>
                <a:cubicBezTo>
                  <a:pt x="936" y="178"/>
                  <a:pt x="932" y="173"/>
                  <a:pt x="930" y="166"/>
                </a:cubicBezTo>
                <a:cubicBezTo>
                  <a:pt x="929" y="165"/>
                  <a:pt x="929" y="163"/>
                  <a:pt x="929" y="161"/>
                </a:cubicBezTo>
                <a:cubicBezTo>
                  <a:pt x="929" y="161"/>
                  <a:pt x="929" y="160"/>
                  <a:pt x="930" y="160"/>
                </a:cubicBezTo>
                <a:cubicBezTo>
                  <a:pt x="930" y="160"/>
                  <a:pt x="931" y="160"/>
                  <a:pt x="932" y="160"/>
                </a:cubicBezTo>
                <a:cubicBezTo>
                  <a:pt x="942" y="160"/>
                  <a:pt x="952" y="160"/>
                  <a:pt x="963" y="160"/>
                </a:cubicBezTo>
                <a:cubicBezTo>
                  <a:pt x="963" y="160"/>
                  <a:pt x="964" y="160"/>
                  <a:pt x="965" y="160"/>
                </a:cubicBezTo>
                <a:cubicBezTo>
                  <a:pt x="966" y="160"/>
                  <a:pt x="966" y="160"/>
                  <a:pt x="966" y="159"/>
                </a:cubicBezTo>
                <a:cubicBezTo>
                  <a:pt x="966" y="157"/>
                  <a:pt x="966" y="154"/>
                  <a:pt x="966" y="152"/>
                </a:cubicBezTo>
                <a:cubicBezTo>
                  <a:pt x="966" y="148"/>
                  <a:pt x="965" y="144"/>
                  <a:pt x="963" y="141"/>
                </a:cubicBezTo>
                <a:cubicBezTo>
                  <a:pt x="960" y="136"/>
                  <a:pt x="956" y="132"/>
                  <a:pt x="950" y="131"/>
                </a:cubicBezTo>
                <a:cubicBezTo>
                  <a:pt x="948" y="131"/>
                  <a:pt x="946" y="130"/>
                  <a:pt x="944" y="130"/>
                </a:cubicBezTo>
                <a:cubicBezTo>
                  <a:pt x="937" y="131"/>
                  <a:pt x="931" y="134"/>
                  <a:pt x="926" y="139"/>
                </a:cubicBezTo>
                <a:cubicBezTo>
                  <a:pt x="924" y="142"/>
                  <a:pt x="923" y="144"/>
                  <a:pt x="922" y="148"/>
                </a:cubicBezTo>
                <a:cubicBezTo>
                  <a:pt x="920" y="153"/>
                  <a:pt x="920" y="158"/>
                  <a:pt x="920" y="164"/>
                </a:cubicBezTo>
                <a:cubicBezTo>
                  <a:pt x="921" y="167"/>
                  <a:pt x="922" y="171"/>
                  <a:pt x="923" y="174"/>
                </a:cubicBezTo>
                <a:cubicBezTo>
                  <a:pt x="927" y="180"/>
                  <a:pt x="931" y="184"/>
                  <a:pt x="938" y="185"/>
                </a:cubicBezTo>
                <a:cubicBezTo>
                  <a:pt x="944" y="186"/>
                  <a:pt x="951" y="186"/>
                  <a:pt x="957" y="183"/>
                </a:cubicBezTo>
                <a:cubicBezTo>
                  <a:pt x="959" y="183"/>
                  <a:pt x="960" y="182"/>
                  <a:pt x="962" y="181"/>
                </a:cubicBezTo>
                <a:cubicBezTo>
                  <a:pt x="962" y="181"/>
                  <a:pt x="962" y="181"/>
                  <a:pt x="962" y="180"/>
                </a:cubicBezTo>
                <a:cubicBezTo>
                  <a:pt x="962" y="178"/>
                  <a:pt x="962" y="176"/>
                  <a:pt x="962" y="173"/>
                </a:cubicBezTo>
                <a:cubicBezTo>
                  <a:pt x="961" y="174"/>
                  <a:pt x="960" y="174"/>
                  <a:pt x="960" y="175"/>
                </a:cubicBezTo>
                <a:close/>
                <a:moveTo>
                  <a:pt x="992" y="69"/>
                </a:moveTo>
                <a:cubicBezTo>
                  <a:pt x="992" y="69"/>
                  <a:pt x="992" y="69"/>
                  <a:pt x="991" y="69"/>
                </a:cubicBezTo>
                <a:cubicBezTo>
                  <a:pt x="986" y="73"/>
                  <a:pt x="980" y="74"/>
                  <a:pt x="974" y="73"/>
                </a:cubicBezTo>
                <a:cubicBezTo>
                  <a:pt x="968" y="72"/>
                  <a:pt x="964" y="69"/>
                  <a:pt x="962" y="64"/>
                </a:cubicBezTo>
                <a:cubicBezTo>
                  <a:pt x="961" y="62"/>
                  <a:pt x="961" y="60"/>
                  <a:pt x="961" y="57"/>
                </a:cubicBezTo>
                <a:cubicBezTo>
                  <a:pt x="961" y="55"/>
                  <a:pt x="960" y="55"/>
                  <a:pt x="963" y="55"/>
                </a:cubicBezTo>
                <a:cubicBezTo>
                  <a:pt x="974" y="55"/>
                  <a:pt x="984" y="55"/>
                  <a:pt x="994" y="55"/>
                </a:cubicBezTo>
                <a:cubicBezTo>
                  <a:pt x="995" y="55"/>
                  <a:pt x="996" y="55"/>
                  <a:pt x="997" y="55"/>
                </a:cubicBezTo>
                <a:cubicBezTo>
                  <a:pt x="998" y="55"/>
                  <a:pt x="998" y="55"/>
                  <a:pt x="998" y="54"/>
                </a:cubicBezTo>
                <a:cubicBezTo>
                  <a:pt x="998" y="51"/>
                  <a:pt x="998" y="48"/>
                  <a:pt x="998" y="46"/>
                </a:cubicBezTo>
                <a:cubicBezTo>
                  <a:pt x="997" y="42"/>
                  <a:pt x="996" y="38"/>
                  <a:pt x="994" y="35"/>
                </a:cubicBezTo>
                <a:cubicBezTo>
                  <a:pt x="992" y="31"/>
                  <a:pt x="989" y="28"/>
                  <a:pt x="985" y="27"/>
                </a:cubicBezTo>
                <a:cubicBezTo>
                  <a:pt x="981" y="25"/>
                  <a:pt x="976" y="25"/>
                  <a:pt x="972" y="25"/>
                </a:cubicBezTo>
                <a:cubicBezTo>
                  <a:pt x="965" y="27"/>
                  <a:pt x="959" y="31"/>
                  <a:pt x="956" y="37"/>
                </a:cubicBezTo>
                <a:cubicBezTo>
                  <a:pt x="954" y="41"/>
                  <a:pt x="952" y="45"/>
                  <a:pt x="952" y="49"/>
                </a:cubicBezTo>
                <a:cubicBezTo>
                  <a:pt x="951" y="55"/>
                  <a:pt x="952" y="62"/>
                  <a:pt x="955" y="67"/>
                </a:cubicBezTo>
                <a:cubicBezTo>
                  <a:pt x="957" y="74"/>
                  <a:pt x="962" y="78"/>
                  <a:pt x="969" y="80"/>
                </a:cubicBezTo>
                <a:cubicBezTo>
                  <a:pt x="976" y="81"/>
                  <a:pt x="983" y="81"/>
                  <a:pt x="989" y="78"/>
                </a:cubicBezTo>
                <a:cubicBezTo>
                  <a:pt x="991" y="77"/>
                  <a:pt x="992" y="77"/>
                  <a:pt x="993" y="76"/>
                </a:cubicBezTo>
                <a:cubicBezTo>
                  <a:pt x="994" y="76"/>
                  <a:pt x="994" y="75"/>
                  <a:pt x="994" y="74"/>
                </a:cubicBezTo>
                <a:cubicBezTo>
                  <a:pt x="994" y="72"/>
                  <a:pt x="994" y="70"/>
                  <a:pt x="994" y="67"/>
                </a:cubicBezTo>
                <a:cubicBezTo>
                  <a:pt x="993" y="68"/>
                  <a:pt x="993" y="68"/>
                  <a:pt x="992" y="69"/>
                </a:cubicBezTo>
                <a:close/>
                <a:moveTo>
                  <a:pt x="845" y="177"/>
                </a:moveTo>
                <a:cubicBezTo>
                  <a:pt x="845" y="177"/>
                  <a:pt x="845" y="178"/>
                  <a:pt x="845" y="178"/>
                </a:cubicBezTo>
                <a:cubicBezTo>
                  <a:pt x="845" y="180"/>
                  <a:pt x="844" y="182"/>
                  <a:pt x="845" y="184"/>
                </a:cubicBezTo>
                <a:cubicBezTo>
                  <a:pt x="847" y="185"/>
                  <a:pt x="849" y="184"/>
                  <a:pt x="851" y="184"/>
                </a:cubicBezTo>
                <a:cubicBezTo>
                  <a:pt x="852" y="184"/>
                  <a:pt x="852" y="184"/>
                  <a:pt x="853" y="184"/>
                </a:cubicBezTo>
                <a:cubicBezTo>
                  <a:pt x="853" y="184"/>
                  <a:pt x="853" y="184"/>
                  <a:pt x="853" y="183"/>
                </a:cubicBezTo>
                <a:cubicBezTo>
                  <a:pt x="853" y="183"/>
                  <a:pt x="853" y="183"/>
                  <a:pt x="853" y="183"/>
                </a:cubicBezTo>
                <a:cubicBezTo>
                  <a:pt x="853" y="172"/>
                  <a:pt x="853" y="161"/>
                  <a:pt x="853" y="150"/>
                </a:cubicBezTo>
                <a:cubicBezTo>
                  <a:pt x="853" y="147"/>
                  <a:pt x="853" y="144"/>
                  <a:pt x="852" y="141"/>
                </a:cubicBezTo>
                <a:cubicBezTo>
                  <a:pt x="850" y="136"/>
                  <a:pt x="847" y="133"/>
                  <a:pt x="842" y="131"/>
                </a:cubicBezTo>
                <a:cubicBezTo>
                  <a:pt x="841" y="131"/>
                  <a:pt x="839" y="131"/>
                  <a:pt x="838" y="131"/>
                </a:cubicBezTo>
                <a:cubicBezTo>
                  <a:pt x="831" y="130"/>
                  <a:pt x="825" y="132"/>
                  <a:pt x="819" y="134"/>
                </a:cubicBezTo>
                <a:cubicBezTo>
                  <a:pt x="818" y="135"/>
                  <a:pt x="817" y="136"/>
                  <a:pt x="817" y="138"/>
                </a:cubicBezTo>
                <a:cubicBezTo>
                  <a:pt x="817" y="139"/>
                  <a:pt x="817" y="141"/>
                  <a:pt x="817" y="142"/>
                </a:cubicBezTo>
                <a:cubicBezTo>
                  <a:pt x="817" y="143"/>
                  <a:pt x="817" y="143"/>
                  <a:pt x="817" y="143"/>
                </a:cubicBezTo>
                <a:cubicBezTo>
                  <a:pt x="817" y="144"/>
                  <a:pt x="817" y="144"/>
                  <a:pt x="817" y="144"/>
                </a:cubicBezTo>
                <a:cubicBezTo>
                  <a:pt x="818" y="143"/>
                  <a:pt x="819" y="143"/>
                  <a:pt x="819" y="142"/>
                </a:cubicBezTo>
                <a:cubicBezTo>
                  <a:pt x="824" y="139"/>
                  <a:pt x="829" y="137"/>
                  <a:pt x="835" y="138"/>
                </a:cubicBezTo>
                <a:cubicBezTo>
                  <a:pt x="838" y="138"/>
                  <a:pt x="841" y="139"/>
                  <a:pt x="843" y="142"/>
                </a:cubicBezTo>
                <a:cubicBezTo>
                  <a:pt x="844" y="144"/>
                  <a:pt x="845" y="147"/>
                  <a:pt x="845" y="150"/>
                </a:cubicBezTo>
                <a:cubicBezTo>
                  <a:pt x="845" y="151"/>
                  <a:pt x="844" y="151"/>
                  <a:pt x="844" y="151"/>
                </a:cubicBezTo>
                <a:cubicBezTo>
                  <a:pt x="844" y="151"/>
                  <a:pt x="843" y="151"/>
                  <a:pt x="843" y="151"/>
                </a:cubicBezTo>
                <a:cubicBezTo>
                  <a:pt x="838" y="152"/>
                  <a:pt x="833" y="153"/>
                  <a:pt x="828" y="153"/>
                </a:cubicBezTo>
                <a:cubicBezTo>
                  <a:pt x="825" y="154"/>
                  <a:pt x="822" y="155"/>
                  <a:pt x="819" y="156"/>
                </a:cubicBezTo>
                <a:cubicBezTo>
                  <a:pt x="816" y="158"/>
                  <a:pt x="813" y="161"/>
                  <a:pt x="812" y="166"/>
                </a:cubicBezTo>
                <a:cubicBezTo>
                  <a:pt x="812" y="167"/>
                  <a:pt x="812" y="169"/>
                  <a:pt x="812" y="171"/>
                </a:cubicBezTo>
                <a:cubicBezTo>
                  <a:pt x="812" y="179"/>
                  <a:pt x="817" y="184"/>
                  <a:pt x="824" y="185"/>
                </a:cubicBezTo>
                <a:cubicBezTo>
                  <a:pt x="826" y="186"/>
                  <a:pt x="828" y="186"/>
                  <a:pt x="830" y="186"/>
                </a:cubicBezTo>
                <a:cubicBezTo>
                  <a:pt x="835" y="185"/>
                  <a:pt x="839" y="183"/>
                  <a:pt x="843" y="179"/>
                </a:cubicBezTo>
                <a:cubicBezTo>
                  <a:pt x="843" y="178"/>
                  <a:pt x="844" y="178"/>
                  <a:pt x="844" y="177"/>
                </a:cubicBezTo>
                <a:cubicBezTo>
                  <a:pt x="845" y="177"/>
                  <a:pt x="845" y="177"/>
                  <a:pt x="845" y="177"/>
                </a:cubicBezTo>
                <a:close/>
                <a:moveTo>
                  <a:pt x="241" y="42"/>
                </a:moveTo>
                <a:cubicBezTo>
                  <a:pt x="238" y="33"/>
                  <a:pt x="232" y="27"/>
                  <a:pt x="223" y="26"/>
                </a:cubicBezTo>
                <a:cubicBezTo>
                  <a:pt x="219" y="25"/>
                  <a:pt x="215" y="25"/>
                  <a:pt x="211" y="26"/>
                </a:cubicBezTo>
                <a:cubicBezTo>
                  <a:pt x="202" y="27"/>
                  <a:pt x="195" y="33"/>
                  <a:pt x="192" y="42"/>
                </a:cubicBezTo>
                <a:cubicBezTo>
                  <a:pt x="190" y="49"/>
                  <a:pt x="190" y="56"/>
                  <a:pt x="192" y="63"/>
                </a:cubicBezTo>
                <a:cubicBezTo>
                  <a:pt x="195" y="72"/>
                  <a:pt x="200" y="77"/>
                  <a:pt x="209" y="80"/>
                </a:cubicBezTo>
                <a:cubicBezTo>
                  <a:pt x="212" y="80"/>
                  <a:pt x="216" y="81"/>
                  <a:pt x="219" y="80"/>
                </a:cubicBezTo>
                <a:cubicBezTo>
                  <a:pt x="230" y="80"/>
                  <a:pt x="238" y="73"/>
                  <a:pt x="241" y="63"/>
                </a:cubicBezTo>
                <a:cubicBezTo>
                  <a:pt x="242" y="59"/>
                  <a:pt x="242" y="56"/>
                  <a:pt x="242" y="52"/>
                </a:cubicBezTo>
                <a:cubicBezTo>
                  <a:pt x="242" y="49"/>
                  <a:pt x="242" y="45"/>
                  <a:pt x="241" y="42"/>
                </a:cubicBezTo>
                <a:close/>
                <a:moveTo>
                  <a:pt x="408" y="183"/>
                </a:moveTo>
                <a:cubicBezTo>
                  <a:pt x="408" y="184"/>
                  <a:pt x="409" y="184"/>
                  <a:pt x="410" y="184"/>
                </a:cubicBezTo>
                <a:cubicBezTo>
                  <a:pt x="411" y="184"/>
                  <a:pt x="413" y="184"/>
                  <a:pt x="415" y="184"/>
                </a:cubicBezTo>
                <a:cubicBezTo>
                  <a:pt x="417" y="184"/>
                  <a:pt x="417" y="184"/>
                  <a:pt x="417" y="182"/>
                </a:cubicBezTo>
                <a:cubicBezTo>
                  <a:pt x="417" y="182"/>
                  <a:pt x="417" y="182"/>
                  <a:pt x="417" y="181"/>
                </a:cubicBezTo>
                <a:cubicBezTo>
                  <a:pt x="417" y="171"/>
                  <a:pt x="417" y="161"/>
                  <a:pt x="417" y="151"/>
                </a:cubicBezTo>
                <a:cubicBezTo>
                  <a:pt x="417" y="150"/>
                  <a:pt x="417" y="149"/>
                  <a:pt x="417" y="147"/>
                </a:cubicBezTo>
                <a:cubicBezTo>
                  <a:pt x="417" y="145"/>
                  <a:pt x="416" y="142"/>
                  <a:pt x="415" y="140"/>
                </a:cubicBezTo>
                <a:cubicBezTo>
                  <a:pt x="413" y="136"/>
                  <a:pt x="411" y="133"/>
                  <a:pt x="406" y="132"/>
                </a:cubicBezTo>
                <a:cubicBezTo>
                  <a:pt x="405" y="131"/>
                  <a:pt x="403" y="131"/>
                  <a:pt x="401" y="131"/>
                </a:cubicBezTo>
                <a:cubicBezTo>
                  <a:pt x="395" y="130"/>
                  <a:pt x="389" y="132"/>
                  <a:pt x="383" y="134"/>
                </a:cubicBezTo>
                <a:cubicBezTo>
                  <a:pt x="382" y="134"/>
                  <a:pt x="382" y="135"/>
                  <a:pt x="381" y="135"/>
                </a:cubicBezTo>
                <a:cubicBezTo>
                  <a:pt x="381" y="135"/>
                  <a:pt x="380" y="136"/>
                  <a:pt x="380" y="136"/>
                </a:cubicBezTo>
                <a:cubicBezTo>
                  <a:pt x="380" y="138"/>
                  <a:pt x="380" y="139"/>
                  <a:pt x="380" y="140"/>
                </a:cubicBezTo>
                <a:cubicBezTo>
                  <a:pt x="380" y="141"/>
                  <a:pt x="380" y="142"/>
                  <a:pt x="381" y="143"/>
                </a:cubicBezTo>
                <a:cubicBezTo>
                  <a:pt x="382" y="144"/>
                  <a:pt x="382" y="142"/>
                  <a:pt x="383" y="142"/>
                </a:cubicBezTo>
                <a:cubicBezTo>
                  <a:pt x="388" y="139"/>
                  <a:pt x="393" y="138"/>
                  <a:pt x="398" y="138"/>
                </a:cubicBezTo>
                <a:cubicBezTo>
                  <a:pt x="403" y="138"/>
                  <a:pt x="406" y="140"/>
                  <a:pt x="408" y="145"/>
                </a:cubicBezTo>
                <a:cubicBezTo>
                  <a:pt x="408" y="147"/>
                  <a:pt x="408" y="148"/>
                  <a:pt x="408" y="150"/>
                </a:cubicBezTo>
                <a:cubicBezTo>
                  <a:pt x="408" y="151"/>
                  <a:pt x="408" y="151"/>
                  <a:pt x="407" y="151"/>
                </a:cubicBezTo>
                <a:cubicBezTo>
                  <a:pt x="407" y="151"/>
                  <a:pt x="407" y="151"/>
                  <a:pt x="406" y="151"/>
                </a:cubicBezTo>
                <a:cubicBezTo>
                  <a:pt x="401" y="152"/>
                  <a:pt x="396" y="153"/>
                  <a:pt x="391" y="153"/>
                </a:cubicBezTo>
                <a:cubicBezTo>
                  <a:pt x="388" y="154"/>
                  <a:pt x="385" y="155"/>
                  <a:pt x="383" y="156"/>
                </a:cubicBezTo>
                <a:cubicBezTo>
                  <a:pt x="379" y="158"/>
                  <a:pt x="377" y="162"/>
                  <a:pt x="376" y="166"/>
                </a:cubicBezTo>
                <a:cubicBezTo>
                  <a:pt x="375" y="168"/>
                  <a:pt x="375" y="170"/>
                  <a:pt x="375" y="172"/>
                </a:cubicBezTo>
                <a:cubicBezTo>
                  <a:pt x="376" y="177"/>
                  <a:pt x="378" y="181"/>
                  <a:pt x="383" y="184"/>
                </a:cubicBezTo>
                <a:cubicBezTo>
                  <a:pt x="385" y="185"/>
                  <a:pt x="387" y="185"/>
                  <a:pt x="389" y="185"/>
                </a:cubicBezTo>
                <a:cubicBezTo>
                  <a:pt x="396" y="186"/>
                  <a:pt x="402" y="184"/>
                  <a:pt x="407" y="178"/>
                </a:cubicBezTo>
                <a:cubicBezTo>
                  <a:pt x="407" y="178"/>
                  <a:pt x="407" y="177"/>
                  <a:pt x="408" y="177"/>
                </a:cubicBezTo>
                <a:cubicBezTo>
                  <a:pt x="408" y="179"/>
                  <a:pt x="408" y="181"/>
                  <a:pt x="408" y="183"/>
                </a:cubicBezTo>
                <a:close/>
                <a:moveTo>
                  <a:pt x="64" y="168"/>
                </a:moveTo>
                <a:cubicBezTo>
                  <a:pt x="66" y="177"/>
                  <a:pt x="72" y="183"/>
                  <a:pt x="81" y="185"/>
                </a:cubicBezTo>
                <a:cubicBezTo>
                  <a:pt x="85" y="186"/>
                  <a:pt x="89" y="186"/>
                  <a:pt x="93" y="185"/>
                </a:cubicBezTo>
                <a:cubicBezTo>
                  <a:pt x="102" y="184"/>
                  <a:pt x="109" y="179"/>
                  <a:pt x="112" y="170"/>
                </a:cubicBezTo>
                <a:cubicBezTo>
                  <a:pt x="115" y="162"/>
                  <a:pt x="115" y="153"/>
                  <a:pt x="112" y="144"/>
                </a:cubicBezTo>
                <a:cubicBezTo>
                  <a:pt x="109" y="137"/>
                  <a:pt x="103" y="133"/>
                  <a:pt x="95" y="131"/>
                </a:cubicBezTo>
                <a:cubicBezTo>
                  <a:pt x="91" y="130"/>
                  <a:pt x="87" y="130"/>
                  <a:pt x="82" y="131"/>
                </a:cubicBezTo>
                <a:cubicBezTo>
                  <a:pt x="74" y="133"/>
                  <a:pt x="68" y="138"/>
                  <a:pt x="65" y="146"/>
                </a:cubicBezTo>
                <a:cubicBezTo>
                  <a:pt x="63" y="150"/>
                  <a:pt x="62" y="154"/>
                  <a:pt x="62" y="158"/>
                </a:cubicBezTo>
                <a:cubicBezTo>
                  <a:pt x="62" y="162"/>
                  <a:pt x="63" y="165"/>
                  <a:pt x="64" y="168"/>
                </a:cubicBezTo>
                <a:close/>
                <a:moveTo>
                  <a:pt x="335" y="40"/>
                </a:moveTo>
                <a:cubicBezTo>
                  <a:pt x="332" y="32"/>
                  <a:pt x="327" y="27"/>
                  <a:pt x="318" y="26"/>
                </a:cubicBezTo>
                <a:cubicBezTo>
                  <a:pt x="314" y="25"/>
                  <a:pt x="310" y="25"/>
                  <a:pt x="306" y="26"/>
                </a:cubicBezTo>
                <a:cubicBezTo>
                  <a:pt x="297" y="27"/>
                  <a:pt x="290" y="33"/>
                  <a:pt x="287" y="42"/>
                </a:cubicBezTo>
                <a:cubicBezTo>
                  <a:pt x="285" y="49"/>
                  <a:pt x="285" y="56"/>
                  <a:pt x="287" y="62"/>
                </a:cubicBezTo>
                <a:cubicBezTo>
                  <a:pt x="289" y="71"/>
                  <a:pt x="295" y="77"/>
                  <a:pt x="304" y="80"/>
                </a:cubicBezTo>
                <a:cubicBezTo>
                  <a:pt x="307" y="80"/>
                  <a:pt x="311" y="81"/>
                  <a:pt x="314" y="80"/>
                </a:cubicBezTo>
                <a:cubicBezTo>
                  <a:pt x="325" y="80"/>
                  <a:pt x="333" y="73"/>
                  <a:pt x="336" y="63"/>
                </a:cubicBezTo>
                <a:cubicBezTo>
                  <a:pt x="337" y="60"/>
                  <a:pt x="338" y="56"/>
                  <a:pt x="338" y="52"/>
                </a:cubicBezTo>
                <a:cubicBezTo>
                  <a:pt x="338" y="48"/>
                  <a:pt x="337" y="44"/>
                  <a:pt x="335" y="40"/>
                </a:cubicBezTo>
                <a:close/>
                <a:moveTo>
                  <a:pt x="1208" y="18"/>
                </a:moveTo>
                <a:cubicBezTo>
                  <a:pt x="1210" y="16"/>
                  <a:pt x="1213" y="14"/>
                  <a:pt x="1216" y="13"/>
                </a:cubicBezTo>
                <a:cubicBezTo>
                  <a:pt x="1219" y="11"/>
                  <a:pt x="1223" y="11"/>
                  <a:pt x="1227" y="12"/>
                </a:cubicBezTo>
                <a:cubicBezTo>
                  <a:pt x="1232" y="12"/>
                  <a:pt x="1235" y="15"/>
                  <a:pt x="1236" y="20"/>
                </a:cubicBezTo>
                <a:cubicBezTo>
                  <a:pt x="1237" y="23"/>
                  <a:pt x="1237" y="26"/>
                  <a:pt x="1237" y="29"/>
                </a:cubicBezTo>
                <a:cubicBezTo>
                  <a:pt x="1236" y="33"/>
                  <a:pt x="1234" y="36"/>
                  <a:pt x="1231" y="39"/>
                </a:cubicBezTo>
                <a:cubicBezTo>
                  <a:pt x="1229" y="42"/>
                  <a:pt x="1226" y="44"/>
                  <a:pt x="1224" y="46"/>
                </a:cubicBezTo>
                <a:cubicBezTo>
                  <a:pt x="1220" y="48"/>
                  <a:pt x="1217" y="51"/>
                  <a:pt x="1214" y="53"/>
                </a:cubicBezTo>
                <a:cubicBezTo>
                  <a:pt x="1212" y="55"/>
                  <a:pt x="1210" y="56"/>
                  <a:pt x="1209" y="58"/>
                </a:cubicBezTo>
                <a:cubicBezTo>
                  <a:pt x="1206" y="61"/>
                  <a:pt x="1205" y="64"/>
                  <a:pt x="1204" y="67"/>
                </a:cubicBezTo>
                <a:cubicBezTo>
                  <a:pt x="1203" y="71"/>
                  <a:pt x="1203" y="75"/>
                  <a:pt x="1203" y="78"/>
                </a:cubicBezTo>
                <a:cubicBezTo>
                  <a:pt x="1203" y="79"/>
                  <a:pt x="1203" y="79"/>
                  <a:pt x="1204" y="79"/>
                </a:cubicBezTo>
                <a:cubicBezTo>
                  <a:pt x="1204" y="79"/>
                  <a:pt x="1205" y="79"/>
                  <a:pt x="1205" y="79"/>
                </a:cubicBezTo>
                <a:cubicBezTo>
                  <a:pt x="1219" y="79"/>
                  <a:pt x="1232" y="79"/>
                  <a:pt x="1246" y="79"/>
                </a:cubicBezTo>
                <a:cubicBezTo>
                  <a:pt x="1246" y="79"/>
                  <a:pt x="1247" y="79"/>
                  <a:pt x="1247" y="79"/>
                </a:cubicBezTo>
                <a:cubicBezTo>
                  <a:pt x="1248" y="79"/>
                  <a:pt x="1248" y="79"/>
                  <a:pt x="1248" y="78"/>
                </a:cubicBezTo>
                <a:cubicBezTo>
                  <a:pt x="1248" y="76"/>
                  <a:pt x="1248" y="74"/>
                  <a:pt x="1248" y="72"/>
                </a:cubicBezTo>
                <a:cubicBezTo>
                  <a:pt x="1248" y="72"/>
                  <a:pt x="1248" y="72"/>
                  <a:pt x="1248" y="72"/>
                </a:cubicBezTo>
                <a:cubicBezTo>
                  <a:pt x="1247" y="72"/>
                  <a:pt x="1246" y="72"/>
                  <a:pt x="1245" y="72"/>
                </a:cubicBezTo>
                <a:cubicBezTo>
                  <a:pt x="1235" y="72"/>
                  <a:pt x="1225" y="72"/>
                  <a:pt x="1215" y="72"/>
                </a:cubicBezTo>
                <a:cubicBezTo>
                  <a:pt x="1214" y="72"/>
                  <a:pt x="1213" y="72"/>
                  <a:pt x="1213" y="72"/>
                </a:cubicBezTo>
                <a:cubicBezTo>
                  <a:pt x="1212" y="71"/>
                  <a:pt x="1212" y="71"/>
                  <a:pt x="1212" y="70"/>
                </a:cubicBezTo>
                <a:cubicBezTo>
                  <a:pt x="1212" y="67"/>
                  <a:pt x="1213" y="65"/>
                  <a:pt x="1215" y="63"/>
                </a:cubicBezTo>
                <a:cubicBezTo>
                  <a:pt x="1216" y="61"/>
                  <a:pt x="1218" y="59"/>
                  <a:pt x="1219" y="58"/>
                </a:cubicBezTo>
                <a:cubicBezTo>
                  <a:pt x="1223" y="55"/>
                  <a:pt x="1226" y="53"/>
                  <a:pt x="1229" y="51"/>
                </a:cubicBezTo>
                <a:cubicBezTo>
                  <a:pt x="1232" y="48"/>
                  <a:pt x="1236" y="45"/>
                  <a:pt x="1239" y="42"/>
                </a:cubicBezTo>
                <a:cubicBezTo>
                  <a:pt x="1242" y="39"/>
                  <a:pt x="1244" y="35"/>
                  <a:pt x="1245" y="31"/>
                </a:cubicBezTo>
                <a:cubicBezTo>
                  <a:pt x="1245" y="28"/>
                  <a:pt x="1246" y="25"/>
                  <a:pt x="1246" y="22"/>
                </a:cubicBezTo>
                <a:cubicBezTo>
                  <a:pt x="1245" y="14"/>
                  <a:pt x="1240" y="7"/>
                  <a:pt x="1232" y="5"/>
                </a:cubicBezTo>
                <a:cubicBezTo>
                  <a:pt x="1227" y="4"/>
                  <a:pt x="1222" y="4"/>
                  <a:pt x="1217" y="5"/>
                </a:cubicBezTo>
                <a:cubicBezTo>
                  <a:pt x="1213" y="6"/>
                  <a:pt x="1210" y="8"/>
                  <a:pt x="1207" y="10"/>
                </a:cubicBezTo>
                <a:cubicBezTo>
                  <a:pt x="1206" y="11"/>
                  <a:pt x="1206" y="11"/>
                  <a:pt x="1206" y="12"/>
                </a:cubicBezTo>
                <a:cubicBezTo>
                  <a:pt x="1206" y="15"/>
                  <a:pt x="1206" y="17"/>
                  <a:pt x="1206" y="20"/>
                </a:cubicBezTo>
                <a:cubicBezTo>
                  <a:pt x="1207" y="19"/>
                  <a:pt x="1207" y="19"/>
                  <a:pt x="1208" y="18"/>
                </a:cubicBezTo>
                <a:close/>
                <a:moveTo>
                  <a:pt x="529" y="145"/>
                </a:moveTo>
                <a:cubicBezTo>
                  <a:pt x="526" y="137"/>
                  <a:pt x="521" y="133"/>
                  <a:pt x="513" y="131"/>
                </a:cubicBezTo>
                <a:cubicBezTo>
                  <a:pt x="508" y="130"/>
                  <a:pt x="504" y="130"/>
                  <a:pt x="500" y="131"/>
                </a:cubicBezTo>
                <a:cubicBezTo>
                  <a:pt x="491" y="133"/>
                  <a:pt x="486" y="138"/>
                  <a:pt x="482" y="146"/>
                </a:cubicBezTo>
                <a:cubicBezTo>
                  <a:pt x="480" y="150"/>
                  <a:pt x="480" y="155"/>
                  <a:pt x="480" y="160"/>
                </a:cubicBezTo>
                <a:cubicBezTo>
                  <a:pt x="480" y="163"/>
                  <a:pt x="480" y="166"/>
                  <a:pt x="481" y="169"/>
                </a:cubicBezTo>
                <a:cubicBezTo>
                  <a:pt x="484" y="177"/>
                  <a:pt x="490" y="183"/>
                  <a:pt x="499" y="185"/>
                </a:cubicBezTo>
                <a:cubicBezTo>
                  <a:pt x="502" y="186"/>
                  <a:pt x="506" y="186"/>
                  <a:pt x="510" y="185"/>
                </a:cubicBezTo>
                <a:cubicBezTo>
                  <a:pt x="520" y="184"/>
                  <a:pt x="526" y="178"/>
                  <a:pt x="530" y="169"/>
                </a:cubicBezTo>
                <a:cubicBezTo>
                  <a:pt x="531" y="166"/>
                  <a:pt x="532" y="162"/>
                  <a:pt x="532" y="158"/>
                </a:cubicBezTo>
                <a:cubicBezTo>
                  <a:pt x="532" y="153"/>
                  <a:pt x="531" y="149"/>
                  <a:pt x="529" y="145"/>
                </a:cubicBezTo>
                <a:close/>
                <a:moveTo>
                  <a:pt x="1064" y="18"/>
                </a:moveTo>
                <a:cubicBezTo>
                  <a:pt x="1066" y="16"/>
                  <a:pt x="1068" y="14"/>
                  <a:pt x="1071" y="13"/>
                </a:cubicBezTo>
                <a:cubicBezTo>
                  <a:pt x="1075" y="11"/>
                  <a:pt x="1078" y="11"/>
                  <a:pt x="1082" y="12"/>
                </a:cubicBezTo>
                <a:cubicBezTo>
                  <a:pt x="1087" y="12"/>
                  <a:pt x="1091" y="16"/>
                  <a:pt x="1092" y="21"/>
                </a:cubicBezTo>
                <a:cubicBezTo>
                  <a:pt x="1093" y="24"/>
                  <a:pt x="1092" y="28"/>
                  <a:pt x="1092" y="31"/>
                </a:cubicBezTo>
                <a:cubicBezTo>
                  <a:pt x="1091" y="34"/>
                  <a:pt x="1089" y="36"/>
                  <a:pt x="1087" y="38"/>
                </a:cubicBezTo>
                <a:cubicBezTo>
                  <a:pt x="1085" y="41"/>
                  <a:pt x="1082" y="44"/>
                  <a:pt x="1079" y="46"/>
                </a:cubicBezTo>
                <a:cubicBezTo>
                  <a:pt x="1075" y="49"/>
                  <a:pt x="1072" y="51"/>
                  <a:pt x="1068" y="54"/>
                </a:cubicBezTo>
                <a:cubicBezTo>
                  <a:pt x="1066" y="56"/>
                  <a:pt x="1064" y="58"/>
                  <a:pt x="1063" y="60"/>
                </a:cubicBezTo>
                <a:cubicBezTo>
                  <a:pt x="1061" y="63"/>
                  <a:pt x="1059" y="67"/>
                  <a:pt x="1059" y="70"/>
                </a:cubicBezTo>
                <a:cubicBezTo>
                  <a:pt x="1058" y="73"/>
                  <a:pt x="1058" y="75"/>
                  <a:pt x="1058" y="77"/>
                </a:cubicBezTo>
                <a:cubicBezTo>
                  <a:pt x="1058" y="79"/>
                  <a:pt x="1058" y="79"/>
                  <a:pt x="1061" y="79"/>
                </a:cubicBezTo>
                <a:cubicBezTo>
                  <a:pt x="1074" y="79"/>
                  <a:pt x="1088" y="79"/>
                  <a:pt x="1102" y="79"/>
                </a:cubicBezTo>
                <a:cubicBezTo>
                  <a:pt x="1102" y="79"/>
                  <a:pt x="1102" y="79"/>
                  <a:pt x="1102" y="79"/>
                </a:cubicBezTo>
                <a:cubicBezTo>
                  <a:pt x="1104" y="79"/>
                  <a:pt x="1104" y="79"/>
                  <a:pt x="1104" y="78"/>
                </a:cubicBezTo>
                <a:cubicBezTo>
                  <a:pt x="1104" y="76"/>
                  <a:pt x="1104" y="75"/>
                  <a:pt x="1104" y="73"/>
                </a:cubicBezTo>
                <a:cubicBezTo>
                  <a:pt x="1104" y="72"/>
                  <a:pt x="1104" y="72"/>
                  <a:pt x="1102" y="72"/>
                </a:cubicBezTo>
                <a:cubicBezTo>
                  <a:pt x="1102" y="72"/>
                  <a:pt x="1101" y="72"/>
                  <a:pt x="1101" y="72"/>
                </a:cubicBezTo>
                <a:cubicBezTo>
                  <a:pt x="1091" y="72"/>
                  <a:pt x="1080" y="72"/>
                  <a:pt x="1070" y="72"/>
                </a:cubicBezTo>
                <a:cubicBezTo>
                  <a:pt x="1070" y="72"/>
                  <a:pt x="1069" y="72"/>
                  <a:pt x="1068" y="72"/>
                </a:cubicBezTo>
                <a:cubicBezTo>
                  <a:pt x="1067" y="71"/>
                  <a:pt x="1067" y="71"/>
                  <a:pt x="1067" y="70"/>
                </a:cubicBezTo>
                <a:cubicBezTo>
                  <a:pt x="1067" y="67"/>
                  <a:pt x="1069" y="64"/>
                  <a:pt x="1071" y="62"/>
                </a:cubicBezTo>
                <a:cubicBezTo>
                  <a:pt x="1072" y="60"/>
                  <a:pt x="1073" y="59"/>
                  <a:pt x="1075" y="58"/>
                </a:cubicBezTo>
                <a:cubicBezTo>
                  <a:pt x="1078" y="56"/>
                  <a:pt x="1081" y="53"/>
                  <a:pt x="1084" y="51"/>
                </a:cubicBezTo>
                <a:cubicBezTo>
                  <a:pt x="1087" y="48"/>
                  <a:pt x="1090" y="46"/>
                  <a:pt x="1093" y="43"/>
                </a:cubicBezTo>
                <a:cubicBezTo>
                  <a:pt x="1099" y="37"/>
                  <a:pt x="1102" y="30"/>
                  <a:pt x="1101" y="22"/>
                </a:cubicBezTo>
                <a:cubicBezTo>
                  <a:pt x="1100" y="13"/>
                  <a:pt x="1094" y="7"/>
                  <a:pt x="1087" y="5"/>
                </a:cubicBezTo>
                <a:cubicBezTo>
                  <a:pt x="1082" y="4"/>
                  <a:pt x="1076" y="4"/>
                  <a:pt x="1071" y="5"/>
                </a:cubicBezTo>
                <a:cubicBezTo>
                  <a:pt x="1068" y="6"/>
                  <a:pt x="1065" y="8"/>
                  <a:pt x="1062" y="10"/>
                </a:cubicBezTo>
                <a:cubicBezTo>
                  <a:pt x="1062" y="11"/>
                  <a:pt x="1061" y="11"/>
                  <a:pt x="1061" y="12"/>
                </a:cubicBezTo>
                <a:cubicBezTo>
                  <a:pt x="1061" y="15"/>
                  <a:pt x="1061" y="17"/>
                  <a:pt x="1061" y="20"/>
                </a:cubicBezTo>
                <a:cubicBezTo>
                  <a:pt x="1062" y="19"/>
                  <a:pt x="1063" y="19"/>
                  <a:pt x="1064" y="18"/>
                </a:cubicBezTo>
                <a:close/>
                <a:moveTo>
                  <a:pt x="1340" y="18"/>
                </a:moveTo>
                <a:cubicBezTo>
                  <a:pt x="1342" y="16"/>
                  <a:pt x="1345" y="14"/>
                  <a:pt x="1347" y="13"/>
                </a:cubicBezTo>
                <a:cubicBezTo>
                  <a:pt x="1351" y="11"/>
                  <a:pt x="1355" y="11"/>
                  <a:pt x="1358" y="12"/>
                </a:cubicBezTo>
                <a:cubicBezTo>
                  <a:pt x="1363" y="12"/>
                  <a:pt x="1367" y="15"/>
                  <a:pt x="1368" y="20"/>
                </a:cubicBezTo>
                <a:cubicBezTo>
                  <a:pt x="1369" y="22"/>
                  <a:pt x="1369" y="25"/>
                  <a:pt x="1369" y="27"/>
                </a:cubicBezTo>
                <a:cubicBezTo>
                  <a:pt x="1368" y="32"/>
                  <a:pt x="1366" y="36"/>
                  <a:pt x="1363" y="39"/>
                </a:cubicBezTo>
                <a:cubicBezTo>
                  <a:pt x="1361" y="42"/>
                  <a:pt x="1358" y="44"/>
                  <a:pt x="1355" y="46"/>
                </a:cubicBezTo>
                <a:cubicBezTo>
                  <a:pt x="1352" y="49"/>
                  <a:pt x="1348" y="51"/>
                  <a:pt x="1345" y="54"/>
                </a:cubicBezTo>
                <a:cubicBezTo>
                  <a:pt x="1343" y="56"/>
                  <a:pt x="1341" y="58"/>
                  <a:pt x="1339" y="60"/>
                </a:cubicBezTo>
                <a:cubicBezTo>
                  <a:pt x="1337" y="63"/>
                  <a:pt x="1336" y="66"/>
                  <a:pt x="1335" y="70"/>
                </a:cubicBezTo>
                <a:cubicBezTo>
                  <a:pt x="1335" y="72"/>
                  <a:pt x="1335" y="74"/>
                  <a:pt x="1335" y="77"/>
                </a:cubicBezTo>
                <a:cubicBezTo>
                  <a:pt x="1335" y="79"/>
                  <a:pt x="1335" y="79"/>
                  <a:pt x="1337" y="79"/>
                </a:cubicBezTo>
                <a:cubicBezTo>
                  <a:pt x="1350" y="79"/>
                  <a:pt x="1363" y="79"/>
                  <a:pt x="1376" y="79"/>
                </a:cubicBezTo>
                <a:cubicBezTo>
                  <a:pt x="1377" y="79"/>
                  <a:pt x="1379" y="79"/>
                  <a:pt x="1380" y="79"/>
                </a:cubicBezTo>
                <a:cubicBezTo>
                  <a:pt x="1381" y="78"/>
                  <a:pt x="1380" y="76"/>
                  <a:pt x="1380" y="75"/>
                </a:cubicBezTo>
                <a:cubicBezTo>
                  <a:pt x="1380" y="71"/>
                  <a:pt x="1381" y="72"/>
                  <a:pt x="1377" y="72"/>
                </a:cubicBezTo>
                <a:cubicBezTo>
                  <a:pt x="1367" y="72"/>
                  <a:pt x="1357" y="72"/>
                  <a:pt x="1346" y="72"/>
                </a:cubicBezTo>
                <a:cubicBezTo>
                  <a:pt x="1346" y="72"/>
                  <a:pt x="1345" y="72"/>
                  <a:pt x="1344" y="71"/>
                </a:cubicBezTo>
                <a:cubicBezTo>
                  <a:pt x="1343" y="68"/>
                  <a:pt x="1344" y="65"/>
                  <a:pt x="1346" y="63"/>
                </a:cubicBezTo>
                <a:cubicBezTo>
                  <a:pt x="1347" y="61"/>
                  <a:pt x="1349" y="60"/>
                  <a:pt x="1351" y="58"/>
                </a:cubicBezTo>
                <a:cubicBezTo>
                  <a:pt x="1354" y="55"/>
                  <a:pt x="1358" y="53"/>
                  <a:pt x="1361" y="50"/>
                </a:cubicBezTo>
                <a:cubicBezTo>
                  <a:pt x="1365" y="48"/>
                  <a:pt x="1368" y="45"/>
                  <a:pt x="1370" y="42"/>
                </a:cubicBezTo>
                <a:cubicBezTo>
                  <a:pt x="1376" y="36"/>
                  <a:pt x="1378" y="29"/>
                  <a:pt x="1377" y="21"/>
                </a:cubicBezTo>
                <a:cubicBezTo>
                  <a:pt x="1376" y="12"/>
                  <a:pt x="1370" y="7"/>
                  <a:pt x="1363" y="5"/>
                </a:cubicBezTo>
                <a:cubicBezTo>
                  <a:pt x="1358" y="4"/>
                  <a:pt x="1353" y="4"/>
                  <a:pt x="1348" y="5"/>
                </a:cubicBezTo>
                <a:cubicBezTo>
                  <a:pt x="1344" y="6"/>
                  <a:pt x="1341" y="8"/>
                  <a:pt x="1338" y="10"/>
                </a:cubicBezTo>
                <a:cubicBezTo>
                  <a:pt x="1338" y="11"/>
                  <a:pt x="1338" y="11"/>
                  <a:pt x="1338" y="12"/>
                </a:cubicBezTo>
                <a:cubicBezTo>
                  <a:pt x="1338" y="14"/>
                  <a:pt x="1338" y="16"/>
                  <a:pt x="1338" y="17"/>
                </a:cubicBezTo>
                <a:cubicBezTo>
                  <a:pt x="1338" y="18"/>
                  <a:pt x="1337" y="19"/>
                  <a:pt x="1338" y="20"/>
                </a:cubicBezTo>
                <a:cubicBezTo>
                  <a:pt x="1339" y="19"/>
                  <a:pt x="1339" y="18"/>
                  <a:pt x="1340" y="18"/>
                </a:cubicBezTo>
                <a:close/>
                <a:moveTo>
                  <a:pt x="714" y="142"/>
                </a:moveTo>
                <a:cubicBezTo>
                  <a:pt x="718" y="139"/>
                  <a:pt x="723" y="137"/>
                  <a:pt x="729" y="138"/>
                </a:cubicBezTo>
                <a:cubicBezTo>
                  <a:pt x="734" y="138"/>
                  <a:pt x="737" y="140"/>
                  <a:pt x="738" y="145"/>
                </a:cubicBezTo>
                <a:cubicBezTo>
                  <a:pt x="739" y="147"/>
                  <a:pt x="739" y="148"/>
                  <a:pt x="739" y="150"/>
                </a:cubicBezTo>
                <a:cubicBezTo>
                  <a:pt x="739" y="151"/>
                  <a:pt x="739" y="151"/>
                  <a:pt x="738" y="151"/>
                </a:cubicBezTo>
                <a:cubicBezTo>
                  <a:pt x="736" y="151"/>
                  <a:pt x="735" y="152"/>
                  <a:pt x="733" y="152"/>
                </a:cubicBezTo>
                <a:cubicBezTo>
                  <a:pt x="729" y="152"/>
                  <a:pt x="725" y="153"/>
                  <a:pt x="721" y="153"/>
                </a:cubicBezTo>
                <a:cubicBezTo>
                  <a:pt x="718" y="154"/>
                  <a:pt x="716" y="155"/>
                  <a:pt x="713" y="156"/>
                </a:cubicBezTo>
                <a:cubicBezTo>
                  <a:pt x="710" y="158"/>
                  <a:pt x="707" y="161"/>
                  <a:pt x="706" y="165"/>
                </a:cubicBezTo>
                <a:cubicBezTo>
                  <a:pt x="706" y="167"/>
                  <a:pt x="705" y="170"/>
                  <a:pt x="706" y="172"/>
                </a:cubicBezTo>
                <a:cubicBezTo>
                  <a:pt x="706" y="178"/>
                  <a:pt x="709" y="182"/>
                  <a:pt x="715" y="184"/>
                </a:cubicBezTo>
                <a:cubicBezTo>
                  <a:pt x="719" y="186"/>
                  <a:pt x="724" y="186"/>
                  <a:pt x="728" y="185"/>
                </a:cubicBezTo>
                <a:cubicBezTo>
                  <a:pt x="732" y="184"/>
                  <a:pt x="735" y="182"/>
                  <a:pt x="737" y="179"/>
                </a:cubicBezTo>
                <a:cubicBezTo>
                  <a:pt x="737" y="178"/>
                  <a:pt x="738" y="178"/>
                  <a:pt x="738" y="178"/>
                </a:cubicBezTo>
                <a:cubicBezTo>
                  <a:pt x="738" y="177"/>
                  <a:pt x="738" y="177"/>
                  <a:pt x="739" y="177"/>
                </a:cubicBezTo>
                <a:cubicBezTo>
                  <a:pt x="739" y="178"/>
                  <a:pt x="739" y="179"/>
                  <a:pt x="739" y="180"/>
                </a:cubicBezTo>
                <a:cubicBezTo>
                  <a:pt x="739" y="181"/>
                  <a:pt x="739" y="182"/>
                  <a:pt x="739" y="183"/>
                </a:cubicBezTo>
                <a:cubicBezTo>
                  <a:pt x="739" y="184"/>
                  <a:pt x="739" y="184"/>
                  <a:pt x="740" y="184"/>
                </a:cubicBezTo>
                <a:cubicBezTo>
                  <a:pt x="742" y="184"/>
                  <a:pt x="744" y="184"/>
                  <a:pt x="746" y="184"/>
                </a:cubicBezTo>
                <a:cubicBezTo>
                  <a:pt x="747" y="184"/>
                  <a:pt x="747" y="184"/>
                  <a:pt x="747" y="183"/>
                </a:cubicBezTo>
                <a:cubicBezTo>
                  <a:pt x="747" y="183"/>
                  <a:pt x="747" y="182"/>
                  <a:pt x="747" y="182"/>
                </a:cubicBezTo>
                <a:cubicBezTo>
                  <a:pt x="747" y="171"/>
                  <a:pt x="747" y="161"/>
                  <a:pt x="747" y="150"/>
                </a:cubicBezTo>
                <a:cubicBezTo>
                  <a:pt x="747" y="149"/>
                  <a:pt x="747" y="148"/>
                  <a:pt x="747" y="146"/>
                </a:cubicBezTo>
                <a:cubicBezTo>
                  <a:pt x="747" y="144"/>
                  <a:pt x="746" y="142"/>
                  <a:pt x="745" y="140"/>
                </a:cubicBezTo>
                <a:cubicBezTo>
                  <a:pt x="744" y="136"/>
                  <a:pt x="741" y="133"/>
                  <a:pt x="737" y="132"/>
                </a:cubicBezTo>
                <a:cubicBezTo>
                  <a:pt x="736" y="131"/>
                  <a:pt x="734" y="131"/>
                  <a:pt x="732" y="131"/>
                </a:cubicBezTo>
                <a:cubicBezTo>
                  <a:pt x="725" y="130"/>
                  <a:pt x="719" y="131"/>
                  <a:pt x="713" y="134"/>
                </a:cubicBezTo>
                <a:cubicBezTo>
                  <a:pt x="713" y="134"/>
                  <a:pt x="712" y="135"/>
                  <a:pt x="712" y="135"/>
                </a:cubicBezTo>
                <a:cubicBezTo>
                  <a:pt x="711" y="135"/>
                  <a:pt x="711" y="136"/>
                  <a:pt x="711" y="136"/>
                </a:cubicBezTo>
                <a:cubicBezTo>
                  <a:pt x="711" y="139"/>
                  <a:pt x="711" y="141"/>
                  <a:pt x="711" y="144"/>
                </a:cubicBezTo>
                <a:cubicBezTo>
                  <a:pt x="712" y="143"/>
                  <a:pt x="713" y="143"/>
                  <a:pt x="714" y="142"/>
                </a:cubicBezTo>
                <a:close/>
                <a:moveTo>
                  <a:pt x="471" y="29"/>
                </a:moveTo>
                <a:cubicBezTo>
                  <a:pt x="473" y="36"/>
                  <a:pt x="476" y="43"/>
                  <a:pt x="479" y="49"/>
                </a:cubicBezTo>
                <a:cubicBezTo>
                  <a:pt x="482" y="59"/>
                  <a:pt x="486" y="68"/>
                  <a:pt x="490" y="77"/>
                </a:cubicBezTo>
                <a:cubicBezTo>
                  <a:pt x="490" y="78"/>
                  <a:pt x="490" y="79"/>
                  <a:pt x="490" y="81"/>
                </a:cubicBezTo>
                <a:cubicBezTo>
                  <a:pt x="488" y="83"/>
                  <a:pt x="487" y="86"/>
                  <a:pt x="486" y="89"/>
                </a:cubicBezTo>
                <a:cubicBezTo>
                  <a:pt x="486" y="90"/>
                  <a:pt x="485" y="91"/>
                  <a:pt x="484" y="92"/>
                </a:cubicBezTo>
                <a:cubicBezTo>
                  <a:pt x="482" y="96"/>
                  <a:pt x="479" y="97"/>
                  <a:pt x="475" y="96"/>
                </a:cubicBezTo>
                <a:cubicBezTo>
                  <a:pt x="474" y="96"/>
                  <a:pt x="472" y="95"/>
                  <a:pt x="472" y="96"/>
                </a:cubicBezTo>
                <a:cubicBezTo>
                  <a:pt x="471" y="97"/>
                  <a:pt x="472" y="98"/>
                  <a:pt x="472" y="99"/>
                </a:cubicBezTo>
                <a:cubicBezTo>
                  <a:pt x="471" y="100"/>
                  <a:pt x="471" y="101"/>
                  <a:pt x="472" y="102"/>
                </a:cubicBezTo>
                <a:cubicBezTo>
                  <a:pt x="472" y="103"/>
                  <a:pt x="472" y="103"/>
                  <a:pt x="473" y="103"/>
                </a:cubicBezTo>
                <a:cubicBezTo>
                  <a:pt x="478" y="104"/>
                  <a:pt x="483" y="104"/>
                  <a:pt x="487" y="100"/>
                </a:cubicBezTo>
                <a:cubicBezTo>
                  <a:pt x="489" y="98"/>
                  <a:pt x="490" y="97"/>
                  <a:pt x="492" y="95"/>
                </a:cubicBezTo>
                <a:cubicBezTo>
                  <a:pt x="493" y="92"/>
                  <a:pt x="494" y="90"/>
                  <a:pt x="495" y="87"/>
                </a:cubicBezTo>
                <a:cubicBezTo>
                  <a:pt x="499" y="79"/>
                  <a:pt x="502" y="70"/>
                  <a:pt x="506" y="62"/>
                </a:cubicBezTo>
                <a:cubicBezTo>
                  <a:pt x="510" y="51"/>
                  <a:pt x="514" y="40"/>
                  <a:pt x="519" y="29"/>
                </a:cubicBezTo>
                <a:cubicBezTo>
                  <a:pt x="519" y="28"/>
                  <a:pt x="519" y="27"/>
                  <a:pt x="519" y="26"/>
                </a:cubicBezTo>
                <a:cubicBezTo>
                  <a:pt x="516" y="26"/>
                  <a:pt x="514" y="26"/>
                  <a:pt x="511" y="26"/>
                </a:cubicBezTo>
                <a:cubicBezTo>
                  <a:pt x="508" y="34"/>
                  <a:pt x="505" y="41"/>
                  <a:pt x="503" y="48"/>
                </a:cubicBezTo>
                <a:cubicBezTo>
                  <a:pt x="500" y="55"/>
                  <a:pt x="498" y="63"/>
                  <a:pt x="495" y="70"/>
                </a:cubicBezTo>
                <a:cubicBezTo>
                  <a:pt x="494" y="69"/>
                  <a:pt x="494" y="68"/>
                  <a:pt x="493" y="67"/>
                </a:cubicBezTo>
                <a:cubicBezTo>
                  <a:pt x="489" y="54"/>
                  <a:pt x="485" y="42"/>
                  <a:pt x="480" y="30"/>
                </a:cubicBezTo>
                <a:cubicBezTo>
                  <a:pt x="479" y="26"/>
                  <a:pt x="480" y="26"/>
                  <a:pt x="475" y="26"/>
                </a:cubicBezTo>
                <a:cubicBezTo>
                  <a:pt x="474" y="26"/>
                  <a:pt x="472" y="26"/>
                  <a:pt x="470" y="26"/>
                </a:cubicBezTo>
                <a:cubicBezTo>
                  <a:pt x="470" y="26"/>
                  <a:pt x="470" y="27"/>
                  <a:pt x="470" y="27"/>
                </a:cubicBezTo>
                <a:cubicBezTo>
                  <a:pt x="470" y="27"/>
                  <a:pt x="470" y="28"/>
                  <a:pt x="471" y="29"/>
                </a:cubicBezTo>
                <a:close/>
                <a:moveTo>
                  <a:pt x="132" y="140"/>
                </a:moveTo>
                <a:cubicBezTo>
                  <a:pt x="132" y="139"/>
                  <a:pt x="132" y="138"/>
                  <a:pt x="132" y="137"/>
                </a:cubicBezTo>
                <a:cubicBezTo>
                  <a:pt x="132" y="136"/>
                  <a:pt x="132" y="134"/>
                  <a:pt x="132" y="133"/>
                </a:cubicBezTo>
                <a:cubicBezTo>
                  <a:pt x="132" y="132"/>
                  <a:pt x="132" y="132"/>
                  <a:pt x="131" y="132"/>
                </a:cubicBezTo>
                <a:cubicBezTo>
                  <a:pt x="129" y="132"/>
                  <a:pt x="127" y="132"/>
                  <a:pt x="125" y="132"/>
                </a:cubicBezTo>
                <a:cubicBezTo>
                  <a:pt x="124" y="132"/>
                  <a:pt x="124" y="132"/>
                  <a:pt x="124" y="133"/>
                </a:cubicBezTo>
                <a:cubicBezTo>
                  <a:pt x="124" y="133"/>
                  <a:pt x="124" y="133"/>
                  <a:pt x="124" y="134"/>
                </a:cubicBezTo>
                <a:cubicBezTo>
                  <a:pt x="124" y="150"/>
                  <a:pt x="124" y="166"/>
                  <a:pt x="124" y="182"/>
                </a:cubicBezTo>
                <a:cubicBezTo>
                  <a:pt x="124" y="184"/>
                  <a:pt x="124" y="184"/>
                  <a:pt x="126" y="184"/>
                </a:cubicBezTo>
                <a:cubicBezTo>
                  <a:pt x="127" y="184"/>
                  <a:pt x="129" y="184"/>
                  <a:pt x="130" y="184"/>
                </a:cubicBezTo>
                <a:cubicBezTo>
                  <a:pt x="131" y="184"/>
                  <a:pt x="131" y="184"/>
                  <a:pt x="131" y="184"/>
                </a:cubicBezTo>
                <a:cubicBezTo>
                  <a:pt x="132" y="184"/>
                  <a:pt x="132" y="184"/>
                  <a:pt x="132" y="183"/>
                </a:cubicBezTo>
                <a:cubicBezTo>
                  <a:pt x="132" y="183"/>
                  <a:pt x="132" y="182"/>
                  <a:pt x="132" y="181"/>
                </a:cubicBezTo>
                <a:cubicBezTo>
                  <a:pt x="132" y="173"/>
                  <a:pt x="132" y="164"/>
                  <a:pt x="132" y="156"/>
                </a:cubicBezTo>
                <a:cubicBezTo>
                  <a:pt x="132" y="155"/>
                  <a:pt x="132" y="154"/>
                  <a:pt x="132" y="153"/>
                </a:cubicBezTo>
                <a:cubicBezTo>
                  <a:pt x="132" y="150"/>
                  <a:pt x="133" y="148"/>
                  <a:pt x="134" y="146"/>
                </a:cubicBezTo>
                <a:cubicBezTo>
                  <a:pt x="137" y="140"/>
                  <a:pt x="142" y="137"/>
                  <a:pt x="148" y="138"/>
                </a:cubicBezTo>
                <a:cubicBezTo>
                  <a:pt x="152" y="138"/>
                  <a:pt x="155" y="140"/>
                  <a:pt x="157" y="144"/>
                </a:cubicBezTo>
                <a:cubicBezTo>
                  <a:pt x="158" y="145"/>
                  <a:pt x="158" y="145"/>
                  <a:pt x="158" y="146"/>
                </a:cubicBezTo>
                <a:cubicBezTo>
                  <a:pt x="159" y="149"/>
                  <a:pt x="159" y="152"/>
                  <a:pt x="159" y="155"/>
                </a:cubicBezTo>
                <a:cubicBezTo>
                  <a:pt x="159" y="164"/>
                  <a:pt x="159" y="172"/>
                  <a:pt x="159" y="181"/>
                </a:cubicBezTo>
                <a:cubicBezTo>
                  <a:pt x="159" y="182"/>
                  <a:pt x="159" y="183"/>
                  <a:pt x="159" y="183"/>
                </a:cubicBezTo>
                <a:cubicBezTo>
                  <a:pt x="159" y="184"/>
                  <a:pt x="159" y="184"/>
                  <a:pt x="160" y="184"/>
                </a:cubicBezTo>
                <a:cubicBezTo>
                  <a:pt x="162" y="184"/>
                  <a:pt x="164" y="184"/>
                  <a:pt x="167" y="184"/>
                </a:cubicBezTo>
                <a:cubicBezTo>
                  <a:pt x="167" y="184"/>
                  <a:pt x="167" y="184"/>
                  <a:pt x="167" y="184"/>
                </a:cubicBezTo>
                <a:cubicBezTo>
                  <a:pt x="168" y="183"/>
                  <a:pt x="167" y="182"/>
                  <a:pt x="167" y="182"/>
                </a:cubicBezTo>
                <a:cubicBezTo>
                  <a:pt x="167" y="172"/>
                  <a:pt x="168" y="163"/>
                  <a:pt x="167" y="153"/>
                </a:cubicBezTo>
                <a:cubicBezTo>
                  <a:pt x="167" y="151"/>
                  <a:pt x="167" y="150"/>
                  <a:pt x="167" y="148"/>
                </a:cubicBezTo>
                <a:cubicBezTo>
                  <a:pt x="167" y="145"/>
                  <a:pt x="166" y="142"/>
                  <a:pt x="165" y="139"/>
                </a:cubicBezTo>
                <a:cubicBezTo>
                  <a:pt x="162" y="135"/>
                  <a:pt x="159" y="132"/>
                  <a:pt x="155" y="131"/>
                </a:cubicBezTo>
                <a:cubicBezTo>
                  <a:pt x="153" y="130"/>
                  <a:pt x="151" y="130"/>
                  <a:pt x="149" y="130"/>
                </a:cubicBezTo>
                <a:cubicBezTo>
                  <a:pt x="143" y="131"/>
                  <a:pt x="138" y="133"/>
                  <a:pt x="134" y="138"/>
                </a:cubicBezTo>
                <a:cubicBezTo>
                  <a:pt x="134" y="138"/>
                  <a:pt x="133" y="139"/>
                  <a:pt x="133" y="140"/>
                </a:cubicBezTo>
                <a:cubicBezTo>
                  <a:pt x="133" y="140"/>
                  <a:pt x="132" y="140"/>
                  <a:pt x="132" y="140"/>
                </a:cubicBezTo>
                <a:close/>
                <a:moveTo>
                  <a:pt x="768" y="140"/>
                </a:moveTo>
                <a:cubicBezTo>
                  <a:pt x="768" y="139"/>
                  <a:pt x="768" y="139"/>
                  <a:pt x="768" y="138"/>
                </a:cubicBezTo>
                <a:cubicBezTo>
                  <a:pt x="768" y="136"/>
                  <a:pt x="768" y="135"/>
                  <a:pt x="768" y="133"/>
                </a:cubicBezTo>
                <a:cubicBezTo>
                  <a:pt x="768" y="132"/>
                  <a:pt x="768" y="132"/>
                  <a:pt x="767" y="132"/>
                </a:cubicBezTo>
                <a:cubicBezTo>
                  <a:pt x="765" y="132"/>
                  <a:pt x="763" y="132"/>
                  <a:pt x="761" y="132"/>
                </a:cubicBezTo>
                <a:cubicBezTo>
                  <a:pt x="760" y="132"/>
                  <a:pt x="760" y="132"/>
                  <a:pt x="760" y="133"/>
                </a:cubicBezTo>
                <a:cubicBezTo>
                  <a:pt x="760" y="133"/>
                  <a:pt x="760" y="134"/>
                  <a:pt x="760" y="134"/>
                </a:cubicBezTo>
                <a:cubicBezTo>
                  <a:pt x="760" y="150"/>
                  <a:pt x="760" y="166"/>
                  <a:pt x="760" y="182"/>
                </a:cubicBezTo>
                <a:cubicBezTo>
                  <a:pt x="760" y="183"/>
                  <a:pt x="760" y="183"/>
                  <a:pt x="760" y="184"/>
                </a:cubicBezTo>
                <a:cubicBezTo>
                  <a:pt x="760" y="184"/>
                  <a:pt x="760" y="184"/>
                  <a:pt x="761" y="184"/>
                </a:cubicBezTo>
                <a:cubicBezTo>
                  <a:pt x="761" y="184"/>
                  <a:pt x="762" y="184"/>
                  <a:pt x="763" y="184"/>
                </a:cubicBezTo>
                <a:cubicBezTo>
                  <a:pt x="764" y="184"/>
                  <a:pt x="766" y="184"/>
                  <a:pt x="767" y="184"/>
                </a:cubicBezTo>
                <a:cubicBezTo>
                  <a:pt x="768" y="184"/>
                  <a:pt x="768" y="184"/>
                  <a:pt x="768" y="183"/>
                </a:cubicBezTo>
                <a:cubicBezTo>
                  <a:pt x="768" y="183"/>
                  <a:pt x="768" y="182"/>
                  <a:pt x="768" y="182"/>
                </a:cubicBezTo>
                <a:cubicBezTo>
                  <a:pt x="768" y="173"/>
                  <a:pt x="768" y="165"/>
                  <a:pt x="768" y="156"/>
                </a:cubicBezTo>
                <a:cubicBezTo>
                  <a:pt x="768" y="155"/>
                  <a:pt x="768" y="153"/>
                  <a:pt x="768" y="152"/>
                </a:cubicBezTo>
                <a:cubicBezTo>
                  <a:pt x="769" y="150"/>
                  <a:pt x="769" y="147"/>
                  <a:pt x="771" y="145"/>
                </a:cubicBezTo>
                <a:cubicBezTo>
                  <a:pt x="774" y="140"/>
                  <a:pt x="778" y="137"/>
                  <a:pt x="784" y="138"/>
                </a:cubicBezTo>
                <a:cubicBezTo>
                  <a:pt x="788" y="138"/>
                  <a:pt x="791" y="140"/>
                  <a:pt x="793" y="143"/>
                </a:cubicBezTo>
                <a:cubicBezTo>
                  <a:pt x="793" y="144"/>
                  <a:pt x="794" y="145"/>
                  <a:pt x="794" y="146"/>
                </a:cubicBezTo>
                <a:cubicBezTo>
                  <a:pt x="795" y="149"/>
                  <a:pt x="795" y="152"/>
                  <a:pt x="795" y="154"/>
                </a:cubicBezTo>
                <a:cubicBezTo>
                  <a:pt x="795" y="163"/>
                  <a:pt x="795" y="172"/>
                  <a:pt x="795" y="181"/>
                </a:cubicBezTo>
                <a:cubicBezTo>
                  <a:pt x="795" y="182"/>
                  <a:pt x="795" y="183"/>
                  <a:pt x="795" y="184"/>
                </a:cubicBezTo>
                <a:cubicBezTo>
                  <a:pt x="795" y="184"/>
                  <a:pt x="795" y="184"/>
                  <a:pt x="796" y="184"/>
                </a:cubicBezTo>
                <a:cubicBezTo>
                  <a:pt x="798" y="184"/>
                  <a:pt x="800" y="184"/>
                  <a:pt x="803" y="184"/>
                </a:cubicBezTo>
                <a:cubicBezTo>
                  <a:pt x="803" y="184"/>
                  <a:pt x="803" y="184"/>
                  <a:pt x="803" y="184"/>
                </a:cubicBezTo>
                <a:cubicBezTo>
                  <a:pt x="804" y="183"/>
                  <a:pt x="804" y="182"/>
                  <a:pt x="804" y="182"/>
                </a:cubicBezTo>
                <a:cubicBezTo>
                  <a:pt x="804" y="172"/>
                  <a:pt x="804" y="162"/>
                  <a:pt x="804" y="152"/>
                </a:cubicBezTo>
                <a:cubicBezTo>
                  <a:pt x="804" y="151"/>
                  <a:pt x="803" y="149"/>
                  <a:pt x="803" y="148"/>
                </a:cubicBezTo>
                <a:cubicBezTo>
                  <a:pt x="803" y="144"/>
                  <a:pt x="802" y="141"/>
                  <a:pt x="801" y="138"/>
                </a:cubicBezTo>
                <a:cubicBezTo>
                  <a:pt x="798" y="135"/>
                  <a:pt x="795" y="132"/>
                  <a:pt x="791" y="131"/>
                </a:cubicBezTo>
                <a:cubicBezTo>
                  <a:pt x="789" y="131"/>
                  <a:pt x="787" y="130"/>
                  <a:pt x="785" y="130"/>
                </a:cubicBezTo>
                <a:cubicBezTo>
                  <a:pt x="779" y="131"/>
                  <a:pt x="774" y="133"/>
                  <a:pt x="770" y="138"/>
                </a:cubicBezTo>
                <a:cubicBezTo>
                  <a:pt x="770" y="139"/>
                  <a:pt x="769" y="139"/>
                  <a:pt x="769" y="140"/>
                </a:cubicBezTo>
                <a:cubicBezTo>
                  <a:pt x="769" y="140"/>
                  <a:pt x="768" y="140"/>
                  <a:pt x="768" y="140"/>
                </a:cubicBezTo>
                <a:close/>
                <a:moveTo>
                  <a:pt x="876" y="33"/>
                </a:moveTo>
                <a:cubicBezTo>
                  <a:pt x="876" y="31"/>
                  <a:pt x="876" y="29"/>
                  <a:pt x="876" y="28"/>
                </a:cubicBezTo>
                <a:cubicBezTo>
                  <a:pt x="876" y="26"/>
                  <a:pt x="876" y="26"/>
                  <a:pt x="874" y="26"/>
                </a:cubicBezTo>
                <a:cubicBezTo>
                  <a:pt x="873" y="26"/>
                  <a:pt x="871" y="26"/>
                  <a:pt x="870" y="26"/>
                </a:cubicBezTo>
                <a:cubicBezTo>
                  <a:pt x="867" y="26"/>
                  <a:pt x="867" y="26"/>
                  <a:pt x="867" y="29"/>
                </a:cubicBezTo>
                <a:cubicBezTo>
                  <a:pt x="867" y="45"/>
                  <a:pt x="867" y="61"/>
                  <a:pt x="867" y="77"/>
                </a:cubicBezTo>
                <a:cubicBezTo>
                  <a:pt x="867" y="77"/>
                  <a:pt x="867" y="78"/>
                  <a:pt x="867" y="78"/>
                </a:cubicBezTo>
                <a:cubicBezTo>
                  <a:pt x="867" y="79"/>
                  <a:pt x="868" y="79"/>
                  <a:pt x="868" y="79"/>
                </a:cubicBezTo>
                <a:cubicBezTo>
                  <a:pt x="870" y="79"/>
                  <a:pt x="873" y="79"/>
                  <a:pt x="875" y="79"/>
                </a:cubicBezTo>
                <a:cubicBezTo>
                  <a:pt x="876" y="79"/>
                  <a:pt x="876" y="79"/>
                  <a:pt x="876" y="78"/>
                </a:cubicBezTo>
                <a:cubicBezTo>
                  <a:pt x="876" y="77"/>
                  <a:pt x="876" y="77"/>
                  <a:pt x="876" y="76"/>
                </a:cubicBezTo>
                <a:cubicBezTo>
                  <a:pt x="876" y="68"/>
                  <a:pt x="876" y="59"/>
                  <a:pt x="876" y="51"/>
                </a:cubicBezTo>
                <a:cubicBezTo>
                  <a:pt x="876" y="50"/>
                  <a:pt x="876" y="48"/>
                  <a:pt x="876" y="47"/>
                </a:cubicBezTo>
                <a:cubicBezTo>
                  <a:pt x="876" y="44"/>
                  <a:pt x="877" y="41"/>
                  <a:pt x="879" y="39"/>
                </a:cubicBezTo>
                <a:cubicBezTo>
                  <a:pt x="882" y="34"/>
                  <a:pt x="886" y="32"/>
                  <a:pt x="892" y="32"/>
                </a:cubicBezTo>
                <a:cubicBezTo>
                  <a:pt x="896" y="33"/>
                  <a:pt x="899" y="35"/>
                  <a:pt x="901" y="39"/>
                </a:cubicBezTo>
                <a:cubicBezTo>
                  <a:pt x="901" y="40"/>
                  <a:pt x="901" y="40"/>
                  <a:pt x="902" y="41"/>
                </a:cubicBezTo>
                <a:cubicBezTo>
                  <a:pt x="902" y="44"/>
                  <a:pt x="903" y="47"/>
                  <a:pt x="903" y="49"/>
                </a:cubicBezTo>
                <a:cubicBezTo>
                  <a:pt x="903" y="58"/>
                  <a:pt x="903" y="67"/>
                  <a:pt x="903" y="76"/>
                </a:cubicBezTo>
                <a:cubicBezTo>
                  <a:pt x="903" y="76"/>
                  <a:pt x="903" y="77"/>
                  <a:pt x="903" y="78"/>
                </a:cubicBezTo>
                <a:cubicBezTo>
                  <a:pt x="903" y="79"/>
                  <a:pt x="903" y="79"/>
                  <a:pt x="904" y="79"/>
                </a:cubicBezTo>
                <a:cubicBezTo>
                  <a:pt x="906" y="79"/>
                  <a:pt x="907" y="79"/>
                  <a:pt x="909" y="79"/>
                </a:cubicBezTo>
                <a:cubicBezTo>
                  <a:pt x="911" y="79"/>
                  <a:pt x="911" y="79"/>
                  <a:pt x="911" y="77"/>
                </a:cubicBezTo>
                <a:cubicBezTo>
                  <a:pt x="911" y="77"/>
                  <a:pt x="911" y="77"/>
                  <a:pt x="911" y="76"/>
                </a:cubicBezTo>
                <a:cubicBezTo>
                  <a:pt x="911" y="67"/>
                  <a:pt x="911" y="57"/>
                  <a:pt x="911" y="47"/>
                </a:cubicBezTo>
                <a:cubicBezTo>
                  <a:pt x="911" y="46"/>
                  <a:pt x="911" y="44"/>
                  <a:pt x="911" y="43"/>
                </a:cubicBezTo>
                <a:cubicBezTo>
                  <a:pt x="911" y="39"/>
                  <a:pt x="910" y="36"/>
                  <a:pt x="908" y="33"/>
                </a:cubicBezTo>
                <a:cubicBezTo>
                  <a:pt x="906" y="29"/>
                  <a:pt x="903" y="27"/>
                  <a:pt x="898" y="26"/>
                </a:cubicBezTo>
                <a:cubicBezTo>
                  <a:pt x="896" y="25"/>
                  <a:pt x="894" y="25"/>
                  <a:pt x="892" y="25"/>
                </a:cubicBezTo>
                <a:cubicBezTo>
                  <a:pt x="886" y="25"/>
                  <a:pt x="882" y="28"/>
                  <a:pt x="878" y="32"/>
                </a:cubicBezTo>
                <a:cubicBezTo>
                  <a:pt x="877" y="33"/>
                  <a:pt x="877" y="34"/>
                  <a:pt x="876" y="35"/>
                </a:cubicBezTo>
                <a:cubicBezTo>
                  <a:pt x="876" y="34"/>
                  <a:pt x="876" y="33"/>
                  <a:pt x="876" y="33"/>
                </a:cubicBezTo>
                <a:close/>
                <a:moveTo>
                  <a:pt x="324" y="179"/>
                </a:moveTo>
                <a:cubicBezTo>
                  <a:pt x="324" y="181"/>
                  <a:pt x="324" y="182"/>
                  <a:pt x="324" y="183"/>
                </a:cubicBezTo>
                <a:cubicBezTo>
                  <a:pt x="324" y="184"/>
                  <a:pt x="324" y="184"/>
                  <a:pt x="325" y="184"/>
                </a:cubicBezTo>
                <a:cubicBezTo>
                  <a:pt x="327" y="184"/>
                  <a:pt x="328" y="184"/>
                  <a:pt x="330" y="184"/>
                </a:cubicBezTo>
                <a:cubicBezTo>
                  <a:pt x="333" y="184"/>
                  <a:pt x="333" y="185"/>
                  <a:pt x="333" y="181"/>
                </a:cubicBezTo>
                <a:cubicBezTo>
                  <a:pt x="333" y="166"/>
                  <a:pt x="333" y="150"/>
                  <a:pt x="333" y="135"/>
                </a:cubicBezTo>
                <a:cubicBezTo>
                  <a:pt x="333" y="131"/>
                  <a:pt x="333" y="132"/>
                  <a:pt x="329" y="132"/>
                </a:cubicBezTo>
                <a:cubicBezTo>
                  <a:pt x="328" y="132"/>
                  <a:pt x="326" y="132"/>
                  <a:pt x="325" y="132"/>
                </a:cubicBezTo>
                <a:cubicBezTo>
                  <a:pt x="324" y="132"/>
                  <a:pt x="324" y="132"/>
                  <a:pt x="324" y="132"/>
                </a:cubicBezTo>
                <a:cubicBezTo>
                  <a:pt x="324" y="133"/>
                  <a:pt x="324" y="134"/>
                  <a:pt x="324" y="135"/>
                </a:cubicBezTo>
                <a:cubicBezTo>
                  <a:pt x="324" y="143"/>
                  <a:pt x="324" y="151"/>
                  <a:pt x="324" y="160"/>
                </a:cubicBezTo>
                <a:cubicBezTo>
                  <a:pt x="324" y="161"/>
                  <a:pt x="324" y="163"/>
                  <a:pt x="324" y="164"/>
                </a:cubicBezTo>
                <a:cubicBezTo>
                  <a:pt x="324" y="166"/>
                  <a:pt x="323" y="169"/>
                  <a:pt x="322" y="171"/>
                </a:cubicBezTo>
                <a:cubicBezTo>
                  <a:pt x="319" y="178"/>
                  <a:pt x="312" y="180"/>
                  <a:pt x="306" y="178"/>
                </a:cubicBezTo>
                <a:cubicBezTo>
                  <a:pt x="303" y="177"/>
                  <a:pt x="301" y="176"/>
                  <a:pt x="300" y="173"/>
                </a:cubicBezTo>
                <a:cubicBezTo>
                  <a:pt x="299" y="172"/>
                  <a:pt x="299" y="171"/>
                  <a:pt x="298" y="170"/>
                </a:cubicBezTo>
                <a:cubicBezTo>
                  <a:pt x="298" y="167"/>
                  <a:pt x="297" y="165"/>
                  <a:pt x="297" y="162"/>
                </a:cubicBezTo>
                <a:cubicBezTo>
                  <a:pt x="297" y="153"/>
                  <a:pt x="297" y="144"/>
                  <a:pt x="297" y="135"/>
                </a:cubicBezTo>
                <a:cubicBezTo>
                  <a:pt x="297" y="134"/>
                  <a:pt x="297" y="133"/>
                  <a:pt x="297" y="132"/>
                </a:cubicBezTo>
                <a:cubicBezTo>
                  <a:pt x="297" y="132"/>
                  <a:pt x="297" y="132"/>
                  <a:pt x="297" y="132"/>
                </a:cubicBezTo>
                <a:cubicBezTo>
                  <a:pt x="296" y="132"/>
                  <a:pt x="296" y="132"/>
                  <a:pt x="296" y="132"/>
                </a:cubicBezTo>
                <a:cubicBezTo>
                  <a:pt x="294" y="132"/>
                  <a:pt x="292" y="132"/>
                  <a:pt x="290" y="132"/>
                </a:cubicBezTo>
                <a:cubicBezTo>
                  <a:pt x="289" y="132"/>
                  <a:pt x="289" y="132"/>
                  <a:pt x="289" y="133"/>
                </a:cubicBezTo>
                <a:cubicBezTo>
                  <a:pt x="289" y="133"/>
                  <a:pt x="289" y="134"/>
                  <a:pt x="289" y="134"/>
                </a:cubicBezTo>
                <a:cubicBezTo>
                  <a:pt x="289" y="144"/>
                  <a:pt x="289" y="154"/>
                  <a:pt x="289" y="163"/>
                </a:cubicBezTo>
                <a:cubicBezTo>
                  <a:pt x="289" y="165"/>
                  <a:pt x="289" y="166"/>
                  <a:pt x="289" y="168"/>
                </a:cubicBezTo>
                <a:cubicBezTo>
                  <a:pt x="289" y="171"/>
                  <a:pt x="290" y="174"/>
                  <a:pt x="291" y="176"/>
                </a:cubicBezTo>
                <a:cubicBezTo>
                  <a:pt x="293" y="181"/>
                  <a:pt x="296" y="183"/>
                  <a:pt x="301" y="185"/>
                </a:cubicBezTo>
                <a:cubicBezTo>
                  <a:pt x="304" y="186"/>
                  <a:pt x="307" y="186"/>
                  <a:pt x="310" y="186"/>
                </a:cubicBezTo>
                <a:cubicBezTo>
                  <a:pt x="315" y="185"/>
                  <a:pt x="319" y="183"/>
                  <a:pt x="322" y="178"/>
                </a:cubicBezTo>
                <a:cubicBezTo>
                  <a:pt x="323" y="178"/>
                  <a:pt x="323" y="177"/>
                  <a:pt x="324" y="177"/>
                </a:cubicBezTo>
                <a:cubicBezTo>
                  <a:pt x="324" y="178"/>
                  <a:pt x="324" y="178"/>
                  <a:pt x="324" y="179"/>
                </a:cubicBezTo>
                <a:close/>
                <a:moveTo>
                  <a:pt x="550" y="140"/>
                </a:moveTo>
                <a:cubicBezTo>
                  <a:pt x="550" y="139"/>
                  <a:pt x="550" y="138"/>
                  <a:pt x="550" y="137"/>
                </a:cubicBezTo>
                <a:cubicBezTo>
                  <a:pt x="550" y="136"/>
                  <a:pt x="550" y="134"/>
                  <a:pt x="550" y="133"/>
                </a:cubicBezTo>
                <a:cubicBezTo>
                  <a:pt x="550" y="132"/>
                  <a:pt x="550" y="132"/>
                  <a:pt x="549" y="132"/>
                </a:cubicBezTo>
                <a:cubicBezTo>
                  <a:pt x="547" y="132"/>
                  <a:pt x="545" y="132"/>
                  <a:pt x="543" y="132"/>
                </a:cubicBezTo>
                <a:cubicBezTo>
                  <a:pt x="541" y="132"/>
                  <a:pt x="541" y="132"/>
                  <a:pt x="541" y="133"/>
                </a:cubicBezTo>
                <a:cubicBezTo>
                  <a:pt x="541" y="133"/>
                  <a:pt x="541" y="134"/>
                  <a:pt x="541" y="135"/>
                </a:cubicBezTo>
                <a:cubicBezTo>
                  <a:pt x="541" y="150"/>
                  <a:pt x="541" y="166"/>
                  <a:pt x="541" y="182"/>
                </a:cubicBezTo>
                <a:cubicBezTo>
                  <a:pt x="541" y="182"/>
                  <a:pt x="541" y="183"/>
                  <a:pt x="541" y="183"/>
                </a:cubicBezTo>
                <a:cubicBezTo>
                  <a:pt x="541" y="184"/>
                  <a:pt x="542" y="184"/>
                  <a:pt x="542" y="184"/>
                </a:cubicBezTo>
                <a:cubicBezTo>
                  <a:pt x="544" y="184"/>
                  <a:pt x="545" y="184"/>
                  <a:pt x="547" y="184"/>
                </a:cubicBezTo>
                <a:cubicBezTo>
                  <a:pt x="550" y="184"/>
                  <a:pt x="550" y="185"/>
                  <a:pt x="550" y="181"/>
                </a:cubicBezTo>
                <a:cubicBezTo>
                  <a:pt x="550" y="173"/>
                  <a:pt x="550" y="164"/>
                  <a:pt x="550" y="155"/>
                </a:cubicBezTo>
                <a:cubicBezTo>
                  <a:pt x="550" y="153"/>
                  <a:pt x="550" y="151"/>
                  <a:pt x="551" y="148"/>
                </a:cubicBezTo>
                <a:cubicBezTo>
                  <a:pt x="552" y="143"/>
                  <a:pt x="557" y="137"/>
                  <a:pt x="566" y="138"/>
                </a:cubicBezTo>
                <a:cubicBezTo>
                  <a:pt x="570" y="138"/>
                  <a:pt x="573" y="140"/>
                  <a:pt x="575" y="144"/>
                </a:cubicBezTo>
                <a:cubicBezTo>
                  <a:pt x="575" y="145"/>
                  <a:pt x="575" y="146"/>
                  <a:pt x="576" y="146"/>
                </a:cubicBezTo>
                <a:cubicBezTo>
                  <a:pt x="576" y="149"/>
                  <a:pt x="577" y="152"/>
                  <a:pt x="577" y="155"/>
                </a:cubicBezTo>
                <a:cubicBezTo>
                  <a:pt x="577" y="163"/>
                  <a:pt x="577" y="172"/>
                  <a:pt x="577" y="181"/>
                </a:cubicBezTo>
                <a:cubicBezTo>
                  <a:pt x="577" y="182"/>
                  <a:pt x="577" y="182"/>
                  <a:pt x="577" y="183"/>
                </a:cubicBezTo>
                <a:cubicBezTo>
                  <a:pt x="577" y="184"/>
                  <a:pt x="577" y="184"/>
                  <a:pt x="578" y="184"/>
                </a:cubicBezTo>
                <a:cubicBezTo>
                  <a:pt x="579" y="184"/>
                  <a:pt x="581" y="184"/>
                  <a:pt x="583" y="184"/>
                </a:cubicBezTo>
                <a:cubicBezTo>
                  <a:pt x="585" y="184"/>
                  <a:pt x="585" y="184"/>
                  <a:pt x="585" y="182"/>
                </a:cubicBezTo>
                <a:cubicBezTo>
                  <a:pt x="585" y="172"/>
                  <a:pt x="585" y="162"/>
                  <a:pt x="585" y="151"/>
                </a:cubicBezTo>
                <a:cubicBezTo>
                  <a:pt x="585" y="150"/>
                  <a:pt x="585" y="149"/>
                  <a:pt x="585" y="148"/>
                </a:cubicBezTo>
                <a:cubicBezTo>
                  <a:pt x="585" y="145"/>
                  <a:pt x="584" y="142"/>
                  <a:pt x="582" y="139"/>
                </a:cubicBezTo>
                <a:cubicBezTo>
                  <a:pt x="580" y="135"/>
                  <a:pt x="577" y="132"/>
                  <a:pt x="572" y="131"/>
                </a:cubicBezTo>
                <a:cubicBezTo>
                  <a:pt x="570" y="130"/>
                  <a:pt x="568" y="130"/>
                  <a:pt x="566" y="130"/>
                </a:cubicBezTo>
                <a:cubicBezTo>
                  <a:pt x="560" y="131"/>
                  <a:pt x="555" y="133"/>
                  <a:pt x="552" y="138"/>
                </a:cubicBezTo>
                <a:cubicBezTo>
                  <a:pt x="551" y="138"/>
                  <a:pt x="551" y="139"/>
                  <a:pt x="550" y="140"/>
                </a:cubicBezTo>
                <a:cubicBezTo>
                  <a:pt x="550" y="140"/>
                  <a:pt x="550" y="140"/>
                  <a:pt x="550" y="140"/>
                </a:cubicBezTo>
                <a:close/>
                <a:moveTo>
                  <a:pt x="206" y="107"/>
                </a:moveTo>
                <a:cubicBezTo>
                  <a:pt x="206" y="106"/>
                  <a:pt x="206" y="106"/>
                  <a:pt x="205" y="106"/>
                </a:cubicBezTo>
                <a:cubicBezTo>
                  <a:pt x="203" y="105"/>
                  <a:pt x="201" y="105"/>
                  <a:pt x="199" y="105"/>
                </a:cubicBezTo>
                <a:cubicBezTo>
                  <a:pt x="192" y="106"/>
                  <a:pt x="188" y="109"/>
                  <a:pt x="185" y="115"/>
                </a:cubicBezTo>
                <a:cubicBezTo>
                  <a:pt x="184" y="117"/>
                  <a:pt x="183" y="120"/>
                  <a:pt x="183" y="122"/>
                </a:cubicBezTo>
                <a:cubicBezTo>
                  <a:pt x="183" y="124"/>
                  <a:pt x="183" y="126"/>
                  <a:pt x="183" y="128"/>
                </a:cubicBezTo>
                <a:cubicBezTo>
                  <a:pt x="183" y="129"/>
                  <a:pt x="183" y="130"/>
                  <a:pt x="183" y="130"/>
                </a:cubicBezTo>
                <a:cubicBezTo>
                  <a:pt x="183" y="132"/>
                  <a:pt x="183" y="132"/>
                  <a:pt x="182" y="132"/>
                </a:cubicBezTo>
                <a:cubicBezTo>
                  <a:pt x="181" y="132"/>
                  <a:pt x="181" y="132"/>
                  <a:pt x="181" y="132"/>
                </a:cubicBezTo>
                <a:cubicBezTo>
                  <a:pt x="179" y="132"/>
                  <a:pt x="177" y="132"/>
                  <a:pt x="175" y="132"/>
                </a:cubicBezTo>
                <a:cubicBezTo>
                  <a:pt x="175" y="132"/>
                  <a:pt x="174" y="132"/>
                  <a:pt x="174" y="133"/>
                </a:cubicBezTo>
                <a:cubicBezTo>
                  <a:pt x="174" y="134"/>
                  <a:pt x="174" y="136"/>
                  <a:pt x="174" y="138"/>
                </a:cubicBezTo>
                <a:cubicBezTo>
                  <a:pt x="174" y="139"/>
                  <a:pt x="175" y="139"/>
                  <a:pt x="175" y="139"/>
                </a:cubicBezTo>
                <a:cubicBezTo>
                  <a:pt x="175" y="139"/>
                  <a:pt x="176" y="139"/>
                  <a:pt x="176" y="139"/>
                </a:cubicBezTo>
                <a:cubicBezTo>
                  <a:pt x="178" y="139"/>
                  <a:pt x="180" y="139"/>
                  <a:pt x="182" y="139"/>
                </a:cubicBezTo>
                <a:cubicBezTo>
                  <a:pt x="183" y="139"/>
                  <a:pt x="183" y="139"/>
                  <a:pt x="183" y="140"/>
                </a:cubicBezTo>
                <a:cubicBezTo>
                  <a:pt x="183" y="141"/>
                  <a:pt x="183" y="141"/>
                  <a:pt x="183" y="142"/>
                </a:cubicBezTo>
                <a:cubicBezTo>
                  <a:pt x="183" y="155"/>
                  <a:pt x="183" y="168"/>
                  <a:pt x="183" y="181"/>
                </a:cubicBezTo>
                <a:cubicBezTo>
                  <a:pt x="183" y="182"/>
                  <a:pt x="183" y="183"/>
                  <a:pt x="183" y="183"/>
                </a:cubicBezTo>
                <a:cubicBezTo>
                  <a:pt x="183" y="184"/>
                  <a:pt x="183" y="184"/>
                  <a:pt x="184" y="184"/>
                </a:cubicBezTo>
                <a:cubicBezTo>
                  <a:pt x="186" y="184"/>
                  <a:pt x="188" y="184"/>
                  <a:pt x="191" y="184"/>
                </a:cubicBezTo>
                <a:cubicBezTo>
                  <a:pt x="191" y="184"/>
                  <a:pt x="192" y="184"/>
                  <a:pt x="192" y="184"/>
                </a:cubicBezTo>
                <a:cubicBezTo>
                  <a:pt x="192" y="183"/>
                  <a:pt x="192" y="182"/>
                  <a:pt x="192" y="181"/>
                </a:cubicBezTo>
                <a:cubicBezTo>
                  <a:pt x="192" y="168"/>
                  <a:pt x="192" y="155"/>
                  <a:pt x="192" y="142"/>
                </a:cubicBezTo>
                <a:cubicBezTo>
                  <a:pt x="192" y="141"/>
                  <a:pt x="192" y="141"/>
                  <a:pt x="192" y="140"/>
                </a:cubicBezTo>
                <a:cubicBezTo>
                  <a:pt x="192" y="139"/>
                  <a:pt x="192" y="139"/>
                  <a:pt x="193" y="139"/>
                </a:cubicBezTo>
                <a:cubicBezTo>
                  <a:pt x="195" y="139"/>
                  <a:pt x="198" y="139"/>
                  <a:pt x="200" y="139"/>
                </a:cubicBezTo>
                <a:cubicBezTo>
                  <a:pt x="201" y="139"/>
                  <a:pt x="203" y="139"/>
                  <a:pt x="204" y="139"/>
                </a:cubicBezTo>
                <a:cubicBezTo>
                  <a:pt x="204" y="137"/>
                  <a:pt x="204" y="136"/>
                  <a:pt x="204" y="135"/>
                </a:cubicBezTo>
                <a:cubicBezTo>
                  <a:pt x="204" y="131"/>
                  <a:pt x="204" y="132"/>
                  <a:pt x="201" y="132"/>
                </a:cubicBezTo>
                <a:cubicBezTo>
                  <a:pt x="198" y="132"/>
                  <a:pt x="195" y="132"/>
                  <a:pt x="193" y="132"/>
                </a:cubicBezTo>
                <a:cubicBezTo>
                  <a:pt x="192" y="132"/>
                  <a:pt x="192" y="131"/>
                  <a:pt x="192" y="131"/>
                </a:cubicBezTo>
                <a:cubicBezTo>
                  <a:pt x="192" y="128"/>
                  <a:pt x="192" y="125"/>
                  <a:pt x="192" y="122"/>
                </a:cubicBezTo>
                <a:cubicBezTo>
                  <a:pt x="192" y="121"/>
                  <a:pt x="192" y="120"/>
                  <a:pt x="192" y="118"/>
                </a:cubicBezTo>
                <a:cubicBezTo>
                  <a:pt x="194" y="115"/>
                  <a:pt x="196" y="113"/>
                  <a:pt x="200" y="112"/>
                </a:cubicBezTo>
                <a:cubicBezTo>
                  <a:pt x="202" y="112"/>
                  <a:pt x="204" y="113"/>
                  <a:pt x="206" y="114"/>
                </a:cubicBezTo>
                <a:cubicBezTo>
                  <a:pt x="206" y="111"/>
                  <a:pt x="206" y="109"/>
                  <a:pt x="206" y="107"/>
                </a:cubicBezTo>
                <a:close/>
                <a:moveTo>
                  <a:pt x="522" y="69"/>
                </a:moveTo>
                <a:cubicBezTo>
                  <a:pt x="522" y="71"/>
                  <a:pt x="522" y="74"/>
                  <a:pt x="522" y="76"/>
                </a:cubicBezTo>
                <a:cubicBezTo>
                  <a:pt x="522" y="77"/>
                  <a:pt x="522" y="77"/>
                  <a:pt x="523" y="78"/>
                </a:cubicBezTo>
                <a:cubicBezTo>
                  <a:pt x="523" y="78"/>
                  <a:pt x="524" y="78"/>
                  <a:pt x="525" y="79"/>
                </a:cubicBezTo>
                <a:cubicBezTo>
                  <a:pt x="530" y="80"/>
                  <a:pt x="534" y="81"/>
                  <a:pt x="539" y="80"/>
                </a:cubicBezTo>
                <a:cubicBezTo>
                  <a:pt x="541" y="80"/>
                  <a:pt x="543" y="79"/>
                  <a:pt x="545" y="78"/>
                </a:cubicBezTo>
                <a:cubicBezTo>
                  <a:pt x="551" y="75"/>
                  <a:pt x="554" y="70"/>
                  <a:pt x="554" y="64"/>
                </a:cubicBezTo>
                <a:cubicBezTo>
                  <a:pt x="554" y="60"/>
                  <a:pt x="552" y="57"/>
                  <a:pt x="550" y="55"/>
                </a:cubicBezTo>
                <a:cubicBezTo>
                  <a:pt x="549" y="54"/>
                  <a:pt x="547" y="53"/>
                  <a:pt x="546" y="52"/>
                </a:cubicBezTo>
                <a:cubicBezTo>
                  <a:pt x="544" y="51"/>
                  <a:pt x="542" y="50"/>
                  <a:pt x="540" y="49"/>
                </a:cubicBezTo>
                <a:cubicBezTo>
                  <a:pt x="537" y="48"/>
                  <a:pt x="535" y="47"/>
                  <a:pt x="533" y="46"/>
                </a:cubicBezTo>
                <a:cubicBezTo>
                  <a:pt x="530" y="44"/>
                  <a:pt x="529" y="37"/>
                  <a:pt x="534" y="34"/>
                </a:cubicBezTo>
                <a:cubicBezTo>
                  <a:pt x="535" y="33"/>
                  <a:pt x="535" y="33"/>
                  <a:pt x="536" y="33"/>
                </a:cubicBezTo>
                <a:cubicBezTo>
                  <a:pt x="540" y="32"/>
                  <a:pt x="544" y="33"/>
                  <a:pt x="548" y="34"/>
                </a:cubicBezTo>
                <a:cubicBezTo>
                  <a:pt x="549" y="34"/>
                  <a:pt x="550" y="35"/>
                  <a:pt x="551" y="36"/>
                </a:cubicBezTo>
                <a:cubicBezTo>
                  <a:pt x="552" y="34"/>
                  <a:pt x="551" y="33"/>
                  <a:pt x="552" y="32"/>
                </a:cubicBezTo>
                <a:cubicBezTo>
                  <a:pt x="552" y="31"/>
                  <a:pt x="551" y="30"/>
                  <a:pt x="552" y="29"/>
                </a:cubicBezTo>
                <a:cubicBezTo>
                  <a:pt x="552" y="28"/>
                  <a:pt x="551" y="27"/>
                  <a:pt x="550" y="27"/>
                </a:cubicBezTo>
                <a:cubicBezTo>
                  <a:pt x="544" y="25"/>
                  <a:pt x="539" y="24"/>
                  <a:pt x="533" y="26"/>
                </a:cubicBezTo>
                <a:cubicBezTo>
                  <a:pt x="530" y="27"/>
                  <a:pt x="527" y="29"/>
                  <a:pt x="525" y="31"/>
                </a:cubicBezTo>
                <a:cubicBezTo>
                  <a:pt x="520" y="37"/>
                  <a:pt x="520" y="47"/>
                  <a:pt x="527" y="52"/>
                </a:cubicBezTo>
                <a:cubicBezTo>
                  <a:pt x="529" y="53"/>
                  <a:pt x="532" y="55"/>
                  <a:pt x="534" y="56"/>
                </a:cubicBezTo>
                <a:cubicBezTo>
                  <a:pt x="536" y="57"/>
                  <a:pt x="538" y="58"/>
                  <a:pt x="540" y="59"/>
                </a:cubicBezTo>
                <a:cubicBezTo>
                  <a:pt x="541" y="60"/>
                  <a:pt x="542" y="60"/>
                  <a:pt x="543" y="61"/>
                </a:cubicBezTo>
                <a:cubicBezTo>
                  <a:pt x="546" y="63"/>
                  <a:pt x="546" y="70"/>
                  <a:pt x="541" y="72"/>
                </a:cubicBezTo>
                <a:cubicBezTo>
                  <a:pt x="541" y="72"/>
                  <a:pt x="540" y="73"/>
                  <a:pt x="539" y="73"/>
                </a:cubicBezTo>
                <a:cubicBezTo>
                  <a:pt x="534" y="74"/>
                  <a:pt x="529" y="73"/>
                  <a:pt x="524" y="70"/>
                </a:cubicBezTo>
                <a:cubicBezTo>
                  <a:pt x="523" y="69"/>
                  <a:pt x="523" y="69"/>
                  <a:pt x="522" y="68"/>
                </a:cubicBezTo>
                <a:cubicBezTo>
                  <a:pt x="522" y="69"/>
                  <a:pt x="522" y="69"/>
                  <a:pt x="522" y="69"/>
                </a:cubicBezTo>
                <a:close/>
                <a:moveTo>
                  <a:pt x="249" y="76"/>
                </a:moveTo>
                <a:cubicBezTo>
                  <a:pt x="249" y="77"/>
                  <a:pt x="249" y="77"/>
                  <a:pt x="250" y="78"/>
                </a:cubicBezTo>
                <a:cubicBezTo>
                  <a:pt x="250" y="78"/>
                  <a:pt x="251" y="78"/>
                  <a:pt x="252" y="79"/>
                </a:cubicBezTo>
                <a:cubicBezTo>
                  <a:pt x="256" y="80"/>
                  <a:pt x="261" y="81"/>
                  <a:pt x="266" y="80"/>
                </a:cubicBezTo>
                <a:cubicBezTo>
                  <a:pt x="269" y="80"/>
                  <a:pt x="272" y="79"/>
                  <a:pt x="274" y="77"/>
                </a:cubicBezTo>
                <a:cubicBezTo>
                  <a:pt x="278" y="75"/>
                  <a:pt x="280" y="72"/>
                  <a:pt x="281" y="68"/>
                </a:cubicBezTo>
                <a:cubicBezTo>
                  <a:pt x="282" y="62"/>
                  <a:pt x="280" y="57"/>
                  <a:pt x="275" y="54"/>
                </a:cubicBezTo>
                <a:cubicBezTo>
                  <a:pt x="274" y="53"/>
                  <a:pt x="273" y="52"/>
                  <a:pt x="272" y="52"/>
                </a:cubicBezTo>
                <a:cubicBezTo>
                  <a:pt x="270" y="51"/>
                  <a:pt x="268" y="50"/>
                  <a:pt x="267" y="49"/>
                </a:cubicBezTo>
                <a:cubicBezTo>
                  <a:pt x="264" y="48"/>
                  <a:pt x="262" y="47"/>
                  <a:pt x="260" y="46"/>
                </a:cubicBezTo>
                <a:cubicBezTo>
                  <a:pt x="257" y="43"/>
                  <a:pt x="256" y="37"/>
                  <a:pt x="260" y="34"/>
                </a:cubicBezTo>
                <a:cubicBezTo>
                  <a:pt x="261" y="33"/>
                  <a:pt x="262" y="33"/>
                  <a:pt x="263" y="33"/>
                </a:cubicBezTo>
                <a:cubicBezTo>
                  <a:pt x="265" y="32"/>
                  <a:pt x="267" y="32"/>
                  <a:pt x="269" y="33"/>
                </a:cubicBezTo>
                <a:cubicBezTo>
                  <a:pt x="272" y="33"/>
                  <a:pt x="275" y="34"/>
                  <a:pt x="277" y="35"/>
                </a:cubicBezTo>
                <a:cubicBezTo>
                  <a:pt x="278" y="36"/>
                  <a:pt x="278" y="36"/>
                  <a:pt x="278" y="35"/>
                </a:cubicBezTo>
                <a:cubicBezTo>
                  <a:pt x="278" y="33"/>
                  <a:pt x="278" y="31"/>
                  <a:pt x="278" y="29"/>
                </a:cubicBezTo>
                <a:cubicBezTo>
                  <a:pt x="279" y="28"/>
                  <a:pt x="278" y="27"/>
                  <a:pt x="277" y="27"/>
                </a:cubicBezTo>
                <a:cubicBezTo>
                  <a:pt x="272" y="25"/>
                  <a:pt x="268" y="25"/>
                  <a:pt x="263" y="25"/>
                </a:cubicBezTo>
                <a:cubicBezTo>
                  <a:pt x="260" y="26"/>
                  <a:pt x="258" y="27"/>
                  <a:pt x="256" y="28"/>
                </a:cubicBezTo>
                <a:cubicBezTo>
                  <a:pt x="251" y="31"/>
                  <a:pt x="248" y="36"/>
                  <a:pt x="249" y="42"/>
                </a:cubicBezTo>
                <a:cubicBezTo>
                  <a:pt x="249" y="46"/>
                  <a:pt x="250" y="49"/>
                  <a:pt x="254" y="52"/>
                </a:cubicBezTo>
                <a:cubicBezTo>
                  <a:pt x="256" y="53"/>
                  <a:pt x="258" y="54"/>
                  <a:pt x="260" y="55"/>
                </a:cubicBezTo>
                <a:cubicBezTo>
                  <a:pt x="262" y="56"/>
                  <a:pt x="264" y="57"/>
                  <a:pt x="267" y="59"/>
                </a:cubicBezTo>
                <a:cubicBezTo>
                  <a:pt x="268" y="59"/>
                  <a:pt x="269" y="60"/>
                  <a:pt x="270" y="60"/>
                </a:cubicBezTo>
                <a:cubicBezTo>
                  <a:pt x="272" y="62"/>
                  <a:pt x="272" y="65"/>
                  <a:pt x="272" y="67"/>
                </a:cubicBezTo>
                <a:cubicBezTo>
                  <a:pt x="272" y="70"/>
                  <a:pt x="270" y="71"/>
                  <a:pt x="268" y="72"/>
                </a:cubicBezTo>
                <a:cubicBezTo>
                  <a:pt x="267" y="72"/>
                  <a:pt x="267" y="73"/>
                  <a:pt x="266" y="73"/>
                </a:cubicBezTo>
                <a:cubicBezTo>
                  <a:pt x="261" y="74"/>
                  <a:pt x="256" y="73"/>
                  <a:pt x="251" y="70"/>
                </a:cubicBezTo>
                <a:cubicBezTo>
                  <a:pt x="250" y="70"/>
                  <a:pt x="250" y="69"/>
                  <a:pt x="249" y="68"/>
                </a:cubicBezTo>
                <a:cubicBezTo>
                  <a:pt x="249" y="71"/>
                  <a:pt x="249" y="74"/>
                  <a:pt x="249" y="76"/>
                </a:cubicBezTo>
                <a:close/>
                <a:moveTo>
                  <a:pt x="934" y="11"/>
                </a:moveTo>
                <a:cubicBezTo>
                  <a:pt x="932" y="12"/>
                  <a:pt x="930" y="13"/>
                  <a:pt x="927" y="13"/>
                </a:cubicBezTo>
                <a:cubicBezTo>
                  <a:pt x="927" y="13"/>
                  <a:pt x="926" y="14"/>
                  <a:pt x="926" y="15"/>
                </a:cubicBezTo>
                <a:cubicBezTo>
                  <a:pt x="926" y="18"/>
                  <a:pt x="926" y="20"/>
                  <a:pt x="926" y="23"/>
                </a:cubicBezTo>
                <a:cubicBezTo>
                  <a:pt x="926" y="27"/>
                  <a:pt x="927" y="26"/>
                  <a:pt x="923" y="26"/>
                </a:cubicBezTo>
                <a:cubicBezTo>
                  <a:pt x="921" y="26"/>
                  <a:pt x="919" y="26"/>
                  <a:pt x="917" y="27"/>
                </a:cubicBezTo>
                <a:cubicBezTo>
                  <a:pt x="917" y="29"/>
                  <a:pt x="917" y="30"/>
                  <a:pt x="917" y="32"/>
                </a:cubicBezTo>
                <a:cubicBezTo>
                  <a:pt x="917" y="33"/>
                  <a:pt x="917" y="34"/>
                  <a:pt x="918" y="34"/>
                </a:cubicBezTo>
                <a:cubicBezTo>
                  <a:pt x="921" y="34"/>
                  <a:pt x="923" y="34"/>
                  <a:pt x="925" y="34"/>
                </a:cubicBezTo>
                <a:cubicBezTo>
                  <a:pt x="926" y="34"/>
                  <a:pt x="926" y="34"/>
                  <a:pt x="926" y="35"/>
                </a:cubicBezTo>
                <a:cubicBezTo>
                  <a:pt x="926" y="35"/>
                  <a:pt x="926" y="36"/>
                  <a:pt x="926" y="37"/>
                </a:cubicBezTo>
                <a:cubicBezTo>
                  <a:pt x="926" y="46"/>
                  <a:pt x="926" y="55"/>
                  <a:pt x="926" y="64"/>
                </a:cubicBezTo>
                <a:cubicBezTo>
                  <a:pt x="926" y="66"/>
                  <a:pt x="926" y="68"/>
                  <a:pt x="927" y="70"/>
                </a:cubicBezTo>
                <a:cubicBezTo>
                  <a:pt x="928" y="74"/>
                  <a:pt x="930" y="78"/>
                  <a:pt x="935" y="79"/>
                </a:cubicBezTo>
                <a:cubicBezTo>
                  <a:pt x="938" y="81"/>
                  <a:pt x="942" y="81"/>
                  <a:pt x="946" y="79"/>
                </a:cubicBezTo>
                <a:cubicBezTo>
                  <a:pt x="947" y="79"/>
                  <a:pt x="947" y="79"/>
                  <a:pt x="947" y="79"/>
                </a:cubicBezTo>
                <a:cubicBezTo>
                  <a:pt x="948" y="79"/>
                  <a:pt x="948" y="78"/>
                  <a:pt x="948" y="78"/>
                </a:cubicBezTo>
                <a:cubicBezTo>
                  <a:pt x="948" y="76"/>
                  <a:pt x="948" y="74"/>
                  <a:pt x="948" y="72"/>
                </a:cubicBezTo>
                <a:cubicBezTo>
                  <a:pt x="947" y="72"/>
                  <a:pt x="947" y="72"/>
                  <a:pt x="946" y="72"/>
                </a:cubicBezTo>
                <a:cubicBezTo>
                  <a:pt x="944" y="73"/>
                  <a:pt x="942" y="73"/>
                  <a:pt x="940" y="73"/>
                </a:cubicBezTo>
                <a:cubicBezTo>
                  <a:pt x="938" y="72"/>
                  <a:pt x="936" y="71"/>
                  <a:pt x="935" y="68"/>
                </a:cubicBezTo>
                <a:cubicBezTo>
                  <a:pt x="935" y="66"/>
                  <a:pt x="935" y="64"/>
                  <a:pt x="935" y="62"/>
                </a:cubicBezTo>
                <a:cubicBezTo>
                  <a:pt x="935" y="54"/>
                  <a:pt x="935" y="45"/>
                  <a:pt x="935" y="36"/>
                </a:cubicBezTo>
                <a:cubicBezTo>
                  <a:pt x="935" y="33"/>
                  <a:pt x="935" y="34"/>
                  <a:pt x="938" y="34"/>
                </a:cubicBezTo>
                <a:cubicBezTo>
                  <a:pt x="941" y="34"/>
                  <a:pt x="944" y="34"/>
                  <a:pt x="947" y="34"/>
                </a:cubicBezTo>
                <a:cubicBezTo>
                  <a:pt x="948" y="34"/>
                  <a:pt x="948" y="33"/>
                  <a:pt x="948" y="32"/>
                </a:cubicBezTo>
                <a:cubicBezTo>
                  <a:pt x="948" y="31"/>
                  <a:pt x="948" y="29"/>
                  <a:pt x="948" y="28"/>
                </a:cubicBezTo>
                <a:cubicBezTo>
                  <a:pt x="948" y="27"/>
                  <a:pt x="948" y="26"/>
                  <a:pt x="947" y="26"/>
                </a:cubicBezTo>
                <a:cubicBezTo>
                  <a:pt x="944" y="26"/>
                  <a:pt x="940" y="26"/>
                  <a:pt x="937" y="26"/>
                </a:cubicBezTo>
                <a:cubicBezTo>
                  <a:pt x="937" y="26"/>
                  <a:pt x="936" y="26"/>
                  <a:pt x="935" y="26"/>
                </a:cubicBezTo>
                <a:cubicBezTo>
                  <a:pt x="935" y="26"/>
                  <a:pt x="935" y="26"/>
                  <a:pt x="935" y="26"/>
                </a:cubicBezTo>
                <a:cubicBezTo>
                  <a:pt x="935" y="25"/>
                  <a:pt x="935" y="24"/>
                  <a:pt x="935" y="23"/>
                </a:cubicBezTo>
                <a:cubicBezTo>
                  <a:pt x="935" y="19"/>
                  <a:pt x="935" y="15"/>
                  <a:pt x="935" y="11"/>
                </a:cubicBezTo>
                <a:cubicBezTo>
                  <a:pt x="934" y="11"/>
                  <a:pt x="934" y="11"/>
                  <a:pt x="934" y="11"/>
                </a:cubicBezTo>
                <a:close/>
                <a:moveTo>
                  <a:pt x="452" y="177"/>
                </a:moveTo>
                <a:cubicBezTo>
                  <a:pt x="450" y="178"/>
                  <a:pt x="448" y="178"/>
                  <a:pt x="446" y="178"/>
                </a:cubicBezTo>
                <a:cubicBezTo>
                  <a:pt x="444" y="178"/>
                  <a:pt x="442" y="176"/>
                  <a:pt x="441" y="174"/>
                </a:cubicBezTo>
                <a:cubicBezTo>
                  <a:pt x="441" y="174"/>
                  <a:pt x="441" y="173"/>
                  <a:pt x="441" y="172"/>
                </a:cubicBezTo>
                <a:cubicBezTo>
                  <a:pt x="441" y="170"/>
                  <a:pt x="441" y="169"/>
                  <a:pt x="441" y="167"/>
                </a:cubicBezTo>
                <a:cubicBezTo>
                  <a:pt x="441" y="159"/>
                  <a:pt x="441" y="150"/>
                  <a:pt x="441" y="142"/>
                </a:cubicBezTo>
                <a:cubicBezTo>
                  <a:pt x="441" y="141"/>
                  <a:pt x="441" y="140"/>
                  <a:pt x="441" y="140"/>
                </a:cubicBezTo>
                <a:cubicBezTo>
                  <a:pt x="441" y="139"/>
                  <a:pt x="441" y="139"/>
                  <a:pt x="442" y="139"/>
                </a:cubicBezTo>
                <a:cubicBezTo>
                  <a:pt x="444" y="139"/>
                  <a:pt x="446" y="139"/>
                  <a:pt x="448" y="139"/>
                </a:cubicBezTo>
                <a:cubicBezTo>
                  <a:pt x="450" y="139"/>
                  <a:pt x="452" y="139"/>
                  <a:pt x="454" y="139"/>
                </a:cubicBezTo>
                <a:cubicBezTo>
                  <a:pt x="454" y="137"/>
                  <a:pt x="454" y="135"/>
                  <a:pt x="454" y="133"/>
                </a:cubicBezTo>
                <a:cubicBezTo>
                  <a:pt x="454" y="132"/>
                  <a:pt x="454" y="132"/>
                  <a:pt x="452" y="132"/>
                </a:cubicBezTo>
                <a:cubicBezTo>
                  <a:pt x="449" y="132"/>
                  <a:pt x="446" y="132"/>
                  <a:pt x="443" y="132"/>
                </a:cubicBezTo>
                <a:cubicBezTo>
                  <a:pt x="442" y="132"/>
                  <a:pt x="442" y="132"/>
                  <a:pt x="441" y="132"/>
                </a:cubicBezTo>
                <a:cubicBezTo>
                  <a:pt x="441" y="132"/>
                  <a:pt x="441" y="131"/>
                  <a:pt x="441" y="131"/>
                </a:cubicBezTo>
                <a:cubicBezTo>
                  <a:pt x="441" y="131"/>
                  <a:pt x="441" y="130"/>
                  <a:pt x="441" y="129"/>
                </a:cubicBezTo>
                <a:cubicBezTo>
                  <a:pt x="441" y="126"/>
                  <a:pt x="441" y="122"/>
                  <a:pt x="441" y="119"/>
                </a:cubicBezTo>
                <a:cubicBezTo>
                  <a:pt x="441" y="118"/>
                  <a:pt x="441" y="117"/>
                  <a:pt x="440" y="116"/>
                </a:cubicBezTo>
                <a:cubicBezTo>
                  <a:pt x="438" y="117"/>
                  <a:pt x="436" y="118"/>
                  <a:pt x="433" y="118"/>
                </a:cubicBezTo>
                <a:cubicBezTo>
                  <a:pt x="432" y="119"/>
                  <a:pt x="432" y="119"/>
                  <a:pt x="432" y="120"/>
                </a:cubicBezTo>
                <a:cubicBezTo>
                  <a:pt x="432" y="124"/>
                  <a:pt x="432" y="127"/>
                  <a:pt x="432" y="130"/>
                </a:cubicBezTo>
                <a:cubicBezTo>
                  <a:pt x="432" y="132"/>
                  <a:pt x="432" y="132"/>
                  <a:pt x="431" y="132"/>
                </a:cubicBezTo>
                <a:cubicBezTo>
                  <a:pt x="429" y="132"/>
                  <a:pt x="426" y="132"/>
                  <a:pt x="424" y="132"/>
                </a:cubicBezTo>
                <a:cubicBezTo>
                  <a:pt x="423" y="132"/>
                  <a:pt x="423" y="132"/>
                  <a:pt x="423" y="133"/>
                </a:cubicBezTo>
                <a:cubicBezTo>
                  <a:pt x="423" y="135"/>
                  <a:pt x="423" y="136"/>
                  <a:pt x="423" y="138"/>
                </a:cubicBezTo>
                <a:cubicBezTo>
                  <a:pt x="423" y="139"/>
                  <a:pt x="423" y="139"/>
                  <a:pt x="424" y="139"/>
                </a:cubicBezTo>
                <a:cubicBezTo>
                  <a:pt x="426" y="139"/>
                  <a:pt x="428" y="139"/>
                  <a:pt x="430" y="139"/>
                </a:cubicBezTo>
                <a:cubicBezTo>
                  <a:pt x="432" y="139"/>
                  <a:pt x="432" y="139"/>
                  <a:pt x="432" y="141"/>
                </a:cubicBezTo>
                <a:cubicBezTo>
                  <a:pt x="432" y="151"/>
                  <a:pt x="432" y="160"/>
                  <a:pt x="432" y="169"/>
                </a:cubicBezTo>
                <a:cubicBezTo>
                  <a:pt x="432" y="171"/>
                  <a:pt x="432" y="173"/>
                  <a:pt x="432" y="175"/>
                </a:cubicBezTo>
                <a:cubicBezTo>
                  <a:pt x="434" y="181"/>
                  <a:pt x="437" y="185"/>
                  <a:pt x="444" y="185"/>
                </a:cubicBezTo>
                <a:cubicBezTo>
                  <a:pt x="447" y="186"/>
                  <a:pt x="450" y="186"/>
                  <a:pt x="453" y="184"/>
                </a:cubicBezTo>
                <a:cubicBezTo>
                  <a:pt x="454" y="184"/>
                  <a:pt x="454" y="184"/>
                  <a:pt x="454" y="183"/>
                </a:cubicBezTo>
                <a:cubicBezTo>
                  <a:pt x="454" y="181"/>
                  <a:pt x="454" y="179"/>
                  <a:pt x="454" y="177"/>
                </a:cubicBezTo>
                <a:cubicBezTo>
                  <a:pt x="453" y="177"/>
                  <a:pt x="453" y="177"/>
                  <a:pt x="452" y="177"/>
                </a:cubicBezTo>
                <a:close/>
                <a:moveTo>
                  <a:pt x="151" y="70"/>
                </a:moveTo>
                <a:cubicBezTo>
                  <a:pt x="149" y="72"/>
                  <a:pt x="146" y="73"/>
                  <a:pt x="143" y="73"/>
                </a:cubicBezTo>
                <a:cubicBezTo>
                  <a:pt x="134" y="74"/>
                  <a:pt x="126" y="70"/>
                  <a:pt x="123" y="60"/>
                </a:cubicBezTo>
                <a:cubicBezTo>
                  <a:pt x="122" y="57"/>
                  <a:pt x="122" y="53"/>
                  <a:pt x="123" y="49"/>
                </a:cubicBezTo>
                <a:cubicBezTo>
                  <a:pt x="123" y="45"/>
                  <a:pt x="125" y="41"/>
                  <a:pt x="128" y="38"/>
                </a:cubicBezTo>
                <a:cubicBezTo>
                  <a:pt x="130" y="35"/>
                  <a:pt x="133" y="33"/>
                  <a:pt x="137" y="33"/>
                </a:cubicBezTo>
                <a:cubicBezTo>
                  <a:pt x="142" y="32"/>
                  <a:pt x="146" y="33"/>
                  <a:pt x="151" y="35"/>
                </a:cubicBezTo>
                <a:cubicBezTo>
                  <a:pt x="151" y="35"/>
                  <a:pt x="152" y="36"/>
                  <a:pt x="153" y="36"/>
                </a:cubicBezTo>
                <a:cubicBezTo>
                  <a:pt x="153" y="36"/>
                  <a:pt x="153" y="35"/>
                  <a:pt x="153" y="35"/>
                </a:cubicBezTo>
                <a:cubicBezTo>
                  <a:pt x="153" y="33"/>
                  <a:pt x="153" y="31"/>
                  <a:pt x="153" y="30"/>
                </a:cubicBezTo>
                <a:cubicBezTo>
                  <a:pt x="154" y="28"/>
                  <a:pt x="153" y="27"/>
                  <a:pt x="152" y="27"/>
                </a:cubicBezTo>
                <a:cubicBezTo>
                  <a:pt x="151" y="27"/>
                  <a:pt x="150" y="26"/>
                  <a:pt x="150" y="26"/>
                </a:cubicBezTo>
                <a:cubicBezTo>
                  <a:pt x="145" y="25"/>
                  <a:pt x="140" y="25"/>
                  <a:pt x="135" y="26"/>
                </a:cubicBezTo>
                <a:cubicBezTo>
                  <a:pt x="126" y="27"/>
                  <a:pt x="120" y="33"/>
                  <a:pt x="116" y="41"/>
                </a:cubicBezTo>
                <a:cubicBezTo>
                  <a:pt x="113" y="48"/>
                  <a:pt x="113" y="55"/>
                  <a:pt x="115" y="63"/>
                </a:cubicBezTo>
                <a:cubicBezTo>
                  <a:pt x="117" y="71"/>
                  <a:pt x="122" y="76"/>
                  <a:pt x="130" y="79"/>
                </a:cubicBezTo>
                <a:cubicBezTo>
                  <a:pt x="135" y="81"/>
                  <a:pt x="139" y="81"/>
                  <a:pt x="143" y="80"/>
                </a:cubicBezTo>
                <a:cubicBezTo>
                  <a:pt x="146" y="80"/>
                  <a:pt x="149" y="79"/>
                  <a:pt x="152" y="77"/>
                </a:cubicBezTo>
                <a:cubicBezTo>
                  <a:pt x="153" y="77"/>
                  <a:pt x="153" y="77"/>
                  <a:pt x="153" y="76"/>
                </a:cubicBezTo>
                <a:cubicBezTo>
                  <a:pt x="153" y="74"/>
                  <a:pt x="153" y="71"/>
                  <a:pt x="153" y="69"/>
                </a:cubicBezTo>
                <a:cubicBezTo>
                  <a:pt x="152" y="69"/>
                  <a:pt x="152" y="70"/>
                  <a:pt x="151" y="70"/>
                </a:cubicBezTo>
                <a:close/>
                <a:moveTo>
                  <a:pt x="586" y="72"/>
                </a:moveTo>
                <a:cubicBezTo>
                  <a:pt x="584" y="73"/>
                  <a:pt x="582" y="73"/>
                  <a:pt x="580" y="73"/>
                </a:cubicBezTo>
                <a:cubicBezTo>
                  <a:pt x="577" y="72"/>
                  <a:pt x="575" y="71"/>
                  <a:pt x="575" y="68"/>
                </a:cubicBezTo>
                <a:cubicBezTo>
                  <a:pt x="574" y="66"/>
                  <a:pt x="574" y="65"/>
                  <a:pt x="574" y="63"/>
                </a:cubicBezTo>
                <a:cubicBezTo>
                  <a:pt x="574" y="55"/>
                  <a:pt x="574" y="47"/>
                  <a:pt x="574" y="39"/>
                </a:cubicBezTo>
                <a:cubicBezTo>
                  <a:pt x="574" y="38"/>
                  <a:pt x="574" y="37"/>
                  <a:pt x="574" y="35"/>
                </a:cubicBezTo>
                <a:cubicBezTo>
                  <a:pt x="574" y="34"/>
                  <a:pt x="574" y="34"/>
                  <a:pt x="576" y="34"/>
                </a:cubicBezTo>
                <a:cubicBezTo>
                  <a:pt x="578" y="34"/>
                  <a:pt x="581" y="34"/>
                  <a:pt x="583" y="34"/>
                </a:cubicBezTo>
                <a:cubicBezTo>
                  <a:pt x="584" y="34"/>
                  <a:pt x="585" y="34"/>
                  <a:pt x="586" y="34"/>
                </a:cubicBezTo>
                <a:cubicBezTo>
                  <a:pt x="587" y="34"/>
                  <a:pt x="587" y="33"/>
                  <a:pt x="587" y="33"/>
                </a:cubicBezTo>
                <a:cubicBezTo>
                  <a:pt x="587" y="31"/>
                  <a:pt x="587" y="29"/>
                  <a:pt x="587" y="28"/>
                </a:cubicBezTo>
                <a:cubicBezTo>
                  <a:pt x="587" y="27"/>
                  <a:pt x="587" y="26"/>
                  <a:pt x="586" y="26"/>
                </a:cubicBezTo>
                <a:cubicBezTo>
                  <a:pt x="582" y="26"/>
                  <a:pt x="579" y="26"/>
                  <a:pt x="575" y="26"/>
                </a:cubicBezTo>
                <a:cubicBezTo>
                  <a:pt x="574" y="26"/>
                  <a:pt x="574" y="26"/>
                  <a:pt x="574" y="25"/>
                </a:cubicBezTo>
                <a:cubicBezTo>
                  <a:pt x="574" y="21"/>
                  <a:pt x="574" y="17"/>
                  <a:pt x="574" y="13"/>
                </a:cubicBezTo>
                <a:cubicBezTo>
                  <a:pt x="574" y="12"/>
                  <a:pt x="574" y="11"/>
                  <a:pt x="574" y="11"/>
                </a:cubicBezTo>
                <a:cubicBezTo>
                  <a:pt x="571" y="12"/>
                  <a:pt x="569" y="12"/>
                  <a:pt x="567" y="13"/>
                </a:cubicBezTo>
                <a:cubicBezTo>
                  <a:pt x="566" y="14"/>
                  <a:pt x="566" y="14"/>
                  <a:pt x="566" y="15"/>
                </a:cubicBezTo>
                <a:cubicBezTo>
                  <a:pt x="566" y="18"/>
                  <a:pt x="566" y="20"/>
                  <a:pt x="566" y="23"/>
                </a:cubicBezTo>
                <a:cubicBezTo>
                  <a:pt x="566" y="27"/>
                  <a:pt x="566" y="26"/>
                  <a:pt x="562" y="26"/>
                </a:cubicBezTo>
                <a:cubicBezTo>
                  <a:pt x="560" y="26"/>
                  <a:pt x="559" y="26"/>
                  <a:pt x="557" y="27"/>
                </a:cubicBezTo>
                <a:cubicBezTo>
                  <a:pt x="556" y="29"/>
                  <a:pt x="557" y="31"/>
                  <a:pt x="557" y="32"/>
                </a:cubicBezTo>
                <a:cubicBezTo>
                  <a:pt x="557" y="33"/>
                  <a:pt x="557" y="34"/>
                  <a:pt x="558" y="34"/>
                </a:cubicBezTo>
                <a:cubicBezTo>
                  <a:pt x="560" y="34"/>
                  <a:pt x="562" y="34"/>
                  <a:pt x="564" y="34"/>
                </a:cubicBezTo>
                <a:cubicBezTo>
                  <a:pt x="566" y="34"/>
                  <a:pt x="566" y="34"/>
                  <a:pt x="566" y="36"/>
                </a:cubicBezTo>
                <a:cubicBezTo>
                  <a:pt x="566" y="36"/>
                  <a:pt x="566" y="37"/>
                  <a:pt x="566" y="37"/>
                </a:cubicBezTo>
                <a:cubicBezTo>
                  <a:pt x="566" y="46"/>
                  <a:pt x="566" y="54"/>
                  <a:pt x="566" y="63"/>
                </a:cubicBezTo>
                <a:cubicBezTo>
                  <a:pt x="566" y="65"/>
                  <a:pt x="566" y="66"/>
                  <a:pt x="566" y="68"/>
                </a:cubicBezTo>
                <a:cubicBezTo>
                  <a:pt x="566" y="70"/>
                  <a:pt x="566" y="72"/>
                  <a:pt x="567" y="74"/>
                </a:cubicBezTo>
                <a:cubicBezTo>
                  <a:pt x="569" y="76"/>
                  <a:pt x="571" y="78"/>
                  <a:pt x="573" y="79"/>
                </a:cubicBezTo>
                <a:cubicBezTo>
                  <a:pt x="574" y="80"/>
                  <a:pt x="576" y="80"/>
                  <a:pt x="577" y="80"/>
                </a:cubicBezTo>
                <a:cubicBezTo>
                  <a:pt x="580" y="81"/>
                  <a:pt x="583" y="80"/>
                  <a:pt x="586" y="79"/>
                </a:cubicBezTo>
                <a:cubicBezTo>
                  <a:pt x="587" y="79"/>
                  <a:pt x="587" y="78"/>
                  <a:pt x="587" y="77"/>
                </a:cubicBezTo>
                <a:cubicBezTo>
                  <a:pt x="587" y="76"/>
                  <a:pt x="587" y="74"/>
                  <a:pt x="587" y="72"/>
                </a:cubicBezTo>
                <a:cubicBezTo>
                  <a:pt x="587" y="72"/>
                  <a:pt x="586" y="72"/>
                  <a:pt x="586" y="72"/>
                </a:cubicBezTo>
                <a:close/>
                <a:moveTo>
                  <a:pt x="1189" y="7"/>
                </a:moveTo>
                <a:cubicBezTo>
                  <a:pt x="1189" y="6"/>
                  <a:pt x="1189" y="5"/>
                  <a:pt x="1189" y="4"/>
                </a:cubicBezTo>
                <a:cubicBezTo>
                  <a:pt x="1189" y="4"/>
                  <a:pt x="1189" y="4"/>
                  <a:pt x="1189" y="4"/>
                </a:cubicBezTo>
                <a:cubicBezTo>
                  <a:pt x="1187" y="4"/>
                  <a:pt x="1186" y="4"/>
                  <a:pt x="1185" y="5"/>
                </a:cubicBezTo>
                <a:cubicBezTo>
                  <a:pt x="1184" y="6"/>
                  <a:pt x="1182" y="7"/>
                  <a:pt x="1181" y="8"/>
                </a:cubicBezTo>
                <a:cubicBezTo>
                  <a:pt x="1176" y="11"/>
                  <a:pt x="1171" y="13"/>
                  <a:pt x="1165" y="15"/>
                </a:cubicBezTo>
                <a:cubicBezTo>
                  <a:pt x="1164" y="15"/>
                  <a:pt x="1164" y="16"/>
                  <a:pt x="1164" y="17"/>
                </a:cubicBezTo>
                <a:cubicBezTo>
                  <a:pt x="1164" y="19"/>
                  <a:pt x="1164" y="21"/>
                  <a:pt x="1164" y="23"/>
                </a:cubicBezTo>
                <a:cubicBezTo>
                  <a:pt x="1164" y="24"/>
                  <a:pt x="1164" y="24"/>
                  <a:pt x="1165" y="24"/>
                </a:cubicBezTo>
                <a:cubicBezTo>
                  <a:pt x="1170" y="22"/>
                  <a:pt x="1175" y="20"/>
                  <a:pt x="1180" y="17"/>
                </a:cubicBezTo>
                <a:cubicBezTo>
                  <a:pt x="1180" y="16"/>
                  <a:pt x="1180" y="16"/>
                  <a:pt x="1181" y="16"/>
                </a:cubicBezTo>
                <a:cubicBezTo>
                  <a:pt x="1181" y="16"/>
                  <a:pt x="1181" y="17"/>
                  <a:pt x="1181" y="17"/>
                </a:cubicBezTo>
                <a:cubicBezTo>
                  <a:pt x="1181" y="18"/>
                  <a:pt x="1181" y="18"/>
                  <a:pt x="1181" y="19"/>
                </a:cubicBezTo>
                <a:cubicBezTo>
                  <a:pt x="1181" y="38"/>
                  <a:pt x="1181" y="57"/>
                  <a:pt x="1181" y="76"/>
                </a:cubicBezTo>
                <a:cubicBezTo>
                  <a:pt x="1181" y="76"/>
                  <a:pt x="1181" y="77"/>
                  <a:pt x="1181" y="78"/>
                </a:cubicBezTo>
                <a:cubicBezTo>
                  <a:pt x="1181" y="79"/>
                  <a:pt x="1181" y="79"/>
                  <a:pt x="1182" y="79"/>
                </a:cubicBezTo>
                <a:cubicBezTo>
                  <a:pt x="1184" y="79"/>
                  <a:pt x="1185" y="79"/>
                  <a:pt x="1187" y="79"/>
                </a:cubicBezTo>
                <a:cubicBezTo>
                  <a:pt x="1189" y="79"/>
                  <a:pt x="1189" y="79"/>
                  <a:pt x="1189" y="77"/>
                </a:cubicBezTo>
                <a:cubicBezTo>
                  <a:pt x="1189" y="65"/>
                  <a:pt x="1189" y="53"/>
                  <a:pt x="1189" y="41"/>
                </a:cubicBezTo>
                <a:cubicBezTo>
                  <a:pt x="1189" y="30"/>
                  <a:pt x="1189" y="18"/>
                  <a:pt x="1189" y="7"/>
                </a:cubicBezTo>
                <a:close/>
                <a:moveTo>
                  <a:pt x="983" y="141"/>
                </a:moveTo>
                <a:cubicBezTo>
                  <a:pt x="983" y="139"/>
                  <a:pt x="983" y="137"/>
                  <a:pt x="983" y="135"/>
                </a:cubicBezTo>
                <a:cubicBezTo>
                  <a:pt x="983" y="134"/>
                  <a:pt x="983" y="133"/>
                  <a:pt x="983" y="133"/>
                </a:cubicBezTo>
                <a:cubicBezTo>
                  <a:pt x="983" y="132"/>
                  <a:pt x="983" y="132"/>
                  <a:pt x="982" y="132"/>
                </a:cubicBezTo>
                <a:cubicBezTo>
                  <a:pt x="981" y="132"/>
                  <a:pt x="979" y="132"/>
                  <a:pt x="978" y="132"/>
                </a:cubicBezTo>
                <a:cubicBezTo>
                  <a:pt x="975" y="132"/>
                  <a:pt x="975" y="131"/>
                  <a:pt x="975" y="134"/>
                </a:cubicBezTo>
                <a:cubicBezTo>
                  <a:pt x="975" y="150"/>
                  <a:pt x="975" y="166"/>
                  <a:pt x="975" y="182"/>
                </a:cubicBezTo>
                <a:cubicBezTo>
                  <a:pt x="975" y="182"/>
                  <a:pt x="975" y="183"/>
                  <a:pt x="975" y="183"/>
                </a:cubicBezTo>
                <a:cubicBezTo>
                  <a:pt x="975" y="184"/>
                  <a:pt x="975" y="184"/>
                  <a:pt x="976" y="184"/>
                </a:cubicBezTo>
                <a:cubicBezTo>
                  <a:pt x="978" y="184"/>
                  <a:pt x="980" y="184"/>
                  <a:pt x="983" y="184"/>
                </a:cubicBezTo>
                <a:cubicBezTo>
                  <a:pt x="983" y="184"/>
                  <a:pt x="983" y="184"/>
                  <a:pt x="983" y="183"/>
                </a:cubicBezTo>
                <a:cubicBezTo>
                  <a:pt x="983" y="183"/>
                  <a:pt x="983" y="182"/>
                  <a:pt x="983" y="181"/>
                </a:cubicBezTo>
                <a:cubicBezTo>
                  <a:pt x="983" y="174"/>
                  <a:pt x="983" y="166"/>
                  <a:pt x="983" y="159"/>
                </a:cubicBezTo>
                <a:cubicBezTo>
                  <a:pt x="983" y="156"/>
                  <a:pt x="984" y="154"/>
                  <a:pt x="984" y="151"/>
                </a:cubicBezTo>
                <a:cubicBezTo>
                  <a:pt x="985" y="148"/>
                  <a:pt x="986" y="145"/>
                  <a:pt x="988" y="142"/>
                </a:cubicBezTo>
                <a:cubicBezTo>
                  <a:pt x="990" y="140"/>
                  <a:pt x="992" y="139"/>
                  <a:pt x="994" y="139"/>
                </a:cubicBezTo>
                <a:cubicBezTo>
                  <a:pt x="997" y="138"/>
                  <a:pt x="999" y="139"/>
                  <a:pt x="1001" y="139"/>
                </a:cubicBezTo>
                <a:cubicBezTo>
                  <a:pt x="1002" y="140"/>
                  <a:pt x="1002" y="140"/>
                  <a:pt x="1002" y="140"/>
                </a:cubicBezTo>
                <a:cubicBezTo>
                  <a:pt x="1002" y="137"/>
                  <a:pt x="1002" y="135"/>
                  <a:pt x="1002" y="132"/>
                </a:cubicBezTo>
                <a:cubicBezTo>
                  <a:pt x="1002" y="132"/>
                  <a:pt x="1002" y="131"/>
                  <a:pt x="1002" y="131"/>
                </a:cubicBezTo>
                <a:cubicBezTo>
                  <a:pt x="996" y="130"/>
                  <a:pt x="992" y="131"/>
                  <a:pt x="988" y="135"/>
                </a:cubicBezTo>
                <a:cubicBezTo>
                  <a:pt x="987" y="136"/>
                  <a:pt x="986" y="138"/>
                  <a:pt x="985" y="139"/>
                </a:cubicBezTo>
                <a:cubicBezTo>
                  <a:pt x="985" y="140"/>
                  <a:pt x="984" y="141"/>
                  <a:pt x="984" y="141"/>
                </a:cubicBezTo>
                <a:cubicBezTo>
                  <a:pt x="984" y="141"/>
                  <a:pt x="984" y="141"/>
                  <a:pt x="983" y="141"/>
                </a:cubicBezTo>
                <a:close/>
                <a:moveTo>
                  <a:pt x="163" y="29"/>
                </a:moveTo>
                <a:cubicBezTo>
                  <a:pt x="163" y="45"/>
                  <a:pt x="163" y="61"/>
                  <a:pt x="163" y="76"/>
                </a:cubicBezTo>
                <a:cubicBezTo>
                  <a:pt x="163" y="77"/>
                  <a:pt x="163" y="77"/>
                  <a:pt x="163" y="78"/>
                </a:cubicBezTo>
                <a:cubicBezTo>
                  <a:pt x="163" y="79"/>
                  <a:pt x="163" y="79"/>
                  <a:pt x="164" y="79"/>
                </a:cubicBezTo>
                <a:cubicBezTo>
                  <a:pt x="166" y="79"/>
                  <a:pt x="168" y="79"/>
                  <a:pt x="170" y="79"/>
                </a:cubicBezTo>
                <a:cubicBezTo>
                  <a:pt x="171" y="79"/>
                  <a:pt x="171" y="79"/>
                  <a:pt x="171" y="78"/>
                </a:cubicBezTo>
                <a:cubicBezTo>
                  <a:pt x="171" y="77"/>
                  <a:pt x="171" y="77"/>
                  <a:pt x="171" y="76"/>
                </a:cubicBezTo>
                <a:cubicBezTo>
                  <a:pt x="171" y="68"/>
                  <a:pt x="171" y="60"/>
                  <a:pt x="171" y="52"/>
                </a:cubicBezTo>
                <a:cubicBezTo>
                  <a:pt x="171" y="50"/>
                  <a:pt x="171" y="48"/>
                  <a:pt x="172" y="46"/>
                </a:cubicBezTo>
                <a:cubicBezTo>
                  <a:pt x="172" y="43"/>
                  <a:pt x="174" y="40"/>
                  <a:pt x="176" y="37"/>
                </a:cubicBezTo>
                <a:cubicBezTo>
                  <a:pt x="178" y="35"/>
                  <a:pt x="180" y="34"/>
                  <a:pt x="182" y="33"/>
                </a:cubicBezTo>
                <a:cubicBezTo>
                  <a:pt x="185" y="33"/>
                  <a:pt x="187" y="33"/>
                  <a:pt x="189" y="34"/>
                </a:cubicBezTo>
                <a:cubicBezTo>
                  <a:pt x="189" y="34"/>
                  <a:pt x="190" y="35"/>
                  <a:pt x="190" y="34"/>
                </a:cubicBezTo>
                <a:cubicBezTo>
                  <a:pt x="190" y="32"/>
                  <a:pt x="190" y="30"/>
                  <a:pt x="190" y="28"/>
                </a:cubicBezTo>
                <a:cubicBezTo>
                  <a:pt x="190" y="26"/>
                  <a:pt x="190" y="26"/>
                  <a:pt x="188" y="26"/>
                </a:cubicBezTo>
                <a:cubicBezTo>
                  <a:pt x="187" y="26"/>
                  <a:pt x="187" y="26"/>
                  <a:pt x="186" y="26"/>
                </a:cubicBezTo>
                <a:cubicBezTo>
                  <a:pt x="182" y="25"/>
                  <a:pt x="178" y="27"/>
                  <a:pt x="175" y="30"/>
                </a:cubicBezTo>
                <a:cubicBezTo>
                  <a:pt x="174" y="31"/>
                  <a:pt x="173" y="33"/>
                  <a:pt x="172" y="35"/>
                </a:cubicBezTo>
                <a:cubicBezTo>
                  <a:pt x="172" y="36"/>
                  <a:pt x="172" y="36"/>
                  <a:pt x="171" y="36"/>
                </a:cubicBezTo>
                <a:cubicBezTo>
                  <a:pt x="171" y="35"/>
                  <a:pt x="171" y="34"/>
                  <a:pt x="171" y="33"/>
                </a:cubicBezTo>
                <a:cubicBezTo>
                  <a:pt x="171" y="31"/>
                  <a:pt x="171" y="29"/>
                  <a:pt x="171" y="27"/>
                </a:cubicBezTo>
                <a:cubicBezTo>
                  <a:pt x="171" y="27"/>
                  <a:pt x="171" y="26"/>
                  <a:pt x="170" y="26"/>
                </a:cubicBezTo>
                <a:cubicBezTo>
                  <a:pt x="168" y="26"/>
                  <a:pt x="165" y="26"/>
                  <a:pt x="163" y="26"/>
                </a:cubicBezTo>
                <a:cubicBezTo>
                  <a:pt x="162" y="27"/>
                  <a:pt x="163" y="28"/>
                  <a:pt x="163" y="29"/>
                </a:cubicBezTo>
                <a:close/>
                <a:moveTo>
                  <a:pt x="355" y="133"/>
                </a:moveTo>
                <a:cubicBezTo>
                  <a:pt x="355" y="132"/>
                  <a:pt x="354" y="132"/>
                  <a:pt x="354" y="132"/>
                </a:cubicBezTo>
                <a:cubicBezTo>
                  <a:pt x="352" y="132"/>
                  <a:pt x="350" y="132"/>
                  <a:pt x="348" y="132"/>
                </a:cubicBezTo>
                <a:cubicBezTo>
                  <a:pt x="346" y="132"/>
                  <a:pt x="346" y="132"/>
                  <a:pt x="346" y="133"/>
                </a:cubicBezTo>
                <a:cubicBezTo>
                  <a:pt x="346" y="133"/>
                  <a:pt x="346" y="134"/>
                  <a:pt x="346" y="134"/>
                </a:cubicBezTo>
                <a:cubicBezTo>
                  <a:pt x="346" y="150"/>
                  <a:pt x="346" y="166"/>
                  <a:pt x="346" y="182"/>
                </a:cubicBezTo>
                <a:cubicBezTo>
                  <a:pt x="346" y="183"/>
                  <a:pt x="346" y="183"/>
                  <a:pt x="346" y="184"/>
                </a:cubicBezTo>
                <a:cubicBezTo>
                  <a:pt x="346" y="184"/>
                  <a:pt x="347" y="184"/>
                  <a:pt x="347" y="184"/>
                </a:cubicBezTo>
                <a:cubicBezTo>
                  <a:pt x="349" y="184"/>
                  <a:pt x="352" y="184"/>
                  <a:pt x="354" y="184"/>
                </a:cubicBezTo>
                <a:cubicBezTo>
                  <a:pt x="354" y="184"/>
                  <a:pt x="355" y="184"/>
                  <a:pt x="355" y="183"/>
                </a:cubicBezTo>
                <a:cubicBezTo>
                  <a:pt x="355" y="183"/>
                  <a:pt x="355" y="182"/>
                  <a:pt x="355" y="181"/>
                </a:cubicBezTo>
                <a:cubicBezTo>
                  <a:pt x="355" y="174"/>
                  <a:pt x="355" y="166"/>
                  <a:pt x="355" y="158"/>
                </a:cubicBezTo>
                <a:cubicBezTo>
                  <a:pt x="355" y="156"/>
                  <a:pt x="355" y="154"/>
                  <a:pt x="355" y="152"/>
                </a:cubicBezTo>
                <a:cubicBezTo>
                  <a:pt x="356" y="149"/>
                  <a:pt x="357" y="145"/>
                  <a:pt x="359" y="143"/>
                </a:cubicBezTo>
                <a:cubicBezTo>
                  <a:pt x="361" y="140"/>
                  <a:pt x="364" y="138"/>
                  <a:pt x="368" y="139"/>
                </a:cubicBezTo>
                <a:cubicBezTo>
                  <a:pt x="369" y="139"/>
                  <a:pt x="371" y="139"/>
                  <a:pt x="372" y="139"/>
                </a:cubicBezTo>
                <a:cubicBezTo>
                  <a:pt x="373" y="140"/>
                  <a:pt x="373" y="140"/>
                  <a:pt x="374" y="140"/>
                </a:cubicBezTo>
                <a:cubicBezTo>
                  <a:pt x="374" y="137"/>
                  <a:pt x="374" y="135"/>
                  <a:pt x="374" y="132"/>
                </a:cubicBezTo>
                <a:cubicBezTo>
                  <a:pt x="374" y="132"/>
                  <a:pt x="373" y="131"/>
                  <a:pt x="373" y="131"/>
                </a:cubicBezTo>
                <a:cubicBezTo>
                  <a:pt x="367" y="130"/>
                  <a:pt x="362" y="131"/>
                  <a:pt x="358" y="136"/>
                </a:cubicBezTo>
                <a:cubicBezTo>
                  <a:pt x="357" y="137"/>
                  <a:pt x="356" y="139"/>
                  <a:pt x="356" y="140"/>
                </a:cubicBezTo>
                <a:cubicBezTo>
                  <a:pt x="356" y="141"/>
                  <a:pt x="355" y="141"/>
                  <a:pt x="355" y="141"/>
                </a:cubicBezTo>
                <a:cubicBezTo>
                  <a:pt x="355" y="138"/>
                  <a:pt x="355" y="136"/>
                  <a:pt x="355" y="133"/>
                </a:cubicBezTo>
                <a:close/>
                <a:moveTo>
                  <a:pt x="1015" y="33"/>
                </a:moveTo>
                <a:cubicBezTo>
                  <a:pt x="1015" y="31"/>
                  <a:pt x="1015" y="29"/>
                  <a:pt x="1015" y="27"/>
                </a:cubicBezTo>
                <a:cubicBezTo>
                  <a:pt x="1015" y="27"/>
                  <a:pt x="1015" y="26"/>
                  <a:pt x="1014" y="26"/>
                </a:cubicBezTo>
                <a:cubicBezTo>
                  <a:pt x="1013" y="26"/>
                  <a:pt x="1011" y="26"/>
                  <a:pt x="1009" y="26"/>
                </a:cubicBezTo>
                <a:cubicBezTo>
                  <a:pt x="1007" y="26"/>
                  <a:pt x="1007" y="26"/>
                  <a:pt x="1007" y="29"/>
                </a:cubicBezTo>
                <a:cubicBezTo>
                  <a:pt x="1007" y="45"/>
                  <a:pt x="1007" y="61"/>
                  <a:pt x="1007" y="77"/>
                </a:cubicBezTo>
                <a:cubicBezTo>
                  <a:pt x="1007" y="77"/>
                  <a:pt x="1007" y="78"/>
                  <a:pt x="1007" y="78"/>
                </a:cubicBezTo>
                <a:cubicBezTo>
                  <a:pt x="1007" y="79"/>
                  <a:pt x="1007" y="79"/>
                  <a:pt x="1008" y="79"/>
                </a:cubicBezTo>
                <a:cubicBezTo>
                  <a:pt x="1010" y="79"/>
                  <a:pt x="1012" y="79"/>
                  <a:pt x="1014" y="79"/>
                </a:cubicBezTo>
                <a:cubicBezTo>
                  <a:pt x="1015" y="79"/>
                  <a:pt x="1015" y="79"/>
                  <a:pt x="1015" y="78"/>
                </a:cubicBezTo>
                <a:cubicBezTo>
                  <a:pt x="1015" y="77"/>
                  <a:pt x="1015" y="77"/>
                  <a:pt x="1015" y="76"/>
                </a:cubicBezTo>
                <a:cubicBezTo>
                  <a:pt x="1015" y="69"/>
                  <a:pt x="1015" y="61"/>
                  <a:pt x="1015" y="54"/>
                </a:cubicBezTo>
                <a:cubicBezTo>
                  <a:pt x="1015" y="51"/>
                  <a:pt x="1015" y="49"/>
                  <a:pt x="1016" y="47"/>
                </a:cubicBezTo>
                <a:cubicBezTo>
                  <a:pt x="1016" y="43"/>
                  <a:pt x="1017" y="40"/>
                  <a:pt x="1020" y="37"/>
                </a:cubicBezTo>
                <a:cubicBezTo>
                  <a:pt x="1021" y="35"/>
                  <a:pt x="1023" y="34"/>
                  <a:pt x="1026" y="33"/>
                </a:cubicBezTo>
                <a:cubicBezTo>
                  <a:pt x="1028" y="33"/>
                  <a:pt x="1031" y="33"/>
                  <a:pt x="1033" y="34"/>
                </a:cubicBezTo>
                <a:cubicBezTo>
                  <a:pt x="1033" y="34"/>
                  <a:pt x="1034" y="35"/>
                  <a:pt x="1034" y="34"/>
                </a:cubicBezTo>
                <a:cubicBezTo>
                  <a:pt x="1034" y="32"/>
                  <a:pt x="1034" y="30"/>
                  <a:pt x="1034" y="27"/>
                </a:cubicBezTo>
                <a:cubicBezTo>
                  <a:pt x="1034" y="26"/>
                  <a:pt x="1034" y="26"/>
                  <a:pt x="1033" y="26"/>
                </a:cubicBezTo>
                <a:cubicBezTo>
                  <a:pt x="1028" y="25"/>
                  <a:pt x="1023" y="26"/>
                  <a:pt x="1019" y="31"/>
                </a:cubicBezTo>
                <a:cubicBezTo>
                  <a:pt x="1018" y="32"/>
                  <a:pt x="1017" y="33"/>
                  <a:pt x="1016" y="35"/>
                </a:cubicBezTo>
                <a:cubicBezTo>
                  <a:pt x="1016" y="35"/>
                  <a:pt x="1016" y="36"/>
                  <a:pt x="1015" y="36"/>
                </a:cubicBezTo>
                <a:cubicBezTo>
                  <a:pt x="1015" y="35"/>
                  <a:pt x="1015" y="34"/>
                  <a:pt x="1015" y="33"/>
                </a:cubicBezTo>
                <a:close/>
                <a:moveTo>
                  <a:pt x="462" y="178"/>
                </a:moveTo>
                <a:cubicBezTo>
                  <a:pt x="462" y="180"/>
                  <a:pt x="461" y="182"/>
                  <a:pt x="462" y="184"/>
                </a:cubicBezTo>
                <a:cubicBezTo>
                  <a:pt x="464" y="185"/>
                  <a:pt x="466" y="184"/>
                  <a:pt x="469" y="184"/>
                </a:cubicBezTo>
                <a:cubicBezTo>
                  <a:pt x="469" y="184"/>
                  <a:pt x="469" y="184"/>
                  <a:pt x="469" y="184"/>
                </a:cubicBezTo>
                <a:cubicBezTo>
                  <a:pt x="470" y="184"/>
                  <a:pt x="470" y="184"/>
                  <a:pt x="470" y="183"/>
                </a:cubicBezTo>
                <a:cubicBezTo>
                  <a:pt x="470" y="183"/>
                  <a:pt x="470" y="182"/>
                  <a:pt x="470" y="181"/>
                </a:cubicBezTo>
                <a:cubicBezTo>
                  <a:pt x="470" y="167"/>
                  <a:pt x="470" y="153"/>
                  <a:pt x="470" y="139"/>
                </a:cubicBezTo>
                <a:cubicBezTo>
                  <a:pt x="470" y="136"/>
                  <a:pt x="471" y="134"/>
                  <a:pt x="470" y="132"/>
                </a:cubicBezTo>
                <a:cubicBezTo>
                  <a:pt x="467" y="131"/>
                  <a:pt x="465" y="132"/>
                  <a:pt x="463" y="132"/>
                </a:cubicBezTo>
                <a:cubicBezTo>
                  <a:pt x="463" y="132"/>
                  <a:pt x="463" y="132"/>
                  <a:pt x="463" y="132"/>
                </a:cubicBezTo>
                <a:cubicBezTo>
                  <a:pt x="462" y="132"/>
                  <a:pt x="462" y="132"/>
                  <a:pt x="462" y="133"/>
                </a:cubicBezTo>
                <a:cubicBezTo>
                  <a:pt x="462" y="133"/>
                  <a:pt x="462" y="134"/>
                  <a:pt x="462" y="135"/>
                </a:cubicBezTo>
                <a:cubicBezTo>
                  <a:pt x="462" y="143"/>
                  <a:pt x="462" y="150"/>
                  <a:pt x="462" y="158"/>
                </a:cubicBezTo>
                <a:cubicBezTo>
                  <a:pt x="462" y="165"/>
                  <a:pt x="462" y="171"/>
                  <a:pt x="462" y="178"/>
                </a:cubicBezTo>
                <a:close/>
                <a:moveTo>
                  <a:pt x="210" y="135"/>
                </a:moveTo>
                <a:cubicBezTo>
                  <a:pt x="210" y="149"/>
                  <a:pt x="210" y="164"/>
                  <a:pt x="210" y="178"/>
                </a:cubicBezTo>
                <a:cubicBezTo>
                  <a:pt x="210" y="180"/>
                  <a:pt x="210" y="181"/>
                  <a:pt x="210" y="183"/>
                </a:cubicBezTo>
                <a:cubicBezTo>
                  <a:pt x="210" y="184"/>
                  <a:pt x="210" y="184"/>
                  <a:pt x="211" y="184"/>
                </a:cubicBezTo>
                <a:cubicBezTo>
                  <a:pt x="213" y="184"/>
                  <a:pt x="214" y="184"/>
                  <a:pt x="216" y="184"/>
                </a:cubicBezTo>
                <a:cubicBezTo>
                  <a:pt x="218" y="184"/>
                  <a:pt x="218" y="184"/>
                  <a:pt x="218" y="182"/>
                </a:cubicBezTo>
                <a:cubicBezTo>
                  <a:pt x="218" y="166"/>
                  <a:pt x="218" y="150"/>
                  <a:pt x="218" y="134"/>
                </a:cubicBezTo>
                <a:cubicBezTo>
                  <a:pt x="218" y="133"/>
                  <a:pt x="218" y="133"/>
                  <a:pt x="218" y="133"/>
                </a:cubicBezTo>
                <a:cubicBezTo>
                  <a:pt x="218" y="132"/>
                  <a:pt x="218" y="132"/>
                  <a:pt x="217" y="132"/>
                </a:cubicBezTo>
                <a:cubicBezTo>
                  <a:pt x="215" y="132"/>
                  <a:pt x="212" y="132"/>
                  <a:pt x="210" y="132"/>
                </a:cubicBezTo>
                <a:cubicBezTo>
                  <a:pt x="209" y="133"/>
                  <a:pt x="210" y="134"/>
                  <a:pt x="210" y="135"/>
                </a:cubicBezTo>
                <a:close/>
                <a:moveTo>
                  <a:pt x="96" y="76"/>
                </a:moveTo>
                <a:cubicBezTo>
                  <a:pt x="96" y="77"/>
                  <a:pt x="96" y="78"/>
                  <a:pt x="96" y="78"/>
                </a:cubicBezTo>
                <a:cubicBezTo>
                  <a:pt x="96" y="79"/>
                  <a:pt x="96" y="79"/>
                  <a:pt x="96" y="79"/>
                </a:cubicBezTo>
                <a:cubicBezTo>
                  <a:pt x="99" y="79"/>
                  <a:pt x="101" y="79"/>
                  <a:pt x="103" y="79"/>
                </a:cubicBezTo>
                <a:cubicBezTo>
                  <a:pt x="104" y="79"/>
                  <a:pt x="104" y="79"/>
                  <a:pt x="104" y="78"/>
                </a:cubicBezTo>
                <a:cubicBezTo>
                  <a:pt x="104" y="77"/>
                  <a:pt x="104" y="77"/>
                  <a:pt x="104" y="76"/>
                </a:cubicBezTo>
                <a:cubicBezTo>
                  <a:pt x="104" y="62"/>
                  <a:pt x="104" y="47"/>
                  <a:pt x="104" y="33"/>
                </a:cubicBezTo>
                <a:cubicBezTo>
                  <a:pt x="104" y="31"/>
                  <a:pt x="104" y="29"/>
                  <a:pt x="104" y="27"/>
                </a:cubicBezTo>
                <a:cubicBezTo>
                  <a:pt x="102" y="26"/>
                  <a:pt x="99" y="27"/>
                  <a:pt x="97" y="26"/>
                </a:cubicBezTo>
                <a:cubicBezTo>
                  <a:pt x="97" y="26"/>
                  <a:pt x="97" y="26"/>
                  <a:pt x="96" y="26"/>
                </a:cubicBezTo>
                <a:cubicBezTo>
                  <a:pt x="96" y="26"/>
                  <a:pt x="96" y="27"/>
                  <a:pt x="96" y="27"/>
                </a:cubicBezTo>
                <a:cubicBezTo>
                  <a:pt x="96" y="28"/>
                  <a:pt x="96" y="29"/>
                  <a:pt x="96" y="29"/>
                </a:cubicBezTo>
                <a:cubicBezTo>
                  <a:pt x="96" y="37"/>
                  <a:pt x="96" y="45"/>
                  <a:pt x="96" y="52"/>
                </a:cubicBezTo>
                <a:cubicBezTo>
                  <a:pt x="96" y="60"/>
                  <a:pt x="96" y="68"/>
                  <a:pt x="96" y="76"/>
                </a:cubicBezTo>
                <a:close/>
                <a:moveTo>
                  <a:pt x="94" y="8"/>
                </a:moveTo>
                <a:cubicBezTo>
                  <a:pt x="94" y="11"/>
                  <a:pt x="97" y="13"/>
                  <a:pt x="100" y="13"/>
                </a:cubicBezTo>
                <a:cubicBezTo>
                  <a:pt x="103" y="13"/>
                  <a:pt x="105" y="11"/>
                  <a:pt x="106" y="8"/>
                </a:cubicBezTo>
                <a:cubicBezTo>
                  <a:pt x="106" y="5"/>
                  <a:pt x="103" y="2"/>
                  <a:pt x="100" y="2"/>
                </a:cubicBezTo>
                <a:cubicBezTo>
                  <a:pt x="97" y="2"/>
                  <a:pt x="94" y="5"/>
                  <a:pt x="94" y="8"/>
                </a:cubicBezTo>
                <a:close/>
                <a:moveTo>
                  <a:pt x="208" y="113"/>
                </a:moveTo>
                <a:cubicBezTo>
                  <a:pt x="208" y="116"/>
                  <a:pt x="211" y="118"/>
                  <a:pt x="214" y="118"/>
                </a:cubicBezTo>
                <a:cubicBezTo>
                  <a:pt x="217" y="119"/>
                  <a:pt x="220" y="116"/>
                  <a:pt x="220" y="113"/>
                </a:cubicBezTo>
                <a:cubicBezTo>
                  <a:pt x="220" y="110"/>
                  <a:pt x="217" y="107"/>
                  <a:pt x="214" y="107"/>
                </a:cubicBezTo>
                <a:cubicBezTo>
                  <a:pt x="211" y="107"/>
                  <a:pt x="208" y="110"/>
                  <a:pt x="208" y="113"/>
                </a:cubicBezTo>
                <a:close/>
                <a:moveTo>
                  <a:pt x="466" y="107"/>
                </a:moveTo>
                <a:cubicBezTo>
                  <a:pt x="463" y="107"/>
                  <a:pt x="460" y="110"/>
                  <a:pt x="460" y="113"/>
                </a:cubicBezTo>
                <a:cubicBezTo>
                  <a:pt x="460" y="116"/>
                  <a:pt x="463" y="118"/>
                  <a:pt x="466" y="118"/>
                </a:cubicBezTo>
                <a:cubicBezTo>
                  <a:pt x="469" y="118"/>
                  <a:pt x="472" y="116"/>
                  <a:pt x="472" y="113"/>
                </a:cubicBezTo>
                <a:cubicBezTo>
                  <a:pt x="472" y="110"/>
                  <a:pt x="469" y="107"/>
                  <a:pt x="466" y="107"/>
                </a:cubicBezTo>
                <a:close/>
                <a:moveTo>
                  <a:pt x="268" y="157"/>
                </a:moveTo>
                <a:cubicBezTo>
                  <a:pt x="268" y="156"/>
                  <a:pt x="268" y="154"/>
                  <a:pt x="268" y="152"/>
                </a:cubicBezTo>
                <a:cubicBezTo>
                  <a:pt x="268" y="151"/>
                  <a:pt x="268" y="150"/>
                  <a:pt x="267" y="149"/>
                </a:cubicBezTo>
                <a:cubicBezTo>
                  <a:pt x="266" y="143"/>
                  <a:pt x="261" y="139"/>
                  <a:pt x="255" y="138"/>
                </a:cubicBezTo>
                <a:cubicBezTo>
                  <a:pt x="249" y="137"/>
                  <a:pt x="244" y="139"/>
                  <a:pt x="240" y="144"/>
                </a:cubicBezTo>
                <a:cubicBezTo>
                  <a:pt x="239" y="146"/>
                  <a:pt x="238" y="148"/>
                  <a:pt x="238" y="149"/>
                </a:cubicBezTo>
                <a:cubicBezTo>
                  <a:pt x="236" y="154"/>
                  <a:pt x="236" y="159"/>
                  <a:pt x="237" y="164"/>
                </a:cubicBezTo>
                <a:cubicBezTo>
                  <a:pt x="237" y="167"/>
                  <a:pt x="238" y="169"/>
                  <a:pt x="239" y="171"/>
                </a:cubicBezTo>
                <a:cubicBezTo>
                  <a:pt x="245" y="181"/>
                  <a:pt x="257" y="180"/>
                  <a:pt x="262" y="175"/>
                </a:cubicBezTo>
                <a:cubicBezTo>
                  <a:pt x="266" y="171"/>
                  <a:pt x="267" y="167"/>
                  <a:pt x="268" y="163"/>
                </a:cubicBezTo>
                <a:cubicBezTo>
                  <a:pt x="268" y="161"/>
                  <a:pt x="268" y="159"/>
                  <a:pt x="268" y="157"/>
                </a:cubicBezTo>
                <a:cubicBezTo>
                  <a:pt x="268" y="157"/>
                  <a:pt x="268" y="157"/>
                  <a:pt x="268" y="157"/>
                </a:cubicBezTo>
                <a:close/>
                <a:moveTo>
                  <a:pt x="902" y="150"/>
                </a:moveTo>
                <a:cubicBezTo>
                  <a:pt x="900" y="144"/>
                  <a:pt x="897" y="140"/>
                  <a:pt x="891" y="138"/>
                </a:cubicBezTo>
                <a:cubicBezTo>
                  <a:pt x="884" y="136"/>
                  <a:pt x="877" y="139"/>
                  <a:pt x="873" y="146"/>
                </a:cubicBezTo>
                <a:cubicBezTo>
                  <a:pt x="873" y="147"/>
                  <a:pt x="872" y="149"/>
                  <a:pt x="872" y="150"/>
                </a:cubicBezTo>
                <a:cubicBezTo>
                  <a:pt x="871" y="154"/>
                  <a:pt x="870" y="158"/>
                  <a:pt x="871" y="162"/>
                </a:cubicBezTo>
                <a:cubicBezTo>
                  <a:pt x="871" y="166"/>
                  <a:pt x="872" y="169"/>
                  <a:pt x="874" y="172"/>
                </a:cubicBezTo>
                <a:cubicBezTo>
                  <a:pt x="876" y="175"/>
                  <a:pt x="878" y="177"/>
                  <a:pt x="881" y="178"/>
                </a:cubicBezTo>
                <a:cubicBezTo>
                  <a:pt x="887" y="180"/>
                  <a:pt x="894" y="178"/>
                  <a:pt x="898" y="173"/>
                </a:cubicBezTo>
                <a:cubicBezTo>
                  <a:pt x="900" y="170"/>
                  <a:pt x="901" y="168"/>
                  <a:pt x="902" y="165"/>
                </a:cubicBezTo>
                <a:cubicBezTo>
                  <a:pt x="902" y="162"/>
                  <a:pt x="902" y="160"/>
                  <a:pt x="902" y="157"/>
                </a:cubicBezTo>
                <a:cubicBezTo>
                  <a:pt x="902" y="155"/>
                  <a:pt x="902" y="152"/>
                  <a:pt x="902" y="150"/>
                </a:cubicBezTo>
                <a:close/>
                <a:moveTo>
                  <a:pt x="1298" y="13"/>
                </a:moveTo>
                <a:cubicBezTo>
                  <a:pt x="1296" y="13"/>
                  <a:pt x="1294" y="13"/>
                  <a:pt x="1292" y="13"/>
                </a:cubicBezTo>
                <a:cubicBezTo>
                  <a:pt x="1290" y="13"/>
                  <a:pt x="1290" y="13"/>
                  <a:pt x="1290" y="15"/>
                </a:cubicBezTo>
                <a:cubicBezTo>
                  <a:pt x="1290" y="17"/>
                  <a:pt x="1290" y="19"/>
                  <a:pt x="1290" y="22"/>
                </a:cubicBezTo>
                <a:cubicBezTo>
                  <a:pt x="1290" y="27"/>
                  <a:pt x="1290" y="33"/>
                  <a:pt x="1290" y="39"/>
                </a:cubicBezTo>
                <a:cubicBezTo>
                  <a:pt x="1290" y="40"/>
                  <a:pt x="1290" y="40"/>
                  <a:pt x="1291" y="40"/>
                </a:cubicBezTo>
                <a:cubicBezTo>
                  <a:pt x="1295" y="40"/>
                  <a:pt x="1299" y="40"/>
                  <a:pt x="1303" y="40"/>
                </a:cubicBezTo>
                <a:cubicBezTo>
                  <a:pt x="1304" y="40"/>
                  <a:pt x="1305" y="40"/>
                  <a:pt x="1306" y="39"/>
                </a:cubicBezTo>
                <a:cubicBezTo>
                  <a:pt x="1312" y="38"/>
                  <a:pt x="1318" y="33"/>
                  <a:pt x="1317" y="24"/>
                </a:cubicBezTo>
                <a:cubicBezTo>
                  <a:pt x="1316" y="19"/>
                  <a:pt x="1314" y="16"/>
                  <a:pt x="1309" y="14"/>
                </a:cubicBezTo>
                <a:cubicBezTo>
                  <a:pt x="1307" y="14"/>
                  <a:pt x="1305" y="13"/>
                  <a:pt x="1304" y="13"/>
                </a:cubicBezTo>
                <a:cubicBezTo>
                  <a:pt x="1302" y="13"/>
                  <a:pt x="1300" y="13"/>
                  <a:pt x="1298" y="13"/>
                </a:cubicBezTo>
                <a:cubicBezTo>
                  <a:pt x="1298" y="13"/>
                  <a:pt x="1298" y="13"/>
                  <a:pt x="1298" y="13"/>
                </a:cubicBezTo>
                <a:close/>
                <a:moveTo>
                  <a:pt x="1150" y="38"/>
                </a:moveTo>
                <a:cubicBezTo>
                  <a:pt x="1150" y="33"/>
                  <a:pt x="1149" y="28"/>
                  <a:pt x="1148" y="23"/>
                </a:cubicBezTo>
                <a:cubicBezTo>
                  <a:pt x="1147" y="21"/>
                  <a:pt x="1146" y="19"/>
                  <a:pt x="1145" y="17"/>
                </a:cubicBezTo>
                <a:cubicBezTo>
                  <a:pt x="1140" y="9"/>
                  <a:pt x="1130" y="10"/>
                  <a:pt x="1125" y="16"/>
                </a:cubicBezTo>
                <a:cubicBezTo>
                  <a:pt x="1124" y="17"/>
                  <a:pt x="1123" y="19"/>
                  <a:pt x="1123" y="21"/>
                </a:cubicBezTo>
                <a:cubicBezTo>
                  <a:pt x="1121" y="24"/>
                  <a:pt x="1120" y="28"/>
                  <a:pt x="1120" y="31"/>
                </a:cubicBezTo>
                <a:cubicBezTo>
                  <a:pt x="1119" y="37"/>
                  <a:pt x="1119" y="43"/>
                  <a:pt x="1119" y="49"/>
                </a:cubicBezTo>
                <a:cubicBezTo>
                  <a:pt x="1120" y="54"/>
                  <a:pt x="1120" y="58"/>
                  <a:pt x="1122" y="62"/>
                </a:cubicBezTo>
                <a:cubicBezTo>
                  <a:pt x="1122" y="64"/>
                  <a:pt x="1123" y="66"/>
                  <a:pt x="1125" y="68"/>
                </a:cubicBezTo>
                <a:cubicBezTo>
                  <a:pt x="1126" y="70"/>
                  <a:pt x="1129" y="72"/>
                  <a:pt x="1131" y="73"/>
                </a:cubicBezTo>
                <a:cubicBezTo>
                  <a:pt x="1137" y="74"/>
                  <a:pt x="1142" y="72"/>
                  <a:pt x="1145" y="67"/>
                </a:cubicBezTo>
                <a:cubicBezTo>
                  <a:pt x="1147" y="64"/>
                  <a:pt x="1148" y="62"/>
                  <a:pt x="1148" y="59"/>
                </a:cubicBezTo>
                <a:cubicBezTo>
                  <a:pt x="1150" y="54"/>
                  <a:pt x="1150" y="48"/>
                  <a:pt x="1150" y="42"/>
                </a:cubicBezTo>
                <a:cubicBezTo>
                  <a:pt x="1150" y="41"/>
                  <a:pt x="1150" y="40"/>
                  <a:pt x="1150" y="38"/>
                </a:cubicBezTo>
                <a:close/>
                <a:moveTo>
                  <a:pt x="627" y="40"/>
                </a:moveTo>
                <a:cubicBezTo>
                  <a:pt x="625" y="36"/>
                  <a:pt x="623" y="34"/>
                  <a:pt x="620" y="33"/>
                </a:cubicBezTo>
                <a:cubicBezTo>
                  <a:pt x="614" y="31"/>
                  <a:pt x="609" y="33"/>
                  <a:pt x="605" y="37"/>
                </a:cubicBezTo>
                <a:cubicBezTo>
                  <a:pt x="603" y="39"/>
                  <a:pt x="601" y="43"/>
                  <a:pt x="600" y="46"/>
                </a:cubicBezTo>
                <a:cubicBezTo>
                  <a:pt x="600" y="46"/>
                  <a:pt x="600" y="47"/>
                  <a:pt x="600" y="47"/>
                </a:cubicBezTo>
                <a:cubicBezTo>
                  <a:pt x="603" y="48"/>
                  <a:pt x="626" y="48"/>
                  <a:pt x="628" y="47"/>
                </a:cubicBezTo>
                <a:cubicBezTo>
                  <a:pt x="628" y="45"/>
                  <a:pt x="628" y="42"/>
                  <a:pt x="627" y="40"/>
                </a:cubicBezTo>
                <a:close/>
                <a:moveTo>
                  <a:pt x="848" y="39"/>
                </a:moveTo>
                <a:cubicBezTo>
                  <a:pt x="846" y="36"/>
                  <a:pt x="844" y="34"/>
                  <a:pt x="842" y="33"/>
                </a:cubicBezTo>
                <a:cubicBezTo>
                  <a:pt x="836" y="31"/>
                  <a:pt x="832" y="32"/>
                  <a:pt x="827" y="36"/>
                </a:cubicBezTo>
                <a:cubicBezTo>
                  <a:pt x="825" y="38"/>
                  <a:pt x="823" y="41"/>
                  <a:pt x="822" y="44"/>
                </a:cubicBezTo>
                <a:cubicBezTo>
                  <a:pt x="822" y="45"/>
                  <a:pt x="821" y="46"/>
                  <a:pt x="821" y="47"/>
                </a:cubicBezTo>
                <a:cubicBezTo>
                  <a:pt x="824" y="48"/>
                  <a:pt x="847" y="48"/>
                  <a:pt x="850" y="47"/>
                </a:cubicBezTo>
                <a:cubicBezTo>
                  <a:pt x="850" y="44"/>
                  <a:pt x="849" y="41"/>
                  <a:pt x="848" y="39"/>
                </a:cubicBezTo>
                <a:close/>
                <a:moveTo>
                  <a:pt x="956" y="144"/>
                </a:moveTo>
                <a:cubicBezTo>
                  <a:pt x="954" y="142"/>
                  <a:pt x="952" y="140"/>
                  <a:pt x="950" y="139"/>
                </a:cubicBezTo>
                <a:cubicBezTo>
                  <a:pt x="945" y="137"/>
                  <a:pt x="941" y="137"/>
                  <a:pt x="936" y="140"/>
                </a:cubicBezTo>
                <a:cubicBezTo>
                  <a:pt x="932" y="143"/>
                  <a:pt x="930" y="148"/>
                  <a:pt x="929" y="153"/>
                </a:cubicBezTo>
                <a:cubicBezTo>
                  <a:pt x="938" y="153"/>
                  <a:pt x="948" y="153"/>
                  <a:pt x="957" y="153"/>
                </a:cubicBezTo>
                <a:cubicBezTo>
                  <a:pt x="957" y="150"/>
                  <a:pt x="957" y="147"/>
                  <a:pt x="956" y="144"/>
                </a:cubicBezTo>
                <a:close/>
                <a:moveTo>
                  <a:pt x="986" y="37"/>
                </a:moveTo>
                <a:cubicBezTo>
                  <a:pt x="985" y="35"/>
                  <a:pt x="983" y="34"/>
                  <a:pt x="980" y="33"/>
                </a:cubicBezTo>
                <a:cubicBezTo>
                  <a:pt x="975" y="31"/>
                  <a:pt x="969" y="33"/>
                  <a:pt x="965" y="37"/>
                </a:cubicBezTo>
                <a:cubicBezTo>
                  <a:pt x="963" y="40"/>
                  <a:pt x="962" y="43"/>
                  <a:pt x="961" y="46"/>
                </a:cubicBezTo>
                <a:cubicBezTo>
                  <a:pt x="961" y="46"/>
                  <a:pt x="961" y="47"/>
                  <a:pt x="961" y="47"/>
                </a:cubicBezTo>
                <a:cubicBezTo>
                  <a:pt x="965" y="48"/>
                  <a:pt x="987" y="48"/>
                  <a:pt x="989" y="47"/>
                </a:cubicBezTo>
                <a:cubicBezTo>
                  <a:pt x="989" y="44"/>
                  <a:pt x="988" y="40"/>
                  <a:pt x="986" y="37"/>
                </a:cubicBezTo>
                <a:close/>
                <a:moveTo>
                  <a:pt x="844" y="158"/>
                </a:moveTo>
                <a:cubicBezTo>
                  <a:pt x="840" y="158"/>
                  <a:pt x="835" y="159"/>
                  <a:pt x="831" y="160"/>
                </a:cubicBezTo>
                <a:cubicBezTo>
                  <a:pt x="830" y="160"/>
                  <a:pt x="828" y="160"/>
                  <a:pt x="826" y="161"/>
                </a:cubicBezTo>
                <a:cubicBezTo>
                  <a:pt x="823" y="162"/>
                  <a:pt x="821" y="164"/>
                  <a:pt x="820" y="168"/>
                </a:cubicBezTo>
                <a:cubicBezTo>
                  <a:pt x="820" y="173"/>
                  <a:pt x="823" y="177"/>
                  <a:pt x="827" y="178"/>
                </a:cubicBezTo>
                <a:cubicBezTo>
                  <a:pt x="835" y="180"/>
                  <a:pt x="842" y="176"/>
                  <a:pt x="844" y="168"/>
                </a:cubicBezTo>
                <a:cubicBezTo>
                  <a:pt x="845" y="166"/>
                  <a:pt x="845" y="161"/>
                  <a:pt x="845" y="158"/>
                </a:cubicBezTo>
                <a:cubicBezTo>
                  <a:pt x="844" y="158"/>
                  <a:pt x="844" y="158"/>
                  <a:pt x="844" y="158"/>
                </a:cubicBezTo>
                <a:close/>
                <a:moveTo>
                  <a:pt x="200" y="61"/>
                </a:moveTo>
                <a:cubicBezTo>
                  <a:pt x="202" y="67"/>
                  <a:pt x="206" y="71"/>
                  <a:pt x="212" y="73"/>
                </a:cubicBezTo>
                <a:cubicBezTo>
                  <a:pt x="215" y="73"/>
                  <a:pt x="219" y="73"/>
                  <a:pt x="222" y="73"/>
                </a:cubicBezTo>
                <a:cubicBezTo>
                  <a:pt x="226" y="71"/>
                  <a:pt x="229" y="69"/>
                  <a:pt x="231" y="66"/>
                </a:cubicBezTo>
                <a:cubicBezTo>
                  <a:pt x="232" y="64"/>
                  <a:pt x="232" y="62"/>
                  <a:pt x="233" y="61"/>
                </a:cubicBezTo>
                <a:cubicBezTo>
                  <a:pt x="234" y="56"/>
                  <a:pt x="234" y="51"/>
                  <a:pt x="233" y="46"/>
                </a:cubicBezTo>
                <a:cubicBezTo>
                  <a:pt x="233" y="44"/>
                  <a:pt x="232" y="42"/>
                  <a:pt x="231" y="40"/>
                </a:cubicBezTo>
                <a:cubicBezTo>
                  <a:pt x="229" y="37"/>
                  <a:pt x="226" y="34"/>
                  <a:pt x="223" y="33"/>
                </a:cubicBezTo>
                <a:cubicBezTo>
                  <a:pt x="219" y="32"/>
                  <a:pt x="215" y="32"/>
                  <a:pt x="211" y="33"/>
                </a:cubicBezTo>
                <a:cubicBezTo>
                  <a:pt x="206" y="35"/>
                  <a:pt x="202" y="39"/>
                  <a:pt x="201" y="44"/>
                </a:cubicBezTo>
                <a:cubicBezTo>
                  <a:pt x="200" y="47"/>
                  <a:pt x="199" y="50"/>
                  <a:pt x="199" y="53"/>
                </a:cubicBezTo>
                <a:cubicBezTo>
                  <a:pt x="199" y="55"/>
                  <a:pt x="199" y="58"/>
                  <a:pt x="200" y="61"/>
                </a:cubicBezTo>
                <a:close/>
                <a:moveTo>
                  <a:pt x="408" y="159"/>
                </a:moveTo>
                <a:cubicBezTo>
                  <a:pt x="408" y="158"/>
                  <a:pt x="408" y="158"/>
                  <a:pt x="408" y="158"/>
                </a:cubicBezTo>
                <a:cubicBezTo>
                  <a:pt x="407" y="158"/>
                  <a:pt x="407" y="158"/>
                  <a:pt x="407" y="158"/>
                </a:cubicBezTo>
                <a:cubicBezTo>
                  <a:pt x="403" y="159"/>
                  <a:pt x="399" y="159"/>
                  <a:pt x="395" y="160"/>
                </a:cubicBezTo>
                <a:cubicBezTo>
                  <a:pt x="393" y="160"/>
                  <a:pt x="391" y="160"/>
                  <a:pt x="389" y="161"/>
                </a:cubicBezTo>
                <a:cubicBezTo>
                  <a:pt x="387" y="162"/>
                  <a:pt x="386" y="163"/>
                  <a:pt x="385" y="164"/>
                </a:cubicBezTo>
                <a:cubicBezTo>
                  <a:pt x="384" y="167"/>
                  <a:pt x="383" y="171"/>
                  <a:pt x="385" y="174"/>
                </a:cubicBezTo>
                <a:cubicBezTo>
                  <a:pt x="386" y="176"/>
                  <a:pt x="388" y="178"/>
                  <a:pt x="391" y="178"/>
                </a:cubicBezTo>
                <a:cubicBezTo>
                  <a:pt x="398" y="180"/>
                  <a:pt x="405" y="176"/>
                  <a:pt x="407" y="169"/>
                </a:cubicBezTo>
                <a:cubicBezTo>
                  <a:pt x="408" y="166"/>
                  <a:pt x="408" y="164"/>
                  <a:pt x="408" y="161"/>
                </a:cubicBezTo>
                <a:cubicBezTo>
                  <a:pt x="408" y="160"/>
                  <a:pt x="408" y="160"/>
                  <a:pt x="408" y="159"/>
                </a:cubicBezTo>
                <a:close/>
                <a:moveTo>
                  <a:pt x="71" y="163"/>
                </a:moveTo>
                <a:cubicBezTo>
                  <a:pt x="71" y="164"/>
                  <a:pt x="72" y="165"/>
                  <a:pt x="72" y="166"/>
                </a:cubicBezTo>
                <a:cubicBezTo>
                  <a:pt x="74" y="172"/>
                  <a:pt x="77" y="176"/>
                  <a:pt x="83" y="178"/>
                </a:cubicBezTo>
                <a:cubicBezTo>
                  <a:pt x="87" y="179"/>
                  <a:pt x="90" y="179"/>
                  <a:pt x="94" y="178"/>
                </a:cubicBezTo>
                <a:cubicBezTo>
                  <a:pt x="97" y="177"/>
                  <a:pt x="100" y="175"/>
                  <a:pt x="102" y="171"/>
                </a:cubicBezTo>
                <a:cubicBezTo>
                  <a:pt x="103" y="170"/>
                  <a:pt x="104" y="168"/>
                  <a:pt x="104" y="166"/>
                </a:cubicBezTo>
                <a:cubicBezTo>
                  <a:pt x="106" y="161"/>
                  <a:pt x="106" y="157"/>
                  <a:pt x="105" y="152"/>
                </a:cubicBezTo>
                <a:cubicBezTo>
                  <a:pt x="105" y="150"/>
                  <a:pt x="104" y="148"/>
                  <a:pt x="103" y="146"/>
                </a:cubicBezTo>
                <a:cubicBezTo>
                  <a:pt x="101" y="142"/>
                  <a:pt x="97" y="139"/>
                  <a:pt x="93" y="138"/>
                </a:cubicBezTo>
                <a:cubicBezTo>
                  <a:pt x="91" y="138"/>
                  <a:pt x="90" y="138"/>
                  <a:pt x="88" y="138"/>
                </a:cubicBezTo>
                <a:cubicBezTo>
                  <a:pt x="80" y="138"/>
                  <a:pt x="75" y="142"/>
                  <a:pt x="72" y="149"/>
                </a:cubicBezTo>
                <a:cubicBezTo>
                  <a:pt x="71" y="152"/>
                  <a:pt x="71" y="155"/>
                  <a:pt x="71" y="159"/>
                </a:cubicBezTo>
                <a:cubicBezTo>
                  <a:pt x="71" y="160"/>
                  <a:pt x="71" y="162"/>
                  <a:pt x="71" y="163"/>
                </a:cubicBezTo>
                <a:close/>
                <a:moveTo>
                  <a:pt x="329" y="49"/>
                </a:moveTo>
                <a:cubicBezTo>
                  <a:pt x="329" y="47"/>
                  <a:pt x="328" y="44"/>
                  <a:pt x="327" y="41"/>
                </a:cubicBezTo>
                <a:cubicBezTo>
                  <a:pt x="325" y="37"/>
                  <a:pt x="322" y="34"/>
                  <a:pt x="318" y="33"/>
                </a:cubicBezTo>
                <a:cubicBezTo>
                  <a:pt x="314" y="32"/>
                  <a:pt x="310" y="32"/>
                  <a:pt x="306" y="33"/>
                </a:cubicBezTo>
                <a:cubicBezTo>
                  <a:pt x="301" y="35"/>
                  <a:pt x="297" y="39"/>
                  <a:pt x="296" y="44"/>
                </a:cubicBezTo>
                <a:cubicBezTo>
                  <a:pt x="294" y="48"/>
                  <a:pt x="294" y="53"/>
                  <a:pt x="295" y="57"/>
                </a:cubicBezTo>
                <a:cubicBezTo>
                  <a:pt x="295" y="59"/>
                  <a:pt x="295" y="61"/>
                  <a:pt x="296" y="63"/>
                </a:cubicBezTo>
                <a:cubicBezTo>
                  <a:pt x="298" y="67"/>
                  <a:pt x="301" y="71"/>
                  <a:pt x="306" y="72"/>
                </a:cubicBezTo>
                <a:cubicBezTo>
                  <a:pt x="310" y="74"/>
                  <a:pt x="314" y="74"/>
                  <a:pt x="318" y="72"/>
                </a:cubicBezTo>
                <a:cubicBezTo>
                  <a:pt x="321" y="71"/>
                  <a:pt x="324" y="69"/>
                  <a:pt x="325" y="67"/>
                </a:cubicBezTo>
                <a:cubicBezTo>
                  <a:pt x="327" y="65"/>
                  <a:pt x="327" y="63"/>
                  <a:pt x="328" y="62"/>
                </a:cubicBezTo>
                <a:cubicBezTo>
                  <a:pt x="329" y="59"/>
                  <a:pt x="329" y="56"/>
                  <a:pt x="329" y="53"/>
                </a:cubicBezTo>
                <a:cubicBezTo>
                  <a:pt x="329" y="52"/>
                  <a:pt x="329" y="51"/>
                  <a:pt x="329" y="49"/>
                </a:cubicBezTo>
                <a:close/>
                <a:moveTo>
                  <a:pt x="523" y="152"/>
                </a:moveTo>
                <a:cubicBezTo>
                  <a:pt x="522" y="150"/>
                  <a:pt x="522" y="148"/>
                  <a:pt x="520" y="146"/>
                </a:cubicBezTo>
                <a:cubicBezTo>
                  <a:pt x="518" y="142"/>
                  <a:pt x="515" y="139"/>
                  <a:pt x="510" y="138"/>
                </a:cubicBezTo>
                <a:cubicBezTo>
                  <a:pt x="509" y="138"/>
                  <a:pt x="507" y="138"/>
                  <a:pt x="505" y="138"/>
                </a:cubicBezTo>
                <a:cubicBezTo>
                  <a:pt x="498" y="138"/>
                  <a:pt x="492" y="142"/>
                  <a:pt x="490" y="149"/>
                </a:cubicBezTo>
                <a:cubicBezTo>
                  <a:pt x="488" y="154"/>
                  <a:pt x="488" y="159"/>
                  <a:pt x="489" y="165"/>
                </a:cubicBezTo>
                <a:cubicBezTo>
                  <a:pt x="489" y="166"/>
                  <a:pt x="490" y="167"/>
                  <a:pt x="490" y="169"/>
                </a:cubicBezTo>
                <a:cubicBezTo>
                  <a:pt x="493" y="175"/>
                  <a:pt x="498" y="178"/>
                  <a:pt x="505" y="178"/>
                </a:cubicBezTo>
                <a:cubicBezTo>
                  <a:pt x="514" y="179"/>
                  <a:pt x="520" y="175"/>
                  <a:pt x="522" y="166"/>
                </a:cubicBezTo>
                <a:cubicBezTo>
                  <a:pt x="523" y="164"/>
                  <a:pt x="523" y="161"/>
                  <a:pt x="523" y="159"/>
                </a:cubicBezTo>
                <a:cubicBezTo>
                  <a:pt x="523" y="157"/>
                  <a:pt x="523" y="155"/>
                  <a:pt x="523" y="152"/>
                </a:cubicBezTo>
                <a:close/>
                <a:moveTo>
                  <a:pt x="739" y="159"/>
                </a:moveTo>
                <a:cubicBezTo>
                  <a:pt x="739" y="158"/>
                  <a:pt x="738" y="158"/>
                  <a:pt x="738" y="158"/>
                </a:cubicBezTo>
                <a:cubicBezTo>
                  <a:pt x="738" y="158"/>
                  <a:pt x="737" y="158"/>
                  <a:pt x="737" y="158"/>
                </a:cubicBezTo>
                <a:cubicBezTo>
                  <a:pt x="733" y="158"/>
                  <a:pt x="730" y="159"/>
                  <a:pt x="726" y="160"/>
                </a:cubicBezTo>
                <a:cubicBezTo>
                  <a:pt x="723" y="160"/>
                  <a:pt x="721" y="160"/>
                  <a:pt x="719" y="162"/>
                </a:cubicBezTo>
                <a:cubicBezTo>
                  <a:pt x="717" y="163"/>
                  <a:pt x="715" y="164"/>
                  <a:pt x="715" y="166"/>
                </a:cubicBezTo>
                <a:cubicBezTo>
                  <a:pt x="714" y="167"/>
                  <a:pt x="714" y="169"/>
                  <a:pt x="714" y="170"/>
                </a:cubicBezTo>
                <a:cubicBezTo>
                  <a:pt x="714" y="173"/>
                  <a:pt x="716" y="176"/>
                  <a:pt x="719" y="177"/>
                </a:cubicBezTo>
                <a:cubicBezTo>
                  <a:pt x="721" y="178"/>
                  <a:pt x="724" y="179"/>
                  <a:pt x="726" y="178"/>
                </a:cubicBezTo>
                <a:cubicBezTo>
                  <a:pt x="732" y="178"/>
                  <a:pt x="737" y="173"/>
                  <a:pt x="738" y="167"/>
                </a:cubicBezTo>
                <a:cubicBezTo>
                  <a:pt x="739" y="165"/>
                  <a:pt x="739" y="164"/>
                  <a:pt x="739" y="162"/>
                </a:cubicBezTo>
                <a:cubicBezTo>
                  <a:pt x="739" y="161"/>
                  <a:pt x="739" y="160"/>
                  <a:pt x="739" y="159"/>
                </a:cubicBezTo>
                <a:close/>
              </a:path>
            </a:pathLst>
          </a:custGeom>
          <a:solidFill>
            <a:schemeClr val="bg1">
              <a:lumMod val="10000"/>
            </a:schemeClr>
          </a:solidFill>
          <a:ln>
            <a:noFill/>
          </a:ln>
        </p:spPr>
        <p:txBody>
          <a:bodyPr vert="horz" wrap="square" lIns="89619" tIns="44810" rIns="89619" bIns="44810" numCol="1" anchor="t" anchorCtr="0" compatLnSpc="1">
            <a:prstTxWarp prst="textNoShape">
              <a:avLst/>
            </a:prstTxWarp>
          </a:bodyPr>
          <a:lstStyle/>
          <a:p>
            <a:pPr defTabSz="914180"/>
            <a:endParaRPr lang="en-US" sz="1764">
              <a:solidFill>
                <a:srgbClr val="505050"/>
              </a:solidFill>
            </a:endParaRPr>
          </a:p>
        </p:txBody>
      </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8584" y="2798624"/>
            <a:ext cx="940454" cy="802264"/>
          </a:xfrm>
          <a:prstGeom prst="rect">
            <a:avLst/>
          </a:prstGeom>
        </p:spPr>
      </p:pic>
      <p:grpSp>
        <p:nvGrpSpPr>
          <p:cNvPr id="5" name="Group 4"/>
          <p:cNvGrpSpPr/>
          <p:nvPr/>
        </p:nvGrpSpPr>
        <p:grpSpPr>
          <a:xfrm>
            <a:off x="9716073" y="4143761"/>
            <a:ext cx="1677004" cy="1528675"/>
            <a:chOff x="9716073" y="4143761"/>
            <a:chExt cx="1677004" cy="1528675"/>
          </a:xfrm>
        </p:grpSpPr>
        <p:grpSp>
          <p:nvGrpSpPr>
            <p:cNvPr id="37" name="Group 36"/>
            <p:cNvGrpSpPr/>
            <p:nvPr/>
          </p:nvGrpSpPr>
          <p:grpSpPr>
            <a:xfrm>
              <a:off x="9716073" y="4143761"/>
              <a:ext cx="1677004" cy="1528674"/>
              <a:chOff x="9716073" y="4143761"/>
              <a:chExt cx="1677004" cy="1528674"/>
            </a:xfrm>
          </p:grpSpPr>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5291" y="4143761"/>
                <a:ext cx="1057786" cy="706366"/>
              </a:xfrm>
              <a:prstGeom prst="rect">
                <a:avLst/>
              </a:prstGeom>
            </p:spPr>
          </p:pic>
          <p:pic>
            <p:nvPicPr>
              <p:cNvPr id="41" name="Picture 4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6073" y="4187440"/>
                <a:ext cx="444416" cy="664847"/>
              </a:xfrm>
              <a:prstGeom prst="rect">
                <a:avLst/>
              </a:prstGeom>
            </p:spPr>
          </p:pic>
          <p:pic>
            <p:nvPicPr>
              <p:cNvPr id="42" name="Picture 4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58811" y="4945294"/>
                <a:ext cx="393475" cy="727141"/>
              </a:xfrm>
              <a:prstGeom prst="rect">
                <a:avLst/>
              </a:prstGeom>
            </p:spPr>
          </p:pic>
          <p:sp>
            <p:nvSpPr>
              <p:cNvPr id="45" name="Freeform 14"/>
              <p:cNvSpPr>
                <a:spLocks/>
              </p:cNvSpPr>
              <p:nvPr/>
            </p:nvSpPr>
            <p:spPr bwMode="auto">
              <a:xfrm>
                <a:off x="10943315" y="4867281"/>
                <a:ext cx="156554" cy="7772"/>
              </a:xfrm>
              <a:custGeom>
                <a:avLst/>
                <a:gdLst>
                  <a:gd name="T0" fmla="*/ 19 w 709"/>
                  <a:gd name="T1" fmla="*/ 0 h 36"/>
                  <a:gd name="T2" fmla="*/ 692 w 709"/>
                  <a:gd name="T3" fmla="*/ 0 h 36"/>
                  <a:gd name="T4" fmla="*/ 701 w 709"/>
                  <a:gd name="T5" fmla="*/ 3 h 36"/>
                  <a:gd name="T6" fmla="*/ 707 w 709"/>
                  <a:gd name="T7" fmla="*/ 10 h 36"/>
                  <a:gd name="T8" fmla="*/ 709 w 709"/>
                  <a:gd name="T9" fmla="*/ 18 h 36"/>
                  <a:gd name="T10" fmla="*/ 707 w 709"/>
                  <a:gd name="T11" fmla="*/ 27 h 36"/>
                  <a:gd name="T12" fmla="*/ 701 w 709"/>
                  <a:gd name="T13" fmla="*/ 33 h 36"/>
                  <a:gd name="T14" fmla="*/ 692 w 709"/>
                  <a:gd name="T15" fmla="*/ 36 h 36"/>
                  <a:gd name="T16" fmla="*/ 19 w 709"/>
                  <a:gd name="T17" fmla="*/ 36 h 36"/>
                  <a:gd name="T18" fmla="*/ 10 w 709"/>
                  <a:gd name="T19" fmla="*/ 33 h 36"/>
                  <a:gd name="T20" fmla="*/ 3 w 709"/>
                  <a:gd name="T21" fmla="*/ 27 h 36"/>
                  <a:gd name="T22" fmla="*/ 0 w 709"/>
                  <a:gd name="T23" fmla="*/ 18 h 36"/>
                  <a:gd name="T24" fmla="*/ 3 w 709"/>
                  <a:gd name="T25" fmla="*/ 10 h 36"/>
                  <a:gd name="T26" fmla="*/ 10 w 709"/>
                  <a:gd name="T27" fmla="*/ 3 h 36"/>
                  <a:gd name="T28" fmla="*/ 19 w 709"/>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9" h="36">
                    <a:moveTo>
                      <a:pt x="19" y="0"/>
                    </a:moveTo>
                    <a:lnTo>
                      <a:pt x="692" y="0"/>
                    </a:lnTo>
                    <a:lnTo>
                      <a:pt x="701" y="3"/>
                    </a:lnTo>
                    <a:lnTo>
                      <a:pt x="707" y="10"/>
                    </a:lnTo>
                    <a:lnTo>
                      <a:pt x="709" y="18"/>
                    </a:lnTo>
                    <a:lnTo>
                      <a:pt x="707" y="27"/>
                    </a:lnTo>
                    <a:lnTo>
                      <a:pt x="701" y="33"/>
                    </a:lnTo>
                    <a:lnTo>
                      <a:pt x="692" y="36"/>
                    </a:lnTo>
                    <a:lnTo>
                      <a:pt x="19" y="36"/>
                    </a:lnTo>
                    <a:lnTo>
                      <a:pt x="10" y="33"/>
                    </a:lnTo>
                    <a:lnTo>
                      <a:pt x="3" y="27"/>
                    </a:lnTo>
                    <a:lnTo>
                      <a:pt x="0" y="18"/>
                    </a:lnTo>
                    <a:lnTo>
                      <a:pt x="3" y="10"/>
                    </a:lnTo>
                    <a:lnTo>
                      <a:pt x="10" y="3"/>
                    </a:lnTo>
                    <a:lnTo>
                      <a:pt x="19"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86550" y="4910358"/>
              <a:ext cx="513530" cy="762078"/>
            </a:xfrm>
            <a:prstGeom prst="rect">
              <a:avLst/>
            </a:prstGeom>
          </p:spPr>
        </p:pic>
      </p:grpSp>
    </p:spTree>
    <p:extLst>
      <p:ext uri="{BB962C8B-B14F-4D97-AF65-F5344CB8AC3E}">
        <p14:creationId xmlns:p14="http://schemas.microsoft.com/office/powerpoint/2010/main" val="2309759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272316" y="1629996"/>
            <a:ext cx="3931921" cy="5143515"/>
            <a:chOff x="4184295" y="1200376"/>
            <a:chExt cx="3931921" cy="5821361"/>
          </a:xfrm>
        </p:grpSpPr>
        <p:sp>
          <p:nvSpPr>
            <p:cNvPr id="5" name="Rectangle 4"/>
            <p:cNvSpPr/>
            <p:nvPr/>
          </p:nvSpPr>
          <p:spPr bwMode="auto">
            <a:xfrm>
              <a:off x="4184296" y="1200376"/>
              <a:ext cx="3931920" cy="673934"/>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46304" tIns="91440" rIns="146304" bIns="91440" numCol="1" rtlCol="0" anchor="t" anchorCtr="0" compatLnSpc="1">
              <a:prstTxWarp prst="textNoShape">
                <a:avLst/>
              </a:prstTxWarp>
            </a:bodyPr>
            <a:lstStyle/>
            <a:p>
              <a:pPr lvl="0"/>
              <a:r>
                <a:rPr lang="en-US" dirty="0" smtClean="0"/>
                <a:t>Simple and cost-effective</a:t>
              </a:r>
              <a:endParaRPr lang="en-US" dirty="0"/>
            </a:p>
          </p:txBody>
        </p:sp>
        <p:sp>
          <p:nvSpPr>
            <p:cNvPr id="27" name="Freeform 30"/>
            <p:cNvSpPr>
              <a:spLocks noEditPoints="1"/>
            </p:cNvSpPr>
            <p:nvPr/>
          </p:nvSpPr>
          <p:spPr bwMode="auto">
            <a:xfrm>
              <a:off x="7452647" y="1276825"/>
              <a:ext cx="599083" cy="522124"/>
            </a:xfrm>
            <a:custGeom>
              <a:avLst/>
              <a:gdLst>
                <a:gd name="T0" fmla="*/ 1430 w 2018"/>
                <a:gd name="T1" fmla="*/ 563 h 1739"/>
                <a:gd name="T2" fmla="*/ 1306 w 2018"/>
                <a:gd name="T3" fmla="*/ 576 h 1739"/>
                <a:gd name="T4" fmla="*/ 1307 w 2018"/>
                <a:gd name="T5" fmla="*/ 588 h 1739"/>
                <a:gd name="T6" fmla="*/ 852 w 2018"/>
                <a:gd name="T7" fmla="*/ 1256 h 1739"/>
                <a:gd name="T8" fmla="*/ 1430 w 2018"/>
                <a:gd name="T9" fmla="*/ 1739 h 1739"/>
                <a:gd name="T10" fmla="*/ 2018 w 2018"/>
                <a:gd name="T11" fmla="*/ 1151 h 1739"/>
                <a:gd name="T12" fmla="*/ 1430 w 2018"/>
                <a:gd name="T13" fmla="*/ 563 h 1739"/>
                <a:gd name="T14" fmla="*/ 1474 w 2018"/>
                <a:gd name="T15" fmla="*/ 1405 h 1739"/>
                <a:gd name="T16" fmla="*/ 1474 w 2018"/>
                <a:gd name="T17" fmla="*/ 1489 h 1739"/>
                <a:gd name="T18" fmla="*/ 1379 w 2018"/>
                <a:gd name="T19" fmla="*/ 1489 h 1739"/>
                <a:gd name="T20" fmla="*/ 1379 w 2018"/>
                <a:gd name="T21" fmla="*/ 1412 h 1739"/>
                <a:gd name="T22" fmla="*/ 1232 w 2018"/>
                <a:gd name="T23" fmla="*/ 1377 h 1739"/>
                <a:gd name="T24" fmla="*/ 1259 w 2018"/>
                <a:gd name="T25" fmla="*/ 1261 h 1739"/>
                <a:gd name="T26" fmla="*/ 1405 w 2018"/>
                <a:gd name="T27" fmla="*/ 1298 h 1739"/>
                <a:gd name="T28" fmla="*/ 1476 w 2018"/>
                <a:gd name="T29" fmla="*/ 1260 h 1739"/>
                <a:gd name="T30" fmla="*/ 1390 w 2018"/>
                <a:gd name="T31" fmla="*/ 1199 h 1739"/>
                <a:gd name="T32" fmla="*/ 1236 w 2018"/>
                <a:gd name="T33" fmla="*/ 1043 h 1739"/>
                <a:gd name="T34" fmla="*/ 1383 w 2018"/>
                <a:gd name="T35" fmla="*/ 888 h 1739"/>
                <a:gd name="T36" fmla="*/ 1383 w 2018"/>
                <a:gd name="T37" fmla="*/ 812 h 1739"/>
                <a:gd name="T38" fmla="*/ 1478 w 2018"/>
                <a:gd name="T39" fmla="*/ 812 h 1739"/>
                <a:gd name="T40" fmla="*/ 1478 w 2018"/>
                <a:gd name="T41" fmla="*/ 882 h 1739"/>
                <a:gd name="T42" fmla="*/ 1604 w 2018"/>
                <a:gd name="T43" fmla="*/ 908 h 1739"/>
                <a:gd name="T44" fmla="*/ 1577 w 2018"/>
                <a:gd name="T45" fmla="*/ 1019 h 1739"/>
                <a:gd name="T46" fmla="*/ 1451 w 2018"/>
                <a:gd name="T47" fmla="*/ 991 h 1739"/>
                <a:gd name="T48" fmla="*/ 1387 w 2018"/>
                <a:gd name="T49" fmla="*/ 1027 h 1739"/>
                <a:gd name="T50" fmla="*/ 1486 w 2018"/>
                <a:gd name="T51" fmla="*/ 1088 h 1739"/>
                <a:gd name="T52" fmla="*/ 1629 w 2018"/>
                <a:gd name="T53" fmla="*/ 1245 h 1739"/>
                <a:gd name="T54" fmla="*/ 1474 w 2018"/>
                <a:gd name="T55" fmla="*/ 1405 h 1739"/>
                <a:gd name="T56" fmla="*/ 1176 w 2018"/>
                <a:gd name="T57" fmla="*/ 620 h 1739"/>
                <a:gd name="T58" fmla="*/ 1176 w 2018"/>
                <a:gd name="T59" fmla="*/ 588 h 1739"/>
                <a:gd name="T60" fmla="*/ 588 w 2018"/>
                <a:gd name="T61" fmla="*/ 0 h 1739"/>
                <a:gd name="T62" fmla="*/ 0 w 2018"/>
                <a:gd name="T63" fmla="*/ 588 h 1739"/>
                <a:gd name="T64" fmla="*/ 588 w 2018"/>
                <a:gd name="T65" fmla="*/ 1176 h 1739"/>
                <a:gd name="T66" fmla="*/ 843 w 2018"/>
                <a:gd name="T67" fmla="*/ 1118 h 1739"/>
                <a:gd name="T68" fmla="*/ 1176 w 2018"/>
                <a:gd name="T69" fmla="*/ 620 h 1739"/>
                <a:gd name="T70" fmla="*/ 871 w 2018"/>
                <a:gd name="T71" fmla="*/ 969 h 1739"/>
                <a:gd name="T72" fmla="*/ 588 w 2018"/>
                <a:gd name="T73" fmla="*/ 1062 h 1739"/>
                <a:gd name="T74" fmla="*/ 114 w 2018"/>
                <a:gd name="T75" fmla="*/ 588 h 1739"/>
                <a:gd name="T76" fmla="*/ 588 w 2018"/>
                <a:gd name="T77" fmla="*/ 114 h 1739"/>
                <a:gd name="T78" fmla="*/ 1063 w 2018"/>
                <a:gd name="T79" fmla="*/ 588 h 1739"/>
                <a:gd name="T80" fmla="*/ 1049 w 2018"/>
                <a:gd name="T81" fmla="*/ 703 h 1739"/>
                <a:gd name="T82" fmla="*/ 871 w 2018"/>
                <a:gd name="T83" fmla="*/ 969 h 1739"/>
                <a:gd name="T84" fmla="*/ 787 w 2018"/>
                <a:gd name="T85" fmla="*/ 683 h 1739"/>
                <a:gd name="T86" fmla="*/ 632 w 2018"/>
                <a:gd name="T87" fmla="*/ 842 h 1739"/>
                <a:gd name="T88" fmla="*/ 632 w 2018"/>
                <a:gd name="T89" fmla="*/ 927 h 1739"/>
                <a:gd name="T90" fmla="*/ 537 w 2018"/>
                <a:gd name="T91" fmla="*/ 927 h 1739"/>
                <a:gd name="T92" fmla="*/ 537 w 2018"/>
                <a:gd name="T93" fmla="*/ 849 h 1739"/>
                <a:gd name="T94" fmla="*/ 390 w 2018"/>
                <a:gd name="T95" fmla="*/ 814 h 1739"/>
                <a:gd name="T96" fmla="*/ 417 w 2018"/>
                <a:gd name="T97" fmla="*/ 699 h 1739"/>
                <a:gd name="T98" fmla="*/ 563 w 2018"/>
                <a:gd name="T99" fmla="*/ 735 h 1739"/>
                <a:gd name="T100" fmla="*/ 635 w 2018"/>
                <a:gd name="T101" fmla="*/ 697 h 1739"/>
                <a:gd name="T102" fmla="*/ 548 w 2018"/>
                <a:gd name="T103" fmla="*/ 636 h 1739"/>
                <a:gd name="T104" fmla="*/ 394 w 2018"/>
                <a:gd name="T105" fmla="*/ 481 h 1739"/>
                <a:gd name="T106" fmla="*/ 541 w 2018"/>
                <a:gd name="T107" fmla="*/ 326 h 1739"/>
                <a:gd name="T108" fmla="*/ 541 w 2018"/>
                <a:gd name="T109" fmla="*/ 249 h 1739"/>
                <a:gd name="T110" fmla="*/ 636 w 2018"/>
                <a:gd name="T111" fmla="*/ 249 h 1739"/>
                <a:gd name="T112" fmla="*/ 636 w 2018"/>
                <a:gd name="T113" fmla="*/ 319 h 1739"/>
                <a:gd name="T114" fmla="*/ 762 w 2018"/>
                <a:gd name="T115" fmla="*/ 346 h 1739"/>
                <a:gd name="T116" fmla="*/ 735 w 2018"/>
                <a:gd name="T117" fmla="*/ 456 h 1739"/>
                <a:gd name="T118" fmla="*/ 610 w 2018"/>
                <a:gd name="T119" fmla="*/ 428 h 1739"/>
                <a:gd name="T120" fmla="*/ 546 w 2018"/>
                <a:gd name="T121" fmla="*/ 464 h 1739"/>
                <a:gd name="T122" fmla="*/ 644 w 2018"/>
                <a:gd name="T123" fmla="*/ 526 h 1739"/>
                <a:gd name="T124" fmla="*/ 787 w 2018"/>
                <a:gd name="T125" fmla="*/ 683 h 1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18" h="1739">
                  <a:moveTo>
                    <a:pt x="1430" y="563"/>
                  </a:moveTo>
                  <a:cubicBezTo>
                    <a:pt x="1388" y="563"/>
                    <a:pt x="1346" y="567"/>
                    <a:pt x="1306" y="576"/>
                  </a:cubicBezTo>
                  <a:cubicBezTo>
                    <a:pt x="1307" y="580"/>
                    <a:pt x="1307" y="584"/>
                    <a:pt x="1307" y="588"/>
                  </a:cubicBezTo>
                  <a:cubicBezTo>
                    <a:pt x="1307" y="892"/>
                    <a:pt x="1118" y="1151"/>
                    <a:pt x="852" y="1256"/>
                  </a:cubicBezTo>
                  <a:cubicBezTo>
                    <a:pt x="902" y="1531"/>
                    <a:pt x="1142" y="1739"/>
                    <a:pt x="1430" y="1739"/>
                  </a:cubicBezTo>
                  <a:cubicBezTo>
                    <a:pt x="1755" y="1739"/>
                    <a:pt x="2018" y="1475"/>
                    <a:pt x="2018" y="1151"/>
                  </a:cubicBezTo>
                  <a:cubicBezTo>
                    <a:pt x="2018" y="826"/>
                    <a:pt x="1755" y="563"/>
                    <a:pt x="1430" y="563"/>
                  </a:cubicBezTo>
                  <a:close/>
                  <a:moveTo>
                    <a:pt x="1474" y="1405"/>
                  </a:moveTo>
                  <a:cubicBezTo>
                    <a:pt x="1474" y="1489"/>
                    <a:pt x="1474" y="1489"/>
                    <a:pt x="1474" y="1489"/>
                  </a:cubicBezTo>
                  <a:cubicBezTo>
                    <a:pt x="1379" y="1489"/>
                    <a:pt x="1379" y="1489"/>
                    <a:pt x="1379" y="1489"/>
                  </a:cubicBezTo>
                  <a:cubicBezTo>
                    <a:pt x="1379" y="1412"/>
                    <a:pt x="1379" y="1412"/>
                    <a:pt x="1379" y="1412"/>
                  </a:cubicBezTo>
                  <a:cubicBezTo>
                    <a:pt x="1321" y="1410"/>
                    <a:pt x="1264" y="1394"/>
                    <a:pt x="1232" y="1377"/>
                  </a:cubicBezTo>
                  <a:cubicBezTo>
                    <a:pt x="1259" y="1261"/>
                    <a:pt x="1259" y="1261"/>
                    <a:pt x="1259" y="1261"/>
                  </a:cubicBezTo>
                  <a:cubicBezTo>
                    <a:pt x="1297" y="1280"/>
                    <a:pt x="1348" y="1298"/>
                    <a:pt x="1405" y="1298"/>
                  </a:cubicBezTo>
                  <a:cubicBezTo>
                    <a:pt x="1447" y="1298"/>
                    <a:pt x="1476" y="1286"/>
                    <a:pt x="1476" y="1260"/>
                  </a:cubicBezTo>
                  <a:cubicBezTo>
                    <a:pt x="1476" y="1234"/>
                    <a:pt x="1452" y="1218"/>
                    <a:pt x="1390" y="1199"/>
                  </a:cubicBezTo>
                  <a:cubicBezTo>
                    <a:pt x="1300" y="1170"/>
                    <a:pt x="1236" y="1127"/>
                    <a:pt x="1236" y="1043"/>
                  </a:cubicBezTo>
                  <a:cubicBezTo>
                    <a:pt x="1236" y="967"/>
                    <a:pt x="1288" y="907"/>
                    <a:pt x="1383" y="888"/>
                  </a:cubicBezTo>
                  <a:cubicBezTo>
                    <a:pt x="1383" y="812"/>
                    <a:pt x="1383" y="812"/>
                    <a:pt x="1383" y="812"/>
                  </a:cubicBezTo>
                  <a:cubicBezTo>
                    <a:pt x="1478" y="812"/>
                    <a:pt x="1478" y="812"/>
                    <a:pt x="1478" y="812"/>
                  </a:cubicBezTo>
                  <a:cubicBezTo>
                    <a:pt x="1478" y="882"/>
                    <a:pt x="1478" y="882"/>
                    <a:pt x="1478" y="882"/>
                  </a:cubicBezTo>
                  <a:cubicBezTo>
                    <a:pt x="1536" y="884"/>
                    <a:pt x="1575" y="896"/>
                    <a:pt x="1604" y="908"/>
                  </a:cubicBezTo>
                  <a:cubicBezTo>
                    <a:pt x="1577" y="1019"/>
                    <a:pt x="1577" y="1019"/>
                    <a:pt x="1577" y="1019"/>
                  </a:cubicBezTo>
                  <a:cubicBezTo>
                    <a:pt x="1555" y="1010"/>
                    <a:pt x="1515" y="991"/>
                    <a:pt x="1451" y="991"/>
                  </a:cubicBezTo>
                  <a:cubicBezTo>
                    <a:pt x="1402" y="991"/>
                    <a:pt x="1387" y="1008"/>
                    <a:pt x="1387" y="1027"/>
                  </a:cubicBezTo>
                  <a:cubicBezTo>
                    <a:pt x="1387" y="1047"/>
                    <a:pt x="1416" y="1063"/>
                    <a:pt x="1486" y="1088"/>
                  </a:cubicBezTo>
                  <a:cubicBezTo>
                    <a:pt x="1590" y="1122"/>
                    <a:pt x="1629" y="1170"/>
                    <a:pt x="1629" y="1245"/>
                  </a:cubicBezTo>
                  <a:cubicBezTo>
                    <a:pt x="1629" y="1323"/>
                    <a:pt x="1574" y="1387"/>
                    <a:pt x="1474" y="1405"/>
                  </a:cubicBezTo>
                  <a:close/>
                  <a:moveTo>
                    <a:pt x="1176" y="620"/>
                  </a:moveTo>
                  <a:cubicBezTo>
                    <a:pt x="1176" y="610"/>
                    <a:pt x="1176" y="599"/>
                    <a:pt x="1176" y="588"/>
                  </a:cubicBezTo>
                  <a:cubicBezTo>
                    <a:pt x="1176" y="263"/>
                    <a:pt x="913" y="0"/>
                    <a:pt x="588" y="0"/>
                  </a:cubicBezTo>
                  <a:cubicBezTo>
                    <a:pt x="264" y="0"/>
                    <a:pt x="0" y="263"/>
                    <a:pt x="0" y="588"/>
                  </a:cubicBezTo>
                  <a:cubicBezTo>
                    <a:pt x="0" y="913"/>
                    <a:pt x="264" y="1176"/>
                    <a:pt x="588" y="1176"/>
                  </a:cubicBezTo>
                  <a:cubicBezTo>
                    <a:pt x="680" y="1176"/>
                    <a:pt x="766" y="1155"/>
                    <a:pt x="843" y="1118"/>
                  </a:cubicBezTo>
                  <a:cubicBezTo>
                    <a:pt x="1031" y="1028"/>
                    <a:pt x="1164" y="840"/>
                    <a:pt x="1176" y="620"/>
                  </a:cubicBezTo>
                  <a:close/>
                  <a:moveTo>
                    <a:pt x="871" y="969"/>
                  </a:moveTo>
                  <a:cubicBezTo>
                    <a:pt x="792" y="1028"/>
                    <a:pt x="694" y="1062"/>
                    <a:pt x="588" y="1062"/>
                  </a:cubicBezTo>
                  <a:cubicBezTo>
                    <a:pt x="326" y="1062"/>
                    <a:pt x="114" y="850"/>
                    <a:pt x="114" y="588"/>
                  </a:cubicBezTo>
                  <a:cubicBezTo>
                    <a:pt x="114" y="326"/>
                    <a:pt x="326" y="114"/>
                    <a:pt x="588" y="114"/>
                  </a:cubicBezTo>
                  <a:cubicBezTo>
                    <a:pt x="850" y="114"/>
                    <a:pt x="1063" y="326"/>
                    <a:pt x="1063" y="588"/>
                  </a:cubicBezTo>
                  <a:cubicBezTo>
                    <a:pt x="1063" y="628"/>
                    <a:pt x="1058" y="666"/>
                    <a:pt x="1049" y="703"/>
                  </a:cubicBezTo>
                  <a:cubicBezTo>
                    <a:pt x="1022" y="811"/>
                    <a:pt x="958" y="905"/>
                    <a:pt x="871" y="969"/>
                  </a:cubicBezTo>
                  <a:close/>
                  <a:moveTo>
                    <a:pt x="787" y="683"/>
                  </a:moveTo>
                  <a:cubicBezTo>
                    <a:pt x="787" y="760"/>
                    <a:pt x="732" y="824"/>
                    <a:pt x="632" y="842"/>
                  </a:cubicBezTo>
                  <a:cubicBezTo>
                    <a:pt x="632" y="927"/>
                    <a:pt x="632" y="927"/>
                    <a:pt x="632" y="927"/>
                  </a:cubicBezTo>
                  <a:cubicBezTo>
                    <a:pt x="537" y="927"/>
                    <a:pt x="537" y="927"/>
                    <a:pt x="537" y="927"/>
                  </a:cubicBezTo>
                  <a:cubicBezTo>
                    <a:pt x="537" y="849"/>
                    <a:pt x="537" y="849"/>
                    <a:pt x="537" y="849"/>
                  </a:cubicBezTo>
                  <a:cubicBezTo>
                    <a:pt x="479" y="847"/>
                    <a:pt x="422" y="831"/>
                    <a:pt x="390" y="814"/>
                  </a:cubicBezTo>
                  <a:cubicBezTo>
                    <a:pt x="417" y="699"/>
                    <a:pt x="417" y="699"/>
                    <a:pt x="417" y="699"/>
                  </a:cubicBezTo>
                  <a:cubicBezTo>
                    <a:pt x="455" y="717"/>
                    <a:pt x="506" y="735"/>
                    <a:pt x="563" y="735"/>
                  </a:cubicBezTo>
                  <a:cubicBezTo>
                    <a:pt x="605" y="735"/>
                    <a:pt x="635" y="724"/>
                    <a:pt x="635" y="697"/>
                  </a:cubicBezTo>
                  <a:cubicBezTo>
                    <a:pt x="635" y="671"/>
                    <a:pt x="610" y="655"/>
                    <a:pt x="548" y="636"/>
                  </a:cubicBezTo>
                  <a:cubicBezTo>
                    <a:pt x="458" y="607"/>
                    <a:pt x="394" y="565"/>
                    <a:pt x="394" y="481"/>
                  </a:cubicBezTo>
                  <a:cubicBezTo>
                    <a:pt x="394" y="405"/>
                    <a:pt x="446" y="345"/>
                    <a:pt x="541" y="326"/>
                  </a:cubicBezTo>
                  <a:cubicBezTo>
                    <a:pt x="541" y="249"/>
                    <a:pt x="541" y="249"/>
                    <a:pt x="541" y="249"/>
                  </a:cubicBezTo>
                  <a:cubicBezTo>
                    <a:pt x="636" y="249"/>
                    <a:pt x="636" y="249"/>
                    <a:pt x="636" y="249"/>
                  </a:cubicBezTo>
                  <a:cubicBezTo>
                    <a:pt x="636" y="319"/>
                    <a:pt x="636" y="319"/>
                    <a:pt x="636" y="319"/>
                  </a:cubicBezTo>
                  <a:cubicBezTo>
                    <a:pt x="694" y="322"/>
                    <a:pt x="733" y="333"/>
                    <a:pt x="762" y="346"/>
                  </a:cubicBezTo>
                  <a:cubicBezTo>
                    <a:pt x="735" y="456"/>
                    <a:pt x="735" y="456"/>
                    <a:pt x="735" y="456"/>
                  </a:cubicBezTo>
                  <a:cubicBezTo>
                    <a:pt x="713" y="447"/>
                    <a:pt x="673" y="428"/>
                    <a:pt x="610" y="428"/>
                  </a:cubicBezTo>
                  <a:cubicBezTo>
                    <a:pt x="561" y="428"/>
                    <a:pt x="546" y="446"/>
                    <a:pt x="546" y="464"/>
                  </a:cubicBezTo>
                  <a:cubicBezTo>
                    <a:pt x="546" y="485"/>
                    <a:pt x="574" y="501"/>
                    <a:pt x="644" y="526"/>
                  </a:cubicBezTo>
                  <a:cubicBezTo>
                    <a:pt x="749" y="560"/>
                    <a:pt x="787" y="607"/>
                    <a:pt x="787" y="68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TextBox 7"/>
            <p:cNvSpPr txBox="1"/>
            <p:nvPr/>
          </p:nvSpPr>
          <p:spPr>
            <a:xfrm>
              <a:off x="4184295" y="1873779"/>
              <a:ext cx="3931920" cy="5147958"/>
            </a:xfrm>
            <a:prstGeom prst="rect">
              <a:avLst/>
            </a:prstGeom>
            <a:solidFill>
              <a:schemeClr val="bg1">
                <a:lumMod val="85000"/>
              </a:schemeClr>
            </a:solidFill>
          </p:spPr>
          <p:txBody>
            <a:bodyPr wrap="square" lIns="146304" tIns="91440" rIns="146304" bIns="91440" rtlCol="0">
              <a:noAutofit/>
            </a:bodyPr>
            <a:lstStyle/>
            <a:p>
              <a:pPr>
                <a:spcBef>
                  <a:spcPts val="600"/>
                </a:spcBef>
              </a:pPr>
              <a:r>
                <a:rPr lang="en-US" sz="1600" dirty="0" smtClean="0">
                  <a:solidFill>
                    <a:srgbClr val="505050"/>
                  </a:solidFill>
                </a:rPr>
                <a:t>Storage Spaces with automatic tiering for inbox storage virtualization solution</a:t>
              </a:r>
            </a:p>
            <a:p>
              <a:pPr>
                <a:spcBef>
                  <a:spcPts val="600"/>
                </a:spcBef>
              </a:pPr>
              <a:r>
                <a:rPr lang="en-US" sz="1600" dirty="0" smtClean="0">
                  <a:solidFill>
                    <a:srgbClr val="505050"/>
                  </a:solidFill>
                </a:rPr>
                <a:t>Flexible </a:t>
              </a:r>
              <a:r>
                <a:rPr lang="en-US" sz="1600" dirty="0">
                  <a:solidFill>
                    <a:srgbClr val="505050"/>
                  </a:solidFill>
                </a:rPr>
                <a:t>guest clustering options for file and block storage with </a:t>
              </a:r>
              <a:r>
                <a:rPr lang="en-US" sz="1600" dirty="0" smtClean="0">
                  <a:solidFill>
                    <a:srgbClr val="505050"/>
                  </a:solidFill>
                </a:rPr>
                <a:t>support for shared </a:t>
              </a:r>
              <a:r>
                <a:rPr lang="en-US" sz="1600" dirty="0">
                  <a:solidFill>
                    <a:srgbClr val="505050"/>
                  </a:solidFill>
                </a:rPr>
                <a:t>VHDX </a:t>
              </a:r>
              <a:r>
                <a:rPr lang="en-US" sz="1600" dirty="0" smtClean="0">
                  <a:solidFill>
                    <a:srgbClr val="505050"/>
                  </a:solidFill>
                </a:rPr>
                <a:t>files</a:t>
              </a:r>
            </a:p>
            <a:p>
              <a:pPr>
                <a:spcBef>
                  <a:spcPts val="600"/>
                </a:spcBef>
              </a:pPr>
              <a:r>
                <a:rPr lang="en-US" sz="1600" dirty="0" smtClean="0">
                  <a:solidFill>
                    <a:srgbClr val="505050"/>
                  </a:solidFill>
                </a:rPr>
                <a:t>Inbox </a:t>
              </a:r>
              <a:r>
                <a:rPr lang="en-US" sz="1600" dirty="0">
                  <a:solidFill>
                    <a:srgbClr val="505050"/>
                  </a:solidFill>
                </a:rPr>
                <a:t>service templates and </a:t>
              </a:r>
              <a:r>
                <a:rPr lang="en-US" sz="1600" dirty="0" err="1">
                  <a:solidFill>
                    <a:srgbClr val="505050"/>
                  </a:solidFill>
                </a:rPr>
                <a:t>runbooks</a:t>
              </a:r>
              <a:r>
                <a:rPr lang="en-US" sz="1600" dirty="0">
                  <a:solidFill>
                    <a:srgbClr val="505050"/>
                  </a:solidFill>
                </a:rPr>
                <a:t> for System Center components </a:t>
              </a:r>
            </a:p>
            <a:p>
              <a:pPr>
                <a:spcBef>
                  <a:spcPts val="600"/>
                </a:spcBef>
              </a:pPr>
              <a:r>
                <a:rPr lang="en-US" sz="1600" dirty="0">
                  <a:solidFill>
                    <a:srgbClr val="505050"/>
                  </a:solidFill>
                </a:rPr>
                <a:t>Standards-based top-of-rack network switch </a:t>
              </a:r>
              <a:r>
                <a:rPr lang="en-US" sz="1600" dirty="0" smtClean="0">
                  <a:solidFill>
                    <a:srgbClr val="505050"/>
                  </a:solidFill>
                </a:rPr>
                <a:t>configuration</a:t>
              </a:r>
            </a:p>
            <a:p>
              <a:pPr marL="0" lvl="1">
                <a:spcBef>
                  <a:spcPts val="600"/>
                </a:spcBef>
              </a:pPr>
              <a:r>
                <a:rPr lang="en-US" sz="1600" dirty="0">
                  <a:solidFill>
                    <a:srgbClr val="505050"/>
                  </a:solidFill>
                </a:rPr>
                <a:t>Extensible service management automation and </a:t>
              </a:r>
              <a:r>
                <a:rPr lang="en-US" sz="1600" dirty="0" smtClean="0">
                  <a:solidFill>
                    <a:srgbClr val="505050"/>
                  </a:solidFill>
                </a:rPr>
                <a:t>integration</a:t>
              </a:r>
            </a:p>
            <a:p>
              <a:pPr>
                <a:spcBef>
                  <a:spcPts val="600"/>
                </a:spcBef>
              </a:pPr>
              <a:r>
                <a:rPr lang="en-US" sz="1600" dirty="0" smtClean="0">
                  <a:solidFill>
                    <a:srgbClr val="505050"/>
                  </a:solidFill>
                </a:rPr>
                <a:t>Windows </a:t>
              </a:r>
              <a:r>
                <a:rPr lang="en-US" sz="1600" dirty="0">
                  <a:solidFill>
                    <a:srgbClr val="505050"/>
                  </a:solidFill>
                </a:rPr>
                <a:t>Azure Backup for reliable and cost-effective backup to the </a:t>
              </a:r>
              <a:r>
                <a:rPr lang="en-US" sz="1600" dirty="0" smtClean="0">
                  <a:solidFill>
                    <a:srgbClr val="505050"/>
                  </a:solidFill>
                </a:rPr>
                <a:t>cloud</a:t>
              </a:r>
              <a:endParaRPr lang="en-US" sz="1600" dirty="0">
                <a:solidFill>
                  <a:srgbClr val="505050"/>
                </a:solidFill>
              </a:endParaRPr>
            </a:p>
            <a:p>
              <a:pPr marL="0" lvl="1">
                <a:spcBef>
                  <a:spcPts val="600"/>
                </a:spcBef>
              </a:pPr>
              <a:r>
                <a:rPr lang="en-US" sz="1600" dirty="0" smtClean="0">
                  <a:solidFill>
                    <a:srgbClr val="505050"/>
                  </a:solidFill>
                </a:rPr>
                <a:t>Automated VM replication and orchestrated recovery </a:t>
              </a:r>
              <a:r>
                <a:rPr lang="en-US" sz="1600" dirty="0">
                  <a:solidFill>
                    <a:srgbClr val="505050"/>
                  </a:solidFill>
                </a:rPr>
                <a:t>with </a:t>
              </a:r>
              <a:r>
                <a:rPr lang="en-US" sz="1600" dirty="0" smtClean="0">
                  <a:solidFill>
                    <a:srgbClr val="505050"/>
                  </a:solidFill>
                </a:rPr>
                <a:t>Windows Azure Hyper-V Recovery Manager</a:t>
              </a:r>
              <a:endParaRPr lang="en-US" dirty="0">
                <a:solidFill>
                  <a:srgbClr val="FFFFFF"/>
                </a:solidFill>
                <a:ea typeface="Segoe UI" pitchFamily="34" charset="0"/>
                <a:cs typeface="Segoe UI" pitchFamily="34" charset="0"/>
              </a:endParaRPr>
            </a:p>
          </p:txBody>
        </p:sp>
      </p:grpSp>
      <p:grpSp>
        <p:nvGrpSpPr>
          <p:cNvPr id="11" name="Group 10"/>
          <p:cNvGrpSpPr/>
          <p:nvPr/>
        </p:nvGrpSpPr>
        <p:grpSpPr>
          <a:xfrm>
            <a:off x="293494" y="1629997"/>
            <a:ext cx="3931920" cy="5143514"/>
            <a:chOff x="293494" y="1200376"/>
            <a:chExt cx="3931920" cy="5660818"/>
          </a:xfrm>
        </p:grpSpPr>
        <p:sp>
          <p:nvSpPr>
            <p:cNvPr id="4" name="Rectangle 3"/>
            <p:cNvSpPr/>
            <p:nvPr/>
          </p:nvSpPr>
          <p:spPr bwMode="auto">
            <a:xfrm>
              <a:off x="293494" y="1200376"/>
              <a:ext cx="3931920" cy="76113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46304" tIns="91440" rIns="146304" bIns="91440" numCol="1" rtlCol="0" anchor="t" anchorCtr="0" compatLnSpc="1">
              <a:prstTxWarp prst="textNoShape">
                <a:avLst/>
              </a:prstTxWarp>
            </a:bodyPr>
            <a:lstStyle/>
            <a:p>
              <a:pPr lvl="0"/>
              <a:r>
                <a:rPr lang="en-US" dirty="0" smtClean="0"/>
                <a:t>Enterprise-class</a:t>
              </a:r>
              <a:endParaRPr lang="en-US" dirty="0"/>
            </a:p>
          </p:txBody>
        </p:sp>
        <p:sp>
          <p:nvSpPr>
            <p:cNvPr id="7" name="TextBox 6"/>
            <p:cNvSpPr txBox="1"/>
            <p:nvPr/>
          </p:nvSpPr>
          <p:spPr>
            <a:xfrm>
              <a:off x="293494" y="1855208"/>
              <a:ext cx="3931920" cy="5005986"/>
            </a:xfrm>
            <a:prstGeom prst="rect">
              <a:avLst/>
            </a:prstGeom>
            <a:solidFill>
              <a:schemeClr val="bg1">
                <a:lumMod val="95000"/>
              </a:schemeClr>
            </a:solidFill>
          </p:spPr>
          <p:txBody>
            <a:bodyPr wrap="square" lIns="146304" tIns="91440" rIns="146304" bIns="91440" rtlCol="0">
              <a:noAutofit/>
            </a:bodyPr>
            <a:lstStyle/>
            <a:p>
              <a:pPr>
                <a:spcBef>
                  <a:spcPts val="600"/>
                </a:spcBef>
              </a:pPr>
              <a:r>
                <a:rPr lang="en-US" sz="1600" dirty="0">
                  <a:solidFill>
                    <a:srgbClr val="505050"/>
                  </a:solidFill>
                </a:rPr>
                <a:t>Best-in-class </a:t>
              </a:r>
              <a:r>
                <a:rPr lang="en-US" sz="1600" dirty="0" smtClean="0">
                  <a:solidFill>
                    <a:srgbClr val="505050"/>
                  </a:solidFill>
                </a:rPr>
                <a:t>performance, scale and management for </a:t>
              </a:r>
              <a:r>
                <a:rPr lang="en-US" sz="1600" dirty="0">
                  <a:solidFill>
                    <a:srgbClr val="505050"/>
                  </a:solidFill>
                </a:rPr>
                <a:t>Microsoft </a:t>
              </a:r>
              <a:r>
                <a:rPr lang="en-US" sz="1600" dirty="0" smtClean="0">
                  <a:solidFill>
                    <a:srgbClr val="505050"/>
                  </a:solidFill>
                </a:rPr>
                <a:t>workloads</a:t>
              </a:r>
            </a:p>
            <a:p>
              <a:pPr>
                <a:spcBef>
                  <a:spcPts val="600"/>
                </a:spcBef>
              </a:pPr>
              <a:r>
                <a:rPr lang="en-US" sz="1600" dirty="0">
                  <a:solidFill>
                    <a:srgbClr val="505050"/>
                  </a:solidFill>
                </a:rPr>
                <a:t>64 TB VHDX virtual disk with online resize for dynamically growing and shrinking the VHDX </a:t>
              </a:r>
              <a:r>
                <a:rPr lang="en-US" sz="1600" dirty="0" smtClean="0">
                  <a:solidFill>
                    <a:srgbClr val="505050"/>
                  </a:solidFill>
                </a:rPr>
                <a:t>file</a:t>
              </a:r>
            </a:p>
            <a:p>
              <a:pPr marL="0" lvl="1">
                <a:spcBef>
                  <a:spcPts val="600"/>
                </a:spcBef>
              </a:pPr>
              <a:r>
                <a:rPr lang="en-US" sz="1600" dirty="0" smtClean="0">
                  <a:solidFill>
                    <a:srgbClr val="505050"/>
                  </a:solidFill>
                </a:rPr>
                <a:t>Multi-hypervisor </a:t>
              </a:r>
              <a:r>
                <a:rPr lang="en-US" sz="1600" dirty="0">
                  <a:solidFill>
                    <a:srgbClr val="505050"/>
                  </a:solidFill>
                </a:rPr>
                <a:t>support, including Hyper-V, VMware, and Citrix</a:t>
              </a:r>
              <a:endParaRPr lang="en-US" sz="1600" dirty="0">
                <a:solidFill>
                  <a:srgbClr val="FFFFFF"/>
                </a:solidFill>
                <a:ea typeface="Segoe UI" pitchFamily="34" charset="0"/>
                <a:cs typeface="Segoe UI" pitchFamily="34" charset="0"/>
              </a:endParaRPr>
            </a:p>
            <a:p>
              <a:pPr marL="0" lvl="1">
                <a:spcBef>
                  <a:spcPts val="600"/>
                </a:spcBef>
              </a:pPr>
              <a:r>
                <a:rPr lang="en-US" sz="1600" dirty="0">
                  <a:solidFill>
                    <a:srgbClr val="505050"/>
                  </a:solidFill>
                </a:rPr>
                <a:t>Robust open source support: Dynamic Memory for Linux, Unix/ Linux </a:t>
              </a:r>
              <a:r>
                <a:rPr lang="en-US" sz="1600" dirty="0">
                  <a:solidFill>
                    <a:srgbClr val="505050"/>
                  </a:solidFill>
                  <a:ea typeface="Segoe UI" pitchFamily="34" charset="0"/>
                  <a:cs typeface="Segoe UI" pitchFamily="34" charset="0"/>
                </a:rPr>
                <a:t>monitoring and </a:t>
              </a:r>
              <a:r>
                <a:rPr lang="en-US" sz="1600" dirty="0" smtClean="0">
                  <a:solidFill>
                    <a:srgbClr val="505050"/>
                  </a:solidFill>
                  <a:ea typeface="Segoe UI" pitchFamily="34" charset="0"/>
                  <a:cs typeface="Segoe UI" pitchFamily="34" charset="0"/>
                </a:rPr>
                <a:t>configuration</a:t>
              </a:r>
              <a:endParaRPr lang="en-US" sz="1600" dirty="0">
                <a:solidFill>
                  <a:srgbClr val="505050"/>
                </a:solidFill>
              </a:endParaRPr>
            </a:p>
            <a:p>
              <a:pPr>
                <a:spcBef>
                  <a:spcPts val="600"/>
                </a:spcBef>
              </a:pPr>
              <a:r>
                <a:rPr lang="en-US" sz="1600" dirty="0">
                  <a:solidFill>
                    <a:srgbClr val="505050"/>
                  </a:solidFill>
                </a:rPr>
                <a:t>Hyper-V Network Virtualization and multi-tenant VPN gateway for  inbox software-defined networking (SDN) </a:t>
              </a:r>
              <a:r>
                <a:rPr lang="en-US" sz="1600" dirty="0" smtClean="0">
                  <a:solidFill>
                    <a:srgbClr val="505050"/>
                  </a:solidFill>
                </a:rPr>
                <a:t>solution</a:t>
              </a:r>
            </a:p>
            <a:p>
              <a:pPr marL="0" lvl="1">
                <a:spcBef>
                  <a:spcPts val="600"/>
                </a:spcBef>
              </a:pPr>
              <a:r>
                <a:rPr lang="en-US" sz="1600" dirty="0" smtClean="0">
                  <a:solidFill>
                    <a:srgbClr val="505050"/>
                  </a:solidFill>
                  <a:ea typeface="Segoe UI" pitchFamily="34" charset="0"/>
                  <a:cs typeface="Segoe UI" pitchFamily="34" charset="0"/>
                </a:rPr>
                <a:t>Unified </a:t>
              </a:r>
              <a:r>
                <a:rPr lang="en-US" sz="1600" dirty="0">
                  <a:solidFill>
                    <a:srgbClr val="505050"/>
                  </a:solidFill>
                  <a:ea typeface="Segoe UI" pitchFamily="34" charset="0"/>
                  <a:cs typeface="Segoe UI" pitchFamily="34" charset="0"/>
                </a:rPr>
                <a:t>monitoring for on-premises and Windows Azure infrastructure </a:t>
              </a:r>
              <a:endParaRPr lang="en-US" sz="1600" dirty="0" smtClean="0">
                <a:gradFill>
                  <a:gsLst>
                    <a:gs pos="375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32" name="Freeform 5"/>
            <p:cNvSpPr>
              <a:spLocks noEditPoints="1"/>
            </p:cNvSpPr>
            <p:nvPr/>
          </p:nvSpPr>
          <p:spPr bwMode="auto">
            <a:xfrm>
              <a:off x="3594970" y="1335314"/>
              <a:ext cx="475833" cy="443595"/>
            </a:xfrm>
            <a:custGeom>
              <a:avLst/>
              <a:gdLst>
                <a:gd name="T0" fmla="*/ 0 w 137"/>
                <a:gd name="T1" fmla="*/ 69 h 125"/>
                <a:gd name="T2" fmla="*/ 109 w 137"/>
                <a:gd name="T3" fmla="*/ 125 h 125"/>
                <a:gd name="T4" fmla="*/ 69 w 137"/>
                <a:gd name="T5" fmla="*/ 0 h 125"/>
                <a:gd name="T6" fmla="*/ 125 w 137"/>
                <a:gd name="T7" fmla="*/ 41 h 125"/>
                <a:gd name="T8" fmla="*/ 109 w 137"/>
                <a:gd name="T9" fmla="*/ 41 h 125"/>
                <a:gd name="T10" fmla="*/ 96 w 137"/>
                <a:gd name="T11" fmla="*/ 13 h 125"/>
                <a:gd name="T12" fmla="*/ 96 w 137"/>
                <a:gd name="T13" fmla="*/ 28 h 125"/>
                <a:gd name="T14" fmla="*/ 96 w 137"/>
                <a:gd name="T15" fmla="*/ 13 h 125"/>
                <a:gd name="T16" fmla="*/ 69 w 137"/>
                <a:gd name="T17" fmla="*/ 6 h 125"/>
                <a:gd name="T18" fmla="*/ 72 w 137"/>
                <a:gd name="T19" fmla="*/ 20 h 125"/>
                <a:gd name="T20" fmla="*/ 65 w 137"/>
                <a:gd name="T21" fmla="*/ 20 h 125"/>
                <a:gd name="T22" fmla="*/ 69 w 137"/>
                <a:gd name="T23" fmla="*/ 58 h 125"/>
                <a:gd name="T24" fmla="*/ 69 w 137"/>
                <a:gd name="T25" fmla="*/ 80 h 125"/>
                <a:gd name="T26" fmla="*/ 69 w 137"/>
                <a:gd name="T27" fmla="*/ 58 h 125"/>
                <a:gd name="T28" fmla="*/ 6 w 137"/>
                <a:gd name="T29" fmla="*/ 65 h 125"/>
                <a:gd name="T30" fmla="*/ 20 w 137"/>
                <a:gd name="T31" fmla="*/ 69 h 125"/>
                <a:gd name="T32" fmla="*/ 6 w 137"/>
                <a:gd name="T33" fmla="*/ 73 h 125"/>
                <a:gd name="T34" fmla="*/ 16 w 137"/>
                <a:gd name="T35" fmla="*/ 104 h 125"/>
                <a:gd name="T36" fmla="*/ 24 w 137"/>
                <a:gd name="T37" fmla="*/ 90 h 125"/>
                <a:gd name="T38" fmla="*/ 16 w 137"/>
                <a:gd name="T39" fmla="*/ 104 h 125"/>
                <a:gd name="T40" fmla="*/ 12 w 137"/>
                <a:gd name="T41" fmla="*/ 41 h 125"/>
                <a:gd name="T42" fmla="*/ 28 w 137"/>
                <a:gd name="T43" fmla="*/ 41 h 125"/>
                <a:gd name="T44" fmla="*/ 41 w 137"/>
                <a:gd name="T45" fmla="*/ 13 h 125"/>
                <a:gd name="T46" fmla="*/ 41 w 137"/>
                <a:gd name="T47" fmla="*/ 28 h 125"/>
                <a:gd name="T48" fmla="*/ 41 w 137"/>
                <a:gd name="T49" fmla="*/ 13 h 125"/>
                <a:gd name="T50" fmla="*/ 90 w 137"/>
                <a:gd name="T51" fmla="*/ 116 h 125"/>
                <a:gd name="T52" fmla="*/ 41 w 137"/>
                <a:gd name="T53" fmla="*/ 109 h 125"/>
                <a:gd name="T54" fmla="*/ 47 w 137"/>
                <a:gd name="T55" fmla="*/ 101 h 125"/>
                <a:gd name="T56" fmla="*/ 96 w 137"/>
                <a:gd name="T57" fmla="*/ 108 h 125"/>
                <a:gd name="T58" fmla="*/ 82 w 137"/>
                <a:gd name="T59" fmla="*/ 68 h 125"/>
                <a:gd name="T60" fmla="*/ 79 w 137"/>
                <a:gd name="T61" fmla="*/ 59 h 125"/>
                <a:gd name="T62" fmla="*/ 82 w 137"/>
                <a:gd name="T63" fmla="*/ 68 h 125"/>
                <a:gd name="T64" fmla="*/ 109 w 137"/>
                <a:gd name="T65" fmla="*/ 97 h 125"/>
                <a:gd name="T66" fmla="*/ 125 w 137"/>
                <a:gd name="T67" fmla="*/ 97 h 125"/>
                <a:gd name="T68" fmla="*/ 131 w 137"/>
                <a:gd name="T69" fmla="*/ 73 h 125"/>
                <a:gd name="T70" fmla="*/ 118 w 137"/>
                <a:gd name="T71" fmla="*/ 69 h 125"/>
                <a:gd name="T72" fmla="*/ 131 w 137"/>
                <a:gd name="T73" fmla="*/ 65 h 125"/>
                <a:gd name="T74" fmla="*/ 131 w 137"/>
                <a:gd name="T75" fmla="*/ 7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7" h="125">
                  <a:moveTo>
                    <a:pt x="69" y="0"/>
                  </a:moveTo>
                  <a:cubicBezTo>
                    <a:pt x="31" y="0"/>
                    <a:pt x="0" y="31"/>
                    <a:pt x="0" y="69"/>
                  </a:cubicBezTo>
                  <a:cubicBezTo>
                    <a:pt x="0" y="92"/>
                    <a:pt x="11" y="112"/>
                    <a:pt x="28" y="125"/>
                  </a:cubicBezTo>
                  <a:cubicBezTo>
                    <a:pt x="28" y="125"/>
                    <a:pt x="28" y="125"/>
                    <a:pt x="109" y="125"/>
                  </a:cubicBezTo>
                  <a:cubicBezTo>
                    <a:pt x="126" y="112"/>
                    <a:pt x="137" y="92"/>
                    <a:pt x="137" y="69"/>
                  </a:cubicBezTo>
                  <a:cubicBezTo>
                    <a:pt x="137" y="31"/>
                    <a:pt x="106" y="0"/>
                    <a:pt x="69" y="0"/>
                  </a:cubicBezTo>
                  <a:close/>
                  <a:moveTo>
                    <a:pt x="121" y="34"/>
                  </a:moveTo>
                  <a:cubicBezTo>
                    <a:pt x="122" y="36"/>
                    <a:pt x="124" y="38"/>
                    <a:pt x="125" y="41"/>
                  </a:cubicBezTo>
                  <a:cubicBezTo>
                    <a:pt x="125" y="41"/>
                    <a:pt x="125" y="41"/>
                    <a:pt x="113" y="48"/>
                  </a:cubicBezTo>
                  <a:cubicBezTo>
                    <a:pt x="112" y="46"/>
                    <a:pt x="111" y="43"/>
                    <a:pt x="109" y="41"/>
                  </a:cubicBezTo>
                  <a:cubicBezTo>
                    <a:pt x="109" y="41"/>
                    <a:pt x="109" y="41"/>
                    <a:pt x="121" y="34"/>
                  </a:cubicBezTo>
                  <a:close/>
                  <a:moveTo>
                    <a:pt x="96" y="13"/>
                  </a:moveTo>
                  <a:cubicBezTo>
                    <a:pt x="98" y="14"/>
                    <a:pt x="101" y="15"/>
                    <a:pt x="104" y="16"/>
                  </a:cubicBezTo>
                  <a:cubicBezTo>
                    <a:pt x="104" y="16"/>
                    <a:pt x="104" y="16"/>
                    <a:pt x="96" y="28"/>
                  </a:cubicBezTo>
                  <a:cubicBezTo>
                    <a:pt x="94" y="27"/>
                    <a:pt x="92" y="25"/>
                    <a:pt x="90" y="24"/>
                  </a:cubicBezTo>
                  <a:cubicBezTo>
                    <a:pt x="90" y="24"/>
                    <a:pt x="90" y="24"/>
                    <a:pt x="96" y="13"/>
                  </a:cubicBezTo>
                  <a:close/>
                  <a:moveTo>
                    <a:pt x="65" y="6"/>
                  </a:moveTo>
                  <a:cubicBezTo>
                    <a:pt x="66" y="6"/>
                    <a:pt x="67" y="6"/>
                    <a:pt x="69" y="6"/>
                  </a:cubicBezTo>
                  <a:cubicBezTo>
                    <a:pt x="70" y="6"/>
                    <a:pt x="71" y="6"/>
                    <a:pt x="72" y="6"/>
                  </a:cubicBezTo>
                  <a:cubicBezTo>
                    <a:pt x="72" y="6"/>
                    <a:pt x="72" y="6"/>
                    <a:pt x="72" y="20"/>
                  </a:cubicBezTo>
                  <a:cubicBezTo>
                    <a:pt x="71" y="19"/>
                    <a:pt x="70" y="19"/>
                    <a:pt x="69" y="19"/>
                  </a:cubicBezTo>
                  <a:cubicBezTo>
                    <a:pt x="67" y="19"/>
                    <a:pt x="66" y="19"/>
                    <a:pt x="65" y="20"/>
                  </a:cubicBezTo>
                  <a:cubicBezTo>
                    <a:pt x="65" y="20"/>
                    <a:pt x="65" y="20"/>
                    <a:pt x="65" y="6"/>
                  </a:cubicBezTo>
                  <a:close/>
                  <a:moveTo>
                    <a:pt x="69" y="58"/>
                  </a:moveTo>
                  <a:cubicBezTo>
                    <a:pt x="75" y="58"/>
                    <a:pt x="79" y="63"/>
                    <a:pt x="79" y="69"/>
                  </a:cubicBezTo>
                  <a:cubicBezTo>
                    <a:pt x="79" y="75"/>
                    <a:pt x="75" y="80"/>
                    <a:pt x="69" y="80"/>
                  </a:cubicBezTo>
                  <a:cubicBezTo>
                    <a:pt x="63" y="80"/>
                    <a:pt x="57" y="75"/>
                    <a:pt x="57" y="69"/>
                  </a:cubicBezTo>
                  <a:cubicBezTo>
                    <a:pt x="57" y="63"/>
                    <a:pt x="63" y="58"/>
                    <a:pt x="69" y="58"/>
                  </a:cubicBezTo>
                  <a:close/>
                  <a:moveTo>
                    <a:pt x="6" y="69"/>
                  </a:moveTo>
                  <a:cubicBezTo>
                    <a:pt x="6" y="68"/>
                    <a:pt x="6" y="66"/>
                    <a:pt x="6" y="65"/>
                  </a:cubicBezTo>
                  <a:cubicBezTo>
                    <a:pt x="6" y="65"/>
                    <a:pt x="6" y="65"/>
                    <a:pt x="20" y="65"/>
                  </a:cubicBezTo>
                  <a:cubicBezTo>
                    <a:pt x="20" y="66"/>
                    <a:pt x="20" y="68"/>
                    <a:pt x="20" y="69"/>
                  </a:cubicBezTo>
                  <a:cubicBezTo>
                    <a:pt x="20" y="71"/>
                    <a:pt x="20" y="72"/>
                    <a:pt x="20" y="73"/>
                  </a:cubicBezTo>
                  <a:cubicBezTo>
                    <a:pt x="20" y="73"/>
                    <a:pt x="20" y="73"/>
                    <a:pt x="6" y="73"/>
                  </a:cubicBezTo>
                  <a:cubicBezTo>
                    <a:pt x="6" y="72"/>
                    <a:pt x="6" y="71"/>
                    <a:pt x="6" y="69"/>
                  </a:cubicBezTo>
                  <a:close/>
                  <a:moveTo>
                    <a:pt x="16" y="104"/>
                  </a:moveTo>
                  <a:cubicBezTo>
                    <a:pt x="14" y="101"/>
                    <a:pt x="14" y="99"/>
                    <a:pt x="12" y="97"/>
                  </a:cubicBezTo>
                  <a:cubicBezTo>
                    <a:pt x="12" y="97"/>
                    <a:pt x="12" y="97"/>
                    <a:pt x="24" y="90"/>
                  </a:cubicBezTo>
                  <a:cubicBezTo>
                    <a:pt x="26" y="92"/>
                    <a:pt x="26" y="95"/>
                    <a:pt x="28" y="97"/>
                  </a:cubicBezTo>
                  <a:cubicBezTo>
                    <a:pt x="28" y="97"/>
                    <a:pt x="28" y="97"/>
                    <a:pt x="16" y="104"/>
                  </a:cubicBezTo>
                  <a:close/>
                  <a:moveTo>
                    <a:pt x="24" y="48"/>
                  </a:moveTo>
                  <a:cubicBezTo>
                    <a:pt x="24" y="48"/>
                    <a:pt x="24" y="48"/>
                    <a:pt x="12" y="41"/>
                  </a:cubicBezTo>
                  <a:cubicBezTo>
                    <a:pt x="14" y="39"/>
                    <a:pt x="14" y="36"/>
                    <a:pt x="16" y="34"/>
                  </a:cubicBezTo>
                  <a:cubicBezTo>
                    <a:pt x="16" y="34"/>
                    <a:pt x="16" y="34"/>
                    <a:pt x="28" y="41"/>
                  </a:cubicBezTo>
                  <a:cubicBezTo>
                    <a:pt x="26" y="44"/>
                    <a:pt x="26" y="46"/>
                    <a:pt x="24" y="48"/>
                  </a:cubicBezTo>
                  <a:close/>
                  <a:moveTo>
                    <a:pt x="41" y="13"/>
                  </a:moveTo>
                  <a:cubicBezTo>
                    <a:pt x="41" y="13"/>
                    <a:pt x="41" y="13"/>
                    <a:pt x="47" y="24"/>
                  </a:cubicBezTo>
                  <a:cubicBezTo>
                    <a:pt x="45" y="26"/>
                    <a:pt x="43" y="27"/>
                    <a:pt x="41" y="28"/>
                  </a:cubicBezTo>
                  <a:cubicBezTo>
                    <a:pt x="41" y="28"/>
                    <a:pt x="41" y="28"/>
                    <a:pt x="34" y="16"/>
                  </a:cubicBezTo>
                  <a:cubicBezTo>
                    <a:pt x="36" y="15"/>
                    <a:pt x="38" y="14"/>
                    <a:pt x="41" y="13"/>
                  </a:cubicBezTo>
                  <a:close/>
                  <a:moveTo>
                    <a:pt x="96" y="109"/>
                  </a:moveTo>
                  <a:cubicBezTo>
                    <a:pt x="96" y="113"/>
                    <a:pt x="93" y="116"/>
                    <a:pt x="90" y="116"/>
                  </a:cubicBezTo>
                  <a:cubicBezTo>
                    <a:pt x="90" y="116"/>
                    <a:pt x="90" y="116"/>
                    <a:pt x="47" y="116"/>
                  </a:cubicBezTo>
                  <a:cubicBezTo>
                    <a:pt x="44" y="116"/>
                    <a:pt x="41" y="113"/>
                    <a:pt x="41" y="109"/>
                  </a:cubicBezTo>
                  <a:cubicBezTo>
                    <a:pt x="41" y="109"/>
                    <a:pt x="41" y="109"/>
                    <a:pt x="41" y="108"/>
                  </a:cubicBezTo>
                  <a:cubicBezTo>
                    <a:pt x="41" y="105"/>
                    <a:pt x="44" y="101"/>
                    <a:pt x="47" y="101"/>
                  </a:cubicBezTo>
                  <a:cubicBezTo>
                    <a:pt x="47" y="101"/>
                    <a:pt x="47" y="101"/>
                    <a:pt x="90" y="101"/>
                  </a:cubicBezTo>
                  <a:cubicBezTo>
                    <a:pt x="93" y="101"/>
                    <a:pt x="96" y="105"/>
                    <a:pt x="96" y="108"/>
                  </a:cubicBezTo>
                  <a:cubicBezTo>
                    <a:pt x="96" y="108"/>
                    <a:pt x="96" y="108"/>
                    <a:pt x="96" y="109"/>
                  </a:cubicBezTo>
                  <a:close/>
                  <a:moveTo>
                    <a:pt x="82" y="68"/>
                  </a:moveTo>
                  <a:cubicBezTo>
                    <a:pt x="81" y="63"/>
                    <a:pt x="81" y="63"/>
                    <a:pt x="81" y="63"/>
                  </a:cubicBezTo>
                  <a:cubicBezTo>
                    <a:pt x="79" y="59"/>
                    <a:pt x="79" y="59"/>
                    <a:pt x="79" y="59"/>
                  </a:cubicBezTo>
                  <a:cubicBezTo>
                    <a:pt x="126" y="52"/>
                    <a:pt x="126" y="52"/>
                    <a:pt x="126" y="52"/>
                  </a:cubicBezTo>
                  <a:lnTo>
                    <a:pt x="82" y="68"/>
                  </a:lnTo>
                  <a:close/>
                  <a:moveTo>
                    <a:pt x="121" y="104"/>
                  </a:moveTo>
                  <a:cubicBezTo>
                    <a:pt x="121" y="104"/>
                    <a:pt x="121" y="104"/>
                    <a:pt x="109" y="97"/>
                  </a:cubicBezTo>
                  <a:cubicBezTo>
                    <a:pt x="111" y="95"/>
                    <a:pt x="112" y="92"/>
                    <a:pt x="113" y="90"/>
                  </a:cubicBezTo>
                  <a:cubicBezTo>
                    <a:pt x="113" y="90"/>
                    <a:pt x="113" y="90"/>
                    <a:pt x="125" y="97"/>
                  </a:cubicBezTo>
                  <a:cubicBezTo>
                    <a:pt x="124" y="100"/>
                    <a:pt x="122" y="102"/>
                    <a:pt x="121" y="104"/>
                  </a:cubicBezTo>
                  <a:close/>
                  <a:moveTo>
                    <a:pt x="131" y="73"/>
                  </a:moveTo>
                  <a:cubicBezTo>
                    <a:pt x="131" y="73"/>
                    <a:pt x="131" y="73"/>
                    <a:pt x="118" y="73"/>
                  </a:cubicBezTo>
                  <a:cubicBezTo>
                    <a:pt x="118" y="72"/>
                    <a:pt x="118" y="71"/>
                    <a:pt x="118" y="69"/>
                  </a:cubicBezTo>
                  <a:cubicBezTo>
                    <a:pt x="118" y="68"/>
                    <a:pt x="118" y="66"/>
                    <a:pt x="118" y="65"/>
                  </a:cubicBezTo>
                  <a:cubicBezTo>
                    <a:pt x="118" y="65"/>
                    <a:pt x="118" y="65"/>
                    <a:pt x="131" y="65"/>
                  </a:cubicBezTo>
                  <a:cubicBezTo>
                    <a:pt x="131" y="66"/>
                    <a:pt x="131" y="68"/>
                    <a:pt x="131" y="69"/>
                  </a:cubicBezTo>
                  <a:cubicBezTo>
                    <a:pt x="131" y="71"/>
                    <a:pt x="131" y="71"/>
                    <a:pt x="131" y="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16" name="Group 15"/>
          <p:cNvGrpSpPr/>
          <p:nvPr/>
        </p:nvGrpSpPr>
        <p:grpSpPr>
          <a:xfrm>
            <a:off x="8251138" y="1629997"/>
            <a:ext cx="3931920" cy="5148440"/>
            <a:chOff x="8178998" y="1200376"/>
            <a:chExt cx="3931920" cy="5753238"/>
          </a:xfrm>
        </p:grpSpPr>
        <p:sp>
          <p:nvSpPr>
            <p:cNvPr id="6" name="Rectangle 5"/>
            <p:cNvSpPr/>
            <p:nvPr/>
          </p:nvSpPr>
          <p:spPr bwMode="auto">
            <a:xfrm>
              <a:off x="8178998" y="1200376"/>
              <a:ext cx="3931920" cy="733041"/>
            </a:xfrm>
            <a:prstGeom prst="rect">
              <a:avLst/>
            </a:prstGeom>
            <a:solidFill>
              <a:schemeClr val="bg2">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46304" tIns="91440" rIns="146304" bIns="91440" numCol="1" rtlCol="0" anchor="t" anchorCtr="0" compatLnSpc="1">
              <a:prstTxWarp prst="textNoShape">
                <a:avLst/>
              </a:prstTxWarp>
            </a:bodyPr>
            <a:lstStyle/>
            <a:p>
              <a:pPr lvl="0"/>
              <a:r>
                <a:rPr lang="en-US" dirty="0" smtClean="0"/>
                <a:t>Application focused</a:t>
              </a:r>
              <a:endParaRPr lang="en-US" dirty="0"/>
            </a:p>
          </p:txBody>
        </p:sp>
        <p:sp>
          <p:nvSpPr>
            <p:cNvPr id="9" name="TextBox 8"/>
            <p:cNvSpPr txBox="1"/>
            <p:nvPr/>
          </p:nvSpPr>
          <p:spPr>
            <a:xfrm>
              <a:off x="8178998" y="1865320"/>
              <a:ext cx="3931920" cy="5088294"/>
            </a:xfrm>
            <a:prstGeom prst="rect">
              <a:avLst/>
            </a:prstGeom>
            <a:solidFill>
              <a:schemeClr val="bg1">
                <a:lumMod val="95000"/>
              </a:schemeClr>
            </a:solidFill>
          </p:spPr>
          <p:txBody>
            <a:bodyPr wrap="square" lIns="146304" tIns="91440" rIns="146304" bIns="91440" rtlCol="0">
              <a:noAutofit/>
            </a:bodyPr>
            <a:lstStyle/>
            <a:p>
              <a:pPr>
                <a:spcBef>
                  <a:spcPts val="600"/>
                </a:spcBef>
              </a:pPr>
              <a:r>
                <a:rPr lang="en-US" sz="1600" dirty="0" smtClean="0">
                  <a:solidFill>
                    <a:srgbClr val="505050"/>
                  </a:solidFill>
                </a:rPr>
                <a:t>Easy </a:t>
              </a:r>
              <a:r>
                <a:rPr lang="en-US" sz="1600" dirty="0">
                  <a:solidFill>
                    <a:srgbClr val="505050"/>
                  </a:solidFill>
                </a:rPr>
                <a:t>VM portability between Windows Server and Windows Azure without the need for VM </a:t>
              </a:r>
              <a:r>
                <a:rPr lang="en-US" sz="1600" dirty="0" smtClean="0">
                  <a:solidFill>
                    <a:srgbClr val="505050"/>
                  </a:solidFill>
                </a:rPr>
                <a:t>conversion</a:t>
              </a:r>
            </a:p>
            <a:p>
              <a:pPr>
                <a:spcBef>
                  <a:spcPts val="600"/>
                </a:spcBef>
              </a:pPr>
              <a:r>
                <a:rPr lang="en-US" sz="1600" dirty="0">
                  <a:solidFill>
                    <a:srgbClr val="505050"/>
                  </a:solidFill>
                </a:rPr>
                <a:t>Standardized app provisioning with service </a:t>
              </a:r>
              <a:r>
                <a:rPr lang="en-US" sz="1600" dirty="0" smtClean="0">
                  <a:solidFill>
                    <a:srgbClr val="505050"/>
                  </a:solidFill>
                </a:rPr>
                <a:t>templates</a:t>
              </a:r>
              <a:endParaRPr lang="en-US" sz="1600" dirty="0">
                <a:solidFill>
                  <a:srgbClr val="505050"/>
                </a:solidFill>
              </a:endParaRPr>
            </a:p>
            <a:p>
              <a:pPr>
                <a:spcBef>
                  <a:spcPts val="600"/>
                </a:spcBef>
              </a:pPr>
              <a:r>
                <a:rPr lang="en-US" sz="1600" dirty="0">
                  <a:solidFill>
                    <a:srgbClr val="505050"/>
                  </a:solidFill>
                </a:rPr>
                <a:t>Deep .NET and Java application monitoring and </a:t>
              </a:r>
              <a:r>
                <a:rPr lang="en-US" sz="1600" dirty="0" smtClean="0">
                  <a:solidFill>
                    <a:srgbClr val="505050"/>
                  </a:solidFill>
                </a:rPr>
                <a:t>diagnostics</a:t>
              </a:r>
              <a:endParaRPr lang="en-US" sz="1600" dirty="0">
                <a:solidFill>
                  <a:srgbClr val="505050"/>
                </a:solidFill>
                <a:ea typeface="Segoe UI" pitchFamily="34" charset="0"/>
                <a:cs typeface="Segoe UI" pitchFamily="34" charset="0"/>
              </a:endParaRPr>
            </a:p>
            <a:p>
              <a:pPr marL="0" lvl="1">
                <a:spcBef>
                  <a:spcPts val="600"/>
                </a:spcBef>
              </a:pPr>
              <a:r>
                <a:rPr lang="en-US" sz="1600" dirty="0">
                  <a:solidFill>
                    <a:srgbClr val="505050"/>
                  </a:solidFill>
                </a:rPr>
                <a:t>I</a:t>
              </a:r>
              <a:r>
                <a:rPr lang="en-US" sz="1600" dirty="0">
                  <a:solidFill>
                    <a:srgbClr val="505050"/>
                  </a:solidFill>
                  <a:ea typeface="Segoe UI" pitchFamily="34" charset="0"/>
                  <a:cs typeface="Segoe UI" pitchFamily="34" charset="0"/>
                </a:rPr>
                <a:t>ntegrated </a:t>
              </a:r>
              <a:r>
                <a:rPr lang="en-US" sz="1600" dirty="0" err="1">
                  <a:solidFill>
                    <a:srgbClr val="505050"/>
                  </a:solidFill>
                  <a:ea typeface="Segoe UI" pitchFamily="34" charset="0"/>
                  <a:cs typeface="Segoe UI" pitchFamily="34" charset="0"/>
                </a:rPr>
                <a:t>dev</a:t>
              </a:r>
              <a:r>
                <a:rPr lang="en-US" sz="1600" dirty="0">
                  <a:solidFill>
                    <a:srgbClr val="505050"/>
                  </a:solidFill>
                  <a:ea typeface="Segoe UI" pitchFamily="34" charset="0"/>
                  <a:cs typeface="Segoe UI" pitchFamily="34" charset="0"/>
                </a:rPr>
                <a:t>-ops with System Center-Visual Studio connector</a:t>
              </a:r>
            </a:p>
            <a:p>
              <a:pPr marL="0" lvl="1">
                <a:spcBef>
                  <a:spcPts val="600"/>
                </a:spcBef>
              </a:pPr>
              <a:r>
                <a:rPr lang="en-US" sz="1600" dirty="0" smtClean="0">
                  <a:solidFill>
                    <a:srgbClr val="505050"/>
                  </a:solidFill>
                  <a:ea typeface="Segoe UI" pitchFamily="34" charset="0"/>
                  <a:cs typeface="Segoe UI" pitchFamily="34" charset="0"/>
                </a:rPr>
                <a:t>Cloud-integrated </a:t>
              </a:r>
              <a:r>
                <a:rPr lang="en-US" sz="1600" dirty="0">
                  <a:solidFill>
                    <a:srgbClr val="505050"/>
                  </a:solidFill>
                  <a:ea typeface="Segoe UI" pitchFamily="34" charset="0"/>
                  <a:cs typeface="Segoe UI" pitchFamily="34" charset="0"/>
                </a:rPr>
                <a:t>app </a:t>
              </a:r>
              <a:r>
                <a:rPr lang="en-US" sz="1600" dirty="0" smtClean="0">
                  <a:solidFill>
                    <a:srgbClr val="505050"/>
                  </a:solidFill>
                  <a:ea typeface="Segoe UI" pitchFamily="34" charset="0"/>
                  <a:cs typeface="Segoe UI" pitchFamily="34" charset="0"/>
                </a:rPr>
                <a:t>and </a:t>
              </a:r>
              <a:r>
                <a:rPr lang="en-US" sz="1600" dirty="0">
                  <a:solidFill>
                    <a:srgbClr val="505050"/>
                  </a:solidFill>
                  <a:ea typeface="Segoe UI" pitchFamily="34" charset="0"/>
                  <a:cs typeface="Segoe UI" pitchFamily="34" charset="0"/>
                </a:rPr>
                <a:t>workload </a:t>
              </a:r>
              <a:r>
                <a:rPr lang="en-US" sz="1600" dirty="0">
                  <a:solidFill>
                    <a:srgbClr val="505050"/>
                  </a:solidFill>
                </a:rPr>
                <a:t>insight with </a:t>
              </a:r>
              <a:r>
                <a:rPr lang="en-US" sz="1600" dirty="0" smtClean="0">
                  <a:solidFill>
                    <a:srgbClr val="505050"/>
                  </a:solidFill>
                </a:rPr>
                <a:t>Global Service Monitor and System Center Advisor</a:t>
              </a:r>
              <a:endParaRPr lang="en-US" sz="1600" dirty="0">
                <a:solidFill>
                  <a:srgbClr val="505050"/>
                </a:solidFill>
              </a:endParaRPr>
            </a:p>
            <a:p>
              <a:pPr marL="0" lvl="1">
                <a:spcBef>
                  <a:spcPts val="600"/>
                </a:spcBef>
              </a:pPr>
              <a:r>
                <a:rPr lang="en-US" sz="1600" dirty="0">
                  <a:solidFill>
                    <a:srgbClr val="505050"/>
                  </a:solidFill>
                  <a:ea typeface="Segoe UI" pitchFamily="34" charset="0"/>
                  <a:cs typeface="Segoe UI" pitchFamily="34" charset="0"/>
                </a:rPr>
                <a:t>Management Packs with extensive built-in knowledge for Microsoft Exchange, SQL, </a:t>
              </a:r>
              <a:r>
                <a:rPr lang="en-US" sz="1600" dirty="0" smtClean="0">
                  <a:solidFill>
                    <a:srgbClr val="505050"/>
                  </a:solidFill>
                  <a:ea typeface="Segoe UI" pitchFamily="34" charset="0"/>
                  <a:cs typeface="Segoe UI" pitchFamily="34" charset="0"/>
                </a:rPr>
                <a:t>SharePoint</a:t>
              </a:r>
              <a:endParaRPr lang="en-US" sz="1100" dirty="0">
                <a:solidFill>
                  <a:srgbClr val="FFFFFF"/>
                </a:solidFill>
                <a:ea typeface="Segoe UI" pitchFamily="34" charset="0"/>
                <a:cs typeface="Segoe UI" pitchFamily="34" charset="0"/>
              </a:endParaRPr>
            </a:p>
          </p:txBody>
        </p:sp>
        <p:grpSp>
          <p:nvGrpSpPr>
            <p:cNvPr id="18" name="Group 351"/>
            <p:cNvGrpSpPr>
              <a:grpSpLocks noChangeAspect="1"/>
            </p:cNvGrpSpPr>
            <p:nvPr/>
          </p:nvGrpSpPr>
          <p:grpSpPr bwMode="auto">
            <a:xfrm>
              <a:off x="11669486" y="1294505"/>
              <a:ext cx="310382" cy="510455"/>
              <a:chOff x="-3435" y="469"/>
              <a:chExt cx="574" cy="944"/>
            </a:xfrm>
            <a:solidFill>
              <a:schemeClr val="bg1"/>
            </a:solidFill>
          </p:grpSpPr>
          <p:sp>
            <p:nvSpPr>
              <p:cNvPr id="19" name="Freeform 352"/>
              <p:cNvSpPr>
                <a:spLocks/>
              </p:cNvSpPr>
              <p:nvPr/>
            </p:nvSpPr>
            <p:spPr bwMode="auto">
              <a:xfrm>
                <a:off x="-3435" y="648"/>
                <a:ext cx="574" cy="765"/>
              </a:xfrm>
              <a:custGeom>
                <a:avLst/>
                <a:gdLst>
                  <a:gd name="T0" fmla="*/ 210 w 243"/>
                  <a:gd name="T1" fmla="*/ 143 h 324"/>
                  <a:gd name="T2" fmla="*/ 131 w 243"/>
                  <a:gd name="T3" fmla="*/ 135 h 324"/>
                  <a:gd name="T4" fmla="*/ 128 w 243"/>
                  <a:gd name="T5" fmla="*/ 21 h 324"/>
                  <a:gd name="T6" fmla="*/ 107 w 243"/>
                  <a:gd name="T7" fmla="*/ 0 h 324"/>
                  <a:gd name="T8" fmla="*/ 91 w 243"/>
                  <a:gd name="T9" fmla="*/ 21 h 324"/>
                  <a:gd name="T10" fmla="*/ 91 w 243"/>
                  <a:gd name="T11" fmla="*/ 181 h 324"/>
                  <a:gd name="T12" fmla="*/ 60 w 243"/>
                  <a:gd name="T13" fmla="*/ 146 h 324"/>
                  <a:gd name="T14" fmla="*/ 11 w 243"/>
                  <a:gd name="T15" fmla="*/ 136 h 324"/>
                  <a:gd name="T16" fmla="*/ 28 w 243"/>
                  <a:gd name="T17" fmla="*/ 169 h 324"/>
                  <a:gd name="T18" fmla="*/ 111 w 243"/>
                  <a:gd name="T19" fmla="*/ 289 h 324"/>
                  <a:gd name="T20" fmla="*/ 125 w 243"/>
                  <a:gd name="T21" fmla="*/ 307 h 324"/>
                  <a:gd name="T22" fmla="*/ 134 w 243"/>
                  <a:gd name="T23" fmla="*/ 314 h 324"/>
                  <a:gd name="T24" fmla="*/ 168 w 243"/>
                  <a:gd name="T25" fmla="*/ 324 h 324"/>
                  <a:gd name="T26" fmla="*/ 232 w 243"/>
                  <a:gd name="T27" fmla="*/ 265 h 324"/>
                  <a:gd name="T28" fmla="*/ 232 w 243"/>
                  <a:gd name="T29" fmla="*/ 262 h 324"/>
                  <a:gd name="T30" fmla="*/ 243 w 243"/>
                  <a:gd name="T31" fmla="*/ 168 h 324"/>
                  <a:gd name="T32" fmla="*/ 210 w 243"/>
                  <a:gd name="T33" fmla="*/ 143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 h="324">
                    <a:moveTo>
                      <a:pt x="210" y="143"/>
                    </a:moveTo>
                    <a:cubicBezTo>
                      <a:pt x="131" y="135"/>
                      <a:pt x="131" y="135"/>
                      <a:pt x="131" y="135"/>
                    </a:cubicBezTo>
                    <a:cubicBezTo>
                      <a:pt x="131" y="97"/>
                      <a:pt x="128" y="59"/>
                      <a:pt x="128" y="21"/>
                    </a:cubicBezTo>
                    <a:cubicBezTo>
                      <a:pt x="128" y="10"/>
                      <a:pt x="118" y="0"/>
                      <a:pt x="107" y="0"/>
                    </a:cubicBezTo>
                    <a:cubicBezTo>
                      <a:pt x="95" y="0"/>
                      <a:pt x="91" y="10"/>
                      <a:pt x="91" y="21"/>
                    </a:cubicBezTo>
                    <a:cubicBezTo>
                      <a:pt x="91" y="71"/>
                      <a:pt x="91" y="131"/>
                      <a:pt x="91" y="181"/>
                    </a:cubicBezTo>
                    <a:cubicBezTo>
                      <a:pt x="85" y="172"/>
                      <a:pt x="60" y="146"/>
                      <a:pt x="60" y="146"/>
                    </a:cubicBezTo>
                    <a:cubicBezTo>
                      <a:pt x="52" y="135"/>
                      <a:pt x="24" y="128"/>
                      <a:pt x="11" y="136"/>
                    </a:cubicBezTo>
                    <a:cubicBezTo>
                      <a:pt x="0" y="142"/>
                      <a:pt x="20" y="158"/>
                      <a:pt x="28" y="169"/>
                    </a:cubicBezTo>
                    <a:cubicBezTo>
                      <a:pt x="58" y="209"/>
                      <a:pt x="81" y="249"/>
                      <a:pt x="111" y="289"/>
                    </a:cubicBezTo>
                    <a:cubicBezTo>
                      <a:pt x="115" y="296"/>
                      <a:pt x="119" y="302"/>
                      <a:pt x="125" y="307"/>
                    </a:cubicBezTo>
                    <a:cubicBezTo>
                      <a:pt x="128" y="310"/>
                      <a:pt x="131" y="313"/>
                      <a:pt x="134" y="314"/>
                    </a:cubicBezTo>
                    <a:cubicBezTo>
                      <a:pt x="144" y="320"/>
                      <a:pt x="156" y="324"/>
                      <a:pt x="168" y="324"/>
                    </a:cubicBezTo>
                    <a:cubicBezTo>
                      <a:pt x="202" y="324"/>
                      <a:pt x="229" y="298"/>
                      <a:pt x="232" y="265"/>
                    </a:cubicBezTo>
                    <a:cubicBezTo>
                      <a:pt x="232" y="264"/>
                      <a:pt x="232" y="263"/>
                      <a:pt x="232" y="262"/>
                    </a:cubicBezTo>
                    <a:cubicBezTo>
                      <a:pt x="243" y="168"/>
                      <a:pt x="243" y="168"/>
                      <a:pt x="243" y="168"/>
                    </a:cubicBezTo>
                    <a:cubicBezTo>
                      <a:pt x="243" y="156"/>
                      <a:pt x="222" y="143"/>
                      <a:pt x="210" y="1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sp>
            <p:nvSpPr>
              <p:cNvPr id="20" name="Freeform 353"/>
              <p:cNvSpPr>
                <a:spLocks/>
              </p:cNvSpPr>
              <p:nvPr/>
            </p:nvSpPr>
            <p:spPr bwMode="auto">
              <a:xfrm>
                <a:off x="-3419" y="469"/>
                <a:ext cx="459" cy="451"/>
              </a:xfrm>
              <a:custGeom>
                <a:avLst/>
                <a:gdLst>
                  <a:gd name="T0" fmla="*/ 72 w 194"/>
                  <a:gd name="T1" fmla="*/ 191 h 191"/>
                  <a:gd name="T2" fmla="*/ 72 w 194"/>
                  <a:gd name="T3" fmla="*/ 168 h 191"/>
                  <a:gd name="T4" fmla="*/ 22 w 194"/>
                  <a:gd name="T5" fmla="*/ 97 h 191"/>
                  <a:gd name="T6" fmla="*/ 97 w 194"/>
                  <a:gd name="T7" fmla="*/ 22 h 191"/>
                  <a:gd name="T8" fmla="*/ 173 w 194"/>
                  <a:gd name="T9" fmla="*/ 97 h 191"/>
                  <a:gd name="T10" fmla="*/ 136 w 194"/>
                  <a:gd name="T11" fmla="*/ 162 h 191"/>
                  <a:gd name="T12" fmla="*/ 137 w 194"/>
                  <a:gd name="T13" fmla="*/ 186 h 191"/>
                  <a:gd name="T14" fmla="*/ 194 w 194"/>
                  <a:gd name="T15" fmla="*/ 97 h 191"/>
                  <a:gd name="T16" fmla="*/ 97 w 194"/>
                  <a:gd name="T17" fmla="*/ 0 h 191"/>
                  <a:gd name="T18" fmla="*/ 0 w 194"/>
                  <a:gd name="T19" fmla="*/ 97 h 191"/>
                  <a:gd name="T20" fmla="*/ 72 w 194"/>
                  <a:gd name="T21"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4" h="191">
                    <a:moveTo>
                      <a:pt x="72" y="191"/>
                    </a:moveTo>
                    <a:cubicBezTo>
                      <a:pt x="72" y="183"/>
                      <a:pt x="72" y="176"/>
                      <a:pt x="72" y="168"/>
                    </a:cubicBezTo>
                    <a:cubicBezTo>
                      <a:pt x="43" y="158"/>
                      <a:pt x="22" y="130"/>
                      <a:pt x="22" y="97"/>
                    </a:cubicBezTo>
                    <a:cubicBezTo>
                      <a:pt x="22" y="55"/>
                      <a:pt x="56" y="22"/>
                      <a:pt x="97" y="22"/>
                    </a:cubicBezTo>
                    <a:cubicBezTo>
                      <a:pt x="139" y="22"/>
                      <a:pt x="173" y="55"/>
                      <a:pt x="173" y="97"/>
                    </a:cubicBezTo>
                    <a:cubicBezTo>
                      <a:pt x="173" y="125"/>
                      <a:pt x="158" y="149"/>
                      <a:pt x="136" y="162"/>
                    </a:cubicBezTo>
                    <a:cubicBezTo>
                      <a:pt x="136" y="170"/>
                      <a:pt x="136" y="178"/>
                      <a:pt x="137" y="186"/>
                    </a:cubicBezTo>
                    <a:cubicBezTo>
                      <a:pt x="171" y="171"/>
                      <a:pt x="194" y="137"/>
                      <a:pt x="194" y="97"/>
                    </a:cubicBezTo>
                    <a:cubicBezTo>
                      <a:pt x="194" y="44"/>
                      <a:pt x="151" y="0"/>
                      <a:pt x="97" y="0"/>
                    </a:cubicBezTo>
                    <a:cubicBezTo>
                      <a:pt x="44" y="0"/>
                      <a:pt x="0" y="44"/>
                      <a:pt x="0" y="97"/>
                    </a:cubicBezTo>
                    <a:cubicBezTo>
                      <a:pt x="0" y="142"/>
                      <a:pt x="31" y="179"/>
                      <a:pt x="72" y="1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grpSp>
      </p:grpSp>
      <p:sp>
        <p:nvSpPr>
          <p:cNvPr id="21" name="Title 1"/>
          <p:cNvSpPr>
            <a:spLocks noGrp="1"/>
          </p:cNvSpPr>
          <p:nvPr>
            <p:ph type="title"/>
          </p:nvPr>
        </p:nvSpPr>
        <p:spPr>
          <a:xfrm>
            <a:off x="161905" y="119910"/>
            <a:ext cx="12025700" cy="917575"/>
          </a:xfrm>
        </p:spPr>
        <p:txBody>
          <a:bodyPr/>
          <a:lstStyle/>
          <a:p>
            <a:r>
              <a:rPr lang="en-US" sz="4400" dirty="0" smtClean="0"/>
              <a:t>Why choose Windows Server 2012 R2 and</a:t>
            </a:r>
            <a:br>
              <a:rPr lang="en-US" sz="4400" dirty="0" smtClean="0"/>
            </a:br>
            <a:r>
              <a:rPr lang="en-US" sz="4400" dirty="0" smtClean="0"/>
              <a:t>System Center 2012 R2 for your hybrid cloud</a:t>
            </a:r>
            <a:endParaRPr lang="en-US" sz="4400" dirty="0"/>
          </a:p>
        </p:txBody>
      </p:sp>
    </p:spTree>
    <p:extLst>
      <p:ext uri="{BB962C8B-B14F-4D97-AF65-F5344CB8AC3E}">
        <p14:creationId xmlns:p14="http://schemas.microsoft.com/office/powerpoint/2010/main" val="75008530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100" fill="hold"/>
                                        <p:tgtEl>
                                          <p:spTgt spid="11"/>
                                        </p:tgtEl>
                                        <p:attrNameLst>
                                          <p:attrName>ppt_x</p:attrName>
                                        </p:attrNameLst>
                                      </p:cBhvr>
                                      <p:tavLst>
                                        <p:tav tm="0">
                                          <p:val>
                                            <p:strVal val="1+#ppt_w/2"/>
                                          </p:val>
                                        </p:tav>
                                        <p:tav tm="100000">
                                          <p:val>
                                            <p:strVal val="#ppt_x"/>
                                          </p:val>
                                        </p:tav>
                                      </p:tavLst>
                                    </p:anim>
                                    <p:anim calcmode="lin" valueType="num">
                                      <p:cBhvr additive="base">
                                        <p:cTn id="8" dur="11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3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100" fill="hold"/>
                                        <p:tgtEl>
                                          <p:spTgt spid="15"/>
                                        </p:tgtEl>
                                        <p:attrNameLst>
                                          <p:attrName>ppt_x</p:attrName>
                                        </p:attrNameLst>
                                      </p:cBhvr>
                                      <p:tavLst>
                                        <p:tav tm="0">
                                          <p:val>
                                            <p:strVal val="1+#ppt_w/2"/>
                                          </p:val>
                                        </p:tav>
                                        <p:tav tm="100000">
                                          <p:val>
                                            <p:strVal val="#ppt_x"/>
                                          </p:val>
                                        </p:tav>
                                      </p:tavLst>
                                    </p:anim>
                                    <p:anim calcmode="lin" valueType="num">
                                      <p:cBhvr additive="base">
                                        <p:cTn id="12" dur="11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6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100" fill="hold"/>
                                        <p:tgtEl>
                                          <p:spTgt spid="16"/>
                                        </p:tgtEl>
                                        <p:attrNameLst>
                                          <p:attrName>ppt_x</p:attrName>
                                        </p:attrNameLst>
                                      </p:cBhvr>
                                      <p:tavLst>
                                        <p:tav tm="0">
                                          <p:val>
                                            <p:strVal val="1+#ppt_w/2"/>
                                          </p:val>
                                        </p:tav>
                                        <p:tav tm="100000">
                                          <p:val>
                                            <p:strVal val="#ppt_x"/>
                                          </p:val>
                                        </p:tav>
                                      </p:tavLst>
                                    </p:anim>
                                    <p:anim calcmode="lin" valueType="num">
                                      <p:cBhvr additive="base">
                                        <p:cTn id="16" dur="11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b="1" dirty="0" smtClean="0"/>
              <a:t>Updated </a:t>
            </a:r>
            <a:r>
              <a:rPr lang="en-US" sz="3200" b="1" dirty="0" smtClean="0"/>
              <a:t>Azure Features</a:t>
            </a:r>
            <a:endParaRPr lang="en-US" sz="3200" b="1" dirty="0"/>
          </a:p>
        </p:txBody>
      </p:sp>
      <p:sp>
        <p:nvSpPr>
          <p:cNvPr id="3" name="Text Placeholder 2"/>
          <p:cNvSpPr>
            <a:spLocks noGrp="1"/>
          </p:cNvSpPr>
          <p:nvPr>
            <p:ph type="body" sz="quarter" idx="10"/>
          </p:nvPr>
        </p:nvSpPr>
        <p:spPr>
          <a:xfrm>
            <a:off x="274638" y="826869"/>
            <a:ext cx="11887200" cy="6129883"/>
          </a:xfrm>
        </p:spPr>
        <p:txBody>
          <a:bodyPr/>
          <a:lstStyle/>
          <a:p>
            <a:r>
              <a:rPr lang="en-US" sz="2000" b="1" dirty="0"/>
              <a:t>Windows Azure Automation</a:t>
            </a:r>
          </a:p>
          <a:p>
            <a:pPr marL="342900" indent="-342900">
              <a:buFont typeface="Arial"/>
              <a:buChar char="•"/>
            </a:pPr>
            <a:r>
              <a:rPr lang="en-US" sz="2000" dirty="0"/>
              <a:t>Windows Azure Automation allows you to automate the creation, monitoring, deployment, and maintenance of resources in your Windows Azure environment using a highly-available workflow execution engine. </a:t>
            </a:r>
          </a:p>
          <a:p>
            <a:pPr marL="342900" indent="-342900">
              <a:buFont typeface="Arial"/>
              <a:buChar char="•"/>
            </a:pPr>
            <a:r>
              <a:rPr lang="en-US" sz="2000" dirty="0" smtClean="0"/>
              <a:t>Orchestrate </a:t>
            </a:r>
            <a:r>
              <a:rPr lang="en-US" sz="2000" dirty="0"/>
              <a:t>time-consuming, error-prone, and frequently repeated tasks against Windows Azure and third party systems to decrease time to value for your cloud operations.</a:t>
            </a:r>
          </a:p>
          <a:p>
            <a:r>
              <a:rPr lang="en-US" sz="2000" b="1" dirty="0"/>
              <a:t> </a:t>
            </a:r>
          </a:p>
          <a:p>
            <a:r>
              <a:rPr lang="en-US" sz="2000" b="1" dirty="0"/>
              <a:t>Azure </a:t>
            </a:r>
            <a:r>
              <a:rPr lang="en-US" sz="2000" b="1" dirty="0" err="1"/>
              <a:t>RemoteApp</a:t>
            </a:r>
            <a:endParaRPr lang="en-US" sz="2000" b="1" dirty="0"/>
          </a:p>
          <a:p>
            <a:pPr marL="342900" indent="-342900">
              <a:buFont typeface="Arial"/>
              <a:buChar char="•"/>
            </a:pPr>
            <a:r>
              <a:rPr lang="en-US" sz="2000" dirty="0"/>
              <a:t>Microsoft Azure </a:t>
            </a:r>
            <a:r>
              <a:rPr lang="en-US" sz="2000" dirty="0" err="1"/>
              <a:t>RemoteApp</a:t>
            </a:r>
            <a:r>
              <a:rPr lang="en-US" sz="2000" dirty="0"/>
              <a:t> provides scalable Windows-based applications hosted in Azure. </a:t>
            </a:r>
            <a:endParaRPr lang="en-US" sz="2000" dirty="0" smtClean="0"/>
          </a:p>
          <a:p>
            <a:pPr marL="342900" indent="-342900">
              <a:buFont typeface="Arial"/>
              <a:buChar char="•"/>
            </a:pPr>
            <a:r>
              <a:rPr lang="en-US" sz="2000" dirty="0" smtClean="0"/>
              <a:t>Users </a:t>
            </a:r>
            <a:r>
              <a:rPr lang="en-US" sz="2000" dirty="0"/>
              <a:t>can securely access their applications remotely from anywhere, on any device that appear to your users as if they are running on the end user's local computer.</a:t>
            </a:r>
          </a:p>
          <a:p>
            <a:r>
              <a:rPr lang="en-US" sz="2000" b="1" dirty="0"/>
              <a:t> </a:t>
            </a:r>
          </a:p>
          <a:p>
            <a:r>
              <a:rPr lang="en-US" sz="2000" b="1" dirty="0"/>
              <a:t>Windows Azure Files</a:t>
            </a:r>
          </a:p>
          <a:p>
            <a:pPr marL="342900" indent="-342900">
              <a:buFont typeface="Arial"/>
              <a:buChar char="•"/>
            </a:pPr>
            <a:r>
              <a:rPr lang="en-US" sz="2000" dirty="0"/>
              <a:t>Windows Azure Files allows VMs in a Windows Azure Data Center to mount a shared file system using the SMB protocol. </a:t>
            </a:r>
            <a:endParaRPr lang="en-US" sz="2000" dirty="0" smtClean="0"/>
          </a:p>
          <a:p>
            <a:pPr marL="342900" indent="-342900">
              <a:buFont typeface="Arial"/>
              <a:buChar char="•"/>
            </a:pPr>
            <a:r>
              <a:rPr lang="en-US" sz="2000" dirty="0" smtClean="0"/>
              <a:t>These </a:t>
            </a:r>
            <a:r>
              <a:rPr lang="en-US" sz="2000" dirty="0"/>
              <a:t>VMs will then be able to access the file system using standard Windows file APIs (</a:t>
            </a:r>
            <a:r>
              <a:rPr lang="en-US" sz="2000" dirty="0" err="1"/>
              <a:t>CreateFile</a:t>
            </a:r>
            <a:r>
              <a:rPr lang="en-US" sz="2000" dirty="0"/>
              <a:t>, </a:t>
            </a:r>
            <a:r>
              <a:rPr lang="en-US" sz="2000" dirty="0" err="1"/>
              <a:t>ReadFile</a:t>
            </a:r>
            <a:r>
              <a:rPr lang="en-US" sz="2000" dirty="0"/>
              <a:t>, </a:t>
            </a:r>
            <a:r>
              <a:rPr lang="en-US" sz="2000" dirty="0" err="1"/>
              <a:t>WriteFile</a:t>
            </a:r>
            <a:r>
              <a:rPr lang="en-US" sz="2000" dirty="0"/>
              <a:t>, </a:t>
            </a:r>
            <a:r>
              <a:rPr lang="en-US" sz="2000" dirty="0" err="1"/>
              <a:t>etc</a:t>
            </a:r>
            <a:r>
              <a:rPr lang="en-US" sz="2000" dirty="0"/>
              <a:t>). </a:t>
            </a:r>
            <a:endParaRPr lang="en-US" sz="2000" dirty="0" smtClean="0"/>
          </a:p>
          <a:p>
            <a:pPr marL="342900" indent="-342900">
              <a:buFont typeface="Arial"/>
              <a:buChar char="•"/>
            </a:pPr>
            <a:r>
              <a:rPr lang="en-US" sz="2000" dirty="0" smtClean="0"/>
              <a:t>Many </a:t>
            </a:r>
            <a:r>
              <a:rPr lang="en-US" sz="2000" dirty="0"/>
              <a:t>VMs (or </a:t>
            </a:r>
            <a:r>
              <a:rPr lang="en-US" sz="2000" dirty="0" err="1"/>
              <a:t>PaaS</a:t>
            </a:r>
            <a:r>
              <a:rPr lang="en-US" sz="2000" dirty="0"/>
              <a:t> roles) can attach to these file systems concurrently, allowing you to share persistent data easily between various roles and instances. </a:t>
            </a:r>
            <a:endParaRPr lang="en-US" sz="2000" dirty="0" smtClean="0"/>
          </a:p>
        </p:txBody>
      </p:sp>
    </p:spTree>
    <p:extLst>
      <p:ext uri="{BB962C8B-B14F-4D97-AF65-F5344CB8AC3E}">
        <p14:creationId xmlns:p14="http://schemas.microsoft.com/office/powerpoint/2010/main" val="338177464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b="1" dirty="0" smtClean="0"/>
              <a:t>SQL 2014 – Optimized for Virtualized Clouds</a:t>
            </a:r>
            <a:endParaRPr lang="en-US" sz="3200" b="1" dirty="0"/>
          </a:p>
        </p:txBody>
      </p:sp>
      <p:sp>
        <p:nvSpPr>
          <p:cNvPr id="3" name="Text Placeholder 2"/>
          <p:cNvSpPr>
            <a:spLocks noGrp="1"/>
          </p:cNvSpPr>
          <p:nvPr>
            <p:ph type="body" sz="quarter" idx="10"/>
          </p:nvPr>
        </p:nvSpPr>
        <p:spPr>
          <a:xfrm>
            <a:off x="274638" y="1013634"/>
            <a:ext cx="11887200" cy="5791329"/>
          </a:xfrm>
        </p:spPr>
        <p:txBody>
          <a:bodyPr/>
          <a:lstStyle/>
          <a:p>
            <a:r>
              <a:rPr lang="en-US" sz="2000" b="1" dirty="0"/>
              <a:t>Memory-Optimized Tables</a:t>
            </a:r>
          </a:p>
          <a:p>
            <a:pPr marL="342900" indent="-342900">
              <a:buFont typeface="Arial"/>
              <a:buChar char="•"/>
            </a:pPr>
            <a:r>
              <a:rPr lang="en-US" sz="2000" dirty="0" smtClean="0"/>
              <a:t>In</a:t>
            </a:r>
            <a:r>
              <a:rPr lang="en-US" sz="2000" dirty="0"/>
              <a:t>-Memory OLTP is a memory-optimized database engine integrated into the SQL Server </a:t>
            </a:r>
            <a:r>
              <a:rPr lang="en-US" sz="2000" dirty="0" smtClean="0"/>
              <a:t>engine.</a:t>
            </a:r>
          </a:p>
          <a:p>
            <a:pPr marL="342900" indent="-342900">
              <a:buFont typeface="Arial"/>
              <a:buChar char="•"/>
            </a:pPr>
            <a:r>
              <a:rPr lang="en-US" sz="2000" dirty="0" smtClean="0"/>
              <a:t>To </a:t>
            </a:r>
            <a:r>
              <a:rPr lang="en-US" sz="2000" dirty="0"/>
              <a:t>use In-Memory OLTP, you define a heavily accessed table as memory optimized. Memory-optimized-tables are fully transactional, durable, and are accessed using Transact-SQL in the same way as disk-based </a:t>
            </a:r>
            <a:r>
              <a:rPr lang="en-US" sz="2000" dirty="0" smtClean="0"/>
              <a:t>tables</a:t>
            </a:r>
          </a:p>
          <a:p>
            <a:pPr marL="342900" indent="-342900">
              <a:buFont typeface="Arial"/>
              <a:buChar char="•"/>
            </a:pPr>
            <a:r>
              <a:rPr lang="en-US" sz="2000" dirty="0" smtClean="0"/>
              <a:t>5</a:t>
            </a:r>
            <a:r>
              <a:rPr lang="en-US" sz="2000" dirty="0"/>
              <a:t>-to-20 times performance improvements are common</a:t>
            </a:r>
            <a:r>
              <a:rPr lang="en-US" sz="2000" dirty="0" smtClean="0"/>
              <a:t>.</a:t>
            </a:r>
            <a:endParaRPr lang="en-US" sz="2000" dirty="0"/>
          </a:p>
          <a:p>
            <a:endParaRPr lang="en-US" sz="2000" b="1" dirty="0" smtClean="0"/>
          </a:p>
          <a:p>
            <a:r>
              <a:rPr lang="en-US" sz="2000" b="1" dirty="0" smtClean="0"/>
              <a:t>SQL </a:t>
            </a:r>
            <a:r>
              <a:rPr lang="en-US" sz="2000" b="1" dirty="0"/>
              <a:t>Server Data Files in Windows Azure</a:t>
            </a:r>
          </a:p>
          <a:p>
            <a:pPr marL="342900" indent="-342900">
              <a:buFont typeface="Arial"/>
              <a:buChar char="•"/>
            </a:pPr>
            <a:r>
              <a:rPr lang="en-US" sz="2000" dirty="0" smtClean="0"/>
              <a:t>SQL </a:t>
            </a:r>
            <a:r>
              <a:rPr lang="en-US" sz="2000" dirty="0"/>
              <a:t>Server Data Files in Windows Azure enables native support for SQL Server database files stored as Windows Azure Blobs. </a:t>
            </a:r>
            <a:endParaRPr lang="en-US" sz="2000" dirty="0" smtClean="0"/>
          </a:p>
          <a:p>
            <a:pPr marL="342900" indent="-342900">
              <a:buFont typeface="Arial"/>
              <a:buChar char="•"/>
            </a:pPr>
            <a:r>
              <a:rPr lang="en-US" sz="2000" dirty="0" smtClean="0"/>
              <a:t>This </a:t>
            </a:r>
            <a:r>
              <a:rPr lang="en-US" sz="2000" dirty="0"/>
              <a:t>feature allows you to create a database in SQL Server running in on-premises or in a virtual machine in Windows Azure with a dedicated storage location for your data in Windows Azure Blob Storage</a:t>
            </a:r>
            <a:r>
              <a:rPr lang="en-US" sz="2000" dirty="0" smtClean="0"/>
              <a:t>.</a:t>
            </a:r>
            <a:endParaRPr lang="en-US" sz="2000" dirty="0"/>
          </a:p>
          <a:p>
            <a:endParaRPr lang="en-US" sz="2000" b="1" dirty="0" smtClean="0"/>
          </a:p>
          <a:p>
            <a:r>
              <a:rPr lang="en-US" sz="2000" b="1" dirty="0" smtClean="0"/>
              <a:t>Host </a:t>
            </a:r>
            <a:r>
              <a:rPr lang="en-US" sz="2000" b="1" dirty="0"/>
              <a:t>a SQL Server Database in a Windows Azure Virtual Machine</a:t>
            </a:r>
          </a:p>
          <a:p>
            <a:pPr marL="342900" indent="-342900">
              <a:buFont typeface="Arial"/>
              <a:buChar char="•"/>
            </a:pPr>
            <a:r>
              <a:rPr lang="en-US" sz="2000" dirty="0" smtClean="0"/>
              <a:t>Use </a:t>
            </a:r>
            <a:r>
              <a:rPr lang="en-US" sz="2000" dirty="0"/>
              <a:t>the Deploy a SQL Server Database from SQL Server Management Studio for SQL Server </a:t>
            </a:r>
            <a:r>
              <a:rPr lang="en-US" sz="2000" dirty="0" smtClean="0"/>
              <a:t>2014 to </a:t>
            </a:r>
            <a:r>
              <a:rPr lang="en-US" sz="2000" dirty="0"/>
              <a:t>a Windows Azure Virtual Machine Wizard to host a database from an instance of SQL Server in a Windows Azure Virtual Machine</a:t>
            </a:r>
            <a:r>
              <a:rPr lang="en-US" sz="2000" dirty="0" smtClean="0"/>
              <a:t>.</a:t>
            </a:r>
            <a:endParaRPr lang="en-US" sz="2000" dirty="0"/>
          </a:p>
        </p:txBody>
      </p:sp>
    </p:spTree>
    <p:extLst>
      <p:ext uri="{BB962C8B-B14F-4D97-AF65-F5344CB8AC3E}">
        <p14:creationId xmlns:p14="http://schemas.microsoft.com/office/powerpoint/2010/main" val="199055939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b="1" dirty="0" smtClean="0"/>
              <a:t>SQL 2014 – Optimized for Virtualized Clouds</a:t>
            </a:r>
            <a:endParaRPr lang="en-US" sz="3200" b="1" dirty="0"/>
          </a:p>
        </p:txBody>
      </p:sp>
      <p:sp>
        <p:nvSpPr>
          <p:cNvPr id="3" name="Text Placeholder 2"/>
          <p:cNvSpPr>
            <a:spLocks noGrp="1"/>
          </p:cNvSpPr>
          <p:nvPr>
            <p:ph type="body" sz="quarter" idx="10"/>
          </p:nvPr>
        </p:nvSpPr>
        <p:spPr>
          <a:xfrm>
            <a:off x="274638" y="1013634"/>
            <a:ext cx="11887200" cy="4560223"/>
          </a:xfrm>
        </p:spPr>
        <p:txBody>
          <a:bodyPr/>
          <a:lstStyle/>
          <a:p>
            <a:r>
              <a:rPr lang="en-US" sz="2000" b="1" dirty="0" err="1"/>
              <a:t>AlwaysOn</a:t>
            </a:r>
            <a:r>
              <a:rPr lang="en-US" sz="2000" b="1" dirty="0"/>
              <a:t> Enhancements</a:t>
            </a:r>
          </a:p>
          <a:p>
            <a:r>
              <a:rPr lang="en-US" sz="2000" dirty="0"/>
              <a:t>SQL Server 2014 contains the following enhancements for </a:t>
            </a:r>
            <a:r>
              <a:rPr lang="en-US" sz="2000" dirty="0" err="1"/>
              <a:t>AlwaysOn</a:t>
            </a:r>
            <a:r>
              <a:rPr lang="en-US" sz="2000" dirty="0"/>
              <a:t> Failover Cluster Instances and </a:t>
            </a:r>
            <a:r>
              <a:rPr lang="en-US" sz="2000" dirty="0" err="1"/>
              <a:t>AlwaysOn</a:t>
            </a:r>
            <a:r>
              <a:rPr lang="en-US" sz="2000" dirty="0"/>
              <a:t> Availability Groups:</a:t>
            </a:r>
          </a:p>
          <a:p>
            <a:pPr marL="342900" indent="-342900">
              <a:buFont typeface="Arial"/>
              <a:buChar char="•"/>
            </a:pPr>
            <a:r>
              <a:rPr lang="en-US" sz="2000" dirty="0" smtClean="0"/>
              <a:t>An </a:t>
            </a:r>
            <a:r>
              <a:rPr lang="en-US" sz="2000" dirty="0"/>
              <a:t>Add Azure Replica Wizard simplifies creating hybrid solutions for </a:t>
            </a:r>
            <a:r>
              <a:rPr lang="en-US" sz="2000" dirty="0" err="1"/>
              <a:t>AlwaysOn</a:t>
            </a:r>
            <a:r>
              <a:rPr lang="en-US" sz="2000" dirty="0"/>
              <a:t> availability groups. For more information, see Use the Add Azure Replica Wizard (SQL Server).</a:t>
            </a:r>
          </a:p>
          <a:p>
            <a:pPr marL="342900" indent="-342900">
              <a:buFont typeface="Arial"/>
              <a:buChar char="•"/>
            </a:pPr>
            <a:r>
              <a:rPr lang="en-US" sz="2000" dirty="0" smtClean="0"/>
              <a:t>The </a:t>
            </a:r>
            <a:r>
              <a:rPr lang="en-US" sz="2000" dirty="0"/>
              <a:t>maximum number of secondary replicas is increased from 4 to 8.</a:t>
            </a:r>
          </a:p>
          <a:p>
            <a:pPr marL="342900" indent="-342900">
              <a:buFont typeface="Arial"/>
              <a:buChar char="•"/>
            </a:pPr>
            <a:r>
              <a:rPr lang="en-US" sz="2000" dirty="0" smtClean="0"/>
              <a:t>When </a:t>
            </a:r>
            <a:r>
              <a:rPr lang="en-US" sz="2000" dirty="0"/>
              <a:t>disconnected from the primary replica or during cluster quorum loss, readable secondary replicas now remain available for read workloads.</a:t>
            </a:r>
          </a:p>
          <a:p>
            <a:pPr marL="342900" indent="-342900">
              <a:buFont typeface="Arial"/>
              <a:buChar char="•"/>
            </a:pPr>
            <a:endParaRPr lang="en-US" sz="2000" dirty="0" smtClean="0"/>
          </a:p>
          <a:p>
            <a:r>
              <a:rPr lang="en-US" sz="2000" b="1" dirty="0"/>
              <a:t>Delayed </a:t>
            </a:r>
            <a:r>
              <a:rPr lang="en-US" sz="2000" b="1" dirty="0" smtClean="0"/>
              <a:t>Durability</a:t>
            </a:r>
            <a:endParaRPr lang="en-US" sz="2000" b="1" dirty="0"/>
          </a:p>
          <a:p>
            <a:r>
              <a:rPr lang="en-US" sz="2000" dirty="0"/>
              <a:t>SQL Server 2014 introduces the ability to reduce latency by designating some or all transactions as delayed durable. </a:t>
            </a:r>
            <a:endParaRPr lang="en-US" sz="2000" dirty="0" smtClean="0"/>
          </a:p>
          <a:p>
            <a:r>
              <a:rPr lang="en-US" sz="2000" dirty="0" smtClean="0"/>
              <a:t>A </a:t>
            </a:r>
            <a:r>
              <a:rPr lang="en-US" sz="2000" dirty="0"/>
              <a:t>delayed durable transaction returns control to the client before the transaction log record is written to disk. </a:t>
            </a:r>
          </a:p>
        </p:txBody>
      </p:sp>
    </p:spTree>
    <p:extLst>
      <p:ext uri="{BB962C8B-B14F-4D97-AF65-F5344CB8AC3E}">
        <p14:creationId xmlns:p14="http://schemas.microsoft.com/office/powerpoint/2010/main" val="372325856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569359" y="1715387"/>
            <a:ext cx="5338712" cy="1695079"/>
          </a:xfrm>
        </p:spPr>
        <p:txBody>
          <a:bodyPr/>
          <a:lstStyle/>
          <a:p>
            <a:r>
              <a:rPr lang="en-US" sz="5500" dirty="0"/>
              <a:t>Exchange 2013 Architecture Theme</a:t>
            </a:r>
          </a:p>
        </p:txBody>
      </p:sp>
      <p:sp>
        <p:nvSpPr>
          <p:cNvPr id="6" name="Content Placeholder 5"/>
          <p:cNvSpPr>
            <a:spLocks noGrp="1"/>
          </p:cNvSpPr>
          <p:nvPr>
            <p:ph sz="quarter" idx="4"/>
          </p:nvPr>
        </p:nvSpPr>
        <p:spPr>
          <a:xfrm>
            <a:off x="6313878" y="906072"/>
            <a:ext cx="5596178" cy="339016"/>
          </a:xfrm>
        </p:spPr>
        <p:txBody>
          <a:bodyPr/>
          <a:lstStyle/>
          <a:p>
            <a:r>
              <a:rPr lang="en-US" sz="2800" dirty="0"/>
              <a:t>Use </a:t>
            </a:r>
            <a:r>
              <a:rPr lang="en-US" sz="2800" b="1" dirty="0">
                <a:solidFill>
                  <a:schemeClr val="tx2"/>
                </a:solidFill>
                <a:latin typeface="Segoe UI Light" pitchFamily="34" charset="0"/>
              </a:rPr>
              <a:t>Building Blocks</a:t>
            </a:r>
            <a:r>
              <a:rPr lang="en-US" sz="2800" dirty="0"/>
              <a:t> to facilitate deployments at all scales – from self-hosted, small organizations to Office </a:t>
            </a:r>
            <a:r>
              <a:rPr lang="en-US" sz="2800" dirty="0" smtClean="0"/>
              <a:t>365</a:t>
            </a:r>
          </a:p>
          <a:p>
            <a:endParaRPr lang="en-US" sz="2800" dirty="0"/>
          </a:p>
          <a:p>
            <a:pPr marL="466390" indent="-466390">
              <a:buFont typeface="Arial" pitchFamily="34" charset="0"/>
              <a:buChar char="•"/>
            </a:pPr>
            <a:r>
              <a:rPr lang="en-US" sz="2900" dirty="0"/>
              <a:t>Server role evolution</a:t>
            </a:r>
          </a:p>
          <a:p>
            <a:pPr marL="466390" indent="-466390">
              <a:buFont typeface="Arial" pitchFamily="34" charset="0"/>
              <a:buChar char="•"/>
            </a:pPr>
            <a:r>
              <a:rPr lang="en-US" sz="2900" dirty="0"/>
              <a:t>Network layer improvements</a:t>
            </a:r>
          </a:p>
          <a:p>
            <a:pPr marL="466390" indent="-466390">
              <a:buFont typeface="Arial" pitchFamily="34" charset="0"/>
              <a:buChar char="•"/>
            </a:pPr>
            <a:r>
              <a:rPr lang="en-US" sz="2900" dirty="0"/>
              <a:t>Versioning and inter-op </a:t>
            </a:r>
            <a:r>
              <a:rPr lang="en-US" sz="2900" dirty="0" smtClean="0"/>
              <a:t>principles</a:t>
            </a:r>
          </a:p>
          <a:p>
            <a:pPr marL="466390" indent="-466390">
              <a:buFont typeface="Arial" pitchFamily="34" charset="0"/>
              <a:buChar char="•"/>
            </a:pPr>
            <a:r>
              <a:rPr lang="en-US" sz="2900" dirty="0" smtClean="0"/>
              <a:t>Memory Caching and User Affinity</a:t>
            </a:r>
          </a:p>
          <a:p>
            <a:pPr marL="466390" indent="-466390">
              <a:buFont typeface="Arial" pitchFamily="34" charset="0"/>
              <a:buChar char="•"/>
            </a:pPr>
            <a:r>
              <a:rPr lang="en-US" sz="2900" dirty="0" smtClean="0"/>
              <a:t>IOPS Reduced</a:t>
            </a:r>
            <a:endParaRPr lang="en-US" sz="2900" dirty="0"/>
          </a:p>
        </p:txBody>
      </p:sp>
    </p:spTree>
    <p:extLst>
      <p:ext uri="{BB962C8B-B14F-4D97-AF65-F5344CB8AC3E}">
        <p14:creationId xmlns:p14="http://schemas.microsoft.com/office/powerpoint/2010/main" val="252640443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lumMod val="60000"/>
            <a:lumOff val="40000"/>
          </a:schemeClr>
        </a:solidFill>
        <a:effectLst/>
      </p:bgPr>
    </p:bg>
    <p:spTree>
      <p:nvGrpSpPr>
        <p:cNvPr id="1" name=""/>
        <p:cNvGrpSpPr/>
        <p:nvPr/>
      </p:nvGrpSpPr>
      <p:grpSpPr>
        <a:xfrm>
          <a:off x="0" y="0"/>
          <a:ext cx="0" cy="0"/>
          <a:chOff x="0" y="0"/>
          <a:chExt cx="0" cy="0"/>
        </a:xfrm>
      </p:grpSpPr>
      <p:sp>
        <p:nvSpPr>
          <p:cNvPr id="5" name="Rounded Rectangle 4"/>
          <p:cNvSpPr>
            <a:spLocks noChangeArrowheads="1"/>
          </p:cNvSpPr>
          <p:nvPr/>
        </p:nvSpPr>
        <p:spPr bwMode="gray">
          <a:xfrm>
            <a:off x="4179457" y="1241527"/>
            <a:ext cx="8111943" cy="5453190"/>
          </a:xfrm>
          <a:prstGeom prst="roundRect">
            <a:avLst>
              <a:gd name="adj" fmla="val 2389"/>
            </a:avLst>
          </a:prstGeom>
          <a:gradFill flip="none" rotWithShape="1">
            <a:gsLst>
              <a:gs pos="0">
                <a:schemeClr val="bg1">
                  <a:lumMod val="85000"/>
                  <a:alpha val="67000"/>
                </a:schemeClr>
              </a:gs>
              <a:gs pos="50000">
                <a:schemeClr val="tx1">
                  <a:lumMod val="20000"/>
                  <a:lumOff val="80000"/>
                  <a:alpha val="41000"/>
                </a:schemeClr>
              </a:gs>
              <a:gs pos="100000">
                <a:schemeClr val="bg1">
                  <a:lumMod val="95000"/>
                  <a:alpha val="60000"/>
                </a:schemeClr>
              </a:gs>
            </a:gsLst>
            <a:lin ang="13500000" scaled="1"/>
            <a:tileRect/>
          </a:gradFill>
          <a:ln>
            <a:solidFill>
              <a:schemeClr val="accent1"/>
            </a:solidFill>
            <a:headEnd type="none" w="med" len="med"/>
            <a:tailEnd type="none" w="med" len="med"/>
          </a:ln>
          <a:effectLst>
            <a:outerShdw blurRad="101600" dist="63500" dir="2700000" algn="tl" rotWithShape="0">
              <a:prstClr val="black">
                <a:alpha val="2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3274" tIns="46637" rIns="93274" bIns="46637"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534383" algn="ctr" defTabSz="932472" fontAlgn="base">
              <a:lnSpc>
                <a:spcPct val="85000"/>
              </a:lnSpc>
              <a:spcBef>
                <a:spcPct val="0"/>
              </a:spcBef>
              <a:spcAft>
                <a:spcPct val="0"/>
              </a:spcAft>
              <a:buClr>
                <a:srgbClr val="FFC000"/>
              </a:buClr>
              <a:buSzPct val="76000"/>
              <a:defRPr/>
            </a:pPr>
            <a:endParaRPr lang="en-US" sz="2300" dirty="0">
              <a:solidFill>
                <a:srgbClr val="FFFFFF"/>
              </a:solidFill>
              <a:latin typeface="Segoe UI Light" pitchFamily="34" charset="0"/>
            </a:endParaRPr>
          </a:p>
        </p:txBody>
      </p:sp>
      <p:sp>
        <p:nvSpPr>
          <p:cNvPr id="7" name="Rounded Rectangle 6"/>
          <p:cNvSpPr>
            <a:spLocks noChangeArrowheads="1"/>
          </p:cNvSpPr>
          <p:nvPr/>
        </p:nvSpPr>
        <p:spPr bwMode="gray">
          <a:xfrm>
            <a:off x="7791723" y="1745235"/>
            <a:ext cx="4344181" cy="4843386"/>
          </a:xfrm>
          <a:prstGeom prst="roundRect">
            <a:avLst>
              <a:gd name="adj" fmla="val 2389"/>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3274" tIns="46637" rIns="93274" bIns="46637"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534383" algn="ctr" defTabSz="932472" fontAlgn="base">
              <a:lnSpc>
                <a:spcPct val="85000"/>
              </a:lnSpc>
              <a:spcBef>
                <a:spcPct val="0"/>
              </a:spcBef>
              <a:spcAft>
                <a:spcPct val="0"/>
              </a:spcAft>
              <a:buClr>
                <a:srgbClr val="FFC000"/>
              </a:buClr>
              <a:buSzPct val="76000"/>
              <a:defRPr/>
            </a:pPr>
            <a:endParaRPr lang="en-US" dirty="0">
              <a:solidFill>
                <a:srgbClr val="363535"/>
              </a:solidFill>
              <a:latin typeface="Segoe UI Light" pitchFamily="34" charset="0"/>
            </a:endParaRPr>
          </a:p>
        </p:txBody>
      </p:sp>
      <p:sp>
        <p:nvSpPr>
          <p:cNvPr id="120" name="Rectangle 1024016"/>
          <p:cNvSpPr>
            <a:spLocks noChangeArrowheads="1"/>
          </p:cNvSpPr>
          <p:nvPr/>
        </p:nvSpPr>
        <p:spPr bwMode="gray">
          <a:xfrm>
            <a:off x="10470431" y="2538635"/>
            <a:ext cx="1239329" cy="2594622"/>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lIns="93274" tIns="46637" rIns="93274" bIns="46637" anchor="ctr"/>
          <a:lstStyle/>
          <a:p>
            <a:pPr algn="ctr">
              <a:spcBef>
                <a:spcPct val="0"/>
              </a:spcBef>
            </a:pPr>
            <a:endParaRPr lang="en-US" sz="1200" dirty="0">
              <a:solidFill>
                <a:srgbClr val="FFFFFF"/>
              </a:solidFill>
              <a:latin typeface="Segoe UI Light" pitchFamily="34" charset="0"/>
            </a:endParaRPr>
          </a:p>
          <a:p>
            <a:pPr algn="ctr">
              <a:spcBef>
                <a:spcPct val="0"/>
              </a:spcBef>
            </a:pPr>
            <a:endParaRPr lang="en-US" sz="1200" dirty="0">
              <a:solidFill>
                <a:srgbClr val="FFFFFF"/>
              </a:solidFill>
              <a:latin typeface="Segoe UI Light" pitchFamily="34" charset="0"/>
            </a:endParaRPr>
          </a:p>
        </p:txBody>
      </p:sp>
      <p:sp>
        <p:nvSpPr>
          <p:cNvPr id="113" name="Rectangle 1024016"/>
          <p:cNvSpPr>
            <a:spLocks noChangeArrowheads="1"/>
          </p:cNvSpPr>
          <p:nvPr/>
        </p:nvSpPr>
        <p:spPr bwMode="gray">
          <a:xfrm>
            <a:off x="10406687" y="2583760"/>
            <a:ext cx="1239329" cy="2594622"/>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lIns="93274" tIns="46637" rIns="93274" bIns="46637" anchor="ctr"/>
          <a:lstStyle/>
          <a:p>
            <a:pPr algn="ctr">
              <a:spcBef>
                <a:spcPct val="0"/>
              </a:spcBef>
            </a:pPr>
            <a:endParaRPr lang="en-US" sz="1200" dirty="0">
              <a:solidFill>
                <a:srgbClr val="FFFFFF"/>
              </a:solidFill>
              <a:latin typeface="Segoe UI Light" pitchFamily="34" charset="0"/>
            </a:endParaRPr>
          </a:p>
          <a:p>
            <a:pPr algn="ctr">
              <a:spcBef>
                <a:spcPct val="0"/>
              </a:spcBef>
            </a:pPr>
            <a:endParaRPr lang="en-US" sz="1200" dirty="0">
              <a:solidFill>
                <a:srgbClr val="FFFFFF"/>
              </a:solidFill>
              <a:latin typeface="Segoe UI Light" pitchFamily="34" charset="0"/>
            </a:endParaRPr>
          </a:p>
        </p:txBody>
      </p:sp>
      <p:sp>
        <p:nvSpPr>
          <p:cNvPr id="2" name="Title 1"/>
          <p:cNvSpPr>
            <a:spLocks noGrp="1"/>
          </p:cNvSpPr>
          <p:nvPr>
            <p:ph type="title"/>
          </p:nvPr>
        </p:nvSpPr>
        <p:spPr/>
        <p:txBody>
          <a:bodyPr/>
          <a:lstStyle/>
          <a:p>
            <a:r>
              <a:rPr lang="en-US" sz="2800" b="1" dirty="0" smtClean="0">
                <a:latin typeface="Segoe UI Light" pitchFamily="34" charset="0"/>
              </a:rPr>
              <a:t>Exchange 2013 Server Role Architecture</a:t>
            </a:r>
            <a:endParaRPr lang="en-US" sz="2800" b="1" dirty="0">
              <a:latin typeface="Segoe UI Light" pitchFamily="34" charset="0"/>
            </a:endParaRPr>
          </a:p>
        </p:txBody>
      </p:sp>
      <p:sp>
        <p:nvSpPr>
          <p:cNvPr id="3" name="Content Placeholder 2"/>
          <p:cNvSpPr>
            <a:spLocks noGrp="1"/>
          </p:cNvSpPr>
          <p:nvPr>
            <p:ph type="body" sz="quarter" idx="10"/>
          </p:nvPr>
        </p:nvSpPr>
        <p:spPr>
          <a:xfrm>
            <a:off x="529660" y="765422"/>
            <a:ext cx="11375536" cy="2097497"/>
          </a:xfrm>
          <a:prstGeom prst="rect">
            <a:avLst/>
          </a:prstGeom>
        </p:spPr>
        <p:txBody>
          <a:bodyPr>
            <a:noAutofit/>
          </a:bodyPr>
          <a:lstStyle/>
          <a:p>
            <a:pPr marL="0" lvl="1" indent="0">
              <a:buNone/>
            </a:pPr>
            <a:r>
              <a:rPr lang="en-US" b="1" dirty="0">
                <a:solidFill>
                  <a:schemeClr val="bg1"/>
                </a:solidFill>
                <a:latin typeface="Segoe UI Light" pitchFamily="34" charset="0"/>
              </a:rPr>
              <a:t>Building Blocks</a:t>
            </a:r>
          </a:p>
          <a:p>
            <a:pPr marL="0" indent="0">
              <a:buNone/>
            </a:pPr>
            <a:r>
              <a:rPr lang="en-US" sz="2400" dirty="0">
                <a:solidFill>
                  <a:schemeClr val="bg1"/>
                </a:solidFill>
                <a:latin typeface="Segoe UI Light" pitchFamily="34" charset="0"/>
              </a:rPr>
              <a:t>Client Access server</a:t>
            </a:r>
          </a:p>
          <a:p>
            <a:pPr>
              <a:buFont typeface="Arial" pitchFamily="34" charset="0"/>
              <a:buChar char="•"/>
            </a:pPr>
            <a:r>
              <a:rPr lang="en-US" sz="2400" dirty="0">
                <a:solidFill>
                  <a:schemeClr val="bg1"/>
                </a:solidFill>
                <a:latin typeface="Segoe UI Light" pitchFamily="34" charset="0"/>
              </a:rPr>
              <a:t>CAS </a:t>
            </a:r>
            <a:r>
              <a:rPr lang="en-US" sz="2400" dirty="0" smtClean="0">
                <a:solidFill>
                  <a:schemeClr val="bg1"/>
                </a:solidFill>
                <a:latin typeface="Segoe UI Light" pitchFamily="34" charset="0"/>
              </a:rPr>
              <a:t>Array</a:t>
            </a:r>
            <a:endParaRPr lang="en-US" sz="2400" dirty="0">
              <a:solidFill>
                <a:schemeClr val="bg1"/>
              </a:solidFill>
              <a:latin typeface="Segoe UI Light" pitchFamily="34" charset="0"/>
            </a:endParaRPr>
          </a:p>
          <a:p>
            <a:pPr marL="0" indent="0">
              <a:buNone/>
            </a:pPr>
            <a:r>
              <a:rPr lang="en-US" sz="2400" dirty="0">
                <a:solidFill>
                  <a:schemeClr val="bg1"/>
                </a:solidFill>
                <a:latin typeface="Segoe UI Light" pitchFamily="34" charset="0"/>
              </a:rPr>
              <a:t>Mailbox server</a:t>
            </a:r>
          </a:p>
          <a:p>
            <a:pPr>
              <a:buFont typeface="Arial" pitchFamily="34" charset="0"/>
              <a:buChar char="•"/>
            </a:pPr>
            <a:r>
              <a:rPr lang="en-US" sz="2400" dirty="0">
                <a:solidFill>
                  <a:schemeClr val="bg1"/>
                </a:solidFill>
                <a:latin typeface="Segoe UI Light" pitchFamily="34" charset="0"/>
              </a:rPr>
              <a:t>DAG</a:t>
            </a:r>
          </a:p>
          <a:p>
            <a:pPr marL="0" lvl="1" indent="0">
              <a:buNone/>
            </a:pPr>
            <a:r>
              <a:rPr lang="en-US" b="1" dirty="0">
                <a:solidFill>
                  <a:schemeClr val="bg1"/>
                </a:solidFill>
                <a:latin typeface="Segoe UI Light" pitchFamily="34" charset="0"/>
              </a:rPr>
              <a:t>Loosely-coupled</a:t>
            </a:r>
          </a:p>
          <a:p>
            <a:pPr indent="-403233"/>
            <a:r>
              <a:rPr lang="en-US" sz="2400" dirty="0">
                <a:solidFill>
                  <a:schemeClr val="bg1"/>
                </a:solidFill>
                <a:latin typeface="Segoe UI Light" pitchFamily="34" charset="0"/>
              </a:rPr>
              <a:t>Functionality</a:t>
            </a:r>
          </a:p>
          <a:p>
            <a:pPr indent="-403233"/>
            <a:r>
              <a:rPr lang="en-US" sz="2400" dirty="0">
                <a:solidFill>
                  <a:schemeClr val="bg1"/>
                </a:solidFill>
                <a:latin typeface="Segoe UI Light" pitchFamily="34" charset="0"/>
              </a:rPr>
              <a:t>Versioning</a:t>
            </a:r>
          </a:p>
          <a:p>
            <a:pPr indent="-403233"/>
            <a:r>
              <a:rPr lang="en-US" sz="2400" dirty="0">
                <a:solidFill>
                  <a:schemeClr val="bg1"/>
                </a:solidFill>
                <a:latin typeface="Segoe UI Light" pitchFamily="34" charset="0"/>
              </a:rPr>
              <a:t>User partitioning</a:t>
            </a:r>
          </a:p>
          <a:p>
            <a:pPr indent="-403233"/>
            <a:r>
              <a:rPr lang="en-US" sz="2400" dirty="0">
                <a:solidFill>
                  <a:schemeClr val="bg1"/>
                </a:solidFill>
                <a:latin typeface="Segoe UI Light" pitchFamily="34" charset="0"/>
              </a:rPr>
              <a:t>Geo-</a:t>
            </a:r>
            <a:r>
              <a:rPr lang="en-US" sz="2400" dirty="0" smtClean="0">
                <a:solidFill>
                  <a:schemeClr val="bg1"/>
                </a:solidFill>
                <a:latin typeface="Segoe UI Light" pitchFamily="34" charset="0"/>
              </a:rPr>
              <a:t>affinity</a:t>
            </a:r>
          </a:p>
          <a:p>
            <a:pPr marL="0" indent="0">
              <a:buNone/>
            </a:pPr>
            <a:r>
              <a:rPr lang="en-US" sz="2400" b="1" dirty="0" smtClean="0">
                <a:solidFill>
                  <a:schemeClr val="bg1"/>
                </a:solidFill>
                <a:latin typeface="Segoe UI Light" pitchFamily="34" charset="0"/>
              </a:rPr>
              <a:t>Multi-role Deployments:</a:t>
            </a:r>
          </a:p>
          <a:p>
            <a:pPr marL="0" indent="0">
              <a:buNone/>
            </a:pPr>
            <a:r>
              <a:rPr lang="en-US" sz="2400" dirty="0" smtClean="0">
                <a:solidFill>
                  <a:schemeClr val="bg1"/>
                </a:solidFill>
                <a:latin typeface="Segoe UI Light" pitchFamily="34" charset="0"/>
              </a:rPr>
              <a:t>Every server is an island</a:t>
            </a:r>
            <a:endParaRPr lang="en-US" sz="2400" dirty="0">
              <a:solidFill>
                <a:schemeClr val="bg1"/>
              </a:solidFill>
              <a:latin typeface="Segoe UI Light" pitchFamily="34" charset="0"/>
            </a:endParaRPr>
          </a:p>
        </p:txBody>
      </p:sp>
      <p:sp>
        <p:nvSpPr>
          <p:cNvPr id="6" name="Straight Connector 1024003"/>
          <p:cNvSpPr>
            <a:spLocks noChangeShapeType="1"/>
          </p:cNvSpPr>
          <p:nvPr/>
        </p:nvSpPr>
        <p:spPr bwMode="auto">
          <a:xfrm flipV="1">
            <a:off x="4764909" y="2148915"/>
            <a:ext cx="157708" cy="656762"/>
          </a:xfrm>
          <a:prstGeom prst="line">
            <a:avLst/>
          </a:prstGeom>
          <a:ln>
            <a:prstDash val="sysDash"/>
            <a:headEnd/>
            <a:tailEnd/>
          </a:ln>
        </p:spPr>
        <p:style>
          <a:lnRef idx="3">
            <a:schemeClr val="dk1"/>
          </a:lnRef>
          <a:fillRef idx="0">
            <a:schemeClr val="dk1"/>
          </a:fillRef>
          <a:effectRef idx="2">
            <a:schemeClr val="dk1"/>
          </a:effectRef>
          <a:fontRef idx="minor">
            <a:schemeClr val="tx1"/>
          </a:fontRef>
        </p:style>
        <p:txBody>
          <a:bodyPr lIns="93278" tIns="46639" rIns="93278" bIns="46639"/>
          <a:lstStyle/>
          <a:p>
            <a:endParaRPr lang="en-US" dirty="0">
              <a:solidFill>
                <a:srgbClr val="FFFFFF"/>
              </a:solidFill>
              <a:latin typeface="Segoe UI Light" pitchFamily="34" charset="0"/>
            </a:endParaRPr>
          </a:p>
        </p:txBody>
      </p:sp>
      <p:sp>
        <p:nvSpPr>
          <p:cNvPr id="8" name="Straight Connector 1024003"/>
          <p:cNvSpPr>
            <a:spLocks noChangeShapeType="1"/>
          </p:cNvSpPr>
          <p:nvPr/>
        </p:nvSpPr>
        <p:spPr bwMode="auto">
          <a:xfrm flipV="1">
            <a:off x="6908657" y="2778799"/>
            <a:ext cx="1807595" cy="1"/>
          </a:xfrm>
          <a:prstGeom prst="line">
            <a:avLst/>
          </a:prstGeom>
          <a:ln>
            <a:headEnd/>
            <a:tailEnd/>
          </a:ln>
        </p:spPr>
        <p:style>
          <a:lnRef idx="3">
            <a:schemeClr val="dk1"/>
          </a:lnRef>
          <a:fillRef idx="0">
            <a:schemeClr val="dk1"/>
          </a:fillRef>
          <a:effectRef idx="2">
            <a:schemeClr val="dk1"/>
          </a:effectRef>
          <a:fontRef idx="minor">
            <a:schemeClr val="tx1"/>
          </a:fontRef>
        </p:style>
        <p:txBody>
          <a:bodyPr lIns="93278" tIns="46639" rIns="93278" bIns="46639"/>
          <a:lstStyle/>
          <a:p>
            <a:endParaRPr lang="en-US" dirty="0">
              <a:solidFill>
                <a:srgbClr val="FFFFFF"/>
              </a:solidFill>
              <a:latin typeface="Segoe UI Light" pitchFamily="34" charset="0"/>
            </a:endParaRPr>
          </a:p>
        </p:txBody>
      </p:sp>
      <p:sp>
        <p:nvSpPr>
          <p:cNvPr id="9" name="Rectangle 1024012"/>
          <p:cNvSpPr>
            <a:spLocks noChangeArrowheads="1"/>
          </p:cNvSpPr>
          <p:nvPr/>
        </p:nvSpPr>
        <p:spPr bwMode="gray">
          <a:xfrm>
            <a:off x="7922924" y="1772235"/>
            <a:ext cx="2823232" cy="376680"/>
          </a:xfrm>
          <a:prstGeom prst="rect">
            <a:avLst/>
          </a:prstGeom>
          <a:noFill/>
          <a:ln w="9525">
            <a:noFill/>
            <a:miter lim="800000"/>
            <a:headEnd/>
            <a:tailEnd/>
          </a:ln>
        </p:spPr>
        <p:txBody>
          <a:bodyPr lIns="93274" tIns="46637" rIns="93274" bIns="46637" anchor="ctr">
            <a:spAutoFit/>
          </a:bodyPr>
          <a:lstStyle/>
          <a:p>
            <a:pPr>
              <a:spcBef>
                <a:spcPct val="0"/>
              </a:spcBef>
            </a:pPr>
            <a:r>
              <a:rPr lang="en-US" dirty="0" smtClean="0">
                <a:solidFill>
                  <a:srgbClr val="363535"/>
                </a:solidFill>
                <a:effectLst>
                  <a:outerShdw blurRad="38100" dist="38100" dir="2700000" algn="tl">
                    <a:srgbClr val="000000">
                      <a:alpha val="43137"/>
                    </a:srgbClr>
                  </a:outerShdw>
                </a:effectLst>
                <a:latin typeface="Segoe UI Light" pitchFamily="34" charset="0"/>
              </a:rPr>
              <a:t>Internal Network</a:t>
            </a:r>
            <a:endParaRPr lang="en-US" dirty="0">
              <a:solidFill>
                <a:srgbClr val="363535"/>
              </a:solidFill>
              <a:effectLst>
                <a:outerShdw blurRad="38100" dist="38100" dir="2700000" algn="tl">
                  <a:srgbClr val="000000">
                    <a:alpha val="43137"/>
                  </a:srgbClr>
                </a:outerShdw>
              </a:effectLst>
              <a:latin typeface="Segoe UI Light" pitchFamily="34" charset="0"/>
            </a:endParaRPr>
          </a:p>
        </p:txBody>
      </p:sp>
      <p:sp>
        <p:nvSpPr>
          <p:cNvPr id="10" name="Rectangle 1024013"/>
          <p:cNvSpPr>
            <a:spLocks noChangeArrowheads="1"/>
          </p:cNvSpPr>
          <p:nvPr/>
        </p:nvSpPr>
        <p:spPr bwMode="gray">
          <a:xfrm>
            <a:off x="4038230" y="3240089"/>
            <a:ext cx="1088475" cy="659194"/>
          </a:xfrm>
          <a:prstGeom prst="rect">
            <a:avLst/>
          </a:prstGeom>
          <a:noFill/>
          <a:ln w="9525">
            <a:noFill/>
            <a:miter lim="800000"/>
            <a:headEnd/>
            <a:tailEnd/>
          </a:ln>
        </p:spPr>
        <p:txBody>
          <a:bodyPr lIns="93274" tIns="46637" rIns="93274" bIns="46637" anchor="ctr">
            <a:spAutoFit/>
          </a:bodyPr>
          <a:lstStyle/>
          <a:p>
            <a:pPr algn="ctr">
              <a:spcBef>
                <a:spcPct val="0"/>
              </a:spcBef>
            </a:pPr>
            <a:r>
              <a:rPr lang="en-US" sz="1200" dirty="0">
                <a:solidFill>
                  <a:srgbClr val="FFFFFF"/>
                </a:solidFill>
                <a:latin typeface="Segoe UI Light" pitchFamily="34" charset="0"/>
              </a:rPr>
              <a:t>External</a:t>
            </a:r>
          </a:p>
          <a:p>
            <a:pPr algn="ctr">
              <a:spcBef>
                <a:spcPct val="0"/>
              </a:spcBef>
            </a:pPr>
            <a:r>
              <a:rPr lang="en-US" sz="1200" dirty="0">
                <a:solidFill>
                  <a:srgbClr val="FFFFFF"/>
                </a:solidFill>
                <a:latin typeface="Segoe UI Light" pitchFamily="34" charset="0"/>
              </a:rPr>
              <a:t>SMTP</a:t>
            </a:r>
            <a:br>
              <a:rPr lang="en-US" sz="1200" dirty="0">
                <a:solidFill>
                  <a:srgbClr val="FFFFFF"/>
                </a:solidFill>
                <a:latin typeface="Segoe UI Light" pitchFamily="34" charset="0"/>
              </a:rPr>
            </a:br>
            <a:r>
              <a:rPr lang="en-US" sz="1200" dirty="0">
                <a:solidFill>
                  <a:srgbClr val="FFFFFF"/>
                </a:solidFill>
                <a:latin typeface="Segoe UI Light" pitchFamily="34" charset="0"/>
              </a:rPr>
              <a:t>servers</a:t>
            </a:r>
          </a:p>
        </p:txBody>
      </p:sp>
      <p:sp>
        <p:nvSpPr>
          <p:cNvPr id="14" name="TextBox 1024021"/>
          <p:cNvSpPr txBox="1">
            <a:spLocks noChangeArrowheads="1"/>
          </p:cNvSpPr>
          <p:nvPr/>
        </p:nvSpPr>
        <p:spPr bwMode="gray">
          <a:xfrm>
            <a:off x="10869395" y="6120069"/>
            <a:ext cx="1321720" cy="470856"/>
          </a:xfrm>
          <a:prstGeom prst="rect">
            <a:avLst/>
          </a:prstGeom>
          <a:noFill/>
          <a:ln w="9525">
            <a:noFill/>
            <a:miter lim="800000"/>
            <a:headEnd/>
            <a:tailEnd/>
          </a:ln>
        </p:spPr>
        <p:txBody>
          <a:bodyPr wrap="square" lIns="93278" tIns="46639" rIns="93278" bIns="46639">
            <a:spAutoFit/>
          </a:bodyPr>
          <a:lstStyle/>
          <a:p>
            <a:pPr algn="ctr">
              <a:spcBef>
                <a:spcPct val="50000"/>
              </a:spcBef>
            </a:pPr>
            <a:r>
              <a:rPr lang="en-US" sz="1200" b="1" dirty="0">
                <a:solidFill>
                  <a:srgbClr val="363535"/>
                </a:solidFill>
                <a:latin typeface="Segoe UI Light" pitchFamily="34" charset="0"/>
              </a:rPr>
              <a:t>Phone system (PBX or VOIP)</a:t>
            </a:r>
          </a:p>
        </p:txBody>
      </p:sp>
      <p:sp>
        <p:nvSpPr>
          <p:cNvPr id="19" name="Rectangle 1024013"/>
          <p:cNvSpPr>
            <a:spLocks noChangeArrowheads="1"/>
          </p:cNvSpPr>
          <p:nvPr/>
        </p:nvSpPr>
        <p:spPr bwMode="gray">
          <a:xfrm>
            <a:off x="4183027" y="4715566"/>
            <a:ext cx="933145" cy="470851"/>
          </a:xfrm>
          <a:prstGeom prst="rect">
            <a:avLst/>
          </a:prstGeom>
          <a:noFill/>
          <a:ln w="9525">
            <a:noFill/>
            <a:miter lim="800000"/>
            <a:headEnd/>
            <a:tailEnd/>
          </a:ln>
        </p:spPr>
        <p:txBody>
          <a:bodyPr wrap="square" lIns="93274" tIns="46637" rIns="93274" bIns="46637" anchor="ctr">
            <a:spAutoFit/>
          </a:bodyPr>
          <a:lstStyle/>
          <a:p>
            <a:pPr algn="ctr">
              <a:spcBef>
                <a:spcPct val="0"/>
              </a:spcBef>
            </a:pPr>
            <a:r>
              <a:rPr lang="en-US" sz="1200" dirty="0">
                <a:solidFill>
                  <a:srgbClr val="FFFFFF"/>
                </a:solidFill>
                <a:latin typeface="Segoe UI Light" pitchFamily="34" charset="0"/>
              </a:rPr>
              <a:t>Web browser</a:t>
            </a:r>
          </a:p>
        </p:txBody>
      </p:sp>
      <p:cxnSp>
        <p:nvCxnSpPr>
          <p:cNvPr id="27" name="Straight Connector 26"/>
          <p:cNvCxnSpPr/>
          <p:nvPr/>
        </p:nvCxnSpPr>
        <p:spPr>
          <a:xfrm flipH="1">
            <a:off x="7558478" y="5024736"/>
            <a:ext cx="1230285" cy="1"/>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788763" y="4668441"/>
            <a:ext cx="1957392"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9" name="Straight Connector 1024003"/>
          <p:cNvSpPr>
            <a:spLocks noChangeShapeType="1"/>
          </p:cNvSpPr>
          <p:nvPr/>
        </p:nvSpPr>
        <p:spPr bwMode="auto">
          <a:xfrm>
            <a:off x="8894099" y="2764899"/>
            <a:ext cx="1852056" cy="370"/>
          </a:xfrm>
          <a:prstGeom prst="line">
            <a:avLst/>
          </a:prstGeom>
          <a:ln>
            <a:headEnd/>
            <a:tailEnd/>
          </a:ln>
        </p:spPr>
        <p:style>
          <a:lnRef idx="3">
            <a:schemeClr val="dk1"/>
          </a:lnRef>
          <a:fillRef idx="0">
            <a:schemeClr val="dk1"/>
          </a:fillRef>
          <a:effectRef idx="2">
            <a:schemeClr val="dk1"/>
          </a:effectRef>
          <a:fontRef idx="minor">
            <a:schemeClr val="tx1"/>
          </a:fontRef>
        </p:style>
        <p:txBody>
          <a:bodyPr lIns="93278" tIns="46639" rIns="93278" bIns="46639"/>
          <a:lstStyle/>
          <a:p>
            <a:endParaRPr lang="en-US" dirty="0">
              <a:solidFill>
                <a:srgbClr val="FFFFFF"/>
              </a:solidFill>
              <a:latin typeface="Segoe UI Light" pitchFamily="34" charset="0"/>
            </a:endParaRPr>
          </a:p>
        </p:txBody>
      </p:sp>
      <p:sp>
        <p:nvSpPr>
          <p:cNvPr id="34" name="Rectangle 1024013"/>
          <p:cNvSpPr>
            <a:spLocks noChangeArrowheads="1"/>
          </p:cNvSpPr>
          <p:nvPr/>
        </p:nvSpPr>
        <p:spPr bwMode="gray">
          <a:xfrm>
            <a:off x="4109119" y="5594061"/>
            <a:ext cx="1311578" cy="470851"/>
          </a:xfrm>
          <a:prstGeom prst="rect">
            <a:avLst/>
          </a:prstGeom>
          <a:noFill/>
          <a:ln w="9525">
            <a:noFill/>
            <a:miter lim="800000"/>
            <a:headEnd/>
            <a:tailEnd/>
          </a:ln>
        </p:spPr>
        <p:txBody>
          <a:bodyPr wrap="square" lIns="93274" tIns="46637" rIns="93274" bIns="46637" anchor="ctr">
            <a:spAutoFit/>
          </a:bodyPr>
          <a:lstStyle/>
          <a:p>
            <a:pPr algn="ctr">
              <a:spcBef>
                <a:spcPct val="0"/>
              </a:spcBef>
            </a:pPr>
            <a:r>
              <a:rPr lang="en-US" sz="1200" dirty="0">
                <a:solidFill>
                  <a:srgbClr val="FFFFFF"/>
                </a:solidFill>
                <a:latin typeface="Segoe UI Light" pitchFamily="34" charset="0"/>
              </a:rPr>
              <a:t>Outlook </a:t>
            </a:r>
            <a:br>
              <a:rPr lang="en-US" sz="1200" dirty="0">
                <a:solidFill>
                  <a:srgbClr val="FFFFFF"/>
                </a:solidFill>
                <a:latin typeface="Segoe UI Light" pitchFamily="34" charset="0"/>
              </a:rPr>
            </a:br>
            <a:r>
              <a:rPr lang="en-US" sz="1200" dirty="0">
                <a:solidFill>
                  <a:srgbClr val="FFFFFF"/>
                </a:solidFill>
                <a:latin typeface="Segoe UI Light" pitchFamily="34" charset="0"/>
              </a:rPr>
              <a:t>(remote user)</a:t>
            </a:r>
          </a:p>
        </p:txBody>
      </p:sp>
      <p:sp>
        <p:nvSpPr>
          <p:cNvPr id="35" name="Rectangle 1024013"/>
          <p:cNvSpPr>
            <a:spLocks noChangeArrowheads="1"/>
          </p:cNvSpPr>
          <p:nvPr/>
        </p:nvSpPr>
        <p:spPr bwMode="gray">
          <a:xfrm>
            <a:off x="4454933" y="4011354"/>
            <a:ext cx="895003" cy="470851"/>
          </a:xfrm>
          <a:prstGeom prst="rect">
            <a:avLst/>
          </a:prstGeom>
          <a:noFill/>
          <a:ln w="9525">
            <a:noFill/>
            <a:miter lim="800000"/>
            <a:headEnd/>
            <a:tailEnd/>
          </a:ln>
        </p:spPr>
        <p:txBody>
          <a:bodyPr wrap="square" lIns="93274" tIns="46637" rIns="93274" bIns="46637" anchor="ctr">
            <a:spAutoFit/>
          </a:bodyPr>
          <a:lstStyle/>
          <a:p>
            <a:pPr algn="ctr">
              <a:spcBef>
                <a:spcPct val="0"/>
              </a:spcBef>
            </a:pPr>
            <a:r>
              <a:rPr lang="en-US" sz="1200" dirty="0">
                <a:solidFill>
                  <a:srgbClr val="FFFFFF"/>
                </a:solidFill>
                <a:latin typeface="Segoe UI Light" pitchFamily="34" charset="0"/>
              </a:rPr>
              <a:t>Mobile</a:t>
            </a:r>
          </a:p>
          <a:p>
            <a:pPr algn="ctr">
              <a:spcBef>
                <a:spcPct val="0"/>
              </a:spcBef>
            </a:pPr>
            <a:r>
              <a:rPr lang="en-US" sz="1200" dirty="0">
                <a:solidFill>
                  <a:srgbClr val="FFFFFF"/>
                </a:solidFill>
                <a:latin typeface="Segoe UI Light" pitchFamily="34" charset="0"/>
              </a:rPr>
              <a:t>device</a:t>
            </a:r>
          </a:p>
        </p:txBody>
      </p:sp>
      <p:cxnSp>
        <p:nvCxnSpPr>
          <p:cNvPr id="36" name="Straight Connector 35"/>
          <p:cNvCxnSpPr/>
          <p:nvPr/>
        </p:nvCxnSpPr>
        <p:spPr>
          <a:xfrm flipH="1" flipV="1">
            <a:off x="5630116" y="4413294"/>
            <a:ext cx="1433625" cy="611442"/>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5739063" y="5024735"/>
            <a:ext cx="1819414" cy="3404"/>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5925765" y="5034611"/>
            <a:ext cx="1111544" cy="765998"/>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Rectangle 1024013"/>
          <p:cNvSpPr>
            <a:spLocks noChangeArrowheads="1"/>
          </p:cNvSpPr>
          <p:nvPr/>
        </p:nvSpPr>
        <p:spPr bwMode="gray">
          <a:xfrm>
            <a:off x="9493860" y="6031403"/>
            <a:ext cx="1368918" cy="648183"/>
          </a:xfrm>
          <a:prstGeom prst="rect">
            <a:avLst/>
          </a:prstGeom>
          <a:noFill/>
          <a:ln w="9525">
            <a:noFill/>
            <a:miter lim="800000"/>
            <a:headEnd/>
            <a:tailEnd/>
          </a:ln>
        </p:spPr>
        <p:txBody>
          <a:bodyPr wrap="square" lIns="93274" tIns="46637" rIns="93274" bIns="46637" anchor="ctr">
            <a:spAutoFit/>
          </a:bodyPr>
          <a:lstStyle/>
          <a:p>
            <a:pPr algn="ctr">
              <a:spcBef>
                <a:spcPct val="0"/>
              </a:spcBef>
            </a:pPr>
            <a:r>
              <a:rPr lang="en-US" sz="1200" b="1" dirty="0">
                <a:solidFill>
                  <a:srgbClr val="363535"/>
                </a:solidFill>
                <a:latin typeface="Segoe UI Light" pitchFamily="34" charset="0"/>
              </a:rPr>
              <a:t>Line of business application</a:t>
            </a:r>
          </a:p>
        </p:txBody>
      </p:sp>
      <p:cxnSp>
        <p:nvCxnSpPr>
          <p:cNvPr id="42" name="Straight Connector 41"/>
          <p:cNvCxnSpPr>
            <a:stCxn id="66" idx="1"/>
          </p:cNvCxnSpPr>
          <p:nvPr/>
        </p:nvCxnSpPr>
        <p:spPr>
          <a:xfrm>
            <a:off x="8787010" y="5233899"/>
            <a:ext cx="1305102" cy="600225"/>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8768458" y="4977593"/>
            <a:ext cx="1" cy="838309"/>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07" name="Group 106"/>
          <p:cNvGrpSpPr/>
          <p:nvPr/>
        </p:nvGrpSpPr>
        <p:grpSpPr>
          <a:xfrm>
            <a:off x="11212075" y="1823553"/>
            <a:ext cx="712389" cy="605778"/>
            <a:chOff x="5945122" y="8045789"/>
            <a:chExt cx="698203" cy="811663"/>
          </a:xfrm>
        </p:grpSpPr>
        <p:sp>
          <p:nvSpPr>
            <p:cNvPr id="108" name="Isosceles Triangle 107"/>
            <p:cNvSpPr/>
            <p:nvPr/>
          </p:nvSpPr>
          <p:spPr>
            <a:xfrm>
              <a:off x="5945122" y="8045789"/>
              <a:ext cx="698203" cy="788903"/>
            </a:xfrm>
            <a:prstGeom prst="triangl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400" dirty="0">
                <a:solidFill>
                  <a:srgbClr val="FFFFFF"/>
                </a:solidFill>
                <a:latin typeface="Segoe UI Light" pitchFamily="34" charset="0"/>
              </a:endParaRPr>
            </a:p>
            <a:p>
              <a:pPr algn="ctr"/>
              <a:endParaRPr lang="en-US" sz="1000" dirty="0">
                <a:solidFill>
                  <a:srgbClr val="FFFFFF"/>
                </a:solidFill>
                <a:latin typeface="Segoe UI Light" pitchFamily="34" charset="0"/>
              </a:endParaRPr>
            </a:p>
          </p:txBody>
        </p:sp>
        <p:sp>
          <p:nvSpPr>
            <p:cNvPr id="109" name="TextBox 108"/>
            <p:cNvSpPr txBox="1"/>
            <p:nvPr/>
          </p:nvSpPr>
          <p:spPr>
            <a:xfrm>
              <a:off x="6099207" y="8478921"/>
              <a:ext cx="481398" cy="378531"/>
            </a:xfrm>
            <a:prstGeom prst="rect">
              <a:avLst/>
            </a:prstGeom>
            <a:noFill/>
            <a:ln>
              <a:noFill/>
            </a:ln>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sz="1200" dirty="0">
                  <a:solidFill>
                    <a:srgbClr val="FFFFFF"/>
                  </a:solidFill>
                  <a:latin typeface="Segoe UI Light" pitchFamily="34" charset="0"/>
                </a:rPr>
                <a:t>AD</a:t>
              </a:r>
            </a:p>
          </p:txBody>
        </p:sp>
      </p:grpSp>
      <p:sp>
        <p:nvSpPr>
          <p:cNvPr id="129" name="Rectangle 1024016"/>
          <p:cNvSpPr>
            <a:spLocks noChangeArrowheads="1"/>
          </p:cNvSpPr>
          <p:nvPr/>
        </p:nvSpPr>
        <p:spPr bwMode="gray">
          <a:xfrm>
            <a:off x="10347160" y="2651444"/>
            <a:ext cx="1239329" cy="2594622"/>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lIns="93274" tIns="46637" rIns="93274" bIns="46637" anchor="ctr"/>
          <a:lstStyle/>
          <a:p>
            <a:pPr algn="ctr">
              <a:spcBef>
                <a:spcPct val="0"/>
              </a:spcBef>
            </a:pPr>
            <a:r>
              <a:rPr lang="en-US" sz="1200" b="1" dirty="0">
                <a:solidFill>
                  <a:srgbClr val="363535"/>
                </a:solidFill>
                <a:latin typeface="Segoe UI Light" pitchFamily="34" charset="0"/>
              </a:rPr>
              <a:t>DAG</a:t>
            </a:r>
          </a:p>
          <a:p>
            <a:pPr algn="ctr">
              <a:spcBef>
                <a:spcPct val="0"/>
              </a:spcBef>
            </a:pPr>
            <a:endParaRPr lang="en-US" sz="1200" dirty="0">
              <a:solidFill>
                <a:srgbClr val="FFFFFF"/>
              </a:solidFill>
              <a:latin typeface="Segoe UI Light" pitchFamily="34" charset="0"/>
            </a:endParaRPr>
          </a:p>
          <a:p>
            <a:pPr algn="ctr">
              <a:spcBef>
                <a:spcPct val="0"/>
              </a:spcBef>
            </a:pPr>
            <a:endParaRPr lang="en-US" sz="1200" dirty="0">
              <a:solidFill>
                <a:srgbClr val="FFFFFF"/>
              </a:solidFill>
              <a:latin typeface="Segoe UI Light" pitchFamily="34" charset="0"/>
            </a:endParaRPr>
          </a:p>
          <a:p>
            <a:pPr algn="ctr">
              <a:spcBef>
                <a:spcPct val="0"/>
              </a:spcBef>
            </a:pPr>
            <a:endParaRPr lang="en-US" sz="1200" dirty="0">
              <a:solidFill>
                <a:srgbClr val="FFFFFF"/>
              </a:solidFill>
              <a:latin typeface="Segoe UI Light" pitchFamily="34" charset="0"/>
            </a:endParaRPr>
          </a:p>
          <a:p>
            <a:pPr algn="ctr">
              <a:spcBef>
                <a:spcPct val="0"/>
              </a:spcBef>
            </a:pPr>
            <a:endParaRPr lang="en-US" sz="1200" dirty="0">
              <a:solidFill>
                <a:srgbClr val="FFFFFF"/>
              </a:solidFill>
              <a:latin typeface="Segoe UI Light" pitchFamily="34" charset="0"/>
            </a:endParaRPr>
          </a:p>
          <a:p>
            <a:pPr algn="ctr">
              <a:spcBef>
                <a:spcPct val="0"/>
              </a:spcBef>
            </a:pPr>
            <a:endParaRPr lang="en-US" sz="1200" dirty="0">
              <a:solidFill>
                <a:srgbClr val="FFFFFF"/>
              </a:solidFill>
              <a:latin typeface="Segoe UI Light" pitchFamily="34" charset="0"/>
            </a:endParaRPr>
          </a:p>
          <a:p>
            <a:pPr algn="ctr">
              <a:spcBef>
                <a:spcPct val="0"/>
              </a:spcBef>
            </a:pPr>
            <a:endParaRPr lang="en-US" sz="1200" dirty="0">
              <a:solidFill>
                <a:srgbClr val="FFFFFF"/>
              </a:solidFill>
              <a:latin typeface="Segoe UI Light" pitchFamily="34" charset="0"/>
            </a:endParaRPr>
          </a:p>
          <a:p>
            <a:pPr algn="ctr">
              <a:spcBef>
                <a:spcPct val="0"/>
              </a:spcBef>
            </a:pPr>
            <a:endParaRPr lang="en-US" sz="1200" dirty="0">
              <a:solidFill>
                <a:srgbClr val="FFFFFF"/>
              </a:solidFill>
              <a:latin typeface="Segoe UI Light" pitchFamily="34" charset="0"/>
            </a:endParaRPr>
          </a:p>
          <a:p>
            <a:pPr algn="ctr">
              <a:spcBef>
                <a:spcPct val="0"/>
              </a:spcBef>
            </a:pPr>
            <a:endParaRPr lang="en-US" sz="1200" dirty="0">
              <a:solidFill>
                <a:srgbClr val="FFFFFF"/>
              </a:solidFill>
              <a:latin typeface="Segoe UI Light" pitchFamily="34" charset="0"/>
            </a:endParaRPr>
          </a:p>
          <a:p>
            <a:pPr algn="ctr">
              <a:spcBef>
                <a:spcPct val="0"/>
              </a:spcBef>
            </a:pPr>
            <a:endParaRPr lang="en-US" sz="1200" dirty="0">
              <a:solidFill>
                <a:srgbClr val="FFFFFF"/>
              </a:solidFill>
              <a:latin typeface="Segoe UI Light" pitchFamily="34" charset="0"/>
            </a:endParaRPr>
          </a:p>
          <a:p>
            <a:pPr algn="ctr">
              <a:spcBef>
                <a:spcPct val="0"/>
              </a:spcBef>
            </a:pPr>
            <a:endParaRPr lang="en-US" sz="1200" dirty="0">
              <a:solidFill>
                <a:srgbClr val="FFFFFF"/>
              </a:solidFill>
              <a:latin typeface="Segoe UI Light" pitchFamily="34" charset="0"/>
            </a:endParaRPr>
          </a:p>
          <a:p>
            <a:pPr algn="ctr">
              <a:spcBef>
                <a:spcPct val="0"/>
              </a:spcBef>
            </a:pPr>
            <a:endParaRPr lang="en-US" sz="1200" dirty="0">
              <a:solidFill>
                <a:srgbClr val="FFFFFF"/>
              </a:solidFill>
              <a:latin typeface="Segoe UI Light" pitchFamily="34" charset="0"/>
            </a:endParaRPr>
          </a:p>
          <a:p>
            <a:pPr algn="ctr">
              <a:spcBef>
                <a:spcPct val="0"/>
              </a:spcBef>
            </a:pPr>
            <a:endParaRPr lang="en-US" sz="1200" dirty="0">
              <a:solidFill>
                <a:srgbClr val="FFFFFF"/>
              </a:solidFill>
              <a:latin typeface="Segoe UI Light" pitchFamily="34" charset="0"/>
            </a:endParaRPr>
          </a:p>
        </p:txBody>
      </p:sp>
      <p:sp>
        <p:nvSpPr>
          <p:cNvPr id="168" name="Straight Connector 1024003"/>
          <p:cNvSpPr>
            <a:spLocks noChangeShapeType="1"/>
          </p:cNvSpPr>
          <p:nvPr/>
        </p:nvSpPr>
        <p:spPr bwMode="auto">
          <a:xfrm flipH="1" flipV="1">
            <a:off x="5445287" y="2086181"/>
            <a:ext cx="666579" cy="679088"/>
          </a:xfrm>
          <a:prstGeom prst="line">
            <a:avLst/>
          </a:prstGeom>
          <a:ln>
            <a:prstDash val="sysDash"/>
            <a:headEnd/>
            <a:tailEnd/>
          </a:ln>
        </p:spPr>
        <p:style>
          <a:lnRef idx="3">
            <a:schemeClr val="dk1"/>
          </a:lnRef>
          <a:fillRef idx="0">
            <a:schemeClr val="dk1"/>
          </a:fillRef>
          <a:effectRef idx="2">
            <a:schemeClr val="dk1"/>
          </a:effectRef>
          <a:fontRef idx="minor">
            <a:schemeClr val="tx1"/>
          </a:fontRef>
        </p:style>
        <p:txBody>
          <a:bodyPr lIns="93278" tIns="46639" rIns="93278" bIns="46639"/>
          <a:lstStyle/>
          <a:p>
            <a:endParaRPr lang="en-US" dirty="0">
              <a:solidFill>
                <a:srgbClr val="FFFFFF"/>
              </a:solidFill>
              <a:latin typeface="Segoe UI Light" pitchFamily="34" charset="0"/>
            </a:endParaRPr>
          </a:p>
        </p:txBody>
      </p:sp>
      <p:grpSp>
        <p:nvGrpSpPr>
          <p:cNvPr id="18" name="Group 186"/>
          <p:cNvGrpSpPr/>
          <p:nvPr/>
        </p:nvGrpSpPr>
        <p:grpSpPr>
          <a:xfrm>
            <a:off x="4726117" y="1551363"/>
            <a:ext cx="1010727" cy="728643"/>
            <a:chOff x="4457359" y="1093481"/>
            <a:chExt cx="990600" cy="714421"/>
          </a:xfrm>
        </p:grpSpPr>
        <p:sp>
          <p:nvSpPr>
            <p:cNvPr id="128" name="Cloud 187"/>
            <p:cNvSpPr/>
            <p:nvPr/>
          </p:nvSpPr>
          <p:spPr bwMode="auto">
            <a:xfrm>
              <a:off x="4457359" y="1093481"/>
              <a:ext cx="990600" cy="714421"/>
            </a:xfrm>
            <a:prstGeom prst="cloud">
              <a:avLst/>
            </a:prstGeom>
            <a:solidFill>
              <a:schemeClr val="tx1"/>
            </a:solidFill>
            <a:ln w="6350">
              <a:gradFill>
                <a:gsLst>
                  <a:gs pos="0">
                    <a:schemeClr val="tx1">
                      <a:alpha val="50000"/>
                    </a:schemeClr>
                  </a:gs>
                  <a:gs pos="100000">
                    <a:schemeClr val="tx2">
                      <a:alpha val="25000"/>
                    </a:schemeClr>
                  </a:gs>
                </a:gsLst>
                <a:lin ang="5400000" scaled="0"/>
              </a:gradFill>
              <a:headEnd type="none" w="med" len="med"/>
              <a:tailEnd type="none" w="med" len="med"/>
            </a:ln>
            <a:effectLst/>
            <a:scene3d>
              <a:camera prst="orthographicFront">
                <a:rot lat="0" lon="0" rev="0"/>
              </a:camera>
              <a:lightRig rig="contrasting" dir="t"/>
            </a:scene3d>
            <a:sp3d prstMaterial="powder">
              <a:contourClr>
                <a:schemeClr val="accent2"/>
              </a:contourClr>
            </a:sp3d>
          </p:spPr>
          <p:style>
            <a:lnRef idx="0">
              <a:schemeClr val="accent2"/>
            </a:lnRef>
            <a:fillRef idx="3">
              <a:schemeClr val="accent2"/>
            </a:fillRef>
            <a:effectRef idx="3">
              <a:schemeClr val="accent2"/>
            </a:effectRef>
            <a:fontRef idx="minor">
              <a:schemeClr val="lt1"/>
            </a:fontRef>
          </p:style>
          <p:txBody>
            <a:bodyPr lIns="109728" tIns="54864" rIns="109728" bIns="54864" anchor="ctr"/>
            <a:lstStyle/>
            <a:p>
              <a:pPr defTabSz="1119012"/>
              <a:endParaRPr lang="en-US" sz="2400" dirty="0">
                <a:solidFill>
                  <a:srgbClr val="FFFFFF"/>
                </a:solidFill>
                <a:latin typeface="Segoe UI Light" pitchFamily="34" charset="0"/>
              </a:endParaRPr>
            </a:p>
          </p:txBody>
        </p:sp>
        <p:pic>
          <p:nvPicPr>
            <p:cNvPr id="131" name="Picture 188" descr="malicious email.png"/>
            <p:cNvPicPr>
              <a:picLocks noChangeAspect="1"/>
            </p:cNvPicPr>
            <p:nvPr/>
          </p:nvPicPr>
          <p:blipFill>
            <a:blip r:embed="rId3"/>
            <a:stretch>
              <a:fillRect/>
            </a:stretch>
          </p:blipFill>
          <p:spPr>
            <a:xfrm>
              <a:off x="4986128" y="1117912"/>
              <a:ext cx="381000" cy="345586"/>
            </a:xfrm>
            <a:prstGeom prst="rect">
              <a:avLst/>
            </a:prstGeom>
          </p:spPr>
        </p:pic>
        <p:pic>
          <p:nvPicPr>
            <p:cNvPr id="166" name="Picture 189" descr="malicious email.png"/>
            <p:cNvPicPr>
              <a:picLocks noChangeAspect="1"/>
            </p:cNvPicPr>
            <p:nvPr/>
          </p:nvPicPr>
          <p:blipFill>
            <a:blip r:embed="rId3"/>
            <a:stretch>
              <a:fillRect/>
            </a:stretch>
          </p:blipFill>
          <p:spPr>
            <a:xfrm>
              <a:off x="4781209" y="1445067"/>
              <a:ext cx="381000" cy="345586"/>
            </a:xfrm>
            <a:prstGeom prst="rect">
              <a:avLst/>
            </a:prstGeom>
          </p:spPr>
        </p:pic>
        <p:pic>
          <p:nvPicPr>
            <p:cNvPr id="167" name="Picture 190" descr="malicious email.png"/>
            <p:cNvPicPr>
              <a:picLocks noChangeAspect="1"/>
            </p:cNvPicPr>
            <p:nvPr/>
          </p:nvPicPr>
          <p:blipFill>
            <a:blip r:embed="rId3"/>
            <a:stretch>
              <a:fillRect/>
            </a:stretch>
          </p:blipFill>
          <p:spPr>
            <a:xfrm>
              <a:off x="4571659" y="1143237"/>
              <a:ext cx="381000" cy="345586"/>
            </a:xfrm>
            <a:prstGeom prst="rect">
              <a:avLst/>
            </a:prstGeom>
          </p:spPr>
        </p:pic>
      </p:grpSp>
      <p:sp>
        <p:nvSpPr>
          <p:cNvPr id="169" name="Straight Connector 1024003"/>
          <p:cNvSpPr>
            <a:spLocks noChangeShapeType="1"/>
          </p:cNvSpPr>
          <p:nvPr/>
        </p:nvSpPr>
        <p:spPr bwMode="auto">
          <a:xfrm>
            <a:off x="4922616" y="2778799"/>
            <a:ext cx="1809918" cy="2"/>
          </a:xfrm>
          <a:prstGeom prst="line">
            <a:avLst/>
          </a:prstGeom>
          <a:ln>
            <a:prstDash val="sysDash"/>
            <a:headEnd/>
            <a:tailEnd/>
          </a:ln>
        </p:spPr>
        <p:style>
          <a:lnRef idx="3">
            <a:schemeClr val="dk1"/>
          </a:lnRef>
          <a:fillRef idx="0">
            <a:schemeClr val="dk1"/>
          </a:fillRef>
          <a:effectRef idx="2">
            <a:schemeClr val="dk1"/>
          </a:effectRef>
          <a:fontRef idx="minor">
            <a:schemeClr val="tx1"/>
          </a:fontRef>
        </p:style>
        <p:txBody>
          <a:bodyPr lIns="93278" tIns="46639" rIns="93278" bIns="46639"/>
          <a:lstStyle/>
          <a:p>
            <a:endParaRPr lang="en-US" dirty="0">
              <a:solidFill>
                <a:srgbClr val="FFFFFF"/>
              </a:solidFill>
              <a:latin typeface="Segoe UI Light" pitchFamily="34" charset="0"/>
            </a:endParaRPr>
          </a:p>
        </p:txBody>
      </p:sp>
      <p:pic>
        <p:nvPicPr>
          <p:cNvPr id="30" name="Picture 2" descr="\\eventsql\dvd\Online_ART\DVD_ART34\Artwork_Imagery\Icons - Illustrations\_WINDOWS SERVER ICONS\Hardware\Virtual Servers 2.png"/>
          <p:cNvPicPr>
            <a:picLocks noChangeAspect="1" noChangeArrowheads="1"/>
          </p:cNvPicPr>
          <p:nvPr/>
        </p:nvPicPr>
        <p:blipFill>
          <a:blip r:embed="rId4"/>
          <a:stretch>
            <a:fillRect/>
          </a:stretch>
        </p:blipFill>
        <p:spPr bwMode="auto">
          <a:xfrm>
            <a:off x="4330914" y="2548351"/>
            <a:ext cx="440274" cy="600549"/>
          </a:xfrm>
          <a:prstGeom prst="rect">
            <a:avLst/>
          </a:prstGeom>
          <a:noFill/>
        </p:spPr>
      </p:pic>
      <p:pic>
        <p:nvPicPr>
          <p:cNvPr id="31" name="Picture 2" descr="\\eventsql\dvd\Online_ART\DVD_ART34\Artwork_Imagery\Icons - Illustrations\_WINDOWS SERVER ICONS\Hardware\Virtual Servers 2.png"/>
          <p:cNvPicPr>
            <a:picLocks noChangeAspect="1" noChangeArrowheads="1"/>
          </p:cNvPicPr>
          <p:nvPr/>
        </p:nvPicPr>
        <p:blipFill>
          <a:blip r:embed="rId4"/>
          <a:stretch>
            <a:fillRect/>
          </a:stretch>
        </p:blipFill>
        <p:spPr bwMode="auto">
          <a:xfrm>
            <a:off x="4630006" y="2609836"/>
            <a:ext cx="452175" cy="616782"/>
          </a:xfrm>
          <a:prstGeom prst="rect">
            <a:avLst/>
          </a:prstGeom>
          <a:noFill/>
        </p:spPr>
      </p:pic>
      <p:pic>
        <p:nvPicPr>
          <p:cNvPr id="32" name="Picture 3" descr="\\eventsql\dvd\Online_ART\DVD_ART34\Artwork_Imagery\Icons - Illustrations\_MSN ICONS\MSN icon envelope email mail letter.png"/>
          <p:cNvPicPr>
            <a:picLocks noChangeAspect="1" noChangeArrowheads="1"/>
          </p:cNvPicPr>
          <p:nvPr/>
        </p:nvPicPr>
        <p:blipFill>
          <a:blip r:embed="rId5"/>
          <a:stretch>
            <a:fillRect/>
          </a:stretch>
        </p:blipFill>
        <p:spPr bwMode="auto">
          <a:xfrm>
            <a:off x="4922616" y="2787450"/>
            <a:ext cx="342420" cy="319216"/>
          </a:xfrm>
          <a:prstGeom prst="rect">
            <a:avLst/>
          </a:prstGeom>
          <a:noFill/>
        </p:spPr>
      </p:pic>
      <p:cxnSp>
        <p:nvCxnSpPr>
          <p:cNvPr id="202" name="Straight Connector 192"/>
          <p:cNvCxnSpPr>
            <a:stCxn id="66" idx="1"/>
          </p:cNvCxnSpPr>
          <p:nvPr/>
        </p:nvCxnSpPr>
        <p:spPr>
          <a:xfrm>
            <a:off x="8787010" y="5233899"/>
            <a:ext cx="2582280" cy="521376"/>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rot="16200000">
            <a:off x="7490691" y="3830491"/>
            <a:ext cx="2592637" cy="214177"/>
          </a:xfrm>
          <a:prstGeom prst="rect">
            <a:avLst/>
          </a:prstGeom>
        </p:spPr>
        <p:style>
          <a:lnRef idx="1">
            <a:schemeClr val="dk1"/>
          </a:lnRef>
          <a:fillRef idx="3">
            <a:schemeClr val="dk1"/>
          </a:fillRef>
          <a:effectRef idx="2">
            <a:schemeClr val="dk1"/>
          </a:effectRef>
          <a:fontRef idx="minor">
            <a:schemeClr val="lt1"/>
          </a:fontRef>
        </p:style>
        <p:txBody>
          <a:bodyPr lIns="93278" tIns="46639" rIns="93278" bIns="46639" rtlCol="0" anchor="ctr"/>
          <a:lstStyle/>
          <a:p>
            <a:pPr algn="ctr"/>
            <a:r>
              <a:rPr lang="en-US" sz="1200" dirty="0">
                <a:solidFill>
                  <a:srgbClr val="FFFFFF"/>
                </a:solidFill>
                <a:latin typeface="Segoe UI Light" pitchFamily="34" charset="0"/>
              </a:rPr>
              <a:t>Layer 4 LB</a:t>
            </a:r>
          </a:p>
        </p:txBody>
      </p:sp>
      <p:sp>
        <p:nvSpPr>
          <p:cNvPr id="110" name="Rectangle 1024016"/>
          <p:cNvSpPr>
            <a:spLocks noChangeArrowheads="1"/>
          </p:cNvSpPr>
          <p:nvPr/>
        </p:nvSpPr>
        <p:spPr bwMode="gray">
          <a:xfrm>
            <a:off x="9210163" y="2599161"/>
            <a:ext cx="933484" cy="2594622"/>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lIns="93274" tIns="46637" rIns="93274" bIns="46637" anchor="ctr"/>
          <a:lstStyle/>
          <a:p>
            <a:pPr algn="ctr">
              <a:spcBef>
                <a:spcPct val="0"/>
              </a:spcBef>
            </a:pPr>
            <a:endParaRPr lang="en-US" sz="1200" dirty="0">
              <a:solidFill>
                <a:srgbClr val="FFFFFF"/>
              </a:solidFill>
              <a:latin typeface="Segoe UI Light" pitchFamily="34" charset="0"/>
            </a:endParaRPr>
          </a:p>
        </p:txBody>
      </p:sp>
      <p:sp>
        <p:nvSpPr>
          <p:cNvPr id="114" name="Rectangle 1024016"/>
          <p:cNvSpPr>
            <a:spLocks noChangeArrowheads="1"/>
          </p:cNvSpPr>
          <p:nvPr/>
        </p:nvSpPr>
        <p:spPr bwMode="gray">
          <a:xfrm>
            <a:off x="9155173" y="2651444"/>
            <a:ext cx="933484" cy="259462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93274" tIns="46637" rIns="93274" bIns="46637" anchor="ctr"/>
          <a:lstStyle/>
          <a:p>
            <a:pPr algn="ctr">
              <a:spcBef>
                <a:spcPct val="0"/>
              </a:spcBef>
            </a:pPr>
            <a:r>
              <a:rPr lang="en-US" sz="1200" b="1" dirty="0">
                <a:solidFill>
                  <a:srgbClr val="363535"/>
                </a:solidFill>
                <a:latin typeface="Segoe UI Light" pitchFamily="34" charset="0"/>
              </a:rPr>
              <a:t>CAS Array</a:t>
            </a:r>
          </a:p>
          <a:p>
            <a:pPr algn="ctr">
              <a:spcBef>
                <a:spcPct val="0"/>
              </a:spcBef>
            </a:pPr>
            <a:endParaRPr lang="en-US" sz="1200" dirty="0">
              <a:solidFill>
                <a:srgbClr val="363535"/>
              </a:solidFill>
              <a:latin typeface="Segoe UI Light" pitchFamily="34" charset="0"/>
            </a:endParaRPr>
          </a:p>
          <a:p>
            <a:pPr algn="ctr">
              <a:spcBef>
                <a:spcPct val="0"/>
              </a:spcBef>
            </a:pPr>
            <a:endParaRPr lang="en-US" sz="1200" dirty="0">
              <a:solidFill>
                <a:srgbClr val="363535"/>
              </a:solidFill>
              <a:latin typeface="Segoe UI Light" pitchFamily="34" charset="0"/>
            </a:endParaRPr>
          </a:p>
          <a:p>
            <a:pPr algn="ctr">
              <a:spcBef>
                <a:spcPct val="0"/>
              </a:spcBef>
            </a:pPr>
            <a:endParaRPr lang="en-US" sz="1200" dirty="0">
              <a:solidFill>
                <a:srgbClr val="363535"/>
              </a:solidFill>
              <a:latin typeface="Segoe UI Light" pitchFamily="34" charset="0"/>
            </a:endParaRPr>
          </a:p>
          <a:p>
            <a:pPr algn="ctr">
              <a:spcBef>
                <a:spcPct val="0"/>
              </a:spcBef>
            </a:pPr>
            <a:endParaRPr lang="en-US" sz="1200" dirty="0">
              <a:solidFill>
                <a:srgbClr val="363535"/>
              </a:solidFill>
              <a:latin typeface="Segoe UI Light" pitchFamily="34" charset="0"/>
            </a:endParaRPr>
          </a:p>
          <a:p>
            <a:pPr algn="ctr">
              <a:spcBef>
                <a:spcPct val="0"/>
              </a:spcBef>
            </a:pPr>
            <a:endParaRPr lang="en-US" sz="1200" dirty="0">
              <a:solidFill>
                <a:srgbClr val="363535"/>
              </a:solidFill>
              <a:latin typeface="Segoe UI Light" pitchFamily="34" charset="0"/>
            </a:endParaRPr>
          </a:p>
          <a:p>
            <a:pPr algn="ctr">
              <a:spcBef>
                <a:spcPct val="0"/>
              </a:spcBef>
            </a:pPr>
            <a:endParaRPr lang="en-US" sz="1200" dirty="0">
              <a:solidFill>
                <a:srgbClr val="363535"/>
              </a:solidFill>
              <a:latin typeface="Segoe UI Light" pitchFamily="34" charset="0"/>
            </a:endParaRPr>
          </a:p>
          <a:p>
            <a:pPr algn="ctr">
              <a:spcBef>
                <a:spcPct val="0"/>
              </a:spcBef>
            </a:pPr>
            <a:endParaRPr lang="en-US" sz="1200" dirty="0">
              <a:solidFill>
                <a:srgbClr val="363535"/>
              </a:solidFill>
              <a:latin typeface="Segoe UI Light" pitchFamily="34" charset="0"/>
            </a:endParaRPr>
          </a:p>
          <a:p>
            <a:pPr algn="ctr">
              <a:spcBef>
                <a:spcPct val="0"/>
              </a:spcBef>
            </a:pPr>
            <a:endParaRPr lang="en-US" sz="1200" dirty="0">
              <a:solidFill>
                <a:srgbClr val="363535"/>
              </a:solidFill>
              <a:latin typeface="Segoe UI Light" pitchFamily="34" charset="0"/>
            </a:endParaRPr>
          </a:p>
          <a:p>
            <a:pPr algn="ctr">
              <a:spcBef>
                <a:spcPct val="0"/>
              </a:spcBef>
            </a:pPr>
            <a:endParaRPr lang="en-US" sz="1200" dirty="0">
              <a:solidFill>
                <a:srgbClr val="363535"/>
              </a:solidFill>
              <a:latin typeface="Segoe UI Light" pitchFamily="34" charset="0"/>
            </a:endParaRPr>
          </a:p>
          <a:p>
            <a:pPr algn="ctr">
              <a:spcBef>
                <a:spcPct val="0"/>
              </a:spcBef>
            </a:pPr>
            <a:endParaRPr lang="en-US" sz="1200" dirty="0">
              <a:solidFill>
                <a:srgbClr val="363535"/>
              </a:solidFill>
              <a:latin typeface="Segoe UI Light" pitchFamily="34" charset="0"/>
            </a:endParaRPr>
          </a:p>
          <a:p>
            <a:pPr algn="ctr">
              <a:spcBef>
                <a:spcPct val="0"/>
              </a:spcBef>
            </a:pPr>
            <a:endParaRPr lang="en-US" sz="1200" dirty="0">
              <a:solidFill>
                <a:srgbClr val="363535"/>
              </a:solidFill>
              <a:latin typeface="Segoe UI Light" pitchFamily="34" charset="0"/>
            </a:endParaRPr>
          </a:p>
          <a:p>
            <a:pPr algn="ctr">
              <a:spcBef>
                <a:spcPct val="0"/>
              </a:spcBef>
            </a:pPr>
            <a:endParaRPr lang="en-US" sz="1200" dirty="0">
              <a:solidFill>
                <a:srgbClr val="363535"/>
              </a:solidFill>
              <a:latin typeface="Segoe UI Light" pitchFamily="34" charset="0"/>
            </a:endParaRPr>
          </a:p>
        </p:txBody>
      </p:sp>
      <p:sp>
        <p:nvSpPr>
          <p:cNvPr id="205" name="Rectangle 1024013"/>
          <p:cNvSpPr>
            <a:spLocks noChangeArrowheads="1"/>
          </p:cNvSpPr>
          <p:nvPr/>
        </p:nvSpPr>
        <p:spPr bwMode="gray">
          <a:xfrm>
            <a:off x="5564122" y="1457192"/>
            <a:ext cx="1522369" cy="470851"/>
          </a:xfrm>
          <a:prstGeom prst="rect">
            <a:avLst/>
          </a:prstGeom>
          <a:noFill/>
          <a:ln w="9525">
            <a:noFill/>
            <a:miter lim="800000"/>
            <a:headEnd/>
            <a:tailEnd/>
          </a:ln>
        </p:spPr>
        <p:txBody>
          <a:bodyPr wrap="square" lIns="93274" tIns="46637" rIns="93274" bIns="46637" anchor="ctr">
            <a:spAutoFit/>
          </a:bodyPr>
          <a:lstStyle/>
          <a:p>
            <a:pPr algn="ctr">
              <a:spcBef>
                <a:spcPct val="0"/>
              </a:spcBef>
            </a:pPr>
            <a:r>
              <a:rPr lang="en-US" sz="1200" dirty="0">
                <a:solidFill>
                  <a:srgbClr val="FFFFFF"/>
                </a:solidFill>
                <a:latin typeface="Segoe UI Light" pitchFamily="34" charset="0"/>
              </a:rPr>
              <a:t>Exchange Online Protection</a:t>
            </a:r>
          </a:p>
        </p:txBody>
      </p:sp>
      <p:sp>
        <p:nvSpPr>
          <p:cNvPr id="100" name="Freeform 79"/>
          <p:cNvSpPr>
            <a:spLocks noEditPoints="1"/>
          </p:cNvSpPr>
          <p:nvPr/>
        </p:nvSpPr>
        <p:spPr bwMode="auto">
          <a:xfrm>
            <a:off x="5148284" y="4761782"/>
            <a:ext cx="518379" cy="525905"/>
          </a:xfrm>
          <a:custGeom>
            <a:avLst/>
            <a:gdLst>
              <a:gd name="T0" fmla="*/ 406 w 413"/>
              <a:gd name="T1" fmla="*/ 0 h 380"/>
              <a:gd name="T2" fmla="*/ 7 w 413"/>
              <a:gd name="T3" fmla="*/ 0 h 380"/>
              <a:gd name="T4" fmla="*/ 0 w 413"/>
              <a:gd name="T5" fmla="*/ 7 h 380"/>
              <a:gd name="T6" fmla="*/ 0 w 413"/>
              <a:gd name="T7" fmla="*/ 273 h 380"/>
              <a:gd name="T8" fmla="*/ 7 w 413"/>
              <a:gd name="T9" fmla="*/ 281 h 380"/>
              <a:gd name="T10" fmla="*/ 133 w 413"/>
              <a:gd name="T11" fmla="*/ 281 h 380"/>
              <a:gd name="T12" fmla="*/ 133 w 413"/>
              <a:gd name="T13" fmla="*/ 332 h 380"/>
              <a:gd name="T14" fmla="*/ 73 w 413"/>
              <a:gd name="T15" fmla="*/ 332 h 380"/>
              <a:gd name="T16" fmla="*/ 65 w 413"/>
              <a:gd name="T17" fmla="*/ 340 h 380"/>
              <a:gd name="T18" fmla="*/ 65 w 413"/>
              <a:gd name="T19" fmla="*/ 373 h 380"/>
              <a:gd name="T20" fmla="*/ 73 w 413"/>
              <a:gd name="T21" fmla="*/ 380 h 380"/>
              <a:gd name="T22" fmla="*/ 339 w 413"/>
              <a:gd name="T23" fmla="*/ 380 h 380"/>
              <a:gd name="T24" fmla="*/ 346 w 413"/>
              <a:gd name="T25" fmla="*/ 373 h 380"/>
              <a:gd name="T26" fmla="*/ 346 w 413"/>
              <a:gd name="T27" fmla="*/ 340 h 380"/>
              <a:gd name="T28" fmla="*/ 339 w 413"/>
              <a:gd name="T29" fmla="*/ 332 h 380"/>
              <a:gd name="T30" fmla="*/ 280 w 413"/>
              <a:gd name="T31" fmla="*/ 332 h 380"/>
              <a:gd name="T32" fmla="*/ 280 w 413"/>
              <a:gd name="T33" fmla="*/ 281 h 380"/>
              <a:gd name="T34" fmla="*/ 406 w 413"/>
              <a:gd name="T35" fmla="*/ 281 h 380"/>
              <a:gd name="T36" fmla="*/ 413 w 413"/>
              <a:gd name="T37" fmla="*/ 273 h 380"/>
              <a:gd name="T38" fmla="*/ 413 w 413"/>
              <a:gd name="T39" fmla="*/ 7 h 380"/>
              <a:gd name="T40" fmla="*/ 406 w 413"/>
              <a:gd name="T41" fmla="*/ 0 h 380"/>
              <a:gd name="T42" fmla="*/ 331 w 413"/>
              <a:gd name="T43" fmla="*/ 366 h 380"/>
              <a:gd name="T44" fmla="*/ 80 w 413"/>
              <a:gd name="T45" fmla="*/ 366 h 380"/>
              <a:gd name="T46" fmla="*/ 80 w 413"/>
              <a:gd name="T47" fmla="*/ 347 h 380"/>
              <a:gd name="T48" fmla="*/ 331 w 413"/>
              <a:gd name="T49" fmla="*/ 347 h 380"/>
              <a:gd name="T50" fmla="*/ 331 w 413"/>
              <a:gd name="T51" fmla="*/ 366 h 380"/>
              <a:gd name="T52" fmla="*/ 266 w 413"/>
              <a:gd name="T53" fmla="*/ 332 h 380"/>
              <a:gd name="T54" fmla="*/ 148 w 413"/>
              <a:gd name="T55" fmla="*/ 332 h 380"/>
              <a:gd name="T56" fmla="*/ 148 w 413"/>
              <a:gd name="T57" fmla="*/ 281 h 380"/>
              <a:gd name="T58" fmla="*/ 266 w 413"/>
              <a:gd name="T59" fmla="*/ 281 h 380"/>
              <a:gd name="T60" fmla="*/ 266 w 413"/>
              <a:gd name="T61" fmla="*/ 332 h 380"/>
              <a:gd name="T62" fmla="*/ 399 w 413"/>
              <a:gd name="T63" fmla="*/ 266 h 380"/>
              <a:gd name="T64" fmla="*/ 15 w 413"/>
              <a:gd name="T65" fmla="*/ 266 h 380"/>
              <a:gd name="T66" fmla="*/ 15 w 413"/>
              <a:gd name="T67" fmla="*/ 15 h 380"/>
              <a:gd name="T68" fmla="*/ 399 w 413"/>
              <a:gd name="T69" fmla="*/ 15 h 380"/>
              <a:gd name="T70" fmla="*/ 399 w 413"/>
              <a:gd name="T71" fmla="*/ 266 h 380"/>
              <a:gd name="T72" fmla="*/ 40 w 413"/>
              <a:gd name="T73" fmla="*/ 247 h 380"/>
              <a:gd name="T74" fmla="*/ 373 w 413"/>
              <a:gd name="T75" fmla="*/ 247 h 380"/>
              <a:gd name="T76" fmla="*/ 381 w 413"/>
              <a:gd name="T77" fmla="*/ 240 h 380"/>
              <a:gd name="T78" fmla="*/ 381 w 413"/>
              <a:gd name="T79" fmla="*/ 41 h 380"/>
              <a:gd name="T80" fmla="*/ 373 w 413"/>
              <a:gd name="T81" fmla="*/ 33 h 380"/>
              <a:gd name="T82" fmla="*/ 40 w 413"/>
              <a:gd name="T83" fmla="*/ 33 h 380"/>
              <a:gd name="T84" fmla="*/ 33 w 413"/>
              <a:gd name="T85" fmla="*/ 41 h 380"/>
              <a:gd name="T86" fmla="*/ 33 w 413"/>
              <a:gd name="T87" fmla="*/ 240 h 380"/>
              <a:gd name="T88" fmla="*/ 40 w 413"/>
              <a:gd name="T89" fmla="*/ 247 h 380"/>
              <a:gd name="T90" fmla="*/ 47 w 413"/>
              <a:gd name="T91" fmla="*/ 48 h 380"/>
              <a:gd name="T92" fmla="*/ 366 w 413"/>
              <a:gd name="T93" fmla="*/ 48 h 380"/>
              <a:gd name="T94" fmla="*/ 366 w 413"/>
              <a:gd name="T95" fmla="*/ 233 h 380"/>
              <a:gd name="T96" fmla="*/ 47 w 413"/>
              <a:gd name="T97" fmla="*/ 233 h 380"/>
              <a:gd name="T98" fmla="*/ 47 w 413"/>
              <a:gd name="T99" fmla="*/ 48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13" h="380">
                <a:moveTo>
                  <a:pt x="406" y="0"/>
                </a:moveTo>
                <a:cubicBezTo>
                  <a:pt x="7" y="0"/>
                  <a:pt x="7" y="0"/>
                  <a:pt x="7" y="0"/>
                </a:cubicBezTo>
                <a:cubicBezTo>
                  <a:pt x="3" y="0"/>
                  <a:pt x="0" y="3"/>
                  <a:pt x="0" y="7"/>
                </a:cubicBezTo>
                <a:cubicBezTo>
                  <a:pt x="0" y="273"/>
                  <a:pt x="0" y="273"/>
                  <a:pt x="0" y="273"/>
                </a:cubicBezTo>
                <a:cubicBezTo>
                  <a:pt x="0" y="277"/>
                  <a:pt x="3" y="281"/>
                  <a:pt x="7" y="281"/>
                </a:cubicBezTo>
                <a:cubicBezTo>
                  <a:pt x="133" y="281"/>
                  <a:pt x="133" y="281"/>
                  <a:pt x="133" y="281"/>
                </a:cubicBezTo>
                <a:cubicBezTo>
                  <a:pt x="133" y="332"/>
                  <a:pt x="133" y="332"/>
                  <a:pt x="133" y="332"/>
                </a:cubicBezTo>
                <a:cubicBezTo>
                  <a:pt x="73" y="332"/>
                  <a:pt x="73" y="332"/>
                  <a:pt x="73" y="332"/>
                </a:cubicBezTo>
                <a:cubicBezTo>
                  <a:pt x="69" y="332"/>
                  <a:pt x="65" y="336"/>
                  <a:pt x="65" y="340"/>
                </a:cubicBezTo>
                <a:cubicBezTo>
                  <a:pt x="65" y="373"/>
                  <a:pt x="65" y="373"/>
                  <a:pt x="65" y="373"/>
                </a:cubicBezTo>
                <a:cubicBezTo>
                  <a:pt x="65" y="377"/>
                  <a:pt x="69" y="380"/>
                  <a:pt x="73" y="380"/>
                </a:cubicBezTo>
                <a:cubicBezTo>
                  <a:pt x="339" y="380"/>
                  <a:pt x="339" y="380"/>
                  <a:pt x="339" y="380"/>
                </a:cubicBezTo>
                <a:cubicBezTo>
                  <a:pt x="343" y="380"/>
                  <a:pt x="346" y="377"/>
                  <a:pt x="346" y="373"/>
                </a:cubicBezTo>
                <a:cubicBezTo>
                  <a:pt x="346" y="340"/>
                  <a:pt x="346" y="340"/>
                  <a:pt x="346" y="340"/>
                </a:cubicBezTo>
                <a:cubicBezTo>
                  <a:pt x="346" y="336"/>
                  <a:pt x="343" y="332"/>
                  <a:pt x="339" y="332"/>
                </a:cubicBezTo>
                <a:cubicBezTo>
                  <a:pt x="280" y="332"/>
                  <a:pt x="280" y="332"/>
                  <a:pt x="280" y="332"/>
                </a:cubicBezTo>
                <a:cubicBezTo>
                  <a:pt x="280" y="281"/>
                  <a:pt x="280" y="281"/>
                  <a:pt x="280" y="281"/>
                </a:cubicBezTo>
                <a:cubicBezTo>
                  <a:pt x="406" y="281"/>
                  <a:pt x="406" y="281"/>
                  <a:pt x="406" y="281"/>
                </a:cubicBezTo>
                <a:cubicBezTo>
                  <a:pt x="410" y="281"/>
                  <a:pt x="413" y="277"/>
                  <a:pt x="413" y="273"/>
                </a:cubicBezTo>
                <a:cubicBezTo>
                  <a:pt x="413" y="7"/>
                  <a:pt x="413" y="7"/>
                  <a:pt x="413" y="7"/>
                </a:cubicBezTo>
                <a:cubicBezTo>
                  <a:pt x="413" y="3"/>
                  <a:pt x="410" y="0"/>
                  <a:pt x="406" y="0"/>
                </a:cubicBezTo>
                <a:close/>
                <a:moveTo>
                  <a:pt x="331" y="366"/>
                </a:moveTo>
                <a:cubicBezTo>
                  <a:pt x="80" y="366"/>
                  <a:pt x="80" y="366"/>
                  <a:pt x="80" y="366"/>
                </a:cubicBezTo>
                <a:cubicBezTo>
                  <a:pt x="80" y="347"/>
                  <a:pt x="80" y="347"/>
                  <a:pt x="80" y="347"/>
                </a:cubicBezTo>
                <a:cubicBezTo>
                  <a:pt x="331" y="347"/>
                  <a:pt x="331" y="347"/>
                  <a:pt x="331" y="347"/>
                </a:cubicBezTo>
                <a:lnTo>
                  <a:pt x="331" y="366"/>
                </a:lnTo>
                <a:close/>
                <a:moveTo>
                  <a:pt x="266" y="332"/>
                </a:moveTo>
                <a:cubicBezTo>
                  <a:pt x="148" y="332"/>
                  <a:pt x="148" y="332"/>
                  <a:pt x="148" y="332"/>
                </a:cubicBezTo>
                <a:cubicBezTo>
                  <a:pt x="148" y="281"/>
                  <a:pt x="148" y="281"/>
                  <a:pt x="148" y="281"/>
                </a:cubicBezTo>
                <a:cubicBezTo>
                  <a:pt x="266" y="281"/>
                  <a:pt x="266" y="281"/>
                  <a:pt x="266" y="281"/>
                </a:cubicBezTo>
                <a:lnTo>
                  <a:pt x="266" y="332"/>
                </a:lnTo>
                <a:close/>
                <a:moveTo>
                  <a:pt x="399" y="266"/>
                </a:moveTo>
                <a:cubicBezTo>
                  <a:pt x="15" y="266"/>
                  <a:pt x="15" y="266"/>
                  <a:pt x="15" y="266"/>
                </a:cubicBezTo>
                <a:cubicBezTo>
                  <a:pt x="15" y="15"/>
                  <a:pt x="15" y="15"/>
                  <a:pt x="15" y="15"/>
                </a:cubicBezTo>
                <a:cubicBezTo>
                  <a:pt x="399" y="15"/>
                  <a:pt x="399" y="15"/>
                  <a:pt x="399" y="15"/>
                </a:cubicBezTo>
                <a:lnTo>
                  <a:pt x="399" y="266"/>
                </a:lnTo>
                <a:close/>
                <a:moveTo>
                  <a:pt x="40" y="247"/>
                </a:moveTo>
                <a:cubicBezTo>
                  <a:pt x="373" y="247"/>
                  <a:pt x="373" y="247"/>
                  <a:pt x="373" y="247"/>
                </a:cubicBezTo>
                <a:cubicBezTo>
                  <a:pt x="377" y="247"/>
                  <a:pt x="381" y="244"/>
                  <a:pt x="381" y="240"/>
                </a:cubicBezTo>
                <a:cubicBezTo>
                  <a:pt x="381" y="41"/>
                  <a:pt x="381" y="41"/>
                  <a:pt x="381" y="41"/>
                </a:cubicBezTo>
                <a:cubicBezTo>
                  <a:pt x="381" y="37"/>
                  <a:pt x="377" y="33"/>
                  <a:pt x="373" y="33"/>
                </a:cubicBezTo>
                <a:cubicBezTo>
                  <a:pt x="40" y="33"/>
                  <a:pt x="40" y="33"/>
                  <a:pt x="40" y="33"/>
                </a:cubicBezTo>
                <a:cubicBezTo>
                  <a:pt x="36" y="33"/>
                  <a:pt x="33" y="37"/>
                  <a:pt x="33" y="41"/>
                </a:cubicBezTo>
                <a:cubicBezTo>
                  <a:pt x="33" y="240"/>
                  <a:pt x="33" y="240"/>
                  <a:pt x="33" y="240"/>
                </a:cubicBezTo>
                <a:cubicBezTo>
                  <a:pt x="33" y="244"/>
                  <a:pt x="36" y="247"/>
                  <a:pt x="40" y="247"/>
                </a:cubicBezTo>
                <a:close/>
                <a:moveTo>
                  <a:pt x="47" y="48"/>
                </a:moveTo>
                <a:cubicBezTo>
                  <a:pt x="366" y="48"/>
                  <a:pt x="366" y="48"/>
                  <a:pt x="366" y="48"/>
                </a:cubicBezTo>
                <a:cubicBezTo>
                  <a:pt x="366" y="233"/>
                  <a:pt x="366" y="233"/>
                  <a:pt x="366" y="233"/>
                </a:cubicBezTo>
                <a:cubicBezTo>
                  <a:pt x="47" y="233"/>
                  <a:pt x="47" y="233"/>
                  <a:pt x="47" y="233"/>
                </a:cubicBezTo>
                <a:lnTo>
                  <a:pt x="47" y="48"/>
                </a:lnTo>
                <a:close/>
              </a:path>
            </a:pathLst>
          </a:custGeom>
          <a:solidFill>
            <a:srgbClr val="FFFFFF"/>
          </a:solidFill>
          <a:ln>
            <a:noFill/>
          </a:ln>
        </p:spPr>
        <p:txBody>
          <a:bodyPr vert="horz" wrap="square" lIns="93278" tIns="46639" rIns="93278" bIns="46639" numCol="1" anchor="t" anchorCtr="0" compatLnSpc="1">
            <a:prstTxWarp prst="textNoShape">
              <a:avLst/>
            </a:prstTxWarp>
          </a:bodyPr>
          <a:lstStyle/>
          <a:p>
            <a:endParaRPr lang="en-US">
              <a:solidFill>
                <a:srgbClr val="FFFFFF"/>
              </a:solidFill>
              <a:latin typeface="Segoe UI Light" pitchFamily="34" charset="0"/>
            </a:endParaRPr>
          </a:p>
        </p:txBody>
      </p:sp>
      <p:grpSp>
        <p:nvGrpSpPr>
          <p:cNvPr id="101" name="Group 100"/>
          <p:cNvGrpSpPr/>
          <p:nvPr/>
        </p:nvGrpSpPr>
        <p:grpSpPr bwMode="black">
          <a:xfrm>
            <a:off x="5275289" y="5668793"/>
            <a:ext cx="650476" cy="433784"/>
            <a:chOff x="8672460" y="-1818199"/>
            <a:chExt cx="1811337" cy="1203325"/>
          </a:xfrm>
        </p:grpSpPr>
        <p:sp>
          <p:nvSpPr>
            <p:cNvPr id="112" name="Freeform 11"/>
            <p:cNvSpPr>
              <a:spLocks/>
            </p:cNvSpPr>
            <p:nvPr/>
          </p:nvSpPr>
          <p:spPr bwMode="black">
            <a:xfrm>
              <a:off x="8845497" y="-1576899"/>
              <a:ext cx="1592262" cy="808038"/>
            </a:xfrm>
            <a:custGeom>
              <a:avLst/>
              <a:gdLst>
                <a:gd name="T0" fmla="*/ 363 w 422"/>
                <a:gd name="T1" fmla="*/ 1 h 213"/>
                <a:gd name="T2" fmla="*/ 346 w 422"/>
                <a:gd name="T3" fmla="*/ 0 h 213"/>
                <a:gd name="T4" fmla="*/ 346 w 422"/>
                <a:gd name="T5" fmla="*/ 0 h 213"/>
                <a:gd name="T6" fmla="*/ 346 w 422"/>
                <a:gd name="T7" fmla="*/ 0 h 213"/>
                <a:gd name="T8" fmla="*/ 346 w 422"/>
                <a:gd name="T9" fmla="*/ 0 h 213"/>
                <a:gd name="T10" fmla="*/ 185 w 422"/>
                <a:gd name="T11" fmla="*/ 98 h 213"/>
                <a:gd name="T12" fmla="*/ 164 w 422"/>
                <a:gd name="T13" fmla="*/ 105 h 213"/>
                <a:gd name="T14" fmla="*/ 141 w 422"/>
                <a:gd name="T15" fmla="*/ 96 h 213"/>
                <a:gd name="T16" fmla="*/ 14 w 422"/>
                <a:gd name="T17" fmla="*/ 2 h 213"/>
                <a:gd name="T18" fmla="*/ 14 w 422"/>
                <a:gd name="T19" fmla="*/ 2 h 213"/>
                <a:gd name="T20" fmla="*/ 0 w 422"/>
                <a:gd name="T21" fmla="*/ 1 h 213"/>
                <a:gd name="T22" fmla="*/ 1 w 422"/>
                <a:gd name="T23" fmla="*/ 100 h 213"/>
                <a:gd name="T24" fmla="*/ 40 w 422"/>
                <a:gd name="T25" fmla="*/ 98 h 213"/>
                <a:gd name="T26" fmla="*/ 181 w 422"/>
                <a:gd name="T27" fmla="*/ 149 h 213"/>
                <a:gd name="T28" fmla="*/ 335 w 422"/>
                <a:gd name="T29" fmla="*/ 211 h 213"/>
                <a:gd name="T30" fmla="*/ 362 w 422"/>
                <a:gd name="T31" fmla="*/ 213 h 213"/>
                <a:gd name="T32" fmla="*/ 362 w 422"/>
                <a:gd name="T33" fmla="*/ 169 h 213"/>
                <a:gd name="T34" fmla="*/ 421 w 422"/>
                <a:gd name="T35" fmla="*/ 114 h 213"/>
                <a:gd name="T36" fmla="*/ 420 w 422"/>
                <a:gd name="T37" fmla="*/ 111 h 213"/>
                <a:gd name="T38" fmla="*/ 418 w 422"/>
                <a:gd name="T39" fmla="*/ 115 h 213"/>
                <a:gd name="T40" fmla="*/ 362 w 422"/>
                <a:gd name="T41" fmla="*/ 155 h 213"/>
                <a:gd name="T42" fmla="*/ 363 w 422"/>
                <a:gd name="T43" fmla="*/ 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2" h="213">
                  <a:moveTo>
                    <a:pt x="363" y="1"/>
                  </a:moveTo>
                  <a:cubicBezTo>
                    <a:pt x="363" y="1"/>
                    <a:pt x="346" y="0"/>
                    <a:pt x="346" y="0"/>
                  </a:cubicBezTo>
                  <a:cubicBezTo>
                    <a:pt x="346" y="0"/>
                    <a:pt x="346" y="0"/>
                    <a:pt x="346" y="0"/>
                  </a:cubicBezTo>
                  <a:cubicBezTo>
                    <a:pt x="346" y="0"/>
                    <a:pt x="346" y="0"/>
                    <a:pt x="346" y="0"/>
                  </a:cubicBezTo>
                  <a:cubicBezTo>
                    <a:pt x="346" y="0"/>
                    <a:pt x="346" y="0"/>
                    <a:pt x="346" y="0"/>
                  </a:cubicBezTo>
                  <a:cubicBezTo>
                    <a:pt x="299" y="29"/>
                    <a:pt x="203" y="87"/>
                    <a:pt x="185" y="98"/>
                  </a:cubicBezTo>
                  <a:cubicBezTo>
                    <a:pt x="182" y="100"/>
                    <a:pt x="173" y="105"/>
                    <a:pt x="164" y="105"/>
                  </a:cubicBezTo>
                  <a:cubicBezTo>
                    <a:pt x="154" y="105"/>
                    <a:pt x="147" y="101"/>
                    <a:pt x="141" y="96"/>
                  </a:cubicBezTo>
                  <a:cubicBezTo>
                    <a:pt x="126" y="86"/>
                    <a:pt x="59" y="35"/>
                    <a:pt x="14" y="2"/>
                  </a:cubicBezTo>
                  <a:cubicBezTo>
                    <a:pt x="14" y="2"/>
                    <a:pt x="14" y="2"/>
                    <a:pt x="14" y="2"/>
                  </a:cubicBezTo>
                  <a:cubicBezTo>
                    <a:pt x="14" y="2"/>
                    <a:pt x="0" y="1"/>
                    <a:pt x="0" y="1"/>
                  </a:cubicBezTo>
                  <a:cubicBezTo>
                    <a:pt x="0" y="28"/>
                    <a:pt x="0" y="65"/>
                    <a:pt x="1" y="100"/>
                  </a:cubicBezTo>
                  <a:cubicBezTo>
                    <a:pt x="12" y="98"/>
                    <a:pt x="26" y="97"/>
                    <a:pt x="40" y="98"/>
                  </a:cubicBezTo>
                  <a:cubicBezTo>
                    <a:pt x="91" y="101"/>
                    <a:pt x="139" y="125"/>
                    <a:pt x="181" y="149"/>
                  </a:cubicBezTo>
                  <a:cubicBezTo>
                    <a:pt x="222" y="172"/>
                    <a:pt x="273" y="200"/>
                    <a:pt x="335" y="211"/>
                  </a:cubicBezTo>
                  <a:cubicBezTo>
                    <a:pt x="344" y="212"/>
                    <a:pt x="353" y="213"/>
                    <a:pt x="362" y="213"/>
                  </a:cubicBezTo>
                  <a:cubicBezTo>
                    <a:pt x="362" y="169"/>
                    <a:pt x="362" y="169"/>
                    <a:pt x="362" y="169"/>
                  </a:cubicBezTo>
                  <a:cubicBezTo>
                    <a:pt x="412" y="159"/>
                    <a:pt x="419" y="127"/>
                    <a:pt x="421" y="114"/>
                  </a:cubicBezTo>
                  <a:cubicBezTo>
                    <a:pt x="421" y="113"/>
                    <a:pt x="422" y="111"/>
                    <a:pt x="420" y="111"/>
                  </a:cubicBezTo>
                  <a:cubicBezTo>
                    <a:pt x="418" y="111"/>
                    <a:pt x="418" y="114"/>
                    <a:pt x="418" y="115"/>
                  </a:cubicBezTo>
                  <a:cubicBezTo>
                    <a:pt x="416" y="122"/>
                    <a:pt x="411" y="148"/>
                    <a:pt x="362" y="155"/>
                  </a:cubicBezTo>
                  <a:lnTo>
                    <a:pt x="363" y="1"/>
                  </a:lnTo>
                  <a:close/>
                </a:path>
              </a:pathLst>
            </a:custGeom>
            <a:solidFill>
              <a:srgbClr val="FFFFFF"/>
            </a:solidFill>
            <a:ln>
              <a:noFill/>
              <a:headEnd type="none" w="med" len="med"/>
              <a:tailEnd type="none" w="med" len="med"/>
            </a:ln>
            <a:extLst>
              <a:ext uri="{91240B29-F687-4f45-9708-019B960494DF}">
                <a14:hiddenLine xmlns:a14="http://schemas.microsoft.com/office/drawing/2010/main" w="9525">
                  <a:solidFill>
                    <a:srgbClr val="000000"/>
                  </a:solidFill>
                  <a:round/>
                  <a:headEnd/>
                  <a:tailEnd/>
                </a14:hiddenLine>
              </a:ex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55629"/>
              <a:endParaRPr lang="en-US" spc="-124">
                <a:solidFill>
                  <a:srgbClr val="FFFFFF">
                    <a:lumMod val="50000"/>
                  </a:srgbClr>
                </a:solidFill>
                <a:latin typeface="Segoe UI Light" pitchFamily="34" charset="0"/>
              </a:endParaRPr>
            </a:p>
          </p:txBody>
        </p:sp>
        <p:sp>
          <p:nvSpPr>
            <p:cNvPr id="121" name="Freeform 12"/>
            <p:cNvSpPr>
              <a:spLocks noEditPoints="1"/>
            </p:cNvSpPr>
            <p:nvPr/>
          </p:nvSpPr>
          <p:spPr bwMode="black">
            <a:xfrm>
              <a:off x="8672460" y="-1156212"/>
              <a:ext cx="1811337" cy="541338"/>
            </a:xfrm>
            <a:custGeom>
              <a:avLst/>
              <a:gdLst>
                <a:gd name="T0" fmla="*/ 480 w 480"/>
                <a:gd name="T1" fmla="*/ 81 h 143"/>
                <a:gd name="T2" fmla="*/ 478 w 480"/>
                <a:gd name="T3" fmla="*/ 81 h 143"/>
                <a:gd name="T4" fmla="*/ 430 w 480"/>
                <a:gd name="T5" fmla="*/ 106 h 143"/>
                <a:gd name="T6" fmla="*/ 390 w 480"/>
                <a:gd name="T7" fmla="*/ 107 h 143"/>
                <a:gd name="T8" fmla="*/ 242 w 480"/>
                <a:gd name="T9" fmla="*/ 62 h 143"/>
                <a:gd name="T10" fmla="*/ 74 w 480"/>
                <a:gd name="T11" fmla="*/ 1 h 143"/>
                <a:gd name="T12" fmla="*/ 11 w 480"/>
                <a:gd name="T13" fmla="*/ 19 h 143"/>
                <a:gd name="T14" fmla="*/ 0 w 480"/>
                <a:gd name="T15" fmla="*/ 53 h 143"/>
                <a:gd name="T16" fmla="*/ 34 w 480"/>
                <a:gd name="T17" fmla="*/ 89 h 143"/>
                <a:gd name="T18" fmla="*/ 47 w 480"/>
                <a:gd name="T19" fmla="*/ 90 h 143"/>
                <a:gd name="T20" fmla="*/ 47 w 480"/>
                <a:gd name="T21" fmla="*/ 102 h 143"/>
                <a:gd name="T22" fmla="*/ 59 w 480"/>
                <a:gd name="T23" fmla="*/ 117 h 143"/>
                <a:gd name="T24" fmla="*/ 375 w 480"/>
                <a:gd name="T25" fmla="*/ 143 h 143"/>
                <a:gd name="T26" fmla="*/ 396 w 480"/>
                <a:gd name="T27" fmla="*/ 139 h 143"/>
                <a:gd name="T28" fmla="*/ 408 w 480"/>
                <a:gd name="T29" fmla="*/ 123 h 143"/>
                <a:gd name="T30" fmla="*/ 408 w 480"/>
                <a:gd name="T31" fmla="*/ 115 h 143"/>
                <a:gd name="T32" fmla="*/ 454 w 480"/>
                <a:gd name="T33" fmla="*/ 105 h 143"/>
                <a:gd name="T34" fmla="*/ 480 w 480"/>
                <a:gd name="T35" fmla="*/ 82 h 143"/>
                <a:gd name="T36" fmla="*/ 480 w 480"/>
                <a:gd name="T37" fmla="*/ 81 h 143"/>
                <a:gd name="T38" fmla="*/ 47 w 480"/>
                <a:gd name="T39" fmla="*/ 73 h 143"/>
                <a:gd name="T40" fmla="*/ 11 w 480"/>
                <a:gd name="T41" fmla="*/ 51 h 143"/>
                <a:gd name="T42" fmla="*/ 21 w 480"/>
                <a:gd name="T43" fmla="*/ 26 h 143"/>
                <a:gd name="T44" fmla="*/ 47 w 480"/>
                <a:gd name="T45" fmla="*/ 18 h 143"/>
                <a:gd name="T46" fmla="*/ 47 w 480"/>
                <a:gd name="T47" fmla="*/ 7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0" h="143">
                  <a:moveTo>
                    <a:pt x="480" y="81"/>
                  </a:moveTo>
                  <a:cubicBezTo>
                    <a:pt x="479" y="80"/>
                    <a:pt x="478" y="81"/>
                    <a:pt x="478" y="81"/>
                  </a:cubicBezTo>
                  <a:cubicBezTo>
                    <a:pt x="463" y="97"/>
                    <a:pt x="443" y="103"/>
                    <a:pt x="430" y="106"/>
                  </a:cubicBezTo>
                  <a:cubicBezTo>
                    <a:pt x="420" y="108"/>
                    <a:pt x="408" y="108"/>
                    <a:pt x="390" y="107"/>
                  </a:cubicBezTo>
                  <a:cubicBezTo>
                    <a:pt x="350" y="103"/>
                    <a:pt x="301" y="91"/>
                    <a:pt x="242" y="62"/>
                  </a:cubicBezTo>
                  <a:cubicBezTo>
                    <a:pt x="169" y="25"/>
                    <a:pt x="119" y="3"/>
                    <a:pt x="74" y="1"/>
                  </a:cubicBezTo>
                  <a:cubicBezTo>
                    <a:pt x="54" y="0"/>
                    <a:pt x="26" y="1"/>
                    <a:pt x="11" y="19"/>
                  </a:cubicBezTo>
                  <a:cubicBezTo>
                    <a:pt x="3" y="27"/>
                    <a:pt x="0" y="40"/>
                    <a:pt x="0" y="53"/>
                  </a:cubicBezTo>
                  <a:cubicBezTo>
                    <a:pt x="1" y="80"/>
                    <a:pt x="23" y="88"/>
                    <a:pt x="34" y="89"/>
                  </a:cubicBezTo>
                  <a:cubicBezTo>
                    <a:pt x="38" y="90"/>
                    <a:pt x="43" y="91"/>
                    <a:pt x="47" y="90"/>
                  </a:cubicBezTo>
                  <a:cubicBezTo>
                    <a:pt x="47" y="97"/>
                    <a:pt x="47" y="101"/>
                    <a:pt x="47" y="102"/>
                  </a:cubicBezTo>
                  <a:cubicBezTo>
                    <a:pt x="47" y="112"/>
                    <a:pt x="50" y="116"/>
                    <a:pt x="59" y="117"/>
                  </a:cubicBezTo>
                  <a:cubicBezTo>
                    <a:pt x="68" y="117"/>
                    <a:pt x="371" y="143"/>
                    <a:pt x="375" y="143"/>
                  </a:cubicBezTo>
                  <a:cubicBezTo>
                    <a:pt x="380" y="143"/>
                    <a:pt x="391" y="142"/>
                    <a:pt x="396" y="139"/>
                  </a:cubicBezTo>
                  <a:cubicBezTo>
                    <a:pt x="401" y="136"/>
                    <a:pt x="408" y="133"/>
                    <a:pt x="408" y="123"/>
                  </a:cubicBezTo>
                  <a:cubicBezTo>
                    <a:pt x="408" y="115"/>
                    <a:pt x="408" y="115"/>
                    <a:pt x="408" y="115"/>
                  </a:cubicBezTo>
                  <a:cubicBezTo>
                    <a:pt x="425" y="115"/>
                    <a:pt x="441" y="111"/>
                    <a:pt x="454" y="105"/>
                  </a:cubicBezTo>
                  <a:cubicBezTo>
                    <a:pt x="464" y="100"/>
                    <a:pt x="473" y="92"/>
                    <a:pt x="480" y="82"/>
                  </a:cubicBezTo>
                  <a:cubicBezTo>
                    <a:pt x="480" y="82"/>
                    <a:pt x="480" y="81"/>
                    <a:pt x="480" y="81"/>
                  </a:cubicBezTo>
                  <a:close/>
                  <a:moveTo>
                    <a:pt x="47" y="73"/>
                  </a:moveTo>
                  <a:cubicBezTo>
                    <a:pt x="31" y="73"/>
                    <a:pt x="12" y="69"/>
                    <a:pt x="11" y="51"/>
                  </a:cubicBezTo>
                  <a:cubicBezTo>
                    <a:pt x="10" y="41"/>
                    <a:pt x="13" y="33"/>
                    <a:pt x="21" y="26"/>
                  </a:cubicBezTo>
                  <a:cubicBezTo>
                    <a:pt x="29" y="20"/>
                    <a:pt x="37" y="19"/>
                    <a:pt x="47" y="18"/>
                  </a:cubicBezTo>
                  <a:cubicBezTo>
                    <a:pt x="47" y="39"/>
                    <a:pt x="47" y="58"/>
                    <a:pt x="47" y="73"/>
                  </a:cubicBezTo>
                  <a:close/>
                </a:path>
              </a:pathLst>
            </a:custGeom>
            <a:solidFill>
              <a:srgbClr val="FFFFFF"/>
            </a:solidFill>
            <a:ln>
              <a:noFill/>
              <a:headEnd type="none" w="med" len="med"/>
              <a:tailEnd type="none" w="med" len="med"/>
            </a:ln>
            <a:extLst>
              <a:ext uri="{91240B29-F687-4f45-9708-019B960494DF}">
                <a14:hiddenLine xmlns:a14="http://schemas.microsoft.com/office/drawing/2010/main" w="9525">
                  <a:solidFill>
                    <a:srgbClr val="000000"/>
                  </a:solidFill>
                  <a:round/>
                  <a:headEnd/>
                  <a:tailEnd/>
                </a14:hiddenLine>
              </a:ex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55629"/>
              <a:endParaRPr lang="en-US" spc="-124">
                <a:solidFill>
                  <a:srgbClr val="FFFFFF">
                    <a:lumMod val="50000"/>
                  </a:srgbClr>
                </a:solidFill>
                <a:latin typeface="Segoe UI Light" pitchFamily="34" charset="0"/>
              </a:endParaRPr>
            </a:p>
          </p:txBody>
        </p:sp>
        <p:sp>
          <p:nvSpPr>
            <p:cNvPr id="122" name="Freeform 13"/>
            <p:cNvSpPr>
              <a:spLocks/>
            </p:cNvSpPr>
            <p:nvPr/>
          </p:nvSpPr>
          <p:spPr bwMode="black">
            <a:xfrm>
              <a:off x="8845497" y="-1818199"/>
              <a:ext cx="1370012" cy="560388"/>
            </a:xfrm>
            <a:custGeom>
              <a:avLst/>
              <a:gdLst>
                <a:gd name="T0" fmla="*/ 137 w 363"/>
                <a:gd name="T1" fmla="*/ 138 h 148"/>
                <a:gd name="T2" fmla="*/ 163 w 363"/>
                <a:gd name="T3" fmla="*/ 148 h 148"/>
                <a:gd name="T4" fmla="*/ 189 w 363"/>
                <a:gd name="T5" fmla="*/ 140 h 148"/>
                <a:gd name="T6" fmla="*/ 363 w 363"/>
                <a:gd name="T7" fmla="*/ 32 h 148"/>
                <a:gd name="T8" fmla="*/ 363 w 363"/>
                <a:gd name="T9" fmla="*/ 19 h 148"/>
                <a:gd name="T10" fmla="*/ 348 w 363"/>
                <a:gd name="T11" fmla="*/ 3 h 148"/>
                <a:gd name="T12" fmla="*/ 335 w 363"/>
                <a:gd name="T13" fmla="*/ 0 h 148"/>
                <a:gd name="T14" fmla="*/ 330 w 363"/>
                <a:gd name="T15" fmla="*/ 0 h 148"/>
                <a:gd name="T16" fmla="*/ 13 w 363"/>
                <a:gd name="T17" fmla="*/ 14 h 148"/>
                <a:gd name="T18" fmla="*/ 0 w 363"/>
                <a:gd name="T19" fmla="*/ 27 h 148"/>
                <a:gd name="T20" fmla="*/ 0 w 363"/>
                <a:gd name="T21" fmla="*/ 38 h 148"/>
                <a:gd name="T22" fmla="*/ 137 w 363"/>
                <a:gd name="T23" fmla="*/ 13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3" h="148">
                  <a:moveTo>
                    <a:pt x="137" y="138"/>
                  </a:moveTo>
                  <a:cubicBezTo>
                    <a:pt x="146" y="145"/>
                    <a:pt x="154" y="148"/>
                    <a:pt x="163" y="148"/>
                  </a:cubicBezTo>
                  <a:cubicBezTo>
                    <a:pt x="172" y="148"/>
                    <a:pt x="181" y="145"/>
                    <a:pt x="189" y="140"/>
                  </a:cubicBezTo>
                  <a:cubicBezTo>
                    <a:pt x="202" y="132"/>
                    <a:pt x="312" y="64"/>
                    <a:pt x="363" y="32"/>
                  </a:cubicBezTo>
                  <a:cubicBezTo>
                    <a:pt x="363" y="19"/>
                    <a:pt x="363" y="19"/>
                    <a:pt x="363" y="19"/>
                  </a:cubicBezTo>
                  <a:cubicBezTo>
                    <a:pt x="363" y="9"/>
                    <a:pt x="355" y="5"/>
                    <a:pt x="348" y="3"/>
                  </a:cubicBezTo>
                  <a:cubicBezTo>
                    <a:pt x="344" y="1"/>
                    <a:pt x="339" y="1"/>
                    <a:pt x="335" y="0"/>
                  </a:cubicBezTo>
                  <a:cubicBezTo>
                    <a:pt x="334" y="0"/>
                    <a:pt x="332" y="0"/>
                    <a:pt x="330" y="0"/>
                  </a:cubicBezTo>
                  <a:cubicBezTo>
                    <a:pt x="328" y="0"/>
                    <a:pt x="22" y="14"/>
                    <a:pt x="13" y="14"/>
                  </a:cubicBezTo>
                  <a:cubicBezTo>
                    <a:pt x="4" y="14"/>
                    <a:pt x="0" y="18"/>
                    <a:pt x="0" y="27"/>
                  </a:cubicBezTo>
                  <a:cubicBezTo>
                    <a:pt x="0" y="28"/>
                    <a:pt x="0" y="30"/>
                    <a:pt x="0" y="38"/>
                  </a:cubicBezTo>
                  <a:cubicBezTo>
                    <a:pt x="40" y="66"/>
                    <a:pt x="126" y="130"/>
                    <a:pt x="137" y="138"/>
                  </a:cubicBezTo>
                  <a:close/>
                </a:path>
              </a:pathLst>
            </a:custGeom>
            <a:solidFill>
              <a:srgbClr val="FFFFFF"/>
            </a:solidFill>
            <a:ln>
              <a:noFill/>
              <a:headEnd type="none" w="med" len="med"/>
              <a:tailEnd type="none" w="med" len="med"/>
            </a:ln>
            <a:extLst>
              <a:ext uri="{91240B29-F687-4f45-9708-019B960494DF}">
                <a14:hiddenLine xmlns:a14="http://schemas.microsoft.com/office/drawing/2010/main" w="9525">
                  <a:solidFill>
                    <a:srgbClr val="000000"/>
                  </a:solidFill>
                  <a:round/>
                  <a:headEnd/>
                  <a:tailEnd/>
                </a14:hiddenLine>
              </a:ex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55629"/>
              <a:endParaRPr lang="en-US" spc="-124">
                <a:solidFill>
                  <a:srgbClr val="FFFFFF">
                    <a:lumMod val="50000"/>
                  </a:srgbClr>
                </a:solidFill>
                <a:latin typeface="Segoe UI Light" pitchFamily="34" charset="0"/>
              </a:endParaRPr>
            </a:p>
          </p:txBody>
        </p:sp>
      </p:grpSp>
      <p:pic>
        <p:nvPicPr>
          <p:cNvPr id="134" name="Picture 6" descr="\\MAGNUM\Projects\Microsoft\Cloud Power FY12\Design\Icons\PNGs\Firewall.png"/>
          <p:cNvPicPr>
            <a:picLocks noChangeAspect="1" noChangeArrowheads="1"/>
          </p:cNvPicPr>
          <p:nvPr/>
        </p:nvPicPr>
        <p:blipFill>
          <a:blip r:embed="rId6" cstate="print">
            <a:duotone>
              <a:prstClr val="black"/>
              <a:schemeClr val="accent3">
                <a:tint val="45000"/>
                <a:satMod val="400000"/>
              </a:schemeClr>
            </a:duotone>
          </a:blip>
          <a:srcRect/>
          <a:stretch>
            <a:fillRect/>
          </a:stretch>
        </p:blipFill>
        <p:spPr bwMode="auto">
          <a:xfrm>
            <a:off x="6482940" y="4055625"/>
            <a:ext cx="1865957" cy="1865207"/>
          </a:xfrm>
          <a:prstGeom prst="rect">
            <a:avLst/>
          </a:prstGeom>
          <a:noFill/>
          <a:scene3d>
            <a:camera prst="orthographicFront">
              <a:rot lat="0" lon="3300000" rev="0"/>
            </a:camera>
            <a:lightRig rig="threePt" dir="t"/>
          </a:scene3d>
        </p:spPr>
      </p:pic>
      <p:pic>
        <p:nvPicPr>
          <p:cNvPr id="136" name="Picture 6" descr="\\MAGNUM\Projects\Microsoft\Cloud Power FY12\Design\Icons\PNGs\Firewall.png"/>
          <p:cNvPicPr>
            <a:picLocks noChangeAspect="1" noChangeArrowheads="1"/>
          </p:cNvPicPr>
          <p:nvPr/>
        </p:nvPicPr>
        <p:blipFill>
          <a:blip r:embed="rId6" cstate="print">
            <a:duotone>
              <a:prstClr val="black"/>
              <a:schemeClr val="accent3">
                <a:tint val="45000"/>
                <a:satMod val="400000"/>
              </a:schemeClr>
            </a:duotone>
          </a:blip>
          <a:srcRect/>
          <a:stretch>
            <a:fillRect/>
          </a:stretch>
        </p:blipFill>
        <p:spPr bwMode="auto">
          <a:xfrm>
            <a:off x="5042700" y="1832295"/>
            <a:ext cx="1865957" cy="1865207"/>
          </a:xfrm>
          <a:prstGeom prst="rect">
            <a:avLst/>
          </a:prstGeom>
          <a:noFill/>
          <a:scene3d>
            <a:camera prst="orthographicFront">
              <a:rot lat="0" lon="3300000" rev="0"/>
            </a:camera>
            <a:lightRig rig="threePt" dir="t"/>
          </a:scene3d>
        </p:spPr>
      </p:pic>
      <p:pic>
        <p:nvPicPr>
          <p:cNvPr id="137" name="Picture 6" descr="\\MAGNUM\Projects\Microsoft\Cloud Power FY12\Design\Icons\PNGs\Firewall.png"/>
          <p:cNvPicPr>
            <a:picLocks noChangeAspect="1" noChangeArrowheads="1"/>
          </p:cNvPicPr>
          <p:nvPr/>
        </p:nvPicPr>
        <p:blipFill>
          <a:blip r:embed="rId6" cstate="print">
            <a:duotone>
              <a:prstClr val="black"/>
              <a:schemeClr val="accent3">
                <a:tint val="45000"/>
                <a:satMod val="400000"/>
              </a:schemeClr>
            </a:duotone>
          </a:blip>
          <a:srcRect/>
          <a:stretch>
            <a:fillRect/>
          </a:stretch>
        </p:blipFill>
        <p:spPr bwMode="auto">
          <a:xfrm>
            <a:off x="7302450" y="1951939"/>
            <a:ext cx="1865957" cy="1865207"/>
          </a:xfrm>
          <a:prstGeom prst="rect">
            <a:avLst/>
          </a:prstGeom>
          <a:noFill/>
          <a:scene3d>
            <a:camera prst="orthographicFront">
              <a:rot lat="0" lon="3300000" rev="0"/>
            </a:camera>
            <a:lightRig rig="threePt" dir="t"/>
          </a:scene3d>
        </p:spPr>
      </p:pic>
      <p:grpSp>
        <p:nvGrpSpPr>
          <p:cNvPr id="139" name="Group 138"/>
          <p:cNvGrpSpPr/>
          <p:nvPr/>
        </p:nvGrpSpPr>
        <p:grpSpPr bwMode="black">
          <a:xfrm>
            <a:off x="8443219" y="5884290"/>
            <a:ext cx="650476" cy="433784"/>
            <a:chOff x="8672460" y="-1818199"/>
            <a:chExt cx="1811337" cy="1203325"/>
          </a:xfrm>
        </p:grpSpPr>
        <p:sp>
          <p:nvSpPr>
            <p:cNvPr id="140" name="Freeform 11"/>
            <p:cNvSpPr>
              <a:spLocks/>
            </p:cNvSpPr>
            <p:nvPr/>
          </p:nvSpPr>
          <p:spPr bwMode="black">
            <a:xfrm>
              <a:off x="8845497" y="-1576899"/>
              <a:ext cx="1592262" cy="808038"/>
            </a:xfrm>
            <a:custGeom>
              <a:avLst/>
              <a:gdLst>
                <a:gd name="T0" fmla="*/ 363 w 422"/>
                <a:gd name="T1" fmla="*/ 1 h 213"/>
                <a:gd name="T2" fmla="*/ 346 w 422"/>
                <a:gd name="T3" fmla="*/ 0 h 213"/>
                <a:gd name="T4" fmla="*/ 346 w 422"/>
                <a:gd name="T5" fmla="*/ 0 h 213"/>
                <a:gd name="T6" fmla="*/ 346 w 422"/>
                <a:gd name="T7" fmla="*/ 0 h 213"/>
                <a:gd name="T8" fmla="*/ 346 w 422"/>
                <a:gd name="T9" fmla="*/ 0 h 213"/>
                <a:gd name="T10" fmla="*/ 185 w 422"/>
                <a:gd name="T11" fmla="*/ 98 h 213"/>
                <a:gd name="T12" fmla="*/ 164 w 422"/>
                <a:gd name="T13" fmla="*/ 105 h 213"/>
                <a:gd name="T14" fmla="*/ 141 w 422"/>
                <a:gd name="T15" fmla="*/ 96 h 213"/>
                <a:gd name="T16" fmla="*/ 14 w 422"/>
                <a:gd name="T17" fmla="*/ 2 h 213"/>
                <a:gd name="T18" fmla="*/ 14 w 422"/>
                <a:gd name="T19" fmla="*/ 2 h 213"/>
                <a:gd name="T20" fmla="*/ 0 w 422"/>
                <a:gd name="T21" fmla="*/ 1 h 213"/>
                <a:gd name="T22" fmla="*/ 1 w 422"/>
                <a:gd name="T23" fmla="*/ 100 h 213"/>
                <a:gd name="T24" fmla="*/ 40 w 422"/>
                <a:gd name="T25" fmla="*/ 98 h 213"/>
                <a:gd name="T26" fmla="*/ 181 w 422"/>
                <a:gd name="T27" fmla="*/ 149 h 213"/>
                <a:gd name="T28" fmla="*/ 335 w 422"/>
                <a:gd name="T29" fmla="*/ 211 h 213"/>
                <a:gd name="T30" fmla="*/ 362 w 422"/>
                <a:gd name="T31" fmla="*/ 213 h 213"/>
                <a:gd name="T32" fmla="*/ 362 w 422"/>
                <a:gd name="T33" fmla="*/ 169 h 213"/>
                <a:gd name="T34" fmla="*/ 421 w 422"/>
                <a:gd name="T35" fmla="*/ 114 h 213"/>
                <a:gd name="T36" fmla="*/ 420 w 422"/>
                <a:gd name="T37" fmla="*/ 111 h 213"/>
                <a:gd name="T38" fmla="*/ 418 w 422"/>
                <a:gd name="T39" fmla="*/ 115 h 213"/>
                <a:gd name="T40" fmla="*/ 362 w 422"/>
                <a:gd name="T41" fmla="*/ 155 h 213"/>
                <a:gd name="T42" fmla="*/ 363 w 422"/>
                <a:gd name="T43" fmla="*/ 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2" h="213">
                  <a:moveTo>
                    <a:pt x="363" y="1"/>
                  </a:moveTo>
                  <a:cubicBezTo>
                    <a:pt x="363" y="1"/>
                    <a:pt x="346" y="0"/>
                    <a:pt x="346" y="0"/>
                  </a:cubicBezTo>
                  <a:cubicBezTo>
                    <a:pt x="346" y="0"/>
                    <a:pt x="346" y="0"/>
                    <a:pt x="346" y="0"/>
                  </a:cubicBezTo>
                  <a:cubicBezTo>
                    <a:pt x="346" y="0"/>
                    <a:pt x="346" y="0"/>
                    <a:pt x="346" y="0"/>
                  </a:cubicBezTo>
                  <a:cubicBezTo>
                    <a:pt x="346" y="0"/>
                    <a:pt x="346" y="0"/>
                    <a:pt x="346" y="0"/>
                  </a:cubicBezTo>
                  <a:cubicBezTo>
                    <a:pt x="299" y="29"/>
                    <a:pt x="203" y="87"/>
                    <a:pt x="185" y="98"/>
                  </a:cubicBezTo>
                  <a:cubicBezTo>
                    <a:pt x="182" y="100"/>
                    <a:pt x="173" y="105"/>
                    <a:pt x="164" y="105"/>
                  </a:cubicBezTo>
                  <a:cubicBezTo>
                    <a:pt x="154" y="105"/>
                    <a:pt x="147" y="101"/>
                    <a:pt x="141" y="96"/>
                  </a:cubicBezTo>
                  <a:cubicBezTo>
                    <a:pt x="126" y="86"/>
                    <a:pt x="59" y="35"/>
                    <a:pt x="14" y="2"/>
                  </a:cubicBezTo>
                  <a:cubicBezTo>
                    <a:pt x="14" y="2"/>
                    <a:pt x="14" y="2"/>
                    <a:pt x="14" y="2"/>
                  </a:cubicBezTo>
                  <a:cubicBezTo>
                    <a:pt x="14" y="2"/>
                    <a:pt x="0" y="1"/>
                    <a:pt x="0" y="1"/>
                  </a:cubicBezTo>
                  <a:cubicBezTo>
                    <a:pt x="0" y="28"/>
                    <a:pt x="0" y="65"/>
                    <a:pt x="1" y="100"/>
                  </a:cubicBezTo>
                  <a:cubicBezTo>
                    <a:pt x="12" y="98"/>
                    <a:pt x="26" y="97"/>
                    <a:pt x="40" y="98"/>
                  </a:cubicBezTo>
                  <a:cubicBezTo>
                    <a:pt x="91" y="101"/>
                    <a:pt x="139" y="125"/>
                    <a:pt x="181" y="149"/>
                  </a:cubicBezTo>
                  <a:cubicBezTo>
                    <a:pt x="222" y="172"/>
                    <a:pt x="273" y="200"/>
                    <a:pt x="335" y="211"/>
                  </a:cubicBezTo>
                  <a:cubicBezTo>
                    <a:pt x="344" y="212"/>
                    <a:pt x="353" y="213"/>
                    <a:pt x="362" y="213"/>
                  </a:cubicBezTo>
                  <a:cubicBezTo>
                    <a:pt x="362" y="169"/>
                    <a:pt x="362" y="169"/>
                    <a:pt x="362" y="169"/>
                  </a:cubicBezTo>
                  <a:cubicBezTo>
                    <a:pt x="412" y="159"/>
                    <a:pt x="419" y="127"/>
                    <a:pt x="421" y="114"/>
                  </a:cubicBezTo>
                  <a:cubicBezTo>
                    <a:pt x="421" y="113"/>
                    <a:pt x="422" y="111"/>
                    <a:pt x="420" y="111"/>
                  </a:cubicBezTo>
                  <a:cubicBezTo>
                    <a:pt x="418" y="111"/>
                    <a:pt x="418" y="114"/>
                    <a:pt x="418" y="115"/>
                  </a:cubicBezTo>
                  <a:cubicBezTo>
                    <a:pt x="416" y="122"/>
                    <a:pt x="411" y="148"/>
                    <a:pt x="362" y="155"/>
                  </a:cubicBezTo>
                  <a:lnTo>
                    <a:pt x="363" y="1"/>
                  </a:lnTo>
                  <a:close/>
                </a:path>
              </a:pathLst>
            </a:custGeom>
            <a:solidFill>
              <a:srgbClr val="FFFFFF"/>
            </a:solidFill>
            <a:ln>
              <a:noFill/>
              <a:headEnd type="none" w="med" len="med"/>
              <a:tailEnd type="none" w="med" len="med"/>
            </a:ln>
            <a:extLst>
              <a:ext uri="{91240B29-F687-4f45-9708-019B960494DF}">
                <a14:hiddenLine xmlns:a14="http://schemas.microsoft.com/office/drawing/2010/main" w="9525">
                  <a:solidFill>
                    <a:srgbClr val="000000"/>
                  </a:solidFill>
                  <a:round/>
                  <a:headEnd/>
                  <a:tailEnd/>
                </a14:hiddenLine>
              </a:ex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55629"/>
              <a:endParaRPr lang="en-US" spc="-124">
                <a:solidFill>
                  <a:srgbClr val="FFFFFF">
                    <a:lumMod val="50000"/>
                  </a:srgbClr>
                </a:solidFill>
                <a:latin typeface="Segoe UI Light" pitchFamily="34" charset="0"/>
              </a:endParaRPr>
            </a:p>
          </p:txBody>
        </p:sp>
        <p:sp>
          <p:nvSpPr>
            <p:cNvPr id="141" name="Freeform 12"/>
            <p:cNvSpPr>
              <a:spLocks noEditPoints="1"/>
            </p:cNvSpPr>
            <p:nvPr/>
          </p:nvSpPr>
          <p:spPr bwMode="black">
            <a:xfrm>
              <a:off x="8672460" y="-1156212"/>
              <a:ext cx="1811337" cy="541338"/>
            </a:xfrm>
            <a:custGeom>
              <a:avLst/>
              <a:gdLst>
                <a:gd name="T0" fmla="*/ 480 w 480"/>
                <a:gd name="T1" fmla="*/ 81 h 143"/>
                <a:gd name="T2" fmla="*/ 478 w 480"/>
                <a:gd name="T3" fmla="*/ 81 h 143"/>
                <a:gd name="T4" fmla="*/ 430 w 480"/>
                <a:gd name="T5" fmla="*/ 106 h 143"/>
                <a:gd name="T6" fmla="*/ 390 w 480"/>
                <a:gd name="T7" fmla="*/ 107 h 143"/>
                <a:gd name="T8" fmla="*/ 242 w 480"/>
                <a:gd name="T9" fmla="*/ 62 h 143"/>
                <a:gd name="T10" fmla="*/ 74 w 480"/>
                <a:gd name="T11" fmla="*/ 1 h 143"/>
                <a:gd name="T12" fmla="*/ 11 w 480"/>
                <a:gd name="T13" fmla="*/ 19 h 143"/>
                <a:gd name="T14" fmla="*/ 0 w 480"/>
                <a:gd name="T15" fmla="*/ 53 h 143"/>
                <a:gd name="T16" fmla="*/ 34 w 480"/>
                <a:gd name="T17" fmla="*/ 89 h 143"/>
                <a:gd name="T18" fmla="*/ 47 w 480"/>
                <a:gd name="T19" fmla="*/ 90 h 143"/>
                <a:gd name="T20" fmla="*/ 47 w 480"/>
                <a:gd name="T21" fmla="*/ 102 h 143"/>
                <a:gd name="T22" fmla="*/ 59 w 480"/>
                <a:gd name="T23" fmla="*/ 117 h 143"/>
                <a:gd name="T24" fmla="*/ 375 w 480"/>
                <a:gd name="T25" fmla="*/ 143 h 143"/>
                <a:gd name="T26" fmla="*/ 396 w 480"/>
                <a:gd name="T27" fmla="*/ 139 h 143"/>
                <a:gd name="T28" fmla="*/ 408 w 480"/>
                <a:gd name="T29" fmla="*/ 123 h 143"/>
                <a:gd name="T30" fmla="*/ 408 w 480"/>
                <a:gd name="T31" fmla="*/ 115 h 143"/>
                <a:gd name="T32" fmla="*/ 454 w 480"/>
                <a:gd name="T33" fmla="*/ 105 h 143"/>
                <a:gd name="T34" fmla="*/ 480 w 480"/>
                <a:gd name="T35" fmla="*/ 82 h 143"/>
                <a:gd name="T36" fmla="*/ 480 w 480"/>
                <a:gd name="T37" fmla="*/ 81 h 143"/>
                <a:gd name="T38" fmla="*/ 47 w 480"/>
                <a:gd name="T39" fmla="*/ 73 h 143"/>
                <a:gd name="T40" fmla="*/ 11 w 480"/>
                <a:gd name="T41" fmla="*/ 51 h 143"/>
                <a:gd name="T42" fmla="*/ 21 w 480"/>
                <a:gd name="T43" fmla="*/ 26 h 143"/>
                <a:gd name="T44" fmla="*/ 47 w 480"/>
                <a:gd name="T45" fmla="*/ 18 h 143"/>
                <a:gd name="T46" fmla="*/ 47 w 480"/>
                <a:gd name="T47" fmla="*/ 7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0" h="143">
                  <a:moveTo>
                    <a:pt x="480" y="81"/>
                  </a:moveTo>
                  <a:cubicBezTo>
                    <a:pt x="479" y="80"/>
                    <a:pt x="478" y="81"/>
                    <a:pt x="478" y="81"/>
                  </a:cubicBezTo>
                  <a:cubicBezTo>
                    <a:pt x="463" y="97"/>
                    <a:pt x="443" y="103"/>
                    <a:pt x="430" y="106"/>
                  </a:cubicBezTo>
                  <a:cubicBezTo>
                    <a:pt x="420" y="108"/>
                    <a:pt x="408" y="108"/>
                    <a:pt x="390" y="107"/>
                  </a:cubicBezTo>
                  <a:cubicBezTo>
                    <a:pt x="350" y="103"/>
                    <a:pt x="301" y="91"/>
                    <a:pt x="242" y="62"/>
                  </a:cubicBezTo>
                  <a:cubicBezTo>
                    <a:pt x="169" y="25"/>
                    <a:pt x="119" y="3"/>
                    <a:pt x="74" y="1"/>
                  </a:cubicBezTo>
                  <a:cubicBezTo>
                    <a:pt x="54" y="0"/>
                    <a:pt x="26" y="1"/>
                    <a:pt x="11" y="19"/>
                  </a:cubicBezTo>
                  <a:cubicBezTo>
                    <a:pt x="3" y="27"/>
                    <a:pt x="0" y="40"/>
                    <a:pt x="0" y="53"/>
                  </a:cubicBezTo>
                  <a:cubicBezTo>
                    <a:pt x="1" y="80"/>
                    <a:pt x="23" y="88"/>
                    <a:pt x="34" y="89"/>
                  </a:cubicBezTo>
                  <a:cubicBezTo>
                    <a:pt x="38" y="90"/>
                    <a:pt x="43" y="91"/>
                    <a:pt x="47" y="90"/>
                  </a:cubicBezTo>
                  <a:cubicBezTo>
                    <a:pt x="47" y="97"/>
                    <a:pt x="47" y="101"/>
                    <a:pt x="47" y="102"/>
                  </a:cubicBezTo>
                  <a:cubicBezTo>
                    <a:pt x="47" y="112"/>
                    <a:pt x="50" y="116"/>
                    <a:pt x="59" y="117"/>
                  </a:cubicBezTo>
                  <a:cubicBezTo>
                    <a:pt x="68" y="117"/>
                    <a:pt x="371" y="143"/>
                    <a:pt x="375" y="143"/>
                  </a:cubicBezTo>
                  <a:cubicBezTo>
                    <a:pt x="380" y="143"/>
                    <a:pt x="391" y="142"/>
                    <a:pt x="396" y="139"/>
                  </a:cubicBezTo>
                  <a:cubicBezTo>
                    <a:pt x="401" y="136"/>
                    <a:pt x="408" y="133"/>
                    <a:pt x="408" y="123"/>
                  </a:cubicBezTo>
                  <a:cubicBezTo>
                    <a:pt x="408" y="115"/>
                    <a:pt x="408" y="115"/>
                    <a:pt x="408" y="115"/>
                  </a:cubicBezTo>
                  <a:cubicBezTo>
                    <a:pt x="425" y="115"/>
                    <a:pt x="441" y="111"/>
                    <a:pt x="454" y="105"/>
                  </a:cubicBezTo>
                  <a:cubicBezTo>
                    <a:pt x="464" y="100"/>
                    <a:pt x="473" y="92"/>
                    <a:pt x="480" y="82"/>
                  </a:cubicBezTo>
                  <a:cubicBezTo>
                    <a:pt x="480" y="82"/>
                    <a:pt x="480" y="81"/>
                    <a:pt x="480" y="81"/>
                  </a:cubicBezTo>
                  <a:close/>
                  <a:moveTo>
                    <a:pt x="47" y="73"/>
                  </a:moveTo>
                  <a:cubicBezTo>
                    <a:pt x="31" y="73"/>
                    <a:pt x="12" y="69"/>
                    <a:pt x="11" y="51"/>
                  </a:cubicBezTo>
                  <a:cubicBezTo>
                    <a:pt x="10" y="41"/>
                    <a:pt x="13" y="33"/>
                    <a:pt x="21" y="26"/>
                  </a:cubicBezTo>
                  <a:cubicBezTo>
                    <a:pt x="29" y="20"/>
                    <a:pt x="37" y="19"/>
                    <a:pt x="47" y="18"/>
                  </a:cubicBezTo>
                  <a:cubicBezTo>
                    <a:pt x="47" y="39"/>
                    <a:pt x="47" y="58"/>
                    <a:pt x="47" y="73"/>
                  </a:cubicBezTo>
                  <a:close/>
                </a:path>
              </a:pathLst>
            </a:custGeom>
            <a:solidFill>
              <a:srgbClr val="FFFFFF"/>
            </a:solidFill>
            <a:ln>
              <a:noFill/>
              <a:headEnd type="none" w="med" len="med"/>
              <a:tailEnd type="none" w="med" len="med"/>
            </a:ln>
            <a:extLst>
              <a:ext uri="{91240B29-F687-4f45-9708-019B960494DF}">
                <a14:hiddenLine xmlns:a14="http://schemas.microsoft.com/office/drawing/2010/main" w="9525">
                  <a:solidFill>
                    <a:srgbClr val="000000"/>
                  </a:solidFill>
                  <a:round/>
                  <a:headEnd/>
                  <a:tailEnd/>
                </a14:hiddenLine>
              </a:ex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55629"/>
              <a:endParaRPr lang="en-US" spc="-124">
                <a:solidFill>
                  <a:srgbClr val="FFFFFF">
                    <a:lumMod val="50000"/>
                  </a:srgbClr>
                </a:solidFill>
                <a:latin typeface="Segoe UI Light" pitchFamily="34" charset="0"/>
              </a:endParaRPr>
            </a:p>
          </p:txBody>
        </p:sp>
        <p:sp>
          <p:nvSpPr>
            <p:cNvPr id="143" name="Freeform 13"/>
            <p:cNvSpPr>
              <a:spLocks/>
            </p:cNvSpPr>
            <p:nvPr/>
          </p:nvSpPr>
          <p:spPr bwMode="black">
            <a:xfrm>
              <a:off x="8845497" y="-1818199"/>
              <a:ext cx="1370012" cy="560388"/>
            </a:xfrm>
            <a:custGeom>
              <a:avLst/>
              <a:gdLst>
                <a:gd name="T0" fmla="*/ 137 w 363"/>
                <a:gd name="T1" fmla="*/ 138 h 148"/>
                <a:gd name="T2" fmla="*/ 163 w 363"/>
                <a:gd name="T3" fmla="*/ 148 h 148"/>
                <a:gd name="T4" fmla="*/ 189 w 363"/>
                <a:gd name="T5" fmla="*/ 140 h 148"/>
                <a:gd name="T6" fmla="*/ 363 w 363"/>
                <a:gd name="T7" fmla="*/ 32 h 148"/>
                <a:gd name="T8" fmla="*/ 363 w 363"/>
                <a:gd name="T9" fmla="*/ 19 h 148"/>
                <a:gd name="T10" fmla="*/ 348 w 363"/>
                <a:gd name="T11" fmla="*/ 3 h 148"/>
                <a:gd name="T12" fmla="*/ 335 w 363"/>
                <a:gd name="T13" fmla="*/ 0 h 148"/>
                <a:gd name="T14" fmla="*/ 330 w 363"/>
                <a:gd name="T15" fmla="*/ 0 h 148"/>
                <a:gd name="T16" fmla="*/ 13 w 363"/>
                <a:gd name="T17" fmla="*/ 14 h 148"/>
                <a:gd name="T18" fmla="*/ 0 w 363"/>
                <a:gd name="T19" fmla="*/ 27 h 148"/>
                <a:gd name="T20" fmla="*/ 0 w 363"/>
                <a:gd name="T21" fmla="*/ 38 h 148"/>
                <a:gd name="T22" fmla="*/ 137 w 363"/>
                <a:gd name="T23" fmla="*/ 13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3" h="148">
                  <a:moveTo>
                    <a:pt x="137" y="138"/>
                  </a:moveTo>
                  <a:cubicBezTo>
                    <a:pt x="146" y="145"/>
                    <a:pt x="154" y="148"/>
                    <a:pt x="163" y="148"/>
                  </a:cubicBezTo>
                  <a:cubicBezTo>
                    <a:pt x="172" y="148"/>
                    <a:pt x="181" y="145"/>
                    <a:pt x="189" y="140"/>
                  </a:cubicBezTo>
                  <a:cubicBezTo>
                    <a:pt x="202" y="132"/>
                    <a:pt x="312" y="64"/>
                    <a:pt x="363" y="32"/>
                  </a:cubicBezTo>
                  <a:cubicBezTo>
                    <a:pt x="363" y="19"/>
                    <a:pt x="363" y="19"/>
                    <a:pt x="363" y="19"/>
                  </a:cubicBezTo>
                  <a:cubicBezTo>
                    <a:pt x="363" y="9"/>
                    <a:pt x="355" y="5"/>
                    <a:pt x="348" y="3"/>
                  </a:cubicBezTo>
                  <a:cubicBezTo>
                    <a:pt x="344" y="1"/>
                    <a:pt x="339" y="1"/>
                    <a:pt x="335" y="0"/>
                  </a:cubicBezTo>
                  <a:cubicBezTo>
                    <a:pt x="334" y="0"/>
                    <a:pt x="332" y="0"/>
                    <a:pt x="330" y="0"/>
                  </a:cubicBezTo>
                  <a:cubicBezTo>
                    <a:pt x="328" y="0"/>
                    <a:pt x="22" y="14"/>
                    <a:pt x="13" y="14"/>
                  </a:cubicBezTo>
                  <a:cubicBezTo>
                    <a:pt x="4" y="14"/>
                    <a:pt x="0" y="18"/>
                    <a:pt x="0" y="27"/>
                  </a:cubicBezTo>
                  <a:cubicBezTo>
                    <a:pt x="0" y="28"/>
                    <a:pt x="0" y="30"/>
                    <a:pt x="0" y="38"/>
                  </a:cubicBezTo>
                  <a:cubicBezTo>
                    <a:pt x="40" y="66"/>
                    <a:pt x="126" y="130"/>
                    <a:pt x="137" y="138"/>
                  </a:cubicBezTo>
                  <a:close/>
                </a:path>
              </a:pathLst>
            </a:custGeom>
            <a:solidFill>
              <a:srgbClr val="FFFFFF"/>
            </a:solidFill>
            <a:ln>
              <a:noFill/>
              <a:headEnd type="none" w="med" len="med"/>
              <a:tailEnd type="none" w="med" len="med"/>
            </a:ln>
            <a:extLst>
              <a:ext uri="{91240B29-F687-4f45-9708-019B960494DF}">
                <a14:hiddenLine xmlns:a14="http://schemas.microsoft.com/office/drawing/2010/main" w="9525">
                  <a:solidFill>
                    <a:srgbClr val="000000"/>
                  </a:solidFill>
                  <a:round/>
                  <a:headEnd/>
                  <a:tailEnd/>
                </a14:hiddenLine>
              </a:ex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55629"/>
              <a:endParaRPr lang="en-US" spc="-124">
                <a:solidFill>
                  <a:srgbClr val="FFFFFF">
                    <a:lumMod val="50000"/>
                  </a:srgbClr>
                </a:solidFill>
                <a:latin typeface="Segoe UI Light" pitchFamily="34" charset="0"/>
              </a:endParaRPr>
            </a:p>
          </p:txBody>
        </p:sp>
      </p:grpSp>
      <p:sp>
        <p:nvSpPr>
          <p:cNvPr id="146" name="Rectangle 1024013"/>
          <p:cNvSpPr>
            <a:spLocks noChangeArrowheads="1"/>
          </p:cNvSpPr>
          <p:nvPr/>
        </p:nvSpPr>
        <p:spPr bwMode="gray">
          <a:xfrm>
            <a:off x="7678985" y="6142345"/>
            <a:ext cx="1037268" cy="439461"/>
          </a:xfrm>
          <a:prstGeom prst="rect">
            <a:avLst/>
          </a:prstGeom>
          <a:noFill/>
          <a:ln w="9525">
            <a:noFill/>
            <a:miter lim="800000"/>
            <a:headEnd/>
            <a:tailEnd/>
          </a:ln>
        </p:spPr>
        <p:txBody>
          <a:bodyPr wrap="square" lIns="93274" tIns="46637" rIns="93274" bIns="46637" anchor="ctr">
            <a:spAutoFit/>
          </a:bodyPr>
          <a:lstStyle/>
          <a:p>
            <a:pPr algn="ctr">
              <a:spcBef>
                <a:spcPct val="0"/>
              </a:spcBef>
            </a:pPr>
            <a:r>
              <a:rPr lang="en-US" sz="1100" b="1" dirty="0">
                <a:solidFill>
                  <a:srgbClr val="363535"/>
                </a:solidFill>
                <a:latin typeface="Segoe UI Light" pitchFamily="34" charset="0"/>
              </a:rPr>
              <a:t>Outlook</a:t>
            </a:r>
            <a:br>
              <a:rPr lang="en-US" sz="1100" b="1" dirty="0">
                <a:solidFill>
                  <a:srgbClr val="363535"/>
                </a:solidFill>
                <a:latin typeface="Segoe UI Light" pitchFamily="34" charset="0"/>
              </a:rPr>
            </a:br>
            <a:r>
              <a:rPr lang="en-US" sz="1100" b="1" dirty="0">
                <a:solidFill>
                  <a:srgbClr val="363535"/>
                </a:solidFill>
                <a:latin typeface="Segoe UI Light" pitchFamily="34" charset="0"/>
              </a:rPr>
              <a:t>(local user)</a:t>
            </a:r>
          </a:p>
        </p:txBody>
      </p:sp>
      <p:sp>
        <p:nvSpPr>
          <p:cNvPr id="33" name="TextBox 32"/>
          <p:cNvSpPr txBox="1"/>
          <p:nvPr/>
        </p:nvSpPr>
        <p:spPr>
          <a:xfrm>
            <a:off x="6348560" y="3274984"/>
            <a:ext cx="1339098" cy="495898"/>
          </a:xfrm>
          <a:prstGeom prst="rect">
            <a:avLst/>
          </a:prstGeom>
          <a:noFill/>
        </p:spPr>
        <p:txBody>
          <a:bodyPr wrap="square" lIns="93278" tIns="93278" rIns="93278" bIns="93278" rtlCol="0">
            <a:spAutoFit/>
          </a:bodyPr>
          <a:lstStyle/>
          <a:p>
            <a:pPr algn="ctr">
              <a:lnSpc>
                <a:spcPct val="90000"/>
              </a:lnSpc>
              <a:spcBef>
                <a:spcPct val="20000"/>
              </a:spcBef>
              <a:buSzPct val="90000"/>
            </a:pPr>
            <a:r>
              <a:rPr lang="en-US" sz="1100" dirty="0">
                <a:solidFill>
                  <a:srgbClr val="FFFFFF">
                    <a:alpha val="99000"/>
                  </a:srgbClr>
                </a:solidFill>
                <a:latin typeface="Segoe UI Light" pitchFamily="34" charset="0"/>
              </a:rPr>
              <a:t>Exchange 2010</a:t>
            </a:r>
            <a:br>
              <a:rPr lang="en-US" sz="1100" dirty="0">
                <a:solidFill>
                  <a:srgbClr val="FFFFFF">
                    <a:alpha val="99000"/>
                  </a:srgbClr>
                </a:solidFill>
                <a:latin typeface="Segoe UI Light" pitchFamily="34" charset="0"/>
              </a:rPr>
            </a:br>
            <a:r>
              <a:rPr lang="en-US" sz="1100" dirty="0">
                <a:solidFill>
                  <a:srgbClr val="FFFFFF">
                    <a:alpha val="99000"/>
                  </a:srgbClr>
                </a:solidFill>
                <a:latin typeface="Segoe UI Light" pitchFamily="34" charset="0"/>
              </a:rPr>
              <a:t>Edge Transport</a:t>
            </a:r>
          </a:p>
        </p:txBody>
      </p:sp>
      <p:pic>
        <p:nvPicPr>
          <p:cNvPr id="149" name="Picture 2"/>
          <p:cNvPicPr>
            <a:picLocks noChangeAspect="1" noChangeArrowheads="1"/>
          </p:cNvPicPr>
          <p:nvPr/>
        </p:nvPicPr>
        <p:blipFill>
          <a:blip r:embed="rId7" cstate="print">
            <a:lum bright="70000" contrast="-70000"/>
          </a:blip>
          <a:srcRect/>
          <a:stretch>
            <a:fillRect/>
          </a:stretch>
        </p:blipFill>
        <p:spPr bwMode="auto">
          <a:xfrm>
            <a:off x="9393814" y="2985292"/>
            <a:ext cx="441879" cy="441702"/>
          </a:xfrm>
          <a:prstGeom prst="rect">
            <a:avLst/>
          </a:prstGeom>
          <a:noFill/>
        </p:spPr>
      </p:pic>
      <p:pic>
        <p:nvPicPr>
          <p:cNvPr id="150" name="Picture 2"/>
          <p:cNvPicPr>
            <a:picLocks noChangeAspect="1" noChangeArrowheads="1"/>
          </p:cNvPicPr>
          <p:nvPr/>
        </p:nvPicPr>
        <p:blipFill>
          <a:blip r:embed="rId7" cstate="print">
            <a:lum bright="70000" contrast="-70000"/>
          </a:blip>
          <a:srcRect/>
          <a:stretch>
            <a:fillRect/>
          </a:stretch>
        </p:blipFill>
        <p:spPr bwMode="auto">
          <a:xfrm>
            <a:off x="9393814" y="3406787"/>
            <a:ext cx="441879" cy="441702"/>
          </a:xfrm>
          <a:prstGeom prst="rect">
            <a:avLst/>
          </a:prstGeom>
          <a:noFill/>
        </p:spPr>
      </p:pic>
      <p:pic>
        <p:nvPicPr>
          <p:cNvPr id="151" name="Picture 2"/>
          <p:cNvPicPr>
            <a:picLocks noChangeAspect="1" noChangeArrowheads="1"/>
          </p:cNvPicPr>
          <p:nvPr/>
        </p:nvPicPr>
        <p:blipFill>
          <a:blip r:embed="rId7" cstate="print">
            <a:lum bright="70000" contrast="-70000"/>
          </a:blip>
          <a:srcRect/>
          <a:stretch>
            <a:fillRect/>
          </a:stretch>
        </p:blipFill>
        <p:spPr bwMode="auto">
          <a:xfrm>
            <a:off x="9393814" y="3828282"/>
            <a:ext cx="441879" cy="441702"/>
          </a:xfrm>
          <a:prstGeom prst="rect">
            <a:avLst/>
          </a:prstGeom>
          <a:noFill/>
        </p:spPr>
      </p:pic>
      <p:pic>
        <p:nvPicPr>
          <p:cNvPr id="153" name="Picture 2"/>
          <p:cNvPicPr>
            <a:picLocks noChangeAspect="1" noChangeArrowheads="1"/>
          </p:cNvPicPr>
          <p:nvPr/>
        </p:nvPicPr>
        <p:blipFill>
          <a:blip r:embed="rId7" cstate="print">
            <a:lum bright="70000" contrast="-70000"/>
          </a:blip>
          <a:srcRect/>
          <a:stretch>
            <a:fillRect/>
          </a:stretch>
        </p:blipFill>
        <p:spPr bwMode="auto">
          <a:xfrm>
            <a:off x="9393814" y="4249777"/>
            <a:ext cx="441879" cy="441702"/>
          </a:xfrm>
          <a:prstGeom prst="rect">
            <a:avLst/>
          </a:prstGeom>
          <a:noFill/>
        </p:spPr>
      </p:pic>
      <p:pic>
        <p:nvPicPr>
          <p:cNvPr id="154" name="Picture 2"/>
          <p:cNvPicPr>
            <a:picLocks noChangeAspect="1" noChangeArrowheads="1"/>
          </p:cNvPicPr>
          <p:nvPr/>
        </p:nvPicPr>
        <p:blipFill>
          <a:blip r:embed="rId7" cstate="print">
            <a:lum bright="70000" contrast="-70000"/>
          </a:blip>
          <a:srcRect/>
          <a:stretch>
            <a:fillRect/>
          </a:stretch>
        </p:blipFill>
        <p:spPr bwMode="auto">
          <a:xfrm>
            <a:off x="9393814" y="4671274"/>
            <a:ext cx="441879" cy="441702"/>
          </a:xfrm>
          <a:prstGeom prst="rect">
            <a:avLst/>
          </a:prstGeom>
          <a:noFill/>
        </p:spPr>
      </p:pic>
      <p:pic>
        <p:nvPicPr>
          <p:cNvPr id="155" name="Picture 2"/>
          <p:cNvPicPr>
            <a:picLocks noChangeAspect="1" noChangeArrowheads="1"/>
          </p:cNvPicPr>
          <p:nvPr/>
        </p:nvPicPr>
        <p:blipFill>
          <a:blip r:embed="rId7" cstate="print">
            <a:biLevel thresh="75000"/>
          </a:blip>
          <a:srcRect/>
          <a:stretch>
            <a:fillRect/>
          </a:stretch>
        </p:blipFill>
        <p:spPr bwMode="auto">
          <a:xfrm>
            <a:off x="10746020" y="2968223"/>
            <a:ext cx="441879" cy="441702"/>
          </a:xfrm>
          <a:prstGeom prst="rect">
            <a:avLst/>
          </a:prstGeom>
          <a:noFill/>
        </p:spPr>
      </p:pic>
      <p:pic>
        <p:nvPicPr>
          <p:cNvPr id="156" name="Picture 2"/>
          <p:cNvPicPr>
            <a:picLocks noChangeAspect="1" noChangeArrowheads="1"/>
          </p:cNvPicPr>
          <p:nvPr/>
        </p:nvPicPr>
        <p:blipFill>
          <a:blip r:embed="rId7" cstate="print">
            <a:biLevel thresh="75000"/>
          </a:blip>
          <a:srcRect/>
          <a:stretch>
            <a:fillRect/>
          </a:stretch>
        </p:blipFill>
        <p:spPr bwMode="auto">
          <a:xfrm>
            <a:off x="10746020" y="3401844"/>
            <a:ext cx="441879" cy="441702"/>
          </a:xfrm>
          <a:prstGeom prst="rect">
            <a:avLst/>
          </a:prstGeom>
          <a:noFill/>
        </p:spPr>
      </p:pic>
      <p:pic>
        <p:nvPicPr>
          <p:cNvPr id="158" name="Picture 2"/>
          <p:cNvPicPr>
            <a:picLocks noChangeAspect="1" noChangeArrowheads="1"/>
          </p:cNvPicPr>
          <p:nvPr/>
        </p:nvPicPr>
        <p:blipFill>
          <a:blip r:embed="rId7" cstate="print">
            <a:biLevel thresh="75000"/>
          </a:blip>
          <a:srcRect/>
          <a:stretch>
            <a:fillRect/>
          </a:stretch>
        </p:blipFill>
        <p:spPr bwMode="auto">
          <a:xfrm>
            <a:off x="10746020" y="3835465"/>
            <a:ext cx="441879" cy="441702"/>
          </a:xfrm>
          <a:prstGeom prst="rect">
            <a:avLst/>
          </a:prstGeom>
          <a:noFill/>
        </p:spPr>
      </p:pic>
      <p:pic>
        <p:nvPicPr>
          <p:cNvPr id="159" name="Picture 2"/>
          <p:cNvPicPr>
            <a:picLocks noChangeAspect="1" noChangeArrowheads="1"/>
          </p:cNvPicPr>
          <p:nvPr/>
        </p:nvPicPr>
        <p:blipFill>
          <a:blip r:embed="rId7" cstate="print">
            <a:biLevel thresh="75000"/>
          </a:blip>
          <a:srcRect/>
          <a:stretch>
            <a:fillRect/>
          </a:stretch>
        </p:blipFill>
        <p:spPr bwMode="auto">
          <a:xfrm>
            <a:off x="10746020" y="4269085"/>
            <a:ext cx="441879" cy="441702"/>
          </a:xfrm>
          <a:prstGeom prst="rect">
            <a:avLst/>
          </a:prstGeom>
          <a:noFill/>
        </p:spPr>
      </p:pic>
      <p:pic>
        <p:nvPicPr>
          <p:cNvPr id="160" name="Picture 2"/>
          <p:cNvPicPr>
            <a:picLocks noChangeAspect="1" noChangeArrowheads="1"/>
          </p:cNvPicPr>
          <p:nvPr/>
        </p:nvPicPr>
        <p:blipFill>
          <a:blip r:embed="rId7" cstate="print">
            <a:biLevel thresh="75000"/>
          </a:blip>
          <a:srcRect/>
          <a:stretch>
            <a:fillRect/>
          </a:stretch>
        </p:blipFill>
        <p:spPr bwMode="auto">
          <a:xfrm>
            <a:off x="10746020" y="4702705"/>
            <a:ext cx="441879" cy="441702"/>
          </a:xfrm>
          <a:prstGeom prst="rect">
            <a:avLst/>
          </a:prstGeom>
          <a:noFill/>
        </p:spPr>
      </p:pic>
      <p:pic>
        <p:nvPicPr>
          <p:cNvPr id="3074" name="Picture 2" descr="C:\Users\scschnol\Desktop\Stencil 2 PNGs 7-26-12\Cellphon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9986" y="3756488"/>
            <a:ext cx="423438" cy="42326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cschnol\Desktop\Stencil 2 PNGs 7-26-12\Laptop.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92143" y="4131550"/>
            <a:ext cx="475446" cy="47525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scschnol\Desktop\Stencil PNGs 7-26-12\HybridVoIPGateway.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22939" y="5600107"/>
            <a:ext cx="601524" cy="60128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scschnol\Desktop\Stencil PNGs 7-26-12\TrustedApplicationServer.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63813" y="5587125"/>
            <a:ext cx="567589" cy="56736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scschnol\Desktop\Stencil PNGs 7-26-12\EdgeServer.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13184" y="2168578"/>
            <a:ext cx="945294" cy="1181802"/>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descr="Encore logo_primary.jpg.jpe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7305" y="5861048"/>
            <a:ext cx="3084576" cy="914400"/>
          </a:xfrm>
          <a:prstGeom prst="rect">
            <a:avLst/>
          </a:prstGeom>
        </p:spPr>
      </p:pic>
    </p:spTree>
    <p:extLst>
      <p:ext uri="{BB962C8B-B14F-4D97-AF65-F5344CB8AC3E}">
        <p14:creationId xmlns:p14="http://schemas.microsoft.com/office/powerpoint/2010/main" val="3288143645"/>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4294967295"/>
          </p:nvPr>
        </p:nvSpPr>
        <p:spPr>
          <a:xfrm>
            <a:off x="684007" y="540910"/>
            <a:ext cx="11130645" cy="5486471"/>
          </a:xfrm>
          <a:prstGeom prst="rect">
            <a:avLst/>
          </a:prstGeom>
        </p:spPr>
        <p:txBody>
          <a:bodyPr lIns="124349" tIns="62174" rIns="124349" bIns="62174">
            <a:normAutofit fontScale="62500" lnSpcReduction="20000"/>
          </a:bodyPr>
          <a:lstStyle/>
          <a:p>
            <a:pPr marL="0" indent="0" algn="ctr">
              <a:buNone/>
            </a:pPr>
            <a:r>
              <a:rPr lang="en-US" sz="4500" b="1" dirty="0">
                <a:solidFill>
                  <a:schemeClr val="tx1"/>
                </a:solidFill>
              </a:rPr>
              <a:t>Encore Professional Services</a:t>
            </a:r>
          </a:p>
          <a:p>
            <a:pPr marL="0" indent="0">
              <a:buNone/>
            </a:pPr>
            <a:endParaRPr lang="en-US" dirty="0" smtClean="0"/>
          </a:p>
          <a:p>
            <a:pPr marL="0" indent="0">
              <a:buNone/>
            </a:pPr>
            <a:r>
              <a:rPr lang="en-US" sz="4500" b="1" dirty="0">
                <a:solidFill>
                  <a:srgbClr val="000000"/>
                </a:solidFill>
              </a:rPr>
              <a:t>VAR Business:</a:t>
            </a:r>
          </a:p>
          <a:p>
            <a:r>
              <a:rPr lang="en-US" sz="4500" dirty="0"/>
              <a:t>Borderless Networks</a:t>
            </a:r>
          </a:p>
          <a:p>
            <a:r>
              <a:rPr lang="en-US" sz="4500" dirty="0"/>
              <a:t>Datacenter and Enterprise Systems</a:t>
            </a:r>
          </a:p>
          <a:p>
            <a:r>
              <a:rPr lang="en-US" sz="4500" dirty="0"/>
              <a:t>Unified Communications</a:t>
            </a:r>
          </a:p>
          <a:p>
            <a:r>
              <a:rPr lang="en-US" sz="4500" dirty="0"/>
              <a:t>Physical Security / Digital Signage</a:t>
            </a:r>
          </a:p>
          <a:p>
            <a:r>
              <a:rPr lang="en-US" sz="4500" dirty="0"/>
              <a:t>Interactive Technologies</a:t>
            </a:r>
          </a:p>
          <a:p>
            <a:pPr marL="0" indent="0">
              <a:buNone/>
            </a:pPr>
            <a:endParaRPr lang="en-US" sz="4500" dirty="0"/>
          </a:p>
          <a:p>
            <a:pPr marL="0" indent="0">
              <a:buNone/>
            </a:pPr>
            <a:r>
              <a:rPr lang="en-US" sz="4500" b="1" dirty="0">
                <a:solidFill>
                  <a:srgbClr val="000000"/>
                </a:solidFill>
              </a:rPr>
              <a:t>Cloud and Consultancy:</a:t>
            </a:r>
          </a:p>
          <a:p>
            <a:r>
              <a:rPr lang="en-US" sz="4500" dirty="0"/>
              <a:t>Cloud Services (as a Service)</a:t>
            </a:r>
          </a:p>
          <a:p>
            <a:r>
              <a:rPr lang="en-US" sz="4500" dirty="0"/>
              <a:t>Consulting Services</a:t>
            </a:r>
          </a:p>
          <a:p>
            <a:r>
              <a:rPr lang="en-US" sz="4500" dirty="0"/>
              <a:t>Assessments</a:t>
            </a:r>
          </a:p>
          <a:p>
            <a:r>
              <a:rPr lang="en-US" sz="4500" dirty="0"/>
              <a:t>Managed/Support Services</a:t>
            </a:r>
          </a:p>
        </p:txBody>
      </p:sp>
      <p:pic>
        <p:nvPicPr>
          <p:cNvPr id="3" name="Picture 2" descr="Encore logo_primary.jpg.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5638" y="5545912"/>
            <a:ext cx="3147248" cy="932603"/>
          </a:xfrm>
          <a:prstGeom prst="rect">
            <a:avLst/>
          </a:prstGeom>
        </p:spPr>
      </p:pic>
    </p:spTree>
    <p:extLst>
      <p:ext uri="{BB962C8B-B14F-4D97-AF65-F5344CB8AC3E}">
        <p14:creationId xmlns:p14="http://schemas.microsoft.com/office/powerpoint/2010/main" val="36282750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83607"/>
            <a:ext cx="11889564" cy="917575"/>
          </a:xfrm>
        </p:spPr>
        <p:txBody>
          <a:bodyPr/>
          <a:lstStyle/>
          <a:p>
            <a:pPr algn="ctr"/>
            <a:r>
              <a:rPr lang="en-US" sz="3200" b="1" dirty="0" smtClean="0"/>
              <a:t>Exchange 2013 – New Features</a:t>
            </a:r>
            <a:endParaRPr lang="en-US" sz="3200" b="1" dirty="0"/>
          </a:p>
        </p:txBody>
      </p:sp>
      <p:sp>
        <p:nvSpPr>
          <p:cNvPr id="3" name="Text Placeholder 2"/>
          <p:cNvSpPr>
            <a:spLocks noGrp="1"/>
          </p:cNvSpPr>
          <p:nvPr>
            <p:ph type="body" sz="quarter" idx="10"/>
          </p:nvPr>
        </p:nvSpPr>
        <p:spPr>
          <a:xfrm>
            <a:off x="274638" y="552947"/>
            <a:ext cx="11887200" cy="6437659"/>
          </a:xfrm>
        </p:spPr>
        <p:txBody>
          <a:bodyPr/>
          <a:lstStyle/>
          <a:p>
            <a:r>
              <a:rPr lang="en-US" sz="2000" b="1" dirty="0"/>
              <a:t>Simplified </a:t>
            </a:r>
            <a:r>
              <a:rPr lang="en-US" sz="2000" b="1" dirty="0" smtClean="0"/>
              <a:t>administration:</a:t>
            </a:r>
          </a:p>
          <a:p>
            <a:r>
              <a:rPr lang="en-US" sz="2000" dirty="0"/>
              <a:t>S</a:t>
            </a:r>
            <a:r>
              <a:rPr lang="en-US" sz="2000" dirty="0" smtClean="0"/>
              <a:t>ingle </a:t>
            </a:r>
            <a:r>
              <a:rPr lang="en-US" sz="2000" dirty="0"/>
              <a:t>web-based interface with the Exchange Administration Center for all Exchange services, both on-premises and online</a:t>
            </a:r>
            <a:r>
              <a:rPr lang="en-US" sz="2000" dirty="0" smtClean="0"/>
              <a:t>.</a:t>
            </a:r>
          </a:p>
          <a:p>
            <a:endParaRPr lang="en-US" sz="2000" dirty="0"/>
          </a:p>
          <a:p>
            <a:r>
              <a:rPr lang="en-US" sz="2000" b="1" dirty="0" smtClean="0"/>
              <a:t>Fully unified Hybrid Cloud Integration:</a:t>
            </a:r>
          </a:p>
          <a:p>
            <a:r>
              <a:rPr lang="en-US" sz="2000" dirty="0" smtClean="0"/>
              <a:t>On-Premise / Office 365 / Azure / 3</a:t>
            </a:r>
            <a:r>
              <a:rPr lang="en-US" sz="2000" baseline="30000" dirty="0" smtClean="0"/>
              <a:t>rd</a:t>
            </a:r>
            <a:r>
              <a:rPr lang="en-US" sz="2000" dirty="0" smtClean="0"/>
              <a:t> Party Hosting Provider</a:t>
            </a:r>
          </a:p>
          <a:p>
            <a:endParaRPr lang="en-US" sz="2000" b="1" dirty="0" smtClean="0"/>
          </a:p>
          <a:p>
            <a:r>
              <a:rPr lang="en-US" sz="2000" b="1" dirty="0" smtClean="0"/>
              <a:t>Managed High Availability (HA):</a:t>
            </a:r>
          </a:p>
          <a:p>
            <a:r>
              <a:rPr lang="en-US" sz="2000" dirty="0" smtClean="0"/>
              <a:t>Integrated HA solution </a:t>
            </a:r>
            <a:r>
              <a:rPr lang="en-US" sz="2000" dirty="0"/>
              <a:t>monitors and manages service availability end-to-</a:t>
            </a:r>
            <a:r>
              <a:rPr lang="en-US" sz="2000" dirty="0" smtClean="0"/>
              <a:t>end.</a:t>
            </a:r>
          </a:p>
          <a:p>
            <a:endParaRPr lang="en-US" sz="2000" dirty="0"/>
          </a:p>
          <a:p>
            <a:r>
              <a:rPr lang="en-US" sz="2000" b="1" dirty="0"/>
              <a:t>Outlook Web App:</a:t>
            </a:r>
          </a:p>
          <a:p>
            <a:r>
              <a:rPr lang="en-US" sz="2000" dirty="0" smtClean="0"/>
              <a:t>Web-based, mobile device enabled webmail that is touch optimized.</a:t>
            </a:r>
          </a:p>
          <a:p>
            <a:endParaRPr lang="en-US" sz="2000" dirty="0"/>
          </a:p>
          <a:p>
            <a:r>
              <a:rPr lang="en-US" sz="2000" b="1" dirty="0"/>
              <a:t>SharePoint integration:</a:t>
            </a:r>
          </a:p>
          <a:p>
            <a:r>
              <a:rPr lang="en-US" sz="2000" dirty="0" smtClean="0"/>
              <a:t>Integrated project </a:t>
            </a:r>
            <a:r>
              <a:rPr lang="en-US" sz="2000" dirty="0"/>
              <a:t>information from SharePoint and Exchange, all from within </a:t>
            </a:r>
            <a:r>
              <a:rPr lang="en-US" sz="2000" dirty="0" smtClean="0"/>
              <a:t>Outlook.</a:t>
            </a:r>
          </a:p>
          <a:p>
            <a:endParaRPr lang="en-US" sz="2000" dirty="0"/>
          </a:p>
          <a:p>
            <a:r>
              <a:rPr lang="en-US" sz="2000" b="1" dirty="0" smtClean="0"/>
              <a:t>Security:</a:t>
            </a:r>
          </a:p>
          <a:p>
            <a:r>
              <a:rPr lang="en-US" sz="2000" dirty="0" smtClean="0"/>
              <a:t>Anti-Spam/Malware, Information Rights Management (Encryption), Archiving and Retention,</a:t>
            </a:r>
            <a:r>
              <a:rPr lang="en-US" sz="2000" dirty="0"/>
              <a:t> </a:t>
            </a:r>
            <a:r>
              <a:rPr lang="en-US" sz="2000" dirty="0" smtClean="0"/>
              <a:t>Single Interface for </a:t>
            </a:r>
            <a:r>
              <a:rPr lang="en-US" sz="2000" dirty="0" err="1" smtClean="0"/>
              <a:t>eDiscovery</a:t>
            </a:r>
            <a:r>
              <a:rPr lang="en-US" sz="2000" dirty="0" smtClean="0"/>
              <a:t> for Exchange, SharePoint and </a:t>
            </a:r>
            <a:r>
              <a:rPr lang="en-US" sz="2000" dirty="0" err="1" smtClean="0"/>
              <a:t>Lync</a:t>
            </a:r>
            <a:endParaRPr lang="en-US" sz="2000" dirty="0"/>
          </a:p>
        </p:txBody>
      </p:sp>
    </p:spTree>
    <p:extLst>
      <p:ext uri="{BB962C8B-B14F-4D97-AF65-F5344CB8AC3E}">
        <p14:creationId xmlns:p14="http://schemas.microsoft.com/office/powerpoint/2010/main" val="176309643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Segoe UI Light" pitchFamily="34" charset="0"/>
              </a:rPr>
              <a:t>Exchange 2013 – Scalability and Control</a:t>
            </a:r>
            <a:endParaRPr lang="en-US" sz="4000" dirty="0">
              <a:latin typeface="Segoe UI Light" pitchFamily="34" charset="0"/>
            </a:endParaRPr>
          </a:p>
        </p:txBody>
      </p:sp>
      <p:sp>
        <p:nvSpPr>
          <p:cNvPr id="3" name="Text Placeholder 2"/>
          <p:cNvSpPr>
            <a:spLocks noGrp="1"/>
          </p:cNvSpPr>
          <p:nvPr>
            <p:ph type="body" sz="quarter" idx="10"/>
          </p:nvPr>
        </p:nvSpPr>
        <p:spPr>
          <a:xfrm>
            <a:off x="529660" y="1476622"/>
            <a:ext cx="6525991" cy="4498667"/>
          </a:xfrm>
        </p:spPr>
        <p:txBody>
          <a:bodyPr/>
          <a:lstStyle/>
          <a:p>
            <a:r>
              <a:rPr lang="en-US" sz="2000" dirty="0">
                <a:latin typeface="Segoe UI Light" pitchFamily="34" charset="0"/>
              </a:rPr>
              <a:t>In the Exchange 2013 architecture, all workload processing for a given user occurs on the Mailbox server hosting the active copy of that user’s mailbox. Therefore, cache utilization is much more effective.</a:t>
            </a:r>
          </a:p>
          <a:p>
            <a:r>
              <a:rPr lang="en-US" sz="2000" dirty="0" smtClean="0">
                <a:latin typeface="Segoe UI Light" pitchFamily="34" charset="0"/>
              </a:rPr>
              <a:t>Large Mailbox Size is 100 GB+</a:t>
            </a:r>
          </a:p>
          <a:p>
            <a:pPr lvl="1"/>
            <a:r>
              <a:rPr lang="en-US" sz="2000" dirty="0">
                <a:latin typeface="Segoe UI Light" pitchFamily="34" charset="0"/>
              </a:rPr>
              <a:t>Aggregate Mailbox = </a:t>
            </a:r>
            <a:br>
              <a:rPr lang="en-US" sz="2000" dirty="0">
                <a:latin typeface="Segoe UI Light" pitchFamily="34" charset="0"/>
              </a:rPr>
            </a:br>
            <a:r>
              <a:rPr lang="en-US" sz="2000" dirty="0">
                <a:latin typeface="Segoe UI Light" pitchFamily="34" charset="0"/>
              </a:rPr>
              <a:t>Primary Mailbox + Archive Mailbox + Recoverable Items</a:t>
            </a:r>
          </a:p>
          <a:p>
            <a:pPr lvl="1"/>
            <a:r>
              <a:rPr lang="en-US" sz="2000" dirty="0">
                <a:latin typeface="Segoe UI Light" pitchFamily="34" charset="0"/>
              </a:rPr>
              <a:t>1-2 years of mail (minimum)</a:t>
            </a:r>
          </a:p>
          <a:p>
            <a:r>
              <a:rPr lang="en-US" sz="2000" dirty="0" smtClean="0">
                <a:latin typeface="Segoe UI Light" pitchFamily="34" charset="0"/>
              </a:rPr>
              <a:t>Increase IW productivity</a:t>
            </a:r>
          </a:p>
          <a:p>
            <a:r>
              <a:rPr lang="en-US" sz="2000" dirty="0" smtClean="0">
                <a:latin typeface="Segoe UI Light" pitchFamily="34" charset="0"/>
              </a:rPr>
              <a:t>Eliminate or reduce PST files</a:t>
            </a:r>
          </a:p>
          <a:p>
            <a:r>
              <a:rPr lang="en-US" sz="2000" dirty="0" smtClean="0">
                <a:latin typeface="Segoe UI Light" pitchFamily="34" charset="0"/>
              </a:rPr>
              <a:t>Eliminate or reduce third-party archive solutions</a:t>
            </a:r>
          </a:p>
          <a:p>
            <a:r>
              <a:rPr lang="en-US" sz="2000" dirty="0" smtClean="0">
                <a:latin typeface="Segoe UI Light" pitchFamily="34" charset="0"/>
              </a:rPr>
              <a:t>OST size control with Outlook 2013</a:t>
            </a:r>
            <a:endParaRPr lang="en-US" sz="2000" dirty="0">
              <a:latin typeface="Segoe UI Light"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941196984"/>
              </p:ext>
            </p:extLst>
          </p:nvPr>
        </p:nvGraphicFramePr>
        <p:xfrm>
          <a:off x="7386252" y="960583"/>
          <a:ext cx="4689315" cy="2238246"/>
        </p:xfrm>
        <a:graphic>
          <a:graphicData uri="http://schemas.openxmlformats.org/drawingml/2006/table">
            <a:tbl>
              <a:tblPr firstRow="1" bandCol="1">
                <a:tableStyleId>{21E4AEA4-8DFA-4A89-87EB-49C32662AFE0}</a:tableStyleId>
              </a:tblPr>
              <a:tblGrid>
                <a:gridCol w="1563105"/>
                <a:gridCol w="1563105"/>
                <a:gridCol w="1563105"/>
              </a:tblGrid>
              <a:tr h="373041">
                <a:tc>
                  <a:txBody>
                    <a:bodyPr/>
                    <a:lstStyle/>
                    <a:p>
                      <a:pPr marL="0" algn="ctr" defTabSz="914400" rtl="0" eaLnBrk="1" fontAlgn="b" latinLnBrk="0" hangingPunct="1"/>
                      <a:r>
                        <a:rPr lang="en-US" sz="1800" b="0" u="none" strike="noStrike" kern="1200" dirty="0" smtClean="0">
                          <a:ln>
                            <a:noFill/>
                          </a:ln>
                          <a:gradFill>
                            <a:gsLst>
                              <a:gs pos="0">
                                <a:srgbClr val="FFFFFF"/>
                              </a:gs>
                              <a:gs pos="100000">
                                <a:srgbClr val="FFFFFF"/>
                              </a:gs>
                            </a:gsLst>
                            <a:lin ang="5400000" scaled="0"/>
                          </a:gradFill>
                          <a:latin typeface="+mn-lt"/>
                          <a:ea typeface="+mn-ea"/>
                          <a:cs typeface="+mn-cs"/>
                        </a:rPr>
                        <a:t>Time</a:t>
                      </a:r>
                      <a:endParaRPr lang="en-US" sz="1800" b="0" u="none" strike="noStrike" kern="1200" dirty="0">
                        <a:ln>
                          <a:noFill/>
                        </a:ln>
                        <a:gradFill>
                          <a:gsLst>
                            <a:gs pos="0">
                              <a:srgbClr val="FFFFFF"/>
                            </a:gs>
                            <a:gs pos="100000">
                              <a:srgbClr val="FFFFFF"/>
                            </a:gs>
                          </a:gsLst>
                          <a:lin ang="5400000" scaled="0"/>
                        </a:gradFill>
                        <a:latin typeface="+mn-lt"/>
                        <a:ea typeface="+mn-ea"/>
                        <a:cs typeface="+mn-cs"/>
                      </a:endParaRPr>
                    </a:p>
                  </a:txBody>
                  <a:tcPr marL="93298" marR="93298" marT="46630" marB="46630" anchor="ctr">
                    <a:lnL w="3175" cap="flat" cmpd="sng" algn="ctr">
                      <a:solidFill>
                        <a:srgbClr val="000000">
                          <a:alpha val="30196"/>
                        </a:srgbClr>
                      </a:solidFill>
                      <a:prstDash val="solid"/>
                      <a:round/>
                      <a:headEnd type="none" w="med" len="med"/>
                      <a:tailEnd type="none" w="med" len="med"/>
                    </a:lnL>
                    <a:lnR w="12700" cap="flat" cmpd="sng" algn="ctr">
                      <a:solidFill>
                        <a:srgbClr val="000000">
                          <a:alpha val="24706"/>
                        </a:srgbClr>
                      </a:solidFill>
                      <a:prstDash val="solid"/>
                      <a:round/>
                      <a:headEnd type="none" w="med" len="med"/>
                      <a:tailEnd type="none" w="med" len="med"/>
                    </a:lnR>
                    <a:lnT w="3175" cap="flat" cmpd="sng" algn="ctr">
                      <a:solidFill>
                        <a:srgbClr val="000000">
                          <a:alpha val="30196"/>
                        </a:srgbClr>
                      </a:solidFill>
                      <a:prstDash val="solid"/>
                      <a:round/>
                      <a:headEnd type="none" w="med" len="med"/>
                      <a:tailEnd type="none" w="med" len="med"/>
                    </a:lnT>
                    <a:lnB w="12700" cap="flat" cmpd="sng" algn="ctr">
                      <a:solidFill>
                        <a:srgbClr val="000000">
                          <a:alpha val="24706"/>
                        </a:srgb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algn="ctr" defTabSz="914400" rtl="0" eaLnBrk="1" fontAlgn="b" latinLnBrk="0" hangingPunct="1"/>
                      <a:r>
                        <a:rPr lang="en-US" sz="1800" b="0" u="none" strike="noStrike" kern="1200" dirty="0" smtClean="0">
                          <a:ln>
                            <a:noFill/>
                          </a:ln>
                          <a:gradFill>
                            <a:gsLst>
                              <a:gs pos="0">
                                <a:srgbClr val="FFFFFF"/>
                              </a:gs>
                              <a:gs pos="100000">
                                <a:srgbClr val="FFFFFF"/>
                              </a:gs>
                            </a:gsLst>
                            <a:lin ang="5400000" scaled="0"/>
                          </a:gradFill>
                          <a:latin typeface="+mn-lt"/>
                          <a:ea typeface="+mn-ea"/>
                          <a:cs typeface="+mn-cs"/>
                        </a:rPr>
                        <a:t>Items</a:t>
                      </a:r>
                      <a:endParaRPr lang="en-US" sz="1800" b="0" u="none" strike="noStrike" kern="1200" dirty="0">
                        <a:ln>
                          <a:noFill/>
                        </a:ln>
                        <a:gradFill>
                          <a:gsLst>
                            <a:gs pos="0">
                              <a:srgbClr val="FFFFFF"/>
                            </a:gs>
                            <a:gs pos="100000">
                              <a:srgbClr val="FFFFFF"/>
                            </a:gs>
                          </a:gsLst>
                          <a:lin ang="5400000" scaled="0"/>
                        </a:gradFill>
                        <a:latin typeface="+mn-lt"/>
                        <a:ea typeface="+mn-ea"/>
                        <a:cs typeface="+mn-cs"/>
                      </a:endParaRPr>
                    </a:p>
                  </a:txBody>
                  <a:tcPr marL="93298" marR="93298" marT="46630" marB="46630" anchor="ctr">
                    <a:lnL w="12700" cap="flat" cmpd="sng" algn="ctr">
                      <a:solidFill>
                        <a:srgbClr val="000000">
                          <a:alpha val="24706"/>
                        </a:srgbClr>
                      </a:solidFill>
                      <a:prstDash val="solid"/>
                      <a:round/>
                      <a:headEnd type="none" w="med" len="med"/>
                      <a:tailEnd type="none" w="med" len="med"/>
                    </a:lnL>
                    <a:lnR w="12700" cap="flat" cmpd="sng" algn="ctr">
                      <a:solidFill>
                        <a:srgbClr val="000000">
                          <a:alpha val="24706"/>
                        </a:srgbClr>
                      </a:solidFill>
                      <a:prstDash val="solid"/>
                      <a:round/>
                      <a:headEnd type="none" w="med" len="med"/>
                      <a:tailEnd type="none" w="med" len="med"/>
                    </a:lnR>
                    <a:lnT w="3175" cap="flat" cmpd="sng" algn="ctr">
                      <a:solidFill>
                        <a:srgbClr val="000000">
                          <a:alpha val="30196"/>
                        </a:srgbClr>
                      </a:solidFill>
                      <a:prstDash val="solid"/>
                      <a:round/>
                      <a:headEnd type="none" w="med" len="med"/>
                      <a:tailEnd type="none" w="med" len="med"/>
                    </a:lnT>
                    <a:lnB w="12700" cap="flat" cmpd="sng" algn="ctr">
                      <a:solidFill>
                        <a:srgbClr val="000000">
                          <a:alpha val="24706"/>
                        </a:srgb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algn="ctr" defTabSz="914400" rtl="0" eaLnBrk="1" fontAlgn="b" latinLnBrk="0" hangingPunct="1"/>
                      <a:r>
                        <a:rPr lang="en-US" sz="1800" b="0" u="none" strike="noStrike" kern="1200" dirty="0" smtClean="0">
                          <a:ln>
                            <a:noFill/>
                          </a:ln>
                          <a:gradFill>
                            <a:gsLst>
                              <a:gs pos="0">
                                <a:srgbClr val="FFFFFF"/>
                              </a:gs>
                              <a:gs pos="100000">
                                <a:srgbClr val="FFFFFF"/>
                              </a:gs>
                            </a:gsLst>
                            <a:lin ang="5400000" scaled="0"/>
                          </a:gradFill>
                          <a:latin typeface="+mn-lt"/>
                          <a:ea typeface="+mn-ea"/>
                          <a:cs typeface="+mn-cs"/>
                        </a:rPr>
                        <a:t>Mailbox Size</a:t>
                      </a:r>
                    </a:p>
                  </a:txBody>
                  <a:tcPr marL="93298" marR="93298" marT="46630" marB="46630" anchor="ctr">
                    <a:lnL w="12700" cap="flat" cmpd="sng" algn="ctr">
                      <a:solidFill>
                        <a:srgbClr val="000000">
                          <a:alpha val="24706"/>
                        </a:srgbClr>
                      </a:solidFill>
                      <a:prstDash val="solid"/>
                      <a:round/>
                      <a:headEnd type="none" w="med" len="med"/>
                      <a:tailEnd type="none" w="med" len="med"/>
                    </a:lnL>
                    <a:lnR w="12700" cap="flat" cmpd="sng" algn="ctr">
                      <a:solidFill>
                        <a:srgbClr val="000000">
                          <a:alpha val="24706"/>
                        </a:srgbClr>
                      </a:solidFill>
                      <a:prstDash val="solid"/>
                      <a:round/>
                      <a:headEnd type="none" w="med" len="med"/>
                      <a:tailEnd type="none" w="med" len="med"/>
                    </a:lnR>
                    <a:lnT w="3175" cap="flat" cmpd="sng" algn="ctr">
                      <a:solidFill>
                        <a:srgbClr val="000000">
                          <a:alpha val="30196"/>
                        </a:srgbClr>
                      </a:solidFill>
                      <a:prstDash val="solid"/>
                      <a:round/>
                      <a:headEnd type="none" w="med" len="med"/>
                      <a:tailEnd type="none" w="med" len="med"/>
                    </a:lnT>
                    <a:lnB w="12700" cap="flat" cmpd="sng" algn="ctr">
                      <a:solidFill>
                        <a:srgbClr val="000000">
                          <a:alpha val="24706"/>
                        </a:srgb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373041">
                <a:tc>
                  <a:txBody>
                    <a:bodyPr/>
                    <a:lstStyle/>
                    <a:p>
                      <a:pPr marL="0" algn="l" defTabSz="914363" rtl="0" eaLnBrk="1" latinLnBrk="0" hangingPunct="1"/>
                      <a:r>
                        <a:rPr lang="en-US" sz="1800" b="0" u="none" strike="noStrike" kern="1200" dirty="0" smtClean="0">
                          <a:solidFill>
                            <a:srgbClr val="5F5F5F"/>
                          </a:solidFill>
                          <a:latin typeface="+mn-lt"/>
                          <a:ea typeface="Segoe UI" pitchFamily="34" charset="0"/>
                          <a:cs typeface="Segoe UI" pitchFamily="34" charset="0"/>
                        </a:rPr>
                        <a:t>1 Day</a:t>
                      </a:r>
                      <a:endParaRPr lang="en-US" sz="1800" b="0" u="none" strike="noStrike" kern="1200" dirty="0">
                        <a:solidFill>
                          <a:srgbClr val="5F5F5F"/>
                        </a:solidFill>
                        <a:latin typeface="+mn-lt"/>
                        <a:ea typeface="Segoe UI" pitchFamily="34" charset="0"/>
                        <a:cs typeface="Segoe UI" pitchFamily="34" charset="0"/>
                      </a:endParaRPr>
                    </a:p>
                  </a:txBody>
                  <a:tcPr marL="93298" marR="93298" marT="46630" marB="46630" anchor="ctr" anchorCtr="1">
                    <a:lnL w="3175" cap="flat" cmpd="sng" algn="ctr">
                      <a:solidFill>
                        <a:srgbClr val="000000">
                          <a:alpha val="30196"/>
                        </a:srgbClr>
                      </a:solidFill>
                      <a:prstDash val="solid"/>
                      <a:round/>
                      <a:headEnd type="none" w="med" len="med"/>
                      <a:tailEnd type="none" w="med" len="med"/>
                    </a:lnL>
                    <a:lnR w="12700" cap="flat" cmpd="sng" algn="ctr">
                      <a:solidFill>
                        <a:srgbClr val="000000">
                          <a:alpha val="24706"/>
                        </a:srgbClr>
                      </a:solidFill>
                      <a:prstDash val="solid"/>
                      <a:round/>
                      <a:headEnd type="none" w="med" len="med"/>
                      <a:tailEnd type="none" w="med" len="med"/>
                    </a:lnR>
                    <a:lnT w="12700" cap="flat" cmpd="sng" algn="ctr">
                      <a:solidFill>
                        <a:srgbClr val="000000">
                          <a:alpha val="24706"/>
                        </a:srgbClr>
                      </a:solidFill>
                      <a:prstDash val="solid"/>
                      <a:round/>
                      <a:headEnd type="none" w="med" len="med"/>
                      <a:tailEnd type="none" w="med" len="med"/>
                    </a:lnT>
                    <a:lnB w="12700" cap="flat" cmpd="sng" algn="ctr">
                      <a:solidFill>
                        <a:srgbClr val="000000">
                          <a:alpha val="24706"/>
                        </a:srgbClr>
                      </a:solidFill>
                      <a:prstDash val="solid"/>
                      <a:round/>
                      <a:headEnd type="none" w="med" len="med"/>
                      <a:tailEnd type="none" w="med" len="med"/>
                    </a:lnB>
                    <a:solidFill>
                      <a:srgbClr val="FFFFFF"/>
                    </a:solidFill>
                  </a:tcPr>
                </a:tc>
                <a:tc>
                  <a:txBody>
                    <a:bodyPr/>
                    <a:lstStyle/>
                    <a:p>
                      <a:pPr marL="0" algn="l" defTabSz="914363" rtl="0" eaLnBrk="1" latinLnBrk="0" hangingPunct="1"/>
                      <a:r>
                        <a:rPr lang="en-US" sz="1800" b="0" u="none" strike="noStrike" kern="1200" dirty="0" smtClean="0">
                          <a:solidFill>
                            <a:srgbClr val="5F5F5F"/>
                          </a:solidFill>
                          <a:latin typeface="+mn-lt"/>
                          <a:ea typeface="Segoe UI" pitchFamily="34" charset="0"/>
                          <a:cs typeface="Segoe UI" pitchFamily="34" charset="0"/>
                        </a:rPr>
                        <a:t>150</a:t>
                      </a:r>
                      <a:endParaRPr lang="en-US" sz="1800" b="0" u="none" strike="noStrike" kern="1200" dirty="0">
                        <a:solidFill>
                          <a:srgbClr val="5F5F5F"/>
                        </a:solidFill>
                        <a:latin typeface="+mn-lt"/>
                        <a:ea typeface="Segoe UI" pitchFamily="34" charset="0"/>
                        <a:cs typeface="Segoe UI" pitchFamily="34" charset="0"/>
                      </a:endParaRPr>
                    </a:p>
                  </a:txBody>
                  <a:tcPr marL="93298" marR="93298" marT="46630" marB="46630" anchor="ctr" anchorCtr="1">
                    <a:lnL w="12700" cap="flat" cmpd="sng" algn="ctr">
                      <a:solidFill>
                        <a:srgbClr val="000000">
                          <a:alpha val="24706"/>
                        </a:srgbClr>
                      </a:solidFill>
                      <a:prstDash val="solid"/>
                      <a:round/>
                      <a:headEnd type="none" w="med" len="med"/>
                      <a:tailEnd type="none" w="med" len="med"/>
                    </a:lnL>
                    <a:lnR w="12700" cap="flat" cmpd="sng" algn="ctr">
                      <a:solidFill>
                        <a:srgbClr val="000000">
                          <a:alpha val="24706"/>
                        </a:srgbClr>
                      </a:solidFill>
                      <a:prstDash val="solid"/>
                      <a:round/>
                      <a:headEnd type="none" w="med" len="med"/>
                      <a:tailEnd type="none" w="med" len="med"/>
                    </a:lnR>
                    <a:lnT w="12700" cap="flat" cmpd="sng" algn="ctr">
                      <a:solidFill>
                        <a:srgbClr val="000000">
                          <a:alpha val="24706"/>
                        </a:srgbClr>
                      </a:solidFill>
                      <a:prstDash val="solid"/>
                      <a:round/>
                      <a:headEnd type="none" w="med" len="med"/>
                      <a:tailEnd type="none" w="med" len="med"/>
                    </a:lnT>
                    <a:lnB w="12700" cap="flat" cmpd="sng" algn="ctr">
                      <a:solidFill>
                        <a:srgbClr val="000000">
                          <a:alpha val="24706"/>
                        </a:srgbClr>
                      </a:solidFill>
                      <a:prstDash val="solid"/>
                      <a:round/>
                      <a:headEnd type="none" w="med" len="med"/>
                      <a:tailEnd type="none" w="med" len="med"/>
                    </a:lnB>
                    <a:solidFill>
                      <a:srgbClr val="FFFFFF"/>
                    </a:solidFill>
                  </a:tcPr>
                </a:tc>
                <a:tc>
                  <a:txBody>
                    <a:bodyPr/>
                    <a:lstStyle/>
                    <a:p>
                      <a:pPr marL="0" algn="ctr" defTabSz="914363" rtl="0" eaLnBrk="1" latinLnBrk="0" hangingPunct="1"/>
                      <a:r>
                        <a:rPr lang="en-US" sz="1800" b="0" u="none" strike="noStrike" kern="1200" dirty="0" smtClean="0">
                          <a:solidFill>
                            <a:srgbClr val="5F5F5F"/>
                          </a:solidFill>
                          <a:latin typeface="+mn-lt"/>
                          <a:ea typeface="Segoe UI" pitchFamily="34" charset="0"/>
                          <a:cs typeface="Segoe UI" pitchFamily="34" charset="0"/>
                        </a:rPr>
                        <a:t>11 MB</a:t>
                      </a:r>
                      <a:endParaRPr lang="en-US" sz="1800" b="0" u="none" strike="noStrike" kern="1200" dirty="0">
                        <a:solidFill>
                          <a:srgbClr val="5F5F5F"/>
                        </a:solidFill>
                        <a:latin typeface="+mn-lt"/>
                        <a:ea typeface="Segoe UI" pitchFamily="34" charset="0"/>
                        <a:cs typeface="Segoe UI" pitchFamily="34" charset="0"/>
                      </a:endParaRPr>
                    </a:p>
                  </a:txBody>
                  <a:tcPr marL="93298" marR="93298" marT="46630" marB="46630" anchor="ctr">
                    <a:lnL w="12700" cap="flat" cmpd="sng" algn="ctr">
                      <a:solidFill>
                        <a:srgbClr val="000000">
                          <a:alpha val="24706"/>
                        </a:srgbClr>
                      </a:solidFill>
                      <a:prstDash val="solid"/>
                      <a:round/>
                      <a:headEnd type="none" w="med" len="med"/>
                      <a:tailEnd type="none" w="med" len="med"/>
                    </a:lnL>
                    <a:lnR w="12700" cap="flat" cmpd="sng" algn="ctr">
                      <a:solidFill>
                        <a:srgbClr val="000000">
                          <a:alpha val="24706"/>
                        </a:srgbClr>
                      </a:solidFill>
                      <a:prstDash val="solid"/>
                      <a:round/>
                      <a:headEnd type="none" w="med" len="med"/>
                      <a:tailEnd type="none" w="med" len="med"/>
                    </a:lnR>
                    <a:lnT w="12700" cap="flat" cmpd="sng" algn="ctr">
                      <a:solidFill>
                        <a:srgbClr val="000000">
                          <a:alpha val="24706"/>
                        </a:srgbClr>
                      </a:solidFill>
                      <a:prstDash val="solid"/>
                      <a:round/>
                      <a:headEnd type="none" w="med" len="med"/>
                      <a:tailEnd type="none" w="med" len="med"/>
                    </a:lnT>
                    <a:lnB w="12700" cap="flat" cmpd="sng" algn="ctr">
                      <a:solidFill>
                        <a:srgbClr val="000000">
                          <a:alpha val="24706"/>
                        </a:srgbClr>
                      </a:solidFill>
                      <a:prstDash val="solid"/>
                      <a:round/>
                      <a:headEnd type="none" w="med" len="med"/>
                      <a:tailEnd type="none" w="med" len="med"/>
                    </a:lnB>
                    <a:solidFill>
                      <a:srgbClr val="FFFFFF"/>
                    </a:solidFill>
                  </a:tcPr>
                </a:tc>
              </a:tr>
              <a:tr h="373041">
                <a:tc>
                  <a:txBody>
                    <a:bodyPr/>
                    <a:lstStyle/>
                    <a:p>
                      <a:pPr marL="0" algn="l" defTabSz="914363" rtl="0" eaLnBrk="1" latinLnBrk="0" hangingPunct="1"/>
                      <a:r>
                        <a:rPr lang="en-US" sz="1800" b="0" u="none" strike="noStrike" kern="1200" dirty="0" smtClean="0">
                          <a:solidFill>
                            <a:srgbClr val="5F5F5F"/>
                          </a:solidFill>
                          <a:latin typeface="+mn-lt"/>
                          <a:ea typeface="Segoe UI" pitchFamily="34" charset="0"/>
                          <a:cs typeface="Segoe UI" pitchFamily="34" charset="0"/>
                        </a:rPr>
                        <a:t>1 Month</a:t>
                      </a:r>
                      <a:endParaRPr lang="en-US" sz="1800" b="0" u="none" strike="noStrike" kern="1200" dirty="0">
                        <a:solidFill>
                          <a:srgbClr val="5F5F5F"/>
                        </a:solidFill>
                        <a:latin typeface="+mn-lt"/>
                        <a:ea typeface="Segoe UI" pitchFamily="34" charset="0"/>
                        <a:cs typeface="Segoe UI" pitchFamily="34" charset="0"/>
                      </a:endParaRPr>
                    </a:p>
                  </a:txBody>
                  <a:tcPr marL="93298" marR="93298" marT="46630" marB="46630" anchor="ctr" anchorCtr="1">
                    <a:lnL w="3175" cap="flat" cmpd="sng" algn="ctr">
                      <a:solidFill>
                        <a:srgbClr val="000000">
                          <a:alpha val="30196"/>
                        </a:srgbClr>
                      </a:solidFill>
                      <a:prstDash val="solid"/>
                      <a:round/>
                      <a:headEnd type="none" w="med" len="med"/>
                      <a:tailEnd type="none" w="med" len="med"/>
                    </a:lnL>
                    <a:lnR w="12700" cap="flat" cmpd="sng" algn="ctr">
                      <a:solidFill>
                        <a:srgbClr val="000000">
                          <a:alpha val="24706"/>
                        </a:srgbClr>
                      </a:solidFill>
                      <a:prstDash val="solid"/>
                      <a:round/>
                      <a:headEnd type="none" w="med" len="med"/>
                      <a:tailEnd type="none" w="med" len="med"/>
                    </a:lnR>
                    <a:lnT w="12700" cap="flat" cmpd="sng" algn="ctr">
                      <a:solidFill>
                        <a:srgbClr val="000000">
                          <a:alpha val="24706"/>
                        </a:srgbClr>
                      </a:solidFill>
                      <a:prstDash val="solid"/>
                      <a:round/>
                      <a:headEnd type="none" w="med" len="med"/>
                      <a:tailEnd type="none" w="med" len="med"/>
                    </a:lnT>
                    <a:lnB w="12700" cap="flat" cmpd="sng" algn="ctr">
                      <a:solidFill>
                        <a:srgbClr val="000000">
                          <a:alpha val="24706"/>
                        </a:srgbClr>
                      </a:solidFill>
                      <a:prstDash val="solid"/>
                      <a:round/>
                      <a:headEnd type="none" w="med" len="med"/>
                      <a:tailEnd type="none" w="med" len="med"/>
                    </a:lnB>
                    <a:solidFill>
                      <a:srgbClr val="FFFFFF"/>
                    </a:solidFill>
                  </a:tcPr>
                </a:tc>
                <a:tc>
                  <a:txBody>
                    <a:bodyPr/>
                    <a:lstStyle/>
                    <a:p>
                      <a:pPr marL="0" algn="l" defTabSz="914363" rtl="0" eaLnBrk="1" latinLnBrk="0" hangingPunct="1"/>
                      <a:r>
                        <a:rPr lang="en-US" sz="1800" b="0" u="none" strike="noStrike" kern="1200" dirty="0" smtClean="0">
                          <a:solidFill>
                            <a:srgbClr val="5F5F5F"/>
                          </a:solidFill>
                          <a:latin typeface="+mn-lt"/>
                          <a:ea typeface="Segoe UI" pitchFamily="34" charset="0"/>
                          <a:cs typeface="Segoe UI" pitchFamily="34" charset="0"/>
                        </a:rPr>
                        <a:t>3300</a:t>
                      </a:r>
                      <a:endParaRPr lang="en-US" sz="1800" b="0" u="none" strike="noStrike" kern="1200" dirty="0">
                        <a:solidFill>
                          <a:srgbClr val="5F5F5F"/>
                        </a:solidFill>
                        <a:latin typeface="+mn-lt"/>
                        <a:ea typeface="Segoe UI" pitchFamily="34" charset="0"/>
                        <a:cs typeface="Segoe UI" pitchFamily="34" charset="0"/>
                      </a:endParaRPr>
                    </a:p>
                  </a:txBody>
                  <a:tcPr marL="93298" marR="93298" marT="46630" marB="46630" anchor="ctr" anchorCtr="1">
                    <a:lnL w="12700" cap="flat" cmpd="sng" algn="ctr">
                      <a:solidFill>
                        <a:srgbClr val="000000">
                          <a:alpha val="24706"/>
                        </a:srgbClr>
                      </a:solidFill>
                      <a:prstDash val="solid"/>
                      <a:round/>
                      <a:headEnd type="none" w="med" len="med"/>
                      <a:tailEnd type="none" w="med" len="med"/>
                    </a:lnL>
                    <a:lnR w="12700" cap="flat" cmpd="sng" algn="ctr">
                      <a:solidFill>
                        <a:srgbClr val="000000">
                          <a:alpha val="24706"/>
                        </a:srgbClr>
                      </a:solidFill>
                      <a:prstDash val="solid"/>
                      <a:round/>
                      <a:headEnd type="none" w="med" len="med"/>
                      <a:tailEnd type="none" w="med" len="med"/>
                    </a:lnR>
                    <a:lnT w="12700" cap="flat" cmpd="sng" algn="ctr">
                      <a:solidFill>
                        <a:srgbClr val="000000">
                          <a:alpha val="24706"/>
                        </a:srgbClr>
                      </a:solidFill>
                      <a:prstDash val="solid"/>
                      <a:round/>
                      <a:headEnd type="none" w="med" len="med"/>
                      <a:tailEnd type="none" w="med" len="med"/>
                    </a:lnT>
                    <a:lnB w="12700" cap="flat" cmpd="sng" algn="ctr">
                      <a:solidFill>
                        <a:srgbClr val="000000">
                          <a:alpha val="24706"/>
                        </a:srgbClr>
                      </a:solidFill>
                      <a:prstDash val="solid"/>
                      <a:round/>
                      <a:headEnd type="none" w="med" len="med"/>
                      <a:tailEnd type="none" w="med" len="med"/>
                    </a:lnB>
                    <a:solidFill>
                      <a:srgbClr val="FFFFFF"/>
                    </a:solidFill>
                  </a:tcPr>
                </a:tc>
                <a:tc>
                  <a:txBody>
                    <a:bodyPr/>
                    <a:lstStyle/>
                    <a:p>
                      <a:pPr marL="0" algn="ctr" defTabSz="914363" rtl="0" eaLnBrk="1" latinLnBrk="0" hangingPunct="1"/>
                      <a:r>
                        <a:rPr lang="en-US" sz="1800" b="0" u="none" strike="noStrike" kern="1200" dirty="0" smtClean="0">
                          <a:solidFill>
                            <a:srgbClr val="5F5F5F"/>
                          </a:solidFill>
                          <a:latin typeface="+mn-lt"/>
                          <a:ea typeface="Segoe UI" pitchFamily="34" charset="0"/>
                          <a:cs typeface="Segoe UI" pitchFamily="34" charset="0"/>
                        </a:rPr>
                        <a:t>242 MB</a:t>
                      </a:r>
                      <a:endParaRPr lang="en-US" sz="1800" b="0" u="none" strike="noStrike" kern="1200" dirty="0">
                        <a:solidFill>
                          <a:srgbClr val="5F5F5F"/>
                        </a:solidFill>
                        <a:latin typeface="+mn-lt"/>
                        <a:ea typeface="Segoe UI" pitchFamily="34" charset="0"/>
                        <a:cs typeface="Segoe UI" pitchFamily="34" charset="0"/>
                      </a:endParaRPr>
                    </a:p>
                  </a:txBody>
                  <a:tcPr marL="93298" marR="93298" marT="46630" marB="46630" anchor="ctr">
                    <a:lnL w="12700" cap="flat" cmpd="sng" algn="ctr">
                      <a:solidFill>
                        <a:srgbClr val="000000">
                          <a:alpha val="24706"/>
                        </a:srgbClr>
                      </a:solidFill>
                      <a:prstDash val="solid"/>
                      <a:round/>
                      <a:headEnd type="none" w="med" len="med"/>
                      <a:tailEnd type="none" w="med" len="med"/>
                    </a:lnL>
                    <a:lnR w="12700" cap="flat" cmpd="sng" algn="ctr">
                      <a:solidFill>
                        <a:srgbClr val="000000">
                          <a:alpha val="24706"/>
                        </a:srgbClr>
                      </a:solidFill>
                      <a:prstDash val="solid"/>
                      <a:round/>
                      <a:headEnd type="none" w="med" len="med"/>
                      <a:tailEnd type="none" w="med" len="med"/>
                    </a:lnR>
                    <a:lnT w="12700" cap="flat" cmpd="sng" algn="ctr">
                      <a:solidFill>
                        <a:srgbClr val="000000">
                          <a:alpha val="24706"/>
                        </a:srgbClr>
                      </a:solidFill>
                      <a:prstDash val="solid"/>
                      <a:round/>
                      <a:headEnd type="none" w="med" len="med"/>
                      <a:tailEnd type="none" w="med" len="med"/>
                    </a:lnT>
                    <a:lnB w="12700" cap="flat" cmpd="sng" algn="ctr">
                      <a:solidFill>
                        <a:srgbClr val="000000">
                          <a:alpha val="24706"/>
                        </a:srgbClr>
                      </a:solidFill>
                      <a:prstDash val="solid"/>
                      <a:round/>
                      <a:headEnd type="none" w="med" len="med"/>
                      <a:tailEnd type="none" w="med" len="med"/>
                    </a:lnB>
                    <a:solidFill>
                      <a:srgbClr val="FFFFFF"/>
                    </a:solidFill>
                  </a:tcPr>
                </a:tc>
              </a:tr>
              <a:tr h="373041">
                <a:tc>
                  <a:txBody>
                    <a:bodyPr/>
                    <a:lstStyle/>
                    <a:p>
                      <a:pPr marL="0" algn="l" defTabSz="914363" rtl="0" eaLnBrk="1" latinLnBrk="0" hangingPunct="1"/>
                      <a:r>
                        <a:rPr lang="en-US" sz="1800" b="0" u="none" strike="noStrike" kern="1200" dirty="0" smtClean="0">
                          <a:solidFill>
                            <a:srgbClr val="5F5F5F"/>
                          </a:solidFill>
                          <a:latin typeface="+mn-lt"/>
                          <a:ea typeface="Segoe UI" pitchFamily="34" charset="0"/>
                          <a:cs typeface="Segoe UI" pitchFamily="34" charset="0"/>
                        </a:rPr>
                        <a:t>1 Year</a:t>
                      </a:r>
                      <a:endParaRPr lang="en-US" sz="1800" b="0" u="none" strike="noStrike" kern="1200" dirty="0">
                        <a:solidFill>
                          <a:srgbClr val="5F5F5F"/>
                        </a:solidFill>
                        <a:latin typeface="+mn-lt"/>
                        <a:ea typeface="Segoe UI" pitchFamily="34" charset="0"/>
                        <a:cs typeface="Segoe UI" pitchFamily="34" charset="0"/>
                      </a:endParaRPr>
                    </a:p>
                  </a:txBody>
                  <a:tcPr marL="93298" marR="93298" marT="46630" marB="46630" anchor="ctr" anchorCtr="1">
                    <a:lnL w="3175" cap="flat" cmpd="sng" algn="ctr">
                      <a:solidFill>
                        <a:srgbClr val="000000">
                          <a:alpha val="30196"/>
                        </a:srgbClr>
                      </a:solidFill>
                      <a:prstDash val="solid"/>
                      <a:round/>
                      <a:headEnd type="none" w="med" len="med"/>
                      <a:tailEnd type="none" w="med" len="med"/>
                    </a:lnL>
                    <a:lnR w="12700" cap="flat" cmpd="sng" algn="ctr">
                      <a:solidFill>
                        <a:srgbClr val="000000">
                          <a:alpha val="24706"/>
                        </a:srgbClr>
                      </a:solidFill>
                      <a:prstDash val="solid"/>
                      <a:round/>
                      <a:headEnd type="none" w="med" len="med"/>
                      <a:tailEnd type="none" w="med" len="med"/>
                    </a:lnR>
                    <a:lnT w="12700" cap="flat" cmpd="sng" algn="ctr">
                      <a:solidFill>
                        <a:srgbClr val="000000">
                          <a:alpha val="24706"/>
                        </a:srgbClr>
                      </a:solidFill>
                      <a:prstDash val="solid"/>
                      <a:round/>
                      <a:headEnd type="none" w="med" len="med"/>
                      <a:tailEnd type="none" w="med" len="med"/>
                    </a:lnT>
                    <a:lnB w="12700" cap="flat" cmpd="sng" algn="ctr">
                      <a:solidFill>
                        <a:srgbClr val="000000">
                          <a:alpha val="24706"/>
                        </a:srgbClr>
                      </a:solidFill>
                      <a:prstDash val="solid"/>
                      <a:round/>
                      <a:headEnd type="none" w="med" len="med"/>
                      <a:tailEnd type="none" w="med" len="med"/>
                    </a:lnB>
                    <a:solidFill>
                      <a:srgbClr val="FFFFFF"/>
                    </a:solidFill>
                  </a:tcPr>
                </a:tc>
                <a:tc>
                  <a:txBody>
                    <a:bodyPr/>
                    <a:lstStyle/>
                    <a:p>
                      <a:pPr marL="0" algn="l" defTabSz="914363" rtl="0" eaLnBrk="1" latinLnBrk="0" hangingPunct="1"/>
                      <a:r>
                        <a:rPr lang="en-US" sz="1800" b="0" u="none" strike="noStrike" kern="1200" dirty="0" smtClean="0">
                          <a:solidFill>
                            <a:srgbClr val="5F5F5F"/>
                          </a:solidFill>
                          <a:latin typeface="+mn-lt"/>
                          <a:ea typeface="Segoe UI" pitchFamily="34" charset="0"/>
                          <a:cs typeface="Segoe UI" pitchFamily="34" charset="0"/>
                        </a:rPr>
                        <a:t>39000</a:t>
                      </a:r>
                      <a:endParaRPr lang="en-US" sz="1800" b="0" u="none" strike="noStrike" kern="1200" dirty="0">
                        <a:solidFill>
                          <a:srgbClr val="5F5F5F"/>
                        </a:solidFill>
                        <a:latin typeface="+mn-lt"/>
                        <a:ea typeface="Segoe UI" pitchFamily="34" charset="0"/>
                        <a:cs typeface="Segoe UI" pitchFamily="34" charset="0"/>
                      </a:endParaRPr>
                    </a:p>
                  </a:txBody>
                  <a:tcPr marL="93298" marR="93298" marT="46630" marB="46630" anchor="ctr" anchorCtr="1">
                    <a:lnL w="12700" cap="flat" cmpd="sng" algn="ctr">
                      <a:solidFill>
                        <a:srgbClr val="000000">
                          <a:alpha val="24706"/>
                        </a:srgbClr>
                      </a:solidFill>
                      <a:prstDash val="solid"/>
                      <a:round/>
                      <a:headEnd type="none" w="med" len="med"/>
                      <a:tailEnd type="none" w="med" len="med"/>
                    </a:lnL>
                    <a:lnR w="12700" cap="flat" cmpd="sng" algn="ctr">
                      <a:solidFill>
                        <a:srgbClr val="000000">
                          <a:alpha val="24706"/>
                        </a:srgbClr>
                      </a:solidFill>
                      <a:prstDash val="solid"/>
                      <a:round/>
                      <a:headEnd type="none" w="med" len="med"/>
                      <a:tailEnd type="none" w="med" len="med"/>
                    </a:lnR>
                    <a:lnT w="12700" cap="flat" cmpd="sng" algn="ctr">
                      <a:solidFill>
                        <a:srgbClr val="000000">
                          <a:alpha val="24706"/>
                        </a:srgbClr>
                      </a:solidFill>
                      <a:prstDash val="solid"/>
                      <a:round/>
                      <a:headEnd type="none" w="med" len="med"/>
                      <a:tailEnd type="none" w="med" len="med"/>
                    </a:lnT>
                    <a:lnB w="12700" cap="flat" cmpd="sng" algn="ctr">
                      <a:solidFill>
                        <a:srgbClr val="000000">
                          <a:alpha val="24706"/>
                        </a:srgbClr>
                      </a:solidFill>
                      <a:prstDash val="solid"/>
                      <a:round/>
                      <a:headEnd type="none" w="med" len="med"/>
                      <a:tailEnd type="none" w="med" len="med"/>
                    </a:lnB>
                    <a:solidFill>
                      <a:srgbClr val="FFFFFF"/>
                    </a:solidFill>
                  </a:tcPr>
                </a:tc>
                <a:tc>
                  <a:txBody>
                    <a:bodyPr/>
                    <a:lstStyle/>
                    <a:p>
                      <a:pPr marL="0" algn="ctr" defTabSz="914363" rtl="0" eaLnBrk="1" latinLnBrk="0" hangingPunct="1"/>
                      <a:r>
                        <a:rPr lang="en-US" sz="1800" b="0" u="none" strike="noStrike" kern="1200" dirty="0" smtClean="0">
                          <a:solidFill>
                            <a:srgbClr val="5F5F5F"/>
                          </a:solidFill>
                          <a:latin typeface="+mn-lt"/>
                          <a:ea typeface="Segoe UI" pitchFamily="34" charset="0"/>
                          <a:cs typeface="Segoe UI" pitchFamily="34" charset="0"/>
                        </a:rPr>
                        <a:t>2.8 GB</a:t>
                      </a:r>
                      <a:endParaRPr lang="en-US" sz="1800" b="0" u="none" strike="noStrike" kern="1200" dirty="0">
                        <a:solidFill>
                          <a:srgbClr val="5F5F5F"/>
                        </a:solidFill>
                        <a:latin typeface="+mn-lt"/>
                        <a:ea typeface="Segoe UI" pitchFamily="34" charset="0"/>
                        <a:cs typeface="Segoe UI" pitchFamily="34" charset="0"/>
                      </a:endParaRPr>
                    </a:p>
                  </a:txBody>
                  <a:tcPr marL="93298" marR="93298" marT="46630" marB="46630" anchor="ctr">
                    <a:lnL w="12700" cap="flat" cmpd="sng" algn="ctr">
                      <a:solidFill>
                        <a:srgbClr val="000000">
                          <a:alpha val="24706"/>
                        </a:srgbClr>
                      </a:solidFill>
                      <a:prstDash val="solid"/>
                      <a:round/>
                      <a:headEnd type="none" w="med" len="med"/>
                      <a:tailEnd type="none" w="med" len="med"/>
                    </a:lnL>
                    <a:lnR w="12700" cap="flat" cmpd="sng" algn="ctr">
                      <a:solidFill>
                        <a:srgbClr val="000000">
                          <a:alpha val="24706"/>
                        </a:srgbClr>
                      </a:solidFill>
                      <a:prstDash val="solid"/>
                      <a:round/>
                      <a:headEnd type="none" w="med" len="med"/>
                      <a:tailEnd type="none" w="med" len="med"/>
                    </a:lnR>
                    <a:lnT w="12700" cap="flat" cmpd="sng" algn="ctr">
                      <a:solidFill>
                        <a:srgbClr val="000000">
                          <a:alpha val="24706"/>
                        </a:srgbClr>
                      </a:solidFill>
                      <a:prstDash val="solid"/>
                      <a:round/>
                      <a:headEnd type="none" w="med" len="med"/>
                      <a:tailEnd type="none" w="med" len="med"/>
                    </a:lnT>
                    <a:lnB w="12700" cap="flat" cmpd="sng" algn="ctr">
                      <a:solidFill>
                        <a:srgbClr val="000000">
                          <a:alpha val="24706"/>
                        </a:srgbClr>
                      </a:solidFill>
                      <a:prstDash val="solid"/>
                      <a:round/>
                      <a:headEnd type="none" w="med" len="med"/>
                      <a:tailEnd type="none" w="med" len="med"/>
                    </a:lnB>
                    <a:solidFill>
                      <a:srgbClr val="FFFFFF"/>
                    </a:solidFill>
                  </a:tcPr>
                </a:tc>
              </a:tr>
              <a:tr h="373041">
                <a:tc>
                  <a:txBody>
                    <a:bodyPr/>
                    <a:lstStyle/>
                    <a:p>
                      <a:pPr marL="0" algn="l" defTabSz="914363" rtl="0" eaLnBrk="1" latinLnBrk="0" hangingPunct="1"/>
                      <a:r>
                        <a:rPr lang="en-US" sz="1800" b="0" u="none" strike="noStrike" kern="1200" dirty="0" smtClean="0">
                          <a:solidFill>
                            <a:srgbClr val="5F5F5F"/>
                          </a:solidFill>
                          <a:latin typeface="+mn-lt"/>
                          <a:ea typeface="Segoe UI" pitchFamily="34" charset="0"/>
                          <a:cs typeface="Segoe UI" pitchFamily="34" charset="0"/>
                        </a:rPr>
                        <a:t>2 Years</a:t>
                      </a:r>
                      <a:endParaRPr lang="en-US" sz="1800" b="0" u="none" strike="noStrike" kern="1200" dirty="0">
                        <a:solidFill>
                          <a:srgbClr val="5F5F5F"/>
                        </a:solidFill>
                        <a:latin typeface="+mn-lt"/>
                        <a:ea typeface="Segoe UI" pitchFamily="34" charset="0"/>
                        <a:cs typeface="Segoe UI" pitchFamily="34" charset="0"/>
                      </a:endParaRPr>
                    </a:p>
                  </a:txBody>
                  <a:tcPr marL="93298" marR="93298" marT="46630" marB="46630" anchor="ctr" anchorCtr="1">
                    <a:lnL w="3175" cap="flat" cmpd="sng" algn="ctr">
                      <a:solidFill>
                        <a:srgbClr val="000000">
                          <a:alpha val="30196"/>
                        </a:srgbClr>
                      </a:solidFill>
                      <a:prstDash val="solid"/>
                      <a:round/>
                      <a:headEnd type="none" w="med" len="med"/>
                      <a:tailEnd type="none" w="med" len="med"/>
                    </a:lnL>
                    <a:lnR w="12700" cap="flat" cmpd="sng" algn="ctr">
                      <a:solidFill>
                        <a:srgbClr val="000000">
                          <a:alpha val="24706"/>
                        </a:srgbClr>
                      </a:solidFill>
                      <a:prstDash val="solid"/>
                      <a:round/>
                      <a:headEnd type="none" w="med" len="med"/>
                      <a:tailEnd type="none" w="med" len="med"/>
                    </a:lnR>
                    <a:lnT w="12700" cap="flat" cmpd="sng" algn="ctr">
                      <a:solidFill>
                        <a:srgbClr val="000000">
                          <a:alpha val="24706"/>
                        </a:srgbClr>
                      </a:solidFill>
                      <a:prstDash val="solid"/>
                      <a:round/>
                      <a:headEnd type="none" w="med" len="med"/>
                      <a:tailEnd type="none" w="med" len="med"/>
                    </a:lnT>
                    <a:lnB w="12700" cap="flat" cmpd="sng" algn="ctr">
                      <a:solidFill>
                        <a:srgbClr val="000000">
                          <a:alpha val="24706"/>
                        </a:srgbClr>
                      </a:solidFill>
                      <a:prstDash val="solid"/>
                      <a:round/>
                      <a:headEnd type="none" w="med" len="med"/>
                      <a:tailEnd type="none" w="med" len="med"/>
                    </a:lnB>
                    <a:solidFill>
                      <a:srgbClr val="FFFFFF"/>
                    </a:solidFill>
                  </a:tcPr>
                </a:tc>
                <a:tc>
                  <a:txBody>
                    <a:bodyPr/>
                    <a:lstStyle/>
                    <a:p>
                      <a:pPr marL="0" algn="l" defTabSz="914363" rtl="0" eaLnBrk="1" latinLnBrk="0" hangingPunct="1"/>
                      <a:r>
                        <a:rPr lang="en-US" sz="1800" b="0" u="none" strike="noStrike" kern="1200" dirty="0" smtClean="0">
                          <a:solidFill>
                            <a:srgbClr val="5F5F5F"/>
                          </a:solidFill>
                          <a:latin typeface="+mn-lt"/>
                          <a:ea typeface="Segoe UI" pitchFamily="34" charset="0"/>
                          <a:cs typeface="Segoe UI" pitchFamily="34" charset="0"/>
                        </a:rPr>
                        <a:t>78000</a:t>
                      </a:r>
                      <a:endParaRPr lang="en-US" sz="1800" b="0" u="none" strike="noStrike" kern="1200" dirty="0">
                        <a:solidFill>
                          <a:srgbClr val="5F5F5F"/>
                        </a:solidFill>
                        <a:latin typeface="+mn-lt"/>
                        <a:ea typeface="Segoe UI" pitchFamily="34" charset="0"/>
                        <a:cs typeface="Segoe UI" pitchFamily="34" charset="0"/>
                      </a:endParaRPr>
                    </a:p>
                  </a:txBody>
                  <a:tcPr marL="93298" marR="93298" marT="46630" marB="46630" anchor="ctr" anchorCtr="1">
                    <a:lnL w="12700" cap="flat" cmpd="sng" algn="ctr">
                      <a:solidFill>
                        <a:srgbClr val="000000">
                          <a:alpha val="24706"/>
                        </a:srgbClr>
                      </a:solidFill>
                      <a:prstDash val="solid"/>
                      <a:round/>
                      <a:headEnd type="none" w="med" len="med"/>
                      <a:tailEnd type="none" w="med" len="med"/>
                    </a:lnL>
                    <a:lnR w="12700" cap="flat" cmpd="sng" algn="ctr">
                      <a:solidFill>
                        <a:srgbClr val="000000">
                          <a:alpha val="24706"/>
                        </a:srgbClr>
                      </a:solidFill>
                      <a:prstDash val="solid"/>
                      <a:round/>
                      <a:headEnd type="none" w="med" len="med"/>
                      <a:tailEnd type="none" w="med" len="med"/>
                    </a:lnR>
                    <a:lnT w="12700" cap="flat" cmpd="sng" algn="ctr">
                      <a:solidFill>
                        <a:srgbClr val="000000">
                          <a:alpha val="24706"/>
                        </a:srgbClr>
                      </a:solidFill>
                      <a:prstDash val="solid"/>
                      <a:round/>
                      <a:headEnd type="none" w="med" len="med"/>
                      <a:tailEnd type="none" w="med" len="med"/>
                    </a:lnT>
                    <a:lnB w="12700" cap="flat" cmpd="sng" algn="ctr">
                      <a:solidFill>
                        <a:srgbClr val="000000">
                          <a:alpha val="24706"/>
                        </a:srgbClr>
                      </a:solidFill>
                      <a:prstDash val="solid"/>
                      <a:round/>
                      <a:headEnd type="none" w="med" len="med"/>
                      <a:tailEnd type="none" w="med" len="med"/>
                    </a:lnB>
                    <a:solidFill>
                      <a:srgbClr val="FFFFFF"/>
                    </a:solidFill>
                  </a:tcPr>
                </a:tc>
                <a:tc>
                  <a:txBody>
                    <a:bodyPr/>
                    <a:lstStyle/>
                    <a:p>
                      <a:pPr marL="0" algn="ctr" defTabSz="914363" rtl="0" eaLnBrk="1" latinLnBrk="0" hangingPunct="1"/>
                      <a:r>
                        <a:rPr lang="en-US" sz="1800" b="0" u="none" strike="noStrike" kern="1200" dirty="0" smtClean="0">
                          <a:solidFill>
                            <a:srgbClr val="5F5F5F"/>
                          </a:solidFill>
                          <a:latin typeface="+mn-lt"/>
                          <a:ea typeface="Segoe UI" pitchFamily="34" charset="0"/>
                          <a:cs typeface="Segoe UI" pitchFamily="34" charset="0"/>
                        </a:rPr>
                        <a:t>5.6 GB</a:t>
                      </a:r>
                      <a:endParaRPr lang="en-US" sz="1800" b="0" u="none" strike="noStrike" kern="1200" dirty="0">
                        <a:solidFill>
                          <a:srgbClr val="5F5F5F"/>
                        </a:solidFill>
                        <a:latin typeface="+mn-lt"/>
                        <a:ea typeface="Segoe UI" pitchFamily="34" charset="0"/>
                        <a:cs typeface="Segoe UI" pitchFamily="34" charset="0"/>
                      </a:endParaRPr>
                    </a:p>
                  </a:txBody>
                  <a:tcPr marL="93298" marR="93298" marT="46630" marB="46630" anchor="ctr">
                    <a:lnL w="12700" cap="flat" cmpd="sng" algn="ctr">
                      <a:solidFill>
                        <a:srgbClr val="000000">
                          <a:alpha val="24706"/>
                        </a:srgbClr>
                      </a:solidFill>
                      <a:prstDash val="solid"/>
                      <a:round/>
                      <a:headEnd type="none" w="med" len="med"/>
                      <a:tailEnd type="none" w="med" len="med"/>
                    </a:lnL>
                    <a:lnR w="12700" cap="flat" cmpd="sng" algn="ctr">
                      <a:solidFill>
                        <a:srgbClr val="000000">
                          <a:alpha val="24706"/>
                        </a:srgbClr>
                      </a:solidFill>
                      <a:prstDash val="solid"/>
                      <a:round/>
                      <a:headEnd type="none" w="med" len="med"/>
                      <a:tailEnd type="none" w="med" len="med"/>
                    </a:lnR>
                    <a:lnT w="12700" cap="flat" cmpd="sng" algn="ctr">
                      <a:solidFill>
                        <a:srgbClr val="000000">
                          <a:alpha val="24706"/>
                        </a:srgbClr>
                      </a:solidFill>
                      <a:prstDash val="solid"/>
                      <a:round/>
                      <a:headEnd type="none" w="med" len="med"/>
                      <a:tailEnd type="none" w="med" len="med"/>
                    </a:lnT>
                    <a:lnB w="12700" cap="flat" cmpd="sng" algn="ctr">
                      <a:solidFill>
                        <a:srgbClr val="000000">
                          <a:alpha val="24706"/>
                        </a:srgbClr>
                      </a:solidFill>
                      <a:prstDash val="solid"/>
                      <a:round/>
                      <a:headEnd type="none" w="med" len="med"/>
                      <a:tailEnd type="none" w="med" len="med"/>
                    </a:lnB>
                    <a:solidFill>
                      <a:srgbClr val="FFFFFF"/>
                    </a:solidFill>
                  </a:tcPr>
                </a:tc>
              </a:tr>
              <a:tr h="373041">
                <a:tc>
                  <a:txBody>
                    <a:bodyPr/>
                    <a:lstStyle/>
                    <a:p>
                      <a:pPr marL="0" algn="l" defTabSz="914363" rtl="0" eaLnBrk="1" latinLnBrk="0" hangingPunct="1"/>
                      <a:r>
                        <a:rPr lang="en-US" sz="1800" b="0" u="none" strike="noStrike" kern="1200" dirty="0" smtClean="0">
                          <a:solidFill>
                            <a:srgbClr val="5F5F5F"/>
                          </a:solidFill>
                          <a:latin typeface="+mn-lt"/>
                          <a:ea typeface="Segoe UI" pitchFamily="34" charset="0"/>
                          <a:cs typeface="Segoe UI" pitchFamily="34" charset="0"/>
                        </a:rPr>
                        <a:t>4 Years</a:t>
                      </a:r>
                      <a:endParaRPr lang="en-US" sz="1800" b="0" u="none" strike="noStrike" kern="1200" dirty="0">
                        <a:solidFill>
                          <a:srgbClr val="5F5F5F"/>
                        </a:solidFill>
                        <a:latin typeface="+mn-lt"/>
                        <a:ea typeface="Segoe UI" pitchFamily="34" charset="0"/>
                        <a:cs typeface="Segoe UI" pitchFamily="34" charset="0"/>
                      </a:endParaRPr>
                    </a:p>
                  </a:txBody>
                  <a:tcPr marL="93298" marR="93298" marT="46630" marB="46630" anchor="ctr" anchorCtr="1">
                    <a:lnL w="3175" cap="flat" cmpd="sng" algn="ctr">
                      <a:solidFill>
                        <a:srgbClr val="000000">
                          <a:alpha val="30196"/>
                        </a:srgbClr>
                      </a:solidFill>
                      <a:prstDash val="solid"/>
                      <a:round/>
                      <a:headEnd type="none" w="med" len="med"/>
                      <a:tailEnd type="none" w="med" len="med"/>
                    </a:lnL>
                    <a:lnR w="12700" cap="flat" cmpd="sng" algn="ctr">
                      <a:solidFill>
                        <a:srgbClr val="000000">
                          <a:alpha val="24706"/>
                        </a:srgbClr>
                      </a:solidFill>
                      <a:prstDash val="solid"/>
                      <a:round/>
                      <a:headEnd type="none" w="med" len="med"/>
                      <a:tailEnd type="none" w="med" len="med"/>
                    </a:lnR>
                    <a:lnT w="12700" cap="flat" cmpd="sng" algn="ctr">
                      <a:solidFill>
                        <a:srgbClr val="000000">
                          <a:alpha val="24706"/>
                        </a:srgbClr>
                      </a:solidFill>
                      <a:prstDash val="solid"/>
                      <a:round/>
                      <a:headEnd type="none" w="med" len="med"/>
                      <a:tailEnd type="none" w="med" len="med"/>
                    </a:lnT>
                    <a:lnB w="3175" cap="flat" cmpd="sng" algn="ctr">
                      <a:solidFill>
                        <a:srgbClr val="000000">
                          <a:alpha val="30196"/>
                        </a:srgbClr>
                      </a:solidFill>
                      <a:prstDash val="solid"/>
                      <a:round/>
                      <a:headEnd type="none" w="med" len="med"/>
                      <a:tailEnd type="none" w="med" len="med"/>
                    </a:lnB>
                    <a:solidFill>
                      <a:srgbClr val="FFFFFF"/>
                    </a:solidFill>
                  </a:tcPr>
                </a:tc>
                <a:tc>
                  <a:txBody>
                    <a:bodyPr/>
                    <a:lstStyle/>
                    <a:p>
                      <a:pPr marL="0" algn="l" defTabSz="914363" rtl="0" eaLnBrk="1" latinLnBrk="0" hangingPunct="1"/>
                      <a:r>
                        <a:rPr lang="en-US" sz="1800" b="0" u="none" strike="noStrike" kern="1200" dirty="0" smtClean="0">
                          <a:solidFill>
                            <a:srgbClr val="5F5F5F"/>
                          </a:solidFill>
                          <a:latin typeface="+mn-lt"/>
                          <a:ea typeface="Segoe UI" pitchFamily="34" charset="0"/>
                          <a:cs typeface="Segoe UI" pitchFamily="34" charset="0"/>
                        </a:rPr>
                        <a:t>156000</a:t>
                      </a:r>
                      <a:endParaRPr lang="en-US" sz="1800" b="0" u="none" strike="noStrike" kern="1200" dirty="0">
                        <a:solidFill>
                          <a:srgbClr val="5F5F5F"/>
                        </a:solidFill>
                        <a:latin typeface="+mn-lt"/>
                        <a:ea typeface="Segoe UI" pitchFamily="34" charset="0"/>
                        <a:cs typeface="Segoe UI" pitchFamily="34" charset="0"/>
                      </a:endParaRPr>
                    </a:p>
                  </a:txBody>
                  <a:tcPr marL="93298" marR="93298" marT="46630" marB="46630" anchor="ctr" anchorCtr="1">
                    <a:lnL w="12700" cap="flat" cmpd="sng" algn="ctr">
                      <a:solidFill>
                        <a:srgbClr val="000000">
                          <a:alpha val="24706"/>
                        </a:srgbClr>
                      </a:solidFill>
                      <a:prstDash val="solid"/>
                      <a:round/>
                      <a:headEnd type="none" w="med" len="med"/>
                      <a:tailEnd type="none" w="med" len="med"/>
                    </a:lnL>
                    <a:lnR w="12700" cap="flat" cmpd="sng" algn="ctr">
                      <a:solidFill>
                        <a:srgbClr val="000000">
                          <a:alpha val="24706"/>
                        </a:srgbClr>
                      </a:solidFill>
                      <a:prstDash val="solid"/>
                      <a:round/>
                      <a:headEnd type="none" w="med" len="med"/>
                      <a:tailEnd type="none" w="med" len="med"/>
                    </a:lnR>
                    <a:lnT w="12700" cap="flat" cmpd="sng" algn="ctr">
                      <a:solidFill>
                        <a:srgbClr val="000000">
                          <a:alpha val="24706"/>
                        </a:srgbClr>
                      </a:solidFill>
                      <a:prstDash val="solid"/>
                      <a:round/>
                      <a:headEnd type="none" w="med" len="med"/>
                      <a:tailEnd type="none" w="med" len="med"/>
                    </a:lnT>
                    <a:lnB w="3175" cap="flat" cmpd="sng" algn="ctr">
                      <a:solidFill>
                        <a:srgbClr val="000000">
                          <a:alpha val="30196"/>
                        </a:srgbClr>
                      </a:solidFill>
                      <a:prstDash val="solid"/>
                      <a:round/>
                      <a:headEnd type="none" w="med" len="med"/>
                      <a:tailEnd type="none" w="med" len="med"/>
                    </a:lnB>
                    <a:solidFill>
                      <a:srgbClr val="FFFFFF"/>
                    </a:solidFill>
                  </a:tcPr>
                </a:tc>
                <a:tc>
                  <a:txBody>
                    <a:bodyPr/>
                    <a:lstStyle/>
                    <a:p>
                      <a:pPr marL="0" algn="ctr" defTabSz="914363" rtl="0" eaLnBrk="1" latinLnBrk="0" hangingPunct="1"/>
                      <a:r>
                        <a:rPr lang="en-US" sz="1800" b="0" u="none" strike="noStrike" kern="1200" dirty="0" smtClean="0">
                          <a:solidFill>
                            <a:srgbClr val="5F5F5F"/>
                          </a:solidFill>
                          <a:latin typeface="+mn-lt"/>
                          <a:ea typeface="Segoe UI" pitchFamily="34" charset="0"/>
                          <a:cs typeface="Segoe UI" pitchFamily="34" charset="0"/>
                        </a:rPr>
                        <a:t>11.2 GB</a:t>
                      </a:r>
                      <a:endParaRPr lang="en-US" sz="1800" b="0" u="none" strike="noStrike" kern="1200" dirty="0">
                        <a:solidFill>
                          <a:srgbClr val="5F5F5F"/>
                        </a:solidFill>
                        <a:latin typeface="+mn-lt"/>
                        <a:ea typeface="Segoe UI" pitchFamily="34" charset="0"/>
                        <a:cs typeface="Segoe UI" pitchFamily="34" charset="0"/>
                      </a:endParaRPr>
                    </a:p>
                  </a:txBody>
                  <a:tcPr marL="93298" marR="93298" marT="46630" marB="46630" anchor="ctr">
                    <a:lnL w="12700" cap="flat" cmpd="sng" algn="ctr">
                      <a:solidFill>
                        <a:srgbClr val="000000">
                          <a:alpha val="24706"/>
                        </a:srgbClr>
                      </a:solidFill>
                      <a:prstDash val="solid"/>
                      <a:round/>
                      <a:headEnd type="none" w="med" len="med"/>
                      <a:tailEnd type="none" w="med" len="med"/>
                    </a:lnL>
                    <a:lnR w="12700" cap="flat" cmpd="sng" algn="ctr">
                      <a:solidFill>
                        <a:srgbClr val="000000">
                          <a:alpha val="24706"/>
                        </a:srgbClr>
                      </a:solidFill>
                      <a:prstDash val="solid"/>
                      <a:round/>
                      <a:headEnd type="none" w="med" len="med"/>
                      <a:tailEnd type="none" w="med" len="med"/>
                    </a:lnR>
                    <a:lnT w="12700" cap="flat" cmpd="sng" algn="ctr">
                      <a:solidFill>
                        <a:srgbClr val="000000">
                          <a:alpha val="24706"/>
                        </a:srgbClr>
                      </a:solidFill>
                      <a:prstDash val="solid"/>
                      <a:round/>
                      <a:headEnd type="none" w="med" len="med"/>
                      <a:tailEnd type="none" w="med" len="med"/>
                    </a:lnT>
                    <a:lnB w="3175" cap="flat" cmpd="sng" algn="ctr">
                      <a:solidFill>
                        <a:srgbClr val="000000">
                          <a:alpha val="30196"/>
                        </a:srgbClr>
                      </a:solidFill>
                      <a:prstDash val="solid"/>
                      <a:round/>
                      <a:headEnd type="none" w="med" len="med"/>
                      <a:tailEnd type="none" w="med" len="med"/>
                    </a:lnB>
                    <a:solidFill>
                      <a:srgbClr val="FFFFFF"/>
                    </a:solidFill>
                  </a:tcPr>
                </a:tc>
              </a:tr>
            </a:tbl>
          </a:graphicData>
        </a:graphic>
      </p:graphicFrame>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9811"/>
          <a:stretch/>
        </p:blipFill>
        <p:spPr>
          <a:xfrm>
            <a:off x="7320113" y="3411152"/>
            <a:ext cx="4775808" cy="3390978"/>
          </a:xfrm>
          <a:prstGeom prst="rect">
            <a:avLst/>
          </a:prstGeom>
        </p:spPr>
      </p:pic>
      <p:pic>
        <p:nvPicPr>
          <p:cNvPr id="7" name="Picture 6" descr="Encore logo_primary.jpg.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305" y="5861048"/>
            <a:ext cx="3084576" cy="914400"/>
          </a:xfrm>
          <a:prstGeom prst="rect">
            <a:avLst/>
          </a:prstGeom>
        </p:spPr>
      </p:pic>
    </p:spTree>
    <p:custDataLst>
      <p:tags r:id="rId1"/>
    </p:custDataLst>
    <p:extLst>
      <p:ext uri="{BB962C8B-B14F-4D97-AF65-F5344CB8AC3E}">
        <p14:creationId xmlns:p14="http://schemas.microsoft.com/office/powerpoint/2010/main" val="3525971489"/>
      </p:ext>
    </p:extLst>
  </p:cSld>
  <p:clrMapOvr>
    <a:masterClrMapping/>
  </p:clrMapOvr>
  <p:transition xmlns:p14="http://schemas.microsoft.com/office/powerpoint/2010/main" advTm="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par>
                                <p:cTn id="8" presetID="10" presetClass="entr" presetSubtype="0" fill="hold" nodeType="withEffect">
                                  <p:stCondLst>
                                    <p:cond delay="7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Microsoft: Unmatched in the Cloud</a:t>
            </a:r>
          </a:p>
        </p:txBody>
      </p:sp>
      <p:grpSp>
        <p:nvGrpSpPr>
          <p:cNvPr id="30" name="Group 29"/>
          <p:cNvGrpSpPr/>
          <p:nvPr/>
        </p:nvGrpSpPr>
        <p:grpSpPr>
          <a:xfrm>
            <a:off x="6182367" y="4228696"/>
            <a:ext cx="5722829" cy="2492788"/>
            <a:chOff x="6059256" y="4146157"/>
            <a:chExt cx="5608869" cy="2444132"/>
          </a:xfrm>
        </p:grpSpPr>
        <p:sp>
          <p:nvSpPr>
            <p:cNvPr id="24" name="Rectangle 23"/>
            <p:cNvSpPr/>
            <p:nvPr/>
          </p:nvSpPr>
          <p:spPr bwMode="auto">
            <a:xfrm>
              <a:off x="6059256" y="4146157"/>
              <a:ext cx="5608869" cy="24441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i="1" dirty="0"/>
            </a:p>
          </p:txBody>
        </p:sp>
        <p:sp>
          <p:nvSpPr>
            <p:cNvPr id="12" name="TextBox 11"/>
            <p:cNvSpPr txBox="1"/>
            <p:nvPr/>
          </p:nvSpPr>
          <p:spPr>
            <a:xfrm>
              <a:off x="6508241" y="5213765"/>
              <a:ext cx="2398370" cy="603538"/>
            </a:xfrm>
            <a:prstGeom prst="rect">
              <a:avLst/>
            </a:prstGeom>
            <a:noFill/>
          </p:spPr>
          <p:txBody>
            <a:bodyPr wrap="none" lIns="0" tIns="0" rIns="0" bIns="0" rtlCol="0">
              <a:spAutoFit/>
            </a:bodyPr>
            <a:lstStyle/>
            <a:p>
              <a:r>
                <a:rPr lang="en-US" sz="2000" spc="-71" dirty="0">
                  <a:solidFill>
                    <a:schemeClr val="bg1"/>
                  </a:solidFill>
                </a:rPr>
                <a:t>Highly secure, </a:t>
              </a:r>
            </a:p>
            <a:p>
              <a:r>
                <a:rPr lang="en-US" sz="2000" spc="-71" dirty="0">
                  <a:solidFill>
                    <a:schemeClr val="bg1"/>
                  </a:solidFill>
                </a:rPr>
                <a:t>compliant infrastructure</a:t>
              </a:r>
            </a:p>
          </p:txBody>
        </p:sp>
        <p:sp>
          <p:nvSpPr>
            <p:cNvPr id="13" name="TextBox 12"/>
            <p:cNvSpPr txBox="1"/>
            <p:nvPr/>
          </p:nvSpPr>
          <p:spPr>
            <a:xfrm>
              <a:off x="6471673" y="4199321"/>
              <a:ext cx="2978772" cy="1010926"/>
            </a:xfrm>
            <a:prstGeom prst="rect">
              <a:avLst/>
            </a:prstGeom>
            <a:noFill/>
          </p:spPr>
          <p:txBody>
            <a:bodyPr wrap="none" lIns="0" tIns="0" rIns="0" bIns="0" rtlCol="0">
              <a:spAutoFit/>
            </a:bodyPr>
            <a:lstStyle/>
            <a:p>
              <a:r>
                <a:rPr lang="en-US" sz="6700" spc="-71" dirty="0">
                  <a:solidFill>
                    <a:schemeClr val="bg1"/>
                  </a:solidFill>
                  <a:latin typeface="+mj-lt"/>
                </a:rPr>
                <a:t>Security</a:t>
              </a:r>
            </a:p>
          </p:txBody>
        </p:sp>
      </p:grpSp>
      <p:grpSp>
        <p:nvGrpSpPr>
          <p:cNvPr id="29" name="Group 28"/>
          <p:cNvGrpSpPr/>
          <p:nvPr/>
        </p:nvGrpSpPr>
        <p:grpSpPr>
          <a:xfrm>
            <a:off x="417473" y="4228696"/>
            <a:ext cx="5722829" cy="2492788"/>
            <a:chOff x="409159" y="4146157"/>
            <a:chExt cx="5608869" cy="2444132"/>
          </a:xfrm>
        </p:grpSpPr>
        <p:sp>
          <p:nvSpPr>
            <p:cNvPr id="23" name="Rectangle 22"/>
            <p:cNvSpPr/>
            <p:nvPr/>
          </p:nvSpPr>
          <p:spPr bwMode="auto">
            <a:xfrm>
              <a:off x="409159" y="4146157"/>
              <a:ext cx="5608869" cy="24441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i="1" dirty="0"/>
            </a:p>
          </p:txBody>
        </p:sp>
        <p:sp>
          <p:nvSpPr>
            <p:cNvPr id="4" name="Rectangle 3"/>
            <p:cNvSpPr/>
            <p:nvPr/>
          </p:nvSpPr>
          <p:spPr>
            <a:xfrm>
              <a:off x="785836" y="5116326"/>
              <a:ext cx="2627216" cy="1323439"/>
            </a:xfrm>
            <a:prstGeom prst="rect">
              <a:avLst/>
            </a:prstGeom>
          </p:spPr>
          <p:txBody>
            <a:bodyPr wrap="square">
              <a:spAutoFit/>
            </a:bodyPr>
            <a:lstStyle/>
            <a:p>
              <a:pPr marL="0" lvl="1">
                <a:buClr>
                  <a:schemeClr val="bg1"/>
                </a:buClr>
                <a:buSzPct val="100000"/>
                <a:defRPr/>
              </a:pPr>
              <a:r>
                <a:rPr lang="en-US" sz="2000" spc="-71" dirty="0">
                  <a:solidFill>
                    <a:schemeClr val="bg1"/>
                  </a:solidFill>
                </a:rPr>
                <a:t>FISMA certified</a:t>
              </a:r>
            </a:p>
            <a:p>
              <a:pPr marL="0" lvl="1">
                <a:buClr>
                  <a:schemeClr val="bg1"/>
                </a:buClr>
                <a:buSzPct val="100000"/>
                <a:defRPr/>
              </a:pPr>
              <a:r>
                <a:rPr lang="en-US" sz="2000" spc="-71" dirty="0">
                  <a:solidFill>
                    <a:schemeClr val="bg1"/>
                  </a:solidFill>
                </a:rPr>
                <a:t>EU Model Clauses </a:t>
              </a:r>
            </a:p>
            <a:p>
              <a:pPr marL="0" lvl="1">
                <a:buClr>
                  <a:schemeClr val="bg1"/>
                </a:buClr>
                <a:buSzPct val="100000"/>
                <a:defRPr/>
              </a:pPr>
              <a:r>
                <a:rPr lang="en-US" sz="2000" spc="-71" dirty="0">
                  <a:solidFill>
                    <a:schemeClr val="bg1"/>
                  </a:solidFill>
                </a:rPr>
                <a:t>SAS 70/SSAE 16</a:t>
              </a:r>
            </a:p>
            <a:p>
              <a:pPr marL="0" lvl="1">
                <a:buClr>
                  <a:schemeClr val="bg1"/>
                </a:buClr>
                <a:buSzPct val="100000"/>
                <a:defRPr/>
              </a:pPr>
              <a:r>
                <a:rPr lang="en-US" sz="2000" spc="-71" dirty="0">
                  <a:solidFill>
                    <a:schemeClr val="bg1"/>
                  </a:solidFill>
                </a:rPr>
                <a:t>ISO 27001 compliant</a:t>
              </a:r>
            </a:p>
          </p:txBody>
        </p:sp>
        <p:sp>
          <p:nvSpPr>
            <p:cNvPr id="14" name="TextBox 13"/>
            <p:cNvSpPr txBox="1"/>
            <p:nvPr/>
          </p:nvSpPr>
          <p:spPr>
            <a:xfrm>
              <a:off x="746441" y="4199321"/>
              <a:ext cx="4742225" cy="1010926"/>
            </a:xfrm>
            <a:prstGeom prst="rect">
              <a:avLst/>
            </a:prstGeom>
            <a:noFill/>
          </p:spPr>
          <p:txBody>
            <a:bodyPr wrap="none" lIns="0" tIns="0" rIns="0" bIns="0" rtlCol="0">
              <a:spAutoFit/>
            </a:bodyPr>
            <a:lstStyle/>
            <a:p>
              <a:r>
                <a:rPr lang="en-US" sz="6700" spc="-71" dirty="0">
                  <a:solidFill>
                    <a:schemeClr val="bg1"/>
                  </a:solidFill>
                  <a:latin typeface="+mj-lt"/>
                </a:rPr>
                <a:t>Certifications</a:t>
              </a:r>
            </a:p>
          </p:txBody>
        </p:sp>
      </p:grpSp>
      <p:grpSp>
        <p:nvGrpSpPr>
          <p:cNvPr id="27" name="Group 26"/>
          <p:cNvGrpSpPr/>
          <p:nvPr/>
        </p:nvGrpSpPr>
        <p:grpSpPr>
          <a:xfrm>
            <a:off x="417473" y="1168200"/>
            <a:ext cx="5722829" cy="1473332"/>
            <a:chOff x="409159" y="1145398"/>
            <a:chExt cx="5608869" cy="1444574"/>
          </a:xfrm>
        </p:grpSpPr>
        <p:sp>
          <p:nvSpPr>
            <p:cNvPr id="19" name="Rectangle 18"/>
            <p:cNvSpPr/>
            <p:nvPr/>
          </p:nvSpPr>
          <p:spPr bwMode="auto">
            <a:xfrm>
              <a:off x="409159" y="1145398"/>
              <a:ext cx="5608869" cy="144457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i="1" dirty="0"/>
            </a:p>
          </p:txBody>
        </p:sp>
        <p:sp>
          <p:nvSpPr>
            <p:cNvPr id="6" name="TextBox 5"/>
            <p:cNvSpPr txBox="1"/>
            <p:nvPr/>
          </p:nvSpPr>
          <p:spPr>
            <a:xfrm>
              <a:off x="2135660" y="1547454"/>
              <a:ext cx="2864136" cy="724246"/>
            </a:xfrm>
            <a:prstGeom prst="rect">
              <a:avLst/>
            </a:prstGeom>
            <a:noFill/>
          </p:spPr>
          <p:txBody>
            <a:bodyPr wrap="none" lIns="0" tIns="0" rIns="0" bIns="0" rtlCol="0">
              <a:spAutoFit/>
            </a:bodyPr>
            <a:lstStyle/>
            <a:p>
              <a:r>
                <a:rPr lang="en-US" sz="2400" spc="-71" dirty="0">
                  <a:solidFill>
                    <a:schemeClr val="bg1"/>
                  </a:solidFill>
                </a:rPr>
                <a:t>years in consumer and </a:t>
              </a:r>
            </a:p>
            <a:p>
              <a:r>
                <a:rPr lang="en-US" sz="2400" spc="-71" dirty="0">
                  <a:solidFill>
                    <a:schemeClr val="bg1"/>
                  </a:solidFill>
                </a:rPr>
                <a:t>business services</a:t>
              </a:r>
            </a:p>
          </p:txBody>
        </p:sp>
        <p:sp>
          <p:nvSpPr>
            <p:cNvPr id="7" name="TextBox 6"/>
            <p:cNvSpPr txBox="1"/>
            <p:nvPr/>
          </p:nvSpPr>
          <p:spPr>
            <a:xfrm>
              <a:off x="748990" y="1427368"/>
              <a:ext cx="1394934" cy="1015663"/>
            </a:xfrm>
            <a:prstGeom prst="rect">
              <a:avLst/>
            </a:prstGeom>
            <a:noFill/>
          </p:spPr>
          <p:txBody>
            <a:bodyPr wrap="none" lIns="0" tIns="0" rIns="0" bIns="0" rtlCol="0">
              <a:spAutoFit/>
            </a:bodyPr>
            <a:lstStyle/>
            <a:p>
              <a:r>
                <a:rPr lang="en-US" sz="6700" spc="-71" dirty="0">
                  <a:solidFill>
                    <a:schemeClr val="bg1"/>
                  </a:solidFill>
                  <a:latin typeface="+mj-lt"/>
                </a:rPr>
                <a:t>15+</a:t>
              </a:r>
            </a:p>
          </p:txBody>
        </p:sp>
      </p:grpSp>
      <p:grpSp>
        <p:nvGrpSpPr>
          <p:cNvPr id="28" name="Group 27"/>
          <p:cNvGrpSpPr/>
          <p:nvPr/>
        </p:nvGrpSpPr>
        <p:grpSpPr>
          <a:xfrm>
            <a:off x="417473" y="2701695"/>
            <a:ext cx="5722829" cy="1473332"/>
            <a:chOff x="409159" y="2648961"/>
            <a:chExt cx="5608869" cy="1444574"/>
          </a:xfrm>
        </p:grpSpPr>
        <p:sp>
          <p:nvSpPr>
            <p:cNvPr id="22" name="Rectangle 21"/>
            <p:cNvSpPr/>
            <p:nvPr/>
          </p:nvSpPr>
          <p:spPr bwMode="auto">
            <a:xfrm>
              <a:off x="409159" y="2648961"/>
              <a:ext cx="5608869" cy="144457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i="1" dirty="0"/>
            </a:p>
          </p:txBody>
        </p:sp>
        <p:sp>
          <p:nvSpPr>
            <p:cNvPr id="8" name="TextBox 7"/>
            <p:cNvSpPr txBox="1"/>
            <p:nvPr/>
          </p:nvSpPr>
          <p:spPr>
            <a:xfrm>
              <a:off x="784576" y="2784745"/>
              <a:ext cx="1861086" cy="1010926"/>
            </a:xfrm>
            <a:prstGeom prst="rect">
              <a:avLst/>
            </a:prstGeom>
            <a:noFill/>
          </p:spPr>
          <p:txBody>
            <a:bodyPr wrap="none" lIns="0" tIns="0" rIns="0" bIns="0" rtlCol="0">
              <a:spAutoFit/>
            </a:bodyPr>
            <a:lstStyle/>
            <a:p>
              <a:r>
                <a:rPr lang="en-US" sz="6700" spc="-71" dirty="0">
                  <a:solidFill>
                    <a:schemeClr val="bg1"/>
                  </a:solidFill>
                  <a:latin typeface="+mj-lt"/>
                </a:rPr>
                <a:t>200+</a:t>
              </a:r>
            </a:p>
          </p:txBody>
        </p:sp>
        <p:sp>
          <p:nvSpPr>
            <p:cNvPr id="9" name="TextBox 8"/>
            <p:cNvSpPr txBox="1"/>
            <p:nvPr/>
          </p:nvSpPr>
          <p:spPr>
            <a:xfrm>
              <a:off x="2627816" y="3281351"/>
              <a:ext cx="3021770" cy="362123"/>
            </a:xfrm>
            <a:prstGeom prst="rect">
              <a:avLst/>
            </a:prstGeom>
            <a:noFill/>
          </p:spPr>
          <p:txBody>
            <a:bodyPr wrap="none" lIns="0" tIns="0" rIns="0" bIns="0" rtlCol="0">
              <a:spAutoFit/>
            </a:bodyPr>
            <a:lstStyle/>
            <a:p>
              <a:r>
                <a:rPr lang="en-US" sz="2400" spc="-71" dirty="0">
                  <a:solidFill>
                    <a:schemeClr val="bg1"/>
                  </a:solidFill>
                </a:rPr>
                <a:t>services, delivered 24x7</a:t>
              </a:r>
            </a:p>
          </p:txBody>
        </p:sp>
      </p:grpSp>
      <p:grpSp>
        <p:nvGrpSpPr>
          <p:cNvPr id="26" name="Group 25"/>
          <p:cNvGrpSpPr/>
          <p:nvPr/>
        </p:nvGrpSpPr>
        <p:grpSpPr>
          <a:xfrm>
            <a:off x="6182367" y="1168200"/>
            <a:ext cx="5722829" cy="1473332"/>
            <a:chOff x="6059256" y="1145398"/>
            <a:chExt cx="5608869" cy="1444574"/>
          </a:xfrm>
        </p:grpSpPr>
        <p:sp>
          <p:nvSpPr>
            <p:cNvPr id="20" name="Rectangle 19"/>
            <p:cNvSpPr/>
            <p:nvPr/>
          </p:nvSpPr>
          <p:spPr bwMode="auto">
            <a:xfrm>
              <a:off x="6059256" y="1145398"/>
              <a:ext cx="5608869" cy="144457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i="1" dirty="0"/>
            </a:p>
          </p:txBody>
        </p:sp>
        <p:grpSp>
          <p:nvGrpSpPr>
            <p:cNvPr id="3" name="Group 2"/>
            <p:cNvGrpSpPr/>
            <p:nvPr/>
          </p:nvGrpSpPr>
          <p:grpSpPr>
            <a:xfrm>
              <a:off x="6439906" y="1442057"/>
              <a:ext cx="4524050" cy="1010926"/>
              <a:chOff x="5219700" y="1487543"/>
              <a:chExt cx="4524050" cy="1165932"/>
            </a:xfrm>
          </p:grpSpPr>
          <p:sp>
            <p:nvSpPr>
              <p:cNvPr id="10" name="TextBox 9"/>
              <p:cNvSpPr txBox="1"/>
              <p:nvPr/>
            </p:nvSpPr>
            <p:spPr>
              <a:xfrm>
                <a:off x="5219700" y="1487543"/>
                <a:ext cx="1332277" cy="1165932"/>
              </a:xfrm>
              <a:prstGeom prst="rect">
                <a:avLst/>
              </a:prstGeom>
              <a:noFill/>
            </p:spPr>
            <p:txBody>
              <a:bodyPr wrap="none" lIns="0" tIns="0" rIns="0" bIns="0" rtlCol="0">
                <a:spAutoFit/>
              </a:bodyPr>
              <a:lstStyle/>
              <a:p>
                <a:r>
                  <a:rPr lang="en-US" sz="6700" spc="-71" dirty="0">
                    <a:solidFill>
                      <a:schemeClr val="bg1"/>
                    </a:solidFill>
                    <a:latin typeface="+mj-lt"/>
                  </a:rPr>
                  <a:t>30k</a:t>
                </a:r>
              </a:p>
            </p:txBody>
          </p:sp>
          <p:sp>
            <p:nvSpPr>
              <p:cNvPr id="11" name="TextBox 10"/>
              <p:cNvSpPr txBox="1"/>
              <p:nvPr/>
            </p:nvSpPr>
            <p:spPr>
              <a:xfrm>
                <a:off x="6764337" y="1687359"/>
                <a:ext cx="2979413" cy="835295"/>
              </a:xfrm>
              <a:prstGeom prst="rect">
                <a:avLst/>
              </a:prstGeom>
              <a:noFill/>
            </p:spPr>
            <p:txBody>
              <a:bodyPr wrap="none" lIns="0" tIns="0" rIns="0" bIns="0" rtlCol="0">
                <a:spAutoFit/>
              </a:bodyPr>
              <a:lstStyle/>
              <a:p>
                <a:r>
                  <a:rPr lang="en-US" sz="2400" spc="-71" dirty="0">
                    <a:solidFill>
                      <a:schemeClr val="bg1"/>
                    </a:solidFill>
                  </a:rPr>
                  <a:t>engineers involved </a:t>
                </a:r>
                <a:br>
                  <a:rPr lang="en-US" sz="2400" spc="-71" dirty="0">
                    <a:solidFill>
                      <a:schemeClr val="bg1"/>
                    </a:solidFill>
                  </a:rPr>
                </a:br>
                <a:r>
                  <a:rPr lang="en-US" sz="2400" spc="-71" dirty="0">
                    <a:solidFill>
                      <a:schemeClr val="bg1"/>
                    </a:solidFill>
                  </a:rPr>
                  <a:t>in cloud-based activities</a:t>
                </a:r>
              </a:p>
            </p:txBody>
          </p:sp>
        </p:grpSp>
      </p:grpSp>
      <p:grpSp>
        <p:nvGrpSpPr>
          <p:cNvPr id="25" name="Group 24"/>
          <p:cNvGrpSpPr/>
          <p:nvPr/>
        </p:nvGrpSpPr>
        <p:grpSpPr>
          <a:xfrm>
            <a:off x="6182367" y="2701695"/>
            <a:ext cx="5722829" cy="1473332"/>
            <a:chOff x="6059256" y="2648961"/>
            <a:chExt cx="5608869" cy="1444574"/>
          </a:xfrm>
        </p:grpSpPr>
        <p:sp>
          <p:nvSpPr>
            <p:cNvPr id="21" name="Rectangle 20"/>
            <p:cNvSpPr/>
            <p:nvPr/>
          </p:nvSpPr>
          <p:spPr bwMode="auto">
            <a:xfrm>
              <a:off x="6059256" y="2648961"/>
              <a:ext cx="5608869" cy="144457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i="1" dirty="0"/>
            </a:p>
          </p:txBody>
        </p:sp>
        <p:grpSp>
          <p:nvGrpSpPr>
            <p:cNvPr id="15" name="Group 14"/>
            <p:cNvGrpSpPr/>
            <p:nvPr/>
          </p:nvGrpSpPr>
          <p:grpSpPr>
            <a:xfrm>
              <a:off x="6408007" y="2801218"/>
              <a:ext cx="4375823" cy="1010926"/>
              <a:chOff x="6308082" y="2725483"/>
              <a:chExt cx="4375823" cy="1165932"/>
            </a:xfrm>
          </p:grpSpPr>
          <p:sp>
            <p:nvSpPr>
              <p:cNvPr id="17" name="TextBox 16"/>
              <p:cNvSpPr txBox="1"/>
              <p:nvPr/>
            </p:nvSpPr>
            <p:spPr>
              <a:xfrm>
                <a:off x="6308082" y="2725483"/>
                <a:ext cx="2156025" cy="1165932"/>
              </a:xfrm>
              <a:prstGeom prst="rect">
                <a:avLst/>
              </a:prstGeom>
              <a:noFill/>
            </p:spPr>
            <p:txBody>
              <a:bodyPr wrap="none" lIns="0" tIns="0" rIns="0" bIns="0" rtlCol="0">
                <a:spAutoFit/>
              </a:bodyPr>
              <a:lstStyle/>
              <a:p>
                <a:r>
                  <a:rPr lang="en-US" sz="6700" spc="-71" dirty="0">
                    <a:solidFill>
                      <a:schemeClr val="bg1"/>
                    </a:solidFill>
                    <a:latin typeface="+mj-lt"/>
                  </a:rPr>
                  <a:t>$2.3B </a:t>
                </a:r>
              </a:p>
            </p:txBody>
          </p:sp>
          <p:sp>
            <p:nvSpPr>
              <p:cNvPr id="18" name="TextBox 17"/>
              <p:cNvSpPr txBox="1"/>
              <p:nvPr/>
            </p:nvSpPr>
            <p:spPr>
              <a:xfrm>
                <a:off x="8588567" y="2888501"/>
                <a:ext cx="2095338" cy="835295"/>
              </a:xfrm>
              <a:prstGeom prst="rect">
                <a:avLst/>
              </a:prstGeom>
              <a:noFill/>
            </p:spPr>
            <p:txBody>
              <a:bodyPr wrap="none" lIns="0" tIns="0" rIns="0" bIns="0" rtlCol="0">
                <a:spAutoFit/>
              </a:bodyPr>
              <a:lstStyle/>
              <a:p>
                <a:r>
                  <a:rPr lang="en-US" sz="2400" spc="-71" dirty="0">
                    <a:solidFill>
                      <a:schemeClr val="bg1"/>
                    </a:solidFill>
                  </a:rPr>
                  <a:t>invested in cloud</a:t>
                </a:r>
              </a:p>
              <a:p>
                <a:r>
                  <a:rPr lang="en-US" sz="2400" spc="-71" dirty="0">
                    <a:solidFill>
                      <a:schemeClr val="bg1"/>
                    </a:solidFill>
                  </a:rPr>
                  <a:t>infrastructure</a:t>
                </a:r>
              </a:p>
            </p:txBody>
          </p:sp>
        </p:grpSp>
      </p:grpSp>
    </p:spTree>
    <p:extLst>
      <p:ext uri="{BB962C8B-B14F-4D97-AF65-F5344CB8AC3E}">
        <p14:creationId xmlns:p14="http://schemas.microsoft.com/office/powerpoint/2010/main" val="3219991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1+#ppt_w/2"/>
                                          </p:val>
                                        </p:tav>
                                        <p:tav tm="100000">
                                          <p:val>
                                            <p:strVal val="#ppt_x"/>
                                          </p:val>
                                        </p:tav>
                                      </p:tavLst>
                                    </p:anim>
                                    <p:anim calcmode="lin" valueType="num">
                                      <p:cBhvr additive="base">
                                        <p:cTn id="8" dur="75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25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750" fill="hold"/>
                                        <p:tgtEl>
                                          <p:spTgt spid="26"/>
                                        </p:tgtEl>
                                        <p:attrNameLst>
                                          <p:attrName>ppt_x</p:attrName>
                                        </p:attrNameLst>
                                      </p:cBhvr>
                                      <p:tavLst>
                                        <p:tav tm="0">
                                          <p:val>
                                            <p:strVal val="1+#ppt_w/2"/>
                                          </p:val>
                                        </p:tav>
                                        <p:tav tm="100000">
                                          <p:val>
                                            <p:strVal val="#ppt_x"/>
                                          </p:val>
                                        </p:tav>
                                      </p:tavLst>
                                    </p:anim>
                                    <p:anim calcmode="lin" valueType="num">
                                      <p:cBhvr additive="base">
                                        <p:cTn id="12" dur="750" fill="hold"/>
                                        <p:tgtEl>
                                          <p:spTgt spid="26"/>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50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750" fill="hold"/>
                                        <p:tgtEl>
                                          <p:spTgt spid="28"/>
                                        </p:tgtEl>
                                        <p:attrNameLst>
                                          <p:attrName>ppt_x</p:attrName>
                                        </p:attrNameLst>
                                      </p:cBhvr>
                                      <p:tavLst>
                                        <p:tav tm="0">
                                          <p:val>
                                            <p:strVal val="1+#ppt_w/2"/>
                                          </p:val>
                                        </p:tav>
                                        <p:tav tm="100000">
                                          <p:val>
                                            <p:strVal val="#ppt_x"/>
                                          </p:val>
                                        </p:tav>
                                      </p:tavLst>
                                    </p:anim>
                                    <p:anim calcmode="lin" valueType="num">
                                      <p:cBhvr additive="base">
                                        <p:cTn id="16" dur="750" fill="hold"/>
                                        <p:tgtEl>
                                          <p:spTgt spid="28"/>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75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750" fill="hold"/>
                                        <p:tgtEl>
                                          <p:spTgt spid="25"/>
                                        </p:tgtEl>
                                        <p:attrNameLst>
                                          <p:attrName>ppt_x</p:attrName>
                                        </p:attrNameLst>
                                      </p:cBhvr>
                                      <p:tavLst>
                                        <p:tav tm="0">
                                          <p:val>
                                            <p:strVal val="1+#ppt_w/2"/>
                                          </p:val>
                                        </p:tav>
                                        <p:tav tm="100000">
                                          <p:val>
                                            <p:strVal val="#ppt_x"/>
                                          </p:val>
                                        </p:tav>
                                      </p:tavLst>
                                    </p:anim>
                                    <p:anim calcmode="lin" valueType="num">
                                      <p:cBhvr additive="base">
                                        <p:cTn id="20" dur="75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100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750" fill="hold"/>
                                        <p:tgtEl>
                                          <p:spTgt spid="29"/>
                                        </p:tgtEl>
                                        <p:attrNameLst>
                                          <p:attrName>ppt_x</p:attrName>
                                        </p:attrNameLst>
                                      </p:cBhvr>
                                      <p:tavLst>
                                        <p:tav tm="0">
                                          <p:val>
                                            <p:strVal val="1+#ppt_w/2"/>
                                          </p:val>
                                        </p:tav>
                                        <p:tav tm="100000">
                                          <p:val>
                                            <p:strVal val="#ppt_x"/>
                                          </p:val>
                                        </p:tav>
                                      </p:tavLst>
                                    </p:anim>
                                    <p:anim calcmode="lin" valueType="num">
                                      <p:cBhvr additive="base">
                                        <p:cTn id="24" dur="750" fill="hold"/>
                                        <p:tgtEl>
                                          <p:spTgt spid="29"/>
                                        </p:tgtEl>
                                        <p:attrNameLst>
                                          <p:attrName>ppt_y</p:attrName>
                                        </p:attrNameLst>
                                      </p:cBhvr>
                                      <p:tavLst>
                                        <p:tav tm="0">
                                          <p:val>
                                            <p:strVal val="#ppt_y"/>
                                          </p:val>
                                        </p:tav>
                                        <p:tav tm="100000">
                                          <p:val>
                                            <p:strVal val="#ppt_y"/>
                                          </p:val>
                                        </p:tav>
                                      </p:tavLst>
                                    </p:anim>
                                  </p:childTnLst>
                                </p:cTn>
                              </p:par>
                              <p:par>
                                <p:cTn id="25" presetID="2" presetClass="entr" presetSubtype="2" decel="100000" fill="hold" nodeType="withEffect">
                                  <p:stCondLst>
                                    <p:cond delay="125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750" fill="hold"/>
                                        <p:tgtEl>
                                          <p:spTgt spid="30"/>
                                        </p:tgtEl>
                                        <p:attrNameLst>
                                          <p:attrName>ppt_x</p:attrName>
                                        </p:attrNameLst>
                                      </p:cBhvr>
                                      <p:tavLst>
                                        <p:tav tm="0">
                                          <p:val>
                                            <p:strVal val="1+#ppt_w/2"/>
                                          </p:val>
                                        </p:tav>
                                        <p:tav tm="100000">
                                          <p:val>
                                            <p:strVal val="#ppt_x"/>
                                          </p:val>
                                        </p:tav>
                                      </p:tavLst>
                                    </p:anim>
                                    <p:anim calcmode="lin" valueType="num">
                                      <p:cBhvr additive="base">
                                        <p:cTn id="28" dur="7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DISVR2\Shared\ADI_Projects\Microsoft\MS_12-01542_Office_Licensing\Working_Art\office365-1.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1029085"/>
            <a:ext cx="6136916" cy="290972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ADISVR2\Shared\ADI_Projects\Microsoft\MS_12-01542_Office_Licensing\Working_Art\office365-2.jpg"/>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289563" y="1029084"/>
            <a:ext cx="6146913" cy="29097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DISVR2\Shared\ADI_Projects\Microsoft\MS_12-01542_Office_Licensing\Working_Art\office365-3.jpg"/>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0" y="4110850"/>
            <a:ext cx="6136918" cy="288367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DISVR2\Shared\ADI_Projects\Microsoft\MS_12-01542_Office_Licensing\Working_Art\office365-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9563" y="4110851"/>
            <a:ext cx="6146913" cy="2890631"/>
          </a:xfrm>
          <a:prstGeom prst="rect">
            <a:avLst/>
          </a:prstGeom>
          <a:noFill/>
          <a:extLst>
            <a:ext uri="{909E8E84-426E-40dd-AFC4-6F175D3DCCD1}">
              <a14:hiddenFill xmlns:a14="http://schemas.microsoft.com/office/drawing/2010/main">
                <a:solidFill>
                  <a:srgbClr val="FFFFFF"/>
                </a:solidFill>
              </a14:hiddenFill>
            </a:ext>
          </a:extLst>
        </p:spPr>
      </p:pic>
      <p:sp>
        <p:nvSpPr>
          <p:cNvPr id="58" name="Title 57"/>
          <p:cNvSpPr>
            <a:spLocks noGrp="1"/>
          </p:cNvSpPr>
          <p:nvPr>
            <p:ph type="title"/>
          </p:nvPr>
        </p:nvSpPr>
        <p:spPr>
          <a:xfrm>
            <a:off x="527376" y="236222"/>
            <a:ext cx="11629837" cy="459084"/>
          </a:xfrm>
        </p:spPr>
        <p:txBody>
          <a:bodyPr/>
          <a:lstStyle/>
          <a:p>
            <a:r>
              <a:rPr lang="en-US" dirty="0" smtClean="0"/>
              <a:t>Office 365 At a Glance</a:t>
            </a:r>
            <a:endParaRPr lang="en-US" dirty="0"/>
          </a:p>
        </p:txBody>
      </p:sp>
      <p:grpSp>
        <p:nvGrpSpPr>
          <p:cNvPr id="11" name="Group 10"/>
          <p:cNvGrpSpPr/>
          <p:nvPr/>
        </p:nvGrpSpPr>
        <p:grpSpPr>
          <a:xfrm>
            <a:off x="6289562" y="1027589"/>
            <a:ext cx="6146913" cy="2911219"/>
            <a:chOff x="6164317" y="1007531"/>
            <a:chExt cx="6024508" cy="2854395"/>
          </a:xfrm>
        </p:grpSpPr>
        <p:sp>
          <p:nvSpPr>
            <p:cNvPr id="5" name="Rectangle 4"/>
            <p:cNvSpPr/>
            <p:nvPr/>
          </p:nvSpPr>
          <p:spPr bwMode="auto">
            <a:xfrm>
              <a:off x="6164317" y="1008997"/>
              <a:ext cx="6024508" cy="2852929"/>
            </a:xfrm>
            <a:prstGeom prst="rect">
              <a:avLst/>
            </a:prstGeom>
            <a:solidFill>
              <a:schemeClr val="bg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59" name="Rectangle 58"/>
            <p:cNvSpPr/>
            <p:nvPr/>
          </p:nvSpPr>
          <p:spPr>
            <a:xfrm>
              <a:off x="6479336" y="1794717"/>
              <a:ext cx="5207137" cy="1569660"/>
            </a:xfrm>
            <a:prstGeom prst="rect">
              <a:avLst/>
            </a:prstGeom>
          </p:spPr>
          <p:txBody>
            <a:bodyPr wrap="square">
              <a:spAutoFit/>
            </a:bodyPr>
            <a:lstStyle/>
            <a:p>
              <a:pPr algn="r" defTabSz="1242938" fontAlgn="base">
                <a:lnSpc>
                  <a:spcPct val="150000"/>
                </a:lnSpc>
                <a:spcBef>
                  <a:spcPct val="0"/>
                </a:spcBef>
                <a:spcAft>
                  <a:spcPct val="0"/>
                </a:spcAft>
              </a:pPr>
              <a:r>
                <a:rPr lang="en-US" sz="1600" spc="-24" dirty="0">
                  <a:solidFill>
                    <a:srgbClr val="595959">
                      <a:lumMod val="75000"/>
                      <a:alpha val="99000"/>
                    </a:srgbClr>
                  </a:solidFill>
                </a:rPr>
                <a:t>Online meeting with desktop sharing</a:t>
              </a:r>
            </a:p>
            <a:p>
              <a:pPr algn="r" defTabSz="1242938" fontAlgn="base">
                <a:lnSpc>
                  <a:spcPct val="150000"/>
                </a:lnSpc>
                <a:spcBef>
                  <a:spcPct val="0"/>
                </a:spcBef>
                <a:spcAft>
                  <a:spcPct val="0"/>
                </a:spcAft>
              </a:pPr>
              <a:r>
                <a:rPr lang="en-US" sz="1600" spc="-24" dirty="0">
                  <a:solidFill>
                    <a:srgbClr val="595959">
                      <a:lumMod val="75000"/>
                      <a:alpha val="99000"/>
                    </a:srgbClr>
                  </a:solidFill>
                </a:rPr>
                <a:t>IM &amp; Presence across firewalls</a:t>
              </a:r>
            </a:p>
            <a:p>
              <a:pPr algn="r" defTabSz="1242938" fontAlgn="base">
                <a:lnSpc>
                  <a:spcPct val="150000"/>
                </a:lnSpc>
                <a:spcBef>
                  <a:spcPct val="0"/>
                </a:spcBef>
                <a:spcAft>
                  <a:spcPct val="0"/>
                </a:spcAft>
              </a:pPr>
              <a:r>
                <a:rPr lang="en-US" sz="1600" spc="-24" dirty="0">
                  <a:solidFill>
                    <a:srgbClr val="595959">
                      <a:lumMod val="75000"/>
                      <a:alpha val="99000"/>
                    </a:srgbClr>
                  </a:solidFill>
                </a:rPr>
                <a:t>GAL search with contact card</a:t>
              </a:r>
            </a:p>
            <a:p>
              <a:pPr algn="r" defTabSz="1242938" fontAlgn="base">
                <a:lnSpc>
                  <a:spcPct val="150000"/>
                </a:lnSpc>
                <a:spcBef>
                  <a:spcPct val="0"/>
                </a:spcBef>
                <a:spcAft>
                  <a:spcPct val="0"/>
                </a:spcAft>
              </a:pPr>
              <a:r>
                <a:rPr lang="en-US" sz="1600" spc="-24" dirty="0">
                  <a:solidFill>
                    <a:srgbClr val="595959">
                      <a:lumMod val="75000"/>
                      <a:alpha val="99000"/>
                    </a:srgbClr>
                  </a:solidFill>
                </a:rPr>
                <a:t>Windows Live federation</a:t>
              </a:r>
            </a:p>
          </p:txBody>
        </p:sp>
        <p:pic>
          <p:nvPicPr>
            <p:cNvPr id="43" name="Picture 42"/>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9215417" y="1007531"/>
              <a:ext cx="2545233" cy="890831"/>
            </a:xfrm>
            <a:prstGeom prst="rect">
              <a:avLst/>
            </a:prstGeom>
          </p:spPr>
        </p:pic>
      </p:grpSp>
      <p:grpSp>
        <p:nvGrpSpPr>
          <p:cNvPr id="9" name="Group 8"/>
          <p:cNvGrpSpPr/>
          <p:nvPr/>
        </p:nvGrpSpPr>
        <p:grpSpPr>
          <a:xfrm>
            <a:off x="0" y="4110851"/>
            <a:ext cx="6136916" cy="2883674"/>
            <a:chOff x="0" y="4030612"/>
            <a:chExt cx="6014710" cy="2827388"/>
          </a:xfrm>
        </p:grpSpPr>
        <p:sp>
          <p:nvSpPr>
            <p:cNvPr id="22" name="Rectangle 21"/>
            <p:cNvSpPr/>
            <p:nvPr/>
          </p:nvSpPr>
          <p:spPr bwMode="auto">
            <a:xfrm>
              <a:off x="0" y="4030612"/>
              <a:ext cx="6014710" cy="2827388"/>
            </a:xfrm>
            <a:prstGeom prst="rect">
              <a:avLst/>
            </a:prstGeom>
            <a:solidFill>
              <a:schemeClr val="bg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45" name="Rectangle 44"/>
            <p:cNvSpPr/>
            <p:nvPr/>
          </p:nvSpPr>
          <p:spPr>
            <a:xfrm>
              <a:off x="483936" y="4902006"/>
              <a:ext cx="5207137" cy="1569660"/>
            </a:xfrm>
            <a:prstGeom prst="rect">
              <a:avLst/>
            </a:prstGeom>
          </p:spPr>
          <p:txBody>
            <a:bodyPr wrap="square">
              <a:spAutoFit/>
            </a:bodyPr>
            <a:lstStyle/>
            <a:p>
              <a:pPr defTabSz="1242938" fontAlgn="base">
                <a:lnSpc>
                  <a:spcPct val="150000"/>
                </a:lnSpc>
                <a:spcBef>
                  <a:spcPct val="0"/>
                </a:spcBef>
                <a:spcAft>
                  <a:spcPct val="0"/>
                </a:spcAft>
              </a:pPr>
              <a:r>
                <a:rPr lang="en-US" sz="1600" spc="-24" dirty="0">
                  <a:solidFill>
                    <a:srgbClr val="595959">
                      <a:lumMod val="75000"/>
                      <a:alpha val="99000"/>
                    </a:srgbClr>
                  </a:solidFill>
                </a:rPr>
                <a:t>Access documents offline</a:t>
              </a:r>
            </a:p>
            <a:p>
              <a:pPr defTabSz="1242938" fontAlgn="base">
                <a:lnSpc>
                  <a:spcPct val="150000"/>
                </a:lnSpc>
                <a:spcBef>
                  <a:spcPct val="0"/>
                </a:spcBef>
                <a:spcAft>
                  <a:spcPct val="0"/>
                </a:spcAft>
              </a:pPr>
              <a:r>
                <a:rPr lang="en-US" sz="1600" spc="-24" dirty="0">
                  <a:solidFill>
                    <a:srgbClr val="595959">
                      <a:lumMod val="75000"/>
                      <a:alpha val="99000"/>
                    </a:srgbClr>
                  </a:solidFill>
                </a:rPr>
                <a:t>Document-level permissions</a:t>
              </a:r>
            </a:p>
            <a:p>
              <a:pPr defTabSz="1242938" fontAlgn="base">
                <a:lnSpc>
                  <a:spcPct val="150000"/>
                </a:lnSpc>
                <a:spcBef>
                  <a:spcPct val="0"/>
                </a:spcBef>
                <a:spcAft>
                  <a:spcPct val="0"/>
                </a:spcAft>
              </a:pPr>
              <a:r>
                <a:rPr lang="en-US" sz="1600" spc="-24" dirty="0">
                  <a:solidFill>
                    <a:srgbClr val="595959">
                      <a:lumMod val="75000"/>
                      <a:alpha val="99000"/>
                    </a:srgbClr>
                  </a:solidFill>
                </a:rPr>
                <a:t>My Sites to manage and share documents</a:t>
              </a:r>
            </a:p>
            <a:p>
              <a:pPr defTabSz="1242938" fontAlgn="base">
                <a:lnSpc>
                  <a:spcPct val="150000"/>
                </a:lnSpc>
                <a:spcBef>
                  <a:spcPct val="0"/>
                </a:spcBef>
                <a:spcAft>
                  <a:spcPct val="0"/>
                </a:spcAft>
              </a:pPr>
              <a:r>
                <a:rPr lang="en-US" sz="1600" spc="-24" dirty="0">
                  <a:solidFill>
                    <a:srgbClr val="595959">
                      <a:lumMod val="75000"/>
                      <a:alpha val="99000"/>
                    </a:srgbClr>
                  </a:solidFill>
                </a:rPr>
                <a:t>Share documents securely with Extranet Sites</a:t>
              </a:r>
            </a:p>
          </p:txBody>
        </p:sp>
        <p:pic>
          <p:nvPicPr>
            <p:cNvPr id="50" name="Picture 49"/>
            <p:cNvPicPr>
              <a:picLocks noChangeAspect="1" noChangeArrowheads="1"/>
            </p:cNvPicPr>
            <p:nvPr/>
          </p:nvPicPr>
          <p:blipFill>
            <a:blip r:embed="rId8" cstate="screen">
              <a:extLst>
                <a:ext uri="{28A0092B-C50C-407E-A947-70E740481C1C}">
                  <a14:useLocalDpi xmlns:a14="http://schemas.microsoft.com/office/drawing/2010/main" val="0"/>
                </a:ext>
              </a:extLst>
            </a:blip>
            <a:stretch>
              <a:fillRect/>
            </a:stretch>
          </p:blipFill>
          <p:spPr bwMode="auto">
            <a:xfrm>
              <a:off x="542438" y="4240228"/>
              <a:ext cx="3244402" cy="562225"/>
            </a:xfrm>
            <a:prstGeom prst="rect">
              <a:avLst/>
            </a:prstGeom>
            <a:noFill/>
            <a:effectLst/>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6289561" y="4121695"/>
            <a:ext cx="6146915" cy="2883675"/>
            <a:chOff x="6164316" y="4030611"/>
            <a:chExt cx="6024510" cy="2827389"/>
          </a:xfrm>
        </p:grpSpPr>
        <p:sp>
          <p:nvSpPr>
            <p:cNvPr id="23" name="Rectangle 22"/>
            <p:cNvSpPr/>
            <p:nvPr/>
          </p:nvSpPr>
          <p:spPr bwMode="auto">
            <a:xfrm>
              <a:off x="6164316" y="4030611"/>
              <a:ext cx="6024510" cy="2827389"/>
            </a:xfrm>
            <a:prstGeom prst="rect">
              <a:avLst/>
            </a:prstGeom>
            <a:solidFill>
              <a:schemeClr val="bg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48" name="Rectangle 47"/>
            <p:cNvSpPr/>
            <p:nvPr/>
          </p:nvSpPr>
          <p:spPr>
            <a:xfrm>
              <a:off x="6479336" y="4902006"/>
              <a:ext cx="5207137" cy="1569660"/>
            </a:xfrm>
            <a:prstGeom prst="rect">
              <a:avLst/>
            </a:prstGeom>
          </p:spPr>
          <p:txBody>
            <a:bodyPr wrap="square">
              <a:spAutoFit/>
            </a:bodyPr>
            <a:lstStyle/>
            <a:p>
              <a:pPr algn="r" defTabSz="1242938" fontAlgn="base">
                <a:lnSpc>
                  <a:spcPct val="150000"/>
                </a:lnSpc>
                <a:spcBef>
                  <a:spcPct val="0"/>
                </a:spcBef>
                <a:spcAft>
                  <a:spcPct val="0"/>
                </a:spcAft>
              </a:pPr>
              <a:r>
                <a:rPr lang="en-US" sz="1600" spc="-24" dirty="0">
                  <a:solidFill>
                    <a:srgbClr val="595959">
                      <a:lumMod val="75000"/>
                      <a:alpha val="99000"/>
                    </a:srgbClr>
                  </a:solidFill>
                </a:rPr>
                <a:t>Free/busy coexistence</a:t>
              </a:r>
            </a:p>
            <a:p>
              <a:pPr algn="r" defTabSz="1242938" fontAlgn="base">
                <a:lnSpc>
                  <a:spcPct val="150000"/>
                </a:lnSpc>
                <a:spcBef>
                  <a:spcPct val="0"/>
                </a:spcBef>
                <a:spcAft>
                  <a:spcPct val="0"/>
                </a:spcAft>
              </a:pPr>
              <a:r>
                <a:rPr lang="en-US" sz="1600" spc="-24" dirty="0">
                  <a:solidFill>
                    <a:srgbClr val="595959">
                      <a:lumMod val="75000"/>
                      <a:alpha val="99000"/>
                    </a:srgbClr>
                  </a:solidFill>
                </a:rPr>
                <a:t>Integrated personal archiving</a:t>
              </a:r>
            </a:p>
            <a:p>
              <a:pPr algn="r" defTabSz="1242938" fontAlgn="base">
                <a:lnSpc>
                  <a:spcPct val="150000"/>
                </a:lnSpc>
                <a:spcBef>
                  <a:spcPct val="0"/>
                </a:spcBef>
                <a:spcAft>
                  <a:spcPct val="0"/>
                </a:spcAft>
              </a:pPr>
              <a:r>
                <a:rPr lang="en-US" sz="1600" spc="-24" dirty="0">
                  <a:solidFill>
                    <a:srgbClr val="595959">
                      <a:lumMod val="75000"/>
                      <a:alpha val="99000"/>
                    </a:srgbClr>
                  </a:solidFill>
                </a:rPr>
                <a:t>Retention policies and legal hold</a:t>
              </a:r>
            </a:p>
            <a:p>
              <a:pPr algn="r" defTabSz="1242938" fontAlgn="base">
                <a:lnSpc>
                  <a:spcPct val="150000"/>
                </a:lnSpc>
                <a:spcBef>
                  <a:spcPct val="0"/>
                </a:spcBef>
                <a:spcAft>
                  <a:spcPct val="0"/>
                </a:spcAft>
              </a:pPr>
              <a:r>
                <a:rPr lang="en-US" sz="1600" spc="-24" dirty="0">
                  <a:solidFill>
                    <a:srgbClr val="595959">
                      <a:lumMod val="75000"/>
                      <a:alpha val="99000"/>
                    </a:srgbClr>
                  </a:solidFill>
                </a:rPr>
                <a:t>25Gb mailbox with voicemail &amp; unified messaging</a:t>
              </a:r>
            </a:p>
          </p:txBody>
        </p:sp>
        <p:pic>
          <p:nvPicPr>
            <p:cNvPr id="52" name="Picture 51"/>
            <p:cNvPicPr>
              <a:picLocks noChangeAspect="1" noChangeArrowheads="1"/>
            </p:cNvPicPr>
            <p:nvPr/>
          </p:nvPicPr>
          <p:blipFill>
            <a:blip r:embed="rId9" cstate="screen">
              <a:extLst>
                <a:ext uri="{28A0092B-C50C-407E-A947-70E740481C1C}">
                  <a14:useLocalDpi xmlns:a14="http://schemas.microsoft.com/office/drawing/2010/main" val="0"/>
                </a:ext>
              </a:extLst>
            </a:blip>
            <a:stretch>
              <a:fillRect/>
            </a:stretch>
          </p:blipFill>
          <p:spPr bwMode="auto">
            <a:xfrm>
              <a:off x="8514747" y="4314640"/>
              <a:ext cx="3063871" cy="577700"/>
            </a:xfrm>
            <a:prstGeom prst="rect">
              <a:avLst/>
            </a:prstGeom>
            <a:noFill/>
            <a:ln w="9525">
              <a:noFill/>
              <a:miter lim="800000"/>
              <a:headEnd/>
              <a:tailEnd/>
            </a:ln>
          </p:spPr>
        </p:pic>
      </p:grpSp>
      <p:sp>
        <p:nvSpPr>
          <p:cNvPr id="6" name="Rectangle 5"/>
          <p:cNvSpPr/>
          <p:nvPr/>
        </p:nvSpPr>
        <p:spPr bwMode="auto">
          <a:xfrm>
            <a:off x="4971737" y="2765805"/>
            <a:ext cx="2492999" cy="249199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grpSp>
        <p:nvGrpSpPr>
          <p:cNvPr id="7" name="Group 6"/>
          <p:cNvGrpSpPr/>
          <p:nvPr/>
        </p:nvGrpSpPr>
        <p:grpSpPr>
          <a:xfrm>
            <a:off x="0" y="1027589"/>
            <a:ext cx="6136918" cy="2918956"/>
            <a:chOff x="0" y="1007531"/>
            <a:chExt cx="6014712" cy="2861981"/>
          </a:xfrm>
        </p:grpSpPr>
        <p:grpSp>
          <p:nvGrpSpPr>
            <p:cNvPr id="8" name="Group 7"/>
            <p:cNvGrpSpPr/>
            <p:nvPr/>
          </p:nvGrpSpPr>
          <p:grpSpPr>
            <a:xfrm>
              <a:off x="0" y="1007531"/>
              <a:ext cx="6014712" cy="2861981"/>
              <a:chOff x="0" y="1008998"/>
              <a:chExt cx="6014712" cy="2861981"/>
            </a:xfrm>
          </p:grpSpPr>
          <p:sp>
            <p:nvSpPr>
              <p:cNvPr id="19" name="Rectangle 18"/>
              <p:cNvSpPr/>
              <p:nvPr/>
            </p:nvSpPr>
            <p:spPr bwMode="auto">
              <a:xfrm>
                <a:off x="0" y="1008998"/>
                <a:ext cx="6014712" cy="2861981"/>
              </a:xfrm>
              <a:prstGeom prst="rect">
                <a:avLst/>
              </a:prstGeom>
              <a:solidFill>
                <a:schemeClr val="bg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p:nvSpPr>
            <p:spPr>
              <a:xfrm>
                <a:off x="483936" y="1794717"/>
                <a:ext cx="5483477" cy="1569660"/>
              </a:xfrm>
              <a:prstGeom prst="rect">
                <a:avLst/>
              </a:prstGeom>
            </p:spPr>
            <p:txBody>
              <a:bodyPr wrap="square">
                <a:spAutoFit/>
              </a:bodyPr>
              <a:lstStyle/>
              <a:p>
                <a:pPr defTabSz="1242938" fontAlgn="base">
                  <a:lnSpc>
                    <a:spcPct val="150000"/>
                  </a:lnSpc>
                  <a:spcBef>
                    <a:spcPct val="0"/>
                  </a:spcBef>
                  <a:spcAft>
                    <a:spcPct val="0"/>
                  </a:spcAft>
                </a:pPr>
                <a:r>
                  <a:rPr lang="en-US" sz="1600" spc="-24" dirty="0">
                    <a:solidFill>
                      <a:srgbClr val="595959">
                        <a:lumMod val="75000"/>
                        <a:alpha val="99000"/>
                      </a:srgbClr>
                    </a:solidFill>
                  </a:rPr>
                  <a:t>Familiar and full Office user experience</a:t>
                </a:r>
                <a:br>
                  <a:rPr lang="en-US" sz="1600" spc="-24" dirty="0">
                    <a:solidFill>
                      <a:srgbClr val="595959">
                        <a:lumMod val="75000"/>
                        <a:alpha val="99000"/>
                      </a:srgbClr>
                    </a:solidFill>
                  </a:rPr>
                </a:br>
                <a:r>
                  <a:rPr lang="en-US" sz="1600" spc="-24" dirty="0">
                    <a:solidFill>
                      <a:srgbClr val="595959">
                        <a:lumMod val="75000"/>
                        <a:alpha val="99000"/>
                      </a:srgbClr>
                    </a:solidFill>
                  </a:rPr>
                  <a:t>Fast deployment and broad management controls</a:t>
                </a:r>
              </a:p>
              <a:p>
                <a:pPr defTabSz="1242938" fontAlgn="base">
                  <a:lnSpc>
                    <a:spcPct val="150000"/>
                  </a:lnSpc>
                  <a:spcBef>
                    <a:spcPct val="0"/>
                  </a:spcBef>
                  <a:spcAft>
                    <a:spcPct val="0"/>
                  </a:spcAft>
                </a:pPr>
                <a:r>
                  <a:rPr lang="en-US" sz="1600" spc="-24" dirty="0">
                    <a:solidFill>
                      <a:srgbClr val="595959">
                        <a:lumMod val="75000"/>
                        <a:alpha val="99000"/>
                      </a:srgbClr>
                    </a:solidFill>
                  </a:rPr>
                  <a:t>Works with your on premises email and storage</a:t>
                </a:r>
              </a:p>
              <a:p>
                <a:pPr defTabSz="1242938" fontAlgn="base">
                  <a:lnSpc>
                    <a:spcPct val="150000"/>
                  </a:lnSpc>
                  <a:spcBef>
                    <a:spcPct val="0"/>
                  </a:spcBef>
                  <a:spcAft>
                    <a:spcPct val="0"/>
                  </a:spcAft>
                  <a:tabLst>
                    <a:tab pos="632743" algn="l"/>
                  </a:tabLst>
                </a:pPr>
                <a:r>
                  <a:rPr lang="en-US" sz="1600" spc="-24" dirty="0">
                    <a:solidFill>
                      <a:srgbClr val="595959">
                        <a:lumMod val="75000"/>
                        <a:alpha val="99000"/>
                      </a:srgbClr>
                    </a:solidFill>
                  </a:rPr>
                  <a:t>Per-user licensing</a:t>
                </a:r>
              </a:p>
            </p:txBody>
          </p:sp>
        </p:grpSp>
        <p:pic>
          <p:nvPicPr>
            <p:cNvPr id="3"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6475" y="1131292"/>
              <a:ext cx="3592240" cy="770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Rectangle 12"/>
          <p:cNvSpPr/>
          <p:nvPr/>
        </p:nvSpPr>
        <p:spPr bwMode="auto">
          <a:xfrm>
            <a:off x="5134357" y="2926085"/>
            <a:ext cx="2167759" cy="2171437"/>
          </a:xfrm>
          <a:prstGeom prst="rect">
            <a:avLst/>
          </a:prstGeom>
          <a:solidFill>
            <a:schemeClr val="accent1"/>
          </a:solidFill>
          <a:ln>
            <a:no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3274" tIns="46637" rIns="93274" bIns="46637" numCol="1" rtlCol="0" anchor="ctr" anchorCtr="0" compatLnSpc="1">
            <a:prstTxWarp prst="textNoShape">
              <a:avLst/>
            </a:prstTxWarp>
          </a:bodyPr>
          <a:lstStyle/>
          <a:p>
            <a:pPr algn="ctr" defTabSz="1243079"/>
            <a:endParaRPr lang="en-US" sz="2400" dirty="0">
              <a:solidFill>
                <a:srgbClr val="EB3C00"/>
              </a:solidFill>
            </a:endParaRPr>
          </a:p>
        </p:txBody>
      </p:sp>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25910" y="3633574"/>
            <a:ext cx="2184652" cy="756455"/>
          </a:xfrm>
          <a:prstGeom prst="rect">
            <a:avLst/>
          </a:prstGeom>
        </p:spPr>
      </p:pic>
    </p:spTree>
    <p:extLst>
      <p:ext uri="{BB962C8B-B14F-4D97-AF65-F5344CB8AC3E}">
        <p14:creationId xmlns:p14="http://schemas.microsoft.com/office/powerpoint/2010/main" val="2321642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899" y="306837"/>
            <a:ext cx="11574878" cy="658903"/>
          </a:xfrm>
        </p:spPr>
        <p:txBody>
          <a:bodyPr>
            <a:noAutofit/>
          </a:bodyPr>
          <a:lstStyle/>
          <a:p>
            <a:r>
              <a:rPr lang="en-US" dirty="0"/>
              <a:t>Microsoft Office 365 </a:t>
            </a:r>
            <a:r>
              <a:rPr lang="en-US" dirty="0" smtClean="0"/>
              <a:t>- </a:t>
            </a:r>
            <a:r>
              <a:rPr lang="en-US" dirty="0"/>
              <a:t>Cloud Principles </a:t>
            </a:r>
          </a:p>
        </p:txBody>
      </p:sp>
      <p:sp>
        <p:nvSpPr>
          <p:cNvPr id="6" name="Rectangle 5"/>
          <p:cNvSpPr/>
          <p:nvPr/>
        </p:nvSpPr>
        <p:spPr>
          <a:xfrm flipH="1">
            <a:off x="1151877" y="1215654"/>
            <a:ext cx="8597271" cy="573972"/>
          </a:xfrm>
          <a:prstGeom prst="rect">
            <a:avLst/>
          </a:prstGeom>
          <a:solidFill>
            <a:schemeClr val="bg1">
              <a:lumMod val="95000"/>
            </a:schemeClr>
          </a:solidFill>
          <a:ln w="12700">
            <a:noFill/>
          </a:ln>
          <a:effectLst/>
        </p:spPr>
        <p:style>
          <a:lnRef idx="1">
            <a:schemeClr val="accent1"/>
          </a:lnRef>
          <a:fillRef idx="3">
            <a:schemeClr val="accent1"/>
          </a:fillRef>
          <a:effectRef idx="2">
            <a:schemeClr val="accent1"/>
          </a:effectRef>
          <a:fontRef idx="minor">
            <a:schemeClr val="lt1"/>
          </a:fontRef>
        </p:style>
        <p:txBody>
          <a:bodyPr wrap="square" lIns="223796" tIns="55948" rIns="223796" bIns="55948" rtlCol="0" anchor="ctr">
            <a:noAutofit/>
          </a:bodyPr>
          <a:lstStyle/>
          <a:p>
            <a:pPr marL="701204" defTabSz="559478"/>
            <a:r>
              <a:rPr lang="en-US" dirty="0">
                <a:solidFill>
                  <a:prstClr val="black">
                    <a:lumMod val="85000"/>
                    <a:lumOff val="15000"/>
                    <a:alpha val="99000"/>
                  </a:prstClr>
                </a:solidFill>
              </a:rPr>
              <a:t>Services are </a:t>
            </a:r>
            <a:r>
              <a:rPr lang="en-US" dirty="0">
                <a:solidFill>
                  <a:srgbClr val="0072C6">
                    <a:alpha val="99000"/>
                  </a:srgbClr>
                </a:solidFill>
              </a:rPr>
              <a:t>highly configurable </a:t>
            </a:r>
            <a:r>
              <a:rPr lang="en-US" dirty="0">
                <a:solidFill>
                  <a:prstClr val="black">
                    <a:lumMod val="85000"/>
                    <a:lumOff val="15000"/>
                    <a:alpha val="99000"/>
                  </a:prstClr>
                </a:solidFill>
              </a:rPr>
              <a:t>and scalable without customization.</a:t>
            </a:r>
          </a:p>
        </p:txBody>
      </p:sp>
      <p:sp>
        <p:nvSpPr>
          <p:cNvPr id="7" name="Rectangle 6"/>
          <p:cNvSpPr/>
          <p:nvPr/>
        </p:nvSpPr>
        <p:spPr>
          <a:xfrm flipH="1">
            <a:off x="1151877" y="1898261"/>
            <a:ext cx="8597271" cy="573972"/>
          </a:xfrm>
          <a:prstGeom prst="rect">
            <a:avLst/>
          </a:prstGeom>
          <a:solidFill>
            <a:schemeClr val="bg1">
              <a:lumMod val="95000"/>
            </a:schemeClr>
          </a:solidFill>
          <a:ln w="12700">
            <a:noFill/>
          </a:ln>
          <a:effectLst/>
        </p:spPr>
        <p:style>
          <a:lnRef idx="1">
            <a:schemeClr val="accent1"/>
          </a:lnRef>
          <a:fillRef idx="3">
            <a:schemeClr val="accent1"/>
          </a:fillRef>
          <a:effectRef idx="2">
            <a:schemeClr val="accent1"/>
          </a:effectRef>
          <a:fontRef idx="minor">
            <a:schemeClr val="lt1"/>
          </a:fontRef>
        </p:style>
        <p:txBody>
          <a:bodyPr wrap="square" lIns="223796" tIns="55948" rIns="223796" bIns="55948" rtlCol="0" anchor="ctr">
            <a:noAutofit/>
          </a:bodyPr>
          <a:lstStyle/>
          <a:p>
            <a:pPr marL="701204" defTabSz="559478"/>
            <a:r>
              <a:rPr lang="en-US" dirty="0">
                <a:solidFill>
                  <a:prstClr val="black">
                    <a:lumMod val="85000"/>
                    <a:lumOff val="15000"/>
                    <a:alpha val="99000"/>
                  </a:prstClr>
                </a:solidFill>
              </a:rPr>
              <a:t>Services are under the </a:t>
            </a:r>
            <a:r>
              <a:rPr lang="en-US" dirty="0">
                <a:solidFill>
                  <a:srgbClr val="0072C6">
                    <a:alpha val="99000"/>
                  </a:srgbClr>
                </a:solidFill>
              </a:rPr>
              <a:t>Microsoft Security Policy</a:t>
            </a:r>
            <a:r>
              <a:rPr lang="en-US" dirty="0">
                <a:solidFill>
                  <a:prstClr val="black">
                    <a:lumMod val="85000"/>
                    <a:lumOff val="15000"/>
                    <a:alpha val="99000"/>
                  </a:prstClr>
                </a:solidFill>
              </a:rPr>
              <a:t>.</a:t>
            </a:r>
          </a:p>
        </p:txBody>
      </p:sp>
      <p:sp>
        <p:nvSpPr>
          <p:cNvPr id="8" name="Rectangle 7"/>
          <p:cNvSpPr/>
          <p:nvPr/>
        </p:nvSpPr>
        <p:spPr>
          <a:xfrm flipH="1">
            <a:off x="1151877" y="2580869"/>
            <a:ext cx="8597271" cy="573972"/>
          </a:xfrm>
          <a:prstGeom prst="rect">
            <a:avLst/>
          </a:prstGeom>
          <a:solidFill>
            <a:schemeClr val="bg1">
              <a:lumMod val="95000"/>
            </a:schemeClr>
          </a:solidFill>
          <a:ln w="12700">
            <a:noFill/>
          </a:ln>
          <a:effectLst/>
        </p:spPr>
        <p:style>
          <a:lnRef idx="1">
            <a:schemeClr val="accent1"/>
          </a:lnRef>
          <a:fillRef idx="3">
            <a:schemeClr val="accent1"/>
          </a:fillRef>
          <a:effectRef idx="2">
            <a:schemeClr val="accent1"/>
          </a:effectRef>
          <a:fontRef idx="minor">
            <a:schemeClr val="lt1"/>
          </a:fontRef>
        </p:style>
        <p:txBody>
          <a:bodyPr wrap="square" lIns="223796" tIns="55948" rIns="223796" bIns="55948" rtlCol="0" anchor="ctr">
            <a:noAutofit/>
          </a:bodyPr>
          <a:lstStyle/>
          <a:p>
            <a:pPr marL="701204" defTabSz="559478"/>
            <a:r>
              <a:rPr lang="en-US" dirty="0">
                <a:solidFill>
                  <a:prstClr val="black">
                    <a:lumMod val="85000"/>
                    <a:lumOff val="15000"/>
                    <a:alpha val="99000"/>
                  </a:prstClr>
                </a:solidFill>
              </a:rPr>
              <a:t>We provide </a:t>
            </a:r>
            <a:r>
              <a:rPr lang="en-US" dirty="0">
                <a:solidFill>
                  <a:srgbClr val="0072C6">
                    <a:alpha val="99000"/>
                  </a:srgbClr>
                </a:solidFill>
              </a:rPr>
              <a:t>transparency in data location and transfers</a:t>
            </a:r>
            <a:r>
              <a:rPr lang="en-US" dirty="0">
                <a:solidFill>
                  <a:prstClr val="black">
                    <a:lumMod val="85000"/>
                    <a:lumOff val="15000"/>
                    <a:alpha val="99000"/>
                  </a:prstClr>
                </a:solidFill>
              </a:rPr>
              <a:t>.</a:t>
            </a:r>
          </a:p>
        </p:txBody>
      </p:sp>
      <p:sp>
        <p:nvSpPr>
          <p:cNvPr id="9" name="Rectangle 8"/>
          <p:cNvSpPr/>
          <p:nvPr/>
        </p:nvSpPr>
        <p:spPr>
          <a:xfrm flipH="1">
            <a:off x="1151877" y="3263477"/>
            <a:ext cx="8597271" cy="573972"/>
          </a:xfrm>
          <a:prstGeom prst="rect">
            <a:avLst/>
          </a:prstGeom>
          <a:solidFill>
            <a:schemeClr val="bg1">
              <a:lumMod val="95000"/>
            </a:schemeClr>
          </a:solidFill>
          <a:ln w="12700">
            <a:noFill/>
          </a:ln>
          <a:effectLst/>
        </p:spPr>
        <p:style>
          <a:lnRef idx="1">
            <a:schemeClr val="accent1"/>
          </a:lnRef>
          <a:fillRef idx="3">
            <a:schemeClr val="accent1"/>
          </a:fillRef>
          <a:effectRef idx="2">
            <a:schemeClr val="accent1"/>
          </a:effectRef>
          <a:fontRef idx="minor">
            <a:schemeClr val="lt1"/>
          </a:fontRef>
        </p:style>
        <p:txBody>
          <a:bodyPr wrap="square" lIns="223796" tIns="55948" rIns="223796" bIns="55948" rtlCol="0" anchor="ctr">
            <a:noAutofit/>
          </a:bodyPr>
          <a:lstStyle/>
          <a:p>
            <a:pPr marL="701204" defTabSz="559478"/>
            <a:r>
              <a:rPr lang="en-US" dirty="0">
                <a:solidFill>
                  <a:prstClr val="black">
                    <a:lumMod val="85000"/>
                    <a:lumOff val="15000"/>
                    <a:alpha val="99000"/>
                  </a:prstClr>
                </a:solidFill>
              </a:rPr>
              <a:t>We </a:t>
            </a:r>
            <a:r>
              <a:rPr lang="en-US" dirty="0">
                <a:solidFill>
                  <a:srgbClr val="0072C6">
                    <a:alpha val="99000"/>
                  </a:srgbClr>
                </a:solidFill>
              </a:rPr>
              <a:t>audit on your behalf </a:t>
            </a:r>
            <a:r>
              <a:rPr lang="en-US" dirty="0">
                <a:solidFill>
                  <a:prstClr val="black">
                    <a:lumMod val="85000"/>
                    <a:lumOff val="15000"/>
                    <a:alpha val="99000"/>
                  </a:prstClr>
                </a:solidFill>
              </a:rPr>
              <a:t>and provide certification reports.</a:t>
            </a:r>
          </a:p>
        </p:txBody>
      </p:sp>
      <p:sp>
        <p:nvSpPr>
          <p:cNvPr id="10" name="Rectangle 9"/>
          <p:cNvSpPr/>
          <p:nvPr/>
        </p:nvSpPr>
        <p:spPr>
          <a:xfrm flipH="1">
            <a:off x="1151877" y="3946085"/>
            <a:ext cx="8597271" cy="573972"/>
          </a:xfrm>
          <a:prstGeom prst="rect">
            <a:avLst/>
          </a:prstGeom>
          <a:solidFill>
            <a:schemeClr val="bg1">
              <a:lumMod val="95000"/>
            </a:schemeClr>
          </a:solidFill>
          <a:ln w="12700">
            <a:noFill/>
          </a:ln>
          <a:effectLst/>
        </p:spPr>
        <p:style>
          <a:lnRef idx="1">
            <a:schemeClr val="accent1"/>
          </a:lnRef>
          <a:fillRef idx="3">
            <a:schemeClr val="accent1"/>
          </a:fillRef>
          <a:effectRef idx="2">
            <a:schemeClr val="accent1"/>
          </a:effectRef>
          <a:fontRef idx="minor">
            <a:schemeClr val="lt1"/>
          </a:fontRef>
        </p:style>
        <p:txBody>
          <a:bodyPr wrap="square" lIns="223796" tIns="55948" rIns="223796" bIns="55948" rtlCol="0" anchor="ctr">
            <a:noAutofit/>
          </a:bodyPr>
          <a:lstStyle/>
          <a:p>
            <a:pPr marL="701204" defTabSz="559478"/>
            <a:r>
              <a:rPr lang="en-US" dirty="0">
                <a:solidFill>
                  <a:prstClr val="black">
                    <a:lumMod val="85000"/>
                    <a:lumOff val="15000"/>
                    <a:alpha val="99000"/>
                  </a:prstClr>
                </a:solidFill>
              </a:rPr>
              <a:t>Microsoft’s </a:t>
            </a:r>
            <a:r>
              <a:rPr lang="en-US" dirty="0">
                <a:solidFill>
                  <a:srgbClr val="0072C6">
                    <a:alpha val="99000"/>
                  </a:srgbClr>
                </a:solidFill>
              </a:rPr>
              <a:t>liability is capped</a:t>
            </a:r>
            <a:r>
              <a:rPr lang="en-US" dirty="0">
                <a:solidFill>
                  <a:prstClr val="black">
                    <a:lumMod val="85000"/>
                    <a:lumOff val="15000"/>
                    <a:alpha val="99000"/>
                  </a:prstClr>
                </a:solidFill>
              </a:rPr>
              <a:t>, consistent with industry standards.</a:t>
            </a:r>
          </a:p>
        </p:txBody>
      </p:sp>
      <p:sp>
        <p:nvSpPr>
          <p:cNvPr id="11" name="Rectangle 10"/>
          <p:cNvSpPr/>
          <p:nvPr/>
        </p:nvSpPr>
        <p:spPr>
          <a:xfrm flipH="1">
            <a:off x="1151877" y="4628692"/>
            <a:ext cx="8597271" cy="573972"/>
          </a:xfrm>
          <a:prstGeom prst="rect">
            <a:avLst/>
          </a:prstGeom>
          <a:solidFill>
            <a:schemeClr val="bg1">
              <a:lumMod val="95000"/>
            </a:schemeClr>
          </a:solidFill>
          <a:ln w="12700">
            <a:noFill/>
          </a:ln>
          <a:effectLst/>
        </p:spPr>
        <p:style>
          <a:lnRef idx="1">
            <a:schemeClr val="accent1"/>
          </a:lnRef>
          <a:fillRef idx="3">
            <a:schemeClr val="accent1"/>
          </a:fillRef>
          <a:effectRef idx="2">
            <a:schemeClr val="accent1"/>
          </a:effectRef>
          <a:fontRef idx="minor">
            <a:schemeClr val="lt1"/>
          </a:fontRef>
        </p:style>
        <p:txBody>
          <a:bodyPr wrap="square" lIns="223796" tIns="55948" rIns="223796" bIns="55948" rtlCol="0" anchor="ctr">
            <a:noAutofit/>
          </a:bodyPr>
          <a:lstStyle/>
          <a:p>
            <a:pPr marL="701204" defTabSz="559478"/>
            <a:r>
              <a:rPr lang="en-US" dirty="0">
                <a:solidFill>
                  <a:prstClr val="black">
                    <a:lumMod val="85000"/>
                    <a:lumOff val="15000"/>
                    <a:alpha val="99000"/>
                  </a:prstClr>
                </a:solidFill>
              </a:rPr>
              <a:t>Office 365 is an </a:t>
            </a:r>
            <a:r>
              <a:rPr lang="en-US" dirty="0">
                <a:solidFill>
                  <a:srgbClr val="0072C6">
                    <a:alpha val="99000"/>
                  </a:srgbClr>
                </a:solidFill>
              </a:rPr>
              <a:t>evergreen service</a:t>
            </a:r>
            <a:r>
              <a:rPr lang="en-US" dirty="0">
                <a:solidFill>
                  <a:prstClr val="black">
                    <a:lumMod val="85000"/>
                    <a:lumOff val="15000"/>
                    <a:alpha val="99000"/>
                  </a:prstClr>
                </a:solidFill>
              </a:rPr>
              <a:t>. Customers need to stay current.</a:t>
            </a:r>
          </a:p>
        </p:txBody>
      </p:sp>
      <p:sp>
        <p:nvSpPr>
          <p:cNvPr id="12" name="Rectangle 11"/>
          <p:cNvSpPr/>
          <p:nvPr/>
        </p:nvSpPr>
        <p:spPr>
          <a:xfrm flipH="1">
            <a:off x="1151877" y="5311300"/>
            <a:ext cx="8597271" cy="573972"/>
          </a:xfrm>
          <a:prstGeom prst="rect">
            <a:avLst/>
          </a:prstGeom>
          <a:solidFill>
            <a:schemeClr val="bg1">
              <a:lumMod val="95000"/>
            </a:schemeClr>
          </a:solidFill>
          <a:ln w="12700">
            <a:noFill/>
          </a:ln>
          <a:effectLst/>
        </p:spPr>
        <p:style>
          <a:lnRef idx="1">
            <a:schemeClr val="accent1"/>
          </a:lnRef>
          <a:fillRef idx="3">
            <a:schemeClr val="accent1"/>
          </a:fillRef>
          <a:effectRef idx="2">
            <a:schemeClr val="accent1"/>
          </a:effectRef>
          <a:fontRef idx="minor">
            <a:schemeClr val="lt1"/>
          </a:fontRef>
        </p:style>
        <p:txBody>
          <a:bodyPr wrap="square" lIns="223796" tIns="55948" rIns="223796" bIns="55948" rtlCol="0" anchor="ctr">
            <a:noAutofit/>
          </a:bodyPr>
          <a:lstStyle/>
          <a:p>
            <a:pPr marL="701204" defTabSz="559478"/>
            <a:r>
              <a:rPr lang="en-US" dirty="0">
                <a:solidFill>
                  <a:prstClr val="black">
                    <a:lumMod val="85000"/>
                    <a:lumOff val="15000"/>
                    <a:alpha val="99000"/>
                  </a:prstClr>
                </a:solidFill>
              </a:rPr>
              <a:t>Our solution evolves rapidly with a </a:t>
            </a:r>
            <a:r>
              <a:rPr lang="en-US" dirty="0">
                <a:solidFill>
                  <a:srgbClr val="0072C6">
                    <a:alpha val="99000"/>
                  </a:srgbClr>
                </a:solidFill>
              </a:rPr>
              <a:t>documented roadmap</a:t>
            </a:r>
            <a:r>
              <a:rPr lang="en-US" dirty="0">
                <a:solidFill>
                  <a:prstClr val="black">
                    <a:lumMod val="85000"/>
                    <a:lumOff val="15000"/>
                    <a:alpha val="99000"/>
                  </a:prstClr>
                </a:solidFill>
              </a:rPr>
              <a:t>.</a:t>
            </a:r>
          </a:p>
        </p:txBody>
      </p:sp>
      <p:sp>
        <p:nvSpPr>
          <p:cNvPr id="13" name="Rectangle 12"/>
          <p:cNvSpPr/>
          <p:nvPr/>
        </p:nvSpPr>
        <p:spPr>
          <a:xfrm flipH="1">
            <a:off x="1151877" y="5993907"/>
            <a:ext cx="8597271" cy="573972"/>
          </a:xfrm>
          <a:prstGeom prst="rect">
            <a:avLst/>
          </a:prstGeom>
          <a:solidFill>
            <a:schemeClr val="bg1">
              <a:lumMod val="95000"/>
            </a:schemeClr>
          </a:solidFill>
          <a:ln w="12700">
            <a:noFill/>
          </a:ln>
          <a:effectLst/>
        </p:spPr>
        <p:style>
          <a:lnRef idx="1">
            <a:schemeClr val="accent1"/>
          </a:lnRef>
          <a:fillRef idx="3">
            <a:schemeClr val="accent1"/>
          </a:fillRef>
          <a:effectRef idx="2">
            <a:schemeClr val="accent1"/>
          </a:effectRef>
          <a:fontRef idx="minor">
            <a:schemeClr val="lt1"/>
          </a:fontRef>
        </p:style>
        <p:txBody>
          <a:bodyPr wrap="square" lIns="223796" tIns="55948" rIns="223796" bIns="55948" rtlCol="0" anchor="ctr">
            <a:noAutofit/>
          </a:bodyPr>
          <a:lstStyle/>
          <a:p>
            <a:pPr marL="701204" defTabSz="559478"/>
            <a:r>
              <a:rPr lang="en-US" dirty="0">
                <a:solidFill>
                  <a:prstClr val="black">
                    <a:lumMod val="85000"/>
                    <a:lumOff val="15000"/>
                    <a:alpha val="99000"/>
                  </a:prstClr>
                </a:solidFill>
              </a:rPr>
              <a:t>We provide services offers to </a:t>
            </a:r>
            <a:r>
              <a:rPr lang="en-US" dirty="0">
                <a:solidFill>
                  <a:srgbClr val="0072C6">
                    <a:alpha val="99000"/>
                  </a:srgbClr>
                </a:solidFill>
              </a:rPr>
              <a:t>help you migrate to the cloud efficiently</a:t>
            </a:r>
            <a:r>
              <a:rPr lang="en-US" dirty="0">
                <a:solidFill>
                  <a:prstClr val="black">
                    <a:lumMod val="85000"/>
                    <a:lumOff val="15000"/>
                    <a:alpha val="99000"/>
                  </a:prstClr>
                </a:solidFill>
              </a:rPr>
              <a:t>.</a:t>
            </a:r>
          </a:p>
        </p:txBody>
      </p:sp>
      <p:sp>
        <p:nvSpPr>
          <p:cNvPr id="3" name="Rectangle 2"/>
          <p:cNvSpPr/>
          <p:nvPr/>
        </p:nvSpPr>
        <p:spPr>
          <a:xfrm>
            <a:off x="1134974" y="1215654"/>
            <a:ext cx="588183" cy="5739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78" tIns="93278" rIns="93278" bIns="93278" numCol="1" spcCol="0" rtlCol="0" fromWordArt="0" anchor="b" anchorCtr="0" forceAA="0" compatLnSpc="1">
            <a:prstTxWarp prst="textNoShape">
              <a:avLst/>
            </a:prstTxWarp>
            <a:noAutofit/>
          </a:bodyPr>
          <a:lstStyle/>
          <a:p>
            <a:pPr algn="r"/>
            <a:endParaRPr lang="en-US" sz="1200" dirty="0"/>
          </a:p>
        </p:txBody>
      </p:sp>
      <p:sp>
        <p:nvSpPr>
          <p:cNvPr id="15" name="Rectangle 14"/>
          <p:cNvSpPr/>
          <p:nvPr/>
        </p:nvSpPr>
        <p:spPr>
          <a:xfrm>
            <a:off x="1134974" y="1898259"/>
            <a:ext cx="588183" cy="5739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78" tIns="93278" rIns="93278" bIns="93278" numCol="1" spcCol="0" rtlCol="0" fromWordArt="0" anchor="b" anchorCtr="0" forceAA="0" compatLnSpc="1">
            <a:prstTxWarp prst="textNoShape">
              <a:avLst/>
            </a:prstTxWarp>
            <a:noAutofit/>
          </a:bodyPr>
          <a:lstStyle/>
          <a:p>
            <a:pPr algn="r"/>
            <a:endParaRPr lang="en-US" sz="1200" dirty="0"/>
          </a:p>
        </p:txBody>
      </p:sp>
      <p:sp>
        <p:nvSpPr>
          <p:cNvPr id="16" name="Rectangle 15"/>
          <p:cNvSpPr/>
          <p:nvPr/>
        </p:nvSpPr>
        <p:spPr>
          <a:xfrm>
            <a:off x="1134974" y="2588159"/>
            <a:ext cx="588183" cy="5739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78" tIns="93278" rIns="93278" bIns="93278" numCol="1" spcCol="0" rtlCol="0" fromWordArt="0" anchor="b" anchorCtr="0" forceAA="0" compatLnSpc="1">
            <a:prstTxWarp prst="textNoShape">
              <a:avLst/>
            </a:prstTxWarp>
            <a:noAutofit/>
          </a:bodyPr>
          <a:lstStyle/>
          <a:p>
            <a:pPr algn="r"/>
            <a:endParaRPr lang="en-US" sz="1200" dirty="0"/>
          </a:p>
        </p:txBody>
      </p:sp>
      <p:sp>
        <p:nvSpPr>
          <p:cNvPr id="17" name="Rectangle 16"/>
          <p:cNvSpPr/>
          <p:nvPr/>
        </p:nvSpPr>
        <p:spPr>
          <a:xfrm>
            <a:off x="1134974" y="3263476"/>
            <a:ext cx="588183" cy="5739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78" tIns="93278" rIns="93278" bIns="93278" numCol="1" spcCol="0" rtlCol="0" fromWordArt="0" anchor="b" anchorCtr="0" forceAA="0" compatLnSpc="1">
            <a:prstTxWarp prst="textNoShape">
              <a:avLst/>
            </a:prstTxWarp>
            <a:noAutofit/>
          </a:bodyPr>
          <a:lstStyle/>
          <a:p>
            <a:pPr algn="r"/>
            <a:endParaRPr lang="en-US" sz="1200" dirty="0"/>
          </a:p>
        </p:txBody>
      </p:sp>
      <p:sp>
        <p:nvSpPr>
          <p:cNvPr id="18" name="Rectangle 17"/>
          <p:cNvSpPr/>
          <p:nvPr/>
        </p:nvSpPr>
        <p:spPr>
          <a:xfrm>
            <a:off x="1134974" y="3959216"/>
            <a:ext cx="588183" cy="5739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78" tIns="93278" rIns="93278" bIns="93278" numCol="1" spcCol="0" rtlCol="0" fromWordArt="0" anchor="b" anchorCtr="0" forceAA="0" compatLnSpc="1">
            <a:prstTxWarp prst="textNoShape">
              <a:avLst/>
            </a:prstTxWarp>
            <a:noAutofit/>
          </a:bodyPr>
          <a:lstStyle/>
          <a:p>
            <a:pPr algn="r"/>
            <a:endParaRPr lang="en-US" sz="1200" dirty="0"/>
          </a:p>
        </p:txBody>
      </p:sp>
      <p:sp>
        <p:nvSpPr>
          <p:cNvPr id="19" name="Rectangle 18"/>
          <p:cNvSpPr/>
          <p:nvPr/>
        </p:nvSpPr>
        <p:spPr>
          <a:xfrm>
            <a:off x="1134974" y="4628692"/>
            <a:ext cx="588183" cy="5739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78" tIns="93278" rIns="93278" bIns="93278" numCol="1" spcCol="0" rtlCol="0" fromWordArt="0" anchor="b" anchorCtr="0" forceAA="0" compatLnSpc="1">
            <a:prstTxWarp prst="textNoShape">
              <a:avLst/>
            </a:prstTxWarp>
            <a:noAutofit/>
          </a:bodyPr>
          <a:lstStyle/>
          <a:p>
            <a:pPr algn="r"/>
            <a:endParaRPr lang="en-US" sz="1200" dirty="0"/>
          </a:p>
        </p:txBody>
      </p:sp>
      <p:sp>
        <p:nvSpPr>
          <p:cNvPr id="20" name="Rectangle 19"/>
          <p:cNvSpPr/>
          <p:nvPr/>
        </p:nvSpPr>
        <p:spPr>
          <a:xfrm>
            <a:off x="1134974" y="5311299"/>
            <a:ext cx="588183" cy="5739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78" tIns="93278" rIns="93278" bIns="93278" numCol="1" spcCol="0" rtlCol="0" fromWordArt="0" anchor="b" anchorCtr="0" forceAA="0" compatLnSpc="1">
            <a:prstTxWarp prst="textNoShape">
              <a:avLst/>
            </a:prstTxWarp>
            <a:noAutofit/>
          </a:bodyPr>
          <a:lstStyle/>
          <a:p>
            <a:pPr algn="r"/>
            <a:endParaRPr lang="en-US" sz="1200" dirty="0"/>
          </a:p>
        </p:txBody>
      </p:sp>
      <p:sp>
        <p:nvSpPr>
          <p:cNvPr id="21" name="Rectangle 20"/>
          <p:cNvSpPr/>
          <p:nvPr/>
        </p:nvSpPr>
        <p:spPr>
          <a:xfrm>
            <a:off x="1134974" y="5993906"/>
            <a:ext cx="588183" cy="5739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78" tIns="93278" rIns="93278" bIns="93278" numCol="1" spcCol="0" rtlCol="0" fromWordArt="0" anchor="b" anchorCtr="0" forceAA="0" compatLnSpc="1">
            <a:prstTxWarp prst="textNoShape">
              <a:avLst/>
            </a:prstTxWarp>
            <a:noAutofit/>
          </a:bodyPr>
          <a:lstStyle/>
          <a:p>
            <a:pPr algn="r"/>
            <a:endParaRPr lang="en-US" sz="1200" dirty="0"/>
          </a:p>
        </p:txBody>
      </p:sp>
      <p:pic>
        <p:nvPicPr>
          <p:cNvPr id="1026" name="Picture 2" descr="C:\Users\v-clapal\AppData\Local\MetroStyleAddIn\Icons\Calendar.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9500" y="5449074"/>
            <a:ext cx="331953" cy="2984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v-clapal\AppData\Local\MetroStyleAddIn\Icons\Building.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1892" y="6135117"/>
            <a:ext cx="287172" cy="29154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v-clapal\AppData\Local\MetroStyleAddIn\Icons\Cloud.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4096" y="4761009"/>
            <a:ext cx="362761" cy="2487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v-clapal\AppData\Local\MetroStyleAddIn\Icons\Boxed In.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05894" y="1374730"/>
            <a:ext cx="259161" cy="25581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v-clapal\AppData\Local\MetroStyleAddIn\Icons\Checklist.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17637" y="3405552"/>
            <a:ext cx="235675" cy="28982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v-clapal\AppData\Local\MetroStyleAddIn\Icons\Cloud Computing.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14428" y="2673915"/>
            <a:ext cx="442097" cy="38787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MAGNUM\Projects\Microsoft\Cloud Power FY12\Design\ICONS_PNG\Confidentiality.png"/>
          <p:cNvPicPr>
            <a:picLocks noChangeAspect="1" noChangeArrowheads="1"/>
          </p:cNvPicPr>
          <p:nvPr/>
        </p:nvPicPr>
        <p:blipFill>
          <a:blip r:embed="rId9" cstate="print">
            <a:lum bright="100000"/>
          </a:blip>
          <a:srcRect/>
          <a:stretch>
            <a:fillRect/>
          </a:stretch>
        </p:blipFill>
        <p:spPr bwMode="auto">
          <a:xfrm>
            <a:off x="1239092" y="1988939"/>
            <a:ext cx="392765" cy="392607"/>
          </a:xfrm>
          <a:prstGeom prst="rect">
            <a:avLst/>
          </a:prstGeom>
          <a:noFill/>
        </p:spPr>
      </p:pic>
      <p:pic>
        <p:nvPicPr>
          <p:cNvPr id="32" name="Picture 31" descr="\\MAGNUM\Projects\Microsoft\Cloud Power FY12\Design\ICONS_PNG\Within_Your_Reach.png"/>
          <p:cNvPicPr>
            <a:picLocks noChangeAspect="1" noChangeArrowheads="1"/>
          </p:cNvPicPr>
          <p:nvPr/>
        </p:nvPicPr>
        <p:blipFill>
          <a:blip r:embed="rId10" cstate="print">
            <a:lum bright="100000"/>
          </a:blip>
          <a:stretch>
            <a:fillRect/>
          </a:stretch>
        </p:blipFill>
        <p:spPr bwMode="auto">
          <a:xfrm>
            <a:off x="1161964" y="3980295"/>
            <a:ext cx="547028" cy="546808"/>
          </a:xfrm>
          <a:prstGeom prst="rect">
            <a:avLst/>
          </a:prstGeom>
          <a:noFill/>
        </p:spPr>
      </p:pic>
    </p:spTree>
    <p:extLst>
      <p:ext uri="{BB962C8B-B14F-4D97-AF65-F5344CB8AC3E}">
        <p14:creationId xmlns:p14="http://schemas.microsoft.com/office/powerpoint/2010/main" val="175422149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40771" y="233159"/>
            <a:ext cx="11375536" cy="762786"/>
          </a:xfrm>
        </p:spPr>
        <p:txBody>
          <a:bodyPr/>
          <a:lstStyle/>
          <a:p>
            <a:r>
              <a:rPr lang="en-US" dirty="0" err="1" smtClean="0"/>
              <a:t>Lync</a:t>
            </a:r>
            <a:r>
              <a:rPr lang="en-US" dirty="0" smtClean="0"/>
              <a:t> 2013 Features</a:t>
            </a:r>
            <a:br>
              <a:rPr lang="en-US" dirty="0" smtClean="0"/>
            </a:br>
            <a:endParaRPr lang="en-US" dirty="0"/>
          </a:p>
        </p:txBody>
      </p:sp>
      <p:sp>
        <p:nvSpPr>
          <p:cNvPr id="3" name="Rectangle 2"/>
          <p:cNvSpPr/>
          <p:nvPr/>
        </p:nvSpPr>
        <p:spPr bwMode="auto">
          <a:xfrm>
            <a:off x="10234493" y="5396626"/>
            <a:ext cx="2101558" cy="74419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25" name="Rectangle 24"/>
          <p:cNvSpPr/>
          <p:nvPr/>
        </p:nvSpPr>
        <p:spPr bwMode="auto">
          <a:xfrm>
            <a:off x="566308" y="4668294"/>
            <a:ext cx="2603011" cy="220086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5295" tIns="46637" rIns="93274" bIns="93278" numCol="1" rtlCol="0" anchor="t" anchorCtr="0" compatLnSpc="1">
            <a:prstTxWarp prst="textNoShape">
              <a:avLst/>
            </a:prstTxWarp>
          </a:bodyPr>
          <a:lstStyle/>
          <a:p>
            <a:pPr>
              <a:spcAft>
                <a:spcPts val="918"/>
              </a:spcAft>
            </a:pPr>
            <a:r>
              <a:rPr lang="en-US" sz="1300" dirty="0">
                <a:solidFill>
                  <a:schemeClr val="bg2"/>
                </a:solidFill>
              </a:rPr>
              <a:t>Video gallery</a:t>
            </a:r>
          </a:p>
          <a:p>
            <a:pPr>
              <a:spcAft>
                <a:spcPts val="918"/>
              </a:spcAft>
            </a:pPr>
            <a:r>
              <a:rPr lang="en-US" sz="1300" dirty="0">
                <a:solidFill>
                  <a:schemeClr val="bg2"/>
                </a:solidFill>
              </a:rPr>
              <a:t>HD video or high resolution photos of attendees</a:t>
            </a:r>
          </a:p>
          <a:p>
            <a:pPr>
              <a:spcAft>
                <a:spcPts val="918"/>
              </a:spcAft>
            </a:pPr>
            <a:r>
              <a:rPr lang="en-US" sz="1300" dirty="0">
                <a:solidFill>
                  <a:schemeClr val="bg2"/>
                </a:solidFill>
              </a:rPr>
              <a:t>H.264 SVC support</a:t>
            </a:r>
          </a:p>
          <a:p>
            <a:pPr>
              <a:spcAft>
                <a:spcPts val="918"/>
              </a:spcAft>
            </a:pPr>
            <a:r>
              <a:rPr lang="en-US" sz="1300" dirty="0">
                <a:solidFill>
                  <a:schemeClr val="bg2"/>
                </a:solidFill>
              </a:rPr>
              <a:t>Presenter controls to optimize for meeting type</a:t>
            </a:r>
          </a:p>
          <a:p>
            <a:pPr>
              <a:spcAft>
                <a:spcPts val="918"/>
              </a:spcAft>
            </a:pPr>
            <a:r>
              <a:rPr lang="en-US" sz="1300" dirty="0">
                <a:solidFill>
                  <a:schemeClr val="bg2"/>
                </a:solidFill>
              </a:rPr>
              <a:t>Participant selected views</a:t>
            </a:r>
          </a:p>
          <a:p>
            <a:pPr>
              <a:spcAft>
                <a:spcPts val="918"/>
              </a:spcAft>
            </a:pPr>
            <a:endParaRPr lang="en-US" sz="1300" dirty="0">
              <a:solidFill>
                <a:schemeClr val="bg2"/>
              </a:solidFill>
            </a:endParaRPr>
          </a:p>
          <a:p>
            <a:pPr>
              <a:spcAft>
                <a:spcPts val="918"/>
              </a:spcAft>
            </a:pPr>
            <a:endParaRPr lang="en-US" sz="1300" dirty="0">
              <a:solidFill>
                <a:schemeClr val="bg2"/>
              </a:solidFill>
            </a:endParaRPr>
          </a:p>
        </p:txBody>
      </p:sp>
      <p:sp>
        <p:nvSpPr>
          <p:cNvPr id="26" name="Rectangle 25"/>
          <p:cNvSpPr/>
          <p:nvPr/>
        </p:nvSpPr>
        <p:spPr bwMode="auto">
          <a:xfrm>
            <a:off x="3463346" y="4668294"/>
            <a:ext cx="2603010" cy="220086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5295" tIns="46637" rIns="93274" bIns="93278" numCol="1" rtlCol="0" anchor="t" anchorCtr="0" compatLnSpc="1">
            <a:prstTxWarp prst="textNoShape">
              <a:avLst/>
            </a:prstTxWarp>
          </a:bodyPr>
          <a:lstStyle/>
          <a:p>
            <a:pPr>
              <a:spcAft>
                <a:spcPts val="918"/>
              </a:spcAft>
            </a:pPr>
            <a:r>
              <a:rPr lang="en-US" sz="1300" dirty="0">
                <a:solidFill>
                  <a:schemeClr val="bg2"/>
                </a:solidFill>
              </a:rPr>
              <a:t>Single unified client experience across workloads</a:t>
            </a:r>
          </a:p>
          <a:p>
            <a:pPr>
              <a:spcAft>
                <a:spcPts val="918"/>
              </a:spcAft>
            </a:pPr>
            <a:r>
              <a:rPr lang="en-US" sz="1300" dirty="0">
                <a:solidFill>
                  <a:schemeClr val="bg2"/>
                </a:solidFill>
              </a:rPr>
              <a:t>Lync Windows 8 immersive experience optimized for touch</a:t>
            </a:r>
          </a:p>
          <a:p>
            <a:pPr>
              <a:spcAft>
                <a:spcPts val="918"/>
              </a:spcAft>
            </a:pPr>
            <a:r>
              <a:rPr lang="en-US" sz="1300" dirty="0">
                <a:solidFill>
                  <a:schemeClr val="bg2"/>
                </a:solidFill>
              </a:rPr>
              <a:t>Mobile client experiences designed for the device</a:t>
            </a:r>
          </a:p>
          <a:p>
            <a:pPr>
              <a:spcAft>
                <a:spcPts val="918"/>
              </a:spcAft>
            </a:pPr>
            <a:r>
              <a:rPr lang="en-US" sz="1300" dirty="0">
                <a:solidFill>
                  <a:schemeClr val="bg2"/>
                </a:solidFill>
              </a:rPr>
              <a:t>Lync Web App for browser access to meetings</a:t>
            </a:r>
          </a:p>
        </p:txBody>
      </p:sp>
      <p:sp>
        <p:nvSpPr>
          <p:cNvPr id="27" name="Rectangle 26"/>
          <p:cNvSpPr/>
          <p:nvPr/>
        </p:nvSpPr>
        <p:spPr bwMode="auto">
          <a:xfrm>
            <a:off x="9173682" y="4668294"/>
            <a:ext cx="2603010" cy="220086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5295" tIns="46637" rIns="93274" bIns="93278" numCol="1" rtlCol="0" anchor="t" anchorCtr="0" compatLnSpc="1">
            <a:prstTxWarp prst="textNoShape">
              <a:avLst/>
            </a:prstTxWarp>
          </a:bodyPr>
          <a:lstStyle/>
          <a:p>
            <a:pPr fontAlgn="base">
              <a:spcBef>
                <a:spcPct val="0"/>
              </a:spcBef>
              <a:spcAft>
                <a:spcPts val="918"/>
              </a:spcAft>
            </a:pPr>
            <a:r>
              <a:rPr lang="en-US" sz="1300" dirty="0">
                <a:solidFill>
                  <a:schemeClr val="bg2"/>
                </a:solidFill>
              </a:rPr>
              <a:t>Communicate with anyone on Skype</a:t>
            </a:r>
          </a:p>
          <a:p>
            <a:pPr fontAlgn="base">
              <a:spcBef>
                <a:spcPct val="0"/>
              </a:spcBef>
              <a:spcAft>
                <a:spcPts val="918"/>
              </a:spcAft>
            </a:pPr>
            <a:r>
              <a:rPr lang="en-US" sz="1300" dirty="0">
                <a:solidFill>
                  <a:schemeClr val="bg2"/>
                </a:solidFill>
              </a:rPr>
              <a:t>Presence</a:t>
            </a:r>
          </a:p>
          <a:p>
            <a:pPr fontAlgn="base">
              <a:spcBef>
                <a:spcPct val="0"/>
              </a:spcBef>
              <a:spcAft>
                <a:spcPts val="918"/>
              </a:spcAft>
            </a:pPr>
            <a:r>
              <a:rPr lang="en-US" sz="1300" dirty="0">
                <a:solidFill>
                  <a:schemeClr val="bg2"/>
                </a:solidFill>
              </a:rPr>
              <a:t>Instant Messaging</a:t>
            </a:r>
          </a:p>
          <a:p>
            <a:pPr fontAlgn="base">
              <a:spcBef>
                <a:spcPct val="0"/>
              </a:spcBef>
              <a:spcAft>
                <a:spcPts val="918"/>
              </a:spcAft>
            </a:pPr>
            <a:r>
              <a:rPr lang="en-US" sz="1300" dirty="0">
                <a:solidFill>
                  <a:schemeClr val="bg2"/>
                </a:solidFill>
              </a:rPr>
              <a:t>Peer to peer voice</a:t>
            </a:r>
          </a:p>
        </p:txBody>
      </p:sp>
      <p:sp>
        <p:nvSpPr>
          <p:cNvPr id="28" name="Rectangle 27"/>
          <p:cNvSpPr/>
          <p:nvPr/>
        </p:nvSpPr>
        <p:spPr bwMode="auto">
          <a:xfrm>
            <a:off x="6304849" y="4666203"/>
            <a:ext cx="2603010" cy="220086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5295" tIns="46637" rIns="93274" bIns="93278" numCol="1" rtlCol="0" anchor="t" anchorCtr="0" compatLnSpc="1">
            <a:prstTxWarp prst="textNoShape">
              <a:avLst/>
            </a:prstTxWarp>
          </a:bodyPr>
          <a:lstStyle/>
          <a:p>
            <a:pPr>
              <a:spcAft>
                <a:spcPts val="918"/>
              </a:spcAft>
            </a:pPr>
            <a:r>
              <a:rPr lang="en-US" sz="1300" dirty="0">
                <a:solidFill>
                  <a:schemeClr val="bg2"/>
                </a:solidFill>
              </a:rPr>
              <a:t>Communicate directly from within Office</a:t>
            </a:r>
          </a:p>
          <a:p>
            <a:pPr>
              <a:spcAft>
                <a:spcPts val="918"/>
              </a:spcAft>
            </a:pPr>
            <a:r>
              <a:rPr lang="en-US" sz="1300" dirty="0">
                <a:solidFill>
                  <a:schemeClr val="bg2"/>
                </a:solidFill>
              </a:rPr>
              <a:t>Single identity</a:t>
            </a:r>
          </a:p>
          <a:p>
            <a:pPr>
              <a:spcAft>
                <a:spcPts val="918"/>
              </a:spcAft>
            </a:pPr>
            <a:r>
              <a:rPr lang="en-US" sz="1300" dirty="0">
                <a:solidFill>
                  <a:schemeClr val="bg2"/>
                </a:solidFill>
              </a:rPr>
              <a:t>Shared contact card</a:t>
            </a:r>
          </a:p>
          <a:p>
            <a:pPr>
              <a:spcAft>
                <a:spcPts val="918"/>
              </a:spcAft>
            </a:pPr>
            <a:r>
              <a:rPr lang="en-US" sz="1300" dirty="0">
                <a:solidFill>
                  <a:schemeClr val="bg2"/>
                </a:solidFill>
              </a:rPr>
              <a:t>OneNote Share</a:t>
            </a:r>
          </a:p>
          <a:p>
            <a:pPr>
              <a:spcAft>
                <a:spcPts val="918"/>
              </a:spcAft>
            </a:pPr>
            <a:endParaRPr lang="en-US" sz="1300" dirty="0">
              <a:solidFill>
                <a:schemeClr val="bg2"/>
              </a:solidFill>
            </a:endParaRPr>
          </a:p>
          <a:p>
            <a:pPr>
              <a:spcAft>
                <a:spcPts val="918"/>
              </a:spcAft>
            </a:pPr>
            <a:endParaRPr lang="en-US" sz="1300" dirty="0">
              <a:solidFill>
                <a:schemeClr val="bg2"/>
              </a:solidFill>
            </a:endParaRPr>
          </a:p>
        </p:txBody>
      </p:sp>
      <p:grpSp>
        <p:nvGrpSpPr>
          <p:cNvPr id="58" name="Group 57"/>
          <p:cNvGrpSpPr/>
          <p:nvPr/>
        </p:nvGrpSpPr>
        <p:grpSpPr>
          <a:xfrm>
            <a:off x="566308" y="1782568"/>
            <a:ext cx="2612341" cy="2800041"/>
            <a:chOff x="555030" y="1747774"/>
            <a:chExt cx="2560321" cy="2745387"/>
          </a:xfrm>
        </p:grpSpPr>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524" t="1944" r="4524" b="-14812"/>
            <a:stretch/>
          </p:blipFill>
          <p:spPr bwMode="auto">
            <a:xfrm>
              <a:off x="555031" y="1747774"/>
              <a:ext cx="2560320" cy="2116567"/>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bwMode="auto">
            <a:xfrm>
              <a:off x="555030" y="3578764"/>
              <a:ext cx="2560320" cy="91439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9" tIns="34295" rIns="34295" bIns="68589" numCol="1" spcCol="0" rtlCol="0" fromWordArt="0" anchor="b" anchorCtr="0" forceAA="0" compatLnSpc="1">
              <a:prstTxWarp prst="textNoShape">
                <a:avLst/>
              </a:prstTxWarp>
              <a:noAutofit/>
            </a:bodyPr>
            <a:lstStyle/>
            <a:p>
              <a:pPr defTabSz="932434" fontAlgn="base">
                <a:spcBef>
                  <a:spcPct val="0"/>
                </a:spcBef>
                <a:spcAft>
                  <a:spcPct val="0"/>
                </a:spcAft>
              </a:pPr>
              <a:r>
                <a:rPr lang="en-US" sz="1900" spc="-52" dirty="0">
                  <a:gradFill>
                    <a:gsLst>
                      <a:gs pos="0">
                        <a:srgbClr val="FFFFFF"/>
                      </a:gs>
                      <a:gs pos="100000">
                        <a:srgbClr val="FFFFFF"/>
                      </a:gs>
                    </a:gsLst>
                    <a:lin ang="5400000" scaled="0"/>
                  </a:gradFill>
                  <a:ea typeface="Segoe UI" pitchFamily="34" charset="0"/>
                  <a:cs typeface="Segoe UI" pitchFamily="34" charset="0"/>
                </a:rPr>
                <a:t>Multiparty HD video &amp; content sharing</a:t>
              </a:r>
            </a:p>
          </p:txBody>
        </p:sp>
      </p:grpSp>
      <p:grpSp>
        <p:nvGrpSpPr>
          <p:cNvPr id="4" name="Group 3"/>
          <p:cNvGrpSpPr/>
          <p:nvPr/>
        </p:nvGrpSpPr>
        <p:grpSpPr>
          <a:xfrm>
            <a:off x="3438543" y="1782567"/>
            <a:ext cx="2612341" cy="2800044"/>
            <a:chOff x="3370070" y="1747774"/>
            <a:chExt cx="2560321" cy="2745390"/>
          </a:xfrm>
        </p:grpSpPr>
        <p:grpSp>
          <p:nvGrpSpPr>
            <p:cNvPr id="59" name="Group 58"/>
            <p:cNvGrpSpPr/>
            <p:nvPr/>
          </p:nvGrpSpPr>
          <p:grpSpPr>
            <a:xfrm>
              <a:off x="3370070" y="1747774"/>
              <a:ext cx="2560321" cy="2745390"/>
              <a:chOff x="3370070" y="1747774"/>
              <a:chExt cx="2560321" cy="2745390"/>
            </a:xfrm>
          </p:grpSpPr>
          <p:pic>
            <p:nvPicPr>
              <p:cNvPr id="1030"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19236" t="9394"/>
              <a:stretch/>
            </p:blipFill>
            <p:spPr bwMode="auto">
              <a:xfrm>
                <a:off x="3370071" y="1747774"/>
                <a:ext cx="2560320" cy="1913412"/>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bwMode="auto">
              <a:xfrm>
                <a:off x="3370070" y="3578764"/>
                <a:ext cx="2560320" cy="914400"/>
              </a:xfrm>
              <a:prstGeom prst="rect">
                <a:avLst/>
              </a:prstGeom>
              <a:solidFill>
                <a:schemeClr val="accent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4008" tIns="45718" rIns="91436" bIns="91440" numCol="1" rtlCol="0" anchor="b" anchorCtr="0" compatLnSpc="1">
                <a:prstTxWarp prst="textNoShape">
                  <a:avLst/>
                </a:prstTxWarp>
              </a:bodyPr>
              <a:lstStyle/>
              <a:p>
                <a:pPr defTabSz="932472" fontAlgn="base">
                  <a:spcBef>
                    <a:spcPct val="0"/>
                  </a:spcBef>
                  <a:spcAft>
                    <a:spcPct val="0"/>
                  </a:spcAft>
                </a:pPr>
                <a:r>
                  <a:rPr lang="en-US" sz="2000" dirty="0">
                    <a:gradFill>
                      <a:gsLst>
                        <a:gs pos="0">
                          <a:srgbClr val="FFFFFF"/>
                        </a:gs>
                        <a:gs pos="100000">
                          <a:srgbClr val="FFFFFF"/>
                        </a:gs>
                      </a:gsLst>
                      <a:lin ang="5400000" scaled="0"/>
                    </a:gradFill>
                  </a:rPr>
                  <a:t>Modern, mobile and web clients</a:t>
                </a:r>
              </a:p>
            </p:txBody>
          </p:sp>
        </p:grpSp>
        <p:pic>
          <p:nvPicPr>
            <p:cNvPr id="21"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322" t="20988" r="18333" b="14987"/>
            <a:stretch/>
          </p:blipFill>
          <p:spPr bwMode="auto">
            <a:xfrm rot="1635907">
              <a:off x="4861598" y="2536995"/>
              <a:ext cx="480605" cy="798962"/>
            </a:xfrm>
            <a:prstGeom prst="rect">
              <a:avLst/>
            </a:prstGeom>
            <a:noFill/>
            <a:ln>
              <a:noFill/>
            </a:ln>
            <a:extLst/>
          </p:spPr>
        </p:pic>
      </p:grpSp>
      <p:grpSp>
        <p:nvGrpSpPr>
          <p:cNvPr id="9" name="Group 8"/>
          <p:cNvGrpSpPr/>
          <p:nvPr/>
        </p:nvGrpSpPr>
        <p:grpSpPr>
          <a:xfrm>
            <a:off x="9173682" y="1787611"/>
            <a:ext cx="2631215" cy="2807656"/>
            <a:chOff x="6185110" y="1747773"/>
            <a:chExt cx="2578819" cy="2752854"/>
          </a:xfrm>
        </p:grpSpPr>
        <p:grpSp>
          <p:nvGrpSpPr>
            <p:cNvPr id="60" name="Group 59"/>
            <p:cNvGrpSpPr/>
            <p:nvPr/>
          </p:nvGrpSpPr>
          <p:grpSpPr>
            <a:xfrm>
              <a:off x="6185110" y="1747773"/>
              <a:ext cx="2578819" cy="2752854"/>
              <a:chOff x="6185110" y="1747773"/>
              <a:chExt cx="2578819" cy="2752854"/>
            </a:xfrm>
          </p:grpSpPr>
          <p:pic>
            <p:nvPicPr>
              <p:cNvPr id="1029"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1" t="14176" r="453" b="-1"/>
              <a:stretch/>
            </p:blipFill>
            <p:spPr bwMode="auto">
              <a:xfrm>
                <a:off x="6185111" y="1747773"/>
                <a:ext cx="2578818" cy="1838454"/>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p:cNvSpPr/>
              <p:nvPr/>
            </p:nvSpPr>
            <p:spPr bwMode="auto">
              <a:xfrm>
                <a:off x="6185110" y="3586227"/>
                <a:ext cx="2578819" cy="9144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4008" tIns="45718" rIns="91436" bIns="91440" numCol="1" rtlCol="0" anchor="b" anchorCtr="0" compatLnSpc="1">
                <a:prstTxWarp prst="textNoShape">
                  <a:avLst/>
                </a:prstTxWarp>
              </a:bodyPr>
              <a:lstStyle/>
              <a:p>
                <a:pPr defTabSz="932472" fontAlgn="base">
                  <a:spcBef>
                    <a:spcPct val="0"/>
                  </a:spcBef>
                  <a:spcAft>
                    <a:spcPct val="0"/>
                  </a:spcAft>
                </a:pPr>
                <a:r>
                  <a:rPr lang="en-US" sz="2000" dirty="0">
                    <a:gradFill>
                      <a:gsLst>
                        <a:gs pos="0">
                          <a:srgbClr val="FFFFFF"/>
                        </a:gs>
                        <a:gs pos="100000">
                          <a:srgbClr val="FFFFFF"/>
                        </a:gs>
                      </a:gsLst>
                      <a:lin ang="5400000" scaled="0"/>
                    </a:gradFill>
                  </a:rPr>
                  <a:t>Federation with Skype</a:t>
                </a:r>
              </a:p>
            </p:txBody>
          </p:sp>
        </p:grpSp>
        <p:sp>
          <p:nvSpPr>
            <p:cNvPr id="31" name="Rectangle 30"/>
            <p:cNvSpPr/>
            <p:nvPr/>
          </p:nvSpPr>
          <p:spPr bwMode="auto">
            <a:xfrm>
              <a:off x="6185111" y="3011558"/>
              <a:ext cx="2578818" cy="607677"/>
            </a:xfrm>
            <a:prstGeom prst="rect">
              <a:avLst/>
            </a:prstGeom>
            <a:gradFill flip="none" rotWithShape="1">
              <a:gsLst>
                <a:gs pos="0">
                  <a:schemeClr val="tx1"/>
                </a:gs>
                <a:gs pos="100000">
                  <a:srgbClr val="00B0F0">
                    <a:alpha val="0"/>
                  </a:srgb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82880" tIns="182880" rIns="182880" bIns="45718" numCol="1" rtlCol="0" anchor="t" anchorCtr="0" compatLnSpc="1">
              <a:prstTxWarp prst="textNoShape">
                <a:avLst/>
              </a:prstTxWarp>
            </a:bodyPr>
            <a:lstStyle/>
            <a:p>
              <a:pPr algn="ctr" defTabSz="932472" fontAlgn="base">
                <a:spcBef>
                  <a:spcPct val="0"/>
                </a:spcBef>
                <a:spcAft>
                  <a:spcPct val="0"/>
                </a:spcAft>
              </a:pPr>
              <a:endParaRPr lang="en-US" sz="2200" dirty="0">
                <a:gradFill>
                  <a:gsLst>
                    <a:gs pos="0">
                      <a:srgbClr val="FFFFFF"/>
                    </a:gs>
                    <a:gs pos="100000">
                      <a:srgbClr val="FFFFFF"/>
                    </a:gs>
                  </a:gsLst>
                  <a:lin ang="5400000" scaled="0"/>
                </a:gradFill>
                <a:latin typeface="Segoe Condensed" pitchFamily="34" charset="0"/>
              </a:endParaRPr>
            </a:p>
          </p:txBody>
        </p:sp>
        <p:pic>
          <p:nvPicPr>
            <p:cNvPr id="32"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tretch/>
          </p:blipFill>
          <p:spPr bwMode="auto">
            <a:xfrm>
              <a:off x="7101584" y="3265566"/>
              <a:ext cx="510004" cy="22646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2" descr="C:\DVD\DVD_Art_02-28-11\Logos\Lync\Lync (brand)\Lync h_rgb_r.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6474" r="1" b="-2905"/>
            <a:stretch/>
          </p:blipFill>
          <p:spPr bwMode="auto">
            <a:xfrm>
              <a:off x="6500242" y="3182816"/>
              <a:ext cx="473982" cy="344155"/>
            </a:xfrm>
            <a:prstGeom prst="rect">
              <a:avLst/>
            </a:prstGeom>
            <a:noFill/>
            <a:effectLst>
              <a:outerShdw blurRad="469900" algn="ctr" rotWithShape="0">
                <a:prstClr val="black">
                  <a:alpha val="62000"/>
                </a:prstClr>
              </a:outerShdw>
            </a:effectLst>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6310777" y="1782568"/>
            <a:ext cx="2612341" cy="2798085"/>
            <a:chOff x="9018647" y="1747774"/>
            <a:chExt cx="2560321" cy="2743470"/>
          </a:xfrm>
        </p:grpSpPr>
        <p:sp>
          <p:nvSpPr>
            <p:cNvPr id="55" name="Rectangle 54"/>
            <p:cNvSpPr/>
            <p:nvPr/>
          </p:nvSpPr>
          <p:spPr bwMode="auto">
            <a:xfrm>
              <a:off x="9018648" y="3576844"/>
              <a:ext cx="2560320" cy="914400"/>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4008" tIns="45718" rIns="91436" bIns="91440" numCol="1" rtlCol="0" anchor="b" anchorCtr="0" compatLnSpc="1">
              <a:prstTxWarp prst="textNoShape">
                <a:avLst/>
              </a:prstTxWarp>
            </a:bodyPr>
            <a:lstStyle/>
            <a:p>
              <a:pPr defTabSz="932472" fontAlgn="base">
                <a:spcBef>
                  <a:spcPct val="0"/>
                </a:spcBef>
                <a:spcAft>
                  <a:spcPct val="0"/>
                </a:spcAft>
              </a:pPr>
              <a:r>
                <a:rPr lang="en-US" sz="2000" dirty="0">
                  <a:gradFill>
                    <a:gsLst>
                      <a:gs pos="0">
                        <a:srgbClr val="FFFFFF"/>
                      </a:gs>
                      <a:gs pos="100000">
                        <a:srgbClr val="FFFFFF"/>
                      </a:gs>
                    </a:gsLst>
                    <a:lin ang="5400000" scaled="0"/>
                  </a:gradFill>
                </a:rPr>
                <a:t>Integration across Office apps</a:t>
              </a:r>
            </a:p>
          </p:txBody>
        </p:sp>
        <p:grpSp>
          <p:nvGrpSpPr>
            <p:cNvPr id="6" name="Group 5"/>
            <p:cNvGrpSpPr/>
            <p:nvPr/>
          </p:nvGrpSpPr>
          <p:grpSpPr>
            <a:xfrm>
              <a:off x="9018647" y="1747774"/>
              <a:ext cx="2551177" cy="1871461"/>
              <a:chOff x="9018647" y="1747774"/>
              <a:chExt cx="2551177" cy="1871461"/>
            </a:xfrm>
          </p:grpSpPr>
          <p:pic>
            <p:nvPicPr>
              <p:cNvPr id="5" name="Picture 4" descr="C:\Users\v-junyo\Documents\Jun_Mesh\Microsoft Files\DesignTools\Brand Photos\Windows 7\Commercial\COMMERCIAL\WIN12_UX31_01.png"/>
              <p:cNvPicPr>
                <a:picLocks noChangeAspect="1" noChangeArrowheads="1"/>
              </p:cNvPicPr>
              <p:nvPr/>
            </p:nvPicPr>
            <p:blipFill rotWithShape="1">
              <a:blip r:embed="rId9">
                <a:extLst>
                  <a:ext uri="{28A0092B-C50C-407E-A947-70E740481C1C}">
                    <a14:useLocalDpi xmlns:a14="http://schemas.microsoft.com/office/drawing/2010/main" val="0"/>
                  </a:ext>
                </a:extLst>
              </a:blip>
              <a:srcRect l="19158" t="27332" r="33577" b="20619"/>
              <a:stretch/>
            </p:blipFill>
            <p:spPr bwMode="auto">
              <a:xfrm>
                <a:off x="9018647" y="1747774"/>
                <a:ext cx="2551177" cy="187146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19163"/>
              <a:stretch/>
            </p:blipFill>
            <p:spPr bwMode="auto">
              <a:xfrm rot="-60000">
                <a:off x="9861939" y="1958355"/>
                <a:ext cx="1423462" cy="830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309911752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750" fill="hold"/>
                                        <p:tgtEl>
                                          <p:spTgt spid="26"/>
                                        </p:tgtEl>
                                        <p:attrNameLst>
                                          <p:attrName>ppt_x</p:attrName>
                                        </p:attrNameLst>
                                      </p:cBhvr>
                                      <p:tavLst>
                                        <p:tav tm="0">
                                          <p:val>
                                            <p:strVal val="#ppt_x"/>
                                          </p:val>
                                        </p:tav>
                                        <p:tav tm="100000">
                                          <p:val>
                                            <p:strVal val="#ppt_x"/>
                                          </p:val>
                                        </p:tav>
                                      </p:tavLst>
                                    </p:anim>
                                    <p:anim calcmode="lin" valueType="num">
                                      <p:cBhvr additive="base">
                                        <p:cTn id="12" dur="75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50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750" fill="hold"/>
                                        <p:tgtEl>
                                          <p:spTgt spid="28"/>
                                        </p:tgtEl>
                                        <p:attrNameLst>
                                          <p:attrName>ppt_x</p:attrName>
                                        </p:attrNameLst>
                                      </p:cBhvr>
                                      <p:tavLst>
                                        <p:tav tm="0">
                                          <p:val>
                                            <p:strVal val="#ppt_x"/>
                                          </p:val>
                                        </p:tav>
                                        <p:tav tm="100000">
                                          <p:val>
                                            <p:strVal val="#ppt_x"/>
                                          </p:val>
                                        </p:tav>
                                      </p:tavLst>
                                    </p:anim>
                                    <p:anim calcmode="lin" valueType="num">
                                      <p:cBhvr additive="base">
                                        <p:cTn id="16" dur="750" fill="hold"/>
                                        <p:tgtEl>
                                          <p:spTgt spid="2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75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750" fill="hold"/>
                                        <p:tgtEl>
                                          <p:spTgt spid="27"/>
                                        </p:tgtEl>
                                        <p:attrNameLst>
                                          <p:attrName>ppt_x</p:attrName>
                                        </p:attrNameLst>
                                      </p:cBhvr>
                                      <p:tavLst>
                                        <p:tav tm="0">
                                          <p:val>
                                            <p:strVal val="#ppt_x"/>
                                          </p:val>
                                        </p:tav>
                                        <p:tav tm="100000">
                                          <p:val>
                                            <p:strVal val="#ppt_x"/>
                                          </p:val>
                                        </p:tav>
                                      </p:tavLst>
                                    </p:anim>
                                    <p:anim calcmode="lin" valueType="num">
                                      <p:cBhvr additive="base">
                                        <p:cTn id="20" dur="75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2" decel="100000" fill="hold" nodeType="withEffect">
                                  <p:stCondLst>
                                    <p:cond delay="0"/>
                                  </p:stCondLst>
                                  <p:childTnLst>
                                    <p:set>
                                      <p:cBhvr>
                                        <p:cTn id="22" dur="1" fill="hold">
                                          <p:stCondLst>
                                            <p:cond delay="0"/>
                                          </p:stCondLst>
                                        </p:cTn>
                                        <p:tgtEl>
                                          <p:spTgt spid="58"/>
                                        </p:tgtEl>
                                        <p:attrNameLst>
                                          <p:attrName>style.visibility</p:attrName>
                                        </p:attrNameLst>
                                      </p:cBhvr>
                                      <p:to>
                                        <p:strVal val="visible"/>
                                      </p:to>
                                    </p:set>
                                    <p:anim calcmode="lin" valueType="num">
                                      <p:cBhvr additive="base">
                                        <p:cTn id="23" dur="750" fill="hold"/>
                                        <p:tgtEl>
                                          <p:spTgt spid="58"/>
                                        </p:tgtEl>
                                        <p:attrNameLst>
                                          <p:attrName>ppt_x</p:attrName>
                                        </p:attrNameLst>
                                      </p:cBhvr>
                                      <p:tavLst>
                                        <p:tav tm="0">
                                          <p:val>
                                            <p:strVal val="1+#ppt_w/2"/>
                                          </p:val>
                                        </p:tav>
                                        <p:tav tm="100000">
                                          <p:val>
                                            <p:strVal val="#ppt_x"/>
                                          </p:val>
                                        </p:tav>
                                      </p:tavLst>
                                    </p:anim>
                                    <p:anim calcmode="lin" valueType="num">
                                      <p:cBhvr additive="base">
                                        <p:cTn id="24" dur="750" fill="hold"/>
                                        <p:tgtEl>
                                          <p:spTgt spid="58"/>
                                        </p:tgtEl>
                                        <p:attrNameLst>
                                          <p:attrName>ppt_y</p:attrName>
                                        </p:attrNameLst>
                                      </p:cBhvr>
                                      <p:tavLst>
                                        <p:tav tm="0">
                                          <p:val>
                                            <p:strVal val="#ppt_y"/>
                                          </p:val>
                                        </p:tav>
                                        <p:tav tm="100000">
                                          <p:val>
                                            <p:strVal val="#ppt_y"/>
                                          </p:val>
                                        </p:tav>
                                      </p:tavLst>
                                    </p:anim>
                                  </p:childTnLst>
                                </p:cTn>
                              </p:par>
                              <p:par>
                                <p:cTn id="25" presetID="2" presetClass="entr" presetSubtype="2" decel="100000" fill="hold" nodeType="withEffect">
                                  <p:stCondLst>
                                    <p:cond delay="25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750" fill="hold"/>
                                        <p:tgtEl>
                                          <p:spTgt spid="4"/>
                                        </p:tgtEl>
                                        <p:attrNameLst>
                                          <p:attrName>ppt_x</p:attrName>
                                        </p:attrNameLst>
                                      </p:cBhvr>
                                      <p:tavLst>
                                        <p:tav tm="0">
                                          <p:val>
                                            <p:strVal val="1+#ppt_w/2"/>
                                          </p:val>
                                        </p:tav>
                                        <p:tav tm="100000">
                                          <p:val>
                                            <p:strVal val="#ppt_x"/>
                                          </p:val>
                                        </p:tav>
                                      </p:tavLst>
                                    </p:anim>
                                    <p:anim calcmode="lin" valueType="num">
                                      <p:cBhvr additive="base">
                                        <p:cTn id="28" dur="750" fill="hold"/>
                                        <p:tgtEl>
                                          <p:spTgt spid="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50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750" fill="hold"/>
                                        <p:tgtEl>
                                          <p:spTgt spid="8"/>
                                        </p:tgtEl>
                                        <p:attrNameLst>
                                          <p:attrName>ppt_x</p:attrName>
                                        </p:attrNameLst>
                                      </p:cBhvr>
                                      <p:tavLst>
                                        <p:tav tm="0">
                                          <p:val>
                                            <p:strVal val="1+#ppt_w/2"/>
                                          </p:val>
                                        </p:tav>
                                        <p:tav tm="100000">
                                          <p:val>
                                            <p:strVal val="#ppt_x"/>
                                          </p:val>
                                        </p:tav>
                                      </p:tavLst>
                                    </p:anim>
                                    <p:anim calcmode="lin" valueType="num">
                                      <p:cBhvr additive="base">
                                        <p:cTn id="32" dur="750" fill="hold"/>
                                        <p:tgtEl>
                                          <p:spTgt spid="8"/>
                                        </p:tgtEl>
                                        <p:attrNameLst>
                                          <p:attrName>ppt_y</p:attrName>
                                        </p:attrNameLst>
                                      </p:cBhvr>
                                      <p:tavLst>
                                        <p:tav tm="0">
                                          <p:val>
                                            <p:strVal val="#ppt_y"/>
                                          </p:val>
                                        </p:tav>
                                        <p:tav tm="100000">
                                          <p:val>
                                            <p:strVal val="#ppt_y"/>
                                          </p:val>
                                        </p:tav>
                                      </p:tavLst>
                                    </p:anim>
                                  </p:childTnLst>
                                </p:cTn>
                              </p:par>
                              <p:par>
                                <p:cTn id="33" presetID="2" presetClass="entr" presetSubtype="2" decel="100000" fill="hold" nodeType="withEffect">
                                  <p:stCondLst>
                                    <p:cond delay="75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750" fill="hold"/>
                                        <p:tgtEl>
                                          <p:spTgt spid="9"/>
                                        </p:tgtEl>
                                        <p:attrNameLst>
                                          <p:attrName>ppt_x</p:attrName>
                                        </p:attrNameLst>
                                      </p:cBhvr>
                                      <p:tavLst>
                                        <p:tav tm="0">
                                          <p:val>
                                            <p:strVal val="1+#ppt_w/2"/>
                                          </p:val>
                                        </p:tav>
                                        <p:tav tm="100000">
                                          <p:val>
                                            <p:strVal val="#ppt_x"/>
                                          </p:val>
                                        </p:tav>
                                      </p:tavLst>
                                    </p:anim>
                                    <p:anim calcmode="lin" valueType="num">
                                      <p:cBhvr additive="base">
                                        <p:cTn id="36"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29664" y="233151"/>
            <a:ext cx="11375536" cy="1158305"/>
          </a:xfrm>
        </p:spPr>
        <p:txBody>
          <a:bodyPr/>
          <a:lstStyle/>
          <a:p>
            <a:r>
              <a:rPr lang="en-US" dirty="0" smtClean="0"/>
              <a:t>Enabling customer deployment choice</a:t>
            </a:r>
            <a:endParaRPr lang="en-US" dirty="0"/>
          </a:p>
        </p:txBody>
      </p:sp>
      <p:grpSp>
        <p:nvGrpSpPr>
          <p:cNvPr id="35" name="Group 34"/>
          <p:cNvGrpSpPr/>
          <p:nvPr/>
        </p:nvGrpSpPr>
        <p:grpSpPr>
          <a:xfrm>
            <a:off x="6646182" y="2203785"/>
            <a:ext cx="3144240" cy="3663495"/>
            <a:chOff x="6156814" y="1203548"/>
            <a:chExt cx="2311823" cy="2693990"/>
          </a:xfrm>
        </p:grpSpPr>
        <p:sp>
          <p:nvSpPr>
            <p:cNvPr id="36" name="Rectangle 35"/>
            <p:cNvSpPr/>
            <p:nvPr/>
          </p:nvSpPr>
          <p:spPr>
            <a:xfrm>
              <a:off x="6156814" y="3396037"/>
              <a:ext cx="2311823" cy="501501"/>
            </a:xfrm>
            <a:prstGeom prst="rect">
              <a:avLst/>
            </a:prstGeom>
          </p:spPr>
          <p:txBody>
            <a:bodyPr wrap="square" lIns="91436" tIns="45719" rIns="91436" bIns="45719">
              <a:spAutoFit/>
            </a:bodyPr>
            <a:lstStyle/>
            <a:p>
              <a:pPr algn="ctr">
                <a:lnSpc>
                  <a:spcPct val="90000"/>
                </a:lnSpc>
                <a:spcBef>
                  <a:spcPct val="20000"/>
                </a:spcBef>
                <a:buSzPct val="90000"/>
              </a:pPr>
              <a:r>
                <a:rPr lang="en-US" sz="1900" spc="-69" dirty="0">
                  <a:solidFill>
                    <a:schemeClr val="tx1">
                      <a:lumMod val="65000"/>
                      <a:lumOff val="35000"/>
                    </a:schemeClr>
                  </a:solidFill>
                  <a:ea typeface="Segoe UI" pitchFamily="34" charset="0"/>
                  <a:cs typeface="Segoe UI" pitchFamily="34" charset="0"/>
                </a:rPr>
                <a:t>Office 365, Lync Online</a:t>
              </a:r>
            </a:p>
            <a:p>
              <a:pPr algn="ctr">
                <a:lnSpc>
                  <a:spcPct val="90000"/>
                </a:lnSpc>
                <a:spcBef>
                  <a:spcPct val="20000"/>
                </a:spcBef>
                <a:buSzPct val="90000"/>
              </a:pPr>
              <a:r>
                <a:rPr lang="en-US" sz="1900" spc="-69" dirty="0">
                  <a:solidFill>
                    <a:schemeClr val="tx1">
                      <a:lumMod val="65000"/>
                      <a:lumOff val="35000"/>
                    </a:schemeClr>
                  </a:solidFill>
                  <a:ea typeface="Segoe UI" pitchFamily="34" charset="0"/>
                  <a:cs typeface="Segoe UI" pitchFamily="34" charset="0"/>
                </a:rPr>
                <a:t>Partner-hosted multi-tenant</a:t>
              </a:r>
            </a:p>
          </p:txBody>
        </p:sp>
        <p:sp>
          <p:nvSpPr>
            <p:cNvPr id="37" name="Rectangle 36"/>
            <p:cNvSpPr/>
            <p:nvPr/>
          </p:nvSpPr>
          <p:spPr bwMode="auto">
            <a:xfrm>
              <a:off x="6156814" y="1203548"/>
              <a:ext cx="2311823" cy="217638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2" tIns="45716" rIns="91432" bIns="45716" numCol="1" rtlCol="0" anchor="ctr" anchorCtr="0" compatLnSpc="1">
              <a:prstTxWarp prst="textNoShape">
                <a:avLst/>
              </a:prstTxWarp>
            </a:bodyPr>
            <a:lstStyle/>
            <a:p>
              <a:pPr algn="ctr" defTabSz="1243028" fontAlgn="base">
                <a:spcBef>
                  <a:spcPct val="0"/>
                </a:spcBef>
                <a:spcAft>
                  <a:spcPct val="0"/>
                </a:spcAft>
              </a:pPr>
              <a:endParaRPr lang="en-US" sz="3200" dirty="0">
                <a:gradFill>
                  <a:gsLst>
                    <a:gs pos="0">
                      <a:srgbClr val="FFFFFF"/>
                    </a:gs>
                    <a:gs pos="100000">
                      <a:srgbClr val="FFFFFF"/>
                    </a:gs>
                  </a:gsLst>
                  <a:lin ang="5400000" scaled="0"/>
                </a:gradFill>
              </a:endParaRPr>
            </a:p>
          </p:txBody>
        </p:sp>
        <p:pic>
          <p:nvPicPr>
            <p:cNvPr id="38" name="Picture 2" descr="C:\Users\chrisw\Desktop\Cloud Services 3.png"/>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6534992" y="1447742"/>
              <a:ext cx="1509417" cy="97319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6156814" y="2899059"/>
              <a:ext cx="2311823" cy="342319"/>
            </a:xfrm>
            <a:prstGeom prst="rect">
              <a:avLst/>
            </a:prstGeom>
            <a:noFill/>
            <a:ln>
              <a:noFill/>
            </a:ln>
          </p:spPr>
          <p:txBody>
            <a:bodyPr wrap="square" lIns="0" tIns="0" rIns="0" bIns="0" rtlCol="0">
              <a:spAutoFit/>
            </a:bodyPr>
            <a:lstStyle/>
            <a:p>
              <a:pPr algn="ctr" defTabSz="1243436">
                <a:lnSpc>
                  <a:spcPct val="90000"/>
                </a:lnSpc>
              </a:pPr>
              <a:r>
                <a:rPr lang="en-US" sz="3300" spc="-136" dirty="0">
                  <a:solidFill>
                    <a:schemeClr val="bg1"/>
                  </a:solidFill>
                  <a:latin typeface="Segoe UI" pitchFamily="34" charset="0"/>
                  <a:ea typeface="Segoe UI" pitchFamily="34" charset="0"/>
                  <a:cs typeface="Segoe UI" pitchFamily="34" charset="0"/>
                </a:rPr>
                <a:t>Lync Online</a:t>
              </a:r>
            </a:p>
          </p:txBody>
        </p:sp>
      </p:grpSp>
      <p:grpSp>
        <p:nvGrpSpPr>
          <p:cNvPr id="40" name="Group 39"/>
          <p:cNvGrpSpPr/>
          <p:nvPr/>
        </p:nvGrpSpPr>
        <p:grpSpPr>
          <a:xfrm>
            <a:off x="2649736" y="2203785"/>
            <a:ext cx="3144240" cy="3677326"/>
            <a:chOff x="496994" y="1205994"/>
            <a:chExt cx="2311823" cy="2704163"/>
          </a:xfrm>
        </p:grpSpPr>
        <p:sp>
          <p:nvSpPr>
            <p:cNvPr id="41" name="Rectangle 40"/>
            <p:cNvSpPr/>
            <p:nvPr/>
          </p:nvSpPr>
          <p:spPr>
            <a:xfrm>
              <a:off x="684555" y="3408655"/>
              <a:ext cx="1936700" cy="501502"/>
            </a:xfrm>
            <a:prstGeom prst="rect">
              <a:avLst/>
            </a:prstGeom>
          </p:spPr>
          <p:txBody>
            <a:bodyPr wrap="none" lIns="91436" tIns="45719" rIns="91436" bIns="45719">
              <a:spAutoFit/>
            </a:bodyPr>
            <a:lstStyle/>
            <a:p>
              <a:pPr algn="ctr">
                <a:lnSpc>
                  <a:spcPct val="90000"/>
                </a:lnSpc>
                <a:spcBef>
                  <a:spcPct val="20000"/>
                </a:spcBef>
                <a:buSzPct val="90000"/>
              </a:pPr>
              <a:r>
                <a:rPr lang="en-US" sz="1900" spc="-69" dirty="0">
                  <a:solidFill>
                    <a:schemeClr val="tx1">
                      <a:lumMod val="65000"/>
                      <a:lumOff val="35000"/>
                    </a:schemeClr>
                  </a:solidFill>
                  <a:ea typeface="Segoe UI" pitchFamily="34" charset="0"/>
                  <a:cs typeface="Segoe UI" pitchFamily="34" charset="0"/>
                </a:rPr>
                <a:t>Lync Server</a:t>
              </a:r>
            </a:p>
            <a:p>
              <a:pPr algn="ctr">
                <a:lnSpc>
                  <a:spcPct val="90000"/>
                </a:lnSpc>
                <a:spcBef>
                  <a:spcPct val="20000"/>
                </a:spcBef>
                <a:buSzPct val="90000"/>
              </a:pPr>
              <a:r>
                <a:rPr lang="en-US" sz="1900" spc="-69" dirty="0">
                  <a:solidFill>
                    <a:schemeClr val="tx1">
                      <a:lumMod val="65000"/>
                      <a:lumOff val="35000"/>
                    </a:schemeClr>
                  </a:solidFill>
                  <a:ea typeface="Segoe UI" pitchFamily="34" charset="0"/>
                  <a:cs typeface="Segoe UI" pitchFamily="34" charset="0"/>
                </a:rPr>
                <a:t>Private cloud / dedicated</a:t>
              </a:r>
            </a:p>
          </p:txBody>
        </p:sp>
        <p:sp>
          <p:nvSpPr>
            <p:cNvPr id="42" name="Rectangle 41"/>
            <p:cNvSpPr/>
            <p:nvPr/>
          </p:nvSpPr>
          <p:spPr bwMode="auto">
            <a:xfrm>
              <a:off x="496994" y="1205994"/>
              <a:ext cx="2311822" cy="217398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9" tIns="45719" rIns="45719" bIns="45719" numCol="1" spcCol="0" rtlCol="0" fromWordArt="0" anchor="b" anchorCtr="0" forceAA="0" compatLnSpc="1">
              <a:prstTxWarp prst="textNoShape">
                <a:avLst/>
              </a:prstTxWarp>
              <a:noAutofit/>
            </a:bodyPr>
            <a:lstStyle/>
            <a:p>
              <a:pPr defTabSz="1243028" fontAlgn="base">
                <a:spcBef>
                  <a:spcPct val="0"/>
                </a:spcBef>
                <a:spcAft>
                  <a:spcPct val="0"/>
                </a:spcAft>
              </a:pPr>
              <a:endParaRPr lang="en-US" spc="-136"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grpSp>
          <p:nvGrpSpPr>
            <p:cNvPr id="43" name="Group 42"/>
            <p:cNvGrpSpPr/>
            <p:nvPr/>
          </p:nvGrpSpPr>
          <p:grpSpPr>
            <a:xfrm>
              <a:off x="1358670" y="1454560"/>
              <a:ext cx="609514" cy="1134570"/>
              <a:chOff x="-1497013" y="809625"/>
              <a:chExt cx="1601789" cy="3184525"/>
            </a:xfrm>
            <a:solidFill>
              <a:schemeClr val="bg1"/>
            </a:solidFill>
          </p:grpSpPr>
          <p:sp>
            <p:nvSpPr>
              <p:cNvPr id="45" name="Freeform 195"/>
              <p:cNvSpPr>
                <a:spLocks noEditPoints="1"/>
              </p:cNvSpPr>
              <p:nvPr/>
            </p:nvSpPr>
            <p:spPr bwMode="auto">
              <a:xfrm>
                <a:off x="-1497013" y="809625"/>
                <a:ext cx="1601789" cy="3184525"/>
              </a:xfrm>
              <a:custGeom>
                <a:avLst/>
                <a:gdLst>
                  <a:gd name="T0" fmla="*/ 352 w 427"/>
                  <a:gd name="T1" fmla="*/ 0 h 849"/>
                  <a:gd name="T2" fmla="*/ 76 w 427"/>
                  <a:gd name="T3" fmla="*/ 0 h 849"/>
                  <a:gd name="T4" fmla="*/ 0 w 427"/>
                  <a:gd name="T5" fmla="*/ 112 h 849"/>
                  <a:gd name="T6" fmla="*/ 0 w 427"/>
                  <a:gd name="T7" fmla="*/ 849 h 849"/>
                  <a:gd name="T8" fmla="*/ 427 w 427"/>
                  <a:gd name="T9" fmla="*/ 849 h 849"/>
                  <a:gd name="T10" fmla="*/ 427 w 427"/>
                  <a:gd name="T11" fmla="*/ 112 h 849"/>
                  <a:gd name="T12" fmla="*/ 352 w 427"/>
                  <a:gd name="T13" fmla="*/ 0 h 849"/>
                  <a:gd name="T14" fmla="*/ 396 w 427"/>
                  <a:gd name="T15" fmla="*/ 818 h 849"/>
                  <a:gd name="T16" fmla="*/ 31 w 427"/>
                  <a:gd name="T17" fmla="*/ 818 h 849"/>
                  <a:gd name="T18" fmla="*/ 31 w 427"/>
                  <a:gd name="T19" fmla="*/ 803 h 849"/>
                  <a:gd name="T20" fmla="*/ 68 w 427"/>
                  <a:gd name="T21" fmla="*/ 803 h 849"/>
                  <a:gd name="T22" fmla="*/ 169 w 427"/>
                  <a:gd name="T23" fmla="*/ 803 h 849"/>
                  <a:gd name="T24" fmla="*/ 286 w 427"/>
                  <a:gd name="T25" fmla="*/ 803 h 849"/>
                  <a:gd name="T26" fmla="*/ 376 w 427"/>
                  <a:gd name="T27" fmla="*/ 803 h 849"/>
                  <a:gd name="T28" fmla="*/ 396 w 427"/>
                  <a:gd name="T29" fmla="*/ 803 h 849"/>
                  <a:gd name="T30" fmla="*/ 396 w 427"/>
                  <a:gd name="T31" fmla="*/ 818 h 849"/>
                  <a:gd name="T32" fmla="*/ 396 w 427"/>
                  <a:gd name="T33" fmla="*/ 782 h 849"/>
                  <a:gd name="T34" fmla="*/ 359 w 427"/>
                  <a:gd name="T35" fmla="*/ 782 h 849"/>
                  <a:gd name="T36" fmla="*/ 259 w 427"/>
                  <a:gd name="T37" fmla="*/ 782 h 849"/>
                  <a:gd name="T38" fmla="*/ 142 w 427"/>
                  <a:gd name="T39" fmla="*/ 782 h 849"/>
                  <a:gd name="T40" fmla="*/ 51 w 427"/>
                  <a:gd name="T41" fmla="*/ 782 h 849"/>
                  <a:gd name="T42" fmla="*/ 31 w 427"/>
                  <a:gd name="T43" fmla="*/ 782 h 849"/>
                  <a:gd name="T44" fmla="*/ 31 w 427"/>
                  <a:gd name="T45" fmla="*/ 771 h 849"/>
                  <a:gd name="T46" fmla="*/ 68 w 427"/>
                  <a:gd name="T47" fmla="*/ 771 h 849"/>
                  <a:gd name="T48" fmla="*/ 169 w 427"/>
                  <a:gd name="T49" fmla="*/ 771 h 849"/>
                  <a:gd name="T50" fmla="*/ 286 w 427"/>
                  <a:gd name="T51" fmla="*/ 771 h 849"/>
                  <a:gd name="T52" fmla="*/ 376 w 427"/>
                  <a:gd name="T53" fmla="*/ 771 h 849"/>
                  <a:gd name="T54" fmla="*/ 396 w 427"/>
                  <a:gd name="T55" fmla="*/ 771 h 849"/>
                  <a:gd name="T56" fmla="*/ 396 w 427"/>
                  <a:gd name="T57" fmla="*/ 782 h 849"/>
                  <a:gd name="T58" fmla="*/ 396 w 427"/>
                  <a:gd name="T59" fmla="*/ 751 h 849"/>
                  <a:gd name="T60" fmla="*/ 359 w 427"/>
                  <a:gd name="T61" fmla="*/ 751 h 849"/>
                  <a:gd name="T62" fmla="*/ 259 w 427"/>
                  <a:gd name="T63" fmla="*/ 751 h 849"/>
                  <a:gd name="T64" fmla="*/ 142 w 427"/>
                  <a:gd name="T65" fmla="*/ 751 h 849"/>
                  <a:gd name="T66" fmla="*/ 51 w 427"/>
                  <a:gd name="T67" fmla="*/ 751 h 849"/>
                  <a:gd name="T68" fmla="*/ 31 w 427"/>
                  <a:gd name="T69" fmla="*/ 751 h 849"/>
                  <a:gd name="T70" fmla="*/ 31 w 427"/>
                  <a:gd name="T71" fmla="*/ 735 h 849"/>
                  <a:gd name="T72" fmla="*/ 68 w 427"/>
                  <a:gd name="T73" fmla="*/ 735 h 849"/>
                  <a:gd name="T74" fmla="*/ 169 w 427"/>
                  <a:gd name="T75" fmla="*/ 735 h 849"/>
                  <a:gd name="T76" fmla="*/ 286 w 427"/>
                  <a:gd name="T77" fmla="*/ 735 h 849"/>
                  <a:gd name="T78" fmla="*/ 376 w 427"/>
                  <a:gd name="T79" fmla="*/ 735 h 849"/>
                  <a:gd name="T80" fmla="*/ 396 w 427"/>
                  <a:gd name="T81" fmla="*/ 735 h 849"/>
                  <a:gd name="T82" fmla="*/ 396 w 427"/>
                  <a:gd name="T83" fmla="*/ 751 h 849"/>
                  <a:gd name="T84" fmla="*/ 396 w 427"/>
                  <a:gd name="T85" fmla="*/ 675 h 849"/>
                  <a:gd name="T86" fmla="*/ 359 w 427"/>
                  <a:gd name="T87" fmla="*/ 675 h 849"/>
                  <a:gd name="T88" fmla="*/ 259 w 427"/>
                  <a:gd name="T89" fmla="*/ 675 h 849"/>
                  <a:gd name="T90" fmla="*/ 142 w 427"/>
                  <a:gd name="T91" fmla="*/ 675 h 849"/>
                  <a:gd name="T92" fmla="*/ 51 w 427"/>
                  <a:gd name="T93" fmla="*/ 675 h 849"/>
                  <a:gd name="T94" fmla="*/ 31 w 427"/>
                  <a:gd name="T95" fmla="*/ 675 h 849"/>
                  <a:gd name="T96" fmla="*/ 31 w 427"/>
                  <a:gd name="T97" fmla="*/ 143 h 849"/>
                  <a:gd name="T98" fmla="*/ 396 w 427"/>
                  <a:gd name="T99" fmla="*/ 143 h 849"/>
                  <a:gd name="T100" fmla="*/ 396 w 427"/>
                  <a:gd name="T101" fmla="*/ 675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7" h="849">
                    <a:moveTo>
                      <a:pt x="352" y="0"/>
                    </a:moveTo>
                    <a:cubicBezTo>
                      <a:pt x="76" y="0"/>
                      <a:pt x="76" y="0"/>
                      <a:pt x="76" y="0"/>
                    </a:cubicBezTo>
                    <a:cubicBezTo>
                      <a:pt x="0" y="112"/>
                      <a:pt x="0" y="112"/>
                      <a:pt x="0" y="112"/>
                    </a:cubicBezTo>
                    <a:cubicBezTo>
                      <a:pt x="0" y="849"/>
                      <a:pt x="0" y="849"/>
                      <a:pt x="0" y="849"/>
                    </a:cubicBezTo>
                    <a:cubicBezTo>
                      <a:pt x="427" y="849"/>
                      <a:pt x="427" y="849"/>
                      <a:pt x="427" y="849"/>
                    </a:cubicBezTo>
                    <a:cubicBezTo>
                      <a:pt x="427" y="112"/>
                      <a:pt x="427" y="112"/>
                      <a:pt x="427" y="112"/>
                    </a:cubicBezTo>
                    <a:lnTo>
                      <a:pt x="352" y="0"/>
                    </a:lnTo>
                    <a:close/>
                    <a:moveTo>
                      <a:pt x="396" y="818"/>
                    </a:moveTo>
                    <a:cubicBezTo>
                      <a:pt x="31" y="818"/>
                      <a:pt x="31" y="818"/>
                      <a:pt x="31" y="818"/>
                    </a:cubicBezTo>
                    <a:cubicBezTo>
                      <a:pt x="31" y="803"/>
                      <a:pt x="31" y="803"/>
                      <a:pt x="31" y="803"/>
                    </a:cubicBezTo>
                    <a:cubicBezTo>
                      <a:pt x="44" y="803"/>
                      <a:pt x="56" y="803"/>
                      <a:pt x="68" y="803"/>
                    </a:cubicBezTo>
                    <a:cubicBezTo>
                      <a:pt x="102" y="803"/>
                      <a:pt x="136" y="803"/>
                      <a:pt x="169" y="803"/>
                    </a:cubicBezTo>
                    <a:cubicBezTo>
                      <a:pt x="208" y="803"/>
                      <a:pt x="247" y="803"/>
                      <a:pt x="286" y="803"/>
                    </a:cubicBezTo>
                    <a:cubicBezTo>
                      <a:pt x="316" y="803"/>
                      <a:pt x="346" y="803"/>
                      <a:pt x="376" y="803"/>
                    </a:cubicBezTo>
                    <a:cubicBezTo>
                      <a:pt x="383" y="803"/>
                      <a:pt x="390" y="803"/>
                      <a:pt x="396" y="803"/>
                    </a:cubicBezTo>
                    <a:lnTo>
                      <a:pt x="396" y="818"/>
                    </a:lnTo>
                    <a:close/>
                    <a:moveTo>
                      <a:pt x="396" y="782"/>
                    </a:moveTo>
                    <a:cubicBezTo>
                      <a:pt x="384" y="782"/>
                      <a:pt x="372" y="782"/>
                      <a:pt x="359" y="782"/>
                    </a:cubicBezTo>
                    <a:cubicBezTo>
                      <a:pt x="326" y="782"/>
                      <a:pt x="292" y="782"/>
                      <a:pt x="259" y="782"/>
                    </a:cubicBezTo>
                    <a:cubicBezTo>
                      <a:pt x="220" y="782"/>
                      <a:pt x="181" y="782"/>
                      <a:pt x="142" y="782"/>
                    </a:cubicBezTo>
                    <a:cubicBezTo>
                      <a:pt x="112" y="782"/>
                      <a:pt x="81" y="782"/>
                      <a:pt x="51" y="782"/>
                    </a:cubicBezTo>
                    <a:cubicBezTo>
                      <a:pt x="45" y="782"/>
                      <a:pt x="38" y="782"/>
                      <a:pt x="31" y="782"/>
                    </a:cubicBezTo>
                    <a:cubicBezTo>
                      <a:pt x="31" y="771"/>
                      <a:pt x="31" y="771"/>
                      <a:pt x="31" y="771"/>
                    </a:cubicBezTo>
                    <a:cubicBezTo>
                      <a:pt x="44" y="771"/>
                      <a:pt x="56" y="771"/>
                      <a:pt x="68" y="771"/>
                    </a:cubicBezTo>
                    <a:cubicBezTo>
                      <a:pt x="102" y="771"/>
                      <a:pt x="136" y="771"/>
                      <a:pt x="169" y="771"/>
                    </a:cubicBezTo>
                    <a:cubicBezTo>
                      <a:pt x="208" y="771"/>
                      <a:pt x="247" y="771"/>
                      <a:pt x="286" y="771"/>
                    </a:cubicBezTo>
                    <a:cubicBezTo>
                      <a:pt x="316" y="771"/>
                      <a:pt x="346" y="771"/>
                      <a:pt x="376" y="771"/>
                    </a:cubicBezTo>
                    <a:cubicBezTo>
                      <a:pt x="383" y="771"/>
                      <a:pt x="390" y="771"/>
                      <a:pt x="396" y="771"/>
                    </a:cubicBezTo>
                    <a:lnTo>
                      <a:pt x="396" y="782"/>
                    </a:lnTo>
                    <a:close/>
                    <a:moveTo>
                      <a:pt x="396" y="751"/>
                    </a:moveTo>
                    <a:cubicBezTo>
                      <a:pt x="384" y="751"/>
                      <a:pt x="372" y="751"/>
                      <a:pt x="359" y="751"/>
                    </a:cubicBezTo>
                    <a:cubicBezTo>
                      <a:pt x="326" y="751"/>
                      <a:pt x="292" y="751"/>
                      <a:pt x="259" y="751"/>
                    </a:cubicBezTo>
                    <a:cubicBezTo>
                      <a:pt x="220" y="751"/>
                      <a:pt x="181" y="751"/>
                      <a:pt x="142" y="751"/>
                    </a:cubicBezTo>
                    <a:cubicBezTo>
                      <a:pt x="112" y="751"/>
                      <a:pt x="81" y="751"/>
                      <a:pt x="51" y="751"/>
                    </a:cubicBezTo>
                    <a:cubicBezTo>
                      <a:pt x="45" y="751"/>
                      <a:pt x="38" y="751"/>
                      <a:pt x="31" y="751"/>
                    </a:cubicBezTo>
                    <a:cubicBezTo>
                      <a:pt x="31" y="735"/>
                      <a:pt x="31" y="735"/>
                      <a:pt x="31" y="735"/>
                    </a:cubicBezTo>
                    <a:cubicBezTo>
                      <a:pt x="44" y="735"/>
                      <a:pt x="56" y="735"/>
                      <a:pt x="68" y="735"/>
                    </a:cubicBezTo>
                    <a:cubicBezTo>
                      <a:pt x="102" y="735"/>
                      <a:pt x="136" y="735"/>
                      <a:pt x="169" y="735"/>
                    </a:cubicBezTo>
                    <a:cubicBezTo>
                      <a:pt x="208" y="735"/>
                      <a:pt x="247" y="735"/>
                      <a:pt x="286" y="735"/>
                    </a:cubicBezTo>
                    <a:cubicBezTo>
                      <a:pt x="316" y="735"/>
                      <a:pt x="346" y="735"/>
                      <a:pt x="376" y="735"/>
                    </a:cubicBezTo>
                    <a:cubicBezTo>
                      <a:pt x="383" y="735"/>
                      <a:pt x="390" y="735"/>
                      <a:pt x="396" y="735"/>
                    </a:cubicBezTo>
                    <a:lnTo>
                      <a:pt x="396" y="751"/>
                    </a:lnTo>
                    <a:close/>
                    <a:moveTo>
                      <a:pt x="396" y="675"/>
                    </a:moveTo>
                    <a:cubicBezTo>
                      <a:pt x="384" y="675"/>
                      <a:pt x="372" y="675"/>
                      <a:pt x="359" y="675"/>
                    </a:cubicBezTo>
                    <a:cubicBezTo>
                      <a:pt x="326" y="675"/>
                      <a:pt x="292" y="675"/>
                      <a:pt x="259" y="675"/>
                    </a:cubicBezTo>
                    <a:cubicBezTo>
                      <a:pt x="220" y="675"/>
                      <a:pt x="181" y="675"/>
                      <a:pt x="142" y="675"/>
                    </a:cubicBezTo>
                    <a:cubicBezTo>
                      <a:pt x="112" y="675"/>
                      <a:pt x="81" y="675"/>
                      <a:pt x="51" y="675"/>
                    </a:cubicBezTo>
                    <a:cubicBezTo>
                      <a:pt x="45" y="675"/>
                      <a:pt x="38" y="675"/>
                      <a:pt x="31" y="675"/>
                    </a:cubicBezTo>
                    <a:cubicBezTo>
                      <a:pt x="31" y="143"/>
                      <a:pt x="31" y="143"/>
                      <a:pt x="31" y="143"/>
                    </a:cubicBezTo>
                    <a:cubicBezTo>
                      <a:pt x="396" y="143"/>
                      <a:pt x="396" y="143"/>
                      <a:pt x="396" y="143"/>
                    </a:cubicBezTo>
                    <a:lnTo>
                      <a:pt x="396" y="6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43436"/>
                <a:endParaRPr lang="en-US" dirty="0">
                  <a:solidFill>
                    <a:srgbClr val="595959"/>
                  </a:solidFill>
                </a:endParaRPr>
              </a:p>
            </p:txBody>
          </p:sp>
          <p:sp>
            <p:nvSpPr>
              <p:cNvPr id="46" name="Freeform 196"/>
              <p:cNvSpPr>
                <a:spLocks noEditPoints="1"/>
              </p:cNvSpPr>
              <p:nvPr/>
            </p:nvSpPr>
            <p:spPr bwMode="auto">
              <a:xfrm>
                <a:off x="-1323975" y="3055938"/>
                <a:ext cx="1258888" cy="225425"/>
              </a:xfrm>
              <a:custGeom>
                <a:avLst/>
                <a:gdLst>
                  <a:gd name="T0" fmla="*/ 332 w 336"/>
                  <a:gd name="T1" fmla="*/ 0 h 60"/>
                  <a:gd name="T2" fmla="*/ 295 w 336"/>
                  <a:gd name="T3" fmla="*/ 0 h 60"/>
                  <a:gd name="T4" fmla="*/ 207 w 336"/>
                  <a:gd name="T5" fmla="*/ 0 h 60"/>
                  <a:gd name="T6" fmla="*/ 105 w 336"/>
                  <a:gd name="T7" fmla="*/ 0 h 60"/>
                  <a:gd name="T8" fmla="*/ 26 w 336"/>
                  <a:gd name="T9" fmla="*/ 0 h 60"/>
                  <a:gd name="T10" fmla="*/ 3 w 336"/>
                  <a:gd name="T11" fmla="*/ 0 h 60"/>
                  <a:gd name="T12" fmla="*/ 0 w 336"/>
                  <a:gd name="T13" fmla="*/ 4 h 60"/>
                  <a:gd name="T14" fmla="*/ 0 w 336"/>
                  <a:gd name="T15" fmla="*/ 57 h 60"/>
                  <a:gd name="T16" fmla="*/ 3 w 336"/>
                  <a:gd name="T17" fmla="*/ 60 h 60"/>
                  <a:gd name="T18" fmla="*/ 41 w 336"/>
                  <a:gd name="T19" fmla="*/ 60 h 60"/>
                  <a:gd name="T20" fmla="*/ 129 w 336"/>
                  <a:gd name="T21" fmla="*/ 60 h 60"/>
                  <a:gd name="T22" fmla="*/ 231 w 336"/>
                  <a:gd name="T23" fmla="*/ 60 h 60"/>
                  <a:gd name="T24" fmla="*/ 310 w 336"/>
                  <a:gd name="T25" fmla="*/ 60 h 60"/>
                  <a:gd name="T26" fmla="*/ 332 w 336"/>
                  <a:gd name="T27" fmla="*/ 60 h 60"/>
                  <a:gd name="T28" fmla="*/ 335 w 336"/>
                  <a:gd name="T29" fmla="*/ 59 h 60"/>
                  <a:gd name="T30" fmla="*/ 336 w 336"/>
                  <a:gd name="T31" fmla="*/ 57 h 60"/>
                  <a:gd name="T32" fmla="*/ 336 w 336"/>
                  <a:gd name="T33" fmla="*/ 4 h 60"/>
                  <a:gd name="T34" fmla="*/ 332 w 336"/>
                  <a:gd name="T35" fmla="*/ 0 h 60"/>
                  <a:gd name="T36" fmla="*/ 131 w 336"/>
                  <a:gd name="T37" fmla="*/ 41 h 60"/>
                  <a:gd name="T38" fmla="*/ 120 w 336"/>
                  <a:gd name="T39" fmla="*/ 30 h 60"/>
                  <a:gd name="T40" fmla="*/ 131 w 336"/>
                  <a:gd name="T41" fmla="*/ 20 h 60"/>
                  <a:gd name="T42" fmla="*/ 141 w 336"/>
                  <a:gd name="T43" fmla="*/ 30 h 60"/>
                  <a:gd name="T44" fmla="*/ 131 w 336"/>
                  <a:gd name="T45" fmla="*/ 41 h 60"/>
                  <a:gd name="T46" fmla="*/ 168 w 336"/>
                  <a:gd name="T47" fmla="*/ 41 h 60"/>
                  <a:gd name="T48" fmla="*/ 157 w 336"/>
                  <a:gd name="T49" fmla="*/ 30 h 60"/>
                  <a:gd name="T50" fmla="*/ 168 w 336"/>
                  <a:gd name="T51" fmla="*/ 20 h 60"/>
                  <a:gd name="T52" fmla="*/ 179 w 336"/>
                  <a:gd name="T53" fmla="*/ 30 h 60"/>
                  <a:gd name="T54" fmla="*/ 168 w 336"/>
                  <a:gd name="T55" fmla="*/ 41 h 60"/>
                  <a:gd name="T56" fmla="*/ 205 w 336"/>
                  <a:gd name="T57" fmla="*/ 41 h 60"/>
                  <a:gd name="T58" fmla="*/ 194 w 336"/>
                  <a:gd name="T59" fmla="*/ 30 h 60"/>
                  <a:gd name="T60" fmla="*/ 205 w 336"/>
                  <a:gd name="T61" fmla="*/ 20 h 60"/>
                  <a:gd name="T62" fmla="*/ 216 w 336"/>
                  <a:gd name="T63" fmla="*/ 30 h 60"/>
                  <a:gd name="T64" fmla="*/ 205 w 336"/>
                  <a:gd name="T65" fmla="*/ 4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6" h="60">
                    <a:moveTo>
                      <a:pt x="332" y="0"/>
                    </a:moveTo>
                    <a:cubicBezTo>
                      <a:pt x="320" y="0"/>
                      <a:pt x="307" y="0"/>
                      <a:pt x="295" y="0"/>
                    </a:cubicBezTo>
                    <a:cubicBezTo>
                      <a:pt x="265" y="0"/>
                      <a:pt x="236" y="0"/>
                      <a:pt x="207" y="0"/>
                    </a:cubicBezTo>
                    <a:cubicBezTo>
                      <a:pt x="173" y="0"/>
                      <a:pt x="139" y="0"/>
                      <a:pt x="105" y="0"/>
                    </a:cubicBezTo>
                    <a:cubicBezTo>
                      <a:pt x="79" y="0"/>
                      <a:pt x="52" y="0"/>
                      <a:pt x="26" y="0"/>
                    </a:cubicBezTo>
                    <a:cubicBezTo>
                      <a:pt x="18" y="0"/>
                      <a:pt x="11" y="0"/>
                      <a:pt x="3" y="0"/>
                    </a:cubicBezTo>
                    <a:cubicBezTo>
                      <a:pt x="1" y="0"/>
                      <a:pt x="0" y="2"/>
                      <a:pt x="0" y="4"/>
                    </a:cubicBezTo>
                    <a:cubicBezTo>
                      <a:pt x="0" y="21"/>
                      <a:pt x="0" y="39"/>
                      <a:pt x="0" y="57"/>
                    </a:cubicBezTo>
                    <a:cubicBezTo>
                      <a:pt x="0" y="59"/>
                      <a:pt x="1" y="60"/>
                      <a:pt x="3" y="60"/>
                    </a:cubicBezTo>
                    <a:cubicBezTo>
                      <a:pt x="16" y="60"/>
                      <a:pt x="28" y="60"/>
                      <a:pt x="41" y="60"/>
                    </a:cubicBezTo>
                    <a:cubicBezTo>
                      <a:pt x="70" y="60"/>
                      <a:pt x="99" y="60"/>
                      <a:pt x="129" y="60"/>
                    </a:cubicBezTo>
                    <a:cubicBezTo>
                      <a:pt x="163" y="60"/>
                      <a:pt x="197" y="60"/>
                      <a:pt x="231" y="60"/>
                    </a:cubicBezTo>
                    <a:cubicBezTo>
                      <a:pt x="257" y="60"/>
                      <a:pt x="283" y="60"/>
                      <a:pt x="310" y="60"/>
                    </a:cubicBezTo>
                    <a:cubicBezTo>
                      <a:pt x="317" y="60"/>
                      <a:pt x="325" y="60"/>
                      <a:pt x="332" y="60"/>
                    </a:cubicBezTo>
                    <a:cubicBezTo>
                      <a:pt x="333" y="60"/>
                      <a:pt x="334" y="60"/>
                      <a:pt x="335" y="59"/>
                    </a:cubicBezTo>
                    <a:cubicBezTo>
                      <a:pt x="335" y="59"/>
                      <a:pt x="336" y="58"/>
                      <a:pt x="336" y="57"/>
                    </a:cubicBezTo>
                    <a:cubicBezTo>
                      <a:pt x="336" y="39"/>
                      <a:pt x="336" y="21"/>
                      <a:pt x="336" y="4"/>
                    </a:cubicBezTo>
                    <a:cubicBezTo>
                      <a:pt x="336" y="2"/>
                      <a:pt x="334" y="0"/>
                      <a:pt x="332" y="0"/>
                    </a:cubicBezTo>
                    <a:close/>
                    <a:moveTo>
                      <a:pt x="131" y="41"/>
                    </a:moveTo>
                    <a:cubicBezTo>
                      <a:pt x="125" y="41"/>
                      <a:pt x="120" y="36"/>
                      <a:pt x="120" y="30"/>
                    </a:cubicBezTo>
                    <a:cubicBezTo>
                      <a:pt x="120" y="24"/>
                      <a:pt x="125" y="20"/>
                      <a:pt x="131" y="20"/>
                    </a:cubicBezTo>
                    <a:cubicBezTo>
                      <a:pt x="136" y="20"/>
                      <a:pt x="141" y="24"/>
                      <a:pt x="141" y="30"/>
                    </a:cubicBezTo>
                    <a:cubicBezTo>
                      <a:pt x="141" y="36"/>
                      <a:pt x="136" y="41"/>
                      <a:pt x="131" y="41"/>
                    </a:cubicBezTo>
                    <a:close/>
                    <a:moveTo>
                      <a:pt x="168" y="41"/>
                    </a:moveTo>
                    <a:cubicBezTo>
                      <a:pt x="162" y="41"/>
                      <a:pt x="157" y="36"/>
                      <a:pt x="157" y="30"/>
                    </a:cubicBezTo>
                    <a:cubicBezTo>
                      <a:pt x="157" y="24"/>
                      <a:pt x="162" y="20"/>
                      <a:pt x="168" y="20"/>
                    </a:cubicBezTo>
                    <a:cubicBezTo>
                      <a:pt x="174" y="20"/>
                      <a:pt x="179" y="24"/>
                      <a:pt x="179" y="30"/>
                    </a:cubicBezTo>
                    <a:cubicBezTo>
                      <a:pt x="179" y="36"/>
                      <a:pt x="174" y="41"/>
                      <a:pt x="168" y="41"/>
                    </a:cubicBezTo>
                    <a:close/>
                    <a:moveTo>
                      <a:pt x="205" y="41"/>
                    </a:moveTo>
                    <a:cubicBezTo>
                      <a:pt x="199" y="41"/>
                      <a:pt x="194" y="36"/>
                      <a:pt x="194" y="30"/>
                    </a:cubicBezTo>
                    <a:cubicBezTo>
                      <a:pt x="194" y="24"/>
                      <a:pt x="199" y="20"/>
                      <a:pt x="205" y="20"/>
                    </a:cubicBezTo>
                    <a:cubicBezTo>
                      <a:pt x="211" y="20"/>
                      <a:pt x="216" y="24"/>
                      <a:pt x="216" y="30"/>
                    </a:cubicBezTo>
                    <a:cubicBezTo>
                      <a:pt x="216" y="36"/>
                      <a:pt x="211" y="41"/>
                      <a:pt x="205"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43436"/>
                <a:endParaRPr lang="en-US" dirty="0">
                  <a:solidFill>
                    <a:srgbClr val="595959"/>
                  </a:solidFill>
                </a:endParaRPr>
              </a:p>
            </p:txBody>
          </p:sp>
          <p:sp>
            <p:nvSpPr>
              <p:cNvPr id="47" name="Freeform 197"/>
              <p:cNvSpPr>
                <a:spLocks noEditPoints="1"/>
              </p:cNvSpPr>
              <p:nvPr/>
            </p:nvSpPr>
            <p:spPr bwMode="auto">
              <a:xfrm>
                <a:off x="-1323975" y="2782888"/>
                <a:ext cx="1258888" cy="225425"/>
              </a:xfrm>
              <a:custGeom>
                <a:avLst/>
                <a:gdLst>
                  <a:gd name="T0" fmla="*/ 332 w 336"/>
                  <a:gd name="T1" fmla="*/ 0 h 60"/>
                  <a:gd name="T2" fmla="*/ 295 w 336"/>
                  <a:gd name="T3" fmla="*/ 0 h 60"/>
                  <a:gd name="T4" fmla="*/ 207 w 336"/>
                  <a:gd name="T5" fmla="*/ 0 h 60"/>
                  <a:gd name="T6" fmla="*/ 105 w 336"/>
                  <a:gd name="T7" fmla="*/ 0 h 60"/>
                  <a:gd name="T8" fmla="*/ 26 w 336"/>
                  <a:gd name="T9" fmla="*/ 0 h 60"/>
                  <a:gd name="T10" fmla="*/ 3 w 336"/>
                  <a:gd name="T11" fmla="*/ 0 h 60"/>
                  <a:gd name="T12" fmla="*/ 0 w 336"/>
                  <a:gd name="T13" fmla="*/ 4 h 60"/>
                  <a:gd name="T14" fmla="*/ 0 w 336"/>
                  <a:gd name="T15" fmla="*/ 56 h 60"/>
                  <a:gd name="T16" fmla="*/ 3 w 336"/>
                  <a:gd name="T17" fmla="*/ 60 h 60"/>
                  <a:gd name="T18" fmla="*/ 41 w 336"/>
                  <a:gd name="T19" fmla="*/ 60 h 60"/>
                  <a:gd name="T20" fmla="*/ 129 w 336"/>
                  <a:gd name="T21" fmla="*/ 60 h 60"/>
                  <a:gd name="T22" fmla="*/ 231 w 336"/>
                  <a:gd name="T23" fmla="*/ 60 h 60"/>
                  <a:gd name="T24" fmla="*/ 310 w 336"/>
                  <a:gd name="T25" fmla="*/ 60 h 60"/>
                  <a:gd name="T26" fmla="*/ 332 w 336"/>
                  <a:gd name="T27" fmla="*/ 60 h 60"/>
                  <a:gd name="T28" fmla="*/ 335 w 336"/>
                  <a:gd name="T29" fmla="*/ 59 h 60"/>
                  <a:gd name="T30" fmla="*/ 336 w 336"/>
                  <a:gd name="T31" fmla="*/ 56 h 60"/>
                  <a:gd name="T32" fmla="*/ 336 w 336"/>
                  <a:gd name="T33" fmla="*/ 4 h 60"/>
                  <a:gd name="T34" fmla="*/ 332 w 336"/>
                  <a:gd name="T35" fmla="*/ 0 h 60"/>
                  <a:gd name="T36" fmla="*/ 131 w 336"/>
                  <a:gd name="T37" fmla="*/ 41 h 60"/>
                  <a:gd name="T38" fmla="*/ 120 w 336"/>
                  <a:gd name="T39" fmla="*/ 30 h 60"/>
                  <a:gd name="T40" fmla="*/ 131 w 336"/>
                  <a:gd name="T41" fmla="*/ 19 h 60"/>
                  <a:gd name="T42" fmla="*/ 141 w 336"/>
                  <a:gd name="T43" fmla="*/ 30 h 60"/>
                  <a:gd name="T44" fmla="*/ 131 w 336"/>
                  <a:gd name="T45" fmla="*/ 41 h 60"/>
                  <a:gd name="T46" fmla="*/ 168 w 336"/>
                  <a:gd name="T47" fmla="*/ 41 h 60"/>
                  <a:gd name="T48" fmla="*/ 157 w 336"/>
                  <a:gd name="T49" fmla="*/ 30 h 60"/>
                  <a:gd name="T50" fmla="*/ 168 w 336"/>
                  <a:gd name="T51" fmla="*/ 19 h 60"/>
                  <a:gd name="T52" fmla="*/ 179 w 336"/>
                  <a:gd name="T53" fmla="*/ 30 h 60"/>
                  <a:gd name="T54" fmla="*/ 168 w 336"/>
                  <a:gd name="T55" fmla="*/ 41 h 60"/>
                  <a:gd name="T56" fmla="*/ 205 w 336"/>
                  <a:gd name="T57" fmla="*/ 41 h 60"/>
                  <a:gd name="T58" fmla="*/ 194 w 336"/>
                  <a:gd name="T59" fmla="*/ 30 h 60"/>
                  <a:gd name="T60" fmla="*/ 205 w 336"/>
                  <a:gd name="T61" fmla="*/ 19 h 60"/>
                  <a:gd name="T62" fmla="*/ 216 w 336"/>
                  <a:gd name="T63" fmla="*/ 30 h 60"/>
                  <a:gd name="T64" fmla="*/ 205 w 336"/>
                  <a:gd name="T65" fmla="*/ 4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6" h="60">
                    <a:moveTo>
                      <a:pt x="332" y="0"/>
                    </a:moveTo>
                    <a:cubicBezTo>
                      <a:pt x="320" y="0"/>
                      <a:pt x="307" y="0"/>
                      <a:pt x="295" y="0"/>
                    </a:cubicBezTo>
                    <a:cubicBezTo>
                      <a:pt x="265" y="0"/>
                      <a:pt x="236" y="0"/>
                      <a:pt x="207" y="0"/>
                    </a:cubicBezTo>
                    <a:cubicBezTo>
                      <a:pt x="173" y="0"/>
                      <a:pt x="139" y="0"/>
                      <a:pt x="105" y="0"/>
                    </a:cubicBezTo>
                    <a:cubicBezTo>
                      <a:pt x="79" y="0"/>
                      <a:pt x="52" y="0"/>
                      <a:pt x="26" y="0"/>
                    </a:cubicBezTo>
                    <a:cubicBezTo>
                      <a:pt x="18" y="0"/>
                      <a:pt x="11" y="0"/>
                      <a:pt x="3" y="0"/>
                    </a:cubicBezTo>
                    <a:cubicBezTo>
                      <a:pt x="1" y="0"/>
                      <a:pt x="0" y="2"/>
                      <a:pt x="0" y="4"/>
                    </a:cubicBezTo>
                    <a:cubicBezTo>
                      <a:pt x="0" y="21"/>
                      <a:pt x="0" y="39"/>
                      <a:pt x="0" y="56"/>
                    </a:cubicBezTo>
                    <a:cubicBezTo>
                      <a:pt x="0" y="58"/>
                      <a:pt x="1" y="60"/>
                      <a:pt x="3" y="60"/>
                    </a:cubicBezTo>
                    <a:cubicBezTo>
                      <a:pt x="16" y="60"/>
                      <a:pt x="28" y="60"/>
                      <a:pt x="41" y="60"/>
                    </a:cubicBezTo>
                    <a:cubicBezTo>
                      <a:pt x="70" y="60"/>
                      <a:pt x="99" y="60"/>
                      <a:pt x="129" y="60"/>
                    </a:cubicBezTo>
                    <a:cubicBezTo>
                      <a:pt x="163" y="60"/>
                      <a:pt x="197" y="60"/>
                      <a:pt x="231" y="60"/>
                    </a:cubicBezTo>
                    <a:cubicBezTo>
                      <a:pt x="257" y="60"/>
                      <a:pt x="283" y="60"/>
                      <a:pt x="310" y="60"/>
                    </a:cubicBezTo>
                    <a:cubicBezTo>
                      <a:pt x="317" y="60"/>
                      <a:pt x="325" y="60"/>
                      <a:pt x="332" y="60"/>
                    </a:cubicBezTo>
                    <a:cubicBezTo>
                      <a:pt x="333" y="60"/>
                      <a:pt x="334" y="60"/>
                      <a:pt x="335" y="59"/>
                    </a:cubicBezTo>
                    <a:cubicBezTo>
                      <a:pt x="335" y="58"/>
                      <a:pt x="336" y="58"/>
                      <a:pt x="336" y="56"/>
                    </a:cubicBezTo>
                    <a:cubicBezTo>
                      <a:pt x="336" y="39"/>
                      <a:pt x="336" y="21"/>
                      <a:pt x="336" y="4"/>
                    </a:cubicBezTo>
                    <a:cubicBezTo>
                      <a:pt x="336" y="2"/>
                      <a:pt x="334" y="0"/>
                      <a:pt x="332" y="0"/>
                    </a:cubicBezTo>
                    <a:close/>
                    <a:moveTo>
                      <a:pt x="131" y="41"/>
                    </a:moveTo>
                    <a:cubicBezTo>
                      <a:pt x="125" y="41"/>
                      <a:pt x="120" y="36"/>
                      <a:pt x="120" y="30"/>
                    </a:cubicBezTo>
                    <a:cubicBezTo>
                      <a:pt x="120" y="24"/>
                      <a:pt x="125" y="19"/>
                      <a:pt x="131" y="19"/>
                    </a:cubicBezTo>
                    <a:cubicBezTo>
                      <a:pt x="136" y="19"/>
                      <a:pt x="141" y="24"/>
                      <a:pt x="141" y="30"/>
                    </a:cubicBezTo>
                    <a:cubicBezTo>
                      <a:pt x="141" y="36"/>
                      <a:pt x="136" y="41"/>
                      <a:pt x="131" y="41"/>
                    </a:cubicBezTo>
                    <a:close/>
                    <a:moveTo>
                      <a:pt x="168" y="41"/>
                    </a:moveTo>
                    <a:cubicBezTo>
                      <a:pt x="162" y="41"/>
                      <a:pt x="157" y="36"/>
                      <a:pt x="157" y="30"/>
                    </a:cubicBezTo>
                    <a:cubicBezTo>
                      <a:pt x="157" y="24"/>
                      <a:pt x="162" y="19"/>
                      <a:pt x="168" y="19"/>
                    </a:cubicBezTo>
                    <a:cubicBezTo>
                      <a:pt x="174" y="19"/>
                      <a:pt x="179" y="24"/>
                      <a:pt x="179" y="30"/>
                    </a:cubicBezTo>
                    <a:cubicBezTo>
                      <a:pt x="179" y="36"/>
                      <a:pt x="174" y="41"/>
                      <a:pt x="168" y="41"/>
                    </a:cubicBezTo>
                    <a:close/>
                    <a:moveTo>
                      <a:pt x="205" y="41"/>
                    </a:moveTo>
                    <a:cubicBezTo>
                      <a:pt x="199" y="41"/>
                      <a:pt x="194" y="36"/>
                      <a:pt x="194" y="30"/>
                    </a:cubicBezTo>
                    <a:cubicBezTo>
                      <a:pt x="194" y="24"/>
                      <a:pt x="199" y="19"/>
                      <a:pt x="205" y="19"/>
                    </a:cubicBezTo>
                    <a:cubicBezTo>
                      <a:pt x="211" y="19"/>
                      <a:pt x="216" y="24"/>
                      <a:pt x="216" y="30"/>
                    </a:cubicBezTo>
                    <a:cubicBezTo>
                      <a:pt x="216" y="36"/>
                      <a:pt x="211" y="41"/>
                      <a:pt x="205"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43436"/>
                <a:endParaRPr lang="en-US" dirty="0">
                  <a:solidFill>
                    <a:srgbClr val="595959"/>
                  </a:solidFill>
                </a:endParaRPr>
              </a:p>
            </p:txBody>
          </p:sp>
          <p:sp>
            <p:nvSpPr>
              <p:cNvPr id="48" name="Freeform 198"/>
              <p:cNvSpPr>
                <a:spLocks noEditPoints="1"/>
              </p:cNvSpPr>
              <p:nvPr/>
            </p:nvSpPr>
            <p:spPr bwMode="auto">
              <a:xfrm>
                <a:off x="-1323975" y="2508250"/>
                <a:ext cx="1258888" cy="225425"/>
              </a:xfrm>
              <a:custGeom>
                <a:avLst/>
                <a:gdLst>
                  <a:gd name="T0" fmla="*/ 332 w 336"/>
                  <a:gd name="T1" fmla="*/ 0 h 60"/>
                  <a:gd name="T2" fmla="*/ 295 w 336"/>
                  <a:gd name="T3" fmla="*/ 0 h 60"/>
                  <a:gd name="T4" fmla="*/ 207 w 336"/>
                  <a:gd name="T5" fmla="*/ 0 h 60"/>
                  <a:gd name="T6" fmla="*/ 105 w 336"/>
                  <a:gd name="T7" fmla="*/ 0 h 60"/>
                  <a:gd name="T8" fmla="*/ 26 w 336"/>
                  <a:gd name="T9" fmla="*/ 0 h 60"/>
                  <a:gd name="T10" fmla="*/ 3 w 336"/>
                  <a:gd name="T11" fmla="*/ 0 h 60"/>
                  <a:gd name="T12" fmla="*/ 0 w 336"/>
                  <a:gd name="T13" fmla="*/ 3 h 60"/>
                  <a:gd name="T14" fmla="*/ 0 w 336"/>
                  <a:gd name="T15" fmla="*/ 56 h 60"/>
                  <a:gd name="T16" fmla="*/ 3 w 336"/>
                  <a:gd name="T17" fmla="*/ 60 h 60"/>
                  <a:gd name="T18" fmla="*/ 41 w 336"/>
                  <a:gd name="T19" fmla="*/ 60 h 60"/>
                  <a:gd name="T20" fmla="*/ 129 w 336"/>
                  <a:gd name="T21" fmla="*/ 60 h 60"/>
                  <a:gd name="T22" fmla="*/ 231 w 336"/>
                  <a:gd name="T23" fmla="*/ 60 h 60"/>
                  <a:gd name="T24" fmla="*/ 310 w 336"/>
                  <a:gd name="T25" fmla="*/ 60 h 60"/>
                  <a:gd name="T26" fmla="*/ 332 w 336"/>
                  <a:gd name="T27" fmla="*/ 60 h 60"/>
                  <a:gd name="T28" fmla="*/ 335 w 336"/>
                  <a:gd name="T29" fmla="*/ 59 h 60"/>
                  <a:gd name="T30" fmla="*/ 336 w 336"/>
                  <a:gd name="T31" fmla="*/ 56 h 60"/>
                  <a:gd name="T32" fmla="*/ 336 w 336"/>
                  <a:gd name="T33" fmla="*/ 3 h 60"/>
                  <a:gd name="T34" fmla="*/ 332 w 336"/>
                  <a:gd name="T35" fmla="*/ 0 h 60"/>
                  <a:gd name="T36" fmla="*/ 131 w 336"/>
                  <a:gd name="T37" fmla="*/ 40 h 60"/>
                  <a:gd name="T38" fmla="*/ 120 w 336"/>
                  <a:gd name="T39" fmla="*/ 30 h 60"/>
                  <a:gd name="T40" fmla="*/ 131 w 336"/>
                  <a:gd name="T41" fmla="*/ 19 h 60"/>
                  <a:gd name="T42" fmla="*/ 141 w 336"/>
                  <a:gd name="T43" fmla="*/ 30 h 60"/>
                  <a:gd name="T44" fmla="*/ 131 w 336"/>
                  <a:gd name="T45" fmla="*/ 40 h 60"/>
                  <a:gd name="T46" fmla="*/ 168 w 336"/>
                  <a:gd name="T47" fmla="*/ 40 h 60"/>
                  <a:gd name="T48" fmla="*/ 157 w 336"/>
                  <a:gd name="T49" fmla="*/ 30 h 60"/>
                  <a:gd name="T50" fmla="*/ 168 w 336"/>
                  <a:gd name="T51" fmla="*/ 19 h 60"/>
                  <a:gd name="T52" fmla="*/ 179 w 336"/>
                  <a:gd name="T53" fmla="*/ 30 h 60"/>
                  <a:gd name="T54" fmla="*/ 168 w 336"/>
                  <a:gd name="T55" fmla="*/ 40 h 60"/>
                  <a:gd name="T56" fmla="*/ 205 w 336"/>
                  <a:gd name="T57" fmla="*/ 40 h 60"/>
                  <a:gd name="T58" fmla="*/ 194 w 336"/>
                  <a:gd name="T59" fmla="*/ 30 h 60"/>
                  <a:gd name="T60" fmla="*/ 205 w 336"/>
                  <a:gd name="T61" fmla="*/ 19 h 60"/>
                  <a:gd name="T62" fmla="*/ 216 w 336"/>
                  <a:gd name="T63" fmla="*/ 30 h 60"/>
                  <a:gd name="T64" fmla="*/ 205 w 336"/>
                  <a:gd name="T65" fmla="*/ 4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6" h="60">
                    <a:moveTo>
                      <a:pt x="332" y="0"/>
                    </a:moveTo>
                    <a:cubicBezTo>
                      <a:pt x="320" y="0"/>
                      <a:pt x="307" y="0"/>
                      <a:pt x="295" y="0"/>
                    </a:cubicBezTo>
                    <a:cubicBezTo>
                      <a:pt x="265" y="0"/>
                      <a:pt x="236" y="0"/>
                      <a:pt x="207" y="0"/>
                    </a:cubicBezTo>
                    <a:cubicBezTo>
                      <a:pt x="173" y="0"/>
                      <a:pt x="139" y="0"/>
                      <a:pt x="105" y="0"/>
                    </a:cubicBezTo>
                    <a:cubicBezTo>
                      <a:pt x="79" y="0"/>
                      <a:pt x="52" y="0"/>
                      <a:pt x="26" y="0"/>
                    </a:cubicBezTo>
                    <a:cubicBezTo>
                      <a:pt x="18" y="0"/>
                      <a:pt x="11" y="0"/>
                      <a:pt x="3" y="0"/>
                    </a:cubicBezTo>
                    <a:cubicBezTo>
                      <a:pt x="1" y="0"/>
                      <a:pt x="0" y="1"/>
                      <a:pt x="0" y="3"/>
                    </a:cubicBezTo>
                    <a:cubicBezTo>
                      <a:pt x="0" y="21"/>
                      <a:pt x="0" y="39"/>
                      <a:pt x="0" y="56"/>
                    </a:cubicBezTo>
                    <a:cubicBezTo>
                      <a:pt x="0" y="58"/>
                      <a:pt x="1" y="60"/>
                      <a:pt x="3" y="60"/>
                    </a:cubicBezTo>
                    <a:cubicBezTo>
                      <a:pt x="16" y="60"/>
                      <a:pt x="28" y="60"/>
                      <a:pt x="41" y="60"/>
                    </a:cubicBezTo>
                    <a:cubicBezTo>
                      <a:pt x="70" y="60"/>
                      <a:pt x="99" y="60"/>
                      <a:pt x="129" y="60"/>
                    </a:cubicBezTo>
                    <a:cubicBezTo>
                      <a:pt x="163" y="60"/>
                      <a:pt x="197" y="60"/>
                      <a:pt x="231" y="60"/>
                    </a:cubicBezTo>
                    <a:cubicBezTo>
                      <a:pt x="257" y="60"/>
                      <a:pt x="283" y="60"/>
                      <a:pt x="310" y="60"/>
                    </a:cubicBezTo>
                    <a:cubicBezTo>
                      <a:pt x="317" y="60"/>
                      <a:pt x="325" y="60"/>
                      <a:pt x="332" y="60"/>
                    </a:cubicBezTo>
                    <a:cubicBezTo>
                      <a:pt x="333" y="60"/>
                      <a:pt x="334" y="59"/>
                      <a:pt x="335" y="59"/>
                    </a:cubicBezTo>
                    <a:cubicBezTo>
                      <a:pt x="335" y="58"/>
                      <a:pt x="336" y="57"/>
                      <a:pt x="336" y="56"/>
                    </a:cubicBezTo>
                    <a:cubicBezTo>
                      <a:pt x="336" y="39"/>
                      <a:pt x="336" y="21"/>
                      <a:pt x="336" y="3"/>
                    </a:cubicBezTo>
                    <a:cubicBezTo>
                      <a:pt x="336" y="1"/>
                      <a:pt x="334" y="0"/>
                      <a:pt x="332" y="0"/>
                    </a:cubicBezTo>
                    <a:close/>
                    <a:moveTo>
                      <a:pt x="131" y="40"/>
                    </a:moveTo>
                    <a:cubicBezTo>
                      <a:pt x="125" y="40"/>
                      <a:pt x="120" y="36"/>
                      <a:pt x="120" y="30"/>
                    </a:cubicBezTo>
                    <a:cubicBezTo>
                      <a:pt x="120" y="24"/>
                      <a:pt x="125" y="19"/>
                      <a:pt x="131" y="19"/>
                    </a:cubicBezTo>
                    <a:cubicBezTo>
                      <a:pt x="136" y="19"/>
                      <a:pt x="141" y="24"/>
                      <a:pt x="141" y="30"/>
                    </a:cubicBezTo>
                    <a:cubicBezTo>
                      <a:pt x="141" y="36"/>
                      <a:pt x="136" y="40"/>
                      <a:pt x="131" y="40"/>
                    </a:cubicBezTo>
                    <a:close/>
                    <a:moveTo>
                      <a:pt x="168" y="40"/>
                    </a:moveTo>
                    <a:cubicBezTo>
                      <a:pt x="162" y="40"/>
                      <a:pt x="157" y="36"/>
                      <a:pt x="157" y="30"/>
                    </a:cubicBezTo>
                    <a:cubicBezTo>
                      <a:pt x="157" y="24"/>
                      <a:pt x="162" y="19"/>
                      <a:pt x="168" y="19"/>
                    </a:cubicBezTo>
                    <a:cubicBezTo>
                      <a:pt x="174" y="19"/>
                      <a:pt x="179" y="24"/>
                      <a:pt x="179" y="30"/>
                    </a:cubicBezTo>
                    <a:cubicBezTo>
                      <a:pt x="179" y="36"/>
                      <a:pt x="174" y="40"/>
                      <a:pt x="168" y="40"/>
                    </a:cubicBezTo>
                    <a:close/>
                    <a:moveTo>
                      <a:pt x="205" y="40"/>
                    </a:moveTo>
                    <a:cubicBezTo>
                      <a:pt x="199" y="40"/>
                      <a:pt x="194" y="36"/>
                      <a:pt x="194" y="30"/>
                    </a:cubicBezTo>
                    <a:cubicBezTo>
                      <a:pt x="194" y="24"/>
                      <a:pt x="199" y="19"/>
                      <a:pt x="205" y="19"/>
                    </a:cubicBezTo>
                    <a:cubicBezTo>
                      <a:pt x="211" y="19"/>
                      <a:pt x="216" y="24"/>
                      <a:pt x="216" y="30"/>
                    </a:cubicBezTo>
                    <a:cubicBezTo>
                      <a:pt x="216" y="36"/>
                      <a:pt x="211" y="40"/>
                      <a:pt x="20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43436"/>
                <a:endParaRPr lang="en-US" dirty="0">
                  <a:solidFill>
                    <a:srgbClr val="595959"/>
                  </a:solidFill>
                </a:endParaRPr>
              </a:p>
            </p:txBody>
          </p:sp>
          <p:sp>
            <p:nvSpPr>
              <p:cNvPr id="49" name="Freeform 199"/>
              <p:cNvSpPr>
                <a:spLocks noEditPoints="1"/>
              </p:cNvSpPr>
              <p:nvPr/>
            </p:nvSpPr>
            <p:spPr bwMode="auto">
              <a:xfrm>
                <a:off x="-1323975" y="2230438"/>
                <a:ext cx="1258888" cy="230188"/>
              </a:xfrm>
              <a:custGeom>
                <a:avLst/>
                <a:gdLst>
                  <a:gd name="T0" fmla="*/ 332 w 336"/>
                  <a:gd name="T1" fmla="*/ 0 h 61"/>
                  <a:gd name="T2" fmla="*/ 295 w 336"/>
                  <a:gd name="T3" fmla="*/ 0 h 61"/>
                  <a:gd name="T4" fmla="*/ 207 w 336"/>
                  <a:gd name="T5" fmla="*/ 0 h 61"/>
                  <a:gd name="T6" fmla="*/ 105 w 336"/>
                  <a:gd name="T7" fmla="*/ 0 h 61"/>
                  <a:gd name="T8" fmla="*/ 26 w 336"/>
                  <a:gd name="T9" fmla="*/ 0 h 61"/>
                  <a:gd name="T10" fmla="*/ 3 w 336"/>
                  <a:gd name="T11" fmla="*/ 0 h 61"/>
                  <a:gd name="T12" fmla="*/ 0 w 336"/>
                  <a:gd name="T13" fmla="*/ 4 h 61"/>
                  <a:gd name="T14" fmla="*/ 0 w 336"/>
                  <a:gd name="T15" fmla="*/ 57 h 61"/>
                  <a:gd name="T16" fmla="*/ 3 w 336"/>
                  <a:gd name="T17" fmla="*/ 61 h 61"/>
                  <a:gd name="T18" fmla="*/ 41 w 336"/>
                  <a:gd name="T19" fmla="*/ 61 h 61"/>
                  <a:gd name="T20" fmla="*/ 129 w 336"/>
                  <a:gd name="T21" fmla="*/ 61 h 61"/>
                  <a:gd name="T22" fmla="*/ 231 w 336"/>
                  <a:gd name="T23" fmla="*/ 61 h 61"/>
                  <a:gd name="T24" fmla="*/ 310 w 336"/>
                  <a:gd name="T25" fmla="*/ 61 h 61"/>
                  <a:gd name="T26" fmla="*/ 332 w 336"/>
                  <a:gd name="T27" fmla="*/ 61 h 61"/>
                  <a:gd name="T28" fmla="*/ 335 w 336"/>
                  <a:gd name="T29" fmla="*/ 59 h 61"/>
                  <a:gd name="T30" fmla="*/ 336 w 336"/>
                  <a:gd name="T31" fmla="*/ 57 h 61"/>
                  <a:gd name="T32" fmla="*/ 336 w 336"/>
                  <a:gd name="T33" fmla="*/ 4 h 61"/>
                  <a:gd name="T34" fmla="*/ 332 w 336"/>
                  <a:gd name="T35" fmla="*/ 0 h 61"/>
                  <a:gd name="T36" fmla="*/ 131 w 336"/>
                  <a:gd name="T37" fmla="*/ 41 h 61"/>
                  <a:gd name="T38" fmla="*/ 120 w 336"/>
                  <a:gd name="T39" fmla="*/ 30 h 61"/>
                  <a:gd name="T40" fmla="*/ 131 w 336"/>
                  <a:gd name="T41" fmla="*/ 20 h 61"/>
                  <a:gd name="T42" fmla="*/ 141 w 336"/>
                  <a:gd name="T43" fmla="*/ 30 h 61"/>
                  <a:gd name="T44" fmla="*/ 131 w 336"/>
                  <a:gd name="T45" fmla="*/ 41 h 61"/>
                  <a:gd name="T46" fmla="*/ 168 w 336"/>
                  <a:gd name="T47" fmla="*/ 41 h 61"/>
                  <a:gd name="T48" fmla="*/ 157 w 336"/>
                  <a:gd name="T49" fmla="*/ 30 h 61"/>
                  <a:gd name="T50" fmla="*/ 168 w 336"/>
                  <a:gd name="T51" fmla="*/ 20 h 61"/>
                  <a:gd name="T52" fmla="*/ 179 w 336"/>
                  <a:gd name="T53" fmla="*/ 30 h 61"/>
                  <a:gd name="T54" fmla="*/ 168 w 336"/>
                  <a:gd name="T55" fmla="*/ 41 h 61"/>
                  <a:gd name="T56" fmla="*/ 205 w 336"/>
                  <a:gd name="T57" fmla="*/ 41 h 61"/>
                  <a:gd name="T58" fmla="*/ 194 w 336"/>
                  <a:gd name="T59" fmla="*/ 30 h 61"/>
                  <a:gd name="T60" fmla="*/ 205 w 336"/>
                  <a:gd name="T61" fmla="*/ 20 h 61"/>
                  <a:gd name="T62" fmla="*/ 216 w 336"/>
                  <a:gd name="T63" fmla="*/ 30 h 61"/>
                  <a:gd name="T64" fmla="*/ 205 w 336"/>
                  <a:gd name="T65" fmla="*/ 4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6" h="61">
                    <a:moveTo>
                      <a:pt x="332" y="0"/>
                    </a:moveTo>
                    <a:cubicBezTo>
                      <a:pt x="320" y="0"/>
                      <a:pt x="307" y="0"/>
                      <a:pt x="295" y="0"/>
                    </a:cubicBezTo>
                    <a:cubicBezTo>
                      <a:pt x="265" y="0"/>
                      <a:pt x="236" y="0"/>
                      <a:pt x="207" y="0"/>
                    </a:cubicBezTo>
                    <a:cubicBezTo>
                      <a:pt x="173" y="0"/>
                      <a:pt x="139" y="0"/>
                      <a:pt x="105" y="0"/>
                    </a:cubicBezTo>
                    <a:cubicBezTo>
                      <a:pt x="79" y="0"/>
                      <a:pt x="52" y="0"/>
                      <a:pt x="26" y="0"/>
                    </a:cubicBezTo>
                    <a:cubicBezTo>
                      <a:pt x="18" y="0"/>
                      <a:pt x="11" y="0"/>
                      <a:pt x="3" y="0"/>
                    </a:cubicBezTo>
                    <a:cubicBezTo>
                      <a:pt x="1" y="0"/>
                      <a:pt x="0" y="2"/>
                      <a:pt x="0" y="4"/>
                    </a:cubicBezTo>
                    <a:cubicBezTo>
                      <a:pt x="0" y="22"/>
                      <a:pt x="0" y="39"/>
                      <a:pt x="0" y="57"/>
                    </a:cubicBezTo>
                    <a:cubicBezTo>
                      <a:pt x="0" y="59"/>
                      <a:pt x="1" y="61"/>
                      <a:pt x="3" y="61"/>
                    </a:cubicBezTo>
                    <a:cubicBezTo>
                      <a:pt x="16" y="61"/>
                      <a:pt x="28" y="61"/>
                      <a:pt x="41" y="61"/>
                    </a:cubicBezTo>
                    <a:cubicBezTo>
                      <a:pt x="70" y="61"/>
                      <a:pt x="99" y="61"/>
                      <a:pt x="129" y="61"/>
                    </a:cubicBezTo>
                    <a:cubicBezTo>
                      <a:pt x="163" y="61"/>
                      <a:pt x="197" y="61"/>
                      <a:pt x="231" y="61"/>
                    </a:cubicBezTo>
                    <a:cubicBezTo>
                      <a:pt x="257" y="61"/>
                      <a:pt x="283" y="61"/>
                      <a:pt x="310" y="61"/>
                    </a:cubicBezTo>
                    <a:cubicBezTo>
                      <a:pt x="317" y="61"/>
                      <a:pt x="325" y="61"/>
                      <a:pt x="332" y="61"/>
                    </a:cubicBezTo>
                    <a:cubicBezTo>
                      <a:pt x="333" y="61"/>
                      <a:pt x="334" y="60"/>
                      <a:pt x="335" y="59"/>
                    </a:cubicBezTo>
                    <a:cubicBezTo>
                      <a:pt x="335" y="59"/>
                      <a:pt x="336" y="58"/>
                      <a:pt x="336" y="57"/>
                    </a:cubicBezTo>
                    <a:cubicBezTo>
                      <a:pt x="336" y="39"/>
                      <a:pt x="336" y="22"/>
                      <a:pt x="336" y="4"/>
                    </a:cubicBezTo>
                    <a:cubicBezTo>
                      <a:pt x="336" y="2"/>
                      <a:pt x="334" y="0"/>
                      <a:pt x="332" y="0"/>
                    </a:cubicBezTo>
                    <a:close/>
                    <a:moveTo>
                      <a:pt x="131" y="41"/>
                    </a:moveTo>
                    <a:cubicBezTo>
                      <a:pt x="125" y="41"/>
                      <a:pt x="120" y="36"/>
                      <a:pt x="120" y="30"/>
                    </a:cubicBezTo>
                    <a:cubicBezTo>
                      <a:pt x="120" y="25"/>
                      <a:pt x="125" y="20"/>
                      <a:pt x="131" y="20"/>
                    </a:cubicBezTo>
                    <a:cubicBezTo>
                      <a:pt x="136" y="20"/>
                      <a:pt x="141" y="25"/>
                      <a:pt x="141" y="30"/>
                    </a:cubicBezTo>
                    <a:cubicBezTo>
                      <a:pt x="141" y="36"/>
                      <a:pt x="136" y="41"/>
                      <a:pt x="131" y="41"/>
                    </a:cubicBezTo>
                    <a:close/>
                    <a:moveTo>
                      <a:pt x="168" y="41"/>
                    </a:moveTo>
                    <a:cubicBezTo>
                      <a:pt x="162" y="41"/>
                      <a:pt x="157" y="36"/>
                      <a:pt x="157" y="30"/>
                    </a:cubicBezTo>
                    <a:cubicBezTo>
                      <a:pt x="157" y="25"/>
                      <a:pt x="162" y="20"/>
                      <a:pt x="168" y="20"/>
                    </a:cubicBezTo>
                    <a:cubicBezTo>
                      <a:pt x="174" y="20"/>
                      <a:pt x="179" y="25"/>
                      <a:pt x="179" y="30"/>
                    </a:cubicBezTo>
                    <a:cubicBezTo>
                      <a:pt x="179" y="36"/>
                      <a:pt x="174" y="41"/>
                      <a:pt x="168" y="41"/>
                    </a:cubicBezTo>
                    <a:close/>
                    <a:moveTo>
                      <a:pt x="205" y="41"/>
                    </a:moveTo>
                    <a:cubicBezTo>
                      <a:pt x="199" y="41"/>
                      <a:pt x="194" y="36"/>
                      <a:pt x="194" y="30"/>
                    </a:cubicBezTo>
                    <a:cubicBezTo>
                      <a:pt x="194" y="25"/>
                      <a:pt x="199" y="20"/>
                      <a:pt x="205" y="20"/>
                    </a:cubicBezTo>
                    <a:cubicBezTo>
                      <a:pt x="211" y="20"/>
                      <a:pt x="216" y="25"/>
                      <a:pt x="216" y="30"/>
                    </a:cubicBezTo>
                    <a:cubicBezTo>
                      <a:pt x="216" y="36"/>
                      <a:pt x="211" y="41"/>
                      <a:pt x="205"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43436"/>
                <a:endParaRPr lang="en-US" dirty="0">
                  <a:solidFill>
                    <a:srgbClr val="595959"/>
                  </a:solidFill>
                </a:endParaRPr>
              </a:p>
            </p:txBody>
          </p:sp>
          <p:sp>
            <p:nvSpPr>
              <p:cNvPr id="50" name="Freeform 200"/>
              <p:cNvSpPr>
                <a:spLocks noEditPoints="1"/>
              </p:cNvSpPr>
              <p:nvPr/>
            </p:nvSpPr>
            <p:spPr bwMode="auto">
              <a:xfrm>
                <a:off x="-1323975" y="1957388"/>
                <a:ext cx="1258888" cy="225425"/>
              </a:xfrm>
              <a:custGeom>
                <a:avLst/>
                <a:gdLst>
                  <a:gd name="T0" fmla="*/ 332 w 336"/>
                  <a:gd name="T1" fmla="*/ 0 h 60"/>
                  <a:gd name="T2" fmla="*/ 295 w 336"/>
                  <a:gd name="T3" fmla="*/ 0 h 60"/>
                  <a:gd name="T4" fmla="*/ 207 w 336"/>
                  <a:gd name="T5" fmla="*/ 0 h 60"/>
                  <a:gd name="T6" fmla="*/ 105 w 336"/>
                  <a:gd name="T7" fmla="*/ 0 h 60"/>
                  <a:gd name="T8" fmla="*/ 26 w 336"/>
                  <a:gd name="T9" fmla="*/ 0 h 60"/>
                  <a:gd name="T10" fmla="*/ 3 w 336"/>
                  <a:gd name="T11" fmla="*/ 0 h 60"/>
                  <a:gd name="T12" fmla="*/ 0 w 336"/>
                  <a:gd name="T13" fmla="*/ 4 h 60"/>
                  <a:gd name="T14" fmla="*/ 0 w 336"/>
                  <a:gd name="T15" fmla="*/ 57 h 60"/>
                  <a:gd name="T16" fmla="*/ 3 w 336"/>
                  <a:gd name="T17" fmla="*/ 60 h 60"/>
                  <a:gd name="T18" fmla="*/ 41 w 336"/>
                  <a:gd name="T19" fmla="*/ 60 h 60"/>
                  <a:gd name="T20" fmla="*/ 129 w 336"/>
                  <a:gd name="T21" fmla="*/ 60 h 60"/>
                  <a:gd name="T22" fmla="*/ 231 w 336"/>
                  <a:gd name="T23" fmla="*/ 60 h 60"/>
                  <a:gd name="T24" fmla="*/ 310 w 336"/>
                  <a:gd name="T25" fmla="*/ 60 h 60"/>
                  <a:gd name="T26" fmla="*/ 332 w 336"/>
                  <a:gd name="T27" fmla="*/ 60 h 60"/>
                  <a:gd name="T28" fmla="*/ 335 w 336"/>
                  <a:gd name="T29" fmla="*/ 59 h 60"/>
                  <a:gd name="T30" fmla="*/ 336 w 336"/>
                  <a:gd name="T31" fmla="*/ 57 h 60"/>
                  <a:gd name="T32" fmla="*/ 336 w 336"/>
                  <a:gd name="T33" fmla="*/ 4 h 60"/>
                  <a:gd name="T34" fmla="*/ 332 w 336"/>
                  <a:gd name="T35" fmla="*/ 0 h 60"/>
                  <a:gd name="T36" fmla="*/ 131 w 336"/>
                  <a:gd name="T37" fmla="*/ 41 h 60"/>
                  <a:gd name="T38" fmla="*/ 120 w 336"/>
                  <a:gd name="T39" fmla="*/ 30 h 60"/>
                  <a:gd name="T40" fmla="*/ 131 w 336"/>
                  <a:gd name="T41" fmla="*/ 19 h 60"/>
                  <a:gd name="T42" fmla="*/ 141 w 336"/>
                  <a:gd name="T43" fmla="*/ 30 h 60"/>
                  <a:gd name="T44" fmla="*/ 131 w 336"/>
                  <a:gd name="T45" fmla="*/ 41 h 60"/>
                  <a:gd name="T46" fmla="*/ 168 w 336"/>
                  <a:gd name="T47" fmla="*/ 41 h 60"/>
                  <a:gd name="T48" fmla="*/ 157 w 336"/>
                  <a:gd name="T49" fmla="*/ 30 h 60"/>
                  <a:gd name="T50" fmla="*/ 168 w 336"/>
                  <a:gd name="T51" fmla="*/ 19 h 60"/>
                  <a:gd name="T52" fmla="*/ 179 w 336"/>
                  <a:gd name="T53" fmla="*/ 30 h 60"/>
                  <a:gd name="T54" fmla="*/ 168 w 336"/>
                  <a:gd name="T55" fmla="*/ 41 h 60"/>
                  <a:gd name="T56" fmla="*/ 205 w 336"/>
                  <a:gd name="T57" fmla="*/ 41 h 60"/>
                  <a:gd name="T58" fmla="*/ 194 w 336"/>
                  <a:gd name="T59" fmla="*/ 30 h 60"/>
                  <a:gd name="T60" fmla="*/ 205 w 336"/>
                  <a:gd name="T61" fmla="*/ 19 h 60"/>
                  <a:gd name="T62" fmla="*/ 216 w 336"/>
                  <a:gd name="T63" fmla="*/ 30 h 60"/>
                  <a:gd name="T64" fmla="*/ 205 w 336"/>
                  <a:gd name="T65" fmla="*/ 4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6" h="60">
                    <a:moveTo>
                      <a:pt x="332" y="0"/>
                    </a:moveTo>
                    <a:cubicBezTo>
                      <a:pt x="320" y="0"/>
                      <a:pt x="307" y="0"/>
                      <a:pt x="295" y="0"/>
                    </a:cubicBezTo>
                    <a:cubicBezTo>
                      <a:pt x="265" y="0"/>
                      <a:pt x="236" y="0"/>
                      <a:pt x="207" y="0"/>
                    </a:cubicBezTo>
                    <a:cubicBezTo>
                      <a:pt x="173" y="0"/>
                      <a:pt x="139" y="0"/>
                      <a:pt x="105" y="0"/>
                    </a:cubicBezTo>
                    <a:cubicBezTo>
                      <a:pt x="79" y="0"/>
                      <a:pt x="52" y="0"/>
                      <a:pt x="26" y="0"/>
                    </a:cubicBezTo>
                    <a:cubicBezTo>
                      <a:pt x="18" y="0"/>
                      <a:pt x="11" y="0"/>
                      <a:pt x="3" y="0"/>
                    </a:cubicBezTo>
                    <a:cubicBezTo>
                      <a:pt x="1" y="0"/>
                      <a:pt x="0" y="2"/>
                      <a:pt x="0" y="4"/>
                    </a:cubicBezTo>
                    <a:cubicBezTo>
                      <a:pt x="0" y="21"/>
                      <a:pt x="0" y="39"/>
                      <a:pt x="0" y="57"/>
                    </a:cubicBezTo>
                    <a:cubicBezTo>
                      <a:pt x="0" y="59"/>
                      <a:pt x="1" y="60"/>
                      <a:pt x="3" y="60"/>
                    </a:cubicBezTo>
                    <a:cubicBezTo>
                      <a:pt x="16" y="60"/>
                      <a:pt x="28" y="60"/>
                      <a:pt x="41" y="60"/>
                    </a:cubicBezTo>
                    <a:cubicBezTo>
                      <a:pt x="70" y="60"/>
                      <a:pt x="99" y="60"/>
                      <a:pt x="129" y="60"/>
                    </a:cubicBezTo>
                    <a:cubicBezTo>
                      <a:pt x="163" y="60"/>
                      <a:pt x="197" y="60"/>
                      <a:pt x="231" y="60"/>
                    </a:cubicBezTo>
                    <a:cubicBezTo>
                      <a:pt x="257" y="60"/>
                      <a:pt x="283" y="60"/>
                      <a:pt x="310" y="60"/>
                    </a:cubicBezTo>
                    <a:cubicBezTo>
                      <a:pt x="317" y="60"/>
                      <a:pt x="325" y="60"/>
                      <a:pt x="332" y="60"/>
                    </a:cubicBezTo>
                    <a:cubicBezTo>
                      <a:pt x="333" y="60"/>
                      <a:pt x="334" y="60"/>
                      <a:pt x="335" y="59"/>
                    </a:cubicBezTo>
                    <a:cubicBezTo>
                      <a:pt x="335" y="59"/>
                      <a:pt x="336" y="58"/>
                      <a:pt x="336" y="57"/>
                    </a:cubicBezTo>
                    <a:cubicBezTo>
                      <a:pt x="336" y="39"/>
                      <a:pt x="336" y="21"/>
                      <a:pt x="336" y="4"/>
                    </a:cubicBezTo>
                    <a:cubicBezTo>
                      <a:pt x="336" y="2"/>
                      <a:pt x="334" y="0"/>
                      <a:pt x="332" y="0"/>
                    </a:cubicBezTo>
                    <a:close/>
                    <a:moveTo>
                      <a:pt x="131" y="41"/>
                    </a:moveTo>
                    <a:cubicBezTo>
                      <a:pt x="125" y="41"/>
                      <a:pt x="120" y="36"/>
                      <a:pt x="120" y="30"/>
                    </a:cubicBezTo>
                    <a:cubicBezTo>
                      <a:pt x="120" y="24"/>
                      <a:pt x="125" y="19"/>
                      <a:pt x="131" y="19"/>
                    </a:cubicBezTo>
                    <a:cubicBezTo>
                      <a:pt x="136" y="19"/>
                      <a:pt x="141" y="24"/>
                      <a:pt x="141" y="30"/>
                    </a:cubicBezTo>
                    <a:cubicBezTo>
                      <a:pt x="141" y="36"/>
                      <a:pt x="136" y="41"/>
                      <a:pt x="131" y="41"/>
                    </a:cubicBezTo>
                    <a:close/>
                    <a:moveTo>
                      <a:pt x="168" y="41"/>
                    </a:moveTo>
                    <a:cubicBezTo>
                      <a:pt x="162" y="41"/>
                      <a:pt x="157" y="36"/>
                      <a:pt x="157" y="30"/>
                    </a:cubicBezTo>
                    <a:cubicBezTo>
                      <a:pt x="157" y="24"/>
                      <a:pt x="162" y="19"/>
                      <a:pt x="168" y="19"/>
                    </a:cubicBezTo>
                    <a:cubicBezTo>
                      <a:pt x="174" y="19"/>
                      <a:pt x="179" y="24"/>
                      <a:pt x="179" y="30"/>
                    </a:cubicBezTo>
                    <a:cubicBezTo>
                      <a:pt x="179" y="36"/>
                      <a:pt x="174" y="41"/>
                      <a:pt x="168" y="41"/>
                    </a:cubicBezTo>
                    <a:close/>
                    <a:moveTo>
                      <a:pt x="205" y="41"/>
                    </a:moveTo>
                    <a:cubicBezTo>
                      <a:pt x="199" y="41"/>
                      <a:pt x="194" y="36"/>
                      <a:pt x="194" y="30"/>
                    </a:cubicBezTo>
                    <a:cubicBezTo>
                      <a:pt x="194" y="24"/>
                      <a:pt x="199" y="19"/>
                      <a:pt x="205" y="19"/>
                    </a:cubicBezTo>
                    <a:cubicBezTo>
                      <a:pt x="211" y="19"/>
                      <a:pt x="216" y="24"/>
                      <a:pt x="216" y="30"/>
                    </a:cubicBezTo>
                    <a:cubicBezTo>
                      <a:pt x="216" y="36"/>
                      <a:pt x="211" y="41"/>
                      <a:pt x="205"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43436"/>
                <a:endParaRPr lang="en-US" dirty="0">
                  <a:solidFill>
                    <a:srgbClr val="595959"/>
                  </a:solidFill>
                </a:endParaRPr>
              </a:p>
            </p:txBody>
          </p:sp>
          <p:sp>
            <p:nvSpPr>
              <p:cNvPr id="51" name="Freeform 201"/>
              <p:cNvSpPr>
                <a:spLocks noEditPoints="1"/>
              </p:cNvSpPr>
              <p:nvPr/>
            </p:nvSpPr>
            <p:spPr bwMode="auto">
              <a:xfrm>
                <a:off x="-1323975" y="1684338"/>
                <a:ext cx="1258888" cy="223838"/>
              </a:xfrm>
              <a:custGeom>
                <a:avLst/>
                <a:gdLst>
                  <a:gd name="T0" fmla="*/ 332 w 336"/>
                  <a:gd name="T1" fmla="*/ 0 h 60"/>
                  <a:gd name="T2" fmla="*/ 295 w 336"/>
                  <a:gd name="T3" fmla="*/ 0 h 60"/>
                  <a:gd name="T4" fmla="*/ 207 w 336"/>
                  <a:gd name="T5" fmla="*/ 0 h 60"/>
                  <a:gd name="T6" fmla="*/ 105 w 336"/>
                  <a:gd name="T7" fmla="*/ 0 h 60"/>
                  <a:gd name="T8" fmla="*/ 26 w 336"/>
                  <a:gd name="T9" fmla="*/ 0 h 60"/>
                  <a:gd name="T10" fmla="*/ 3 w 336"/>
                  <a:gd name="T11" fmla="*/ 0 h 60"/>
                  <a:gd name="T12" fmla="*/ 0 w 336"/>
                  <a:gd name="T13" fmla="*/ 4 h 60"/>
                  <a:gd name="T14" fmla="*/ 0 w 336"/>
                  <a:gd name="T15" fmla="*/ 56 h 60"/>
                  <a:gd name="T16" fmla="*/ 3 w 336"/>
                  <a:gd name="T17" fmla="*/ 60 h 60"/>
                  <a:gd name="T18" fmla="*/ 41 w 336"/>
                  <a:gd name="T19" fmla="*/ 60 h 60"/>
                  <a:gd name="T20" fmla="*/ 129 w 336"/>
                  <a:gd name="T21" fmla="*/ 60 h 60"/>
                  <a:gd name="T22" fmla="*/ 231 w 336"/>
                  <a:gd name="T23" fmla="*/ 60 h 60"/>
                  <a:gd name="T24" fmla="*/ 310 w 336"/>
                  <a:gd name="T25" fmla="*/ 60 h 60"/>
                  <a:gd name="T26" fmla="*/ 332 w 336"/>
                  <a:gd name="T27" fmla="*/ 60 h 60"/>
                  <a:gd name="T28" fmla="*/ 335 w 336"/>
                  <a:gd name="T29" fmla="*/ 59 h 60"/>
                  <a:gd name="T30" fmla="*/ 336 w 336"/>
                  <a:gd name="T31" fmla="*/ 56 h 60"/>
                  <a:gd name="T32" fmla="*/ 336 w 336"/>
                  <a:gd name="T33" fmla="*/ 4 h 60"/>
                  <a:gd name="T34" fmla="*/ 332 w 336"/>
                  <a:gd name="T35" fmla="*/ 0 h 60"/>
                  <a:gd name="T36" fmla="*/ 131 w 336"/>
                  <a:gd name="T37" fmla="*/ 41 h 60"/>
                  <a:gd name="T38" fmla="*/ 120 w 336"/>
                  <a:gd name="T39" fmla="*/ 30 h 60"/>
                  <a:gd name="T40" fmla="*/ 131 w 336"/>
                  <a:gd name="T41" fmla="*/ 19 h 60"/>
                  <a:gd name="T42" fmla="*/ 141 w 336"/>
                  <a:gd name="T43" fmla="*/ 30 h 60"/>
                  <a:gd name="T44" fmla="*/ 131 w 336"/>
                  <a:gd name="T45" fmla="*/ 41 h 60"/>
                  <a:gd name="T46" fmla="*/ 168 w 336"/>
                  <a:gd name="T47" fmla="*/ 41 h 60"/>
                  <a:gd name="T48" fmla="*/ 157 w 336"/>
                  <a:gd name="T49" fmla="*/ 30 h 60"/>
                  <a:gd name="T50" fmla="*/ 168 w 336"/>
                  <a:gd name="T51" fmla="*/ 19 h 60"/>
                  <a:gd name="T52" fmla="*/ 179 w 336"/>
                  <a:gd name="T53" fmla="*/ 30 h 60"/>
                  <a:gd name="T54" fmla="*/ 168 w 336"/>
                  <a:gd name="T55" fmla="*/ 41 h 60"/>
                  <a:gd name="T56" fmla="*/ 205 w 336"/>
                  <a:gd name="T57" fmla="*/ 41 h 60"/>
                  <a:gd name="T58" fmla="*/ 194 w 336"/>
                  <a:gd name="T59" fmla="*/ 30 h 60"/>
                  <a:gd name="T60" fmla="*/ 205 w 336"/>
                  <a:gd name="T61" fmla="*/ 19 h 60"/>
                  <a:gd name="T62" fmla="*/ 216 w 336"/>
                  <a:gd name="T63" fmla="*/ 30 h 60"/>
                  <a:gd name="T64" fmla="*/ 205 w 336"/>
                  <a:gd name="T65" fmla="*/ 4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6" h="60">
                    <a:moveTo>
                      <a:pt x="332" y="0"/>
                    </a:moveTo>
                    <a:cubicBezTo>
                      <a:pt x="320" y="0"/>
                      <a:pt x="307" y="0"/>
                      <a:pt x="295" y="0"/>
                    </a:cubicBezTo>
                    <a:cubicBezTo>
                      <a:pt x="265" y="0"/>
                      <a:pt x="236" y="0"/>
                      <a:pt x="207" y="0"/>
                    </a:cubicBezTo>
                    <a:cubicBezTo>
                      <a:pt x="173" y="0"/>
                      <a:pt x="139" y="0"/>
                      <a:pt x="105" y="0"/>
                    </a:cubicBezTo>
                    <a:cubicBezTo>
                      <a:pt x="79" y="0"/>
                      <a:pt x="52" y="0"/>
                      <a:pt x="26" y="0"/>
                    </a:cubicBezTo>
                    <a:cubicBezTo>
                      <a:pt x="18" y="0"/>
                      <a:pt x="11" y="0"/>
                      <a:pt x="3" y="0"/>
                    </a:cubicBezTo>
                    <a:cubicBezTo>
                      <a:pt x="1" y="0"/>
                      <a:pt x="0" y="2"/>
                      <a:pt x="0" y="4"/>
                    </a:cubicBezTo>
                    <a:cubicBezTo>
                      <a:pt x="0" y="21"/>
                      <a:pt x="0" y="39"/>
                      <a:pt x="0" y="56"/>
                    </a:cubicBezTo>
                    <a:cubicBezTo>
                      <a:pt x="0" y="58"/>
                      <a:pt x="1" y="60"/>
                      <a:pt x="3" y="60"/>
                    </a:cubicBezTo>
                    <a:cubicBezTo>
                      <a:pt x="16" y="60"/>
                      <a:pt x="28" y="60"/>
                      <a:pt x="41" y="60"/>
                    </a:cubicBezTo>
                    <a:cubicBezTo>
                      <a:pt x="70" y="60"/>
                      <a:pt x="99" y="60"/>
                      <a:pt x="129" y="60"/>
                    </a:cubicBezTo>
                    <a:cubicBezTo>
                      <a:pt x="163" y="60"/>
                      <a:pt x="197" y="60"/>
                      <a:pt x="231" y="60"/>
                    </a:cubicBezTo>
                    <a:cubicBezTo>
                      <a:pt x="257" y="60"/>
                      <a:pt x="283" y="60"/>
                      <a:pt x="310" y="60"/>
                    </a:cubicBezTo>
                    <a:cubicBezTo>
                      <a:pt x="317" y="60"/>
                      <a:pt x="325" y="60"/>
                      <a:pt x="332" y="60"/>
                    </a:cubicBezTo>
                    <a:cubicBezTo>
                      <a:pt x="333" y="60"/>
                      <a:pt x="334" y="60"/>
                      <a:pt x="335" y="59"/>
                    </a:cubicBezTo>
                    <a:cubicBezTo>
                      <a:pt x="335" y="58"/>
                      <a:pt x="336" y="58"/>
                      <a:pt x="336" y="56"/>
                    </a:cubicBezTo>
                    <a:cubicBezTo>
                      <a:pt x="336" y="39"/>
                      <a:pt x="336" y="21"/>
                      <a:pt x="336" y="4"/>
                    </a:cubicBezTo>
                    <a:cubicBezTo>
                      <a:pt x="336" y="2"/>
                      <a:pt x="334" y="0"/>
                      <a:pt x="332" y="0"/>
                    </a:cubicBezTo>
                    <a:close/>
                    <a:moveTo>
                      <a:pt x="131" y="41"/>
                    </a:moveTo>
                    <a:cubicBezTo>
                      <a:pt x="125" y="41"/>
                      <a:pt x="120" y="36"/>
                      <a:pt x="120" y="30"/>
                    </a:cubicBezTo>
                    <a:cubicBezTo>
                      <a:pt x="120" y="24"/>
                      <a:pt x="125" y="19"/>
                      <a:pt x="131" y="19"/>
                    </a:cubicBezTo>
                    <a:cubicBezTo>
                      <a:pt x="136" y="19"/>
                      <a:pt x="141" y="24"/>
                      <a:pt x="141" y="30"/>
                    </a:cubicBezTo>
                    <a:cubicBezTo>
                      <a:pt x="141" y="36"/>
                      <a:pt x="136" y="41"/>
                      <a:pt x="131" y="41"/>
                    </a:cubicBezTo>
                    <a:close/>
                    <a:moveTo>
                      <a:pt x="168" y="41"/>
                    </a:moveTo>
                    <a:cubicBezTo>
                      <a:pt x="162" y="41"/>
                      <a:pt x="157" y="36"/>
                      <a:pt x="157" y="30"/>
                    </a:cubicBezTo>
                    <a:cubicBezTo>
                      <a:pt x="157" y="24"/>
                      <a:pt x="162" y="19"/>
                      <a:pt x="168" y="19"/>
                    </a:cubicBezTo>
                    <a:cubicBezTo>
                      <a:pt x="174" y="19"/>
                      <a:pt x="179" y="24"/>
                      <a:pt x="179" y="30"/>
                    </a:cubicBezTo>
                    <a:cubicBezTo>
                      <a:pt x="179" y="36"/>
                      <a:pt x="174" y="41"/>
                      <a:pt x="168" y="41"/>
                    </a:cubicBezTo>
                    <a:close/>
                    <a:moveTo>
                      <a:pt x="205" y="41"/>
                    </a:moveTo>
                    <a:cubicBezTo>
                      <a:pt x="199" y="41"/>
                      <a:pt x="194" y="36"/>
                      <a:pt x="194" y="30"/>
                    </a:cubicBezTo>
                    <a:cubicBezTo>
                      <a:pt x="194" y="24"/>
                      <a:pt x="199" y="19"/>
                      <a:pt x="205" y="19"/>
                    </a:cubicBezTo>
                    <a:cubicBezTo>
                      <a:pt x="211" y="19"/>
                      <a:pt x="216" y="24"/>
                      <a:pt x="216" y="30"/>
                    </a:cubicBezTo>
                    <a:cubicBezTo>
                      <a:pt x="216" y="36"/>
                      <a:pt x="211" y="41"/>
                      <a:pt x="205"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43436"/>
                <a:endParaRPr lang="en-US" dirty="0">
                  <a:solidFill>
                    <a:srgbClr val="595959"/>
                  </a:solidFill>
                </a:endParaRPr>
              </a:p>
            </p:txBody>
          </p:sp>
          <p:sp>
            <p:nvSpPr>
              <p:cNvPr id="52" name="Freeform 202"/>
              <p:cNvSpPr>
                <a:spLocks noEditPoints="1"/>
              </p:cNvSpPr>
              <p:nvPr/>
            </p:nvSpPr>
            <p:spPr bwMode="auto">
              <a:xfrm>
                <a:off x="-1323975" y="1409700"/>
                <a:ext cx="1258888" cy="225425"/>
              </a:xfrm>
              <a:custGeom>
                <a:avLst/>
                <a:gdLst>
                  <a:gd name="T0" fmla="*/ 332 w 336"/>
                  <a:gd name="T1" fmla="*/ 0 h 60"/>
                  <a:gd name="T2" fmla="*/ 295 w 336"/>
                  <a:gd name="T3" fmla="*/ 0 h 60"/>
                  <a:gd name="T4" fmla="*/ 207 w 336"/>
                  <a:gd name="T5" fmla="*/ 0 h 60"/>
                  <a:gd name="T6" fmla="*/ 105 w 336"/>
                  <a:gd name="T7" fmla="*/ 0 h 60"/>
                  <a:gd name="T8" fmla="*/ 26 w 336"/>
                  <a:gd name="T9" fmla="*/ 0 h 60"/>
                  <a:gd name="T10" fmla="*/ 3 w 336"/>
                  <a:gd name="T11" fmla="*/ 0 h 60"/>
                  <a:gd name="T12" fmla="*/ 0 w 336"/>
                  <a:gd name="T13" fmla="*/ 3 h 60"/>
                  <a:gd name="T14" fmla="*/ 0 w 336"/>
                  <a:gd name="T15" fmla="*/ 56 h 60"/>
                  <a:gd name="T16" fmla="*/ 3 w 336"/>
                  <a:gd name="T17" fmla="*/ 60 h 60"/>
                  <a:gd name="T18" fmla="*/ 41 w 336"/>
                  <a:gd name="T19" fmla="*/ 60 h 60"/>
                  <a:gd name="T20" fmla="*/ 129 w 336"/>
                  <a:gd name="T21" fmla="*/ 60 h 60"/>
                  <a:gd name="T22" fmla="*/ 231 w 336"/>
                  <a:gd name="T23" fmla="*/ 60 h 60"/>
                  <a:gd name="T24" fmla="*/ 310 w 336"/>
                  <a:gd name="T25" fmla="*/ 60 h 60"/>
                  <a:gd name="T26" fmla="*/ 332 w 336"/>
                  <a:gd name="T27" fmla="*/ 60 h 60"/>
                  <a:gd name="T28" fmla="*/ 335 w 336"/>
                  <a:gd name="T29" fmla="*/ 59 h 60"/>
                  <a:gd name="T30" fmla="*/ 336 w 336"/>
                  <a:gd name="T31" fmla="*/ 56 h 60"/>
                  <a:gd name="T32" fmla="*/ 336 w 336"/>
                  <a:gd name="T33" fmla="*/ 3 h 60"/>
                  <a:gd name="T34" fmla="*/ 332 w 336"/>
                  <a:gd name="T35" fmla="*/ 0 h 60"/>
                  <a:gd name="T36" fmla="*/ 131 w 336"/>
                  <a:gd name="T37" fmla="*/ 40 h 60"/>
                  <a:gd name="T38" fmla="*/ 120 w 336"/>
                  <a:gd name="T39" fmla="*/ 30 h 60"/>
                  <a:gd name="T40" fmla="*/ 131 w 336"/>
                  <a:gd name="T41" fmla="*/ 19 h 60"/>
                  <a:gd name="T42" fmla="*/ 141 w 336"/>
                  <a:gd name="T43" fmla="*/ 30 h 60"/>
                  <a:gd name="T44" fmla="*/ 131 w 336"/>
                  <a:gd name="T45" fmla="*/ 40 h 60"/>
                  <a:gd name="T46" fmla="*/ 168 w 336"/>
                  <a:gd name="T47" fmla="*/ 40 h 60"/>
                  <a:gd name="T48" fmla="*/ 157 w 336"/>
                  <a:gd name="T49" fmla="*/ 30 h 60"/>
                  <a:gd name="T50" fmla="*/ 168 w 336"/>
                  <a:gd name="T51" fmla="*/ 19 h 60"/>
                  <a:gd name="T52" fmla="*/ 179 w 336"/>
                  <a:gd name="T53" fmla="*/ 30 h 60"/>
                  <a:gd name="T54" fmla="*/ 168 w 336"/>
                  <a:gd name="T55" fmla="*/ 40 h 60"/>
                  <a:gd name="T56" fmla="*/ 205 w 336"/>
                  <a:gd name="T57" fmla="*/ 40 h 60"/>
                  <a:gd name="T58" fmla="*/ 194 w 336"/>
                  <a:gd name="T59" fmla="*/ 30 h 60"/>
                  <a:gd name="T60" fmla="*/ 205 w 336"/>
                  <a:gd name="T61" fmla="*/ 19 h 60"/>
                  <a:gd name="T62" fmla="*/ 216 w 336"/>
                  <a:gd name="T63" fmla="*/ 30 h 60"/>
                  <a:gd name="T64" fmla="*/ 205 w 336"/>
                  <a:gd name="T65" fmla="*/ 4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6" h="60">
                    <a:moveTo>
                      <a:pt x="332" y="0"/>
                    </a:moveTo>
                    <a:cubicBezTo>
                      <a:pt x="320" y="0"/>
                      <a:pt x="307" y="0"/>
                      <a:pt x="295" y="0"/>
                    </a:cubicBezTo>
                    <a:cubicBezTo>
                      <a:pt x="265" y="0"/>
                      <a:pt x="236" y="0"/>
                      <a:pt x="207" y="0"/>
                    </a:cubicBezTo>
                    <a:cubicBezTo>
                      <a:pt x="173" y="0"/>
                      <a:pt x="139" y="0"/>
                      <a:pt x="105" y="0"/>
                    </a:cubicBezTo>
                    <a:cubicBezTo>
                      <a:pt x="79" y="0"/>
                      <a:pt x="52" y="0"/>
                      <a:pt x="26" y="0"/>
                    </a:cubicBezTo>
                    <a:cubicBezTo>
                      <a:pt x="18" y="0"/>
                      <a:pt x="11" y="0"/>
                      <a:pt x="3" y="0"/>
                    </a:cubicBezTo>
                    <a:cubicBezTo>
                      <a:pt x="1" y="0"/>
                      <a:pt x="0" y="1"/>
                      <a:pt x="0" y="3"/>
                    </a:cubicBezTo>
                    <a:cubicBezTo>
                      <a:pt x="0" y="21"/>
                      <a:pt x="0" y="39"/>
                      <a:pt x="0" y="56"/>
                    </a:cubicBezTo>
                    <a:cubicBezTo>
                      <a:pt x="0" y="58"/>
                      <a:pt x="1" y="60"/>
                      <a:pt x="3" y="60"/>
                    </a:cubicBezTo>
                    <a:cubicBezTo>
                      <a:pt x="16" y="60"/>
                      <a:pt x="28" y="60"/>
                      <a:pt x="41" y="60"/>
                    </a:cubicBezTo>
                    <a:cubicBezTo>
                      <a:pt x="70" y="60"/>
                      <a:pt x="99" y="60"/>
                      <a:pt x="129" y="60"/>
                    </a:cubicBezTo>
                    <a:cubicBezTo>
                      <a:pt x="163" y="60"/>
                      <a:pt x="197" y="60"/>
                      <a:pt x="231" y="60"/>
                    </a:cubicBezTo>
                    <a:cubicBezTo>
                      <a:pt x="257" y="60"/>
                      <a:pt x="283" y="60"/>
                      <a:pt x="310" y="60"/>
                    </a:cubicBezTo>
                    <a:cubicBezTo>
                      <a:pt x="317" y="60"/>
                      <a:pt x="325" y="60"/>
                      <a:pt x="332" y="60"/>
                    </a:cubicBezTo>
                    <a:cubicBezTo>
                      <a:pt x="333" y="60"/>
                      <a:pt x="334" y="59"/>
                      <a:pt x="335" y="59"/>
                    </a:cubicBezTo>
                    <a:cubicBezTo>
                      <a:pt x="335" y="58"/>
                      <a:pt x="336" y="57"/>
                      <a:pt x="336" y="56"/>
                    </a:cubicBezTo>
                    <a:cubicBezTo>
                      <a:pt x="336" y="39"/>
                      <a:pt x="336" y="21"/>
                      <a:pt x="336" y="3"/>
                    </a:cubicBezTo>
                    <a:cubicBezTo>
                      <a:pt x="336" y="1"/>
                      <a:pt x="334" y="0"/>
                      <a:pt x="332" y="0"/>
                    </a:cubicBezTo>
                    <a:close/>
                    <a:moveTo>
                      <a:pt x="131" y="40"/>
                    </a:moveTo>
                    <a:cubicBezTo>
                      <a:pt x="125" y="40"/>
                      <a:pt x="120" y="36"/>
                      <a:pt x="120" y="30"/>
                    </a:cubicBezTo>
                    <a:cubicBezTo>
                      <a:pt x="120" y="24"/>
                      <a:pt x="125" y="19"/>
                      <a:pt x="131" y="19"/>
                    </a:cubicBezTo>
                    <a:cubicBezTo>
                      <a:pt x="136" y="19"/>
                      <a:pt x="141" y="24"/>
                      <a:pt x="141" y="30"/>
                    </a:cubicBezTo>
                    <a:cubicBezTo>
                      <a:pt x="141" y="36"/>
                      <a:pt x="136" y="40"/>
                      <a:pt x="131" y="40"/>
                    </a:cubicBezTo>
                    <a:close/>
                    <a:moveTo>
                      <a:pt x="168" y="40"/>
                    </a:moveTo>
                    <a:cubicBezTo>
                      <a:pt x="162" y="40"/>
                      <a:pt x="157" y="36"/>
                      <a:pt x="157" y="30"/>
                    </a:cubicBezTo>
                    <a:cubicBezTo>
                      <a:pt x="157" y="24"/>
                      <a:pt x="162" y="19"/>
                      <a:pt x="168" y="19"/>
                    </a:cubicBezTo>
                    <a:cubicBezTo>
                      <a:pt x="174" y="19"/>
                      <a:pt x="179" y="24"/>
                      <a:pt x="179" y="30"/>
                    </a:cubicBezTo>
                    <a:cubicBezTo>
                      <a:pt x="179" y="36"/>
                      <a:pt x="174" y="40"/>
                      <a:pt x="168" y="40"/>
                    </a:cubicBezTo>
                    <a:close/>
                    <a:moveTo>
                      <a:pt x="205" y="40"/>
                    </a:moveTo>
                    <a:cubicBezTo>
                      <a:pt x="199" y="40"/>
                      <a:pt x="194" y="36"/>
                      <a:pt x="194" y="30"/>
                    </a:cubicBezTo>
                    <a:cubicBezTo>
                      <a:pt x="194" y="24"/>
                      <a:pt x="199" y="19"/>
                      <a:pt x="205" y="19"/>
                    </a:cubicBezTo>
                    <a:cubicBezTo>
                      <a:pt x="211" y="19"/>
                      <a:pt x="216" y="24"/>
                      <a:pt x="216" y="30"/>
                    </a:cubicBezTo>
                    <a:cubicBezTo>
                      <a:pt x="216" y="36"/>
                      <a:pt x="211" y="40"/>
                      <a:pt x="20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43436"/>
                <a:endParaRPr lang="en-US" dirty="0">
                  <a:solidFill>
                    <a:srgbClr val="595959"/>
                  </a:solidFill>
                </a:endParaRPr>
              </a:p>
            </p:txBody>
          </p:sp>
        </p:grpSp>
        <p:sp>
          <p:nvSpPr>
            <p:cNvPr id="44" name="TextBox 43"/>
            <p:cNvSpPr txBox="1"/>
            <p:nvPr/>
          </p:nvSpPr>
          <p:spPr>
            <a:xfrm>
              <a:off x="501573" y="2905350"/>
              <a:ext cx="2307244" cy="342319"/>
            </a:xfrm>
            <a:prstGeom prst="rect">
              <a:avLst/>
            </a:prstGeom>
            <a:noFill/>
            <a:ln>
              <a:noFill/>
            </a:ln>
          </p:spPr>
          <p:txBody>
            <a:bodyPr wrap="square" lIns="0" tIns="0" rIns="0" bIns="0" rtlCol="0">
              <a:spAutoFit/>
            </a:bodyPr>
            <a:lstStyle/>
            <a:p>
              <a:pPr algn="ctr" defTabSz="1243436">
                <a:lnSpc>
                  <a:spcPct val="90000"/>
                </a:lnSpc>
              </a:pPr>
              <a:r>
                <a:rPr lang="en-US" sz="3300" spc="-136" dirty="0">
                  <a:solidFill>
                    <a:schemeClr val="bg1"/>
                  </a:solidFill>
                  <a:latin typeface="Segoe UI" pitchFamily="34" charset="0"/>
                  <a:ea typeface="Segoe UI" pitchFamily="34" charset="0"/>
                  <a:cs typeface="Segoe UI" pitchFamily="34" charset="0"/>
                </a:rPr>
                <a:t>Lync Server</a:t>
              </a:r>
            </a:p>
          </p:txBody>
        </p:sp>
      </p:grpSp>
      <p:grpSp>
        <p:nvGrpSpPr>
          <p:cNvPr id="53" name="Group 52"/>
          <p:cNvGrpSpPr/>
          <p:nvPr/>
        </p:nvGrpSpPr>
        <p:grpSpPr>
          <a:xfrm>
            <a:off x="4651485" y="2203785"/>
            <a:ext cx="3144138" cy="3663386"/>
            <a:chOff x="3420034" y="4558977"/>
            <a:chExt cx="2311748" cy="2693913"/>
          </a:xfrm>
        </p:grpSpPr>
        <p:sp>
          <p:nvSpPr>
            <p:cNvPr id="54" name="Rectangle 53"/>
            <p:cNvSpPr/>
            <p:nvPr/>
          </p:nvSpPr>
          <p:spPr>
            <a:xfrm>
              <a:off x="3518168" y="6751388"/>
              <a:ext cx="2107661" cy="501502"/>
            </a:xfrm>
            <a:prstGeom prst="rect">
              <a:avLst/>
            </a:prstGeom>
          </p:spPr>
          <p:txBody>
            <a:bodyPr wrap="none" lIns="91436" tIns="45719" rIns="91436" bIns="45719">
              <a:spAutoFit/>
            </a:bodyPr>
            <a:lstStyle/>
            <a:p>
              <a:pPr algn="ctr">
                <a:lnSpc>
                  <a:spcPct val="90000"/>
                </a:lnSpc>
                <a:spcBef>
                  <a:spcPct val="20000"/>
                </a:spcBef>
                <a:buSzPct val="90000"/>
              </a:pPr>
              <a:r>
                <a:rPr lang="en-US" sz="1900" spc="-69" dirty="0">
                  <a:solidFill>
                    <a:schemeClr val="tx1">
                      <a:lumMod val="65000"/>
                      <a:lumOff val="35000"/>
                    </a:schemeClr>
                  </a:solidFill>
                  <a:ea typeface="Segoe UI" pitchFamily="34" charset="0"/>
                  <a:cs typeface="Segoe UI" pitchFamily="34" charset="0"/>
                </a:rPr>
                <a:t>Single domain &amp; directory </a:t>
              </a:r>
            </a:p>
            <a:p>
              <a:pPr algn="ctr">
                <a:lnSpc>
                  <a:spcPct val="90000"/>
                </a:lnSpc>
                <a:spcBef>
                  <a:spcPct val="20000"/>
                </a:spcBef>
                <a:buSzPct val="90000"/>
              </a:pPr>
              <a:r>
                <a:rPr lang="en-US" sz="1900" spc="-69" dirty="0">
                  <a:solidFill>
                    <a:schemeClr val="tx1">
                      <a:lumMod val="65000"/>
                      <a:lumOff val="35000"/>
                    </a:schemeClr>
                  </a:solidFill>
                  <a:ea typeface="Segoe UI" pitchFamily="34" charset="0"/>
                  <a:cs typeface="Segoe UI" pitchFamily="34" charset="0"/>
                </a:rPr>
                <a:t>Users split – server / online</a:t>
              </a:r>
            </a:p>
          </p:txBody>
        </p:sp>
        <p:sp>
          <p:nvSpPr>
            <p:cNvPr id="55" name="Rectangle 54"/>
            <p:cNvSpPr/>
            <p:nvPr/>
          </p:nvSpPr>
          <p:spPr bwMode="auto">
            <a:xfrm>
              <a:off x="3420034" y="4558977"/>
              <a:ext cx="2311748" cy="217398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9" tIns="45719" rIns="45719" bIns="45719" numCol="1" spcCol="0" rtlCol="0" fromWordArt="0" anchor="b" anchorCtr="0" forceAA="0" compatLnSpc="1">
              <a:prstTxWarp prst="textNoShape">
                <a:avLst/>
              </a:prstTxWarp>
              <a:noAutofit/>
            </a:bodyPr>
            <a:lstStyle/>
            <a:p>
              <a:pPr defTabSz="1243028" fontAlgn="base">
                <a:spcBef>
                  <a:spcPct val="0"/>
                </a:spcBef>
                <a:spcAft>
                  <a:spcPct val="0"/>
                </a:spcAft>
              </a:pPr>
              <a:endParaRPr lang="en-US" spc="-136"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6" name="Right Arrow 10"/>
            <p:cNvSpPr/>
            <p:nvPr/>
          </p:nvSpPr>
          <p:spPr bwMode="auto">
            <a:xfrm flipH="1" flipV="1">
              <a:off x="4040047" y="4886703"/>
              <a:ext cx="1194212" cy="388135"/>
            </a:xfrm>
            <a:custGeom>
              <a:avLst/>
              <a:gdLst/>
              <a:ahLst/>
              <a:cxnLst/>
              <a:rect l="l" t="t" r="r" b="b"/>
              <a:pathLst>
                <a:path w="2346615" h="564030">
                  <a:moveTo>
                    <a:pt x="0" y="0"/>
                  </a:moveTo>
                  <a:lnTo>
                    <a:pt x="2346615" y="0"/>
                  </a:lnTo>
                  <a:lnTo>
                    <a:pt x="1401583" y="564030"/>
                  </a:lnTo>
                  <a:lnTo>
                    <a:pt x="1401583" y="282015"/>
                  </a:lnTo>
                  <a:lnTo>
                    <a:pt x="0" y="282015"/>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2" tIns="45716" rIns="91432" bIns="45716" numCol="1" rtlCol="0" anchor="ctr" anchorCtr="0" compatLnSpc="1">
              <a:prstTxWarp prst="textNoShape">
                <a:avLst/>
              </a:prstTxWarp>
            </a:bodyPr>
            <a:lstStyle/>
            <a:p>
              <a:pPr algn="ctr" defTabSz="1243028"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57" name="Right Arrow 10"/>
            <p:cNvSpPr/>
            <p:nvPr/>
          </p:nvSpPr>
          <p:spPr bwMode="auto">
            <a:xfrm>
              <a:off x="4040045" y="5300518"/>
              <a:ext cx="1197214" cy="362456"/>
            </a:xfrm>
            <a:custGeom>
              <a:avLst/>
              <a:gdLst/>
              <a:ahLst/>
              <a:cxnLst/>
              <a:rect l="l" t="t" r="r" b="b"/>
              <a:pathLst>
                <a:path w="2346615" h="564030">
                  <a:moveTo>
                    <a:pt x="0" y="0"/>
                  </a:moveTo>
                  <a:lnTo>
                    <a:pt x="2346615" y="0"/>
                  </a:lnTo>
                  <a:lnTo>
                    <a:pt x="1401583" y="564030"/>
                  </a:lnTo>
                  <a:lnTo>
                    <a:pt x="1401583" y="282015"/>
                  </a:lnTo>
                  <a:lnTo>
                    <a:pt x="0" y="282015"/>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9" tIns="45719" rIns="45719" bIns="45719" numCol="1" spcCol="0" rtlCol="0" fromWordArt="0" anchor="b" anchorCtr="0" forceAA="0" compatLnSpc="1">
              <a:prstTxWarp prst="textNoShape">
                <a:avLst/>
              </a:prstTxWarp>
              <a:noAutofit/>
            </a:bodyPr>
            <a:lstStyle/>
            <a:p>
              <a:pPr defTabSz="1243028" fontAlgn="base">
                <a:spcBef>
                  <a:spcPct val="0"/>
                </a:spcBef>
                <a:spcAft>
                  <a:spcPct val="0"/>
                </a:spcAft>
              </a:pPr>
              <a:endParaRPr lang="en-US" spc="-136"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8" name="TextBox 57"/>
            <p:cNvSpPr txBox="1"/>
            <p:nvPr/>
          </p:nvSpPr>
          <p:spPr>
            <a:xfrm>
              <a:off x="3783453" y="6270899"/>
              <a:ext cx="1577092" cy="342320"/>
            </a:xfrm>
            <a:prstGeom prst="rect">
              <a:avLst/>
            </a:prstGeom>
            <a:noFill/>
            <a:ln>
              <a:noFill/>
            </a:ln>
          </p:spPr>
          <p:txBody>
            <a:bodyPr wrap="square" lIns="0" tIns="0" rIns="0" bIns="0" rtlCol="0">
              <a:spAutoFit/>
            </a:bodyPr>
            <a:lstStyle/>
            <a:p>
              <a:pPr algn="ctr" defTabSz="1243436">
                <a:lnSpc>
                  <a:spcPct val="90000"/>
                </a:lnSpc>
              </a:pPr>
              <a:r>
                <a:rPr lang="en-US" sz="3300" spc="-136" dirty="0">
                  <a:solidFill>
                    <a:schemeClr val="bg1"/>
                  </a:solidFill>
                  <a:latin typeface="Segoe UI" pitchFamily="34" charset="0"/>
                  <a:ea typeface="Segoe UI" pitchFamily="34" charset="0"/>
                  <a:cs typeface="Segoe UI" pitchFamily="34" charset="0"/>
                </a:rPr>
                <a:t>Lync Hybrid</a:t>
              </a:r>
            </a:p>
          </p:txBody>
        </p:sp>
      </p:grpSp>
    </p:spTree>
    <p:extLst>
      <p:ext uri="{BB962C8B-B14F-4D97-AF65-F5344CB8AC3E}">
        <p14:creationId xmlns:p14="http://schemas.microsoft.com/office/powerpoint/2010/main" val="373527869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750" fill="hold"/>
                                        <p:tgtEl>
                                          <p:spTgt spid="40"/>
                                        </p:tgtEl>
                                        <p:attrNameLst>
                                          <p:attrName>ppt_x</p:attrName>
                                        </p:attrNameLst>
                                      </p:cBhvr>
                                      <p:tavLst>
                                        <p:tav tm="0">
                                          <p:val>
                                            <p:strVal val="0-#ppt_w/2"/>
                                          </p:val>
                                        </p:tav>
                                        <p:tav tm="100000">
                                          <p:val>
                                            <p:strVal val="#ppt_x"/>
                                          </p:val>
                                        </p:tav>
                                      </p:tavLst>
                                    </p:anim>
                                    <p:anim calcmode="lin" valueType="num">
                                      <p:cBhvr additive="base">
                                        <p:cTn id="8" dur="750" fill="hold"/>
                                        <p:tgtEl>
                                          <p:spTgt spid="40"/>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750" fill="hold"/>
                                        <p:tgtEl>
                                          <p:spTgt spid="35"/>
                                        </p:tgtEl>
                                        <p:attrNameLst>
                                          <p:attrName>ppt_x</p:attrName>
                                        </p:attrNameLst>
                                      </p:cBhvr>
                                      <p:tavLst>
                                        <p:tav tm="0">
                                          <p:val>
                                            <p:strVal val="1+#ppt_w/2"/>
                                          </p:val>
                                        </p:tav>
                                        <p:tav tm="100000">
                                          <p:val>
                                            <p:strVal val="#ppt_x"/>
                                          </p:val>
                                        </p:tav>
                                      </p:tavLst>
                                    </p:anim>
                                    <p:anim calcmode="lin" valueType="num">
                                      <p:cBhvr additive="base">
                                        <p:cTn id="12" dur="75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decel="100000" fill="hold" nodeType="clickEffect">
                                  <p:stCondLst>
                                    <p:cond delay="0"/>
                                  </p:stCondLst>
                                  <p:childTnLst>
                                    <p:animMotion origin="layout" path="M -4.16667E-6 2.09877E-6 L -0.12638 -0.00216 " pathEditMode="relative" rAng="0" ptsTypes="AA">
                                      <p:cBhvr>
                                        <p:cTn id="16" dur="1000" fill="hold"/>
                                        <p:tgtEl>
                                          <p:spTgt spid="40"/>
                                        </p:tgtEl>
                                        <p:attrNameLst>
                                          <p:attrName>ppt_x</p:attrName>
                                          <p:attrName>ppt_y</p:attrName>
                                        </p:attrNameLst>
                                      </p:cBhvr>
                                      <p:rCtr x="-6319" y="-123"/>
                                    </p:animMotion>
                                  </p:childTnLst>
                                </p:cTn>
                              </p:par>
                              <p:par>
                                <p:cTn id="17" presetID="42" presetClass="path" presetSubtype="0" decel="100000" fill="hold" nodeType="withEffect">
                                  <p:stCondLst>
                                    <p:cond delay="0"/>
                                  </p:stCondLst>
                                  <p:childTnLst>
                                    <p:animMotion origin="layout" path="M 1.06278E-6 4.81481E-6 L 0.12581 0.00162 " pathEditMode="relative" rAng="0" ptsTypes="AA">
                                      <p:cBhvr>
                                        <p:cTn id="18" dur="1000" fill="hold"/>
                                        <p:tgtEl>
                                          <p:spTgt spid="35"/>
                                        </p:tgtEl>
                                        <p:attrNameLst>
                                          <p:attrName>ppt_x</p:attrName>
                                          <p:attrName>ppt_y</p:attrName>
                                        </p:attrNameLst>
                                      </p:cBhvr>
                                      <p:rCtr x="6291" y="69"/>
                                    </p:animMotion>
                                  </p:childTnLst>
                                </p:cTn>
                              </p:par>
                            </p:childTnLst>
                          </p:cTn>
                        </p:par>
                        <p:par>
                          <p:cTn id="19" fill="hold">
                            <p:stCondLst>
                              <p:cond delay="1000"/>
                            </p:stCondLst>
                            <p:childTnLst>
                              <p:par>
                                <p:cTn id="20" presetID="2" presetClass="entr" presetSubtype="4" decel="100000" fill="hold" nodeType="after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750" fill="hold"/>
                                        <p:tgtEl>
                                          <p:spTgt spid="53"/>
                                        </p:tgtEl>
                                        <p:attrNameLst>
                                          <p:attrName>ppt_x</p:attrName>
                                        </p:attrNameLst>
                                      </p:cBhvr>
                                      <p:tavLst>
                                        <p:tav tm="0">
                                          <p:val>
                                            <p:strVal val="#ppt_x"/>
                                          </p:val>
                                        </p:tav>
                                        <p:tav tm="100000">
                                          <p:val>
                                            <p:strVal val="#ppt_x"/>
                                          </p:val>
                                        </p:tav>
                                      </p:tavLst>
                                    </p:anim>
                                    <p:anim calcmode="lin" valueType="num">
                                      <p:cBhvr additive="base">
                                        <p:cTn id="23" dur="75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76D8E909-938B-47AE-BA6E-C31282E5C101}" type="slidenum">
              <a:rPr lang="de-DE" smtClean="0"/>
              <a:pPr/>
              <a:t>47</a:t>
            </a:fld>
            <a:endParaRPr lang="de-DE" dirty="0"/>
          </a:p>
        </p:txBody>
      </p:sp>
      <p:pic>
        <p:nvPicPr>
          <p:cNvPr id="4" name="Picture 3"/>
          <p:cNvPicPr>
            <a:picLocks noChangeAspect="1"/>
          </p:cNvPicPr>
          <p:nvPr/>
        </p:nvPicPr>
        <p:blipFill>
          <a:blip r:embed="rId2"/>
          <a:stretch>
            <a:fillRect/>
          </a:stretch>
        </p:blipFill>
        <p:spPr>
          <a:xfrm>
            <a:off x="915463" y="373424"/>
            <a:ext cx="8843716" cy="6275691"/>
          </a:xfrm>
          <a:prstGeom prst="rect">
            <a:avLst/>
          </a:prstGeom>
        </p:spPr>
      </p:pic>
    </p:spTree>
    <p:extLst>
      <p:ext uri="{BB962C8B-B14F-4D97-AF65-F5344CB8AC3E}">
        <p14:creationId xmlns:p14="http://schemas.microsoft.com/office/powerpoint/2010/main" val="376696296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SharePoint 2013</a:t>
            </a: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8289" y="1217566"/>
            <a:ext cx="9845542" cy="52964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2831069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9978"/>
          <a:stretch/>
        </p:blipFill>
        <p:spPr>
          <a:xfrm>
            <a:off x="0" y="0"/>
            <a:ext cx="12433366" cy="6994525"/>
          </a:xfrm>
          <a:prstGeom prst="rect">
            <a:avLst/>
          </a:prstGeom>
          <a:ln>
            <a:noFill/>
          </a:ln>
          <a:effectLst/>
        </p:spPr>
      </p:pic>
    </p:spTree>
    <p:extLst>
      <p:ext uri="{BB962C8B-B14F-4D97-AF65-F5344CB8AC3E}">
        <p14:creationId xmlns:p14="http://schemas.microsoft.com/office/powerpoint/2010/main" val="247147259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liennummernplatzhalter 11"/>
          <p:cNvSpPr>
            <a:spLocks noGrp="1"/>
          </p:cNvSpPr>
          <p:nvPr>
            <p:ph type="sldNum" sz="quarter" idx="4"/>
          </p:nvPr>
        </p:nvSpPr>
        <p:spPr>
          <a:xfrm>
            <a:off x="11912196" y="6622133"/>
            <a:ext cx="524281" cy="372394"/>
          </a:xfrm>
          <a:prstGeom prst="rect">
            <a:avLst/>
          </a:prstGeom>
        </p:spPr>
        <p:txBody>
          <a:bodyPr>
            <a:normAutofit/>
          </a:bodyPr>
          <a:lstStyle/>
          <a:p>
            <a:fld id="{76D8E909-938B-47AE-BA6E-C31282E5C101}" type="slidenum">
              <a:rPr lang="de-DE" smtClean="0"/>
              <a:pPr/>
              <a:t>5</a:t>
            </a:fld>
            <a:endParaRPr lang="de-DE"/>
          </a:p>
        </p:txBody>
      </p:sp>
      <p:sp>
        <p:nvSpPr>
          <p:cNvPr id="70" name="TextBox 69"/>
          <p:cNvSpPr txBox="1"/>
          <p:nvPr/>
        </p:nvSpPr>
        <p:spPr>
          <a:xfrm>
            <a:off x="-19439" y="899719"/>
            <a:ext cx="3089693" cy="376684"/>
          </a:xfrm>
          <a:prstGeom prst="rect">
            <a:avLst/>
          </a:prstGeom>
          <a:solidFill>
            <a:srgbClr val="DC2C34"/>
          </a:solidFill>
        </p:spPr>
        <p:txBody>
          <a:bodyPr wrap="square" lIns="124349" tIns="62174" rIns="124349" bIns="62174" rtlCol="0">
            <a:spAutoFit/>
          </a:bodyPr>
          <a:lstStyle/>
          <a:p>
            <a:pPr algn="r"/>
            <a:r>
              <a:rPr lang="en-US" sz="1600" b="1" dirty="0">
                <a:solidFill>
                  <a:schemeClr val="bg1"/>
                </a:solidFill>
                <a:latin typeface="Century Gothic" pitchFamily="34" charset="0"/>
              </a:rPr>
              <a:t>Rethink Technology!</a:t>
            </a:r>
          </a:p>
        </p:txBody>
      </p:sp>
      <p:sp>
        <p:nvSpPr>
          <p:cNvPr id="71" name="TextBox 70"/>
          <p:cNvSpPr txBox="1"/>
          <p:nvPr/>
        </p:nvSpPr>
        <p:spPr>
          <a:xfrm>
            <a:off x="-19438" y="445911"/>
            <a:ext cx="4806036" cy="460391"/>
          </a:xfrm>
          <a:prstGeom prst="rect">
            <a:avLst/>
          </a:prstGeom>
          <a:solidFill>
            <a:srgbClr val="B02329"/>
          </a:solidFill>
        </p:spPr>
        <p:txBody>
          <a:bodyPr wrap="square" lIns="124349" tIns="62174" rIns="124349" bIns="62174" rtlCol="0">
            <a:spAutoFit/>
          </a:bodyPr>
          <a:lstStyle/>
          <a:p>
            <a:pPr algn="r"/>
            <a:r>
              <a:rPr lang="en-US" sz="2100" b="1" dirty="0">
                <a:solidFill>
                  <a:schemeClr val="bg1"/>
                </a:solidFill>
                <a:latin typeface="Century Gothic" pitchFamily="34" charset="0"/>
              </a:rPr>
              <a:t>ENCORE TECHNOLOGY GROUP</a:t>
            </a:r>
          </a:p>
        </p:txBody>
      </p:sp>
      <p:sp>
        <p:nvSpPr>
          <p:cNvPr id="139" name="TextBox 138"/>
          <p:cNvSpPr txBox="1"/>
          <p:nvPr/>
        </p:nvSpPr>
        <p:spPr>
          <a:xfrm>
            <a:off x="5490089" y="6333931"/>
            <a:ext cx="4149266" cy="298186"/>
          </a:xfrm>
          <a:prstGeom prst="rect">
            <a:avLst/>
          </a:prstGeom>
          <a:noFill/>
        </p:spPr>
        <p:txBody>
          <a:bodyPr wrap="square" lIns="124349" tIns="62174" rIns="124349" bIns="62174" rtlCol="0">
            <a:spAutoFit/>
          </a:bodyPr>
          <a:lstStyle/>
          <a:p>
            <a:pPr algn="r"/>
            <a:r>
              <a:rPr lang="en-US" sz="1100" dirty="0">
                <a:solidFill>
                  <a:srgbClr val="C00000"/>
                </a:solidFill>
              </a:rPr>
              <a:t>http://www.encoretg.com</a:t>
            </a:r>
            <a:endParaRPr lang="en-US" sz="1100" dirty="0">
              <a:solidFill>
                <a:srgbClr val="C00000"/>
              </a:solidFill>
              <a:latin typeface="Century Gothic" pitchFamily="34" charset="0"/>
            </a:endParaRPr>
          </a:p>
        </p:txBody>
      </p:sp>
      <p:sp>
        <p:nvSpPr>
          <p:cNvPr id="8" name="Content Placeholder 2"/>
          <p:cNvSpPr txBox="1">
            <a:spLocks/>
          </p:cNvSpPr>
          <p:nvPr/>
        </p:nvSpPr>
        <p:spPr>
          <a:xfrm>
            <a:off x="826507" y="2664139"/>
            <a:ext cx="11130645" cy="3112822"/>
          </a:xfrm>
          <a:prstGeom prst="rect">
            <a:avLst/>
          </a:prstGeom>
        </p:spPr>
        <p:txBody>
          <a:bodyPr lIns="124349" tIns="62174" rIns="124349" bIns="62174">
            <a:normAutofit/>
          </a:bodyPr>
          <a:lstStyle>
            <a:lvl1pPr marL="265176" indent="-265176" algn="l" rtl="0" eaLnBrk="1" latinLnBrk="0" hangingPunct="1">
              <a:spcBef>
                <a:spcPts val="250"/>
              </a:spcBef>
              <a:buClr>
                <a:srgbClr val="C00000"/>
              </a:buClr>
              <a:buSzPct val="80000"/>
              <a:buFont typeface="Arial" pitchFamily="34" charset="0"/>
              <a:buChar char="•"/>
              <a:defRPr kumimoji="0" sz="2800" kern="1200">
                <a:solidFill>
                  <a:schemeClr val="tx1"/>
                </a:solidFill>
                <a:effectLst/>
                <a:latin typeface="Century Gothic" pitchFamily="34" charset="0"/>
                <a:ea typeface="+mn-ea"/>
                <a:cs typeface="+mn-cs"/>
              </a:defRPr>
            </a:lvl1pPr>
            <a:lvl2pPr marL="548640" indent="-201168" algn="l" rtl="0" eaLnBrk="1" latinLnBrk="0" hangingPunct="1">
              <a:spcBef>
                <a:spcPts val="250"/>
              </a:spcBef>
              <a:buClr>
                <a:srgbClr val="C00000"/>
              </a:buClr>
              <a:buSzPct val="100000"/>
              <a:buFont typeface="Arial" pitchFamily="34" charset="0"/>
              <a:buChar char="•"/>
              <a:defRPr kumimoji="0" sz="2400" kern="1200">
                <a:solidFill>
                  <a:schemeClr val="tx1"/>
                </a:solidFill>
                <a:latin typeface="Century Gothic" pitchFamily="34" charset="0"/>
                <a:ea typeface="+mn-ea"/>
                <a:cs typeface="+mn-cs"/>
              </a:defRPr>
            </a:lvl2pPr>
            <a:lvl3pPr marL="786384" indent="-182880" algn="l" rtl="0" eaLnBrk="1" latinLnBrk="0" hangingPunct="1">
              <a:spcBef>
                <a:spcPts val="250"/>
              </a:spcBef>
              <a:buClr>
                <a:srgbClr val="C00000"/>
              </a:buClr>
              <a:buSzPct val="100000"/>
              <a:buFont typeface="Arial" pitchFamily="34" charset="0"/>
              <a:buChar char="•"/>
              <a:defRPr kumimoji="0" sz="2200" kern="1200">
                <a:solidFill>
                  <a:schemeClr val="tx1"/>
                </a:solidFill>
                <a:latin typeface="Century Gothic" pitchFamily="34" charset="0"/>
                <a:ea typeface="+mn-ea"/>
                <a:cs typeface="+mn-cs"/>
              </a:defRPr>
            </a:lvl3pPr>
            <a:lvl4pPr marL="1024128" indent="-182880" algn="l" rtl="0" eaLnBrk="1" latinLnBrk="0" hangingPunct="1">
              <a:spcBef>
                <a:spcPts val="230"/>
              </a:spcBef>
              <a:buClr>
                <a:srgbClr val="C00000"/>
              </a:buClr>
              <a:buSzPct val="112000"/>
              <a:buFont typeface="Arial" pitchFamily="34" charset="0"/>
              <a:buChar char="•"/>
              <a:defRPr kumimoji="0" sz="1900" kern="1200">
                <a:solidFill>
                  <a:schemeClr val="tx1"/>
                </a:solidFill>
                <a:latin typeface="Century Gothic" pitchFamily="34" charset="0"/>
                <a:ea typeface="+mn-ea"/>
                <a:cs typeface="+mn-cs"/>
              </a:defRPr>
            </a:lvl4pPr>
            <a:lvl5pPr marL="1280160" indent="-182880" algn="l" rtl="0" eaLnBrk="1" latinLnBrk="0" hangingPunct="1">
              <a:spcBef>
                <a:spcPts val="250"/>
              </a:spcBef>
              <a:buClr>
                <a:srgbClr val="C00000"/>
              </a:buClr>
              <a:buSzPct val="100000"/>
              <a:buFont typeface="Arial" pitchFamily="34" charset="0"/>
              <a:buChar char="•"/>
              <a:defRPr kumimoji="0" sz="1800" kern="1200">
                <a:solidFill>
                  <a:schemeClr val="tx1"/>
                </a:solidFill>
                <a:latin typeface="Century Gothic" pitchFamily="34" charset="0"/>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indent="0">
              <a:buNone/>
            </a:pPr>
            <a:r>
              <a:rPr lang="en-US" dirty="0" smtClean="0"/>
              <a:t>A methodology to </a:t>
            </a:r>
            <a:r>
              <a:rPr lang="en-US" dirty="0" smtClean="0"/>
              <a:t>access </a:t>
            </a:r>
            <a:r>
              <a:rPr lang="en-US" dirty="0" smtClean="0"/>
              <a:t>resources </a:t>
            </a:r>
            <a:r>
              <a:rPr lang="en-US" dirty="0" smtClean="0"/>
              <a:t>that </a:t>
            </a:r>
            <a:r>
              <a:rPr lang="en-US" dirty="0" smtClean="0"/>
              <a:t>are </a:t>
            </a:r>
            <a:r>
              <a:rPr lang="en-US" dirty="0" smtClean="0"/>
              <a:t>distributed </a:t>
            </a:r>
            <a:r>
              <a:rPr lang="en-US" dirty="0" smtClean="0"/>
              <a:t>but </a:t>
            </a:r>
            <a:r>
              <a:rPr lang="en-US" dirty="0" smtClean="0"/>
              <a:t>accessible both singularly and/or in a dispersed methodology from multiple, geographically diverse locations using a common connectivity </a:t>
            </a:r>
            <a:r>
              <a:rPr lang="en-US" dirty="0" smtClean="0"/>
              <a:t>medium (LAN, WAN, Internet).</a:t>
            </a:r>
            <a:endParaRPr lang="en-US" dirty="0"/>
          </a:p>
        </p:txBody>
      </p:sp>
      <p:sp>
        <p:nvSpPr>
          <p:cNvPr id="9" name="Title 1"/>
          <p:cNvSpPr txBox="1">
            <a:spLocks/>
          </p:cNvSpPr>
          <p:nvPr/>
        </p:nvSpPr>
        <p:spPr>
          <a:xfrm>
            <a:off x="658097" y="1386990"/>
            <a:ext cx="11130645" cy="1007730"/>
          </a:xfrm>
          <a:prstGeom prst="rect">
            <a:avLst/>
          </a:prstGeom>
        </p:spPr>
        <p:txBody>
          <a:bodyPr lIns="124349" tIns="62174" rIns="124349" bIns="62174">
            <a:normAutofit fontScale="97500" lnSpcReduction="10000"/>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algn="ctr"/>
            <a:r>
              <a:rPr lang="en-US" sz="6000" dirty="0">
                <a:solidFill>
                  <a:srgbClr val="B02329"/>
                </a:solidFill>
              </a:rPr>
              <a:t>What is Cloud?</a:t>
            </a:r>
          </a:p>
        </p:txBody>
      </p:sp>
      <p:sp>
        <p:nvSpPr>
          <p:cNvPr id="11" name="TextBox 10"/>
          <p:cNvSpPr txBox="1"/>
          <p:nvPr/>
        </p:nvSpPr>
        <p:spPr>
          <a:xfrm>
            <a:off x="559604" y="6333932"/>
            <a:ext cx="4149266" cy="294839"/>
          </a:xfrm>
          <a:prstGeom prst="rect">
            <a:avLst/>
          </a:prstGeom>
          <a:noFill/>
        </p:spPr>
        <p:txBody>
          <a:bodyPr wrap="square" lIns="124349" tIns="62174" rIns="124349" bIns="62174" rtlCol="0">
            <a:spAutoFit/>
          </a:bodyPr>
          <a:lstStyle/>
          <a:p>
            <a:r>
              <a:rPr lang="en-US" sz="1100" dirty="0" smtClean="0">
                <a:solidFill>
                  <a:srgbClr val="C00000"/>
                </a:solidFill>
                <a:latin typeface="Century Gothic" pitchFamily="34" charset="0"/>
              </a:rPr>
              <a:t>2015 </a:t>
            </a:r>
            <a:r>
              <a:rPr lang="en-US" sz="1100" dirty="0">
                <a:solidFill>
                  <a:srgbClr val="C00000"/>
                </a:solidFill>
                <a:latin typeface="Century Gothic" pitchFamily="34" charset="0"/>
              </a:rPr>
              <a:t>- Encore Technology Group, LLC. </a:t>
            </a:r>
            <a:r>
              <a:rPr lang="en-US" sz="1100" dirty="0">
                <a:solidFill>
                  <a:srgbClr val="C00000"/>
                </a:solidFill>
                <a:latin typeface="Century Gothic" pitchFamily="34" charset="0"/>
              </a:rPr>
              <a:t>- All rights reserved.</a:t>
            </a:r>
          </a:p>
        </p:txBody>
      </p:sp>
    </p:spTree>
    <p:extLst>
      <p:ext uri="{BB962C8B-B14F-4D97-AF65-F5344CB8AC3E}">
        <p14:creationId xmlns:p14="http://schemas.microsoft.com/office/powerpoint/2010/main" val="95624769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Yammer and Office 365</a:t>
            </a:r>
            <a:endParaRPr lang="en-US" dirty="0"/>
          </a:p>
        </p:txBody>
      </p:sp>
      <p:grpSp>
        <p:nvGrpSpPr>
          <p:cNvPr id="4" name="Group 3"/>
          <p:cNvGrpSpPr/>
          <p:nvPr/>
        </p:nvGrpSpPr>
        <p:grpSpPr>
          <a:xfrm>
            <a:off x="595241" y="1872000"/>
            <a:ext cx="3698940" cy="3371202"/>
            <a:chOff x="583540" y="2701093"/>
            <a:chExt cx="3626226" cy="3305400"/>
          </a:xfrm>
        </p:grpSpPr>
        <p:sp>
          <p:nvSpPr>
            <p:cNvPr id="19" name="Rectangle 18"/>
            <p:cNvSpPr/>
            <p:nvPr/>
          </p:nvSpPr>
          <p:spPr>
            <a:xfrm>
              <a:off x="1964371" y="2701093"/>
              <a:ext cx="864564" cy="307777"/>
            </a:xfrm>
            <a:prstGeom prst="rect">
              <a:avLst/>
            </a:prstGeom>
          </p:spPr>
          <p:txBody>
            <a:bodyPr wrap="none">
              <a:spAutoFit/>
            </a:bodyPr>
            <a:lstStyle/>
            <a:p>
              <a:pPr algn="ctr" defTabSz="932616"/>
              <a:r>
                <a:rPr lang="en-US" sz="1400" dirty="0">
                  <a:solidFill>
                    <a:srgbClr val="3F3F3F">
                      <a:alpha val="99000"/>
                    </a:srgbClr>
                  </a:solidFill>
                  <a:ea typeface="Segoe UI" panose="020B0502040204020203" pitchFamily="34" charset="0"/>
                  <a:cs typeface="Segoe UI" panose="020B0502040204020203" pitchFamily="34" charset="0"/>
                </a:rPr>
                <a:t>Summer</a:t>
              </a:r>
            </a:p>
          </p:txBody>
        </p:sp>
        <p:sp>
          <p:nvSpPr>
            <p:cNvPr id="5" name="Rectangle 4"/>
            <p:cNvSpPr/>
            <p:nvPr/>
          </p:nvSpPr>
          <p:spPr>
            <a:xfrm>
              <a:off x="583540" y="3098865"/>
              <a:ext cx="3626226" cy="727898"/>
            </a:xfrm>
            <a:prstGeom prst="rect">
              <a:avLst/>
            </a:prstGeom>
            <a:solidFill>
              <a:schemeClr val="accent2">
                <a:lumMod val="75000"/>
              </a:schemeClr>
            </a:solidFill>
          </p:spPr>
          <p:txBody>
            <a:bodyPr wrap="square" lIns="68580" tIns="68580" rIns="68580" anchor="t">
              <a:noAutofit/>
            </a:bodyPr>
            <a:lstStyle/>
            <a:p>
              <a:pPr algn="ctr" defTabSz="932616"/>
              <a:r>
                <a:rPr lang="en-US" sz="3300" dirty="0">
                  <a:solidFill>
                    <a:srgbClr val="FFFFFF">
                      <a:alpha val="99000"/>
                    </a:srgbClr>
                  </a:solidFill>
                  <a:latin typeface="Segoe UI Light" pitchFamily="34" charset="0"/>
                </a:rPr>
                <a:t>Today</a:t>
              </a:r>
            </a:p>
          </p:txBody>
        </p:sp>
        <p:cxnSp>
          <p:nvCxnSpPr>
            <p:cNvPr id="7" name="Straight Connector 6"/>
            <p:cNvCxnSpPr/>
            <p:nvPr/>
          </p:nvCxnSpPr>
          <p:spPr>
            <a:xfrm>
              <a:off x="583540" y="3039284"/>
              <a:ext cx="3626226"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bwMode="auto">
            <a:xfrm>
              <a:off x="2320666" y="2969838"/>
              <a:ext cx="151975" cy="151975"/>
            </a:xfrm>
            <a:prstGeom prst="ellipse">
              <a:avLst/>
            </a:prstGeom>
            <a:solidFill>
              <a:schemeClr val="accent2">
                <a:lumMod val="75000"/>
              </a:schemeClr>
            </a:solidFill>
            <a:ln w="285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34290" rIns="34290" bIns="68580" numCol="1" spcCol="0" rtlCol="0" fromWordArt="0" anchor="b" anchorCtr="0" forceAA="0" compatLnSpc="1">
              <a:prstTxWarp prst="textNoShape">
                <a:avLst/>
              </a:prstTxWarp>
              <a:noAutofit/>
            </a:bodyPr>
            <a:lstStyle/>
            <a:p>
              <a:pPr algn="ctr" defTabSz="932309" fontAlgn="base">
                <a:spcBef>
                  <a:spcPct val="0"/>
                </a:spcBef>
                <a:spcAft>
                  <a:spcPct val="0"/>
                </a:spcAft>
              </a:pPr>
              <a:endParaRPr lang="en-US" spc="-52" dirty="0" err="1">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p:cNvSpPr/>
            <p:nvPr/>
          </p:nvSpPr>
          <p:spPr>
            <a:xfrm>
              <a:off x="583540" y="3874336"/>
              <a:ext cx="3626226" cy="673460"/>
            </a:xfrm>
            <a:prstGeom prst="rect">
              <a:avLst/>
            </a:prstGeom>
            <a:solidFill>
              <a:schemeClr val="accent2">
                <a:lumMod val="50000"/>
              </a:schemeClr>
            </a:solidFill>
          </p:spPr>
          <p:txBody>
            <a:bodyPr wrap="square" lIns="68580" tIns="68580" rIns="68580" bIns="68580" anchor="ctr">
              <a:noAutofit/>
            </a:bodyPr>
            <a:lstStyle/>
            <a:p>
              <a:pPr algn="ctr" defTabSz="932616">
                <a:spcBef>
                  <a:spcPts val="612"/>
                </a:spcBef>
              </a:pPr>
              <a:r>
                <a:rPr lang="en-US" sz="1600" dirty="0">
                  <a:solidFill>
                    <a:srgbClr val="FFFFFF">
                      <a:alpha val="99000"/>
                    </a:srgbClr>
                  </a:solidFill>
                </a:rPr>
                <a:t>Option to replace SharePoint</a:t>
              </a:r>
              <a:br>
                <a:rPr lang="en-US" sz="1600" dirty="0">
                  <a:solidFill>
                    <a:srgbClr val="FFFFFF">
                      <a:alpha val="99000"/>
                    </a:srgbClr>
                  </a:solidFill>
                </a:rPr>
              </a:br>
              <a:r>
                <a:rPr lang="en-US" sz="1600" dirty="0">
                  <a:solidFill>
                    <a:srgbClr val="FFFFFF">
                      <a:alpha val="99000"/>
                    </a:srgbClr>
                  </a:solidFill>
                </a:rPr>
                <a:t>Newsfeed with Yammer</a:t>
              </a:r>
            </a:p>
          </p:txBody>
        </p:sp>
        <p:sp>
          <p:nvSpPr>
            <p:cNvPr id="16" name="Rectangle 15"/>
            <p:cNvSpPr/>
            <p:nvPr/>
          </p:nvSpPr>
          <p:spPr>
            <a:xfrm>
              <a:off x="583540" y="4603686"/>
              <a:ext cx="3626226" cy="673460"/>
            </a:xfrm>
            <a:prstGeom prst="rect">
              <a:avLst/>
            </a:prstGeom>
            <a:solidFill>
              <a:schemeClr val="accent2">
                <a:lumMod val="50000"/>
              </a:schemeClr>
            </a:solidFill>
          </p:spPr>
          <p:txBody>
            <a:bodyPr wrap="square" lIns="68580" tIns="68580" rIns="68580" bIns="68580" anchor="ctr">
              <a:noAutofit/>
            </a:bodyPr>
            <a:lstStyle/>
            <a:p>
              <a:pPr algn="ctr" defTabSz="932616">
                <a:spcBef>
                  <a:spcPts val="612"/>
                </a:spcBef>
              </a:pPr>
              <a:r>
                <a:rPr lang="en-US" sz="1600" dirty="0">
                  <a:solidFill>
                    <a:srgbClr val="FFFFFF">
                      <a:alpha val="99000"/>
                    </a:srgbClr>
                  </a:solidFill>
                </a:rPr>
                <a:t>Yammer app for SharePoint</a:t>
              </a:r>
            </a:p>
          </p:txBody>
        </p:sp>
        <p:sp>
          <p:nvSpPr>
            <p:cNvPr id="17" name="Rectangle 16"/>
            <p:cNvSpPr/>
            <p:nvPr/>
          </p:nvSpPr>
          <p:spPr>
            <a:xfrm>
              <a:off x="583540" y="5333033"/>
              <a:ext cx="3626226" cy="673460"/>
            </a:xfrm>
            <a:prstGeom prst="rect">
              <a:avLst/>
            </a:prstGeom>
            <a:solidFill>
              <a:schemeClr val="accent2">
                <a:lumMod val="50000"/>
              </a:schemeClr>
            </a:solidFill>
          </p:spPr>
          <p:txBody>
            <a:bodyPr wrap="square" lIns="68580" tIns="68580" rIns="68580" bIns="68580" anchor="ctr">
              <a:noAutofit/>
            </a:bodyPr>
            <a:lstStyle/>
            <a:p>
              <a:pPr algn="ctr" defTabSz="932616">
                <a:spcBef>
                  <a:spcPts val="612"/>
                </a:spcBef>
              </a:pPr>
              <a:r>
                <a:rPr lang="en-US" sz="1600" dirty="0">
                  <a:solidFill>
                    <a:srgbClr val="FFFFFF">
                      <a:alpha val="99000"/>
                    </a:srgbClr>
                  </a:solidFill>
                </a:rPr>
                <a:t>SharePoint 2013 </a:t>
              </a:r>
              <a:br>
                <a:rPr lang="en-US" sz="1600" dirty="0">
                  <a:solidFill>
                    <a:srgbClr val="FFFFFF">
                      <a:alpha val="99000"/>
                    </a:srgbClr>
                  </a:solidFill>
                </a:rPr>
              </a:br>
              <a:r>
                <a:rPr lang="en-US" sz="1600" dirty="0">
                  <a:solidFill>
                    <a:srgbClr val="FFFFFF">
                      <a:alpha val="99000"/>
                    </a:srgbClr>
                  </a:solidFill>
                </a:rPr>
                <a:t>on-premises guidance</a:t>
              </a:r>
            </a:p>
          </p:txBody>
        </p:sp>
        <p:sp>
          <p:nvSpPr>
            <p:cNvPr id="52" name="Freeform 46"/>
            <p:cNvSpPr>
              <a:spLocks/>
            </p:cNvSpPr>
            <p:nvPr/>
          </p:nvSpPr>
          <p:spPr bwMode="auto">
            <a:xfrm>
              <a:off x="3841244" y="4103760"/>
              <a:ext cx="277228" cy="214611"/>
            </a:xfrm>
            <a:custGeom>
              <a:avLst/>
              <a:gdLst>
                <a:gd name="T0" fmla="*/ 860 w 2289"/>
                <a:gd name="T1" fmla="*/ 914 h 1772"/>
                <a:gd name="T2" fmla="*/ 451 w 2289"/>
                <a:gd name="T3" fmla="*/ 470 h 1772"/>
                <a:gd name="T4" fmla="*/ 0 w 2289"/>
                <a:gd name="T5" fmla="*/ 921 h 1772"/>
                <a:gd name="T6" fmla="*/ 0 w 2289"/>
                <a:gd name="T7" fmla="*/ 921 h 1772"/>
                <a:gd name="T8" fmla="*/ 851 w 2289"/>
                <a:gd name="T9" fmla="*/ 1772 h 1772"/>
                <a:gd name="T10" fmla="*/ 2289 w 2289"/>
                <a:gd name="T11" fmla="*/ 335 h 1772"/>
                <a:gd name="T12" fmla="*/ 1961 w 2289"/>
                <a:gd name="T13" fmla="*/ 0 h 1772"/>
                <a:gd name="T14" fmla="*/ 860 w 2289"/>
                <a:gd name="T15" fmla="*/ 914 h 17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9" h="1772">
                  <a:moveTo>
                    <a:pt x="860" y="914"/>
                  </a:moveTo>
                  <a:lnTo>
                    <a:pt x="451" y="470"/>
                  </a:lnTo>
                  <a:lnTo>
                    <a:pt x="0" y="921"/>
                  </a:lnTo>
                  <a:lnTo>
                    <a:pt x="0" y="921"/>
                  </a:lnTo>
                  <a:lnTo>
                    <a:pt x="851" y="1772"/>
                  </a:lnTo>
                  <a:lnTo>
                    <a:pt x="2289" y="335"/>
                  </a:lnTo>
                  <a:lnTo>
                    <a:pt x="1961" y="0"/>
                  </a:lnTo>
                  <a:lnTo>
                    <a:pt x="860" y="914"/>
                  </a:lnTo>
                  <a:close/>
                </a:path>
              </a:pathLst>
            </a:custGeom>
            <a:solidFill>
              <a:schemeClr val="bg1"/>
            </a:solidFill>
            <a:ln>
              <a:noFill/>
            </a:ln>
          </p:spPr>
          <p:txBody>
            <a:bodyPr vert="horz" wrap="square" lIns="67209" tIns="33605" rIns="67209" bIns="33605" numCol="1" anchor="t" anchorCtr="0" compatLnSpc="1">
              <a:prstTxWarp prst="textNoShape">
                <a:avLst/>
              </a:prstTxWarp>
            </a:bodyPr>
            <a:lstStyle/>
            <a:p>
              <a:pPr defTabSz="914062">
                <a:defRPr/>
              </a:pPr>
              <a:endParaRPr lang="en-US" kern="0">
                <a:gradFill>
                  <a:gsLst>
                    <a:gs pos="0">
                      <a:srgbClr val="FFFFFF"/>
                    </a:gs>
                    <a:gs pos="100000">
                      <a:srgbClr val="FFFFFF"/>
                    </a:gs>
                  </a:gsLst>
                  <a:lin ang="5400000" scaled="0"/>
                </a:gradFill>
              </a:endParaRPr>
            </a:p>
          </p:txBody>
        </p:sp>
        <p:sp>
          <p:nvSpPr>
            <p:cNvPr id="57" name="Freeform 46"/>
            <p:cNvSpPr>
              <a:spLocks/>
            </p:cNvSpPr>
            <p:nvPr/>
          </p:nvSpPr>
          <p:spPr bwMode="auto">
            <a:xfrm>
              <a:off x="3841244" y="4833110"/>
              <a:ext cx="277228" cy="214611"/>
            </a:xfrm>
            <a:custGeom>
              <a:avLst/>
              <a:gdLst>
                <a:gd name="T0" fmla="*/ 860 w 2289"/>
                <a:gd name="T1" fmla="*/ 914 h 1772"/>
                <a:gd name="T2" fmla="*/ 451 w 2289"/>
                <a:gd name="T3" fmla="*/ 470 h 1772"/>
                <a:gd name="T4" fmla="*/ 0 w 2289"/>
                <a:gd name="T5" fmla="*/ 921 h 1772"/>
                <a:gd name="T6" fmla="*/ 0 w 2289"/>
                <a:gd name="T7" fmla="*/ 921 h 1772"/>
                <a:gd name="T8" fmla="*/ 851 w 2289"/>
                <a:gd name="T9" fmla="*/ 1772 h 1772"/>
                <a:gd name="T10" fmla="*/ 2289 w 2289"/>
                <a:gd name="T11" fmla="*/ 335 h 1772"/>
                <a:gd name="T12" fmla="*/ 1961 w 2289"/>
                <a:gd name="T13" fmla="*/ 0 h 1772"/>
                <a:gd name="T14" fmla="*/ 860 w 2289"/>
                <a:gd name="T15" fmla="*/ 914 h 17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9" h="1772">
                  <a:moveTo>
                    <a:pt x="860" y="914"/>
                  </a:moveTo>
                  <a:lnTo>
                    <a:pt x="451" y="470"/>
                  </a:lnTo>
                  <a:lnTo>
                    <a:pt x="0" y="921"/>
                  </a:lnTo>
                  <a:lnTo>
                    <a:pt x="0" y="921"/>
                  </a:lnTo>
                  <a:lnTo>
                    <a:pt x="851" y="1772"/>
                  </a:lnTo>
                  <a:lnTo>
                    <a:pt x="2289" y="335"/>
                  </a:lnTo>
                  <a:lnTo>
                    <a:pt x="1961" y="0"/>
                  </a:lnTo>
                  <a:lnTo>
                    <a:pt x="860" y="914"/>
                  </a:lnTo>
                  <a:close/>
                </a:path>
              </a:pathLst>
            </a:custGeom>
            <a:solidFill>
              <a:schemeClr val="bg1"/>
            </a:solidFill>
            <a:ln>
              <a:noFill/>
            </a:ln>
          </p:spPr>
          <p:txBody>
            <a:bodyPr vert="horz" wrap="square" lIns="67209" tIns="33605" rIns="67209" bIns="33605" numCol="1" anchor="t" anchorCtr="0" compatLnSpc="1">
              <a:prstTxWarp prst="textNoShape">
                <a:avLst/>
              </a:prstTxWarp>
            </a:bodyPr>
            <a:lstStyle/>
            <a:p>
              <a:pPr defTabSz="914062">
                <a:defRPr/>
              </a:pPr>
              <a:endParaRPr lang="en-US" kern="0">
                <a:gradFill>
                  <a:gsLst>
                    <a:gs pos="0">
                      <a:srgbClr val="FFFFFF"/>
                    </a:gs>
                    <a:gs pos="100000">
                      <a:srgbClr val="FFFFFF"/>
                    </a:gs>
                  </a:gsLst>
                  <a:lin ang="5400000" scaled="0"/>
                </a:gradFill>
              </a:endParaRPr>
            </a:p>
          </p:txBody>
        </p:sp>
        <p:sp>
          <p:nvSpPr>
            <p:cNvPr id="58" name="Freeform 46"/>
            <p:cNvSpPr>
              <a:spLocks/>
            </p:cNvSpPr>
            <p:nvPr/>
          </p:nvSpPr>
          <p:spPr bwMode="auto">
            <a:xfrm>
              <a:off x="3841244" y="5562457"/>
              <a:ext cx="277228" cy="214611"/>
            </a:xfrm>
            <a:custGeom>
              <a:avLst/>
              <a:gdLst>
                <a:gd name="T0" fmla="*/ 860 w 2289"/>
                <a:gd name="T1" fmla="*/ 914 h 1772"/>
                <a:gd name="T2" fmla="*/ 451 w 2289"/>
                <a:gd name="T3" fmla="*/ 470 h 1772"/>
                <a:gd name="T4" fmla="*/ 0 w 2289"/>
                <a:gd name="T5" fmla="*/ 921 h 1772"/>
                <a:gd name="T6" fmla="*/ 0 w 2289"/>
                <a:gd name="T7" fmla="*/ 921 h 1772"/>
                <a:gd name="T8" fmla="*/ 851 w 2289"/>
                <a:gd name="T9" fmla="*/ 1772 h 1772"/>
                <a:gd name="T10" fmla="*/ 2289 w 2289"/>
                <a:gd name="T11" fmla="*/ 335 h 1772"/>
                <a:gd name="T12" fmla="*/ 1961 w 2289"/>
                <a:gd name="T13" fmla="*/ 0 h 1772"/>
                <a:gd name="T14" fmla="*/ 860 w 2289"/>
                <a:gd name="T15" fmla="*/ 914 h 17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9" h="1772">
                  <a:moveTo>
                    <a:pt x="860" y="914"/>
                  </a:moveTo>
                  <a:lnTo>
                    <a:pt x="451" y="470"/>
                  </a:lnTo>
                  <a:lnTo>
                    <a:pt x="0" y="921"/>
                  </a:lnTo>
                  <a:lnTo>
                    <a:pt x="0" y="921"/>
                  </a:lnTo>
                  <a:lnTo>
                    <a:pt x="851" y="1772"/>
                  </a:lnTo>
                  <a:lnTo>
                    <a:pt x="2289" y="335"/>
                  </a:lnTo>
                  <a:lnTo>
                    <a:pt x="1961" y="0"/>
                  </a:lnTo>
                  <a:lnTo>
                    <a:pt x="860" y="914"/>
                  </a:lnTo>
                  <a:close/>
                </a:path>
              </a:pathLst>
            </a:custGeom>
            <a:solidFill>
              <a:schemeClr val="bg1"/>
            </a:solidFill>
            <a:ln>
              <a:noFill/>
            </a:ln>
          </p:spPr>
          <p:txBody>
            <a:bodyPr vert="horz" wrap="square" lIns="67209" tIns="33605" rIns="67209" bIns="33605" numCol="1" anchor="t" anchorCtr="0" compatLnSpc="1">
              <a:prstTxWarp prst="textNoShape">
                <a:avLst/>
              </a:prstTxWarp>
            </a:bodyPr>
            <a:lstStyle/>
            <a:p>
              <a:pPr defTabSz="914062">
                <a:defRPr/>
              </a:pPr>
              <a:endParaRPr lang="en-US" kern="0">
                <a:gradFill>
                  <a:gsLst>
                    <a:gs pos="0">
                      <a:srgbClr val="FFFFFF"/>
                    </a:gs>
                    <a:gs pos="100000">
                      <a:srgbClr val="FFFFFF"/>
                    </a:gs>
                  </a:gsLst>
                  <a:lin ang="5400000" scaled="0"/>
                </a:gradFill>
              </a:endParaRPr>
            </a:p>
          </p:txBody>
        </p:sp>
      </p:grpSp>
      <p:grpSp>
        <p:nvGrpSpPr>
          <p:cNvPr id="8" name="Group 7"/>
          <p:cNvGrpSpPr/>
          <p:nvPr/>
        </p:nvGrpSpPr>
        <p:grpSpPr>
          <a:xfrm>
            <a:off x="4351600" y="1872000"/>
            <a:ext cx="7730561" cy="3371202"/>
            <a:chOff x="4266056" y="2701093"/>
            <a:chExt cx="7578594" cy="3305400"/>
          </a:xfrm>
        </p:grpSpPr>
        <p:sp>
          <p:nvSpPr>
            <p:cNvPr id="28" name="Rectangle 27"/>
            <p:cNvSpPr/>
            <p:nvPr/>
          </p:nvSpPr>
          <p:spPr>
            <a:xfrm>
              <a:off x="5842129" y="2701093"/>
              <a:ext cx="474081" cy="307777"/>
            </a:xfrm>
            <a:prstGeom prst="rect">
              <a:avLst/>
            </a:prstGeom>
          </p:spPr>
          <p:txBody>
            <a:bodyPr wrap="none">
              <a:spAutoFit/>
            </a:bodyPr>
            <a:lstStyle/>
            <a:p>
              <a:pPr algn="ctr" defTabSz="932616"/>
              <a:r>
                <a:rPr lang="en-US" sz="1400" dirty="0">
                  <a:solidFill>
                    <a:srgbClr val="3F3F3F">
                      <a:alpha val="99000"/>
                    </a:srgbClr>
                  </a:solidFill>
                  <a:ea typeface="Segoe UI" panose="020B0502040204020203" pitchFamily="34" charset="0"/>
                  <a:cs typeface="Segoe UI" panose="020B0502040204020203" pitchFamily="34" charset="0"/>
                </a:rPr>
                <a:t>Fall</a:t>
              </a:r>
            </a:p>
          </p:txBody>
        </p:sp>
        <p:sp>
          <p:nvSpPr>
            <p:cNvPr id="22" name="Rectangle 21"/>
            <p:cNvSpPr/>
            <p:nvPr/>
          </p:nvSpPr>
          <p:spPr>
            <a:xfrm>
              <a:off x="4266056" y="3098865"/>
              <a:ext cx="3626226" cy="727898"/>
            </a:xfrm>
            <a:prstGeom prst="rect">
              <a:avLst/>
            </a:prstGeom>
            <a:solidFill>
              <a:srgbClr val="0071BC"/>
            </a:solidFill>
          </p:spPr>
          <p:txBody>
            <a:bodyPr wrap="square" lIns="68580" tIns="68580" rIns="68580" anchor="t">
              <a:noAutofit/>
            </a:bodyPr>
            <a:lstStyle/>
            <a:p>
              <a:pPr algn="ctr" defTabSz="932616"/>
              <a:r>
                <a:rPr lang="en-US" sz="3300" dirty="0">
                  <a:solidFill>
                    <a:srgbClr val="FFFFFF">
                      <a:alpha val="99000"/>
                    </a:srgbClr>
                  </a:solidFill>
                  <a:latin typeface="Segoe UI Light" pitchFamily="34" charset="0"/>
                </a:rPr>
                <a:t>Tomorrow</a:t>
              </a:r>
            </a:p>
          </p:txBody>
        </p:sp>
        <p:cxnSp>
          <p:nvCxnSpPr>
            <p:cNvPr id="26" name="Straight Connector 25"/>
            <p:cNvCxnSpPr/>
            <p:nvPr/>
          </p:nvCxnSpPr>
          <p:spPr>
            <a:xfrm>
              <a:off x="4266056" y="3039284"/>
              <a:ext cx="3626226"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7" name="Oval 26"/>
            <p:cNvSpPr/>
            <p:nvPr/>
          </p:nvSpPr>
          <p:spPr bwMode="auto">
            <a:xfrm>
              <a:off x="6003182" y="2969838"/>
              <a:ext cx="151975" cy="151975"/>
            </a:xfrm>
            <a:prstGeom prst="ellipse">
              <a:avLst/>
            </a:prstGeom>
            <a:solidFill>
              <a:schemeClr val="accent5"/>
            </a:solidFill>
            <a:ln w="285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34290" rIns="34290" bIns="68580" numCol="1" spcCol="0" rtlCol="0" fromWordArt="0" anchor="b" anchorCtr="0" forceAA="0" compatLnSpc="1">
              <a:prstTxWarp prst="textNoShape">
                <a:avLst/>
              </a:prstTxWarp>
              <a:noAutofit/>
            </a:bodyPr>
            <a:lstStyle/>
            <a:p>
              <a:pPr algn="ctr" defTabSz="932309" fontAlgn="base">
                <a:spcBef>
                  <a:spcPct val="0"/>
                </a:spcBef>
                <a:spcAft>
                  <a:spcPct val="0"/>
                </a:spcAft>
              </a:pPr>
              <a:endParaRPr lang="en-US" spc="-52" dirty="0" err="1">
                <a:gradFill>
                  <a:gsLst>
                    <a:gs pos="0">
                      <a:srgbClr val="FFFFFF"/>
                    </a:gs>
                    <a:gs pos="100000">
                      <a:srgbClr val="FFFFFF"/>
                    </a:gs>
                  </a:gsLst>
                  <a:lin ang="5400000" scaled="0"/>
                </a:gradFill>
                <a:ea typeface="Segoe UI" pitchFamily="34" charset="0"/>
                <a:cs typeface="Segoe UI" pitchFamily="34" charset="0"/>
              </a:endParaRPr>
            </a:p>
          </p:txBody>
        </p:sp>
        <p:sp>
          <p:nvSpPr>
            <p:cNvPr id="30" name="Rectangle 29"/>
            <p:cNvSpPr/>
            <p:nvPr/>
          </p:nvSpPr>
          <p:spPr>
            <a:xfrm>
              <a:off x="7950317" y="3098865"/>
              <a:ext cx="3626226" cy="727898"/>
            </a:xfrm>
            <a:prstGeom prst="rect">
              <a:avLst/>
            </a:prstGeom>
            <a:solidFill>
              <a:srgbClr val="0071BC"/>
            </a:solidFill>
          </p:spPr>
          <p:txBody>
            <a:bodyPr wrap="square" lIns="68580" tIns="68580" rIns="68580" anchor="t">
              <a:noAutofit/>
            </a:bodyPr>
            <a:lstStyle/>
            <a:p>
              <a:pPr algn="ctr" defTabSz="932616"/>
              <a:r>
                <a:rPr lang="en-US" sz="3300" dirty="0">
                  <a:solidFill>
                    <a:srgbClr val="FFFFFF">
                      <a:alpha val="99000"/>
                    </a:srgbClr>
                  </a:solidFill>
                  <a:latin typeface="Segoe UI Light" pitchFamily="34" charset="0"/>
                </a:rPr>
                <a:t>Coming Up</a:t>
              </a:r>
            </a:p>
          </p:txBody>
        </p:sp>
        <p:cxnSp>
          <p:nvCxnSpPr>
            <p:cNvPr id="31" name="Straight Connector 30"/>
            <p:cNvCxnSpPr/>
            <p:nvPr/>
          </p:nvCxnSpPr>
          <p:spPr>
            <a:xfrm>
              <a:off x="7950317" y="3039284"/>
              <a:ext cx="3626226"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bwMode="auto">
            <a:xfrm>
              <a:off x="9687442" y="2969838"/>
              <a:ext cx="151975" cy="151975"/>
            </a:xfrm>
            <a:prstGeom prst="ellipse">
              <a:avLst/>
            </a:prstGeom>
            <a:solidFill>
              <a:schemeClr val="accent5"/>
            </a:solidFill>
            <a:ln w="285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34290" rIns="34290" bIns="68580" numCol="1" spcCol="0" rtlCol="0" fromWordArt="0" anchor="b" anchorCtr="0" forceAA="0" compatLnSpc="1">
              <a:prstTxWarp prst="textNoShape">
                <a:avLst/>
              </a:prstTxWarp>
              <a:noAutofit/>
            </a:bodyPr>
            <a:lstStyle/>
            <a:p>
              <a:pPr algn="ctr" defTabSz="932309" fontAlgn="base">
                <a:spcBef>
                  <a:spcPct val="0"/>
                </a:spcBef>
                <a:spcAft>
                  <a:spcPct val="0"/>
                </a:spcAft>
              </a:pPr>
              <a:endParaRPr lang="en-US" spc="-52" dirty="0" err="1">
                <a:gradFill>
                  <a:gsLst>
                    <a:gs pos="0">
                      <a:srgbClr val="FFFFFF"/>
                    </a:gs>
                    <a:gs pos="100000">
                      <a:srgbClr val="FFFFFF"/>
                    </a:gs>
                  </a:gsLst>
                  <a:lin ang="5400000" scaled="0"/>
                </a:gradFill>
                <a:ea typeface="Segoe UI" pitchFamily="34" charset="0"/>
                <a:cs typeface="Segoe UI" pitchFamily="34" charset="0"/>
              </a:endParaRPr>
            </a:p>
          </p:txBody>
        </p:sp>
        <p:sp>
          <p:nvSpPr>
            <p:cNvPr id="23" name="Rectangle 22"/>
            <p:cNvSpPr/>
            <p:nvPr/>
          </p:nvSpPr>
          <p:spPr>
            <a:xfrm>
              <a:off x="4266056" y="3874336"/>
              <a:ext cx="3626226" cy="673460"/>
            </a:xfrm>
            <a:prstGeom prst="rect">
              <a:avLst/>
            </a:prstGeom>
            <a:solidFill>
              <a:schemeClr val="accent5">
                <a:lumMod val="75000"/>
              </a:schemeClr>
            </a:solidFill>
          </p:spPr>
          <p:txBody>
            <a:bodyPr wrap="square" lIns="68580" tIns="68580" rIns="68580" bIns="68580" anchor="ctr">
              <a:noAutofit/>
            </a:bodyPr>
            <a:lstStyle/>
            <a:p>
              <a:pPr algn="ctr" defTabSz="823779" fontAlgn="base">
                <a:spcBef>
                  <a:spcPct val="0"/>
                </a:spcBef>
                <a:spcAft>
                  <a:spcPct val="0"/>
                </a:spcAft>
              </a:pPr>
              <a:r>
                <a:rPr lang="en-US" sz="1600" kern="0" dirty="0">
                  <a:gradFill>
                    <a:gsLst>
                      <a:gs pos="0">
                        <a:srgbClr val="FFFFFF"/>
                      </a:gs>
                      <a:gs pos="100000">
                        <a:srgbClr val="FFFFFF"/>
                      </a:gs>
                    </a:gsLst>
                    <a:lin ang="5400000" scaled="0"/>
                  </a:gradFill>
                  <a:ea typeface="Segoe UI" pitchFamily="34" charset="0"/>
                  <a:cs typeface="Segoe UI" pitchFamily="34" charset="0"/>
                </a:rPr>
                <a:t>New user experience</a:t>
              </a:r>
            </a:p>
          </p:txBody>
        </p:sp>
        <p:sp>
          <p:nvSpPr>
            <p:cNvPr id="24" name="Rectangle 23"/>
            <p:cNvSpPr/>
            <p:nvPr/>
          </p:nvSpPr>
          <p:spPr>
            <a:xfrm>
              <a:off x="4266056" y="4603686"/>
              <a:ext cx="3626226" cy="673460"/>
            </a:xfrm>
            <a:prstGeom prst="rect">
              <a:avLst/>
            </a:prstGeom>
            <a:solidFill>
              <a:schemeClr val="accent5">
                <a:lumMod val="75000"/>
              </a:schemeClr>
            </a:solidFill>
          </p:spPr>
          <p:txBody>
            <a:bodyPr wrap="square" lIns="68580" tIns="68580" rIns="68580" bIns="68580" anchor="ctr">
              <a:noAutofit/>
            </a:bodyPr>
            <a:lstStyle/>
            <a:p>
              <a:pPr algn="ctr" defTabSz="823779" fontAlgn="base">
                <a:spcBef>
                  <a:spcPct val="0"/>
                </a:spcBef>
                <a:spcAft>
                  <a:spcPct val="0"/>
                </a:spcAft>
              </a:pPr>
              <a:r>
                <a:rPr lang="en-US" sz="1600" kern="0" dirty="0">
                  <a:gradFill>
                    <a:gsLst>
                      <a:gs pos="0">
                        <a:srgbClr val="FFFFFF"/>
                      </a:gs>
                      <a:gs pos="100000">
                        <a:srgbClr val="FFFFFF"/>
                      </a:gs>
                    </a:gsLst>
                    <a:lin ang="5400000" scaled="0"/>
                  </a:gradFill>
                  <a:ea typeface="Segoe UI" pitchFamily="34" charset="0"/>
                  <a:cs typeface="Segoe UI" pitchFamily="34" charset="0"/>
                </a:rPr>
                <a:t>Document Conversations</a:t>
              </a:r>
            </a:p>
          </p:txBody>
        </p:sp>
        <p:sp>
          <p:nvSpPr>
            <p:cNvPr id="25" name="Rectangle 24"/>
            <p:cNvSpPr/>
            <p:nvPr/>
          </p:nvSpPr>
          <p:spPr>
            <a:xfrm>
              <a:off x="4266056" y="5333033"/>
              <a:ext cx="3626226" cy="673460"/>
            </a:xfrm>
            <a:prstGeom prst="rect">
              <a:avLst/>
            </a:prstGeom>
            <a:solidFill>
              <a:schemeClr val="accent5">
                <a:lumMod val="75000"/>
              </a:schemeClr>
            </a:solidFill>
          </p:spPr>
          <p:txBody>
            <a:bodyPr wrap="square" lIns="68580" tIns="68580" rIns="68580" bIns="68580" anchor="ctr">
              <a:noAutofit/>
            </a:bodyPr>
            <a:lstStyle/>
            <a:p>
              <a:pPr algn="ctr" defTabSz="823779" fontAlgn="base">
                <a:spcBef>
                  <a:spcPct val="0"/>
                </a:spcBef>
                <a:spcAft>
                  <a:spcPct val="0"/>
                </a:spcAft>
              </a:pPr>
              <a:r>
                <a:rPr lang="en-US" sz="1600" kern="0" dirty="0">
                  <a:gradFill>
                    <a:gsLst>
                      <a:gs pos="0">
                        <a:srgbClr val="FFFFFF"/>
                      </a:gs>
                      <a:gs pos="100000">
                        <a:srgbClr val="FFFFFF"/>
                      </a:gs>
                    </a:gsLst>
                    <a:lin ang="5400000" scaled="0"/>
                  </a:gradFill>
                  <a:ea typeface="Segoe UI" pitchFamily="34" charset="0"/>
                  <a:cs typeface="Segoe UI" pitchFamily="34" charset="0"/>
                </a:rPr>
                <a:t>Office 365 Single sign-on</a:t>
              </a:r>
            </a:p>
          </p:txBody>
        </p:sp>
        <p:sp>
          <p:nvSpPr>
            <p:cNvPr id="33" name="Rectangle 32"/>
            <p:cNvSpPr/>
            <p:nvPr/>
          </p:nvSpPr>
          <p:spPr>
            <a:xfrm>
              <a:off x="7950317" y="3874336"/>
              <a:ext cx="3626226" cy="673460"/>
            </a:xfrm>
            <a:prstGeom prst="rect">
              <a:avLst/>
            </a:prstGeom>
            <a:solidFill>
              <a:schemeClr val="accent5">
                <a:lumMod val="75000"/>
              </a:schemeClr>
            </a:solidFill>
          </p:spPr>
          <p:txBody>
            <a:bodyPr wrap="square" lIns="68580" tIns="68580" rIns="68580" bIns="68580" anchor="ctr">
              <a:noAutofit/>
            </a:bodyPr>
            <a:lstStyle/>
            <a:p>
              <a:pPr algn="ctr" defTabSz="823779" fontAlgn="base">
                <a:spcBef>
                  <a:spcPct val="0"/>
                </a:spcBef>
                <a:spcAft>
                  <a:spcPct val="0"/>
                </a:spcAft>
              </a:pPr>
              <a:r>
                <a:rPr lang="en-US" sz="1600" kern="0" dirty="0">
                  <a:gradFill>
                    <a:gsLst>
                      <a:gs pos="0">
                        <a:srgbClr val="FFFFFF"/>
                      </a:gs>
                      <a:gs pos="100000">
                        <a:srgbClr val="FFFFFF"/>
                      </a:gs>
                    </a:gsLst>
                    <a:lin ang="5400000" scaled="0"/>
                  </a:gradFill>
                  <a:ea typeface="Segoe UI" pitchFamily="34" charset="0"/>
                  <a:cs typeface="Segoe UI" pitchFamily="34" charset="0"/>
                </a:rPr>
                <a:t>External Communication</a:t>
              </a:r>
            </a:p>
          </p:txBody>
        </p:sp>
        <p:sp>
          <p:nvSpPr>
            <p:cNvPr id="34" name="Rectangle 33"/>
            <p:cNvSpPr/>
            <p:nvPr/>
          </p:nvSpPr>
          <p:spPr>
            <a:xfrm>
              <a:off x="7950317" y="4603686"/>
              <a:ext cx="3626226" cy="673460"/>
            </a:xfrm>
            <a:prstGeom prst="rect">
              <a:avLst/>
            </a:prstGeom>
            <a:solidFill>
              <a:schemeClr val="accent5">
                <a:lumMod val="75000"/>
              </a:schemeClr>
            </a:solidFill>
          </p:spPr>
          <p:txBody>
            <a:bodyPr wrap="square" lIns="68580" tIns="68580" rIns="68580" bIns="68580" anchor="ctr">
              <a:noAutofit/>
            </a:bodyPr>
            <a:lstStyle/>
            <a:p>
              <a:pPr algn="ctr" defTabSz="823779" fontAlgn="base">
                <a:spcBef>
                  <a:spcPct val="0"/>
                </a:spcBef>
                <a:spcAft>
                  <a:spcPct val="0"/>
                </a:spcAft>
              </a:pPr>
              <a:r>
                <a:rPr lang="en-US" sz="1600" kern="0" dirty="0">
                  <a:gradFill>
                    <a:gsLst>
                      <a:gs pos="0">
                        <a:srgbClr val="FFFFFF"/>
                      </a:gs>
                      <a:gs pos="100000">
                        <a:srgbClr val="FFFFFF"/>
                      </a:gs>
                    </a:gsLst>
                    <a:lin ang="5400000" scaled="0"/>
                  </a:gradFill>
                  <a:ea typeface="Segoe UI" pitchFamily="34" charset="0"/>
                  <a:cs typeface="Segoe UI" pitchFamily="34" charset="0"/>
                </a:rPr>
                <a:t>Email Integration</a:t>
              </a:r>
            </a:p>
          </p:txBody>
        </p:sp>
        <p:sp>
          <p:nvSpPr>
            <p:cNvPr id="35" name="Rectangle 34"/>
            <p:cNvSpPr/>
            <p:nvPr/>
          </p:nvSpPr>
          <p:spPr>
            <a:xfrm>
              <a:off x="7950317" y="5333033"/>
              <a:ext cx="3626226" cy="673460"/>
            </a:xfrm>
            <a:prstGeom prst="rect">
              <a:avLst/>
            </a:prstGeom>
            <a:solidFill>
              <a:schemeClr val="accent5">
                <a:lumMod val="75000"/>
              </a:schemeClr>
            </a:solidFill>
          </p:spPr>
          <p:txBody>
            <a:bodyPr wrap="square" lIns="68580" tIns="68580" rIns="68580" bIns="68580" anchor="ctr">
              <a:noAutofit/>
            </a:bodyPr>
            <a:lstStyle/>
            <a:p>
              <a:pPr algn="ctr" defTabSz="823779" fontAlgn="base">
                <a:spcBef>
                  <a:spcPct val="0"/>
                </a:spcBef>
                <a:spcAft>
                  <a:spcPct val="0"/>
                </a:spcAft>
              </a:pPr>
              <a:r>
                <a:rPr lang="en-US" sz="1600" kern="0" dirty="0">
                  <a:gradFill>
                    <a:gsLst>
                      <a:gs pos="0">
                        <a:srgbClr val="FFFFFF"/>
                      </a:gs>
                      <a:gs pos="100000">
                        <a:srgbClr val="FFFFFF"/>
                      </a:gs>
                    </a:gsLst>
                    <a:lin ang="5400000" scaled="0"/>
                  </a:gradFill>
                  <a:ea typeface="Segoe UI" pitchFamily="34" charset="0"/>
                  <a:cs typeface="Segoe UI" pitchFamily="34" charset="0"/>
                </a:rPr>
                <a:t>Enhance Messaging</a:t>
              </a:r>
            </a:p>
          </p:txBody>
        </p:sp>
        <p:sp>
          <p:nvSpPr>
            <p:cNvPr id="36" name="Rectangle 35"/>
            <p:cNvSpPr/>
            <p:nvPr/>
          </p:nvSpPr>
          <p:spPr>
            <a:xfrm>
              <a:off x="9408112" y="2701093"/>
              <a:ext cx="710636" cy="307777"/>
            </a:xfrm>
            <a:prstGeom prst="rect">
              <a:avLst/>
            </a:prstGeom>
          </p:spPr>
          <p:txBody>
            <a:bodyPr wrap="none">
              <a:spAutoFit/>
            </a:bodyPr>
            <a:lstStyle/>
            <a:p>
              <a:pPr algn="ctr" defTabSz="932616"/>
              <a:r>
                <a:rPr lang="en-US" sz="1400" dirty="0">
                  <a:solidFill>
                    <a:srgbClr val="3F3F3F">
                      <a:alpha val="99000"/>
                    </a:srgbClr>
                  </a:solidFill>
                  <a:ea typeface="Segoe UI" panose="020B0502040204020203" pitchFamily="34" charset="0"/>
                  <a:cs typeface="Segoe UI" panose="020B0502040204020203" pitchFamily="34" charset="0"/>
                </a:rPr>
                <a:t>Winter</a:t>
              </a:r>
            </a:p>
          </p:txBody>
        </p:sp>
        <p:sp>
          <p:nvSpPr>
            <p:cNvPr id="60" name="Isosceles Triangle 59"/>
            <p:cNvSpPr/>
            <p:nvPr/>
          </p:nvSpPr>
          <p:spPr bwMode="auto">
            <a:xfrm rot="5400000">
              <a:off x="11346646" y="3328765"/>
              <a:ext cx="727901" cy="268107"/>
            </a:xfrm>
            <a:prstGeom prst="triangle">
              <a:avLst/>
            </a:prstGeom>
            <a:solidFill>
              <a:schemeClr val="accent5"/>
            </a:solidFill>
            <a:ln w="25400" cap="flat" cmpd="sng" algn="ctr">
              <a:noFill/>
              <a:prstDash val="solid"/>
              <a:headEnd type="none" w="med" len="med"/>
              <a:tailEnd type="none" w="med" len="med"/>
            </a:ln>
            <a:effectLst/>
          </p:spPr>
          <p:txBody>
            <a:bodyPr vert="horz" wrap="square" lIns="60602" tIns="30300" rIns="60602" bIns="30300" numCol="1" rtlCol="0" anchor="ctr" anchorCtr="0" compatLnSpc="1">
              <a:prstTxWarp prst="textNoShape">
                <a:avLst/>
              </a:prstTxWarp>
            </a:bodyPr>
            <a:lstStyle/>
            <a:p>
              <a:pPr algn="ctr" defTabSz="823779" fontAlgn="base">
                <a:spcBef>
                  <a:spcPct val="0"/>
                </a:spcBef>
                <a:spcAft>
                  <a:spcPct val="0"/>
                </a:spcAft>
              </a:pPr>
              <a:endParaRPr lang="en-US" sz="2000" kern="0" dirty="0">
                <a:gradFill>
                  <a:gsLst>
                    <a:gs pos="0">
                      <a:srgbClr val="FFFFFF"/>
                    </a:gs>
                    <a:gs pos="100000">
                      <a:srgbClr val="FFFFFF"/>
                    </a:gs>
                  </a:gsLst>
                  <a:lin ang="5400000" scaled="0"/>
                </a:gradFill>
                <a:ea typeface="Segoe UI" pitchFamily="34" charset="0"/>
                <a:cs typeface="Segoe UI" pitchFamily="34" charset="0"/>
              </a:endParaRPr>
            </a:p>
            <a:p>
              <a:pPr algn="ctr" defTabSz="823779" fontAlgn="base">
                <a:spcBef>
                  <a:spcPct val="0"/>
                </a:spcBef>
                <a:spcAft>
                  <a:spcPct val="0"/>
                </a:spcAft>
              </a:pPr>
              <a:endParaRPr lang="en-US" sz="2000" kern="0" dirty="0">
                <a:gradFill>
                  <a:gsLst>
                    <a:gs pos="0">
                      <a:srgbClr val="FFFFFF"/>
                    </a:gs>
                    <a:gs pos="100000">
                      <a:srgbClr val="FFFFFF"/>
                    </a:gs>
                  </a:gsLst>
                  <a:lin ang="5400000" scaled="0"/>
                </a:gradFill>
                <a:ea typeface="Segoe UI" pitchFamily="34" charset="0"/>
                <a:cs typeface="Segoe UI" pitchFamily="34" charset="0"/>
              </a:endParaRPr>
            </a:p>
          </p:txBody>
        </p:sp>
        <p:sp>
          <p:nvSpPr>
            <p:cNvPr id="61" name="Isosceles Triangle 60"/>
            <p:cNvSpPr/>
            <p:nvPr/>
          </p:nvSpPr>
          <p:spPr bwMode="auto">
            <a:xfrm rot="5400000">
              <a:off x="11374591" y="4077737"/>
              <a:ext cx="672011" cy="268107"/>
            </a:xfrm>
            <a:prstGeom prst="triangle">
              <a:avLst/>
            </a:prstGeom>
            <a:solidFill>
              <a:schemeClr val="accent5">
                <a:lumMod val="75000"/>
              </a:schemeClr>
            </a:solidFill>
            <a:ln w="25400" cap="flat" cmpd="sng" algn="ctr">
              <a:noFill/>
              <a:prstDash val="solid"/>
              <a:headEnd type="none" w="med" len="med"/>
              <a:tailEnd type="none" w="med" len="med"/>
            </a:ln>
            <a:effectLst/>
          </p:spPr>
          <p:txBody>
            <a:bodyPr vert="horz" wrap="square" lIns="60602" tIns="30300" rIns="60602" bIns="30300" numCol="1" rtlCol="0" anchor="ctr" anchorCtr="0" compatLnSpc="1">
              <a:prstTxWarp prst="textNoShape">
                <a:avLst/>
              </a:prstTxWarp>
            </a:bodyPr>
            <a:lstStyle/>
            <a:p>
              <a:pPr algn="ctr" defTabSz="823779" fontAlgn="base">
                <a:spcBef>
                  <a:spcPct val="0"/>
                </a:spcBef>
                <a:spcAft>
                  <a:spcPct val="0"/>
                </a:spcAft>
              </a:pPr>
              <a:endParaRPr lang="en-US" sz="2000" kern="0" dirty="0">
                <a:gradFill>
                  <a:gsLst>
                    <a:gs pos="0">
                      <a:srgbClr val="FFFFFF"/>
                    </a:gs>
                    <a:gs pos="100000">
                      <a:srgbClr val="FFFFFF"/>
                    </a:gs>
                  </a:gsLst>
                  <a:lin ang="5400000" scaled="0"/>
                </a:gradFill>
                <a:ea typeface="Segoe UI" pitchFamily="34" charset="0"/>
                <a:cs typeface="Segoe UI" pitchFamily="34" charset="0"/>
              </a:endParaRPr>
            </a:p>
            <a:p>
              <a:pPr algn="ctr" defTabSz="823779" fontAlgn="base">
                <a:spcBef>
                  <a:spcPct val="0"/>
                </a:spcBef>
                <a:spcAft>
                  <a:spcPct val="0"/>
                </a:spcAft>
              </a:pPr>
              <a:endParaRPr lang="en-US" sz="2000" kern="0" dirty="0">
                <a:gradFill>
                  <a:gsLst>
                    <a:gs pos="0">
                      <a:srgbClr val="FFFFFF"/>
                    </a:gs>
                    <a:gs pos="100000">
                      <a:srgbClr val="FFFFFF"/>
                    </a:gs>
                  </a:gsLst>
                  <a:lin ang="5400000" scaled="0"/>
                </a:gradFill>
                <a:ea typeface="Segoe UI" pitchFamily="34" charset="0"/>
                <a:cs typeface="Segoe UI" pitchFamily="34" charset="0"/>
              </a:endParaRPr>
            </a:p>
          </p:txBody>
        </p:sp>
        <p:sp>
          <p:nvSpPr>
            <p:cNvPr id="62" name="Isosceles Triangle 61"/>
            <p:cNvSpPr/>
            <p:nvPr/>
          </p:nvSpPr>
          <p:spPr bwMode="auto">
            <a:xfrm rot="5400000">
              <a:off x="11374591" y="4799092"/>
              <a:ext cx="672011" cy="268107"/>
            </a:xfrm>
            <a:prstGeom prst="triangle">
              <a:avLst/>
            </a:prstGeom>
            <a:solidFill>
              <a:schemeClr val="accent5">
                <a:lumMod val="75000"/>
              </a:schemeClr>
            </a:solidFill>
            <a:ln w="25400" cap="flat" cmpd="sng" algn="ctr">
              <a:noFill/>
              <a:prstDash val="solid"/>
              <a:headEnd type="none" w="med" len="med"/>
              <a:tailEnd type="none" w="med" len="med"/>
            </a:ln>
            <a:effectLst/>
          </p:spPr>
          <p:txBody>
            <a:bodyPr vert="horz" wrap="square" lIns="60602" tIns="30300" rIns="60602" bIns="30300" numCol="1" rtlCol="0" anchor="ctr" anchorCtr="0" compatLnSpc="1">
              <a:prstTxWarp prst="textNoShape">
                <a:avLst/>
              </a:prstTxWarp>
            </a:bodyPr>
            <a:lstStyle/>
            <a:p>
              <a:pPr algn="ctr" defTabSz="823779" fontAlgn="base">
                <a:spcBef>
                  <a:spcPct val="0"/>
                </a:spcBef>
                <a:spcAft>
                  <a:spcPct val="0"/>
                </a:spcAft>
              </a:pPr>
              <a:endParaRPr lang="en-US" sz="2000" kern="0" dirty="0">
                <a:gradFill>
                  <a:gsLst>
                    <a:gs pos="0">
                      <a:srgbClr val="FFFFFF"/>
                    </a:gs>
                    <a:gs pos="100000">
                      <a:srgbClr val="FFFFFF"/>
                    </a:gs>
                  </a:gsLst>
                  <a:lin ang="5400000" scaled="0"/>
                </a:gradFill>
                <a:ea typeface="Segoe UI" pitchFamily="34" charset="0"/>
                <a:cs typeface="Segoe UI" pitchFamily="34" charset="0"/>
              </a:endParaRPr>
            </a:p>
            <a:p>
              <a:pPr algn="ctr" defTabSz="823779" fontAlgn="base">
                <a:spcBef>
                  <a:spcPct val="0"/>
                </a:spcBef>
                <a:spcAft>
                  <a:spcPct val="0"/>
                </a:spcAft>
              </a:pPr>
              <a:endParaRPr lang="en-US" sz="2000" kern="0" dirty="0">
                <a:gradFill>
                  <a:gsLst>
                    <a:gs pos="0">
                      <a:srgbClr val="FFFFFF"/>
                    </a:gs>
                    <a:gs pos="100000">
                      <a:srgbClr val="FFFFFF"/>
                    </a:gs>
                  </a:gsLst>
                  <a:lin ang="5400000" scaled="0"/>
                </a:gradFill>
                <a:ea typeface="Segoe UI" pitchFamily="34" charset="0"/>
                <a:cs typeface="Segoe UI" pitchFamily="34" charset="0"/>
              </a:endParaRPr>
            </a:p>
          </p:txBody>
        </p:sp>
        <p:sp>
          <p:nvSpPr>
            <p:cNvPr id="63" name="Isosceles Triangle 62"/>
            <p:cNvSpPr/>
            <p:nvPr/>
          </p:nvSpPr>
          <p:spPr bwMode="auto">
            <a:xfrm rot="5400000">
              <a:off x="11374591" y="5534985"/>
              <a:ext cx="672011" cy="268107"/>
            </a:xfrm>
            <a:prstGeom prst="triangle">
              <a:avLst/>
            </a:prstGeom>
            <a:solidFill>
              <a:schemeClr val="accent5">
                <a:lumMod val="75000"/>
              </a:schemeClr>
            </a:solidFill>
            <a:ln w="25400" cap="flat" cmpd="sng" algn="ctr">
              <a:noFill/>
              <a:prstDash val="solid"/>
              <a:headEnd type="none" w="med" len="med"/>
              <a:tailEnd type="none" w="med" len="med"/>
            </a:ln>
            <a:effectLst/>
          </p:spPr>
          <p:txBody>
            <a:bodyPr vert="horz" wrap="square" lIns="60602" tIns="30300" rIns="60602" bIns="30300" numCol="1" rtlCol="0" anchor="ctr" anchorCtr="0" compatLnSpc="1">
              <a:prstTxWarp prst="textNoShape">
                <a:avLst/>
              </a:prstTxWarp>
            </a:bodyPr>
            <a:lstStyle/>
            <a:p>
              <a:pPr algn="ctr" defTabSz="823779" fontAlgn="base">
                <a:spcBef>
                  <a:spcPct val="0"/>
                </a:spcBef>
                <a:spcAft>
                  <a:spcPct val="0"/>
                </a:spcAft>
              </a:pPr>
              <a:endParaRPr lang="en-US" sz="2000" kern="0" dirty="0">
                <a:gradFill>
                  <a:gsLst>
                    <a:gs pos="0">
                      <a:srgbClr val="FFFFFF"/>
                    </a:gs>
                    <a:gs pos="100000">
                      <a:srgbClr val="FFFFFF"/>
                    </a:gs>
                  </a:gsLst>
                  <a:lin ang="5400000" scaled="0"/>
                </a:gradFill>
                <a:ea typeface="Segoe UI" pitchFamily="34" charset="0"/>
                <a:cs typeface="Segoe UI" pitchFamily="34" charset="0"/>
              </a:endParaRPr>
            </a:p>
            <a:p>
              <a:pPr algn="ctr" defTabSz="823779" fontAlgn="base">
                <a:spcBef>
                  <a:spcPct val="0"/>
                </a:spcBef>
                <a:spcAft>
                  <a:spcPct val="0"/>
                </a:spcAft>
              </a:pPr>
              <a:endParaRPr lang="en-US" sz="2000" kern="0"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9" name="Group 8"/>
          <p:cNvGrpSpPr/>
          <p:nvPr/>
        </p:nvGrpSpPr>
        <p:grpSpPr>
          <a:xfrm>
            <a:off x="8047266" y="2277692"/>
            <a:ext cx="641615" cy="2965511"/>
            <a:chOff x="4418456" y="3251265"/>
            <a:chExt cx="3626226" cy="2907628"/>
          </a:xfrm>
        </p:grpSpPr>
        <p:sp useBgFill="1">
          <p:nvSpPr>
            <p:cNvPr id="45" name="Rectangle 44"/>
            <p:cNvSpPr/>
            <p:nvPr/>
          </p:nvSpPr>
          <p:spPr>
            <a:xfrm>
              <a:off x="4418456" y="3251265"/>
              <a:ext cx="3626226" cy="727898"/>
            </a:xfrm>
            <a:prstGeom prst="rect">
              <a:avLst/>
            </a:prstGeom>
          </p:spPr>
          <p:txBody>
            <a:bodyPr wrap="square" lIns="68580" tIns="68580" rIns="68580" anchor="t">
              <a:noAutofit/>
            </a:bodyPr>
            <a:lstStyle/>
            <a:p>
              <a:pPr algn="ctr" defTabSz="932616"/>
              <a:endParaRPr lang="en-US" sz="3300" dirty="0">
                <a:solidFill>
                  <a:srgbClr val="FFFFFF">
                    <a:alpha val="99000"/>
                  </a:srgbClr>
                </a:solidFill>
                <a:latin typeface="Segoe UI Light" pitchFamily="34" charset="0"/>
              </a:endParaRPr>
            </a:p>
          </p:txBody>
        </p:sp>
        <p:sp useBgFill="1">
          <p:nvSpPr>
            <p:cNvPr id="46" name="Rectangle 45"/>
            <p:cNvSpPr/>
            <p:nvPr/>
          </p:nvSpPr>
          <p:spPr>
            <a:xfrm>
              <a:off x="4418456" y="4026736"/>
              <a:ext cx="3626226" cy="673460"/>
            </a:xfrm>
            <a:prstGeom prst="rect">
              <a:avLst/>
            </a:prstGeom>
          </p:spPr>
          <p:txBody>
            <a:bodyPr wrap="square" lIns="68580" tIns="68580" rIns="68580" bIns="68580" anchor="ctr">
              <a:noAutofit/>
            </a:bodyPr>
            <a:lstStyle/>
            <a:p>
              <a:pPr algn="ctr" defTabSz="823779" fontAlgn="base">
                <a:spcBef>
                  <a:spcPct val="0"/>
                </a:spcBef>
                <a:spcAft>
                  <a:spcPct val="0"/>
                </a:spcAft>
              </a:pPr>
              <a:endParaRPr lang="en-US" sz="1600" kern="0" dirty="0">
                <a:gradFill>
                  <a:gsLst>
                    <a:gs pos="0">
                      <a:srgbClr val="FFFFFF"/>
                    </a:gs>
                    <a:gs pos="100000">
                      <a:srgbClr val="FFFFFF"/>
                    </a:gs>
                  </a:gsLst>
                  <a:lin ang="5400000" scaled="0"/>
                </a:gradFill>
                <a:ea typeface="Segoe UI" pitchFamily="34" charset="0"/>
                <a:cs typeface="Segoe UI" pitchFamily="34" charset="0"/>
              </a:endParaRPr>
            </a:p>
          </p:txBody>
        </p:sp>
        <p:sp useBgFill="1">
          <p:nvSpPr>
            <p:cNvPr id="47" name="Rectangle 46"/>
            <p:cNvSpPr/>
            <p:nvPr/>
          </p:nvSpPr>
          <p:spPr>
            <a:xfrm>
              <a:off x="4418456" y="4756086"/>
              <a:ext cx="3626226" cy="673460"/>
            </a:xfrm>
            <a:prstGeom prst="rect">
              <a:avLst/>
            </a:prstGeom>
          </p:spPr>
          <p:txBody>
            <a:bodyPr wrap="square" lIns="68580" tIns="68580" rIns="68580" bIns="68580" anchor="ctr">
              <a:noAutofit/>
            </a:bodyPr>
            <a:lstStyle/>
            <a:p>
              <a:pPr algn="ctr" defTabSz="823779" fontAlgn="base">
                <a:spcBef>
                  <a:spcPct val="0"/>
                </a:spcBef>
                <a:spcAft>
                  <a:spcPct val="0"/>
                </a:spcAft>
              </a:pPr>
              <a:endParaRPr lang="en-US" sz="1600" kern="0" dirty="0">
                <a:gradFill>
                  <a:gsLst>
                    <a:gs pos="0">
                      <a:srgbClr val="FFFFFF"/>
                    </a:gs>
                    <a:gs pos="100000">
                      <a:srgbClr val="FFFFFF"/>
                    </a:gs>
                  </a:gsLst>
                  <a:lin ang="5400000" scaled="0"/>
                </a:gradFill>
                <a:ea typeface="Segoe UI" pitchFamily="34" charset="0"/>
                <a:cs typeface="Segoe UI" pitchFamily="34" charset="0"/>
              </a:endParaRPr>
            </a:p>
          </p:txBody>
        </p:sp>
        <p:sp useBgFill="1">
          <p:nvSpPr>
            <p:cNvPr id="48" name="Rectangle 47"/>
            <p:cNvSpPr/>
            <p:nvPr/>
          </p:nvSpPr>
          <p:spPr>
            <a:xfrm>
              <a:off x="4418456" y="5485433"/>
              <a:ext cx="3626226" cy="673460"/>
            </a:xfrm>
            <a:prstGeom prst="rect">
              <a:avLst/>
            </a:prstGeom>
          </p:spPr>
          <p:txBody>
            <a:bodyPr wrap="square" lIns="68580" tIns="68580" rIns="68580" bIns="68580" anchor="ctr">
              <a:noAutofit/>
            </a:bodyPr>
            <a:lstStyle/>
            <a:p>
              <a:pPr algn="ctr" defTabSz="823779" fontAlgn="base">
                <a:spcBef>
                  <a:spcPct val="0"/>
                </a:spcBef>
                <a:spcAft>
                  <a:spcPct val="0"/>
                </a:spcAft>
              </a:pPr>
              <a:endParaRPr lang="en-US" sz="1600" kern="0"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42" name="Group 41"/>
          <p:cNvGrpSpPr/>
          <p:nvPr/>
        </p:nvGrpSpPr>
        <p:grpSpPr>
          <a:xfrm>
            <a:off x="8109738" y="2216924"/>
            <a:ext cx="3972423" cy="3026277"/>
            <a:chOff x="8002139" y="3039284"/>
            <a:chExt cx="3524131" cy="2967208"/>
          </a:xfrm>
        </p:grpSpPr>
        <p:sp>
          <p:nvSpPr>
            <p:cNvPr id="43" name="Pentagon 42"/>
            <p:cNvSpPr/>
            <p:nvPr/>
          </p:nvSpPr>
          <p:spPr bwMode="auto">
            <a:xfrm>
              <a:off x="8002139" y="3098868"/>
              <a:ext cx="3524131" cy="2907624"/>
            </a:xfrm>
            <a:prstGeom prst="homePlate">
              <a:avLst>
                <a:gd name="adj" fmla="val 9585"/>
              </a:avLst>
            </a:prstGeom>
            <a:solidFill>
              <a:schemeClr val="accent3">
                <a:lumMod val="75000"/>
              </a:schemeClr>
            </a:solidFill>
            <a:ln w="25400" cap="flat" cmpd="sng" algn="ctr">
              <a:noFill/>
              <a:prstDash val="solid"/>
              <a:headEnd type="none" w="med" len="med"/>
              <a:tailEnd type="none" w="med" len="med"/>
            </a:ln>
            <a:effectLst/>
          </p:spPr>
          <p:txBody>
            <a:bodyPr vert="horz" wrap="square" lIns="60602" tIns="30300" rIns="60602" bIns="30300" numCol="1" rtlCol="0" anchor="ctr" anchorCtr="0" compatLnSpc="1">
              <a:prstTxWarp prst="textNoShape">
                <a:avLst/>
              </a:prstTxWarp>
            </a:bodyPr>
            <a:lstStyle/>
            <a:p>
              <a:pPr defTabSz="823779" fontAlgn="base">
                <a:spcBef>
                  <a:spcPct val="0"/>
                </a:spcBef>
                <a:spcAft>
                  <a:spcPct val="0"/>
                </a:spcAft>
              </a:pPr>
              <a:r>
                <a:rPr lang="en-US" sz="3300" kern="0" dirty="0">
                  <a:gradFill>
                    <a:gsLst>
                      <a:gs pos="0">
                        <a:srgbClr val="FFFFFF"/>
                      </a:gs>
                      <a:gs pos="100000">
                        <a:srgbClr val="FFFFFF"/>
                      </a:gs>
                    </a:gsLst>
                    <a:lin ang="5400000" scaled="0"/>
                  </a:gradFill>
                  <a:latin typeface="Segoe UI Light"/>
                  <a:ea typeface="Segoe UI" pitchFamily="34" charset="0"/>
                  <a:cs typeface="Segoe UI" pitchFamily="34" charset="0"/>
                </a:rPr>
                <a:t>Connected Experiences</a:t>
              </a:r>
            </a:p>
            <a:p>
              <a:pPr defTabSz="823779" fontAlgn="base">
                <a:spcBef>
                  <a:spcPts val="1224"/>
                </a:spcBef>
                <a:spcAft>
                  <a:spcPct val="0"/>
                </a:spcAft>
              </a:pPr>
              <a:r>
                <a:rPr lang="en-US" dirty="0">
                  <a:solidFill>
                    <a:srgbClr val="FFFFFF">
                      <a:alpha val="99000"/>
                    </a:srgbClr>
                  </a:solidFill>
                </a:rPr>
                <a:t>New experiences that combine social, collab, email, instant messaging, voice, and video</a:t>
              </a:r>
            </a:p>
          </p:txBody>
        </p:sp>
        <p:cxnSp>
          <p:nvCxnSpPr>
            <p:cNvPr id="44" name="Straight Connector 43"/>
            <p:cNvCxnSpPr/>
            <p:nvPr/>
          </p:nvCxnSpPr>
          <p:spPr>
            <a:xfrm>
              <a:off x="8002139" y="3039284"/>
              <a:ext cx="3256024" cy="0"/>
            </a:xfrm>
            <a:prstGeom prst="line">
              <a:avLst/>
            </a:prstGeom>
            <a:ln w="2857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1660632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8" fill="hold" nodeType="clickEffect">
                                  <p:stCondLst>
                                    <p:cond delay="0"/>
                                  </p:stCondLst>
                                  <p:childTnLst>
                                    <p:anim calcmode="lin" valueType="num">
                                      <p:cBhvr additive="base">
                                        <p:cTn id="18" dur="500"/>
                                        <p:tgtEl>
                                          <p:spTgt spid="4"/>
                                        </p:tgtEl>
                                        <p:attrNameLst>
                                          <p:attrName>ppt_x</p:attrName>
                                        </p:attrNameLst>
                                      </p:cBhvr>
                                      <p:tavLst>
                                        <p:tav tm="0">
                                          <p:val>
                                            <p:strVal val="ppt_x"/>
                                          </p:val>
                                        </p:tav>
                                        <p:tav tm="100000">
                                          <p:val>
                                            <p:strVal val="0-ppt_w/2"/>
                                          </p:val>
                                        </p:tav>
                                      </p:tavLst>
                                    </p:anim>
                                    <p:anim calcmode="lin" valueType="num">
                                      <p:cBhvr additive="base">
                                        <p:cTn id="19" dur="500"/>
                                        <p:tgtEl>
                                          <p:spTgt spid="4"/>
                                        </p:tgtEl>
                                        <p:attrNameLst>
                                          <p:attrName>ppt_y</p:attrName>
                                        </p:attrNameLst>
                                      </p:cBhvr>
                                      <p:tavLst>
                                        <p:tav tm="0">
                                          <p:val>
                                            <p:strVal val="ppt_y"/>
                                          </p:val>
                                        </p:tav>
                                        <p:tav tm="100000">
                                          <p:val>
                                            <p:strVal val="ppt_y"/>
                                          </p:val>
                                        </p:tav>
                                      </p:tavLst>
                                    </p:anim>
                                    <p:set>
                                      <p:cBhvr>
                                        <p:cTn id="20" dur="1" fill="hold">
                                          <p:stCondLst>
                                            <p:cond delay="499"/>
                                          </p:stCondLst>
                                        </p:cTn>
                                        <p:tgtEl>
                                          <p:spTgt spid="4"/>
                                        </p:tgtEl>
                                        <p:attrNameLst>
                                          <p:attrName>style.visibility</p:attrName>
                                        </p:attrNameLst>
                                      </p:cBhvr>
                                      <p:to>
                                        <p:strVal val="hidden"/>
                                      </p:to>
                                    </p:set>
                                  </p:childTnLst>
                                </p:cTn>
                              </p:par>
                              <p:par>
                                <p:cTn id="21" presetID="35" presetClass="path" presetSubtype="0" accel="50000" decel="50000" fill="hold" nodeType="withEffect">
                                  <p:stCondLst>
                                    <p:cond delay="0"/>
                                  </p:stCondLst>
                                  <p:childTnLst>
                                    <p:animMotion origin="layout" path="M 2.91667E-6 -2.22222E-6 L -0.30248 -2.22222E-6 " pathEditMode="relative" rAng="0" ptsTypes="AA">
                                      <p:cBhvr>
                                        <p:cTn id="22" dur="1000" fill="hold"/>
                                        <p:tgtEl>
                                          <p:spTgt spid="8"/>
                                        </p:tgtEl>
                                        <p:attrNameLst>
                                          <p:attrName>ppt_x</p:attrName>
                                          <p:attrName>ppt_y</p:attrName>
                                        </p:attrNameLst>
                                      </p:cBhvr>
                                      <p:rCtr x="-15130" y="0"/>
                                    </p:animMotion>
                                  </p:childTnLst>
                                </p:cTn>
                              </p:par>
                            </p:childTnLst>
                          </p:cTn>
                        </p:par>
                        <p:par>
                          <p:cTn id="23" fill="hold">
                            <p:stCondLst>
                              <p:cond delay="1000"/>
                            </p:stCondLst>
                            <p:childTnLst>
                              <p:par>
                                <p:cTn id="24" presetID="2" presetClass="entr" presetSubtype="4" fill="hold" nodeType="afterEffect">
                                  <p:stCondLst>
                                    <p:cond delay="0"/>
                                  </p:stCondLst>
                                  <p:childTnLst>
                                    <p:set>
                                      <p:cBhvr>
                                        <p:cTn id="25" dur="1" fill="hold">
                                          <p:stCondLst>
                                            <p:cond delay="0"/>
                                          </p:stCondLst>
                                        </p:cTn>
                                        <p:tgtEl>
                                          <p:spTgt spid="42"/>
                                        </p:tgtEl>
                                        <p:attrNameLst>
                                          <p:attrName>style.visibility</p:attrName>
                                        </p:attrNameLst>
                                      </p:cBhvr>
                                      <p:to>
                                        <p:strVal val="visible"/>
                                      </p:to>
                                    </p:set>
                                    <p:anim calcmode="lin" valueType="num">
                                      <p:cBhvr additive="base">
                                        <p:cTn id="26" dur="500" fill="hold"/>
                                        <p:tgtEl>
                                          <p:spTgt spid="42"/>
                                        </p:tgtEl>
                                        <p:attrNameLst>
                                          <p:attrName>ppt_x</p:attrName>
                                        </p:attrNameLst>
                                      </p:cBhvr>
                                      <p:tavLst>
                                        <p:tav tm="0">
                                          <p:val>
                                            <p:strVal val="#ppt_x"/>
                                          </p:val>
                                        </p:tav>
                                        <p:tav tm="100000">
                                          <p:val>
                                            <p:strVal val="#ppt_x"/>
                                          </p:val>
                                        </p:tav>
                                      </p:tavLst>
                                    </p:anim>
                                    <p:anim calcmode="lin" valueType="num">
                                      <p:cBhvr additive="base">
                                        <p:cTn id="27" dur="500" fill="hold"/>
                                        <p:tgtEl>
                                          <p:spTgt spid="42"/>
                                        </p:tgtEl>
                                        <p:attrNameLst>
                                          <p:attrName>ppt_y</p:attrName>
                                        </p:attrNameLst>
                                      </p:cBhvr>
                                      <p:tavLst>
                                        <p:tav tm="0">
                                          <p:val>
                                            <p:strVal val="1+#ppt_h/2"/>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liennummernplatzhalter 11"/>
          <p:cNvSpPr>
            <a:spLocks noGrp="1"/>
          </p:cNvSpPr>
          <p:nvPr>
            <p:ph type="sldNum" sz="quarter" idx="4"/>
          </p:nvPr>
        </p:nvSpPr>
        <p:spPr>
          <a:xfrm>
            <a:off x="11912196" y="6622133"/>
            <a:ext cx="524281" cy="372394"/>
          </a:xfrm>
          <a:prstGeom prst="rect">
            <a:avLst/>
          </a:prstGeom>
        </p:spPr>
        <p:txBody>
          <a:bodyPr>
            <a:normAutofit/>
          </a:bodyPr>
          <a:lstStyle/>
          <a:p>
            <a:fld id="{76D8E909-938B-47AE-BA6E-C31282E5C101}" type="slidenum">
              <a:rPr lang="de-DE" smtClean="0"/>
              <a:pPr/>
              <a:t>51</a:t>
            </a:fld>
            <a:endParaRPr lang="de-DE"/>
          </a:p>
        </p:txBody>
      </p:sp>
      <p:sp>
        <p:nvSpPr>
          <p:cNvPr id="70" name="TextBox 69"/>
          <p:cNvSpPr txBox="1"/>
          <p:nvPr/>
        </p:nvSpPr>
        <p:spPr>
          <a:xfrm>
            <a:off x="-19439" y="899719"/>
            <a:ext cx="3089693" cy="376684"/>
          </a:xfrm>
          <a:prstGeom prst="rect">
            <a:avLst/>
          </a:prstGeom>
          <a:solidFill>
            <a:srgbClr val="DC2C34"/>
          </a:solidFill>
        </p:spPr>
        <p:txBody>
          <a:bodyPr wrap="square" lIns="124349" tIns="62174" rIns="124349" bIns="62174" rtlCol="0">
            <a:spAutoFit/>
          </a:bodyPr>
          <a:lstStyle/>
          <a:p>
            <a:pPr algn="r"/>
            <a:r>
              <a:rPr lang="en-US" sz="1600" b="1" dirty="0">
                <a:solidFill>
                  <a:schemeClr val="bg1"/>
                </a:solidFill>
                <a:latin typeface="Century Gothic" pitchFamily="34" charset="0"/>
              </a:rPr>
              <a:t>Rethink Technology!</a:t>
            </a:r>
          </a:p>
        </p:txBody>
      </p:sp>
      <p:sp>
        <p:nvSpPr>
          <p:cNvPr id="71" name="TextBox 70"/>
          <p:cNvSpPr txBox="1"/>
          <p:nvPr/>
        </p:nvSpPr>
        <p:spPr>
          <a:xfrm>
            <a:off x="-19438" y="445911"/>
            <a:ext cx="4806036" cy="460391"/>
          </a:xfrm>
          <a:prstGeom prst="rect">
            <a:avLst/>
          </a:prstGeom>
          <a:solidFill>
            <a:srgbClr val="B02329"/>
          </a:solidFill>
        </p:spPr>
        <p:txBody>
          <a:bodyPr wrap="square" lIns="124349" tIns="62174" rIns="124349" bIns="62174" rtlCol="0">
            <a:spAutoFit/>
          </a:bodyPr>
          <a:lstStyle/>
          <a:p>
            <a:pPr algn="r"/>
            <a:r>
              <a:rPr lang="en-US" sz="2100" b="1" dirty="0">
                <a:solidFill>
                  <a:schemeClr val="bg1"/>
                </a:solidFill>
                <a:latin typeface="Century Gothic" pitchFamily="34" charset="0"/>
              </a:rPr>
              <a:t>ENCORE TECHNOLOGY GROUP</a:t>
            </a:r>
          </a:p>
        </p:txBody>
      </p:sp>
      <p:sp>
        <p:nvSpPr>
          <p:cNvPr id="139" name="TextBox 138"/>
          <p:cNvSpPr txBox="1"/>
          <p:nvPr/>
        </p:nvSpPr>
        <p:spPr>
          <a:xfrm>
            <a:off x="5490089" y="6333931"/>
            <a:ext cx="4149266" cy="298186"/>
          </a:xfrm>
          <a:prstGeom prst="rect">
            <a:avLst/>
          </a:prstGeom>
          <a:noFill/>
        </p:spPr>
        <p:txBody>
          <a:bodyPr wrap="square" lIns="124349" tIns="62174" rIns="124349" bIns="62174" rtlCol="0">
            <a:spAutoFit/>
          </a:bodyPr>
          <a:lstStyle/>
          <a:p>
            <a:pPr algn="r"/>
            <a:r>
              <a:rPr lang="en-US" sz="1100" dirty="0">
                <a:solidFill>
                  <a:srgbClr val="C00000"/>
                </a:solidFill>
              </a:rPr>
              <a:t>http://www.encoretg.com</a:t>
            </a:r>
            <a:endParaRPr lang="en-US" sz="1100" dirty="0">
              <a:solidFill>
                <a:srgbClr val="C00000"/>
              </a:solidFill>
              <a:latin typeface="Century Gothic" pitchFamily="34" charset="0"/>
            </a:endParaRPr>
          </a:p>
        </p:txBody>
      </p:sp>
      <p:sp>
        <p:nvSpPr>
          <p:cNvPr id="8" name="Content Placeholder 2"/>
          <p:cNvSpPr txBox="1">
            <a:spLocks/>
          </p:cNvSpPr>
          <p:nvPr/>
        </p:nvSpPr>
        <p:spPr>
          <a:xfrm>
            <a:off x="826507" y="2664139"/>
            <a:ext cx="11130645" cy="3112822"/>
          </a:xfrm>
          <a:prstGeom prst="rect">
            <a:avLst/>
          </a:prstGeom>
        </p:spPr>
        <p:txBody>
          <a:bodyPr lIns="124349" tIns="62174" rIns="124349" bIns="62174">
            <a:noAutofit/>
          </a:bodyPr>
          <a:lstStyle>
            <a:lvl1pPr marL="265176" indent="-265176" algn="l" rtl="0" eaLnBrk="1" latinLnBrk="0" hangingPunct="1">
              <a:spcBef>
                <a:spcPts val="250"/>
              </a:spcBef>
              <a:buClr>
                <a:srgbClr val="C00000"/>
              </a:buClr>
              <a:buSzPct val="80000"/>
              <a:buFont typeface="Arial" pitchFamily="34" charset="0"/>
              <a:buChar char="•"/>
              <a:defRPr kumimoji="0" sz="2800" kern="1200">
                <a:solidFill>
                  <a:schemeClr val="tx1"/>
                </a:solidFill>
                <a:effectLst/>
                <a:latin typeface="Century Gothic" pitchFamily="34" charset="0"/>
                <a:ea typeface="+mn-ea"/>
                <a:cs typeface="+mn-cs"/>
              </a:defRPr>
            </a:lvl1pPr>
            <a:lvl2pPr marL="548640" indent="-201168" algn="l" rtl="0" eaLnBrk="1" latinLnBrk="0" hangingPunct="1">
              <a:spcBef>
                <a:spcPts val="250"/>
              </a:spcBef>
              <a:buClr>
                <a:srgbClr val="C00000"/>
              </a:buClr>
              <a:buSzPct val="100000"/>
              <a:buFont typeface="Arial" pitchFamily="34" charset="0"/>
              <a:buChar char="•"/>
              <a:defRPr kumimoji="0" sz="2400" kern="1200">
                <a:solidFill>
                  <a:schemeClr val="tx1"/>
                </a:solidFill>
                <a:latin typeface="Century Gothic" pitchFamily="34" charset="0"/>
                <a:ea typeface="+mn-ea"/>
                <a:cs typeface="+mn-cs"/>
              </a:defRPr>
            </a:lvl2pPr>
            <a:lvl3pPr marL="786384" indent="-182880" algn="l" rtl="0" eaLnBrk="1" latinLnBrk="0" hangingPunct="1">
              <a:spcBef>
                <a:spcPts val="250"/>
              </a:spcBef>
              <a:buClr>
                <a:srgbClr val="C00000"/>
              </a:buClr>
              <a:buSzPct val="100000"/>
              <a:buFont typeface="Arial" pitchFamily="34" charset="0"/>
              <a:buChar char="•"/>
              <a:defRPr kumimoji="0" sz="2200" kern="1200">
                <a:solidFill>
                  <a:schemeClr val="tx1"/>
                </a:solidFill>
                <a:latin typeface="Century Gothic" pitchFamily="34" charset="0"/>
                <a:ea typeface="+mn-ea"/>
                <a:cs typeface="+mn-cs"/>
              </a:defRPr>
            </a:lvl3pPr>
            <a:lvl4pPr marL="1024128" indent="-182880" algn="l" rtl="0" eaLnBrk="1" latinLnBrk="0" hangingPunct="1">
              <a:spcBef>
                <a:spcPts val="230"/>
              </a:spcBef>
              <a:buClr>
                <a:srgbClr val="C00000"/>
              </a:buClr>
              <a:buSzPct val="112000"/>
              <a:buFont typeface="Arial" pitchFamily="34" charset="0"/>
              <a:buChar char="•"/>
              <a:defRPr kumimoji="0" sz="1900" kern="1200">
                <a:solidFill>
                  <a:schemeClr val="tx1"/>
                </a:solidFill>
                <a:latin typeface="Century Gothic" pitchFamily="34" charset="0"/>
                <a:ea typeface="+mn-ea"/>
                <a:cs typeface="+mn-cs"/>
              </a:defRPr>
            </a:lvl4pPr>
            <a:lvl5pPr marL="1280160" indent="-182880" algn="l" rtl="0" eaLnBrk="1" latinLnBrk="0" hangingPunct="1">
              <a:spcBef>
                <a:spcPts val="250"/>
              </a:spcBef>
              <a:buClr>
                <a:srgbClr val="C00000"/>
              </a:buClr>
              <a:buSzPct val="100000"/>
              <a:buFont typeface="Arial" pitchFamily="34" charset="0"/>
              <a:buChar char="•"/>
              <a:defRPr kumimoji="0" sz="1800" kern="1200">
                <a:solidFill>
                  <a:schemeClr val="tx1"/>
                </a:solidFill>
                <a:latin typeface="Century Gothic" pitchFamily="34" charset="0"/>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indent="0">
              <a:buNone/>
            </a:pPr>
            <a:r>
              <a:rPr lang="en-US" sz="2100" dirty="0"/>
              <a:t>Unified communications (UC) is the integration of real-time, enterprise, communication services such as instant messaging (chat), presence information, voice (including IP telephony), mobility features (including extension mobility and single number reach), audio, web &amp; video conferencing, unified messaging, etc.</a:t>
            </a:r>
          </a:p>
          <a:p>
            <a:pPr marL="0" indent="0">
              <a:buNone/>
            </a:pPr>
            <a:endParaRPr lang="en-US" sz="2100" dirty="0"/>
          </a:p>
          <a:p>
            <a:pPr marL="0" indent="0">
              <a:buNone/>
            </a:pPr>
            <a:r>
              <a:rPr lang="en-US" sz="2100" dirty="0"/>
              <a:t>UC is not necessarily a single product, but a set of products that provides a consistent unified user-interface and user-experience across multiple devices and media-types.</a:t>
            </a:r>
          </a:p>
          <a:p>
            <a:pPr marL="0" indent="0">
              <a:buNone/>
            </a:pPr>
            <a:endParaRPr lang="en-US" sz="2100" dirty="0"/>
          </a:p>
          <a:p>
            <a:pPr marL="0" indent="0">
              <a:buNone/>
            </a:pPr>
            <a:r>
              <a:rPr lang="en-US" sz="2100" dirty="0"/>
              <a:t>Wikipedia Paraphrase</a:t>
            </a:r>
          </a:p>
        </p:txBody>
      </p:sp>
      <p:sp>
        <p:nvSpPr>
          <p:cNvPr id="9" name="Title 1"/>
          <p:cNvSpPr txBox="1">
            <a:spLocks/>
          </p:cNvSpPr>
          <p:nvPr/>
        </p:nvSpPr>
        <p:spPr>
          <a:xfrm>
            <a:off x="658097" y="1386990"/>
            <a:ext cx="11130645" cy="1007730"/>
          </a:xfrm>
          <a:prstGeom prst="rect">
            <a:avLst/>
          </a:prstGeom>
        </p:spPr>
        <p:txBody>
          <a:bodyPr lIns="124349" tIns="62174" rIns="124349" bIns="62174">
            <a:normAutofit fontScale="82500" lnSpcReduction="10000"/>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algn="ctr"/>
            <a:r>
              <a:rPr lang="en-US" sz="6000" dirty="0">
                <a:solidFill>
                  <a:srgbClr val="B02329"/>
                </a:solidFill>
              </a:rPr>
              <a:t>What is Unified Communications?</a:t>
            </a:r>
          </a:p>
        </p:txBody>
      </p:sp>
      <p:sp>
        <p:nvSpPr>
          <p:cNvPr id="10" name="TextBox 9"/>
          <p:cNvSpPr txBox="1"/>
          <p:nvPr/>
        </p:nvSpPr>
        <p:spPr>
          <a:xfrm>
            <a:off x="559604" y="6333932"/>
            <a:ext cx="4149266" cy="294839"/>
          </a:xfrm>
          <a:prstGeom prst="rect">
            <a:avLst/>
          </a:prstGeom>
          <a:noFill/>
        </p:spPr>
        <p:txBody>
          <a:bodyPr wrap="square" lIns="124349" tIns="62174" rIns="124349" bIns="62174" rtlCol="0">
            <a:spAutoFit/>
          </a:bodyPr>
          <a:lstStyle/>
          <a:p>
            <a:r>
              <a:rPr lang="en-US" sz="1100" dirty="0" smtClean="0">
                <a:solidFill>
                  <a:srgbClr val="C00000"/>
                </a:solidFill>
                <a:latin typeface="Century Gothic" pitchFamily="34" charset="0"/>
              </a:rPr>
              <a:t>2015 </a:t>
            </a:r>
            <a:r>
              <a:rPr lang="en-US" sz="1100" dirty="0">
                <a:solidFill>
                  <a:srgbClr val="C00000"/>
                </a:solidFill>
                <a:latin typeface="Century Gothic" pitchFamily="34" charset="0"/>
              </a:rPr>
              <a:t>- Encore Technology Group, LLC. </a:t>
            </a:r>
            <a:r>
              <a:rPr lang="en-US" sz="1100" dirty="0">
                <a:solidFill>
                  <a:srgbClr val="C00000"/>
                </a:solidFill>
                <a:latin typeface="Century Gothic" pitchFamily="34" charset="0"/>
              </a:rPr>
              <a:t>- All rights reserved.</a:t>
            </a:r>
          </a:p>
        </p:txBody>
      </p:sp>
    </p:spTree>
    <p:extLst>
      <p:ext uri="{BB962C8B-B14F-4D97-AF65-F5344CB8AC3E}">
        <p14:creationId xmlns:p14="http://schemas.microsoft.com/office/powerpoint/2010/main" val="317366791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liennummernplatzhalter 11"/>
          <p:cNvSpPr>
            <a:spLocks noGrp="1"/>
          </p:cNvSpPr>
          <p:nvPr>
            <p:ph type="sldNum" sz="quarter" idx="4"/>
          </p:nvPr>
        </p:nvSpPr>
        <p:spPr>
          <a:xfrm>
            <a:off x="11912196" y="6622133"/>
            <a:ext cx="524281" cy="372394"/>
          </a:xfrm>
          <a:prstGeom prst="rect">
            <a:avLst/>
          </a:prstGeom>
        </p:spPr>
        <p:txBody>
          <a:bodyPr>
            <a:normAutofit/>
          </a:bodyPr>
          <a:lstStyle/>
          <a:p>
            <a:fld id="{76D8E909-938B-47AE-BA6E-C31282E5C101}" type="slidenum">
              <a:rPr lang="de-DE" smtClean="0"/>
              <a:pPr/>
              <a:t>52</a:t>
            </a:fld>
            <a:endParaRPr lang="de-DE"/>
          </a:p>
        </p:txBody>
      </p:sp>
      <p:sp>
        <p:nvSpPr>
          <p:cNvPr id="70" name="TextBox 69"/>
          <p:cNvSpPr txBox="1"/>
          <p:nvPr/>
        </p:nvSpPr>
        <p:spPr>
          <a:xfrm>
            <a:off x="-19439" y="899719"/>
            <a:ext cx="3089693" cy="376684"/>
          </a:xfrm>
          <a:prstGeom prst="rect">
            <a:avLst/>
          </a:prstGeom>
          <a:solidFill>
            <a:srgbClr val="DC2C34"/>
          </a:solidFill>
        </p:spPr>
        <p:txBody>
          <a:bodyPr wrap="square" lIns="124349" tIns="62174" rIns="124349" bIns="62174" rtlCol="0">
            <a:spAutoFit/>
          </a:bodyPr>
          <a:lstStyle/>
          <a:p>
            <a:pPr algn="r"/>
            <a:r>
              <a:rPr lang="en-US" sz="1600" b="1" dirty="0">
                <a:solidFill>
                  <a:schemeClr val="bg1"/>
                </a:solidFill>
                <a:latin typeface="Century Gothic" pitchFamily="34" charset="0"/>
              </a:rPr>
              <a:t>Rethink Technology!</a:t>
            </a:r>
          </a:p>
        </p:txBody>
      </p:sp>
      <p:sp>
        <p:nvSpPr>
          <p:cNvPr id="71" name="TextBox 70"/>
          <p:cNvSpPr txBox="1"/>
          <p:nvPr/>
        </p:nvSpPr>
        <p:spPr>
          <a:xfrm>
            <a:off x="-19438" y="445911"/>
            <a:ext cx="4806036" cy="460391"/>
          </a:xfrm>
          <a:prstGeom prst="rect">
            <a:avLst/>
          </a:prstGeom>
          <a:solidFill>
            <a:srgbClr val="B02329"/>
          </a:solidFill>
        </p:spPr>
        <p:txBody>
          <a:bodyPr wrap="square" lIns="124349" tIns="62174" rIns="124349" bIns="62174" rtlCol="0">
            <a:spAutoFit/>
          </a:bodyPr>
          <a:lstStyle/>
          <a:p>
            <a:pPr algn="r"/>
            <a:r>
              <a:rPr lang="en-US" sz="2100" b="1" dirty="0">
                <a:solidFill>
                  <a:schemeClr val="bg1"/>
                </a:solidFill>
                <a:latin typeface="Century Gothic" pitchFamily="34" charset="0"/>
              </a:rPr>
              <a:t>ENCORE TECHNOLOGY GROUP</a:t>
            </a:r>
          </a:p>
        </p:txBody>
      </p:sp>
      <p:sp>
        <p:nvSpPr>
          <p:cNvPr id="139" name="TextBox 138"/>
          <p:cNvSpPr txBox="1"/>
          <p:nvPr/>
        </p:nvSpPr>
        <p:spPr>
          <a:xfrm>
            <a:off x="5490089" y="6333931"/>
            <a:ext cx="4149266" cy="298186"/>
          </a:xfrm>
          <a:prstGeom prst="rect">
            <a:avLst/>
          </a:prstGeom>
          <a:noFill/>
        </p:spPr>
        <p:txBody>
          <a:bodyPr wrap="square" lIns="124349" tIns="62174" rIns="124349" bIns="62174" rtlCol="0">
            <a:spAutoFit/>
          </a:bodyPr>
          <a:lstStyle/>
          <a:p>
            <a:pPr algn="r"/>
            <a:r>
              <a:rPr lang="en-US" sz="1100" dirty="0">
                <a:solidFill>
                  <a:srgbClr val="C00000"/>
                </a:solidFill>
              </a:rPr>
              <a:t>http://www.encoretg.com</a:t>
            </a:r>
            <a:endParaRPr lang="en-US" sz="1100" dirty="0">
              <a:solidFill>
                <a:srgbClr val="C00000"/>
              </a:solidFill>
              <a:latin typeface="Century Gothic" pitchFamily="34" charset="0"/>
            </a:endParaRPr>
          </a:p>
        </p:txBody>
      </p:sp>
      <p:sp>
        <p:nvSpPr>
          <p:cNvPr id="8" name="Content Placeholder 2"/>
          <p:cNvSpPr txBox="1">
            <a:spLocks/>
          </p:cNvSpPr>
          <p:nvPr/>
        </p:nvSpPr>
        <p:spPr>
          <a:xfrm>
            <a:off x="826507" y="2664139"/>
            <a:ext cx="11130645" cy="3112822"/>
          </a:xfrm>
          <a:prstGeom prst="rect">
            <a:avLst/>
          </a:prstGeom>
        </p:spPr>
        <p:txBody>
          <a:bodyPr lIns="124349" tIns="62174" rIns="124349" bIns="62174">
            <a:noAutofit/>
          </a:bodyPr>
          <a:lstStyle>
            <a:lvl1pPr marL="265176" indent="-265176" algn="l" rtl="0" eaLnBrk="1" latinLnBrk="0" hangingPunct="1">
              <a:spcBef>
                <a:spcPts val="250"/>
              </a:spcBef>
              <a:buClr>
                <a:srgbClr val="C00000"/>
              </a:buClr>
              <a:buSzPct val="80000"/>
              <a:buFont typeface="Arial" pitchFamily="34" charset="0"/>
              <a:buChar char="•"/>
              <a:defRPr kumimoji="0" sz="2800" kern="1200">
                <a:solidFill>
                  <a:schemeClr val="tx1"/>
                </a:solidFill>
                <a:effectLst/>
                <a:latin typeface="Century Gothic" pitchFamily="34" charset="0"/>
                <a:ea typeface="+mn-ea"/>
                <a:cs typeface="+mn-cs"/>
              </a:defRPr>
            </a:lvl1pPr>
            <a:lvl2pPr marL="548640" indent="-201168" algn="l" rtl="0" eaLnBrk="1" latinLnBrk="0" hangingPunct="1">
              <a:spcBef>
                <a:spcPts val="250"/>
              </a:spcBef>
              <a:buClr>
                <a:srgbClr val="C00000"/>
              </a:buClr>
              <a:buSzPct val="100000"/>
              <a:buFont typeface="Arial" pitchFamily="34" charset="0"/>
              <a:buChar char="•"/>
              <a:defRPr kumimoji="0" sz="2400" kern="1200">
                <a:solidFill>
                  <a:schemeClr val="tx1"/>
                </a:solidFill>
                <a:latin typeface="Century Gothic" pitchFamily="34" charset="0"/>
                <a:ea typeface="+mn-ea"/>
                <a:cs typeface="+mn-cs"/>
              </a:defRPr>
            </a:lvl2pPr>
            <a:lvl3pPr marL="786384" indent="-182880" algn="l" rtl="0" eaLnBrk="1" latinLnBrk="0" hangingPunct="1">
              <a:spcBef>
                <a:spcPts val="250"/>
              </a:spcBef>
              <a:buClr>
                <a:srgbClr val="C00000"/>
              </a:buClr>
              <a:buSzPct val="100000"/>
              <a:buFont typeface="Arial" pitchFamily="34" charset="0"/>
              <a:buChar char="•"/>
              <a:defRPr kumimoji="0" sz="2200" kern="1200">
                <a:solidFill>
                  <a:schemeClr val="tx1"/>
                </a:solidFill>
                <a:latin typeface="Century Gothic" pitchFamily="34" charset="0"/>
                <a:ea typeface="+mn-ea"/>
                <a:cs typeface="+mn-cs"/>
              </a:defRPr>
            </a:lvl3pPr>
            <a:lvl4pPr marL="1024128" indent="-182880" algn="l" rtl="0" eaLnBrk="1" latinLnBrk="0" hangingPunct="1">
              <a:spcBef>
                <a:spcPts val="230"/>
              </a:spcBef>
              <a:buClr>
                <a:srgbClr val="C00000"/>
              </a:buClr>
              <a:buSzPct val="112000"/>
              <a:buFont typeface="Arial" pitchFamily="34" charset="0"/>
              <a:buChar char="•"/>
              <a:defRPr kumimoji="0" sz="1900" kern="1200">
                <a:solidFill>
                  <a:schemeClr val="tx1"/>
                </a:solidFill>
                <a:latin typeface="Century Gothic" pitchFamily="34" charset="0"/>
                <a:ea typeface="+mn-ea"/>
                <a:cs typeface="+mn-cs"/>
              </a:defRPr>
            </a:lvl4pPr>
            <a:lvl5pPr marL="1280160" indent="-182880" algn="l" rtl="0" eaLnBrk="1" latinLnBrk="0" hangingPunct="1">
              <a:spcBef>
                <a:spcPts val="250"/>
              </a:spcBef>
              <a:buClr>
                <a:srgbClr val="C00000"/>
              </a:buClr>
              <a:buSzPct val="100000"/>
              <a:buFont typeface="Arial" pitchFamily="34" charset="0"/>
              <a:buChar char="•"/>
              <a:defRPr kumimoji="0" sz="1800" kern="1200">
                <a:solidFill>
                  <a:schemeClr val="tx1"/>
                </a:solidFill>
                <a:latin typeface="Century Gothic" pitchFamily="34" charset="0"/>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r>
              <a:rPr lang="en-US" sz="2100" b="1" dirty="0"/>
              <a:t>Telecommunications (Voice)</a:t>
            </a:r>
          </a:p>
          <a:p>
            <a:r>
              <a:rPr lang="en-US" sz="2100" b="1" dirty="0"/>
              <a:t>Unified Messaging (Email)</a:t>
            </a:r>
          </a:p>
          <a:p>
            <a:r>
              <a:rPr lang="en-US" sz="2100" b="1" dirty="0"/>
              <a:t>Instant Messaging and Presence (IM&amp;P)</a:t>
            </a:r>
          </a:p>
          <a:p>
            <a:r>
              <a:rPr lang="en-US" sz="2100" b="1" dirty="0"/>
              <a:t>Video (P2P and Multipoint)</a:t>
            </a:r>
          </a:p>
          <a:p>
            <a:r>
              <a:rPr lang="en-US" sz="2100" b="1" dirty="0"/>
              <a:t>Collaboration</a:t>
            </a:r>
          </a:p>
        </p:txBody>
      </p:sp>
      <p:sp>
        <p:nvSpPr>
          <p:cNvPr id="9" name="Title 1"/>
          <p:cNvSpPr txBox="1">
            <a:spLocks/>
          </p:cNvSpPr>
          <p:nvPr/>
        </p:nvSpPr>
        <p:spPr>
          <a:xfrm>
            <a:off x="658097" y="1386990"/>
            <a:ext cx="11130645" cy="1007730"/>
          </a:xfrm>
          <a:prstGeom prst="rect">
            <a:avLst/>
          </a:prstGeom>
        </p:spPr>
        <p:txBody>
          <a:bodyPr lIns="124349" tIns="62174" rIns="124349" bIns="62174">
            <a:normAutofit fontScale="97500" lnSpcReduction="10000"/>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algn="ctr"/>
            <a:r>
              <a:rPr lang="en-US" sz="6000" dirty="0">
                <a:solidFill>
                  <a:srgbClr val="B02329"/>
                </a:solidFill>
              </a:rPr>
              <a:t>Unified Communications</a:t>
            </a:r>
          </a:p>
        </p:txBody>
      </p:sp>
      <p:sp>
        <p:nvSpPr>
          <p:cNvPr id="10" name="TextBox 9"/>
          <p:cNvSpPr txBox="1"/>
          <p:nvPr/>
        </p:nvSpPr>
        <p:spPr>
          <a:xfrm>
            <a:off x="559604" y="6321481"/>
            <a:ext cx="4149266" cy="294839"/>
          </a:xfrm>
          <a:prstGeom prst="rect">
            <a:avLst/>
          </a:prstGeom>
          <a:noFill/>
        </p:spPr>
        <p:txBody>
          <a:bodyPr wrap="square" lIns="124349" tIns="62174" rIns="124349" bIns="62174" rtlCol="0">
            <a:spAutoFit/>
          </a:bodyPr>
          <a:lstStyle/>
          <a:p>
            <a:r>
              <a:rPr lang="en-US" sz="1100" dirty="0" smtClean="0">
                <a:solidFill>
                  <a:srgbClr val="C00000"/>
                </a:solidFill>
                <a:latin typeface="Century Gothic" pitchFamily="34" charset="0"/>
              </a:rPr>
              <a:t>2015 </a:t>
            </a:r>
            <a:r>
              <a:rPr lang="en-US" sz="1100" dirty="0">
                <a:solidFill>
                  <a:srgbClr val="C00000"/>
                </a:solidFill>
                <a:latin typeface="Century Gothic" pitchFamily="34" charset="0"/>
              </a:rPr>
              <a:t>- Encore Technology Group, LLC. </a:t>
            </a:r>
            <a:r>
              <a:rPr lang="en-US" sz="1100" dirty="0">
                <a:solidFill>
                  <a:srgbClr val="C00000"/>
                </a:solidFill>
                <a:latin typeface="Century Gothic" pitchFamily="34" charset="0"/>
              </a:rPr>
              <a:t>- All rights reserved.</a:t>
            </a:r>
          </a:p>
        </p:txBody>
      </p:sp>
    </p:spTree>
    <p:extLst>
      <p:ext uri="{BB962C8B-B14F-4D97-AF65-F5344CB8AC3E}">
        <p14:creationId xmlns:p14="http://schemas.microsoft.com/office/powerpoint/2010/main" val="267130723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liennummernplatzhalter 11"/>
          <p:cNvSpPr>
            <a:spLocks noGrp="1"/>
          </p:cNvSpPr>
          <p:nvPr>
            <p:ph type="sldNum" sz="quarter" idx="4"/>
          </p:nvPr>
        </p:nvSpPr>
        <p:spPr>
          <a:xfrm>
            <a:off x="11912196" y="6622133"/>
            <a:ext cx="524281" cy="372394"/>
          </a:xfrm>
          <a:prstGeom prst="rect">
            <a:avLst/>
          </a:prstGeom>
        </p:spPr>
        <p:txBody>
          <a:bodyPr>
            <a:normAutofit/>
          </a:bodyPr>
          <a:lstStyle/>
          <a:p>
            <a:fld id="{76D8E909-938B-47AE-BA6E-C31282E5C101}" type="slidenum">
              <a:rPr lang="de-DE" smtClean="0"/>
              <a:pPr/>
              <a:t>53</a:t>
            </a:fld>
            <a:endParaRPr lang="de-DE"/>
          </a:p>
        </p:txBody>
      </p:sp>
      <p:sp>
        <p:nvSpPr>
          <p:cNvPr id="70" name="TextBox 69"/>
          <p:cNvSpPr txBox="1"/>
          <p:nvPr/>
        </p:nvSpPr>
        <p:spPr>
          <a:xfrm>
            <a:off x="-19439" y="899719"/>
            <a:ext cx="3089693" cy="376684"/>
          </a:xfrm>
          <a:prstGeom prst="rect">
            <a:avLst/>
          </a:prstGeom>
          <a:solidFill>
            <a:srgbClr val="DC2C34"/>
          </a:solidFill>
        </p:spPr>
        <p:txBody>
          <a:bodyPr wrap="square" lIns="124349" tIns="62174" rIns="124349" bIns="62174" rtlCol="0">
            <a:spAutoFit/>
          </a:bodyPr>
          <a:lstStyle/>
          <a:p>
            <a:pPr algn="r"/>
            <a:r>
              <a:rPr lang="en-US" sz="1600" b="1" dirty="0">
                <a:solidFill>
                  <a:schemeClr val="bg1"/>
                </a:solidFill>
                <a:latin typeface="Century Gothic" pitchFamily="34" charset="0"/>
              </a:rPr>
              <a:t>Rethink Technology!</a:t>
            </a:r>
          </a:p>
        </p:txBody>
      </p:sp>
      <p:sp>
        <p:nvSpPr>
          <p:cNvPr id="71" name="TextBox 70"/>
          <p:cNvSpPr txBox="1"/>
          <p:nvPr/>
        </p:nvSpPr>
        <p:spPr>
          <a:xfrm>
            <a:off x="-19438" y="445911"/>
            <a:ext cx="4806036" cy="460391"/>
          </a:xfrm>
          <a:prstGeom prst="rect">
            <a:avLst/>
          </a:prstGeom>
          <a:solidFill>
            <a:srgbClr val="B02329"/>
          </a:solidFill>
        </p:spPr>
        <p:txBody>
          <a:bodyPr wrap="square" lIns="124349" tIns="62174" rIns="124349" bIns="62174" rtlCol="0">
            <a:spAutoFit/>
          </a:bodyPr>
          <a:lstStyle/>
          <a:p>
            <a:pPr algn="r"/>
            <a:r>
              <a:rPr lang="en-US" sz="2100" b="1" dirty="0">
                <a:solidFill>
                  <a:schemeClr val="bg1"/>
                </a:solidFill>
                <a:latin typeface="Century Gothic" pitchFamily="34" charset="0"/>
              </a:rPr>
              <a:t>ENCORE TECHNOLOGY GROUP</a:t>
            </a:r>
          </a:p>
        </p:txBody>
      </p:sp>
      <p:sp>
        <p:nvSpPr>
          <p:cNvPr id="139" name="TextBox 138"/>
          <p:cNvSpPr txBox="1"/>
          <p:nvPr/>
        </p:nvSpPr>
        <p:spPr>
          <a:xfrm>
            <a:off x="5490089" y="6333931"/>
            <a:ext cx="4149266" cy="298186"/>
          </a:xfrm>
          <a:prstGeom prst="rect">
            <a:avLst/>
          </a:prstGeom>
          <a:noFill/>
        </p:spPr>
        <p:txBody>
          <a:bodyPr wrap="square" lIns="124349" tIns="62174" rIns="124349" bIns="62174" rtlCol="0">
            <a:spAutoFit/>
          </a:bodyPr>
          <a:lstStyle/>
          <a:p>
            <a:pPr algn="r"/>
            <a:r>
              <a:rPr lang="en-US" sz="1100" dirty="0">
                <a:solidFill>
                  <a:srgbClr val="C00000"/>
                </a:solidFill>
              </a:rPr>
              <a:t>http://www.encoretg.com</a:t>
            </a:r>
            <a:endParaRPr lang="en-US" sz="1100" dirty="0">
              <a:solidFill>
                <a:srgbClr val="C00000"/>
              </a:solidFill>
              <a:latin typeface="Century Gothic" pitchFamily="34" charset="0"/>
            </a:endParaRPr>
          </a:p>
        </p:txBody>
      </p:sp>
      <p:sp>
        <p:nvSpPr>
          <p:cNvPr id="8" name="Content Placeholder 2"/>
          <p:cNvSpPr txBox="1">
            <a:spLocks/>
          </p:cNvSpPr>
          <p:nvPr/>
        </p:nvSpPr>
        <p:spPr>
          <a:xfrm>
            <a:off x="826507" y="2664139"/>
            <a:ext cx="11130645" cy="3112822"/>
          </a:xfrm>
          <a:prstGeom prst="rect">
            <a:avLst/>
          </a:prstGeom>
        </p:spPr>
        <p:txBody>
          <a:bodyPr lIns="124349" tIns="62174" rIns="124349" bIns="62174">
            <a:noAutofit/>
          </a:bodyPr>
          <a:lstStyle>
            <a:lvl1pPr marL="265176" indent="-265176" algn="l" rtl="0" eaLnBrk="1" latinLnBrk="0" hangingPunct="1">
              <a:spcBef>
                <a:spcPts val="250"/>
              </a:spcBef>
              <a:buClr>
                <a:srgbClr val="C00000"/>
              </a:buClr>
              <a:buSzPct val="80000"/>
              <a:buFont typeface="Arial" pitchFamily="34" charset="0"/>
              <a:buChar char="•"/>
              <a:defRPr kumimoji="0" sz="2800" kern="1200">
                <a:solidFill>
                  <a:schemeClr val="tx1"/>
                </a:solidFill>
                <a:effectLst/>
                <a:latin typeface="Century Gothic" pitchFamily="34" charset="0"/>
                <a:ea typeface="+mn-ea"/>
                <a:cs typeface="+mn-cs"/>
              </a:defRPr>
            </a:lvl1pPr>
            <a:lvl2pPr marL="548640" indent="-201168" algn="l" rtl="0" eaLnBrk="1" latinLnBrk="0" hangingPunct="1">
              <a:spcBef>
                <a:spcPts val="250"/>
              </a:spcBef>
              <a:buClr>
                <a:srgbClr val="C00000"/>
              </a:buClr>
              <a:buSzPct val="100000"/>
              <a:buFont typeface="Arial" pitchFamily="34" charset="0"/>
              <a:buChar char="•"/>
              <a:defRPr kumimoji="0" sz="2400" kern="1200">
                <a:solidFill>
                  <a:schemeClr val="tx1"/>
                </a:solidFill>
                <a:latin typeface="Century Gothic" pitchFamily="34" charset="0"/>
                <a:ea typeface="+mn-ea"/>
                <a:cs typeface="+mn-cs"/>
              </a:defRPr>
            </a:lvl2pPr>
            <a:lvl3pPr marL="786384" indent="-182880" algn="l" rtl="0" eaLnBrk="1" latinLnBrk="0" hangingPunct="1">
              <a:spcBef>
                <a:spcPts val="250"/>
              </a:spcBef>
              <a:buClr>
                <a:srgbClr val="C00000"/>
              </a:buClr>
              <a:buSzPct val="100000"/>
              <a:buFont typeface="Arial" pitchFamily="34" charset="0"/>
              <a:buChar char="•"/>
              <a:defRPr kumimoji="0" sz="2200" kern="1200">
                <a:solidFill>
                  <a:schemeClr val="tx1"/>
                </a:solidFill>
                <a:latin typeface="Century Gothic" pitchFamily="34" charset="0"/>
                <a:ea typeface="+mn-ea"/>
                <a:cs typeface="+mn-cs"/>
              </a:defRPr>
            </a:lvl3pPr>
            <a:lvl4pPr marL="1024128" indent="-182880" algn="l" rtl="0" eaLnBrk="1" latinLnBrk="0" hangingPunct="1">
              <a:spcBef>
                <a:spcPts val="230"/>
              </a:spcBef>
              <a:buClr>
                <a:srgbClr val="C00000"/>
              </a:buClr>
              <a:buSzPct val="112000"/>
              <a:buFont typeface="Arial" pitchFamily="34" charset="0"/>
              <a:buChar char="•"/>
              <a:defRPr kumimoji="0" sz="1900" kern="1200">
                <a:solidFill>
                  <a:schemeClr val="tx1"/>
                </a:solidFill>
                <a:latin typeface="Century Gothic" pitchFamily="34" charset="0"/>
                <a:ea typeface="+mn-ea"/>
                <a:cs typeface="+mn-cs"/>
              </a:defRPr>
            </a:lvl4pPr>
            <a:lvl5pPr marL="1280160" indent="-182880" algn="l" rtl="0" eaLnBrk="1" latinLnBrk="0" hangingPunct="1">
              <a:spcBef>
                <a:spcPts val="250"/>
              </a:spcBef>
              <a:buClr>
                <a:srgbClr val="C00000"/>
              </a:buClr>
              <a:buSzPct val="100000"/>
              <a:buFont typeface="Arial" pitchFamily="34" charset="0"/>
              <a:buChar char="•"/>
              <a:defRPr kumimoji="0" sz="1800" kern="1200">
                <a:solidFill>
                  <a:schemeClr val="tx1"/>
                </a:solidFill>
                <a:latin typeface="Century Gothic" pitchFamily="34" charset="0"/>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indent="0" algn="ctr">
              <a:buNone/>
            </a:pPr>
            <a:r>
              <a:rPr lang="en-US" b="1" dirty="0"/>
              <a:t>From a Cloud</a:t>
            </a:r>
          </a:p>
          <a:p>
            <a:pPr marL="0" indent="0" algn="ctr">
              <a:buNone/>
            </a:pPr>
            <a:endParaRPr lang="en-US" b="1" dirty="0"/>
          </a:p>
          <a:p>
            <a:pPr marL="0" indent="0" algn="ctr">
              <a:buNone/>
            </a:pPr>
            <a:r>
              <a:rPr lang="en-US" b="1" dirty="0"/>
              <a:t>Private</a:t>
            </a:r>
          </a:p>
          <a:p>
            <a:pPr marL="0" indent="0" algn="ctr">
              <a:buNone/>
            </a:pPr>
            <a:r>
              <a:rPr lang="en-US" b="1" dirty="0"/>
              <a:t/>
            </a:r>
            <a:br>
              <a:rPr lang="en-US" b="1" dirty="0"/>
            </a:br>
            <a:r>
              <a:rPr lang="en-US" b="1" dirty="0"/>
              <a:t>Public</a:t>
            </a:r>
          </a:p>
          <a:p>
            <a:pPr marL="0" indent="0" algn="ctr">
              <a:buNone/>
            </a:pPr>
            <a:endParaRPr lang="en-US" b="1" dirty="0"/>
          </a:p>
          <a:p>
            <a:pPr marL="0" indent="0" algn="ctr">
              <a:buNone/>
            </a:pPr>
            <a:r>
              <a:rPr lang="en-US" b="1" dirty="0"/>
              <a:t>Hybrid</a:t>
            </a:r>
          </a:p>
        </p:txBody>
      </p:sp>
      <p:sp>
        <p:nvSpPr>
          <p:cNvPr id="9" name="Title 1"/>
          <p:cNvSpPr txBox="1">
            <a:spLocks/>
          </p:cNvSpPr>
          <p:nvPr/>
        </p:nvSpPr>
        <p:spPr>
          <a:xfrm>
            <a:off x="658097" y="1386990"/>
            <a:ext cx="11130645" cy="1007730"/>
          </a:xfrm>
          <a:prstGeom prst="rect">
            <a:avLst/>
          </a:prstGeom>
        </p:spPr>
        <p:txBody>
          <a:bodyPr lIns="124349" tIns="62174" rIns="124349" bIns="62174">
            <a:normAutofit fontScale="97500"/>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algn="ctr"/>
            <a:r>
              <a:rPr lang="en-US" sz="2800" dirty="0">
                <a:solidFill>
                  <a:srgbClr val="B02329"/>
                </a:solidFill>
              </a:rPr>
              <a:t>How should Unified Communications be Deployed?</a:t>
            </a:r>
          </a:p>
        </p:txBody>
      </p:sp>
      <p:sp>
        <p:nvSpPr>
          <p:cNvPr id="10" name="TextBox 9"/>
          <p:cNvSpPr txBox="1"/>
          <p:nvPr/>
        </p:nvSpPr>
        <p:spPr>
          <a:xfrm>
            <a:off x="559604" y="6333932"/>
            <a:ext cx="4149266" cy="294839"/>
          </a:xfrm>
          <a:prstGeom prst="rect">
            <a:avLst/>
          </a:prstGeom>
          <a:noFill/>
        </p:spPr>
        <p:txBody>
          <a:bodyPr wrap="square" lIns="124349" tIns="62174" rIns="124349" bIns="62174" rtlCol="0">
            <a:spAutoFit/>
          </a:bodyPr>
          <a:lstStyle/>
          <a:p>
            <a:r>
              <a:rPr lang="en-US" sz="1100" dirty="0" smtClean="0">
                <a:solidFill>
                  <a:srgbClr val="C00000"/>
                </a:solidFill>
                <a:latin typeface="Century Gothic" pitchFamily="34" charset="0"/>
              </a:rPr>
              <a:t>2015 </a:t>
            </a:r>
            <a:r>
              <a:rPr lang="en-US" sz="1100" dirty="0">
                <a:solidFill>
                  <a:srgbClr val="C00000"/>
                </a:solidFill>
                <a:latin typeface="Century Gothic" pitchFamily="34" charset="0"/>
              </a:rPr>
              <a:t>- Encore Technology Group, LLC. </a:t>
            </a:r>
            <a:r>
              <a:rPr lang="en-US" sz="1100" dirty="0">
                <a:solidFill>
                  <a:srgbClr val="C00000"/>
                </a:solidFill>
                <a:latin typeface="Century Gothic" pitchFamily="34" charset="0"/>
              </a:rPr>
              <a:t>- All rights reserved.</a:t>
            </a:r>
          </a:p>
        </p:txBody>
      </p:sp>
    </p:spTree>
    <p:extLst>
      <p:ext uri="{BB962C8B-B14F-4D97-AF65-F5344CB8AC3E}">
        <p14:creationId xmlns:p14="http://schemas.microsoft.com/office/powerpoint/2010/main" val="331892491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681131" y="1635906"/>
            <a:ext cx="8445506" cy="3904558"/>
            <a:chOff x="6317512" y="1516385"/>
            <a:chExt cx="8277329" cy="3828346"/>
          </a:xfrm>
        </p:grpSpPr>
        <p:pic>
          <p:nvPicPr>
            <p:cNvPr id="25" name="Picture 2" descr="\\sfp\Public\Mitchell\iStock_000008114474Medium.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7992708" y="2113979"/>
              <a:ext cx="3534759" cy="1500587"/>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6317512" y="1516385"/>
              <a:ext cx="8277329" cy="3828346"/>
              <a:chOff x="6181032" y="1516385"/>
              <a:chExt cx="8277329" cy="3828346"/>
            </a:xfrm>
          </p:grpSpPr>
          <p:sp>
            <p:nvSpPr>
              <p:cNvPr id="23" name="Rectangle 22"/>
              <p:cNvSpPr/>
              <p:nvPr/>
            </p:nvSpPr>
            <p:spPr>
              <a:xfrm>
                <a:off x="6181032" y="1516385"/>
                <a:ext cx="7368562" cy="553998"/>
              </a:xfrm>
              <a:prstGeom prst="rect">
                <a:avLst/>
              </a:prstGeom>
            </p:spPr>
            <p:txBody>
              <a:bodyPr wrap="square" lIns="0" tIns="0" rIns="0" bIns="0">
                <a:spAutoFit/>
              </a:bodyPr>
              <a:lstStyle/>
              <a:p>
                <a:pPr defTabSz="1243437"/>
                <a:r>
                  <a:rPr lang="en-US" sz="3700" dirty="0">
                    <a:solidFill>
                      <a:srgbClr val="EB3C00">
                        <a:alpha val="99000"/>
                      </a:srgbClr>
                    </a:solidFill>
                    <a:latin typeface="+mj-lt"/>
                  </a:rPr>
                  <a:t>Email / IM&amp;P / Voice (Telephony)</a:t>
                </a:r>
                <a:endParaRPr lang="en-US" sz="3700" dirty="0">
                  <a:solidFill>
                    <a:srgbClr val="EB3C00">
                      <a:alpha val="99000"/>
                    </a:srgbClr>
                  </a:solidFill>
                  <a:latin typeface="+mj-lt"/>
                </a:endParaRPr>
              </a:p>
            </p:txBody>
          </p:sp>
          <p:sp>
            <p:nvSpPr>
              <p:cNvPr id="14" name="Rectangle 13"/>
              <p:cNvSpPr/>
              <p:nvPr/>
            </p:nvSpPr>
            <p:spPr>
              <a:xfrm>
                <a:off x="6181032" y="3651960"/>
                <a:ext cx="8277329" cy="1692771"/>
              </a:xfrm>
              <a:prstGeom prst="rect">
                <a:avLst/>
              </a:prstGeom>
            </p:spPr>
            <p:txBody>
              <a:bodyPr wrap="square" lIns="182880" tIns="0" rIns="0" bIns="0">
                <a:spAutoFit/>
              </a:bodyPr>
              <a:lstStyle/>
              <a:p>
                <a:pPr defTabSz="1988827" fontAlgn="base">
                  <a:spcBef>
                    <a:spcPct val="0"/>
                  </a:spcBef>
                  <a:spcAft>
                    <a:spcPct val="0"/>
                  </a:spcAft>
                </a:pPr>
                <a:r>
                  <a:rPr lang="en-US" sz="2200" dirty="0">
                    <a:solidFill>
                      <a:prstClr val="black">
                        <a:lumMod val="65000"/>
                        <a:lumOff val="35000"/>
                      </a:prstClr>
                    </a:solidFill>
                    <a:latin typeface="Segoe UI Light"/>
                    <a:ea typeface="Segoe UI" pitchFamily="34" charset="0"/>
                    <a:cs typeface="Segoe UI" pitchFamily="34" charset="0"/>
                  </a:rPr>
                  <a:t>We all have accepted consumer communication resources from the cloud – Skype, Gmail, Facebook, </a:t>
                </a:r>
                <a:r>
                  <a:rPr lang="en-US" sz="2200" dirty="0" err="1">
                    <a:solidFill>
                      <a:prstClr val="black">
                        <a:lumMod val="65000"/>
                        <a:lumOff val="35000"/>
                      </a:prstClr>
                    </a:solidFill>
                    <a:latin typeface="Segoe UI Light"/>
                    <a:ea typeface="Segoe UI" pitchFamily="34" charset="0"/>
                    <a:cs typeface="Segoe UI" pitchFamily="34" charset="0"/>
                  </a:rPr>
                  <a:t>iMessage</a:t>
                </a:r>
                <a:endParaRPr lang="en-US" sz="2200" dirty="0">
                  <a:solidFill>
                    <a:prstClr val="black">
                      <a:lumMod val="65000"/>
                      <a:lumOff val="35000"/>
                    </a:prstClr>
                  </a:solidFill>
                  <a:latin typeface="Segoe UI Light"/>
                  <a:ea typeface="Segoe UI" pitchFamily="34" charset="0"/>
                  <a:cs typeface="Segoe UI" pitchFamily="34" charset="0"/>
                </a:endParaRPr>
              </a:p>
              <a:p>
                <a:pPr defTabSz="1988827" fontAlgn="base">
                  <a:spcBef>
                    <a:spcPct val="0"/>
                  </a:spcBef>
                  <a:spcAft>
                    <a:spcPct val="0"/>
                  </a:spcAft>
                </a:pPr>
                <a:endParaRPr lang="en-US" sz="2200" dirty="0">
                  <a:solidFill>
                    <a:prstClr val="black">
                      <a:lumMod val="65000"/>
                      <a:lumOff val="35000"/>
                    </a:prstClr>
                  </a:solidFill>
                  <a:latin typeface="Segoe UI Light"/>
                  <a:ea typeface="Segoe UI" pitchFamily="34" charset="0"/>
                  <a:cs typeface="Segoe UI" pitchFamily="34" charset="0"/>
                </a:endParaRPr>
              </a:p>
              <a:p>
                <a:pPr defTabSz="1988827" fontAlgn="base">
                  <a:spcBef>
                    <a:spcPct val="0"/>
                  </a:spcBef>
                  <a:spcAft>
                    <a:spcPct val="0"/>
                  </a:spcAft>
                </a:pPr>
                <a:r>
                  <a:rPr lang="en-US" sz="2200" dirty="0">
                    <a:solidFill>
                      <a:prstClr val="black">
                        <a:lumMod val="65000"/>
                        <a:lumOff val="35000"/>
                      </a:prstClr>
                    </a:solidFill>
                    <a:latin typeface="Segoe UI Light"/>
                    <a:ea typeface="Segoe UI" pitchFamily="34" charset="0"/>
                    <a:cs typeface="Segoe UI" pitchFamily="34" charset="0"/>
                  </a:rPr>
                  <a:t>Businesses are now rapidly adopting “Industrial Clouds” for their business needs.</a:t>
                </a:r>
                <a:endParaRPr lang="en-US" sz="2200" dirty="0">
                  <a:solidFill>
                    <a:prstClr val="black">
                      <a:lumMod val="65000"/>
                      <a:lumOff val="35000"/>
                    </a:prstClr>
                  </a:solidFill>
                  <a:latin typeface="Segoe UI Light"/>
                  <a:ea typeface="Segoe UI" pitchFamily="34" charset="0"/>
                  <a:cs typeface="Segoe UI" pitchFamily="34" charset="0"/>
                </a:endParaRPr>
              </a:p>
            </p:txBody>
          </p:sp>
        </p:grpSp>
      </p:grpSp>
      <p:sp>
        <p:nvSpPr>
          <p:cNvPr id="10" name="Title 9"/>
          <p:cNvSpPr>
            <a:spLocks noGrp="1"/>
          </p:cNvSpPr>
          <p:nvPr>
            <p:ph type="title"/>
          </p:nvPr>
        </p:nvSpPr>
        <p:spPr/>
        <p:txBody>
          <a:bodyPr/>
          <a:lstStyle/>
          <a:p>
            <a:r>
              <a:rPr lang="en-US" sz="4100" dirty="0"/>
              <a:t>Commoditization (“</a:t>
            </a:r>
            <a:r>
              <a:rPr lang="en-US" sz="4100" dirty="0" err="1"/>
              <a:t>Utilitization</a:t>
            </a:r>
            <a:r>
              <a:rPr lang="en-US" sz="4100" dirty="0"/>
              <a:t>”) of Communication</a:t>
            </a:r>
            <a:endParaRPr lang="en-US" sz="4100" dirty="0"/>
          </a:p>
        </p:txBody>
      </p:sp>
      <p:pic>
        <p:nvPicPr>
          <p:cNvPr id="26" name="Picture 25" descr="Encore logo_primary.jpg.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5462" y="5800295"/>
            <a:ext cx="3147248" cy="932603"/>
          </a:xfrm>
          <a:prstGeom prst="rect">
            <a:avLst/>
          </a:prstGeom>
        </p:spPr>
      </p:pic>
    </p:spTree>
    <p:extLst>
      <p:ext uri="{BB962C8B-B14F-4D97-AF65-F5344CB8AC3E}">
        <p14:creationId xmlns:p14="http://schemas.microsoft.com/office/powerpoint/2010/main" val="79963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Office Productivity</a:t>
            </a:r>
            <a:br>
              <a:rPr lang="en-US" dirty="0" smtClean="0"/>
            </a:br>
            <a:r>
              <a:rPr lang="en-US" sz="3700" dirty="0">
                <a:solidFill>
                  <a:schemeClr val="bg2"/>
                </a:solidFill>
              </a:rPr>
              <a:t>Essential for business and consumers</a:t>
            </a:r>
            <a:endParaRPr lang="en-US" sz="3700" dirty="0">
              <a:solidFill>
                <a:schemeClr val="bg2"/>
              </a:solidFill>
            </a:endParaRPr>
          </a:p>
        </p:txBody>
      </p:sp>
      <p:grpSp>
        <p:nvGrpSpPr>
          <p:cNvPr id="52" name="Group 51"/>
          <p:cNvGrpSpPr/>
          <p:nvPr/>
        </p:nvGrpSpPr>
        <p:grpSpPr>
          <a:xfrm>
            <a:off x="6053770" y="2109576"/>
            <a:ext cx="5918565" cy="4103456"/>
            <a:chOff x="5933220" y="2068399"/>
            <a:chExt cx="5800707" cy="4023361"/>
          </a:xfrm>
        </p:grpSpPr>
        <p:sp>
          <p:nvSpPr>
            <p:cNvPr id="14" name="Rectangle 13"/>
            <p:cNvSpPr/>
            <p:nvPr/>
          </p:nvSpPr>
          <p:spPr bwMode="auto">
            <a:xfrm>
              <a:off x="6247527" y="2068399"/>
              <a:ext cx="5486400" cy="4023361"/>
            </a:xfrm>
            <a:prstGeom prst="rect">
              <a:avLst/>
            </a:prstGeom>
            <a:solidFill>
              <a:schemeClr val="tx2"/>
            </a:solidFill>
            <a:ln>
              <a:noFill/>
              <a:headEnd type="none" w="med" len="med"/>
              <a:tailEnd type="none" w="med" len="med"/>
            </a:ln>
            <a:effectLst/>
            <a:scene3d>
              <a:camera prst="orthographicFront" fov="0">
                <a:rot lat="0" lon="0" rev="0"/>
              </a:camera>
              <a:lightRig rig="glow" dir="t">
                <a:rot lat="0" lon="0" rev="6360000"/>
              </a:lightRig>
            </a:scene3d>
            <a:sp3d prstMaterial="flat">
              <a:contourClr>
                <a:srgbClr val="8CC600">
                  <a:satMod val="300000"/>
                </a:srgbClr>
              </a:contourClr>
            </a:sp3d>
          </p:spPr>
          <p:txBody>
            <a:bodyPr vert="horz" wrap="square" lIns="274320" tIns="45718" rIns="91436" bIns="45718" numCol="1" rtlCol="0" anchor="ctr" anchorCtr="0" compatLnSpc="1">
              <a:prstTxWarp prst="textNoShape">
                <a:avLst/>
              </a:prstTxWarp>
              <a:noAutofit/>
            </a:bodyPr>
            <a:lstStyle/>
            <a:p>
              <a:pPr defTabSz="932472" fontAlgn="base">
                <a:lnSpc>
                  <a:spcPct val="80000"/>
                </a:lnSpc>
                <a:defRPr/>
              </a:pPr>
              <a:endParaRPr lang="en-US" sz="4900" kern="0" spc="-71" dirty="0">
                <a:solidFill>
                  <a:srgbClr val="000000">
                    <a:alpha val="99000"/>
                  </a:srgbClr>
                </a:solidFill>
                <a:latin typeface="Segoe UI Light" pitchFamily="34" charset="0"/>
                <a:ea typeface="Segoe UI" pitchFamily="34" charset="0"/>
                <a:cs typeface="Segoe UI" pitchFamily="34" charset="0"/>
              </a:endParaRPr>
            </a:p>
          </p:txBody>
        </p:sp>
        <p:sp>
          <p:nvSpPr>
            <p:cNvPr id="15" name="Right Triangle 14"/>
            <p:cNvSpPr/>
            <p:nvPr/>
          </p:nvSpPr>
          <p:spPr bwMode="auto">
            <a:xfrm rot="18900000" flipH="1">
              <a:off x="5933220" y="3796194"/>
              <a:ext cx="567771" cy="567771"/>
            </a:xfrm>
            <a:prstGeom prst="rtTriangl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32472" fontAlgn="base">
                <a:spcBef>
                  <a:spcPct val="0"/>
                </a:spcBef>
                <a:spcAft>
                  <a:spcPct val="0"/>
                </a:spcAft>
                <a:defRPr/>
              </a:pPr>
              <a:endParaRPr lang="en-US" kern="0" spc="-51"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12"/>
            <p:cNvSpPr txBox="1">
              <a:spLocks/>
            </p:cNvSpPr>
            <p:nvPr/>
          </p:nvSpPr>
          <p:spPr>
            <a:xfrm>
              <a:off x="6322549" y="2467466"/>
              <a:ext cx="5411378" cy="1361911"/>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defRPr/>
              </a:pPr>
              <a:r>
                <a:rPr lang="en-US" sz="3700" dirty="0">
                  <a:solidFill>
                    <a:srgbClr val="FFFFFF"/>
                  </a:solidFill>
                </a:rPr>
                <a:t>Enterprise-grade cloud services</a:t>
              </a:r>
              <a:endParaRPr lang="en-US" sz="3700" dirty="0">
                <a:solidFill>
                  <a:srgbClr val="FFFFFF"/>
                </a:solidFill>
              </a:endParaRPr>
            </a:p>
            <a:p>
              <a:pPr lvl="1" algn="ctr">
                <a:defRPr/>
              </a:pPr>
              <a:endParaRPr lang="en-US" sz="1800" dirty="0">
                <a:solidFill>
                  <a:srgbClr val="FFFFFF"/>
                </a:solidFill>
              </a:endParaRPr>
            </a:p>
          </p:txBody>
        </p:sp>
        <p:grpSp>
          <p:nvGrpSpPr>
            <p:cNvPr id="48" name="Group 47"/>
            <p:cNvGrpSpPr>
              <a:grpSpLocks noChangeAspect="1"/>
            </p:cNvGrpSpPr>
            <p:nvPr/>
          </p:nvGrpSpPr>
          <p:grpSpPr>
            <a:xfrm>
              <a:off x="7531061" y="3673464"/>
              <a:ext cx="2876255" cy="1990047"/>
              <a:chOff x="7512773" y="3673464"/>
              <a:chExt cx="2876255" cy="1990047"/>
            </a:xfrm>
          </p:grpSpPr>
          <p:pic>
            <p:nvPicPr>
              <p:cNvPr id="34" name="Picture 33" descr="C:\Users\chrisw\Desktop\Cloud Services 3.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black">
              <a:xfrm>
                <a:off x="7512773" y="3673464"/>
                <a:ext cx="2448872" cy="168853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MAGNUM\Projects\Microsoft\Cloud Power FY12\Design\ICONS_PNG\Secure.png"/>
              <p:cNvPicPr>
                <a:picLocks noChangeAspect="1" noChangeArrowheads="1"/>
              </p:cNvPicPr>
              <p:nvPr/>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241285" y="4515768"/>
                <a:ext cx="1147743" cy="1147743"/>
              </a:xfrm>
              <a:prstGeom prst="rect">
                <a:avLst/>
              </a:prstGeom>
              <a:noFill/>
            </p:spPr>
          </p:pic>
        </p:grpSp>
      </p:grpSp>
      <p:grpSp>
        <p:nvGrpSpPr>
          <p:cNvPr id="3" name="Group 2"/>
          <p:cNvGrpSpPr/>
          <p:nvPr/>
        </p:nvGrpSpPr>
        <p:grpSpPr>
          <a:xfrm>
            <a:off x="529660" y="2109575"/>
            <a:ext cx="5844804" cy="4103456"/>
            <a:chOff x="519112" y="2068398"/>
            <a:chExt cx="5728415" cy="4023361"/>
          </a:xfrm>
        </p:grpSpPr>
        <p:sp>
          <p:nvSpPr>
            <p:cNvPr id="27" name="Rectangle 26"/>
            <p:cNvSpPr/>
            <p:nvPr/>
          </p:nvSpPr>
          <p:spPr bwMode="auto">
            <a:xfrm>
              <a:off x="521036" y="2068398"/>
              <a:ext cx="5486400" cy="4023361"/>
            </a:xfrm>
            <a:prstGeom prst="rect">
              <a:avLst/>
            </a:prstGeom>
            <a:solidFill>
              <a:schemeClr val="bg2"/>
            </a:solidFill>
            <a:ln w="25400" cap="flat" cmpd="sng" algn="ctr">
              <a:noFill/>
              <a:prstDash val="solid"/>
              <a:headEnd type="none" w="med" len="med"/>
              <a:tailEnd type="none" w="med" len="med"/>
            </a:ln>
            <a:effectLst/>
          </p:spPr>
          <p:txBody>
            <a:bodyPr vert="horz" wrap="square" lIns="121893" tIns="60947" rIns="121893" bIns="60947" numCol="1" rtlCol="0" anchor="ctr" anchorCtr="0" compatLnSpc="1">
              <a:prstTxWarp prst="textNoShape">
                <a:avLst/>
              </a:prstTxWarp>
            </a:bodyPr>
            <a:lstStyle/>
            <a:p>
              <a:pPr algn="ctr" defTabSz="1243079" fontAlgn="base">
                <a:spcBef>
                  <a:spcPct val="0"/>
                </a:spcBef>
                <a:spcAft>
                  <a:spcPct val="0"/>
                </a:spcAft>
              </a:pPr>
              <a:endParaRPr lang="en-US" sz="3000" kern="0" dirty="0">
                <a:gradFill>
                  <a:gsLst>
                    <a:gs pos="0">
                      <a:srgbClr val="FFFFFF"/>
                    </a:gs>
                    <a:gs pos="100000">
                      <a:srgbClr val="FFFFFF"/>
                    </a:gs>
                  </a:gsLst>
                  <a:lin ang="5400000" scaled="0"/>
                </a:gradFill>
              </a:endParaRPr>
            </a:p>
          </p:txBody>
        </p:sp>
        <p:sp>
          <p:nvSpPr>
            <p:cNvPr id="28" name="Right Triangle 27"/>
            <p:cNvSpPr/>
            <p:nvPr/>
          </p:nvSpPr>
          <p:spPr bwMode="auto">
            <a:xfrm rot="18900000" flipH="1">
              <a:off x="5736533" y="3824581"/>
              <a:ext cx="510994" cy="510994"/>
            </a:xfrm>
            <a:prstGeom prst="rtTriangle">
              <a:avLst/>
            </a:prstGeom>
            <a:solidFill>
              <a:schemeClr val="bg2"/>
            </a:solidFill>
            <a:ln w="25400" cap="flat" cmpd="sng" algn="ctr">
              <a:noFill/>
              <a:prstDash val="solid"/>
              <a:headEnd type="none" w="med" len="med"/>
              <a:tailEnd type="none" w="med" len="med"/>
            </a:ln>
            <a:effectLst/>
          </p:spPr>
          <p:txBody>
            <a:bodyPr vert="horz" wrap="square" lIns="121893" tIns="60947" rIns="121893" bIns="60947" numCol="1" rtlCol="0" anchor="ctr" anchorCtr="0" compatLnSpc="1">
              <a:prstTxWarp prst="textNoShape">
                <a:avLst/>
              </a:prstTxWarp>
            </a:bodyPr>
            <a:lstStyle/>
            <a:p>
              <a:pPr algn="ctr" defTabSz="1243079" fontAlgn="base">
                <a:spcBef>
                  <a:spcPct val="0"/>
                </a:spcBef>
                <a:spcAft>
                  <a:spcPct val="0"/>
                </a:spcAft>
              </a:pPr>
              <a:endParaRPr lang="en-US" sz="3000" kern="0" dirty="0" err="1">
                <a:gradFill>
                  <a:gsLst>
                    <a:gs pos="0">
                      <a:srgbClr val="FFFFFF"/>
                    </a:gs>
                    <a:gs pos="100000">
                      <a:srgbClr val="FFFFFF"/>
                    </a:gs>
                  </a:gsLst>
                  <a:lin ang="5400000" scaled="0"/>
                </a:gradFill>
              </a:endParaRPr>
            </a:p>
          </p:txBody>
        </p:sp>
        <p:sp>
          <p:nvSpPr>
            <p:cNvPr id="18" name="Text Placeholder 12"/>
            <p:cNvSpPr txBox="1">
              <a:spLocks/>
            </p:cNvSpPr>
            <p:nvPr/>
          </p:nvSpPr>
          <p:spPr>
            <a:xfrm>
              <a:off x="519112" y="2467466"/>
              <a:ext cx="5457515" cy="1361911"/>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defRPr/>
              </a:pPr>
              <a:r>
                <a:rPr lang="en-US" sz="3700" dirty="0">
                  <a:solidFill>
                    <a:srgbClr val="FFFFFF"/>
                  </a:solidFill>
                </a:rPr>
                <a:t>Comprehensive tools to do your best work</a:t>
              </a:r>
            </a:p>
            <a:p>
              <a:pPr lvl="1" algn="ctr">
                <a:defRPr/>
              </a:pPr>
              <a:endParaRPr lang="en-US" sz="1800" dirty="0">
                <a:solidFill>
                  <a:srgbClr val="FFFFFF"/>
                </a:solidFill>
              </a:endParaRPr>
            </a:p>
          </p:txBody>
        </p:sp>
        <p:grpSp>
          <p:nvGrpSpPr>
            <p:cNvPr id="46" name="Group 45"/>
            <p:cNvGrpSpPr/>
            <p:nvPr/>
          </p:nvGrpSpPr>
          <p:grpSpPr>
            <a:xfrm>
              <a:off x="1191101" y="4131780"/>
              <a:ext cx="4146269" cy="1188566"/>
              <a:chOff x="975683" y="3703474"/>
              <a:chExt cx="4146269" cy="1188566"/>
            </a:xfrm>
          </p:grpSpPr>
          <p:pic>
            <p:nvPicPr>
              <p:cNvPr id="20" name="Picture 19"/>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tretch>
                <a:fillRect/>
              </a:stretch>
            </p:blipFill>
            <p:spPr>
              <a:xfrm>
                <a:off x="4843000" y="4281725"/>
                <a:ext cx="278952" cy="535940"/>
              </a:xfrm>
              <a:prstGeom prst="rect">
                <a:avLst/>
              </a:prstGeom>
            </p:spPr>
          </p:pic>
          <p:grpSp>
            <p:nvGrpSpPr>
              <p:cNvPr id="22" name="Group 58"/>
              <p:cNvGrpSpPr>
                <a:grpSpLocks noChangeAspect="1"/>
              </p:cNvGrpSpPr>
              <p:nvPr/>
            </p:nvGrpSpPr>
            <p:grpSpPr>
              <a:xfrm>
                <a:off x="1997977" y="4006287"/>
                <a:ext cx="1052323" cy="811378"/>
                <a:chOff x="1919150" y="3044496"/>
                <a:chExt cx="666391" cy="475141"/>
              </a:xfrm>
              <a:solidFill>
                <a:srgbClr val="FFFFFF"/>
              </a:solidFill>
            </p:grpSpPr>
            <p:sp>
              <p:nvSpPr>
                <p:cNvPr id="24" name="Round Same Side Corner Rectangle 11"/>
                <p:cNvSpPr/>
                <p:nvPr/>
              </p:nvSpPr>
              <p:spPr>
                <a:xfrm>
                  <a:off x="1970085" y="3044496"/>
                  <a:ext cx="564520" cy="361776"/>
                </a:xfrm>
                <a:custGeom>
                  <a:avLst/>
                  <a:gdLst/>
                  <a:ahLst/>
                  <a:cxnLst/>
                  <a:rect l="l" t="t" r="r" b="b"/>
                  <a:pathLst>
                    <a:path w="564520" h="361776">
                      <a:moveTo>
                        <a:pt x="21117" y="19360"/>
                      </a:moveTo>
                      <a:lnTo>
                        <a:pt x="21117" y="345592"/>
                      </a:lnTo>
                      <a:lnTo>
                        <a:pt x="543404" y="345592"/>
                      </a:lnTo>
                      <a:lnTo>
                        <a:pt x="543404" y="19360"/>
                      </a:lnTo>
                      <a:close/>
                      <a:moveTo>
                        <a:pt x="17539" y="0"/>
                      </a:moveTo>
                      <a:lnTo>
                        <a:pt x="546981" y="0"/>
                      </a:lnTo>
                      <a:cubicBezTo>
                        <a:pt x="556668" y="0"/>
                        <a:pt x="564520" y="7852"/>
                        <a:pt x="564520" y="17539"/>
                      </a:cubicBezTo>
                      <a:lnTo>
                        <a:pt x="564520" y="361776"/>
                      </a:lnTo>
                      <a:lnTo>
                        <a:pt x="0" y="361776"/>
                      </a:lnTo>
                      <a:lnTo>
                        <a:pt x="0" y="17539"/>
                      </a:lnTo>
                      <a:cubicBezTo>
                        <a:pt x="0" y="7852"/>
                        <a:pt x="7852" y="0"/>
                        <a:pt x="17539" y="0"/>
                      </a:cubicBezTo>
                      <a:close/>
                    </a:path>
                  </a:pathLst>
                </a:custGeom>
                <a:grpFill/>
                <a:ln w="25400" cap="flat" cmpd="sng" algn="ctr">
                  <a:noFill/>
                  <a:prstDash val="solid"/>
                </a:ln>
                <a:effectLst/>
              </p:spPr>
              <p:txBody>
                <a:bodyPr rtlCol="0" anchor="ctr"/>
                <a:lstStyle/>
                <a:p>
                  <a:pPr algn="ctr" defTabSz="932779">
                    <a:defRPr/>
                  </a:pPr>
                  <a:endParaRPr lang="en-US" kern="0">
                    <a:solidFill>
                      <a:srgbClr val="F2F2F2"/>
                    </a:solidFill>
                  </a:endParaRPr>
                </a:p>
              </p:txBody>
            </p:sp>
            <p:sp>
              <p:nvSpPr>
                <p:cNvPr id="25" name="Trapezoid 12"/>
                <p:cNvSpPr/>
                <p:nvPr/>
              </p:nvSpPr>
              <p:spPr>
                <a:xfrm>
                  <a:off x="1919150" y="3408078"/>
                  <a:ext cx="666391" cy="84127"/>
                </a:xfrm>
                <a:custGeom>
                  <a:avLst/>
                  <a:gdLst/>
                  <a:ahLst/>
                  <a:cxnLst/>
                  <a:rect l="l" t="t" r="r" b="b"/>
                  <a:pathLst>
                    <a:path w="666391" h="84127">
                      <a:moveTo>
                        <a:pt x="257990" y="52557"/>
                      </a:moveTo>
                      <a:lnTo>
                        <a:pt x="241755" y="79989"/>
                      </a:lnTo>
                      <a:lnTo>
                        <a:pt x="424635" y="79989"/>
                      </a:lnTo>
                      <a:lnTo>
                        <a:pt x="408400" y="52557"/>
                      </a:lnTo>
                      <a:close/>
                      <a:moveTo>
                        <a:pt x="49787" y="0"/>
                      </a:moveTo>
                      <a:lnTo>
                        <a:pt x="616604" y="0"/>
                      </a:lnTo>
                      <a:lnTo>
                        <a:pt x="666391" y="84127"/>
                      </a:lnTo>
                      <a:lnTo>
                        <a:pt x="0" y="84127"/>
                      </a:lnTo>
                      <a:close/>
                    </a:path>
                  </a:pathLst>
                </a:custGeom>
                <a:grpFill/>
                <a:ln w="25400" cap="flat" cmpd="sng" algn="ctr">
                  <a:noFill/>
                  <a:prstDash val="solid"/>
                </a:ln>
                <a:effectLst/>
              </p:spPr>
              <p:txBody>
                <a:bodyPr rtlCol="0" anchor="ctr"/>
                <a:lstStyle/>
                <a:p>
                  <a:pPr algn="ctr" defTabSz="932779">
                    <a:defRPr/>
                  </a:pPr>
                  <a:endParaRPr lang="en-US" kern="0">
                    <a:solidFill>
                      <a:srgbClr val="F2F2F2"/>
                    </a:solidFill>
                  </a:endParaRPr>
                </a:p>
              </p:txBody>
            </p:sp>
            <p:sp>
              <p:nvSpPr>
                <p:cNvPr id="26" name="Rectangle 25"/>
                <p:cNvSpPr/>
                <p:nvPr/>
              </p:nvSpPr>
              <p:spPr>
                <a:xfrm>
                  <a:off x="1919446" y="3492205"/>
                  <a:ext cx="665798" cy="27432"/>
                </a:xfrm>
                <a:prstGeom prst="rect">
                  <a:avLst/>
                </a:prstGeom>
                <a:grpFill/>
                <a:ln w="25400" cap="flat" cmpd="sng" algn="ctr">
                  <a:noFill/>
                  <a:prstDash val="solid"/>
                </a:ln>
                <a:effectLst/>
              </p:spPr>
              <p:txBody>
                <a:bodyPr rtlCol="0" anchor="ctr"/>
                <a:lstStyle/>
                <a:p>
                  <a:pPr algn="ctr" defTabSz="932779">
                    <a:defRPr/>
                  </a:pPr>
                  <a:endParaRPr lang="en-US" kern="0">
                    <a:solidFill>
                      <a:srgbClr val="F2F2F2"/>
                    </a:solidFill>
                  </a:endParaRPr>
                </a:p>
              </p:txBody>
            </p:sp>
          </p:grpSp>
          <p:sp>
            <p:nvSpPr>
              <p:cNvPr id="23" name="Freeform 7"/>
              <p:cNvSpPr>
                <a:spLocks noChangeAspect="1" noEditPoints="1"/>
              </p:cNvSpPr>
              <p:nvPr/>
            </p:nvSpPr>
            <p:spPr bwMode="auto">
              <a:xfrm>
                <a:off x="3289752" y="3703474"/>
                <a:ext cx="1403086" cy="1114191"/>
              </a:xfrm>
              <a:custGeom>
                <a:avLst/>
                <a:gdLst>
                  <a:gd name="T0" fmla="*/ 16 w 1389"/>
                  <a:gd name="T1" fmla="*/ 0 h 878"/>
                  <a:gd name="T2" fmla="*/ 0 w 1389"/>
                  <a:gd name="T3" fmla="*/ 332 h 878"/>
                  <a:gd name="T4" fmla="*/ 0 w 1389"/>
                  <a:gd name="T5" fmla="*/ 788 h 878"/>
                  <a:gd name="T6" fmla="*/ 198 w 1389"/>
                  <a:gd name="T7" fmla="*/ 802 h 878"/>
                  <a:gd name="T8" fmla="*/ 647 w 1389"/>
                  <a:gd name="T9" fmla="*/ 803 h 878"/>
                  <a:gd name="T10" fmla="*/ 647 w 1389"/>
                  <a:gd name="T11" fmla="*/ 826 h 878"/>
                  <a:gd name="T12" fmla="*/ 355 w 1389"/>
                  <a:gd name="T13" fmla="*/ 840 h 878"/>
                  <a:gd name="T14" fmla="*/ 345 w 1389"/>
                  <a:gd name="T15" fmla="*/ 878 h 878"/>
                  <a:gd name="T16" fmla="*/ 1039 w 1389"/>
                  <a:gd name="T17" fmla="*/ 864 h 878"/>
                  <a:gd name="T18" fmla="*/ 1000 w 1389"/>
                  <a:gd name="T19" fmla="*/ 826 h 878"/>
                  <a:gd name="T20" fmla="*/ 721 w 1389"/>
                  <a:gd name="T21" fmla="*/ 804 h 878"/>
                  <a:gd name="T22" fmla="*/ 1374 w 1389"/>
                  <a:gd name="T23" fmla="*/ 803 h 878"/>
                  <a:gd name="T24" fmla="*/ 1389 w 1389"/>
                  <a:gd name="T25" fmla="*/ 14 h 878"/>
                  <a:gd name="T26" fmla="*/ 1126 w 1389"/>
                  <a:gd name="T27" fmla="*/ 781 h 878"/>
                  <a:gd name="T28" fmla="*/ 1107 w 1389"/>
                  <a:gd name="T29" fmla="*/ 778 h 878"/>
                  <a:gd name="T30" fmla="*/ 1126 w 1389"/>
                  <a:gd name="T31" fmla="*/ 774 h 878"/>
                  <a:gd name="T32" fmla="*/ 1126 w 1389"/>
                  <a:gd name="T33" fmla="*/ 781 h 878"/>
                  <a:gd name="T34" fmla="*/ 1144 w 1389"/>
                  <a:gd name="T35" fmla="*/ 781 h 878"/>
                  <a:gd name="T36" fmla="*/ 1144 w 1389"/>
                  <a:gd name="T37" fmla="*/ 774 h 878"/>
                  <a:gd name="T38" fmla="*/ 1164 w 1389"/>
                  <a:gd name="T39" fmla="*/ 778 h 878"/>
                  <a:gd name="T40" fmla="*/ 1194 w 1389"/>
                  <a:gd name="T41" fmla="*/ 781 h 878"/>
                  <a:gd name="T42" fmla="*/ 1174 w 1389"/>
                  <a:gd name="T43" fmla="*/ 778 h 878"/>
                  <a:gd name="T44" fmla="*/ 1194 w 1389"/>
                  <a:gd name="T45" fmla="*/ 774 h 878"/>
                  <a:gd name="T46" fmla="*/ 1194 w 1389"/>
                  <a:gd name="T47" fmla="*/ 781 h 878"/>
                  <a:gd name="T48" fmla="*/ 1211 w 1389"/>
                  <a:gd name="T49" fmla="*/ 781 h 878"/>
                  <a:gd name="T50" fmla="*/ 1211 w 1389"/>
                  <a:gd name="T51" fmla="*/ 774 h 878"/>
                  <a:gd name="T52" fmla="*/ 1231 w 1389"/>
                  <a:gd name="T53" fmla="*/ 778 h 878"/>
                  <a:gd name="T54" fmla="*/ 1261 w 1389"/>
                  <a:gd name="T55" fmla="*/ 781 h 878"/>
                  <a:gd name="T56" fmla="*/ 1241 w 1389"/>
                  <a:gd name="T57" fmla="*/ 778 h 878"/>
                  <a:gd name="T58" fmla="*/ 1261 w 1389"/>
                  <a:gd name="T59" fmla="*/ 774 h 878"/>
                  <a:gd name="T60" fmla="*/ 1261 w 1389"/>
                  <a:gd name="T61" fmla="*/ 781 h 878"/>
                  <a:gd name="T62" fmla="*/ 1278 w 1389"/>
                  <a:gd name="T63" fmla="*/ 781 h 878"/>
                  <a:gd name="T64" fmla="*/ 1278 w 1389"/>
                  <a:gd name="T65" fmla="*/ 774 h 878"/>
                  <a:gd name="T66" fmla="*/ 1298 w 1389"/>
                  <a:gd name="T67" fmla="*/ 778 h 878"/>
                  <a:gd name="T68" fmla="*/ 1316 w 1389"/>
                  <a:gd name="T69" fmla="*/ 787 h 878"/>
                  <a:gd name="T70" fmla="*/ 1316 w 1389"/>
                  <a:gd name="T71" fmla="*/ 768 h 878"/>
                  <a:gd name="T72" fmla="*/ 1316 w 1389"/>
                  <a:gd name="T73" fmla="*/ 787 h 878"/>
                  <a:gd name="T74" fmla="*/ 1326 w 1389"/>
                  <a:gd name="T75" fmla="*/ 754 h 878"/>
                  <a:gd name="T76" fmla="*/ 455 w 1389"/>
                  <a:gd name="T77" fmla="*/ 754 h 878"/>
                  <a:gd name="T78" fmla="*/ 49 w 1389"/>
                  <a:gd name="T79" fmla="*/ 739 h 878"/>
                  <a:gd name="T80" fmla="*/ 49 w 1389"/>
                  <a:gd name="T81" fmla="*/ 332 h 878"/>
                  <a:gd name="T82" fmla="*/ 64 w 1389"/>
                  <a:gd name="T83" fmla="*/ 48 h 878"/>
                  <a:gd name="T84" fmla="*/ 1340 w 1389"/>
                  <a:gd name="T85" fmla="*/ 63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89" h="878">
                    <a:moveTo>
                      <a:pt x="1374" y="0"/>
                    </a:moveTo>
                    <a:cubicBezTo>
                      <a:pt x="16" y="0"/>
                      <a:pt x="16" y="0"/>
                      <a:pt x="16" y="0"/>
                    </a:cubicBezTo>
                    <a:cubicBezTo>
                      <a:pt x="7" y="0"/>
                      <a:pt x="0" y="6"/>
                      <a:pt x="0" y="14"/>
                    </a:cubicBezTo>
                    <a:cubicBezTo>
                      <a:pt x="0" y="139"/>
                      <a:pt x="0" y="244"/>
                      <a:pt x="0" y="332"/>
                    </a:cubicBezTo>
                    <a:cubicBezTo>
                      <a:pt x="0" y="384"/>
                      <a:pt x="0" y="430"/>
                      <a:pt x="0" y="470"/>
                    </a:cubicBezTo>
                    <a:cubicBezTo>
                      <a:pt x="0" y="788"/>
                      <a:pt x="0" y="788"/>
                      <a:pt x="0" y="788"/>
                    </a:cubicBezTo>
                    <a:cubicBezTo>
                      <a:pt x="0" y="796"/>
                      <a:pt x="7" y="802"/>
                      <a:pt x="16" y="802"/>
                    </a:cubicBezTo>
                    <a:cubicBezTo>
                      <a:pt x="16" y="802"/>
                      <a:pt x="16" y="802"/>
                      <a:pt x="198" y="802"/>
                    </a:cubicBezTo>
                    <a:cubicBezTo>
                      <a:pt x="198" y="802"/>
                      <a:pt x="198" y="803"/>
                      <a:pt x="198" y="803"/>
                    </a:cubicBezTo>
                    <a:cubicBezTo>
                      <a:pt x="647" y="803"/>
                      <a:pt x="647" y="803"/>
                      <a:pt x="647" y="803"/>
                    </a:cubicBezTo>
                    <a:cubicBezTo>
                      <a:pt x="647" y="803"/>
                      <a:pt x="647" y="803"/>
                      <a:pt x="647" y="804"/>
                    </a:cubicBezTo>
                    <a:cubicBezTo>
                      <a:pt x="647" y="826"/>
                      <a:pt x="647" y="826"/>
                      <a:pt x="647" y="826"/>
                    </a:cubicBezTo>
                    <a:cubicBezTo>
                      <a:pt x="369" y="826"/>
                      <a:pt x="369" y="826"/>
                      <a:pt x="369" y="826"/>
                    </a:cubicBezTo>
                    <a:cubicBezTo>
                      <a:pt x="362" y="826"/>
                      <a:pt x="355" y="832"/>
                      <a:pt x="355" y="840"/>
                    </a:cubicBezTo>
                    <a:cubicBezTo>
                      <a:pt x="331" y="864"/>
                      <a:pt x="331" y="864"/>
                      <a:pt x="331" y="864"/>
                    </a:cubicBezTo>
                    <a:cubicBezTo>
                      <a:pt x="331" y="872"/>
                      <a:pt x="337" y="878"/>
                      <a:pt x="345" y="878"/>
                    </a:cubicBezTo>
                    <a:cubicBezTo>
                      <a:pt x="1024" y="878"/>
                      <a:pt x="1024" y="878"/>
                      <a:pt x="1024" y="878"/>
                    </a:cubicBezTo>
                    <a:cubicBezTo>
                      <a:pt x="1033" y="878"/>
                      <a:pt x="1039" y="872"/>
                      <a:pt x="1039" y="864"/>
                    </a:cubicBezTo>
                    <a:cubicBezTo>
                      <a:pt x="1015" y="840"/>
                      <a:pt x="1015" y="840"/>
                      <a:pt x="1015" y="840"/>
                    </a:cubicBezTo>
                    <a:cubicBezTo>
                      <a:pt x="1015" y="832"/>
                      <a:pt x="1009" y="826"/>
                      <a:pt x="1000" y="826"/>
                    </a:cubicBezTo>
                    <a:cubicBezTo>
                      <a:pt x="721" y="826"/>
                      <a:pt x="721" y="826"/>
                      <a:pt x="721" y="826"/>
                    </a:cubicBezTo>
                    <a:cubicBezTo>
                      <a:pt x="721" y="804"/>
                      <a:pt x="721" y="804"/>
                      <a:pt x="721" y="804"/>
                    </a:cubicBezTo>
                    <a:cubicBezTo>
                      <a:pt x="721" y="803"/>
                      <a:pt x="721" y="803"/>
                      <a:pt x="721" y="803"/>
                    </a:cubicBezTo>
                    <a:cubicBezTo>
                      <a:pt x="1374" y="803"/>
                      <a:pt x="1374" y="803"/>
                      <a:pt x="1374" y="803"/>
                    </a:cubicBezTo>
                    <a:cubicBezTo>
                      <a:pt x="1383" y="803"/>
                      <a:pt x="1389" y="797"/>
                      <a:pt x="1389" y="789"/>
                    </a:cubicBezTo>
                    <a:cubicBezTo>
                      <a:pt x="1389" y="14"/>
                      <a:pt x="1389" y="14"/>
                      <a:pt x="1389" y="14"/>
                    </a:cubicBezTo>
                    <a:cubicBezTo>
                      <a:pt x="1389" y="6"/>
                      <a:pt x="1383" y="0"/>
                      <a:pt x="1374" y="0"/>
                    </a:cubicBezTo>
                    <a:close/>
                    <a:moveTo>
                      <a:pt x="1126" y="781"/>
                    </a:moveTo>
                    <a:cubicBezTo>
                      <a:pt x="1110" y="781"/>
                      <a:pt x="1110" y="781"/>
                      <a:pt x="1110" y="781"/>
                    </a:cubicBezTo>
                    <a:cubicBezTo>
                      <a:pt x="1108" y="781"/>
                      <a:pt x="1107" y="780"/>
                      <a:pt x="1107" y="778"/>
                    </a:cubicBezTo>
                    <a:cubicBezTo>
                      <a:pt x="1107" y="776"/>
                      <a:pt x="1108" y="774"/>
                      <a:pt x="1110" y="774"/>
                    </a:cubicBezTo>
                    <a:cubicBezTo>
                      <a:pt x="1126" y="774"/>
                      <a:pt x="1126" y="774"/>
                      <a:pt x="1126" y="774"/>
                    </a:cubicBezTo>
                    <a:cubicBezTo>
                      <a:pt x="1129" y="774"/>
                      <a:pt x="1130" y="776"/>
                      <a:pt x="1130" y="778"/>
                    </a:cubicBezTo>
                    <a:cubicBezTo>
                      <a:pt x="1130" y="780"/>
                      <a:pt x="1129" y="781"/>
                      <a:pt x="1126" y="781"/>
                    </a:cubicBezTo>
                    <a:close/>
                    <a:moveTo>
                      <a:pt x="1160" y="781"/>
                    </a:moveTo>
                    <a:cubicBezTo>
                      <a:pt x="1144" y="781"/>
                      <a:pt x="1144" y="781"/>
                      <a:pt x="1144" y="781"/>
                    </a:cubicBezTo>
                    <a:cubicBezTo>
                      <a:pt x="1142" y="781"/>
                      <a:pt x="1140" y="780"/>
                      <a:pt x="1140" y="778"/>
                    </a:cubicBezTo>
                    <a:cubicBezTo>
                      <a:pt x="1140" y="776"/>
                      <a:pt x="1142" y="774"/>
                      <a:pt x="1144" y="774"/>
                    </a:cubicBezTo>
                    <a:cubicBezTo>
                      <a:pt x="1160" y="774"/>
                      <a:pt x="1160" y="774"/>
                      <a:pt x="1160" y="774"/>
                    </a:cubicBezTo>
                    <a:cubicBezTo>
                      <a:pt x="1162" y="774"/>
                      <a:pt x="1164" y="776"/>
                      <a:pt x="1164" y="778"/>
                    </a:cubicBezTo>
                    <a:cubicBezTo>
                      <a:pt x="1164" y="780"/>
                      <a:pt x="1162" y="781"/>
                      <a:pt x="1160" y="781"/>
                    </a:cubicBezTo>
                    <a:close/>
                    <a:moveTo>
                      <a:pt x="1194" y="781"/>
                    </a:moveTo>
                    <a:cubicBezTo>
                      <a:pt x="1177" y="781"/>
                      <a:pt x="1177" y="781"/>
                      <a:pt x="1177" y="781"/>
                    </a:cubicBezTo>
                    <a:cubicBezTo>
                      <a:pt x="1175" y="781"/>
                      <a:pt x="1174" y="780"/>
                      <a:pt x="1174" y="778"/>
                    </a:cubicBezTo>
                    <a:cubicBezTo>
                      <a:pt x="1174" y="776"/>
                      <a:pt x="1175" y="774"/>
                      <a:pt x="1177" y="774"/>
                    </a:cubicBezTo>
                    <a:cubicBezTo>
                      <a:pt x="1194" y="774"/>
                      <a:pt x="1194" y="774"/>
                      <a:pt x="1194" y="774"/>
                    </a:cubicBezTo>
                    <a:cubicBezTo>
                      <a:pt x="1196" y="774"/>
                      <a:pt x="1198" y="776"/>
                      <a:pt x="1198" y="778"/>
                    </a:cubicBezTo>
                    <a:cubicBezTo>
                      <a:pt x="1198" y="780"/>
                      <a:pt x="1196" y="781"/>
                      <a:pt x="1194" y="781"/>
                    </a:cubicBezTo>
                    <a:close/>
                    <a:moveTo>
                      <a:pt x="1228" y="781"/>
                    </a:moveTo>
                    <a:cubicBezTo>
                      <a:pt x="1211" y="781"/>
                      <a:pt x="1211" y="781"/>
                      <a:pt x="1211" y="781"/>
                    </a:cubicBezTo>
                    <a:cubicBezTo>
                      <a:pt x="1209" y="781"/>
                      <a:pt x="1207" y="780"/>
                      <a:pt x="1207" y="778"/>
                    </a:cubicBezTo>
                    <a:cubicBezTo>
                      <a:pt x="1207" y="776"/>
                      <a:pt x="1209" y="774"/>
                      <a:pt x="1211" y="774"/>
                    </a:cubicBezTo>
                    <a:cubicBezTo>
                      <a:pt x="1228" y="774"/>
                      <a:pt x="1228" y="774"/>
                      <a:pt x="1228" y="774"/>
                    </a:cubicBezTo>
                    <a:cubicBezTo>
                      <a:pt x="1230" y="774"/>
                      <a:pt x="1231" y="776"/>
                      <a:pt x="1231" y="778"/>
                    </a:cubicBezTo>
                    <a:cubicBezTo>
                      <a:pt x="1231" y="780"/>
                      <a:pt x="1230" y="781"/>
                      <a:pt x="1228" y="781"/>
                    </a:cubicBezTo>
                    <a:close/>
                    <a:moveTo>
                      <a:pt x="1261" y="781"/>
                    </a:moveTo>
                    <a:cubicBezTo>
                      <a:pt x="1244" y="781"/>
                      <a:pt x="1244" y="781"/>
                      <a:pt x="1244" y="781"/>
                    </a:cubicBezTo>
                    <a:cubicBezTo>
                      <a:pt x="1242" y="781"/>
                      <a:pt x="1241" y="780"/>
                      <a:pt x="1241" y="778"/>
                    </a:cubicBezTo>
                    <a:cubicBezTo>
                      <a:pt x="1241" y="776"/>
                      <a:pt x="1242" y="774"/>
                      <a:pt x="1244" y="774"/>
                    </a:cubicBezTo>
                    <a:cubicBezTo>
                      <a:pt x="1261" y="774"/>
                      <a:pt x="1261" y="774"/>
                      <a:pt x="1261" y="774"/>
                    </a:cubicBezTo>
                    <a:cubicBezTo>
                      <a:pt x="1263" y="774"/>
                      <a:pt x="1265" y="776"/>
                      <a:pt x="1265" y="778"/>
                    </a:cubicBezTo>
                    <a:cubicBezTo>
                      <a:pt x="1265" y="780"/>
                      <a:pt x="1263" y="781"/>
                      <a:pt x="1261" y="781"/>
                    </a:cubicBezTo>
                    <a:close/>
                    <a:moveTo>
                      <a:pt x="1295" y="781"/>
                    </a:moveTo>
                    <a:cubicBezTo>
                      <a:pt x="1278" y="781"/>
                      <a:pt x="1278" y="781"/>
                      <a:pt x="1278" y="781"/>
                    </a:cubicBezTo>
                    <a:cubicBezTo>
                      <a:pt x="1276" y="781"/>
                      <a:pt x="1274" y="780"/>
                      <a:pt x="1274" y="778"/>
                    </a:cubicBezTo>
                    <a:cubicBezTo>
                      <a:pt x="1274" y="776"/>
                      <a:pt x="1276" y="774"/>
                      <a:pt x="1278" y="774"/>
                    </a:cubicBezTo>
                    <a:cubicBezTo>
                      <a:pt x="1295" y="774"/>
                      <a:pt x="1295" y="774"/>
                      <a:pt x="1295" y="774"/>
                    </a:cubicBezTo>
                    <a:cubicBezTo>
                      <a:pt x="1297" y="774"/>
                      <a:pt x="1298" y="776"/>
                      <a:pt x="1298" y="778"/>
                    </a:cubicBezTo>
                    <a:cubicBezTo>
                      <a:pt x="1298" y="780"/>
                      <a:pt x="1297" y="781"/>
                      <a:pt x="1295" y="781"/>
                    </a:cubicBezTo>
                    <a:close/>
                    <a:moveTo>
                      <a:pt x="1316" y="787"/>
                    </a:moveTo>
                    <a:cubicBezTo>
                      <a:pt x="1311" y="787"/>
                      <a:pt x="1307" y="783"/>
                      <a:pt x="1307" y="778"/>
                    </a:cubicBezTo>
                    <a:cubicBezTo>
                      <a:pt x="1307" y="773"/>
                      <a:pt x="1311" y="768"/>
                      <a:pt x="1316" y="768"/>
                    </a:cubicBezTo>
                    <a:cubicBezTo>
                      <a:pt x="1321" y="768"/>
                      <a:pt x="1325" y="773"/>
                      <a:pt x="1325" y="778"/>
                    </a:cubicBezTo>
                    <a:cubicBezTo>
                      <a:pt x="1325" y="783"/>
                      <a:pt x="1321" y="787"/>
                      <a:pt x="1316" y="787"/>
                    </a:cubicBezTo>
                    <a:close/>
                    <a:moveTo>
                      <a:pt x="1340" y="740"/>
                    </a:moveTo>
                    <a:cubicBezTo>
                      <a:pt x="1340" y="748"/>
                      <a:pt x="1334" y="754"/>
                      <a:pt x="1326" y="754"/>
                    </a:cubicBezTo>
                    <a:cubicBezTo>
                      <a:pt x="918" y="754"/>
                      <a:pt x="642" y="754"/>
                      <a:pt x="455" y="754"/>
                    </a:cubicBezTo>
                    <a:cubicBezTo>
                      <a:pt x="455" y="754"/>
                      <a:pt x="455" y="754"/>
                      <a:pt x="455" y="754"/>
                    </a:cubicBezTo>
                    <a:cubicBezTo>
                      <a:pt x="64" y="754"/>
                      <a:pt x="64" y="754"/>
                      <a:pt x="64" y="754"/>
                    </a:cubicBezTo>
                    <a:cubicBezTo>
                      <a:pt x="56" y="754"/>
                      <a:pt x="49" y="747"/>
                      <a:pt x="49" y="739"/>
                    </a:cubicBezTo>
                    <a:cubicBezTo>
                      <a:pt x="49" y="739"/>
                      <a:pt x="49" y="739"/>
                      <a:pt x="49" y="470"/>
                    </a:cubicBezTo>
                    <a:cubicBezTo>
                      <a:pt x="49" y="417"/>
                      <a:pt x="49" y="372"/>
                      <a:pt x="49" y="332"/>
                    </a:cubicBezTo>
                    <a:cubicBezTo>
                      <a:pt x="49" y="63"/>
                      <a:pt x="49" y="63"/>
                      <a:pt x="49" y="63"/>
                    </a:cubicBezTo>
                    <a:cubicBezTo>
                      <a:pt x="49" y="55"/>
                      <a:pt x="56" y="48"/>
                      <a:pt x="64" y="48"/>
                    </a:cubicBezTo>
                    <a:cubicBezTo>
                      <a:pt x="1326" y="48"/>
                      <a:pt x="1326" y="48"/>
                      <a:pt x="1326" y="48"/>
                    </a:cubicBezTo>
                    <a:cubicBezTo>
                      <a:pt x="1334" y="48"/>
                      <a:pt x="1340" y="55"/>
                      <a:pt x="1340" y="63"/>
                    </a:cubicBezTo>
                    <a:cubicBezTo>
                      <a:pt x="1340" y="740"/>
                      <a:pt x="1340" y="740"/>
                      <a:pt x="1340" y="740"/>
                    </a:cubicBezTo>
                    <a:close/>
                  </a:path>
                </a:pathLst>
              </a:custGeom>
              <a:solidFill>
                <a:srgbClr val="FFFFFF"/>
              </a:solidFill>
              <a:ln w="25400" cap="flat" cmpd="sng" algn="ctr">
                <a:noFill/>
                <a:prstDash val="solid"/>
                <a:headEnd type="none" w="med" len="med"/>
                <a:tailEnd type="none" w="med" len="med"/>
              </a:ln>
              <a:effectLst/>
            </p:spPr>
            <p:txBody>
              <a:bodyPr vert="horz" wrap="square" lIns="116041" tIns="58021" rIns="116041" bIns="58021" numCol="1" rtlCol="0" anchor="ctr" anchorCtr="0" compatLnSpc="1">
                <a:prstTxWarp prst="textNoShape">
                  <a:avLst/>
                </a:prstTxWarp>
              </a:bodyPr>
              <a:lstStyle/>
              <a:p>
                <a:pPr defTabSz="1065403">
                  <a:defRPr/>
                </a:pPr>
                <a:endParaRPr lang="en-US" sz="2900" kern="0" spc="-174">
                  <a:solidFill>
                    <a:srgbClr val="F2F2F2"/>
                  </a:solidFill>
                  <a:latin typeface="Segoe Light" pitchFamily="34" charset="0"/>
                </a:endParaRPr>
              </a:p>
            </p:txBody>
          </p:sp>
          <p:grpSp>
            <p:nvGrpSpPr>
              <p:cNvPr id="43" name="Group 42"/>
              <p:cNvGrpSpPr/>
              <p:nvPr/>
            </p:nvGrpSpPr>
            <p:grpSpPr bwMode="black">
              <a:xfrm>
                <a:off x="975683" y="4139286"/>
                <a:ext cx="807396" cy="752754"/>
                <a:chOff x="2916435" y="3914152"/>
                <a:chExt cx="930763" cy="918513"/>
              </a:xfrm>
            </p:grpSpPr>
            <p:pic>
              <p:nvPicPr>
                <p:cNvPr id="44" name="Picture 43"/>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tretch>
                  <a:fillRect/>
                </a:stretch>
              </p:blipFill>
              <p:spPr bwMode="black">
                <a:xfrm rot="2614426" flipH="1">
                  <a:off x="2916435" y="4302640"/>
                  <a:ext cx="394555" cy="530025"/>
                </a:xfrm>
                <a:prstGeom prst="rect">
                  <a:avLst/>
                </a:prstGeom>
              </p:spPr>
            </p:pic>
            <p:sp>
              <p:nvSpPr>
                <p:cNvPr id="45" name="Freeform 61"/>
                <p:cNvSpPr>
                  <a:spLocks/>
                </p:cNvSpPr>
                <p:nvPr/>
              </p:nvSpPr>
              <p:spPr bwMode="black">
                <a:xfrm rot="10800000">
                  <a:off x="3279998" y="3914152"/>
                  <a:ext cx="567200" cy="820335"/>
                </a:xfrm>
                <a:custGeom>
                  <a:avLst/>
                  <a:gdLst/>
                  <a:ahLst/>
                  <a:cxnLst>
                    <a:cxn ang="0">
                      <a:pos x="251" y="363"/>
                    </a:cxn>
                    <a:cxn ang="0">
                      <a:pos x="243" y="372"/>
                    </a:cxn>
                    <a:cxn ang="0">
                      <a:pos x="35" y="372"/>
                    </a:cxn>
                    <a:cxn ang="0">
                      <a:pos x="27" y="363"/>
                    </a:cxn>
                    <a:cxn ang="0">
                      <a:pos x="27" y="36"/>
                    </a:cxn>
                    <a:cxn ang="0">
                      <a:pos x="35" y="27"/>
                    </a:cxn>
                    <a:cxn ang="0">
                      <a:pos x="243" y="27"/>
                    </a:cxn>
                    <a:cxn ang="0">
                      <a:pos x="251" y="36"/>
                    </a:cxn>
                    <a:cxn ang="0">
                      <a:pos x="251" y="108"/>
                    </a:cxn>
                    <a:cxn ang="0">
                      <a:pos x="277" y="84"/>
                    </a:cxn>
                    <a:cxn ang="0">
                      <a:pos x="277" y="10"/>
                    </a:cxn>
                    <a:cxn ang="0">
                      <a:pos x="267" y="0"/>
                    </a:cxn>
                    <a:cxn ang="0">
                      <a:pos x="11" y="0"/>
                    </a:cxn>
                    <a:cxn ang="0">
                      <a:pos x="0" y="10"/>
                    </a:cxn>
                    <a:cxn ang="0">
                      <a:pos x="0" y="389"/>
                    </a:cxn>
                    <a:cxn ang="0">
                      <a:pos x="11" y="399"/>
                    </a:cxn>
                    <a:cxn ang="0">
                      <a:pos x="267" y="399"/>
                    </a:cxn>
                    <a:cxn ang="0">
                      <a:pos x="277" y="389"/>
                    </a:cxn>
                    <a:cxn ang="0">
                      <a:pos x="277" y="168"/>
                    </a:cxn>
                    <a:cxn ang="0">
                      <a:pos x="251" y="191"/>
                    </a:cxn>
                    <a:cxn ang="0">
                      <a:pos x="251" y="363"/>
                    </a:cxn>
                  </a:cxnLst>
                  <a:rect l="0" t="0" r="r" b="b"/>
                  <a:pathLst>
                    <a:path w="277" h="399">
                      <a:moveTo>
                        <a:pt x="251" y="363"/>
                      </a:moveTo>
                      <a:cubicBezTo>
                        <a:pt x="251" y="368"/>
                        <a:pt x="247" y="372"/>
                        <a:pt x="243" y="372"/>
                      </a:cubicBezTo>
                      <a:cubicBezTo>
                        <a:pt x="35" y="372"/>
                        <a:pt x="35" y="372"/>
                        <a:pt x="35" y="372"/>
                      </a:cubicBezTo>
                      <a:cubicBezTo>
                        <a:pt x="31" y="372"/>
                        <a:pt x="27" y="368"/>
                        <a:pt x="27" y="363"/>
                      </a:cubicBezTo>
                      <a:cubicBezTo>
                        <a:pt x="27" y="36"/>
                        <a:pt x="27" y="36"/>
                        <a:pt x="27" y="36"/>
                      </a:cubicBezTo>
                      <a:cubicBezTo>
                        <a:pt x="27" y="31"/>
                        <a:pt x="31" y="27"/>
                        <a:pt x="35" y="27"/>
                      </a:cubicBezTo>
                      <a:cubicBezTo>
                        <a:pt x="243" y="27"/>
                        <a:pt x="243" y="27"/>
                        <a:pt x="243" y="27"/>
                      </a:cubicBezTo>
                      <a:cubicBezTo>
                        <a:pt x="247" y="27"/>
                        <a:pt x="251" y="31"/>
                        <a:pt x="251" y="36"/>
                      </a:cubicBezTo>
                      <a:cubicBezTo>
                        <a:pt x="251" y="108"/>
                        <a:pt x="251" y="108"/>
                        <a:pt x="251" y="108"/>
                      </a:cubicBezTo>
                      <a:cubicBezTo>
                        <a:pt x="277" y="84"/>
                        <a:pt x="277" y="84"/>
                        <a:pt x="277" y="84"/>
                      </a:cubicBezTo>
                      <a:cubicBezTo>
                        <a:pt x="277" y="10"/>
                        <a:pt x="277" y="10"/>
                        <a:pt x="277" y="10"/>
                      </a:cubicBezTo>
                      <a:cubicBezTo>
                        <a:pt x="277" y="4"/>
                        <a:pt x="273" y="0"/>
                        <a:pt x="267" y="0"/>
                      </a:cubicBezTo>
                      <a:cubicBezTo>
                        <a:pt x="11" y="0"/>
                        <a:pt x="11" y="0"/>
                        <a:pt x="11" y="0"/>
                      </a:cubicBezTo>
                      <a:cubicBezTo>
                        <a:pt x="5" y="0"/>
                        <a:pt x="0" y="4"/>
                        <a:pt x="0" y="10"/>
                      </a:cubicBezTo>
                      <a:cubicBezTo>
                        <a:pt x="0" y="389"/>
                        <a:pt x="0" y="389"/>
                        <a:pt x="0" y="389"/>
                      </a:cubicBezTo>
                      <a:cubicBezTo>
                        <a:pt x="0" y="395"/>
                        <a:pt x="5" y="399"/>
                        <a:pt x="11" y="399"/>
                      </a:cubicBezTo>
                      <a:cubicBezTo>
                        <a:pt x="267" y="399"/>
                        <a:pt x="267" y="399"/>
                        <a:pt x="267" y="399"/>
                      </a:cubicBezTo>
                      <a:cubicBezTo>
                        <a:pt x="273" y="399"/>
                        <a:pt x="277" y="395"/>
                        <a:pt x="277" y="389"/>
                      </a:cubicBezTo>
                      <a:cubicBezTo>
                        <a:pt x="277" y="168"/>
                        <a:pt x="277" y="168"/>
                        <a:pt x="277" y="168"/>
                      </a:cubicBezTo>
                      <a:cubicBezTo>
                        <a:pt x="251" y="191"/>
                        <a:pt x="251" y="191"/>
                        <a:pt x="251" y="191"/>
                      </a:cubicBezTo>
                      <a:lnTo>
                        <a:pt x="251" y="363"/>
                      </a:lnTo>
                      <a:close/>
                    </a:path>
                  </a:pathLst>
                </a:custGeom>
                <a:solidFill>
                  <a:srgbClr val="FFFFFF"/>
                </a:solidFill>
                <a:extLst/>
              </p:spPr>
              <p:txBody>
                <a:bodyPr vert="horz" wrap="square" lIns="91440" tIns="45720" rIns="91440" bIns="45720" numCol="1" anchor="t" anchorCtr="0" compatLnSpc="1">
                  <a:prstTxWarp prst="textNoShape">
                    <a:avLst/>
                  </a:prstTxWarp>
                </a:bodyPr>
                <a:lstStyle/>
                <a:p>
                  <a:endParaRPr lang="en-US" sz="900" dirty="0">
                    <a:solidFill>
                      <a:srgbClr val="FFFFFF"/>
                    </a:solidFill>
                  </a:endParaRPr>
                </a:p>
              </p:txBody>
            </p:sp>
          </p:grpSp>
        </p:grpSp>
      </p:grpSp>
    </p:spTree>
    <p:extLst>
      <p:ext uri="{BB962C8B-B14F-4D97-AF65-F5344CB8AC3E}">
        <p14:creationId xmlns:p14="http://schemas.microsoft.com/office/powerpoint/2010/main" val="77199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25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750" fill="hold"/>
                                        <p:tgtEl>
                                          <p:spTgt spid="52"/>
                                        </p:tgtEl>
                                        <p:attrNameLst>
                                          <p:attrName>ppt_x</p:attrName>
                                        </p:attrNameLst>
                                      </p:cBhvr>
                                      <p:tavLst>
                                        <p:tav tm="0">
                                          <p:val>
                                            <p:strVal val="1+#ppt_w/2"/>
                                          </p:val>
                                        </p:tav>
                                        <p:tav tm="100000">
                                          <p:val>
                                            <p:strVal val="#ppt_x"/>
                                          </p:val>
                                        </p:tav>
                                      </p:tavLst>
                                    </p:anim>
                                    <p:anim calcmode="lin" valueType="num">
                                      <p:cBhvr additive="base">
                                        <p:cTn id="8" dur="750" fill="hold"/>
                                        <p:tgtEl>
                                          <p:spTgt spid="52"/>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Introducing the new Office</a:t>
            </a:r>
            <a:endParaRPr lang="en-US" dirty="0"/>
          </a:p>
        </p:txBody>
      </p:sp>
      <p:grpSp>
        <p:nvGrpSpPr>
          <p:cNvPr id="10" name="Group 9"/>
          <p:cNvGrpSpPr/>
          <p:nvPr/>
        </p:nvGrpSpPr>
        <p:grpSpPr>
          <a:xfrm>
            <a:off x="422005" y="2709509"/>
            <a:ext cx="2801733" cy="3646026"/>
            <a:chOff x="493712" y="1226611"/>
            <a:chExt cx="2745942" cy="3574860"/>
          </a:xfrm>
        </p:grpSpPr>
        <p:grpSp>
          <p:nvGrpSpPr>
            <p:cNvPr id="4" name="Group 3"/>
            <p:cNvGrpSpPr/>
            <p:nvPr/>
          </p:nvGrpSpPr>
          <p:grpSpPr>
            <a:xfrm>
              <a:off x="493712" y="1226611"/>
              <a:ext cx="2745942" cy="3574860"/>
              <a:chOff x="493712" y="1226611"/>
              <a:chExt cx="2745942" cy="3574860"/>
            </a:xfrm>
          </p:grpSpPr>
          <p:sp>
            <p:nvSpPr>
              <p:cNvPr id="37" name="Rectangle 36"/>
              <p:cNvSpPr/>
              <p:nvPr/>
            </p:nvSpPr>
            <p:spPr bwMode="auto">
              <a:xfrm>
                <a:off x="493712" y="3887071"/>
                <a:ext cx="2745941" cy="914400"/>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4008" tIns="45718" rIns="91436" bIns="91440" numCol="1" rtlCol="0" anchor="b" anchorCtr="0" compatLnSpc="1">
                <a:prstTxWarp prst="textNoShape">
                  <a:avLst/>
                </a:prstTxWarp>
              </a:bodyPr>
              <a:lstStyle/>
              <a:p>
                <a:pPr defTabSz="932472" fontAlgn="base">
                  <a:lnSpc>
                    <a:spcPct val="90000"/>
                  </a:lnSpc>
                  <a:spcBef>
                    <a:spcPct val="0"/>
                  </a:spcBef>
                  <a:spcAft>
                    <a:spcPct val="0"/>
                  </a:spcAft>
                </a:pPr>
                <a:r>
                  <a:rPr lang="en-US" sz="2900" dirty="0">
                    <a:gradFill>
                      <a:gsLst>
                        <a:gs pos="0">
                          <a:srgbClr val="FFFFFF"/>
                        </a:gs>
                        <a:gs pos="100000">
                          <a:srgbClr val="FFFFFF"/>
                        </a:gs>
                      </a:gsLst>
                      <a:lin ang="5400000" scaled="0"/>
                    </a:gradFill>
                    <a:latin typeface="+mj-lt"/>
                    <a:ea typeface="Segoe UI" pitchFamily="34" charset="0"/>
                    <a:cs typeface="Segoe UI" pitchFamily="34" charset="0"/>
                  </a:rPr>
                  <a:t>Devices</a:t>
                </a:r>
              </a:p>
            </p:txBody>
          </p:sp>
          <p:pic>
            <p:nvPicPr>
              <p:cNvPr id="38" name="Picture 37"/>
              <p:cNvPicPr>
                <a:picLocks noChangeArrowheads="1"/>
              </p:cNvPicPr>
              <p:nvPr/>
            </p:nvPicPr>
            <p:blipFill rotWithShape="1">
              <a:blip r:embed="rId3">
                <a:extLst>
                  <a:ext uri="{28A0092B-C50C-407E-A947-70E740481C1C}">
                    <a14:useLocalDpi xmlns:a14="http://schemas.microsoft.com/office/drawing/2010/main" val="0"/>
                  </a:ext>
                </a:extLst>
              </a:blip>
              <a:srcRect t="-408"/>
              <a:stretch/>
            </p:blipFill>
            <p:spPr bwMode="auto">
              <a:xfrm>
                <a:off x="496454" y="1226611"/>
                <a:ext cx="2743200" cy="2743200"/>
              </a:xfrm>
              <a:prstGeom prst="rect">
                <a:avLst/>
              </a:prstGeom>
              <a:noFill/>
              <a:ln>
                <a:noFill/>
              </a:ln>
              <a:effectLst/>
              <a:extLst>
                <a:ext uri="{909E8E84-426E-40dd-AFC4-6F175D3DCCD1}">
                  <a14:hiddenFill xmlns:a14="http://schemas.microsoft.com/office/drawing/2010/main">
                    <a:solidFill>
                      <a:srgbClr val="FFFFFF"/>
                    </a:solidFill>
                  </a14:hiddenFill>
                </a:ext>
              </a:extLst>
            </p:spPr>
          </p:pic>
        </p:gr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4876" y="4120846"/>
              <a:ext cx="823034" cy="532262"/>
            </a:xfrm>
            <a:prstGeom prst="rect">
              <a:avLst/>
            </a:prstGeom>
          </p:spPr>
        </p:pic>
      </p:grpSp>
      <p:grpSp>
        <p:nvGrpSpPr>
          <p:cNvPr id="8" name="Group 7"/>
          <p:cNvGrpSpPr/>
          <p:nvPr/>
        </p:nvGrpSpPr>
        <p:grpSpPr>
          <a:xfrm>
            <a:off x="3364399" y="2706042"/>
            <a:ext cx="2801733" cy="3647537"/>
            <a:chOff x="6219568" y="1705134"/>
            <a:chExt cx="2745942" cy="3576341"/>
          </a:xfrm>
        </p:grpSpPr>
        <p:sp>
          <p:nvSpPr>
            <p:cNvPr id="59" name="Rectangle 58"/>
            <p:cNvSpPr/>
            <p:nvPr/>
          </p:nvSpPr>
          <p:spPr bwMode="auto">
            <a:xfrm>
              <a:off x="6219569" y="4451874"/>
              <a:ext cx="2745941" cy="829601"/>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4008" tIns="45718" rIns="91436" bIns="91440" numCol="1" rtlCol="0" anchor="b" anchorCtr="0" compatLnSpc="1">
              <a:prstTxWarp prst="textNoShape">
                <a:avLst/>
              </a:prstTxWarp>
            </a:bodyPr>
            <a:lstStyle/>
            <a:p>
              <a:pPr defTabSz="932472" fontAlgn="base">
                <a:lnSpc>
                  <a:spcPct val="90000"/>
                </a:lnSpc>
                <a:spcBef>
                  <a:spcPct val="0"/>
                </a:spcBef>
                <a:spcAft>
                  <a:spcPct val="0"/>
                </a:spcAft>
              </a:pPr>
              <a:r>
                <a:rPr lang="en-US" sz="2900" dirty="0">
                  <a:gradFill>
                    <a:gsLst>
                      <a:gs pos="0">
                        <a:srgbClr val="FFFFFF"/>
                      </a:gs>
                      <a:gs pos="100000">
                        <a:srgbClr val="FFFFFF"/>
                      </a:gs>
                    </a:gsLst>
                    <a:lin ang="5400000" scaled="0"/>
                  </a:gradFill>
                  <a:latin typeface="+mj-lt"/>
                  <a:ea typeface="Segoe UI" pitchFamily="34" charset="0"/>
                  <a:cs typeface="Segoe UI" pitchFamily="34" charset="0"/>
                </a:rPr>
                <a:t>Social</a:t>
              </a:r>
            </a:p>
          </p:txBody>
        </p:sp>
        <p:grpSp>
          <p:nvGrpSpPr>
            <p:cNvPr id="2" name="Group 1"/>
            <p:cNvGrpSpPr/>
            <p:nvPr/>
          </p:nvGrpSpPr>
          <p:grpSpPr>
            <a:xfrm>
              <a:off x="8062754" y="4553228"/>
              <a:ext cx="639749" cy="598446"/>
              <a:chOff x="7962395" y="4519775"/>
              <a:chExt cx="639749" cy="598446"/>
            </a:xfrm>
          </p:grpSpPr>
          <p:grpSp>
            <p:nvGrpSpPr>
              <p:cNvPr id="60" name="Group 59"/>
              <p:cNvGrpSpPr/>
              <p:nvPr/>
            </p:nvGrpSpPr>
            <p:grpSpPr>
              <a:xfrm>
                <a:off x="7962395" y="4519775"/>
                <a:ext cx="639749" cy="592391"/>
                <a:chOff x="4823943" y="3934642"/>
                <a:chExt cx="639749" cy="592391"/>
              </a:xfrm>
            </p:grpSpPr>
            <p:sp>
              <p:nvSpPr>
                <p:cNvPr id="61" name="Freeform 114"/>
                <p:cNvSpPr>
                  <a:spLocks noChangeAspect="1" noEditPoints="1"/>
                </p:cNvSpPr>
                <p:nvPr/>
              </p:nvSpPr>
              <p:spPr bwMode="black">
                <a:xfrm>
                  <a:off x="5175824" y="3934642"/>
                  <a:ext cx="287868" cy="227451"/>
                </a:xfrm>
                <a:custGeom>
                  <a:avLst/>
                  <a:gdLst>
                    <a:gd name="T0" fmla="*/ 22 w 75"/>
                    <a:gd name="T1" fmla="*/ 22 h 59"/>
                    <a:gd name="T2" fmla="*/ 33 w 75"/>
                    <a:gd name="T3" fmla="*/ 11 h 59"/>
                    <a:gd name="T4" fmla="*/ 22 w 75"/>
                    <a:gd name="T5" fmla="*/ 0 h 59"/>
                    <a:gd name="T6" fmla="*/ 11 w 75"/>
                    <a:gd name="T7" fmla="*/ 11 h 59"/>
                    <a:gd name="T8" fmla="*/ 22 w 75"/>
                    <a:gd name="T9" fmla="*/ 22 h 59"/>
                    <a:gd name="T10" fmla="*/ 45 w 75"/>
                    <a:gd name="T11" fmla="*/ 22 h 59"/>
                    <a:gd name="T12" fmla="*/ 56 w 75"/>
                    <a:gd name="T13" fmla="*/ 11 h 59"/>
                    <a:gd name="T14" fmla="*/ 45 w 75"/>
                    <a:gd name="T15" fmla="*/ 0 h 59"/>
                    <a:gd name="T16" fmla="*/ 34 w 75"/>
                    <a:gd name="T17" fmla="*/ 11 h 59"/>
                    <a:gd name="T18" fmla="*/ 45 w 75"/>
                    <a:gd name="T19" fmla="*/ 22 h 59"/>
                    <a:gd name="T20" fmla="*/ 3 w 75"/>
                    <a:gd name="T21" fmla="*/ 25 h 59"/>
                    <a:gd name="T22" fmla="*/ 0 w 75"/>
                    <a:gd name="T23" fmla="*/ 27 h 59"/>
                    <a:gd name="T24" fmla="*/ 0 w 75"/>
                    <a:gd name="T25" fmla="*/ 38 h 59"/>
                    <a:gd name="T26" fmla="*/ 3 w 75"/>
                    <a:gd name="T27" fmla="*/ 41 h 59"/>
                    <a:gd name="T28" fmla="*/ 5 w 75"/>
                    <a:gd name="T29" fmla="*/ 38 h 59"/>
                    <a:gd name="T30" fmla="*/ 5 w 75"/>
                    <a:gd name="T31" fmla="*/ 27 h 59"/>
                    <a:gd name="T32" fmla="*/ 3 w 75"/>
                    <a:gd name="T33" fmla="*/ 25 h 59"/>
                    <a:gd name="T34" fmla="*/ 75 w 75"/>
                    <a:gd name="T35" fmla="*/ 23 h 59"/>
                    <a:gd name="T36" fmla="*/ 75 w 75"/>
                    <a:gd name="T37" fmla="*/ 56 h 59"/>
                    <a:gd name="T38" fmla="*/ 73 w 75"/>
                    <a:gd name="T39" fmla="*/ 57 h 59"/>
                    <a:gd name="T40" fmla="*/ 65 w 75"/>
                    <a:gd name="T41" fmla="*/ 51 h 59"/>
                    <a:gd name="T42" fmla="*/ 64 w 75"/>
                    <a:gd name="T43" fmla="*/ 49 h 59"/>
                    <a:gd name="T44" fmla="*/ 60 w 75"/>
                    <a:gd name="T45" fmla="*/ 49 h 59"/>
                    <a:gd name="T46" fmla="*/ 60 w 75"/>
                    <a:gd name="T47" fmla="*/ 56 h 59"/>
                    <a:gd name="T48" fmla="*/ 57 w 75"/>
                    <a:gd name="T49" fmla="*/ 59 h 59"/>
                    <a:gd name="T50" fmla="*/ 11 w 75"/>
                    <a:gd name="T51" fmla="*/ 59 h 59"/>
                    <a:gd name="T52" fmla="*/ 8 w 75"/>
                    <a:gd name="T53" fmla="*/ 55 h 59"/>
                    <a:gd name="T54" fmla="*/ 8 w 75"/>
                    <a:gd name="T55" fmla="*/ 27 h 59"/>
                    <a:gd name="T56" fmla="*/ 11 w 75"/>
                    <a:gd name="T57" fmla="*/ 23 h 59"/>
                    <a:gd name="T58" fmla="*/ 57 w 75"/>
                    <a:gd name="T59" fmla="*/ 23 h 59"/>
                    <a:gd name="T60" fmla="*/ 60 w 75"/>
                    <a:gd name="T61" fmla="*/ 27 h 59"/>
                    <a:gd name="T62" fmla="*/ 60 w 75"/>
                    <a:gd name="T63" fmla="*/ 30 h 59"/>
                    <a:gd name="T64" fmla="*/ 64 w 75"/>
                    <a:gd name="T65" fmla="*/ 30 h 59"/>
                    <a:gd name="T66" fmla="*/ 65 w 75"/>
                    <a:gd name="T67" fmla="*/ 29 h 59"/>
                    <a:gd name="T68" fmla="*/ 73 w 75"/>
                    <a:gd name="T69" fmla="*/ 22 h 59"/>
                    <a:gd name="T70" fmla="*/ 75 w 75"/>
                    <a:gd name="T71" fmla="*/ 2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5" h="59">
                      <a:moveTo>
                        <a:pt x="22" y="22"/>
                      </a:moveTo>
                      <a:cubicBezTo>
                        <a:pt x="28" y="22"/>
                        <a:pt x="33" y="17"/>
                        <a:pt x="33" y="11"/>
                      </a:cubicBezTo>
                      <a:cubicBezTo>
                        <a:pt x="33" y="5"/>
                        <a:pt x="28" y="0"/>
                        <a:pt x="22" y="0"/>
                      </a:cubicBezTo>
                      <a:cubicBezTo>
                        <a:pt x="16" y="0"/>
                        <a:pt x="11" y="5"/>
                        <a:pt x="11" y="11"/>
                      </a:cubicBezTo>
                      <a:cubicBezTo>
                        <a:pt x="11" y="17"/>
                        <a:pt x="16" y="22"/>
                        <a:pt x="22" y="22"/>
                      </a:cubicBezTo>
                      <a:moveTo>
                        <a:pt x="45" y="22"/>
                      </a:moveTo>
                      <a:cubicBezTo>
                        <a:pt x="51" y="22"/>
                        <a:pt x="56" y="17"/>
                        <a:pt x="56" y="11"/>
                      </a:cubicBezTo>
                      <a:cubicBezTo>
                        <a:pt x="56" y="5"/>
                        <a:pt x="51" y="0"/>
                        <a:pt x="45" y="0"/>
                      </a:cubicBezTo>
                      <a:cubicBezTo>
                        <a:pt x="39" y="0"/>
                        <a:pt x="34" y="5"/>
                        <a:pt x="34" y="11"/>
                      </a:cubicBezTo>
                      <a:cubicBezTo>
                        <a:pt x="34" y="17"/>
                        <a:pt x="39" y="22"/>
                        <a:pt x="45" y="22"/>
                      </a:cubicBezTo>
                      <a:moveTo>
                        <a:pt x="3" y="25"/>
                      </a:moveTo>
                      <a:cubicBezTo>
                        <a:pt x="1" y="25"/>
                        <a:pt x="0" y="26"/>
                        <a:pt x="0" y="27"/>
                      </a:cubicBezTo>
                      <a:cubicBezTo>
                        <a:pt x="0" y="38"/>
                        <a:pt x="0" y="38"/>
                        <a:pt x="0" y="38"/>
                      </a:cubicBezTo>
                      <a:cubicBezTo>
                        <a:pt x="0" y="39"/>
                        <a:pt x="1" y="41"/>
                        <a:pt x="3" y="41"/>
                      </a:cubicBezTo>
                      <a:cubicBezTo>
                        <a:pt x="4" y="41"/>
                        <a:pt x="5" y="39"/>
                        <a:pt x="5" y="38"/>
                      </a:cubicBezTo>
                      <a:cubicBezTo>
                        <a:pt x="5" y="27"/>
                        <a:pt x="5" y="27"/>
                        <a:pt x="5" y="27"/>
                      </a:cubicBezTo>
                      <a:cubicBezTo>
                        <a:pt x="5" y="26"/>
                        <a:pt x="4" y="25"/>
                        <a:pt x="3" y="25"/>
                      </a:cubicBezTo>
                      <a:moveTo>
                        <a:pt x="75" y="23"/>
                      </a:moveTo>
                      <a:cubicBezTo>
                        <a:pt x="75" y="56"/>
                        <a:pt x="75" y="56"/>
                        <a:pt x="75" y="56"/>
                      </a:cubicBezTo>
                      <a:cubicBezTo>
                        <a:pt x="75" y="58"/>
                        <a:pt x="74" y="58"/>
                        <a:pt x="73" y="57"/>
                      </a:cubicBezTo>
                      <a:cubicBezTo>
                        <a:pt x="65" y="51"/>
                        <a:pt x="65" y="51"/>
                        <a:pt x="65" y="51"/>
                      </a:cubicBezTo>
                      <a:cubicBezTo>
                        <a:pt x="64" y="50"/>
                        <a:pt x="64" y="50"/>
                        <a:pt x="64" y="49"/>
                      </a:cubicBezTo>
                      <a:cubicBezTo>
                        <a:pt x="60" y="49"/>
                        <a:pt x="60" y="49"/>
                        <a:pt x="60" y="49"/>
                      </a:cubicBezTo>
                      <a:cubicBezTo>
                        <a:pt x="60" y="56"/>
                        <a:pt x="60" y="56"/>
                        <a:pt x="60" y="56"/>
                      </a:cubicBezTo>
                      <a:cubicBezTo>
                        <a:pt x="60" y="58"/>
                        <a:pt x="59" y="59"/>
                        <a:pt x="57" y="59"/>
                      </a:cubicBezTo>
                      <a:cubicBezTo>
                        <a:pt x="11" y="59"/>
                        <a:pt x="11" y="59"/>
                        <a:pt x="11" y="59"/>
                      </a:cubicBezTo>
                      <a:cubicBezTo>
                        <a:pt x="9" y="59"/>
                        <a:pt x="8" y="57"/>
                        <a:pt x="8" y="55"/>
                      </a:cubicBezTo>
                      <a:cubicBezTo>
                        <a:pt x="8" y="27"/>
                        <a:pt x="8" y="27"/>
                        <a:pt x="8" y="27"/>
                      </a:cubicBezTo>
                      <a:cubicBezTo>
                        <a:pt x="8" y="25"/>
                        <a:pt x="9" y="23"/>
                        <a:pt x="11" y="23"/>
                      </a:cubicBezTo>
                      <a:cubicBezTo>
                        <a:pt x="57" y="23"/>
                        <a:pt x="57" y="23"/>
                        <a:pt x="57" y="23"/>
                      </a:cubicBezTo>
                      <a:cubicBezTo>
                        <a:pt x="59" y="23"/>
                        <a:pt x="60" y="25"/>
                        <a:pt x="60" y="27"/>
                      </a:cubicBezTo>
                      <a:cubicBezTo>
                        <a:pt x="60" y="30"/>
                        <a:pt x="60" y="30"/>
                        <a:pt x="60" y="30"/>
                      </a:cubicBezTo>
                      <a:cubicBezTo>
                        <a:pt x="64" y="30"/>
                        <a:pt x="64" y="30"/>
                        <a:pt x="64" y="30"/>
                      </a:cubicBezTo>
                      <a:cubicBezTo>
                        <a:pt x="64" y="30"/>
                        <a:pt x="64" y="29"/>
                        <a:pt x="65" y="29"/>
                      </a:cubicBezTo>
                      <a:cubicBezTo>
                        <a:pt x="73" y="22"/>
                        <a:pt x="73" y="22"/>
                        <a:pt x="73" y="22"/>
                      </a:cubicBezTo>
                      <a:cubicBezTo>
                        <a:pt x="74" y="21"/>
                        <a:pt x="75" y="21"/>
                        <a:pt x="75" y="23"/>
                      </a:cubicBezTo>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2" name="Freeform 12"/>
                <p:cNvSpPr>
                  <a:spLocks noChangeAspect="1"/>
                </p:cNvSpPr>
                <p:nvPr/>
              </p:nvSpPr>
              <p:spPr bwMode="black">
                <a:xfrm>
                  <a:off x="5249438" y="4257751"/>
                  <a:ext cx="193895" cy="269282"/>
                </a:xfrm>
                <a:custGeom>
                  <a:avLst/>
                  <a:gdLst>
                    <a:gd name="T0" fmla="*/ 642 w 811"/>
                    <a:gd name="T1" fmla="*/ 692 h 1128"/>
                    <a:gd name="T2" fmla="*/ 499 w 811"/>
                    <a:gd name="T3" fmla="*/ 758 h 1128"/>
                    <a:gd name="T4" fmla="*/ 465 w 811"/>
                    <a:gd name="T5" fmla="*/ 735 h 1128"/>
                    <a:gd name="T6" fmla="*/ 301 w 811"/>
                    <a:gd name="T7" fmla="*/ 382 h 1128"/>
                    <a:gd name="T8" fmla="*/ 305 w 811"/>
                    <a:gd name="T9" fmla="*/ 341 h 1128"/>
                    <a:gd name="T10" fmla="*/ 459 w 811"/>
                    <a:gd name="T11" fmla="*/ 269 h 1128"/>
                    <a:gd name="T12" fmla="*/ 474 w 811"/>
                    <a:gd name="T13" fmla="*/ 232 h 1128"/>
                    <a:gd name="T14" fmla="*/ 378 w 811"/>
                    <a:gd name="T15" fmla="*/ 19 h 1128"/>
                    <a:gd name="T16" fmla="*/ 341 w 811"/>
                    <a:gd name="T17" fmla="*/ 0 h 1128"/>
                    <a:gd name="T18" fmla="*/ 236 w 811"/>
                    <a:gd name="T19" fmla="*/ 28 h 1128"/>
                    <a:gd name="T20" fmla="*/ 192 w 811"/>
                    <a:gd name="T21" fmla="*/ 49 h 1128"/>
                    <a:gd name="T22" fmla="*/ 117 w 811"/>
                    <a:gd name="T23" fmla="*/ 543 h 1128"/>
                    <a:gd name="T24" fmla="*/ 313 w 811"/>
                    <a:gd name="T25" fmla="*/ 932 h 1128"/>
                    <a:gd name="T26" fmla="*/ 686 w 811"/>
                    <a:gd name="T27" fmla="*/ 1060 h 1128"/>
                    <a:gd name="T28" fmla="*/ 730 w 811"/>
                    <a:gd name="T29" fmla="*/ 1039 h 1128"/>
                    <a:gd name="T30" fmla="*/ 789 w 811"/>
                    <a:gd name="T31" fmla="*/ 999 h 1128"/>
                    <a:gd name="T32" fmla="*/ 796 w 811"/>
                    <a:gd name="T33" fmla="*/ 944 h 1128"/>
                    <a:gd name="T34" fmla="*/ 689 w 811"/>
                    <a:gd name="T35" fmla="*/ 708 h 1128"/>
                    <a:gd name="T36" fmla="*/ 642 w 811"/>
                    <a:gd name="T37" fmla="*/ 692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1" h="1128">
                      <a:moveTo>
                        <a:pt x="642" y="692"/>
                      </a:moveTo>
                      <a:cubicBezTo>
                        <a:pt x="616" y="704"/>
                        <a:pt x="499" y="758"/>
                        <a:pt x="499" y="758"/>
                      </a:cubicBezTo>
                      <a:cubicBezTo>
                        <a:pt x="488" y="763"/>
                        <a:pt x="473" y="753"/>
                        <a:pt x="465" y="735"/>
                      </a:cubicBezTo>
                      <a:cubicBezTo>
                        <a:pt x="301" y="382"/>
                        <a:pt x="301" y="382"/>
                        <a:pt x="301" y="382"/>
                      </a:cubicBezTo>
                      <a:cubicBezTo>
                        <a:pt x="292" y="364"/>
                        <a:pt x="294" y="346"/>
                        <a:pt x="305" y="341"/>
                      </a:cubicBezTo>
                      <a:cubicBezTo>
                        <a:pt x="305" y="341"/>
                        <a:pt x="441" y="279"/>
                        <a:pt x="459" y="269"/>
                      </a:cubicBezTo>
                      <a:cubicBezTo>
                        <a:pt x="470" y="264"/>
                        <a:pt x="483" y="251"/>
                        <a:pt x="474" y="232"/>
                      </a:cubicBezTo>
                      <a:cubicBezTo>
                        <a:pt x="452" y="180"/>
                        <a:pt x="385" y="29"/>
                        <a:pt x="378" y="19"/>
                      </a:cubicBezTo>
                      <a:cubicBezTo>
                        <a:pt x="369" y="8"/>
                        <a:pt x="363" y="0"/>
                        <a:pt x="341" y="0"/>
                      </a:cubicBezTo>
                      <a:cubicBezTo>
                        <a:pt x="306" y="0"/>
                        <a:pt x="269" y="13"/>
                        <a:pt x="236" y="28"/>
                      </a:cubicBezTo>
                      <a:cubicBezTo>
                        <a:pt x="192" y="49"/>
                        <a:pt x="192" y="49"/>
                        <a:pt x="192" y="49"/>
                      </a:cubicBezTo>
                      <a:cubicBezTo>
                        <a:pt x="0" y="158"/>
                        <a:pt x="62" y="427"/>
                        <a:pt x="117" y="543"/>
                      </a:cubicBezTo>
                      <a:cubicBezTo>
                        <a:pt x="173" y="662"/>
                        <a:pt x="313" y="932"/>
                        <a:pt x="313" y="932"/>
                      </a:cubicBezTo>
                      <a:cubicBezTo>
                        <a:pt x="381" y="1070"/>
                        <a:pt x="547" y="1128"/>
                        <a:pt x="686" y="1060"/>
                      </a:cubicBezTo>
                      <a:cubicBezTo>
                        <a:pt x="730" y="1039"/>
                        <a:pt x="730" y="1039"/>
                        <a:pt x="730" y="1039"/>
                      </a:cubicBezTo>
                      <a:cubicBezTo>
                        <a:pt x="756" y="1026"/>
                        <a:pt x="769" y="1018"/>
                        <a:pt x="789" y="999"/>
                      </a:cubicBezTo>
                      <a:cubicBezTo>
                        <a:pt x="795" y="994"/>
                        <a:pt x="811" y="977"/>
                        <a:pt x="796" y="944"/>
                      </a:cubicBezTo>
                      <a:cubicBezTo>
                        <a:pt x="767" y="880"/>
                        <a:pt x="698" y="726"/>
                        <a:pt x="689" y="708"/>
                      </a:cubicBezTo>
                      <a:cubicBezTo>
                        <a:pt x="680" y="693"/>
                        <a:pt x="661" y="684"/>
                        <a:pt x="642" y="692"/>
                      </a:cubicBezTo>
                      <a:close/>
                    </a:path>
                  </a:pathLst>
                </a:custGeom>
                <a:solidFill>
                  <a:srgbClr val="FFFFFF"/>
                </a:solidFill>
                <a:ln>
                  <a:noFill/>
                </a:ln>
                <a:extLst/>
              </p:spPr>
              <p:txBody>
                <a:bodyPr vert="horz" wrap="square" lIns="82305" tIns="41153" rIns="82305" bIns="41153" numCol="1" anchor="t" anchorCtr="0" compatLnSpc="1">
                  <a:prstTxWarp prst="textNoShape">
                    <a:avLst/>
                  </a:prstTxWarp>
                </a:bodyPr>
                <a:lstStyle/>
                <a:p>
                  <a:endParaRPr lang="en-US" sz="1600">
                    <a:solidFill>
                      <a:srgbClr val="000000"/>
                    </a:solidFill>
                  </a:endParaRPr>
                </a:p>
              </p:txBody>
            </p:sp>
            <p:sp>
              <p:nvSpPr>
                <p:cNvPr id="63" name="Freeform 95"/>
                <p:cNvSpPr>
                  <a:spLocks/>
                </p:cNvSpPr>
                <p:nvPr/>
              </p:nvSpPr>
              <p:spPr bwMode="black">
                <a:xfrm>
                  <a:off x="4823943" y="3965320"/>
                  <a:ext cx="268767" cy="236704"/>
                </a:xfrm>
                <a:custGeom>
                  <a:avLst/>
                  <a:gdLst>
                    <a:gd name="T0" fmla="*/ 59 w 67"/>
                    <a:gd name="T1" fmla="*/ 0 h 67"/>
                    <a:gd name="T2" fmla="*/ 9 w 67"/>
                    <a:gd name="T3" fmla="*/ 0 h 67"/>
                    <a:gd name="T4" fmla="*/ 0 w 67"/>
                    <a:gd name="T5" fmla="*/ 9 h 67"/>
                    <a:gd name="T6" fmla="*/ 0 w 67"/>
                    <a:gd name="T7" fmla="*/ 41 h 67"/>
                    <a:gd name="T8" fmla="*/ 9 w 67"/>
                    <a:gd name="T9" fmla="*/ 50 h 67"/>
                    <a:gd name="T10" fmla="*/ 21 w 67"/>
                    <a:gd name="T11" fmla="*/ 50 h 67"/>
                    <a:gd name="T12" fmla="*/ 47 w 67"/>
                    <a:gd name="T13" fmla="*/ 67 h 67"/>
                    <a:gd name="T14" fmla="*/ 41 w 67"/>
                    <a:gd name="T15" fmla="*/ 50 h 67"/>
                    <a:gd name="T16" fmla="*/ 59 w 67"/>
                    <a:gd name="T17" fmla="*/ 50 h 67"/>
                    <a:gd name="T18" fmla="*/ 67 w 67"/>
                    <a:gd name="T19" fmla="*/ 41 h 67"/>
                    <a:gd name="T20" fmla="*/ 67 w 67"/>
                    <a:gd name="T21" fmla="*/ 9 h 67"/>
                    <a:gd name="T22" fmla="*/ 59 w 67"/>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67">
                      <a:moveTo>
                        <a:pt x="59"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59" y="50"/>
                        <a:pt x="59" y="50"/>
                        <a:pt x="59" y="50"/>
                      </a:cubicBezTo>
                      <a:cubicBezTo>
                        <a:pt x="63" y="50"/>
                        <a:pt x="67" y="46"/>
                        <a:pt x="67" y="41"/>
                      </a:cubicBezTo>
                      <a:cubicBezTo>
                        <a:pt x="67" y="9"/>
                        <a:pt x="67" y="9"/>
                        <a:pt x="67" y="9"/>
                      </a:cubicBezTo>
                      <a:cubicBezTo>
                        <a:pt x="67" y="4"/>
                        <a:pt x="63" y="0"/>
                        <a:pt x="59" y="0"/>
                      </a:cubicBezTo>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73" name="Freeform 14"/>
              <p:cNvSpPr>
                <a:spLocks noEditPoints="1"/>
              </p:cNvSpPr>
              <p:nvPr/>
            </p:nvSpPr>
            <p:spPr bwMode="black">
              <a:xfrm>
                <a:off x="7991518" y="4859152"/>
                <a:ext cx="244800" cy="259069"/>
              </a:xfrm>
              <a:custGeom>
                <a:avLst/>
                <a:gdLst>
                  <a:gd name="T0" fmla="*/ 0 w 383"/>
                  <a:gd name="T1" fmla="*/ 378 h 405"/>
                  <a:gd name="T2" fmla="*/ 0 w 383"/>
                  <a:gd name="T3" fmla="*/ 163 h 405"/>
                  <a:gd name="T4" fmla="*/ 39 w 383"/>
                  <a:gd name="T5" fmla="*/ 163 h 405"/>
                  <a:gd name="T6" fmla="*/ 39 w 383"/>
                  <a:gd name="T7" fmla="*/ 378 h 405"/>
                  <a:gd name="T8" fmla="*/ 0 w 383"/>
                  <a:gd name="T9" fmla="*/ 378 h 405"/>
                  <a:gd name="T10" fmla="*/ 357 w 383"/>
                  <a:gd name="T11" fmla="*/ 158 h 405"/>
                  <a:gd name="T12" fmla="*/ 263 w 383"/>
                  <a:gd name="T13" fmla="*/ 156 h 405"/>
                  <a:gd name="T14" fmla="*/ 286 w 383"/>
                  <a:gd name="T15" fmla="*/ 97 h 405"/>
                  <a:gd name="T16" fmla="*/ 260 w 383"/>
                  <a:gd name="T17" fmla="*/ 0 h 405"/>
                  <a:gd name="T18" fmla="*/ 233 w 383"/>
                  <a:gd name="T19" fmla="*/ 26 h 405"/>
                  <a:gd name="T20" fmla="*/ 131 w 383"/>
                  <a:gd name="T21" fmla="*/ 145 h 405"/>
                  <a:gd name="T22" fmla="*/ 59 w 383"/>
                  <a:gd name="T23" fmla="*/ 185 h 405"/>
                  <a:gd name="T24" fmla="*/ 59 w 383"/>
                  <a:gd name="T25" fmla="*/ 364 h 405"/>
                  <a:gd name="T26" fmla="*/ 162 w 383"/>
                  <a:gd name="T27" fmla="*/ 405 h 405"/>
                  <a:gd name="T28" fmla="*/ 276 w 383"/>
                  <a:gd name="T29" fmla="*/ 403 h 405"/>
                  <a:gd name="T30" fmla="*/ 305 w 383"/>
                  <a:gd name="T31" fmla="*/ 377 h 405"/>
                  <a:gd name="T32" fmla="*/ 291 w 383"/>
                  <a:gd name="T33" fmla="*/ 351 h 405"/>
                  <a:gd name="T34" fmla="*/ 291 w 383"/>
                  <a:gd name="T35" fmla="*/ 351 h 405"/>
                  <a:gd name="T36" fmla="*/ 290 w 383"/>
                  <a:gd name="T37" fmla="*/ 351 h 405"/>
                  <a:gd name="T38" fmla="*/ 286 w 383"/>
                  <a:gd name="T39" fmla="*/ 346 h 405"/>
                  <a:gd name="T40" fmla="*/ 291 w 383"/>
                  <a:gd name="T41" fmla="*/ 340 h 405"/>
                  <a:gd name="T42" fmla="*/ 302 w 383"/>
                  <a:gd name="T43" fmla="*/ 340 h 405"/>
                  <a:gd name="T44" fmla="*/ 331 w 383"/>
                  <a:gd name="T45" fmla="*/ 314 h 405"/>
                  <a:gd name="T46" fmla="*/ 317 w 383"/>
                  <a:gd name="T47" fmla="*/ 288 h 405"/>
                  <a:gd name="T48" fmla="*/ 317 w 383"/>
                  <a:gd name="T49" fmla="*/ 288 h 405"/>
                  <a:gd name="T50" fmla="*/ 316 w 383"/>
                  <a:gd name="T51" fmla="*/ 287 h 405"/>
                  <a:gd name="T52" fmla="*/ 312 w 383"/>
                  <a:gd name="T53" fmla="*/ 282 h 405"/>
                  <a:gd name="T54" fmla="*/ 317 w 383"/>
                  <a:gd name="T55" fmla="*/ 277 h 405"/>
                  <a:gd name="T56" fmla="*/ 328 w 383"/>
                  <a:gd name="T57" fmla="*/ 276 h 405"/>
                  <a:gd name="T58" fmla="*/ 357 w 383"/>
                  <a:gd name="T59" fmla="*/ 250 h 405"/>
                  <a:gd name="T60" fmla="*/ 343 w 383"/>
                  <a:gd name="T61" fmla="*/ 225 h 405"/>
                  <a:gd name="T62" fmla="*/ 343 w 383"/>
                  <a:gd name="T63" fmla="*/ 225 h 405"/>
                  <a:gd name="T64" fmla="*/ 342 w 383"/>
                  <a:gd name="T65" fmla="*/ 224 h 405"/>
                  <a:gd name="T66" fmla="*/ 338 w 383"/>
                  <a:gd name="T67" fmla="*/ 219 h 405"/>
                  <a:gd name="T68" fmla="*/ 343 w 383"/>
                  <a:gd name="T69" fmla="*/ 213 h 405"/>
                  <a:gd name="T70" fmla="*/ 354 w 383"/>
                  <a:gd name="T71" fmla="*/ 213 h 405"/>
                  <a:gd name="T72" fmla="*/ 383 w 383"/>
                  <a:gd name="T73" fmla="*/ 187 h 405"/>
                  <a:gd name="T74" fmla="*/ 357 w 383"/>
                  <a:gd name="T75" fmla="*/ 15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3" h="405">
                    <a:moveTo>
                      <a:pt x="0" y="378"/>
                    </a:moveTo>
                    <a:cubicBezTo>
                      <a:pt x="0" y="163"/>
                      <a:pt x="0" y="163"/>
                      <a:pt x="0" y="163"/>
                    </a:cubicBezTo>
                    <a:cubicBezTo>
                      <a:pt x="39" y="163"/>
                      <a:pt x="39" y="163"/>
                      <a:pt x="39" y="163"/>
                    </a:cubicBezTo>
                    <a:cubicBezTo>
                      <a:pt x="39" y="378"/>
                      <a:pt x="39" y="378"/>
                      <a:pt x="39" y="378"/>
                    </a:cubicBezTo>
                    <a:cubicBezTo>
                      <a:pt x="0" y="378"/>
                      <a:pt x="0" y="378"/>
                      <a:pt x="0" y="378"/>
                    </a:cubicBezTo>
                    <a:close/>
                    <a:moveTo>
                      <a:pt x="357" y="158"/>
                    </a:moveTo>
                    <a:cubicBezTo>
                      <a:pt x="357" y="158"/>
                      <a:pt x="309" y="157"/>
                      <a:pt x="263" y="156"/>
                    </a:cubicBezTo>
                    <a:cubicBezTo>
                      <a:pt x="271" y="137"/>
                      <a:pt x="281" y="113"/>
                      <a:pt x="286" y="97"/>
                    </a:cubicBezTo>
                    <a:cubicBezTo>
                      <a:pt x="295" y="65"/>
                      <a:pt x="299" y="1"/>
                      <a:pt x="260" y="0"/>
                    </a:cubicBezTo>
                    <a:cubicBezTo>
                      <a:pt x="245" y="0"/>
                      <a:pt x="233" y="11"/>
                      <a:pt x="233" y="26"/>
                    </a:cubicBezTo>
                    <a:cubicBezTo>
                      <a:pt x="233" y="83"/>
                      <a:pt x="197" y="131"/>
                      <a:pt x="131" y="145"/>
                    </a:cubicBezTo>
                    <a:cubicBezTo>
                      <a:pt x="100" y="152"/>
                      <a:pt x="69" y="169"/>
                      <a:pt x="59" y="185"/>
                    </a:cubicBezTo>
                    <a:cubicBezTo>
                      <a:pt x="59" y="223"/>
                      <a:pt x="59" y="364"/>
                      <a:pt x="59" y="364"/>
                    </a:cubicBezTo>
                    <a:cubicBezTo>
                      <a:pt x="59" y="364"/>
                      <a:pt x="127" y="405"/>
                      <a:pt x="162" y="405"/>
                    </a:cubicBezTo>
                    <a:cubicBezTo>
                      <a:pt x="163" y="405"/>
                      <a:pt x="276" y="403"/>
                      <a:pt x="276" y="403"/>
                    </a:cubicBezTo>
                    <a:cubicBezTo>
                      <a:pt x="291" y="404"/>
                      <a:pt x="304" y="392"/>
                      <a:pt x="305" y="377"/>
                    </a:cubicBezTo>
                    <a:cubicBezTo>
                      <a:pt x="305" y="366"/>
                      <a:pt x="300" y="356"/>
                      <a:pt x="291" y="351"/>
                    </a:cubicBezTo>
                    <a:cubicBezTo>
                      <a:pt x="291" y="351"/>
                      <a:pt x="291" y="351"/>
                      <a:pt x="291" y="351"/>
                    </a:cubicBezTo>
                    <a:cubicBezTo>
                      <a:pt x="290" y="351"/>
                      <a:pt x="290" y="351"/>
                      <a:pt x="290" y="351"/>
                    </a:cubicBezTo>
                    <a:cubicBezTo>
                      <a:pt x="287" y="350"/>
                      <a:pt x="286" y="348"/>
                      <a:pt x="286" y="346"/>
                    </a:cubicBezTo>
                    <a:cubicBezTo>
                      <a:pt x="286" y="342"/>
                      <a:pt x="288" y="340"/>
                      <a:pt x="291" y="340"/>
                    </a:cubicBezTo>
                    <a:cubicBezTo>
                      <a:pt x="302" y="340"/>
                      <a:pt x="302" y="340"/>
                      <a:pt x="302" y="340"/>
                    </a:cubicBezTo>
                    <a:cubicBezTo>
                      <a:pt x="317" y="340"/>
                      <a:pt x="330" y="329"/>
                      <a:pt x="331" y="314"/>
                    </a:cubicBezTo>
                    <a:cubicBezTo>
                      <a:pt x="331" y="303"/>
                      <a:pt x="326" y="293"/>
                      <a:pt x="317" y="288"/>
                    </a:cubicBezTo>
                    <a:cubicBezTo>
                      <a:pt x="317" y="288"/>
                      <a:pt x="317" y="288"/>
                      <a:pt x="317" y="288"/>
                    </a:cubicBezTo>
                    <a:cubicBezTo>
                      <a:pt x="316" y="288"/>
                      <a:pt x="316" y="288"/>
                      <a:pt x="316" y="287"/>
                    </a:cubicBezTo>
                    <a:cubicBezTo>
                      <a:pt x="313" y="287"/>
                      <a:pt x="312" y="285"/>
                      <a:pt x="312" y="282"/>
                    </a:cubicBezTo>
                    <a:cubicBezTo>
                      <a:pt x="312" y="279"/>
                      <a:pt x="314" y="277"/>
                      <a:pt x="317" y="277"/>
                    </a:cubicBezTo>
                    <a:cubicBezTo>
                      <a:pt x="328" y="276"/>
                      <a:pt x="328" y="276"/>
                      <a:pt x="328" y="276"/>
                    </a:cubicBezTo>
                    <a:cubicBezTo>
                      <a:pt x="343" y="277"/>
                      <a:pt x="356" y="265"/>
                      <a:pt x="357" y="250"/>
                    </a:cubicBezTo>
                    <a:cubicBezTo>
                      <a:pt x="357" y="239"/>
                      <a:pt x="352" y="229"/>
                      <a:pt x="343" y="225"/>
                    </a:cubicBezTo>
                    <a:cubicBezTo>
                      <a:pt x="343" y="225"/>
                      <a:pt x="343" y="225"/>
                      <a:pt x="343" y="225"/>
                    </a:cubicBezTo>
                    <a:cubicBezTo>
                      <a:pt x="342" y="224"/>
                      <a:pt x="342" y="224"/>
                      <a:pt x="342" y="224"/>
                    </a:cubicBezTo>
                    <a:cubicBezTo>
                      <a:pt x="339" y="223"/>
                      <a:pt x="338" y="221"/>
                      <a:pt x="338" y="219"/>
                    </a:cubicBezTo>
                    <a:cubicBezTo>
                      <a:pt x="338" y="216"/>
                      <a:pt x="340" y="213"/>
                      <a:pt x="343" y="213"/>
                    </a:cubicBezTo>
                    <a:cubicBezTo>
                      <a:pt x="354" y="213"/>
                      <a:pt x="354" y="213"/>
                      <a:pt x="354" y="213"/>
                    </a:cubicBezTo>
                    <a:cubicBezTo>
                      <a:pt x="369" y="214"/>
                      <a:pt x="382" y="202"/>
                      <a:pt x="383" y="187"/>
                    </a:cubicBezTo>
                    <a:cubicBezTo>
                      <a:pt x="383" y="172"/>
                      <a:pt x="374" y="159"/>
                      <a:pt x="357" y="158"/>
                    </a:cubicBezTo>
                    <a:close/>
                  </a:path>
                </a:pathLst>
              </a:custGeom>
              <a:solidFill>
                <a:srgbClr val="FFFFFF"/>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2302" tIns="41151" rIns="82302" bIns="41151" numCol="1" rtlCol="0" anchor="ctr" anchorCtr="0" compatLnSpc="1">
                <a:prstTxWarp prst="textNoShape">
                  <a:avLst/>
                </a:prstTxWarp>
              </a:bodyPr>
              <a:lstStyle/>
              <a:p>
                <a:pPr defTabSz="755629"/>
                <a:endParaRPr lang="en-US" sz="1000" spc="-124">
                  <a:solidFill>
                    <a:schemeClr val="tx1">
                      <a:lumMod val="50000"/>
                    </a:schemeClr>
                  </a:solidFill>
                  <a:latin typeface="Segoe Light" pitchFamily="34" charset="0"/>
                </a:endParaRPr>
              </a:p>
            </p:txBody>
          </p:sp>
        </p:grpSp>
        <p:pic>
          <p:nvPicPr>
            <p:cNvPr id="5122" name="Picture 2" descr="C:\Users\v-junyo\Documents\Jun_Mesh\Microsoft Files\DesignTools\Brand Photos\Office Brand - No_exp\NEW\OFF12_Joi_01.png"/>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219568" y="1705134"/>
              <a:ext cx="2745941" cy="27467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6304528" y="2715612"/>
            <a:ext cx="2801732" cy="3639924"/>
            <a:chOff x="3365076" y="1232597"/>
            <a:chExt cx="2745941" cy="3568877"/>
          </a:xfrm>
        </p:grpSpPr>
        <p:pic>
          <p:nvPicPr>
            <p:cNvPr id="39" name="Picture 4" descr="http://farm7.staticflickr.com/6198/6149648253_a3f453cb9e_z.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1" t="5733" r="18331" b="39762"/>
            <a:stretch/>
          </p:blipFill>
          <p:spPr bwMode="auto">
            <a:xfrm>
              <a:off x="3365076" y="1232597"/>
              <a:ext cx="2745941" cy="274673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3365076" y="3979336"/>
              <a:ext cx="2745941" cy="822138"/>
              <a:chOff x="3346615" y="4451875"/>
              <a:chExt cx="2745941" cy="822138"/>
            </a:xfrm>
          </p:grpSpPr>
          <p:sp>
            <p:nvSpPr>
              <p:cNvPr id="53" name="Rectangle 52"/>
              <p:cNvSpPr/>
              <p:nvPr/>
            </p:nvSpPr>
            <p:spPr bwMode="auto">
              <a:xfrm>
                <a:off x="3346615" y="4451875"/>
                <a:ext cx="2745941" cy="822138"/>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4008" tIns="45718" rIns="91436" bIns="91440" numCol="1" rtlCol="0" anchor="b" anchorCtr="0" compatLnSpc="1">
                <a:prstTxWarp prst="textNoShape">
                  <a:avLst/>
                </a:prstTxWarp>
              </a:bodyPr>
              <a:lstStyle/>
              <a:p>
                <a:pPr defTabSz="932472" fontAlgn="base">
                  <a:lnSpc>
                    <a:spcPct val="90000"/>
                  </a:lnSpc>
                  <a:spcBef>
                    <a:spcPct val="0"/>
                  </a:spcBef>
                  <a:spcAft>
                    <a:spcPct val="0"/>
                  </a:spcAft>
                </a:pPr>
                <a:r>
                  <a:rPr lang="en-US" sz="2900" dirty="0">
                    <a:gradFill>
                      <a:gsLst>
                        <a:gs pos="0">
                          <a:srgbClr val="FFFFFF"/>
                        </a:gs>
                        <a:gs pos="100000">
                          <a:srgbClr val="FFFFFF"/>
                        </a:gs>
                      </a:gsLst>
                      <a:lin ang="5400000" scaled="0"/>
                    </a:gradFill>
                    <a:latin typeface="+mj-lt"/>
                    <a:ea typeface="Segoe UI" pitchFamily="34" charset="0"/>
                    <a:cs typeface="Segoe UI" pitchFamily="34" charset="0"/>
                  </a:rPr>
                  <a:t>Cloud</a:t>
                </a:r>
              </a:p>
            </p:txBody>
          </p:sp>
          <p:pic>
            <p:nvPicPr>
              <p:cNvPr id="72" name="Picture 71" descr="C:\Users\chrisw\Desktop\Cloud Services 3.png"/>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black">
              <a:xfrm>
                <a:off x="4936006" y="4538785"/>
                <a:ext cx="904219" cy="62347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 name="Group 2"/>
          <p:cNvGrpSpPr/>
          <p:nvPr/>
        </p:nvGrpSpPr>
        <p:grpSpPr>
          <a:xfrm>
            <a:off x="9244655" y="2706042"/>
            <a:ext cx="2801732" cy="3637967"/>
            <a:chOff x="9107804" y="1232595"/>
            <a:chExt cx="2745941" cy="3566958"/>
          </a:xfrm>
        </p:grpSpPr>
        <p:grpSp>
          <p:nvGrpSpPr>
            <p:cNvPr id="6" name="Group 5"/>
            <p:cNvGrpSpPr/>
            <p:nvPr/>
          </p:nvGrpSpPr>
          <p:grpSpPr>
            <a:xfrm>
              <a:off x="9107804" y="1232595"/>
              <a:ext cx="2745941" cy="3566958"/>
              <a:chOff x="9107804" y="1705134"/>
              <a:chExt cx="2745941" cy="3566958"/>
            </a:xfrm>
          </p:grpSpPr>
          <p:sp>
            <p:nvSpPr>
              <p:cNvPr id="65" name="Rectangle 64"/>
              <p:cNvSpPr/>
              <p:nvPr/>
            </p:nvSpPr>
            <p:spPr bwMode="auto">
              <a:xfrm>
                <a:off x="9107804" y="4451873"/>
                <a:ext cx="2745941" cy="820219"/>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4008" tIns="45718" rIns="91436" bIns="91440" numCol="1" rtlCol="0" anchor="b" anchorCtr="0" compatLnSpc="1">
                <a:prstTxWarp prst="textNoShape">
                  <a:avLst/>
                </a:prstTxWarp>
              </a:bodyPr>
              <a:lstStyle/>
              <a:p>
                <a:pPr defTabSz="932472" fontAlgn="base">
                  <a:lnSpc>
                    <a:spcPct val="90000"/>
                  </a:lnSpc>
                  <a:spcBef>
                    <a:spcPct val="0"/>
                  </a:spcBef>
                  <a:spcAft>
                    <a:spcPct val="0"/>
                  </a:spcAft>
                </a:pPr>
                <a:r>
                  <a:rPr lang="en-US" sz="2900" dirty="0">
                    <a:gradFill>
                      <a:gsLst>
                        <a:gs pos="0">
                          <a:srgbClr val="FFFFFF"/>
                        </a:gs>
                        <a:gs pos="100000">
                          <a:srgbClr val="FFFFFF"/>
                        </a:gs>
                      </a:gsLst>
                      <a:lin ang="5400000" scaled="0"/>
                    </a:gradFill>
                    <a:latin typeface="+mj-lt"/>
                    <a:ea typeface="Segoe UI" pitchFamily="34" charset="0"/>
                    <a:cs typeface="Segoe UI" pitchFamily="34" charset="0"/>
                  </a:rPr>
                  <a:t>Control</a:t>
                </a:r>
                <a:endParaRPr lang="en-US" sz="2900" dirty="0">
                  <a:gradFill>
                    <a:gsLst>
                      <a:gs pos="0">
                        <a:srgbClr val="FFFFFF"/>
                      </a:gs>
                      <a:gs pos="100000">
                        <a:srgbClr val="FFFFFF"/>
                      </a:gs>
                    </a:gsLst>
                    <a:lin ang="5400000" scaled="0"/>
                  </a:gradFill>
                  <a:latin typeface="+mj-lt"/>
                  <a:ea typeface="Segoe UI" pitchFamily="34" charset="0"/>
                  <a:cs typeface="Segoe UI" pitchFamily="34" charset="0"/>
                </a:endParaRPr>
              </a:p>
            </p:txBody>
          </p:sp>
          <p:pic>
            <p:nvPicPr>
              <p:cNvPr id="5123" name="Picture 3" descr="C:\Users\v-junyo\Documents\Jun_Mesh\Microsoft Files\DesignTools\Brand Photos\Windows 7\Commercial\COMMERCIAL\WIN12_Kiki_01.png"/>
              <p:cNvPicPr>
                <a:picLocks noChangeAspect="1" noChangeArrowheads="1"/>
              </p:cNvPicPr>
              <p:nvPr/>
            </p:nvPicPr>
            <p:blipFill rotWithShape="1">
              <a:blip r:embed="rId10">
                <a:extLst>
                  <a:ext uri="{28A0092B-C50C-407E-A947-70E740481C1C}">
                    <a14:useLocalDpi xmlns:a14="http://schemas.microsoft.com/office/drawing/2010/main" val="0"/>
                  </a:ext>
                </a:extLst>
              </a:blip>
              <a:srcRect/>
              <a:stretch/>
            </p:blipFill>
            <p:spPr bwMode="auto">
              <a:xfrm>
                <a:off x="9107804" y="1705134"/>
                <a:ext cx="2745941" cy="2746739"/>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7" descr="\\MAGNUM\Projects\Microsoft\Cloud Power FY12\Design\ICONS_PNG\Secure.png"/>
            <p:cNvPicPr>
              <a:picLocks noChangeAspect="1" noChangeArrowheads="1"/>
            </p:cNvPicPr>
            <p:nvPr/>
          </p:nvPicPr>
          <p:blipFill>
            <a:blip r:embed="rId11" cstate="print">
              <a:biLevel thresh="25000"/>
              <a:extLst>
                <a:ext uri="{28A0092B-C50C-407E-A947-70E740481C1C}">
                  <a14:useLocalDpi xmlns:a14="http://schemas.microsoft.com/office/drawing/2010/main" val="0"/>
                </a:ext>
              </a:extLst>
            </a:blip>
            <a:srcRect/>
            <a:stretch>
              <a:fillRect/>
            </a:stretch>
          </p:blipFill>
          <p:spPr bwMode="auto">
            <a:xfrm>
              <a:off x="11054479" y="3968185"/>
              <a:ext cx="799266" cy="799266"/>
            </a:xfrm>
            <a:prstGeom prst="rect">
              <a:avLst/>
            </a:prstGeom>
            <a:noFill/>
          </p:spPr>
        </p:pic>
      </p:grpSp>
      <p:grpSp>
        <p:nvGrpSpPr>
          <p:cNvPr id="16" name="Group 15"/>
          <p:cNvGrpSpPr/>
          <p:nvPr/>
        </p:nvGrpSpPr>
        <p:grpSpPr>
          <a:xfrm>
            <a:off x="6004873" y="1295500"/>
            <a:ext cx="6041514" cy="1337653"/>
            <a:chOff x="5885297" y="1270213"/>
            <a:chExt cx="5921208" cy="1311544"/>
          </a:xfrm>
        </p:grpSpPr>
        <p:grpSp>
          <p:nvGrpSpPr>
            <p:cNvPr id="11" name="Group 10"/>
            <p:cNvGrpSpPr/>
            <p:nvPr/>
          </p:nvGrpSpPr>
          <p:grpSpPr>
            <a:xfrm>
              <a:off x="5885297" y="1270213"/>
              <a:ext cx="5921208" cy="1229497"/>
              <a:chOff x="5885297" y="1270213"/>
              <a:chExt cx="5921208" cy="1229497"/>
            </a:xfrm>
          </p:grpSpPr>
          <p:sp>
            <p:nvSpPr>
              <p:cNvPr id="29" name="Rectangle 28"/>
              <p:cNvSpPr/>
              <p:nvPr/>
            </p:nvSpPr>
            <p:spPr bwMode="auto">
              <a:xfrm>
                <a:off x="6178984" y="1270213"/>
                <a:ext cx="5627521" cy="1229497"/>
              </a:xfrm>
              <a:prstGeom prst="rect">
                <a:avLst/>
              </a:prstGeom>
              <a:solidFill>
                <a:schemeClr val="tx2"/>
              </a:solidFill>
              <a:ln>
                <a:noFill/>
                <a:headEnd type="none" w="med" len="med"/>
                <a:tailEnd type="none" w="med" len="med"/>
              </a:ln>
              <a:effectLst/>
              <a:scene3d>
                <a:camera prst="orthographicFront" fov="0">
                  <a:rot lat="0" lon="0" rev="0"/>
                </a:camera>
                <a:lightRig rig="glow" dir="t">
                  <a:rot lat="0" lon="0" rev="6360000"/>
                </a:lightRig>
              </a:scene3d>
              <a:sp3d prstMaterial="flat">
                <a:contourClr>
                  <a:srgbClr val="8CC600">
                    <a:satMod val="300000"/>
                  </a:srgbClr>
                </a:contourClr>
              </a:sp3d>
            </p:spPr>
            <p:txBody>
              <a:bodyPr vert="horz" wrap="square" lIns="274320" tIns="45718" rIns="91436" bIns="45718" numCol="1" rtlCol="0" anchor="ctr" anchorCtr="0" compatLnSpc="1">
                <a:prstTxWarp prst="textNoShape">
                  <a:avLst/>
                </a:prstTxWarp>
                <a:noAutofit/>
              </a:bodyPr>
              <a:lstStyle/>
              <a:p>
                <a:pPr defTabSz="932472" fontAlgn="base">
                  <a:lnSpc>
                    <a:spcPct val="80000"/>
                  </a:lnSpc>
                  <a:defRPr/>
                </a:pPr>
                <a:endParaRPr lang="en-US" sz="4900" kern="0" spc="-71" dirty="0">
                  <a:solidFill>
                    <a:srgbClr val="000000">
                      <a:alpha val="99000"/>
                    </a:srgbClr>
                  </a:solidFill>
                  <a:latin typeface="Segoe UI Light" pitchFamily="34" charset="0"/>
                  <a:ea typeface="Segoe UI" pitchFamily="34" charset="0"/>
                  <a:cs typeface="Segoe UI" pitchFamily="34" charset="0"/>
                </a:endParaRPr>
              </a:p>
            </p:txBody>
          </p:sp>
          <p:sp>
            <p:nvSpPr>
              <p:cNvPr id="30" name="Right Triangle 29"/>
              <p:cNvSpPr/>
              <p:nvPr/>
            </p:nvSpPr>
            <p:spPr bwMode="auto">
              <a:xfrm rot="18900000" flipH="1">
                <a:off x="5885297" y="1626330"/>
                <a:ext cx="567771" cy="567771"/>
              </a:xfrm>
              <a:prstGeom prst="rtTriangl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32472" fontAlgn="base">
                  <a:spcBef>
                    <a:spcPct val="0"/>
                  </a:spcBef>
                  <a:spcAft>
                    <a:spcPct val="0"/>
                  </a:spcAft>
                  <a:defRPr/>
                </a:pPr>
                <a:endParaRPr lang="en-US" kern="0" spc="-51"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31" name="Text Placeholder 12"/>
            <p:cNvSpPr txBox="1">
              <a:spLocks/>
            </p:cNvSpPr>
            <p:nvPr/>
          </p:nvSpPr>
          <p:spPr>
            <a:xfrm>
              <a:off x="6822835" y="1496845"/>
              <a:ext cx="2736341" cy="1084912"/>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2900" dirty="0">
                  <a:solidFill>
                    <a:srgbClr val="FFFFFF"/>
                  </a:solidFill>
                </a:rPr>
                <a:t>Enterprise-grade cloud services</a:t>
              </a:r>
              <a:endParaRPr lang="en-US" sz="2900" dirty="0">
                <a:solidFill>
                  <a:srgbClr val="FFFFFF"/>
                </a:solidFill>
              </a:endParaRPr>
            </a:p>
            <a:p>
              <a:pPr lvl="1" algn="ctr">
                <a:defRPr/>
              </a:pPr>
              <a:endParaRPr lang="en-US" sz="1400" dirty="0">
                <a:solidFill>
                  <a:srgbClr val="FFFFFF"/>
                </a:solidFill>
              </a:endParaRPr>
            </a:p>
          </p:txBody>
        </p:sp>
        <p:grpSp>
          <p:nvGrpSpPr>
            <p:cNvPr id="68" name="Group 67"/>
            <p:cNvGrpSpPr>
              <a:grpSpLocks noChangeAspect="1"/>
            </p:cNvGrpSpPr>
            <p:nvPr/>
          </p:nvGrpSpPr>
          <p:grpSpPr>
            <a:xfrm>
              <a:off x="10212726" y="1395948"/>
              <a:ext cx="1449534" cy="1013123"/>
              <a:chOff x="7512859" y="3285873"/>
              <a:chExt cx="2876255" cy="2010300"/>
            </a:xfrm>
          </p:grpSpPr>
          <p:pic>
            <p:nvPicPr>
              <p:cNvPr id="69" name="Picture 68" descr="C:\Users\chrisw\Desktop\Cloud Services 3.png"/>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black">
              <a:xfrm>
                <a:off x="7512859" y="3285873"/>
                <a:ext cx="2448872" cy="168853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7" descr="\\MAGNUM\Projects\Microsoft\Cloud Power FY12\Design\ICONS_PNG\Secure.png"/>
              <p:cNvPicPr>
                <a:picLocks noChangeAspect="1" noChangeArrowheads="1"/>
              </p:cNvPicPr>
              <p:nvPr/>
            </p:nvPicPr>
            <p:blipFill>
              <a:blip r:embed="rId11" cstate="print">
                <a:biLevel thresh="25000"/>
                <a:extLst>
                  <a:ext uri="{28A0092B-C50C-407E-A947-70E740481C1C}">
                    <a14:useLocalDpi xmlns:a14="http://schemas.microsoft.com/office/drawing/2010/main" val="0"/>
                  </a:ext>
                </a:extLst>
              </a:blip>
              <a:srcRect/>
              <a:stretch>
                <a:fillRect/>
              </a:stretch>
            </p:blipFill>
            <p:spPr bwMode="auto">
              <a:xfrm>
                <a:off x="9241371" y="4148430"/>
                <a:ext cx="1147743" cy="1147743"/>
              </a:xfrm>
              <a:prstGeom prst="rect">
                <a:avLst/>
              </a:prstGeom>
              <a:noFill/>
            </p:spPr>
          </p:pic>
        </p:grpSp>
      </p:grpSp>
      <p:grpSp>
        <p:nvGrpSpPr>
          <p:cNvPr id="17" name="Group 16"/>
          <p:cNvGrpSpPr/>
          <p:nvPr/>
        </p:nvGrpSpPr>
        <p:grpSpPr>
          <a:xfrm>
            <a:off x="423136" y="1217333"/>
            <a:ext cx="6091168" cy="1788701"/>
            <a:chOff x="414710" y="1270214"/>
            <a:chExt cx="5864559" cy="1488766"/>
          </a:xfrm>
        </p:grpSpPr>
        <p:grpSp>
          <p:nvGrpSpPr>
            <p:cNvPr id="13" name="Group 12"/>
            <p:cNvGrpSpPr/>
            <p:nvPr/>
          </p:nvGrpSpPr>
          <p:grpSpPr>
            <a:xfrm>
              <a:off x="414710" y="1270214"/>
              <a:ext cx="5864559" cy="1214448"/>
              <a:chOff x="414710" y="1270214"/>
              <a:chExt cx="5864559" cy="1214448"/>
            </a:xfrm>
          </p:grpSpPr>
          <p:sp>
            <p:nvSpPr>
              <p:cNvPr id="54" name="Rectangle 53"/>
              <p:cNvSpPr/>
              <p:nvPr/>
            </p:nvSpPr>
            <p:spPr bwMode="auto">
              <a:xfrm>
                <a:off x="414710" y="1270214"/>
                <a:ext cx="5628633" cy="1214448"/>
              </a:xfrm>
              <a:prstGeom prst="rect">
                <a:avLst/>
              </a:prstGeom>
              <a:solidFill>
                <a:schemeClr val="bg2"/>
              </a:solidFill>
              <a:ln w="25400" cap="flat" cmpd="sng" algn="ctr">
                <a:noFill/>
                <a:prstDash val="solid"/>
                <a:headEnd type="none" w="med" len="med"/>
                <a:tailEnd type="none" w="med" len="med"/>
              </a:ln>
              <a:effectLst/>
            </p:spPr>
            <p:txBody>
              <a:bodyPr vert="horz" wrap="square" lIns="121893" tIns="60947" rIns="121893" bIns="60947" numCol="1" rtlCol="0" anchor="ctr" anchorCtr="0" compatLnSpc="1">
                <a:prstTxWarp prst="textNoShape">
                  <a:avLst/>
                </a:prstTxWarp>
              </a:bodyPr>
              <a:lstStyle/>
              <a:p>
                <a:pPr algn="ctr" defTabSz="1243079" fontAlgn="base">
                  <a:spcBef>
                    <a:spcPct val="0"/>
                  </a:spcBef>
                  <a:spcAft>
                    <a:spcPct val="0"/>
                  </a:spcAft>
                </a:pPr>
                <a:endParaRPr lang="en-US" sz="3000" kern="0" dirty="0">
                  <a:gradFill>
                    <a:gsLst>
                      <a:gs pos="0">
                        <a:srgbClr val="FFFFFF"/>
                      </a:gs>
                      <a:gs pos="100000">
                        <a:srgbClr val="FFFFFF"/>
                      </a:gs>
                    </a:gsLst>
                    <a:lin ang="5400000" scaled="0"/>
                  </a:gradFill>
                </a:endParaRPr>
              </a:p>
            </p:txBody>
          </p:sp>
          <p:sp>
            <p:nvSpPr>
              <p:cNvPr id="55" name="Right Triangle 54"/>
              <p:cNvSpPr/>
              <p:nvPr/>
            </p:nvSpPr>
            <p:spPr bwMode="auto">
              <a:xfrm rot="18900000" flipH="1">
                <a:off x="5769045" y="1652630"/>
                <a:ext cx="510224" cy="509213"/>
              </a:xfrm>
              <a:prstGeom prst="rtTriangle">
                <a:avLst/>
              </a:prstGeom>
              <a:solidFill>
                <a:schemeClr val="bg2"/>
              </a:solidFill>
              <a:ln w="25400" cap="flat" cmpd="sng" algn="ctr">
                <a:noFill/>
                <a:prstDash val="solid"/>
                <a:headEnd type="none" w="med" len="med"/>
                <a:tailEnd type="none" w="med" len="med"/>
              </a:ln>
              <a:effectLst/>
            </p:spPr>
            <p:txBody>
              <a:bodyPr vert="horz" wrap="square" lIns="121893" tIns="60947" rIns="121893" bIns="60947" numCol="1" rtlCol="0" anchor="ctr" anchorCtr="0" compatLnSpc="1">
                <a:prstTxWarp prst="textNoShape">
                  <a:avLst/>
                </a:prstTxWarp>
              </a:bodyPr>
              <a:lstStyle/>
              <a:p>
                <a:pPr algn="ctr" defTabSz="1243079" fontAlgn="base">
                  <a:spcBef>
                    <a:spcPct val="0"/>
                  </a:spcBef>
                  <a:spcAft>
                    <a:spcPct val="0"/>
                  </a:spcAft>
                </a:pPr>
                <a:endParaRPr lang="en-US" sz="3000" kern="0" dirty="0" err="1">
                  <a:gradFill>
                    <a:gsLst>
                      <a:gs pos="0">
                        <a:srgbClr val="FFFFFF"/>
                      </a:gs>
                      <a:gs pos="100000">
                        <a:srgbClr val="FFFFFF"/>
                      </a:gs>
                    </a:gsLst>
                    <a:lin ang="5400000" scaled="0"/>
                  </a:gradFill>
                </a:endParaRPr>
              </a:p>
            </p:txBody>
          </p:sp>
        </p:grpSp>
        <p:sp>
          <p:nvSpPr>
            <p:cNvPr id="44" name="Text Placeholder 12"/>
            <p:cNvSpPr txBox="1">
              <a:spLocks/>
            </p:cNvSpPr>
            <p:nvPr/>
          </p:nvSpPr>
          <p:spPr>
            <a:xfrm>
              <a:off x="567524" y="1495647"/>
              <a:ext cx="3006657" cy="1263333"/>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2900" dirty="0">
                  <a:solidFill>
                    <a:srgbClr val="FFFFFF"/>
                  </a:solidFill>
                </a:rPr>
                <a:t>Comprehensive tools to do your best work</a:t>
              </a:r>
            </a:p>
            <a:p>
              <a:pPr lvl="1">
                <a:defRPr/>
              </a:pPr>
              <a:endParaRPr lang="en-US" sz="1400" dirty="0">
                <a:solidFill>
                  <a:srgbClr val="FFFFFF"/>
                </a:solidFill>
              </a:endParaRPr>
            </a:p>
          </p:txBody>
        </p:sp>
        <p:grpSp>
          <p:nvGrpSpPr>
            <p:cNvPr id="71" name="Group 70"/>
            <p:cNvGrpSpPr>
              <a:grpSpLocks noChangeAspect="1"/>
            </p:cNvGrpSpPr>
            <p:nvPr/>
          </p:nvGrpSpPr>
          <p:grpSpPr>
            <a:xfrm>
              <a:off x="3599525" y="1594390"/>
              <a:ext cx="2113157" cy="607874"/>
              <a:chOff x="975683" y="3703474"/>
              <a:chExt cx="4146269" cy="1188566"/>
            </a:xfrm>
          </p:grpSpPr>
          <p:pic>
            <p:nvPicPr>
              <p:cNvPr id="74" name="Picture 73"/>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a:ext>
                </a:extLst>
              </a:blip>
              <a:stretch>
                <a:fillRect/>
              </a:stretch>
            </p:blipFill>
            <p:spPr>
              <a:xfrm>
                <a:off x="4843000" y="4281725"/>
                <a:ext cx="278952" cy="535940"/>
              </a:xfrm>
              <a:prstGeom prst="rect">
                <a:avLst/>
              </a:prstGeom>
            </p:spPr>
          </p:pic>
          <p:grpSp>
            <p:nvGrpSpPr>
              <p:cNvPr id="75" name="Group 58"/>
              <p:cNvGrpSpPr>
                <a:grpSpLocks noChangeAspect="1"/>
              </p:cNvGrpSpPr>
              <p:nvPr/>
            </p:nvGrpSpPr>
            <p:grpSpPr>
              <a:xfrm>
                <a:off x="1997977" y="4006287"/>
                <a:ext cx="1052323" cy="811378"/>
                <a:chOff x="1919150" y="3044496"/>
                <a:chExt cx="666391" cy="475141"/>
              </a:xfrm>
              <a:solidFill>
                <a:srgbClr val="FFFFFF"/>
              </a:solidFill>
            </p:grpSpPr>
            <p:sp>
              <p:nvSpPr>
                <p:cNvPr id="80" name="Round Same Side Corner Rectangle 11"/>
                <p:cNvSpPr/>
                <p:nvPr/>
              </p:nvSpPr>
              <p:spPr>
                <a:xfrm>
                  <a:off x="1970085" y="3044496"/>
                  <a:ext cx="564520" cy="361776"/>
                </a:xfrm>
                <a:custGeom>
                  <a:avLst/>
                  <a:gdLst/>
                  <a:ahLst/>
                  <a:cxnLst/>
                  <a:rect l="l" t="t" r="r" b="b"/>
                  <a:pathLst>
                    <a:path w="564520" h="361776">
                      <a:moveTo>
                        <a:pt x="21117" y="19360"/>
                      </a:moveTo>
                      <a:lnTo>
                        <a:pt x="21117" y="345592"/>
                      </a:lnTo>
                      <a:lnTo>
                        <a:pt x="543404" y="345592"/>
                      </a:lnTo>
                      <a:lnTo>
                        <a:pt x="543404" y="19360"/>
                      </a:lnTo>
                      <a:close/>
                      <a:moveTo>
                        <a:pt x="17539" y="0"/>
                      </a:moveTo>
                      <a:lnTo>
                        <a:pt x="546981" y="0"/>
                      </a:lnTo>
                      <a:cubicBezTo>
                        <a:pt x="556668" y="0"/>
                        <a:pt x="564520" y="7852"/>
                        <a:pt x="564520" y="17539"/>
                      </a:cubicBezTo>
                      <a:lnTo>
                        <a:pt x="564520" y="361776"/>
                      </a:lnTo>
                      <a:lnTo>
                        <a:pt x="0" y="361776"/>
                      </a:lnTo>
                      <a:lnTo>
                        <a:pt x="0" y="17539"/>
                      </a:lnTo>
                      <a:cubicBezTo>
                        <a:pt x="0" y="7852"/>
                        <a:pt x="7852" y="0"/>
                        <a:pt x="17539" y="0"/>
                      </a:cubicBezTo>
                      <a:close/>
                    </a:path>
                  </a:pathLst>
                </a:custGeom>
                <a:grpFill/>
                <a:ln w="25400" cap="flat" cmpd="sng" algn="ctr">
                  <a:noFill/>
                  <a:prstDash val="solid"/>
                </a:ln>
                <a:effectLst/>
              </p:spPr>
              <p:txBody>
                <a:bodyPr rtlCol="0" anchor="ctr"/>
                <a:lstStyle/>
                <a:p>
                  <a:pPr algn="ctr" defTabSz="932779">
                    <a:defRPr/>
                  </a:pPr>
                  <a:endParaRPr lang="en-US" kern="0">
                    <a:solidFill>
                      <a:srgbClr val="F2F2F2"/>
                    </a:solidFill>
                  </a:endParaRPr>
                </a:p>
              </p:txBody>
            </p:sp>
            <p:sp>
              <p:nvSpPr>
                <p:cNvPr id="81" name="Trapezoid 12"/>
                <p:cNvSpPr/>
                <p:nvPr/>
              </p:nvSpPr>
              <p:spPr>
                <a:xfrm>
                  <a:off x="1919150" y="3408078"/>
                  <a:ext cx="666391" cy="84127"/>
                </a:xfrm>
                <a:custGeom>
                  <a:avLst/>
                  <a:gdLst/>
                  <a:ahLst/>
                  <a:cxnLst/>
                  <a:rect l="l" t="t" r="r" b="b"/>
                  <a:pathLst>
                    <a:path w="666391" h="84127">
                      <a:moveTo>
                        <a:pt x="257990" y="52557"/>
                      </a:moveTo>
                      <a:lnTo>
                        <a:pt x="241755" y="79989"/>
                      </a:lnTo>
                      <a:lnTo>
                        <a:pt x="424635" y="79989"/>
                      </a:lnTo>
                      <a:lnTo>
                        <a:pt x="408400" y="52557"/>
                      </a:lnTo>
                      <a:close/>
                      <a:moveTo>
                        <a:pt x="49787" y="0"/>
                      </a:moveTo>
                      <a:lnTo>
                        <a:pt x="616604" y="0"/>
                      </a:lnTo>
                      <a:lnTo>
                        <a:pt x="666391" y="84127"/>
                      </a:lnTo>
                      <a:lnTo>
                        <a:pt x="0" y="84127"/>
                      </a:lnTo>
                      <a:close/>
                    </a:path>
                  </a:pathLst>
                </a:custGeom>
                <a:grpFill/>
                <a:ln w="25400" cap="flat" cmpd="sng" algn="ctr">
                  <a:noFill/>
                  <a:prstDash val="solid"/>
                </a:ln>
                <a:effectLst/>
              </p:spPr>
              <p:txBody>
                <a:bodyPr rtlCol="0" anchor="ctr"/>
                <a:lstStyle/>
                <a:p>
                  <a:pPr algn="ctr" defTabSz="932779">
                    <a:defRPr/>
                  </a:pPr>
                  <a:endParaRPr lang="en-US" kern="0">
                    <a:solidFill>
                      <a:srgbClr val="F2F2F2"/>
                    </a:solidFill>
                  </a:endParaRPr>
                </a:p>
              </p:txBody>
            </p:sp>
            <p:sp>
              <p:nvSpPr>
                <p:cNvPr id="82" name="Rectangle 81"/>
                <p:cNvSpPr/>
                <p:nvPr/>
              </p:nvSpPr>
              <p:spPr>
                <a:xfrm>
                  <a:off x="1919446" y="3492205"/>
                  <a:ext cx="665798" cy="27432"/>
                </a:xfrm>
                <a:prstGeom prst="rect">
                  <a:avLst/>
                </a:prstGeom>
                <a:grpFill/>
                <a:ln w="25400" cap="flat" cmpd="sng" algn="ctr">
                  <a:noFill/>
                  <a:prstDash val="solid"/>
                </a:ln>
                <a:effectLst/>
              </p:spPr>
              <p:txBody>
                <a:bodyPr rtlCol="0" anchor="ctr"/>
                <a:lstStyle/>
                <a:p>
                  <a:pPr algn="ctr" defTabSz="932779">
                    <a:defRPr/>
                  </a:pPr>
                  <a:endParaRPr lang="en-US" kern="0">
                    <a:solidFill>
                      <a:srgbClr val="F2F2F2"/>
                    </a:solidFill>
                  </a:endParaRPr>
                </a:p>
              </p:txBody>
            </p:sp>
          </p:grpSp>
          <p:sp>
            <p:nvSpPr>
              <p:cNvPr id="76" name="Freeform 7"/>
              <p:cNvSpPr>
                <a:spLocks noChangeAspect="1" noEditPoints="1"/>
              </p:cNvSpPr>
              <p:nvPr/>
            </p:nvSpPr>
            <p:spPr bwMode="auto">
              <a:xfrm>
                <a:off x="3289752" y="3703474"/>
                <a:ext cx="1403086" cy="1114191"/>
              </a:xfrm>
              <a:custGeom>
                <a:avLst/>
                <a:gdLst>
                  <a:gd name="T0" fmla="*/ 16 w 1389"/>
                  <a:gd name="T1" fmla="*/ 0 h 878"/>
                  <a:gd name="T2" fmla="*/ 0 w 1389"/>
                  <a:gd name="T3" fmla="*/ 332 h 878"/>
                  <a:gd name="T4" fmla="*/ 0 w 1389"/>
                  <a:gd name="T5" fmla="*/ 788 h 878"/>
                  <a:gd name="T6" fmla="*/ 198 w 1389"/>
                  <a:gd name="T7" fmla="*/ 802 h 878"/>
                  <a:gd name="T8" fmla="*/ 647 w 1389"/>
                  <a:gd name="T9" fmla="*/ 803 h 878"/>
                  <a:gd name="T10" fmla="*/ 647 w 1389"/>
                  <a:gd name="T11" fmla="*/ 826 h 878"/>
                  <a:gd name="T12" fmla="*/ 355 w 1389"/>
                  <a:gd name="T13" fmla="*/ 840 h 878"/>
                  <a:gd name="T14" fmla="*/ 345 w 1389"/>
                  <a:gd name="T15" fmla="*/ 878 h 878"/>
                  <a:gd name="T16" fmla="*/ 1039 w 1389"/>
                  <a:gd name="T17" fmla="*/ 864 h 878"/>
                  <a:gd name="T18" fmla="*/ 1000 w 1389"/>
                  <a:gd name="T19" fmla="*/ 826 h 878"/>
                  <a:gd name="T20" fmla="*/ 721 w 1389"/>
                  <a:gd name="T21" fmla="*/ 804 h 878"/>
                  <a:gd name="T22" fmla="*/ 1374 w 1389"/>
                  <a:gd name="T23" fmla="*/ 803 h 878"/>
                  <a:gd name="T24" fmla="*/ 1389 w 1389"/>
                  <a:gd name="T25" fmla="*/ 14 h 878"/>
                  <a:gd name="T26" fmla="*/ 1126 w 1389"/>
                  <a:gd name="T27" fmla="*/ 781 h 878"/>
                  <a:gd name="T28" fmla="*/ 1107 w 1389"/>
                  <a:gd name="T29" fmla="*/ 778 h 878"/>
                  <a:gd name="T30" fmla="*/ 1126 w 1389"/>
                  <a:gd name="T31" fmla="*/ 774 h 878"/>
                  <a:gd name="T32" fmla="*/ 1126 w 1389"/>
                  <a:gd name="T33" fmla="*/ 781 h 878"/>
                  <a:gd name="T34" fmla="*/ 1144 w 1389"/>
                  <a:gd name="T35" fmla="*/ 781 h 878"/>
                  <a:gd name="T36" fmla="*/ 1144 w 1389"/>
                  <a:gd name="T37" fmla="*/ 774 h 878"/>
                  <a:gd name="T38" fmla="*/ 1164 w 1389"/>
                  <a:gd name="T39" fmla="*/ 778 h 878"/>
                  <a:gd name="T40" fmla="*/ 1194 w 1389"/>
                  <a:gd name="T41" fmla="*/ 781 h 878"/>
                  <a:gd name="T42" fmla="*/ 1174 w 1389"/>
                  <a:gd name="T43" fmla="*/ 778 h 878"/>
                  <a:gd name="T44" fmla="*/ 1194 w 1389"/>
                  <a:gd name="T45" fmla="*/ 774 h 878"/>
                  <a:gd name="T46" fmla="*/ 1194 w 1389"/>
                  <a:gd name="T47" fmla="*/ 781 h 878"/>
                  <a:gd name="T48" fmla="*/ 1211 w 1389"/>
                  <a:gd name="T49" fmla="*/ 781 h 878"/>
                  <a:gd name="T50" fmla="*/ 1211 w 1389"/>
                  <a:gd name="T51" fmla="*/ 774 h 878"/>
                  <a:gd name="T52" fmla="*/ 1231 w 1389"/>
                  <a:gd name="T53" fmla="*/ 778 h 878"/>
                  <a:gd name="T54" fmla="*/ 1261 w 1389"/>
                  <a:gd name="T55" fmla="*/ 781 h 878"/>
                  <a:gd name="T56" fmla="*/ 1241 w 1389"/>
                  <a:gd name="T57" fmla="*/ 778 h 878"/>
                  <a:gd name="T58" fmla="*/ 1261 w 1389"/>
                  <a:gd name="T59" fmla="*/ 774 h 878"/>
                  <a:gd name="T60" fmla="*/ 1261 w 1389"/>
                  <a:gd name="T61" fmla="*/ 781 h 878"/>
                  <a:gd name="T62" fmla="*/ 1278 w 1389"/>
                  <a:gd name="T63" fmla="*/ 781 h 878"/>
                  <a:gd name="T64" fmla="*/ 1278 w 1389"/>
                  <a:gd name="T65" fmla="*/ 774 h 878"/>
                  <a:gd name="T66" fmla="*/ 1298 w 1389"/>
                  <a:gd name="T67" fmla="*/ 778 h 878"/>
                  <a:gd name="T68" fmla="*/ 1316 w 1389"/>
                  <a:gd name="T69" fmla="*/ 787 h 878"/>
                  <a:gd name="T70" fmla="*/ 1316 w 1389"/>
                  <a:gd name="T71" fmla="*/ 768 h 878"/>
                  <a:gd name="T72" fmla="*/ 1316 w 1389"/>
                  <a:gd name="T73" fmla="*/ 787 h 878"/>
                  <a:gd name="T74" fmla="*/ 1326 w 1389"/>
                  <a:gd name="T75" fmla="*/ 754 h 878"/>
                  <a:gd name="T76" fmla="*/ 455 w 1389"/>
                  <a:gd name="T77" fmla="*/ 754 h 878"/>
                  <a:gd name="T78" fmla="*/ 49 w 1389"/>
                  <a:gd name="T79" fmla="*/ 739 h 878"/>
                  <a:gd name="T80" fmla="*/ 49 w 1389"/>
                  <a:gd name="T81" fmla="*/ 332 h 878"/>
                  <a:gd name="T82" fmla="*/ 64 w 1389"/>
                  <a:gd name="T83" fmla="*/ 48 h 878"/>
                  <a:gd name="T84" fmla="*/ 1340 w 1389"/>
                  <a:gd name="T85" fmla="*/ 63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89" h="878">
                    <a:moveTo>
                      <a:pt x="1374" y="0"/>
                    </a:moveTo>
                    <a:cubicBezTo>
                      <a:pt x="16" y="0"/>
                      <a:pt x="16" y="0"/>
                      <a:pt x="16" y="0"/>
                    </a:cubicBezTo>
                    <a:cubicBezTo>
                      <a:pt x="7" y="0"/>
                      <a:pt x="0" y="6"/>
                      <a:pt x="0" y="14"/>
                    </a:cubicBezTo>
                    <a:cubicBezTo>
                      <a:pt x="0" y="139"/>
                      <a:pt x="0" y="244"/>
                      <a:pt x="0" y="332"/>
                    </a:cubicBezTo>
                    <a:cubicBezTo>
                      <a:pt x="0" y="384"/>
                      <a:pt x="0" y="430"/>
                      <a:pt x="0" y="470"/>
                    </a:cubicBezTo>
                    <a:cubicBezTo>
                      <a:pt x="0" y="788"/>
                      <a:pt x="0" y="788"/>
                      <a:pt x="0" y="788"/>
                    </a:cubicBezTo>
                    <a:cubicBezTo>
                      <a:pt x="0" y="796"/>
                      <a:pt x="7" y="802"/>
                      <a:pt x="16" y="802"/>
                    </a:cubicBezTo>
                    <a:cubicBezTo>
                      <a:pt x="16" y="802"/>
                      <a:pt x="16" y="802"/>
                      <a:pt x="198" y="802"/>
                    </a:cubicBezTo>
                    <a:cubicBezTo>
                      <a:pt x="198" y="802"/>
                      <a:pt x="198" y="803"/>
                      <a:pt x="198" y="803"/>
                    </a:cubicBezTo>
                    <a:cubicBezTo>
                      <a:pt x="647" y="803"/>
                      <a:pt x="647" y="803"/>
                      <a:pt x="647" y="803"/>
                    </a:cubicBezTo>
                    <a:cubicBezTo>
                      <a:pt x="647" y="803"/>
                      <a:pt x="647" y="803"/>
                      <a:pt x="647" y="804"/>
                    </a:cubicBezTo>
                    <a:cubicBezTo>
                      <a:pt x="647" y="826"/>
                      <a:pt x="647" y="826"/>
                      <a:pt x="647" y="826"/>
                    </a:cubicBezTo>
                    <a:cubicBezTo>
                      <a:pt x="369" y="826"/>
                      <a:pt x="369" y="826"/>
                      <a:pt x="369" y="826"/>
                    </a:cubicBezTo>
                    <a:cubicBezTo>
                      <a:pt x="362" y="826"/>
                      <a:pt x="355" y="832"/>
                      <a:pt x="355" y="840"/>
                    </a:cubicBezTo>
                    <a:cubicBezTo>
                      <a:pt x="331" y="864"/>
                      <a:pt x="331" y="864"/>
                      <a:pt x="331" y="864"/>
                    </a:cubicBezTo>
                    <a:cubicBezTo>
                      <a:pt x="331" y="872"/>
                      <a:pt x="337" y="878"/>
                      <a:pt x="345" y="878"/>
                    </a:cubicBezTo>
                    <a:cubicBezTo>
                      <a:pt x="1024" y="878"/>
                      <a:pt x="1024" y="878"/>
                      <a:pt x="1024" y="878"/>
                    </a:cubicBezTo>
                    <a:cubicBezTo>
                      <a:pt x="1033" y="878"/>
                      <a:pt x="1039" y="872"/>
                      <a:pt x="1039" y="864"/>
                    </a:cubicBezTo>
                    <a:cubicBezTo>
                      <a:pt x="1015" y="840"/>
                      <a:pt x="1015" y="840"/>
                      <a:pt x="1015" y="840"/>
                    </a:cubicBezTo>
                    <a:cubicBezTo>
                      <a:pt x="1015" y="832"/>
                      <a:pt x="1009" y="826"/>
                      <a:pt x="1000" y="826"/>
                    </a:cubicBezTo>
                    <a:cubicBezTo>
                      <a:pt x="721" y="826"/>
                      <a:pt x="721" y="826"/>
                      <a:pt x="721" y="826"/>
                    </a:cubicBezTo>
                    <a:cubicBezTo>
                      <a:pt x="721" y="804"/>
                      <a:pt x="721" y="804"/>
                      <a:pt x="721" y="804"/>
                    </a:cubicBezTo>
                    <a:cubicBezTo>
                      <a:pt x="721" y="803"/>
                      <a:pt x="721" y="803"/>
                      <a:pt x="721" y="803"/>
                    </a:cubicBezTo>
                    <a:cubicBezTo>
                      <a:pt x="1374" y="803"/>
                      <a:pt x="1374" y="803"/>
                      <a:pt x="1374" y="803"/>
                    </a:cubicBezTo>
                    <a:cubicBezTo>
                      <a:pt x="1383" y="803"/>
                      <a:pt x="1389" y="797"/>
                      <a:pt x="1389" y="789"/>
                    </a:cubicBezTo>
                    <a:cubicBezTo>
                      <a:pt x="1389" y="14"/>
                      <a:pt x="1389" y="14"/>
                      <a:pt x="1389" y="14"/>
                    </a:cubicBezTo>
                    <a:cubicBezTo>
                      <a:pt x="1389" y="6"/>
                      <a:pt x="1383" y="0"/>
                      <a:pt x="1374" y="0"/>
                    </a:cubicBezTo>
                    <a:close/>
                    <a:moveTo>
                      <a:pt x="1126" y="781"/>
                    </a:moveTo>
                    <a:cubicBezTo>
                      <a:pt x="1110" y="781"/>
                      <a:pt x="1110" y="781"/>
                      <a:pt x="1110" y="781"/>
                    </a:cubicBezTo>
                    <a:cubicBezTo>
                      <a:pt x="1108" y="781"/>
                      <a:pt x="1107" y="780"/>
                      <a:pt x="1107" y="778"/>
                    </a:cubicBezTo>
                    <a:cubicBezTo>
                      <a:pt x="1107" y="776"/>
                      <a:pt x="1108" y="774"/>
                      <a:pt x="1110" y="774"/>
                    </a:cubicBezTo>
                    <a:cubicBezTo>
                      <a:pt x="1126" y="774"/>
                      <a:pt x="1126" y="774"/>
                      <a:pt x="1126" y="774"/>
                    </a:cubicBezTo>
                    <a:cubicBezTo>
                      <a:pt x="1129" y="774"/>
                      <a:pt x="1130" y="776"/>
                      <a:pt x="1130" y="778"/>
                    </a:cubicBezTo>
                    <a:cubicBezTo>
                      <a:pt x="1130" y="780"/>
                      <a:pt x="1129" y="781"/>
                      <a:pt x="1126" y="781"/>
                    </a:cubicBezTo>
                    <a:close/>
                    <a:moveTo>
                      <a:pt x="1160" y="781"/>
                    </a:moveTo>
                    <a:cubicBezTo>
                      <a:pt x="1144" y="781"/>
                      <a:pt x="1144" y="781"/>
                      <a:pt x="1144" y="781"/>
                    </a:cubicBezTo>
                    <a:cubicBezTo>
                      <a:pt x="1142" y="781"/>
                      <a:pt x="1140" y="780"/>
                      <a:pt x="1140" y="778"/>
                    </a:cubicBezTo>
                    <a:cubicBezTo>
                      <a:pt x="1140" y="776"/>
                      <a:pt x="1142" y="774"/>
                      <a:pt x="1144" y="774"/>
                    </a:cubicBezTo>
                    <a:cubicBezTo>
                      <a:pt x="1160" y="774"/>
                      <a:pt x="1160" y="774"/>
                      <a:pt x="1160" y="774"/>
                    </a:cubicBezTo>
                    <a:cubicBezTo>
                      <a:pt x="1162" y="774"/>
                      <a:pt x="1164" y="776"/>
                      <a:pt x="1164" y="778"/>
                    </a:cubicBezTo>
                    <a:cubicBezTo>
                      <a:pt x="1164" y="780"/>
                      <a:pt x="1162" y="781"/>
                      <a:pt x="1160" y="781"/>
                    </a:cubicBezTo>
                    <a:close/>
                    <a:moveTo>
                      <a:pt x="1194" y="781"/>
                    </a:moveTo>
                    <a:cubicBezTo>
                      <a:pt x="1177" y="781"/>
                      <a:pt x="1177" y="781"/>
                      <a:pt x="1177" y="781"/>
                    </a:cubicBezTo>
                    <a:cubicBezTo>
                      <a:pt x="1175" y="781"/>
                      <a:pt x="1174" y="780"/>
                      <a:pt x="1174" y="778"/>
                    </a:cubicBezTo>
                    <a:cubicBezTo>
                      <a:pt x="1174" y="776"/>
                      <a:pt x="1175" y="774"/>
                      <a:pt x="1177" y="774"/>
                    </a:cubicBezTo>
                    <a:cubicBezTo>
                      <a:pt x="1194" y="774"/>
                      <a:pt x="1194" y="774"/>
                      <a:pt x="1194" y="774"/>
                    </a:cubicBezTo>
                    <a:cubicBezTo>
                      <a:pt x="1196" y="774"/>
                      <a:pt x="1198" y="776"/>
                      <a:pt x="1198" y="778"/>
                    </a:cubicBezTo>
                    <a:cubicBezTo>
                      <a:pt x="1198" y="780"/>
                      <a:pt x="1196" y="781"/>
                      <a:pt x="1194" y="781"/>
                    </a:cubicBezTo>
                    <a:close/>
                    <a:moveTo>
                      <a:pt x="1228" y="781"/>
                    </a:moveTo>
                    <a:cubicBezTo>
                      <a:pt x="1211" y="781"/>
                      <a:pt x="1211" y="781"/>
                      <a:pt x="1211" y="781"/>
                    </a:cubicBezTo>
                    <a:cubicBezTo>
                      <a:pt x="1209" y="781"/>
                      <a:pt x="1207" y="780"/>
                      <a:pt x="1207" y="778"/>
                    </a:cubicBezTo>
                    <a:cubicBezTo>
                      <a:pt x="1207" y="776"/>
                      <a:pt x="1209" y="774"/>
                      <a:pt x="1211" y="774"/>
                    </a:cubicBezTo>
                    <a:cubicBezTo>
                      <a:pt x="1228" y="774"/>
                      <a:pt x="1228" y="774"/>
                      <a:pt x="1228" y="774"/>
                    </a:cubicBezTo>
                    <a:cubicBezTo>
                      <a:pt x="1230" y="774"/>
                      <a:pt x="1231" y="776"/>
                      <a:pt x="1231" y="778"/>
                    </a:cubicBezTo>
                    <a:cubicBezTo>
                      <a:pt x="1231" y="780"/>
                      <a:pt x="1230" y="781"/>
                      <a:pt x="1228" y="781"/>
                    </a:cubicBezTo>
                    <a:close/>
                    <a:moveTo>
                      <a:pt x="1261" y="781"/>
                    </a:moveTo>
                    <a:cubicBezTo>
                      <a:pt x="1244" y="781"/>
                      <a:pt x="1244" y="781"/>
                      <a:pt x="1244" y="781"/>
                    </a:cubicBezTo>
                    <a:cubicBezTo>
                      <a:pt x="1242" y="781"/>
                      <a:pt x="1241" y="780"/>
                      <a:pt x="1241" y="778"/>
                    </a:cubicBezTo>
                    <a:cubicBezTo>
                      <a:pt x="1241" y="776"/>
                      <a:pt x="1242" y="774"/>
                      <a:pt x="1244" y="774"/>
                    </a:cubicBezTo>
                    <a:cubicBezTo>
                      <a:pt x="1261" y="774"/>
                      <a:pt x="1261" y="774"/>
                      <a:pt x="1261" y="774"/>
                    </a:cubicBezTo>
                    <a:cubicBezTo>
                      <a:pt x="1263" y="774"/>
                      <a:pt x="1265" y="776"/>
                      <a:pt x="1265" y="778"/>
                    </a:cubicBezTo>
                    <a:cubicBezTo>
                      <a:pt x="1265" y="780"/>
                      <a:pt x="1263" y="781"/>
                      <a:pt x="1261" y="781"/>
                    </a:cubicBezTo>
                    <a:close/>
                    <a:moveTo>
                      <a:pt x="1295" y="781"/>
                    </a:moveTo>
                    <a:cubicBezTo>
                      <a:pt x="1278" y="781"/>
                      <a:pt x="1278" y="781"/>
                      <a:pt x="1278" y="781"/>
                    </a:cubicBezTo>
                    <a:cubicBezTo>
                      <a:pt x="1276" y="781"/>
                      <a:pt x="1274" y="780"/>
                      <a:pt x="1274" y="778"/>
                    </a:cubicBezTo>
                    <a:cubicBezTo>
                      <a:pt x="1274" y="776"/>
                      <a:pt x="1276" y="774"/>
                      <a:pt x="1278" y="774"/>
                    </a:cubicBezTo>
                    <a:cubicBezTo>
                      <a:pt x="1295" y="774"/>
                      <a:pt x="1295" y="774"/>
                      <a:pt x="1295" y="774"/>
                    </a:cubicBezTo>
                    <a:cubicBezTo>
                      <a:pt x="1297" y="774"/>
                      <a:pt x="1298" y="776"/>
                      <a:pt x="1298" y="778"/>
                    </a:cubicBezTo>
                    <a:cubicBezTo>
                      <a:pt x="1298" y="780"/>
                      <a:pt x="1297" y="781"/>
                      <a:pt x="1295" y="781"/>
                    </a:cubicBezTo>
                    <a:close/>
                    <a:moveTo>
                      <a:pt x="1316" y="787"/>
                    </a:moveTo>
                    <a:cubicBezTo>
                      <a:pt x="1311" y="787"/>
                      <a:pt x="1307" y="783"/>
                      <a:pt x="1307" y="778"/>
                    </a:cubicBezTo>
                    <a:cubicBezTo>
                      <a:pt x="1307" y="773"/>
                      <a:pt x="1311" y="768"/>
                      <a:pt x="1316" y="768"/>
                    </a:cubicBezTo>
                    <a:cubicBezTo>
                      <a:pt x="1321" y="768"/>
                      <a:pt x="1325" y="773"/>
                      <a:pt x="1325" y="778"/>
                    </a:cubicBezTo>
                    <a:cubicBezTo>
                      <a:pt x="1325" y="783"/>
                      <a:pt x="1321" y="787"/>
                      <a:pt x="1316" y="787"/>
                    </a:cubicBezTo>
                    <a:close/>
                    <a:moveTo>
                      <a:pt x="1340" y="740"/>
                    </a:moveTo>
                    <a:cubicBezTo>
                      <a:pt x="1340" y="748"/>
                      <a:pt x="1334" y="754"/>
                      <a:pt x="1326" y="754"/>
                    </a:cubicBezTo>
                    <a:cubicBezTo>
                      <a:pt x="918" y="754"/>
                      <a:pt x="642" y="754"/>
                      <a:pt x="455" y="754"/>
                    </a:cubicBezTo>
                    <a:cubicBezTo>
                      <a:pt x="455" y="754"/>
                      <a:pt x="455" y="754"/>
                      <a:pt x="455" y="754"/>
                    </a:cubicBezTo>
                    <a:cubicBezTo>
                      <a:pt x="64" y="754"/>
                      <a:pt x="64" y="754"/>
                      <a:pt x="64" y="754"/>
                    </a:cubicBezTo>
                    <a:cubicBezTo>
                      <a:pt x="56" y="754"/>
                      <a:pt x="49" y="747"/>
                      <a:pt x="49" y="739"/>
                    </a:cubicBezTo>
                    <a:cubicBezTo>
                      <a:pt x="49" y="739"/>
                      <a:pt x="49" y="739"/>
                      <a:pt x="49" y="470"/>
                    </a:cubicBezTo>
                    <a:cubicBezTo>
                      <a:pt x="49" y="417"/>
                      <a:pt x="49" y="372"/>
                      <a:pt x="49" y="332"/>
                    </a:cubicBezTo>
                    <a:cubicBezTo>
                      <a:pt x="49" y="63"/>
                      <a:pt x="49" y="63"/>
                      <a:pt x="49" y="63"/>
                    </a:cubicBezTo>
                    <a:cubicBezTo>
                      <a:pt x="49" y="55"/>
                      <a:pt x="56" y="48"/>
                      <a:pt x="64" y="48"/>
                    </a:cubicBezTo>
                    <a:cubicBezTo>
                      <a:pt x="1326" y="48"/>
                      <a:pt x="1326" y="48"/>
                      <a:pt x="1326" y="48"/>
                    </a:cubicBezTo>
                    <a:cubicBezTo>
                      <a:pt x="1334" y="48"/>
                      <a:pt x="1340" y="55"/>
                      <a:pt x="1340" y="63"/>
                    </a:cubicBezTo>
                    <a:cubicBezTo>
                      <a:pt x="1340" y="740"/>
                      <a:pt x="1340" y="740"/>
                      <a:pt x="1340" y="740"/>
                    </a:cubicBezTo>
                    <a:close/>
                  </a:path>
                </a:pathLst>
              </a:custGeom>
              <a:solidFill>
                <a:srgbClr val="FFFFFF"/>
              </a:solidFill>
              <a:ln w="25400" cap="flat" cmpd="sng" algn="ctr">
                <a:noFill/>
                <a:prstDash val="solid"/>
                <a:headEnd type="none" w="med" len="med"/>
                <a:tailEnd type="none" w="med" len="med"/>
              </a:ln>
              <a:effectLst/>
            </p:spPr>
            <p:txBody>
              <a:bodyPr vert="horz" wrap="square" lIns="116041" tIns="58021" rIns="116041" bIns="58021" numCol="1" rtlCol="0" anchor="ctr" anchorCtr="0" compatLnSpc="1">
                <a:prstTxWarp prst="textNoShape">
                  <a:avLst/>
                </a:prstTxWarp>
              </a:bodyPr>
              <a:lstStyle/>
              <a:p>
                <a:pPr defTabSz="1065403">
                  <a:defRPr/>
                </a:pPr>
                <a:endParaRPr lang="en-US" sz="2900" kern="0" spc="-174">
                  <a:solidFill>
                    <a:srgbClr val="F2F2F2"/>
                  </a:solidFill>
                  <a:latin typeface="Segoe Light" pitchFamily="34" charset="0"/>
                </a:endParaRPr>
              </a:p>
            </p:txBody>
          </p:sp>
          <p:grpSp>
            <p:nvGrpSpPr>
              <p:cNvPr id="77" name="Group 76"/>
              <p:cNvGrpSpPr/>
              <p:nvPr/>
            </p:nvGrpSpPr>
            <p:grpSpPr bwMode="black">
              <a:xfrm>
                <a:off x="975683" y="4139286"/>
                <a:ext cx="807396" cy="752754"/>
                <a:chOff x="2916435" y="3914152"/>
                <a:chExt cx="930763" cy="918513"/>
              </a:xfrm>
            </p:grpSpPr>
            <p:pic>
              <p:nvPicPr>
                <p:cNvPr id="78" name="Picture 77"/>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a:ext>
                  </a:extLst>
                </a:blip>
                <a:stretch>
                  <a:fillRect/>
                </a:stretch>
              </p:blipFill>
              <p:spPr bwMode="black">
                <a:xfrm rot="2614426" flipH="1">
                  <a:off x="2916435" y="4302640"/>
                  <a:ext cx="394555" cy="530025"/>
                </a:xfrm>
                <a:prstGeom prst="rect">
                  <a:avLst/>
                </a:prstGeom>
              </p:spPr>
            </p:pic>
            <p:sp>
              <p:nvSpPr>
                <p:cNvPr id="79" name="Freeform 61"/>
                <p:cNvSpPr>
                  <a:spLocks/>
                </p:cNvSpPr>
                <p:nvPr/>
              </p:nvSpPr>
              <p:spPr bwMode="black">
                <a:xfrm rot="10800000">
                  <a:off x="3279998" y="3914152"/>
                  <a:ext cx="567200" cy="820335"/>
                </a:xfrm>
                <a:custGeom>
                  <a:avLst/>
                  <a:gdLst/>
                  <a:ahLst/>
                  <a:cxnLst>
                    <a:cxn ang="0">
                      <a:pos x="251" y="363"/>
                    </a:cxn>
                    <a:cxn ang="0">
                      <a:pos x="243" y="372"/>
                    </a:cxn>
                    <a:cxn ang="0">
                      <a:pos x="35" y="372"/>
                    </a:cxn>
                    <a:cxn ang="0">
                      <a:pos x="27" y="363"/>
                    </a:cxn>
                    <a:cxn ang="0">
                      <a:pos x="27" y="36"/>
                    </a:cxn>
                    <a:cxn ang="0">
                      <a:pos x="35" y="27"/>
                    </a:cxn>
                    <a:cxn ang="0">
                      <a:pos x="243" y="27"/>
                    </a:cxn>
                    <a:cxn ang="0">
                      <a:pos x="251" y="36"/>
                    </a:cxn>
                    <a:cxn ang="0">
                      <a:pos x="251" y="108"/>
                    </a:cxn>
                    <a:cxn ang="0">
                      <a:pos x="277" y="84"/>
                    </a:cxn>
                    <a:cxn ang="0">
                      <a:pos x="277" y="10"/>
                    </a:cxn>
                    <a:cxn ang="0">
                      <a:pos x="267" y="0"/>
                    </a:cxn>
                    <a:cxn ang="0">
                      <a:pos x="11" y="0"/>
                    </a:cxn>
                    <a:cxn ang="0">
                      <a:pos x="0" y="10"/>
                    </a:cxn>
                    <a:cxn ang="0">
                      <a:pos x="0" y="389"/>
                    </a:cxn>
                    <a:cxn ang="0">
                      <a:pos x="11" y="399"/>
                    </a:cxn>
                    <a:cxn ang="0">
                      <a:pos x="267" y="399"/>
                    </a:cxn>
                    <a:cxn ang="0">
                      <a:pos x="277" y="389"/>
                    </a:cxn>
                    <a:cxn ang="0">
                      <a:pos x="277" y="168"/>
                    </a:cxn>
                    <a:cxn ang="0">
                      <a:pos x="251" y="191"/>
                    </a:cxn>
                    <a:cxn ang="0">
                      <a:pos x="251" y="363"/>
                    </a:cxn>
                  </a:cxnLst>
                  <a:rect l="0" t="0" r="r" b="b"/>
                  <a:pathLst>
                    <a:path w="277" h="399">
                      <a:moveTo>
                        <a:pt x="251" y="363"/>
                      </a:moveTo>
                      <a:cubicBezTo>
                        <a:pt x="251" y="368"/>
                        <a:pt x="247" y="372"/>
                        <a:pt x="243" y="372"/>
                      </a:cubicBezTo>
                      <a:cubicBezTo>
                        <a:pt x="35" y="372"/>
                        <a:pt x="35" y="372"/>
                        <a:pt x="35" y="372"/>
                      </a:cubicBezTo>
                      <a:cubicBezTo>
                        <a:pt x="31" y="372"/>
                        <a:pt x="27" y="368"/>
                        <a:pt x="27" y="363"/>
                      </a:cubicBezTo>
                      <a:cubicBezTo>
                        <a:pt x="27" y="36"/>
                        <a:pt x="27" y="36"/>
                        <a:pt x="27" y="36"/>
                      </a:cubicBezTo>
                      <a:cubicBezTo>
                        <a:pt x="27" y="31"/>
                        <a:pt x="31" y="27"/>
                        <a:pt x="35" y="27"/>
                      </a:cubicBezTo>
                      <a:cubicBezTo>
                        <a:pt x="243" y="27"/>
                        <a:pt x="243" y="27"/>
                        <a:pt x="243" y="27"/>
                      </a:cubicBezTo>
                      <a:cubicBezTo>
                        <a:pt x="247" y="27"/>
                        <a:pt x="251" y="31"/>
                        <a:pt x="251" y="36"/>
                      </a:cubicBezTo>
                      <a:cubicBezTo>
                        <a:pt x="251" y="108"/>
                        <a:pt x="251" y="108"/>
                        <a:pt x="251" y="108"/>
                      </a:cubicBezTo>
                      <a:cubicBezTo>
                        <a:pt x="277" y="84"/>
                        <a:pt x="277" y="84"/>
                        <a:pt x="277" y="84"/>
                      </a:cubicBezTo>
                      <a:cubicBezTo>
                        <a:pt x="277" y="10"/>
                        <a:pt x="277" y="10"/>
                        <a:pt x="277" y="10"/>
                      </a:cubicBezTo>
                      <a:cubicBezTo>
                        <a:pt x="277" y="4"/>
                        <a:pt x="273" y="0"/>
                        <a:pt x="267" y="0"/>
                      </a:cubicBezTo>
                      <a:cubicBezTo>
                        <a:pt x="11" y="0"/>
                        <a:pt x="11" y="0"/>
                        <a:pt x="11" y="0"/>
                      </a:cubicBezTo>
                      <a:cubicBezTo>
                        <a:pt x="5" y="0"/>
                        <a:pt x="0" y="4"/>
                        <a:pt x="0" y="10"/>
                      </a:cubicBezTo>
                      <a:cubicBezTo>
                        <a:pt x="0" y="389"/>
                        <a:pt x="0" y="389"/>
                        <a:pt x="0" y="389"/>
                      </a:cubicBezTo>
                      <a:cubicBezTo>
                        <a:pt x="0" y="395"/>
                        <a:pt x="5" y="399"/>
                        <a:pt x="11" y="399"/>
                      </a:cubicBezTo>
                      <a:cubicBezTo>
                        <a:pt x="267" y="399"/>
                        <a:pt x="267" y="399"/>
                        <a:pt x="267" y="399"/>
                      </a:cubicBezTo>
                      <a:cubicBezTo>
                        <a:pt x="273" y="399"/>
                        <a:pt x="277" y="395"/>
                        <a:pt x="277" y="389"/>
                      </a:cubicBezTo>
                      <a:cubicBezTo>
                        <a:pt x="277" y="168"/>
                        <a:pt x="277" y="168"/>
                        <a:pt x="277" y="168"/>
                      </a:cubicBezTo>
                      <a:cubicBezTo>
                        <a:pt x="251" y="191"/>
                        <a:pt x="251" y="191"/>
                        <a:pt x="251" y="191"/>
                      </a:cubicBezTo>
                      <a:lnTo>
                        <a:pt x="251" y="363"/>
                      </a:lnTo>
                      <a:close/>
                    </a:path>
                  </a:pathLst>
                </a:custGeom>
                <a:solidFill>
                  <a:srgbClr val="FFFFFF"/>
                </a:solidFill>
                <a:extLst/>
              </p:spPr>
              <p:txBody>
                <a:bodyPr vert="horz" wrap="square" lIns="91440" tIns="45720" rIns="91440" bIns="45720" numCol="1" anchor="t" anchorCtr="0" compatLnSpc="1">
                  <a:prstTxWarp prst="textNoShape">
                    <a:avLst/>
                  </a:prstTxWarp>
                </a:bodyPr>
                <a:lstStyle/>
                <a:p>
                  <a:endParaRPr lang="en-US" sz="900" dirty="0">
                    <a:solidFill>
                      <a:srgbClr val="FFFFFF"/>
                    </a:solidFill>
                  </a:endParaRPr>
                </a:p>
              </p:txBody>
            </p:sp>
          </p:grpSp>
        </p:grpSp>
      </p:grpSp>
    </p:spTree>
    <p:extLst>
      <p:ext uri="{BB962C8B-B14F-4D97-AF65-F5344CB8AC3E}">
        <p14:creationId xmlns:p14="http://schemas.microsoft.com/office/powerpoint/2010/main" val="32356402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4" decel="10000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decel="100000" fill="hold" nodeType="withEffect">
                                  <p:stCondLst>
                                    <p:cond delay="25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4" decel="100000" fill="hold" nodeType="withEffect">
                                  <p:stCondLst>
                                    <p:cond delay="50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par>
                                <p:cTn id="26" presetID="2" presetClass="entr" presetSubtype="4" decel="100000" fill="hold" nodeType="withEffect">
                                  <p:stCondLst>
                                    <p:cond delay="75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Introducing the new Office</a:t>
            </a:r>
            <a:endParaRPr lang="en-US" dirty="0"/>
          </a:p>
        </p:txBody>
      </p:sp>
      <p:grpSp>
        <p:nvGrpSpPr>
          <p:cNvPr id="10" name="Group 9"/>
          <p:cNvGrpSpPr/>
          <p:nvPr/>
        </p:nvGrpSpPr>
        <p:grpSpPr>
          <a:xfrm>
            <a:off x="415392" y="1251030"/>
            <a:ext cx="2801733" cy="3646026"/>
            <a:chOff x="493712" y="1226611"/>
            <a:chExt cx="2745942" cy="3574860"/>
          </a:xfrm>
        </p:grpSpPr>
        <p:grpSp>
          <p:nvGrpSpPr>
            <p:cNvPr id="4" name="Group 3"/>
            <p:cNvGrpSpPr/>
            <p:nvPr/>
          </p:nvGrpSpPr>
          <p:grpSpPr>
            <a:xfrm>
              <a:off x="493712" y="1226611"/>
              <a:ext cx="2745942" cy="3574860"/>
              <a:chOff x="493712" y="1226611"/>
              <a:chExt cx="2745942" cy="3574860"/>
            </a:xfrm>
          </p:grpSpPr>
          <p:sp>
            <p:nvSpPr>
              <p:cNvPr id="37" name="Rectangle 36"/>
              <p:cNvSpPr/>
              <p:nvPr/>
            </p:nvSpPr>
            <p:spPr bwMode="auto">
              <a:xfrm>
                <a:off x="493712" y="3887071"/>
                <a:ext cx="2745941" cy="914400"/>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4008" tIns="45718" rIns="91436" bIns="91440" numCol="1" rtlCol="0" anchor="t" anchorCtr="0" compatLnSpc="1">
                <a:prstTxWarp prst="textNoShape">
                  <a:avLst/>
                </a:prstTxWarp>
              </a:bodyPr>
              <a:lstStyle/>
              <a:p>
                <a:pPr defTabSz="932472" fontAlgn="base">
                  <a:lnSpc>
                    <a:spcPct val="90000"/>
                  </a:lnSpc>
                  <a:spcBef>
                    <a:spcPct val="0"/>
                  </a:spcBef>
                  <a:spcAft>
                    <a:spcPct val="0"/>
                  </a:spcAft>
                </a:pPr>
                <a:endParaRPr lang="en-US" sz="2900" dirty="0">
                  <a:gradFill>
                    <a:gsLst>
                      <a:gs pos="0">
                        <a:srgbClr val="FFFFFF"/>
                      </a:gs>
                      <a:gs pos="100000">
                        <a:srgbClr val="FFFFFF"/>
                      </a:gs>
                    </a:gsLst>
                    <a:lin ang="5400000" scaled="0"/>
                  </a:gradFill>
                  <a:latin typeface="+mj-lt"/>
                  <a:ea typeface="Segoe UI" pitchFamily="34" charset="0"/>
                  <a:cs typeface="Segoe UI" pitchFamily="34" charset="0"/>
                </a:endParaRPr>
              </a:p>
              <a:p>
                <a:pPr defTabSz="932472" fontAlgn="base">
                  <a:lnSpc>
                    <a:spcPct val="90000"/>
                  </a:lnSpc>
                  <a:spcBef>
                    <a:spcPct val="0"/>
                  </a:spcBef>
                  <a:spcAft>
                    <a:spcPct val="0"/>
                  </a:spcAft>
                </a:pPr>
                <a:r>
                  <a:rPr lang="en-US" sz="2900" dirty="0">
                    <a:gradFill>
                      <a:gsLst>
                        <a:gs pos="0">
                          <a:srgbClr val="FFFFFF"/>
                        </a:gs>
                        <a:gs pos="100000">
                          <a:srgbClr val="FFFFFF"/>
                        </a:gs>
                      </a:gsLst>
                      <a:lin ang="5400000" scaled="0"/>
                    </a:gradFill>
                    <a:latin typeface="+mj-lt"/>
                    <a:ea typeface="Segoe UI" pitchFamily="34" charset="0"/>
                    <a:cs typeface="Segoe UI" pitchFamily="34" charset="0"/>
                  </a:rPr>
                  <a:t>Devices</a:t>
                </a:r>
                <a:endParaRPr lang="en-US" sz="2900" dirty="0">
                  <a:gradFill>
                    <a:gsLst>
                      <a:gs pos="0">
                        <a:srgbClr val="FFFFFF"/>
                      </a:gs>
                      <a:gs pos="100000">
                        <a:srgbClr val="FFFFFF"/>
                      </a:gs>
                    </a:gsLst>
                    <a:lin ang="5400000" scaled="0"/>
                  </a:gradFill>
                  <a:latin typeface="+mj-lt"/>
                  <a:ea typeface="Segoe UI" pitchFamily="34" charset="0"/>
                  <a:cs typeface="Segoe UI" pitchFamily="34" charset="0"/>
                </a:endParaRPr>
              </a:p>
            </p:txBody>
          </p:sp>
          <p:pic>
            <p:nvPicPr>
              <p:cNvPr id="38" name="Picture 37"/>
              <p:cNvPicPr>
                <a:picLocks noChangeArrowheads="1"/>
              </p:cNvPicPr>
              <p:nvPr/>
            </p:nvPicPr>
            <p:blipFill rotWithShape="1">
              <a:blip r:embed="rId3">
                <a:extLst>
                  <a:ext uri="{28A0092B-C50C-407E-A947-70E740481C1C}">
                    <a14:useLocalDpi xmlns:a14="http://schemas.microsoft.com/office/drawing/2010/main" val="0"/>
                  </a:ext>
                </a:extLst>
              </a:blip>
              <a:srcRect t="-408"/>
              <a:stretch/>
            </p:blipFill>
            <p:spPr bwMode="auto">
              <a:xfrm>
                <a:off x="496454" y="1226611"/>
                <a:ext cx="2743200" cy="2743200"/>
              </a:xfrm>
              <a:prstGeom prst="rect">
                <a:avLst/>
              </a:prstGeom>
              <a:noFill/>
              <a:ln>
                <a:noFill/>
              </a:ln>
              <a:effectLst/>
              <a:extLst>
                <a:ext uri="{909E8E84-426E-40dd-AFC4-6F175D3DCCD1}">
                  <a14:hiddenFill xmlns:a14="http://schemas.microsoft.com/office/drawing/2010/main">
                    <a:solidFill>
                      <a:srgbClr val="FFFFFF"/>
                    </a:solidFill>
                  </a14:hiddenFill>
                </a:ext>
              </a:extLst>
            </p:spPr>
          </p:pic>
        </p:gr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4876" y="4120846"/>
              <a:ext cx="823034" cy="532262"/>
            </a:xfrm>
            <a:prstGeom prst="rect">
              <a:avLst/>
            </a:prstGeom>
          </p:spPr>
        </p:pic>
      </p:grpSp>
      <p:grpSp>
        <p:nvGrpSpPr>
          <p:cNvPr id="8" name="Group 7"/>
          <p:cNvGrpSpPr/>
          <p:nvPr/>
        </p:nvGrpSpPr>
        <p:grpSpPr>
          <a:xfrm>
            <a:off x="3328909" y="1247563"/>
            <a:ext cx="2801733" cy="3647537"/>
            <a:chOff x="6219568" y="1705134"/>
            <a:chExt cx="2745942" cy="3576341"/>
          </a:xfrm>
        </p:grpSpPr>
        <p:sp>
          <p:nvSpPr>
            <p:cNvPr id="59" name="Rectangle 58"/>
            <p:cNvSpPr/>
            <p:nvPr/>
          </p:nvSpPr>
          <p:spPr bwMode="auto">
            <a:xfrm>
              <a:off x="6219569" y="4451874"/>
              <a:ext cx="2745941" cy="829601"/>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4008" tIns="45718" rIns="91436" bIns="91440" numCol="1" rtlCol="0" anchor="b" anchorCtr="0" compatLnSpc="1">
              <a:prstTxWarp prst="textNoShape">
                <a:avLst/>
              </a:prstTxWarp>
            </a:bodyPr>
            <a:lstStyle/>
            <a:p>
              <a:pPr defTabSz="932472" fontAlgn="base">
                <a:lnSpc>
                  <a:spcPct val="90000"/>
                </a:lnSpc>
                <a:spcBef>
                  <a:spcPct val="0"/>
                </a:spcBef>
                <a:spcAft>
                  <a:spcPct val="0"/>
                </a:spcAft>
              </a:pPr>
              <a:r>
                <a:rPr lang="en-US" sz="2900" dirty="0">
                  <a:gradFill>
                    <a:gsLst>
                      <a:gs pos="0">
                        <a:srgbClr val="FFFFFF"/>
                      </a:gs>
                      <a:gs pos="100000">
                        <a:srgbClr val="FFFFFF"/>
                      </a:gs>
                    </a:gsLst>
                    <a:lin ang="5400000" scaled="0"/>
                  </a:gradFill>
                  <a:latin typeface="+mj-lt"/>
                  <a:ea typeface="Segoe UI" pitchFamily="34" charset="0"/>
                  <a:cs typeface="Segoe UI" pitchFamily="34" charset="0"/>
                </a:rPr>
                <a:t>Social</a:t>
              </a:r>
            </a:p>
          </p:txBody>
        </p:sp>
        <p:grpSp>
          <p:nvGrpSpPr>
            <p:cNvPr id="2" name="Group 1"/>
            <p:cNvGrpSpPr/>
            <p:nvPr/>
          </p:nvGrpSpPr>
          <p:grpSpPr>
            <a:xfrm>
              <a:off x="8062754" y="4553228"/>
              <a:ext cx="639749" cy="598446"/>
              <a:chOff x="7962395" y="4519775"/>
              <a:chExt cx="639749" cy="598446"/>
            </a:xfrm>
          </p:grpSpPr>
          <p:grpSp>
            <p:nvGrpSpPr>
              <p:cNvPr id="60" name="Group 59"/>
              <p:cNvGrpSpPr/>
              <p:nvPr/>
            </p:nvGrpSpPr>
            <p:grpSpPr>
              <a:xfrm>
                <a:off x="7962395" y="4519775"/>
                <a:ext cx="639749" cy="592391"/>
                <a:chOff x="4823943" y="3934642"/>
                <a:chExt cx="639749" cy="592391"/>
              </a:xfrm>
            </p:grpSpPr>
            <p:sp>
              <p:nvSpPr>
                <p:cNvPr id="61" name="Freeform 114"/>
                <p:cNvSpPr>
                  <a:spLocks noChangeAspect="1" noEditPoints="1"/>
                </p:cNvSpPr>
                <p:nvPr/>
              </p:nvSpPr>
              <p:spPr bwMode="black">
                <a:xfrm>
                  <a:off x="5175824" y="3934642"/>
                  <a:ext cx="287868" cy="227451"/>
                </a:xfrm>
                <a:custGeom>
                  <a:avLst/>
                  <a:gdLst>
                    <a:gd name="T0" fmla="*/ 22 w 75"/>
                    <a:gd name="T1" fmla="*/ 22 h 59"/>
                    <a:gd name="T2" fmla="*/ 33 w 75"/>
                    <a:gd name="T3" fmla="*/ 11 h 59"/>
                    <a:gd name="T4" fmla="*/ 22 w 75"/>
                    <a:gd name="T5" fmla="*/ 0 h 59"/>
                    <a:gd name="T6" fmla="*/ 11 w 75"/>
                    <a:gd name="T7" fmla="*/ 11 h 59"/>
                    <a:gd name="T8" fmla="*/ 22 w 75"/>
                    <a:gd name="T9" fmla="*/ 22 h 59"/>
                    <a:gd name="T10" fmla="*/ 45 w 75"/>
                    <a:gd name="T11" fmla="*/ 22 h 59"/>
                    <a:gd name="T12" fmla="*/ 56 w 75"/>
                    <a:gd name="T13" fmla="*/ 11 h 59"/>
                    <a:gd name="T14" fmla="*/ 45 w 75"/>
                    <a:gd name="T15" fmla="*/ 0 h 59"/>
                    <a:gd name="T16" fmla="*/ 34 w 75"/>
                    <a:gd name="T17" fmla="*/ 11 h 59"/>
                    <a:gd name="T18" fmla="*/ 45 w 75"/>
                    <a:gd name="T19" fmla="*/ 22 h 59"/>
                    <a:gd name="T20" fmla="*/ 3 w 75"/>
                    <a:gd name="T21" fmla="*/ 25 h 59"/>
                    <a:gd name="T22" fmla="*/ 0 w 75"/>
                    <a:gd name="T23" fmla="*/ 27 h 59"/>
                    <a:gd name="T24" fmla="*/ 0 w 75"/>
                    <a:gd name="T25" fmla="*/ 38 h 59"/>
                    <a:gd name="T26" fmla="*/ 3 w 75"/>
                    <a:gd name="T27" fmla="*/ 41 h 59"/>
                    <a:gd name="T28" fmla="*/ 5 w 75"/>
                    <a:gd name="T29" fmla="*/ 38 h 59"/>
                    <a:gd name="T30" fmla="*/ 5 w 75"/>
                    <a:gd name="T31" fmla="*/ 27 h 59"/>
                    <a:gd name="T32" fmla="*/ 3 w 75"/>
                    <a:gd name="T33" fmla="*/ 25 h 59"/>
                    <a:gd name="T34" fmla="*/ 75 w 75"/>
                    <a:gd name="T35" fmla="*/ 23 h 59"/>
                    <a:gd name="T36" fmla="*/ 75 w 75"/>
                    <a:gd name="T37" fmla="*/ 56 h 59"/>
                    <a:gd name="T38" fmla="*/ 73 w 75"/>
                    <a:gd name="T39" fmla="*/ 57 h 59"/>
                    <a:gd name="T40" fmla="*/ 65 w 75"/>
                    <a:gd name="T41" fmla="*/ 51 h 59"/>
                    <a:gd name="T42" fmla="*/ 64 w 75"/>
                    <a:gd name="T43" fmla="*/ 49 h 59"/>
                    <a:gd name="T44" fmla="*/ 60 w 75"/>
                    <a:gd name="T45" fmla="*/ 49 h 59"/>
                    <a:gd name="T46" fmla="*/ 60 w 75"/>
                    <a:gd name="T47" fmla="*/ 56 h 59"/>
                    <a:gd name="T48" fmla="*/ 57 w 75"/>
                    <a:gd name="T49" fmla="*/ 59 h 59"/>
                    <a:gd name="T50" fmla="*/ 11 w 75"/>
                    <a:gd name="T51" fmla="*/ 59 h 59"/>
                    <a:gd name="T52" fmla="*/ 8 w 75"/>
                    <a:gd name="T53" fmla="*/ 55 h 59"/>
                    <a:gd name="T54" fmla="*/ 8 w 75"/>
                    <a:gd name="T55" fmla="*/ 27 h 59"/>
                    <a:gd name="T56" fmla="*/ 11 w 75"/>
                    <a:gd name="T57" fmla="*/ 23 h 59"/>
                    <a:gd name="T58" fmla="*/ 57 w 75"/>
                    <a:gd name="T59" fmla="*/ 23 h 59"/>
                    <a:gd name="T60" fmla="*/ 60 w 75"/>
                    <a:gd name="T61" fmla="*/ 27 h 59"/>
                    <a:gd name="T62" fmla="*/ 60 w 75"/>
                    <a:gd name="T63" fmla="*/ 30 h 59"/>
                    <a:gd name="T64" fmla="*/ 64 w 75"/>
                    <a:gd name="T65" fmla="*/ 30 h 59"/>
                    <a:gd name="T66" fmla="*/ 65 w 75"/>
                    <a:gd name="T67" fmla="*/ 29 h 59"/>
                    <a:gd name="T68" fmla="*/ 73 w 75"/>
                    <a:gd name="T69" fmla="*/ 22 h 59"/>
                    <a:gd name="T70" fmla="*/ 75 w 75"/>
                    <a:gd name="T71" fmla="*/ 2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5" h="59">
                      <a:moveTo>
                        <a:pt x="22" y="22"/>
                      </a:moveTo>
                      <a:cubicBezTo>
                        <a:pt x="28" y="22"/>
                        <a:pt x="33" y="17"/>
                        <a:pt x="33" y="11"/>
                      </a:cubicBezTo>
                      <a:cubicBezTo>
                        <a:pt x="33" y="5"/>
                        <a:pt x="28" y="0"/>
                        <a:pt x="22" y="0"/>
                      </a:cubicBezTo>
                      <a:cubicBezTo>
                        <a:pt x="16" y="0"/>
                        <a:pt x="11" y="5"/>
                        <a:pt x="11" y="11"/>
                      </a:cubicBezTo>
                      <a:cubicBezTo>
                        <a:pt x="11" y="17"/>
                        <a:pt x="16" y="22"/>
                        <a:pt x="22" y="22"/>
                      </a:cubicBezTo>
                      <a:moveTo>
                        <a:pt x="45" y="22"/>
                      </a:moveTo>
                      <a:cubicBezTo>
                        <a:pt x="51" y="22"/>
                        <a:pt x="56" y="17"/>
                        <a:pt x="56" y="11"/>
                      </a:cubicBezTo>
                      <a:cubicBezTo>
                        <a:pt x="56" y="5"/>
                        <a:pt x="51" y="0"/>
                        <a:pt x="45" y="0"/>
                      </a:cubicBezTo>
                      <a:cubicBezTo>
                        <a:pt x="39" y="0"/>
                        <a:pt x="34" y="5"/>
                        <a:pt x="34" y="11"/>
                      </a:cubicBezTo>
                      <a:cubicBezTo>
                        <a:pt x="34" y="17"/>
                        <a:pt x="39" y="22"/>
                        <a:pt x="45" y="22"/>
                      </a:cubicBezTo>
                      <a:moveTo>
                        <a:pt x="3" y="25"/>
                      </a:moveTo>
                      <a:cubicBezTo>
                        <a:pt x="1" y="25"/>
                        <a:pt x="0" y="26"/>
                        <a:pt x="0" y="27"/>
                      </a:cubicBezTo>
                      <a:cubicBezTo>
                        <a:pt x="0" y="38"/>
                        <a:pt x="0" y="38"/>
                        <a:pt x="0" y="38"/>
                      </a:cubicBezTo>
                      <a:cubicBezTo>
                        <a:pt x="0" y="39"/>
                        <a:pt x="1" y="41"/>
                        <a:pt x="3" y="41"/>
                      </a:cubicBezTo>
                      <a:cubicBezTo>
                        <a:pt x="4" y="41"/>
                        <a:pt x="5" y="39"/>
                        <a:pt x="5" y="38"/>
                      </a:cubicBezTo>
                      <a:cubicBezTo>
                        <a:pt x="5" y="27"/>
                        <a:pt x="5" y="27"/>
                        <a:pt x="5" y="27"/>
                      </a:cubicBezTo>
                      <a:cubicBezTo>
                        <a:pt x="5" y="26"/>
                        <a:pt x="4" y="25"/>
                        <a:pt x="3" y="25"/>
                      </a:cubicBezTo>
                      <a:moveTo>
                        <a:pt x="75" y="23"/>
                      </a:moveTo>
                      <a:cubicBezTo>
                        <a:pt x="75" y="56"/>
                        <a:pt x="75" y="56"/>
                        <a:pt x="75" y="56"/>
                      </a:cubicBezTo>
                      <a:cubicBezTo>
                        <a:pt x="75" y="58"/>
                        <a:pt x="74" y="58"/>
                        <a:pt x="73" y="57"/>
                      </a:cubicBezTo>
                      <a:cubicBezTo>
                        <a:pt x="65" y="51"/>
                        <a:pt x="65" y="51"/>
                        <a:pt x="65" y="51"/>
                      </a:cubicBezTo>
                      <a:cubicBezTo>
                        <a:pt x="64" y="50"/>
                        <a:pt x="64" y="50"/>
                        <a:pt x="64" y="49"/>
                      </a:cubicBezTo>
                      <a:cubicBezTo>
                        <a:pt x="60" y="49"/>
                        <a:pt x="60" y="49"/>
                        <a:pt x="60" y="49"/>
                      </a:cubicBezTo>
                      <a:cubicBezTo>
                        <a:pt x="60" y="56"/>
                        <a:pt x="60" y="56"/>
                        <a:pt x="60" y="56"/>
                      </a:cubicBezTo>
                      <a:cubicBezTo>
                        <a:pt x="60" y="58"/>
                        <a:pt x="59" y="59"/>
                        <a:pt x="57" y="59"/>
                      </a:cubicBezTo>
                      <a:cubicBezTo>
                        <a:pt x="11" y="59"/>
                        <a:pt x="11" y="59"/>
                        <a:pt x="11" y="59"/>
                      </a:cubicBezTo>
                      <a:cubicBezTo>
                        <a:pt x="9" y="59"/>
                        <a:pt x="8" y="57"/>
                        <a:pt x="8" y="55"/>
                      </a:cubicBezTo>
                      <a:cubicBezTo>
                        <a:pt x="8" y="27"/>
                        <a:pt x="8" y="27"/>
                        <a:pt x="8" y="27"/>
                      </a:cubicBezTo>
                      <a:cubicBezTo>
                        <a:pt x="8" y="25"/>
                        <a:pt x="9" y="23"/>
                        <a:pt x="11" y="23"/>
                      </a:cubicBezTo>
                      <a:cubicBezTo>
                        <a:pt x="57" y="23"/>
                        <a:pt x="57" y="23"/>
                        <a:pt x="57" y="23"/>
                      </a:cubicBezTo>
                      <a:cubicBezTo>
                        <a:pt x="59" y="23"/>
                        <a:pt x="60" y="25"/>
                        <a:pt x="60" y="27"/>
                      </a:cubicBezTo>
                      <a:cubicBezTo>
                        <a:pt x="60" y="30"/>
                        <a:pt x="60" y="30"/>
                        <a:pt x="60" y="30"/>
                      </a:cubicBezTo>
                      <a:cubicBezTo>
                        <a:pt x="64" y="30"/>
                        <a:pt x="64" y="30"/>
                        <a:pt x="64" y="30"/>
                      </a:cubicBezTo>
                      <a:cubicBezTo>
                        <a:pt x="64" y="30"/>
                        <a:pt x="64" y="29"/>
                        <a:pt x="65" y="29"/>
                      </a:cubicBezTo>
                      <a:cubicBezTo>
                        <a:pt x="73" y="22"/>
                        <a:pt x="73" y="22"/>
                        <a:pt x="73" y="22"/>
                      </a:cubicBezTo>
                      <a:cubicBezTo>
                        <a:pt x="74" y="21"/>
                        <a:pt x="75" y="21"/>
                        <a:pt x="75" y="23"/>
                      </a:cubicBezTo>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2" name="Freeform 12"/>
                <p:cNvSpPr>
                  <a:spLocks noChangeAspect="1"/>
                </p:cNvSpPr>
                <p:nvPr/>
              </p:nvSpPr>
              <p:spPr bwMode="black">
                <a:xfrm>
                  <a:off x="5249438" y="4257751"/>
                  <a:ext cx="193895" cy="269282"/>
                </a:xfrm>
                <a:custGeom>
                  <a:avLst/>
                  <a:gdLst>
                    <a:gd name="T0" fmla="*/ 642 w 811"/>
                    <a:gd name="T1" fmla="*/ 692 h 1128"/>
                    <a:gd name="T2" fmla="*/ 499 w 811"/>
                    <a:gd name="T3" fmla="*/ 758 h 1128"/>
                    <a:gd name="T4" fmla="*/ 465 w 811"/>
                    <a:gd name="T5" fmla="*/ 735 h 1128"/>
                    <a:gd name="T6" fmla="*/ 301 w 811"/>
                    <a:gd name="T7" fmla="*/ 382 h 1128"/>
                    <a:gd name="T8" fmla="*/ 305 w 811"/>
                    <a:gd name="T9" fmla="*/ 341 h 1128"/>
                    <a:gd name="T10" fmla="*/ 459 w 811"/>
                    <a:gd name="T11" fmla="*/ 269 h 1128"/>
                    <a:gd name="T12" fmla="*/ 474 w 811"/>
                    <a:gd name="T13" fmla="*/ 232 h 1128"/>
                    <a:gd name="T14" fmla="*/ 378 w 811"/>
                    <a:gd name="T15" fmla="*/ 19 h 1128"/>
                    <a:gd name="T16" fmla="*/ 341 w 811"/>
                    <a:gd name="T17" fmla="*/ 0 h 1128"/>
                    <a:gd name="T18" fmla="*/ 236 w 811"/>
                    <a:gd name="T19" fmla="*/ 28 h 1128"/>
                    <a:gd name="T20" fmla="*/ 192 w 811"/>
                    <a:gd name="T21" fmla="*/ 49 h 1128"/>
                    <a:gd name="T22" fmla="*/ 117 w 811"/>
                    <a:gd name="T23" fmla="*/ 543 h 1128"/>
                    <a:gd name="T24" fmla="*/ 313 w 811"/>
                    <a:gd name="T25" fmla="*/ 932 h 1128"/>
                    <a:gd name="T26" fmla="*/ 686 w 811"/>
                    <a:gd name="T27" fmla="*/ 1060 h 1128"/>
                    <a:gd name="T28" fmla="*/ 730 w 811"/>
                    <a:gd name="T29" fmla="*/ 1039 h 1128"/>
                    <a:gd name="T30" fmla="*/ 789 w 811"/>
                    <a:gd name="T31" fmla="*/ 999 h 1128"/>
                    <a:gd name="T32" fmla="*/ 796 w 811"/>
                    <a:gd name="T33" fmla="*/ 944 h 1128"/>
                    <a:gd name="T34" fmla="*/ 689 w 811"/>
                    <a:gd name="T35" fmla="*/ 708 h 1128"/>
                    <a:gd name="T36" fmla="*/ 642 w 811"/>
                    <a:gd name="T37" fmla="*/ 692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1" h="1128">
                      <a:moveTo>
                        <a:pt x="642" y="692"/>
                      </a:moveTo>
                      <a:cubicBezTo>
                        <a:pt x="616" y="704"/>
                        <a:pt x="499" y="758"/>
                        <a:pt x="499" y="758"/>
                      </a:cubicBezTo>
                      <a:cubicBezTo>
                        <a:pt x="488" y="763"/>
                        <a:pt x="473" y="753"/>
                        <a:pt x="465" y="735"/>
                      </a:cubicBezTo>
                      <a:cubicBezTo>
                        <a:pt x="301" y="382"/>
                        <a:pt x="301" y="382"/>
                        <a:pt x="301" y="382"/>
                      </a:cubicBezTo>
                      <a:cubicBezTo>
                        <a:pt x="292" y="364"/>
                        <a:pt x="294" y="346"/>
                        <a:pt x="305" y="341"/>
                      </a:cubicBezTo>
                      <a:cubicBezTo>
                        <a:pt x="305" y="341"/>
                        <a:pt x="441" y="279"/>
                        <a:pt x="459" y="269"/>
                      </a:cubicBezTo>
                      <a:cubicBezTo>
                        <a:pt x="470" y="264"/>
                        <a:pt x="483" y="251"/>
                        <a:pt x="474" y="232"/>
                      </a:cubicBezTo>
                      <a:cubicBezTo>
                        <a:pt x="452" y="180"/>
                        <a:pt x="385" y="29"/>
                        <a:pt x="378" y="19"/>
                      </a:cubicBezTo>
                      <a:cubicBezTo>
                        <a:pt x="369" y="8"/>
                        <a:pt x="363" y="0"/>
                        <a:pt x="341" y="0"/>
                      </a:cubicBezTo>
                      <a:cubicBezTo>
                        <a:pt x="306" y="0"/>
                        <a:pt x="269" y="13"/>
                        <a:pt x="236" y="28"/>
                      </a:cubicBezTo>
                      <a:cubicBezTo>
                        <a:pt x="192" y="49"/>
                        <a:pt x="192" y="49"/>
                        <a:pt x="192" y="49"/>
                      </a:cubicBezTo>
                      <a:cubicBezTo>
                        <a:pt x="0" y="158"/>
                        <a:pt x="62" y="427"/>
                        <a:pt x="117" y="543"/>
                      </a:cubicBezTo>
                      <a:cubicBezTo>
                        <a:pt x="173" y="662"/>
                        <a:pt x="313" y="932"/>
                        <a:pt x="313" y="932"/>
                      </a:cubicBezTo>
                      <a:cubicBezTo>
                        <a:pt x="381" y="1070"/>
                        <a:pt x="547" y="1128"/>
                        <a:pt x="686" y="1060"/>
                      </a:cubicBezTo>
                      <a:cubicBezTo>
                        <a:pt x="730" y="1039"/>
                        <a:pt x="730" y="1039"/>
                        <a:pt x="730" y="1039"/>
                      </a:cubicBezTo>
                      <a:cubicBezTo>
                        <a:pt x="756" y="1026"/>
                        <a:pt x="769" y="1018"/>
                        <a:pt x="789" y="999"/>
                      </a:cubicBezTo>
                      <a:cubicBezTo>
                        <a:pt x="795" y="994"/>
                        <a:pt x="811" y="977"/>
                        <a:pt x="796" y="944"/>
                      </a:cubicBezTo>
                      <a:cubicBezTo>
                        <a:pt x="767" y="880"/>
                        <a:pt x="698" y="726"/>
                        <a:pt x="689" y="708"/>
                      </a:cubicBezTo>
                      <a:cubicBezTo>
                        <a:pt x="680" y="693"/>
                        <a:pt x="661" y="684"/>
                        <a:pt x="642" y="692"/>
                      </a:cubicBezTo>
                      <a:close/>
                    </a:path>
                  </a:pathLst>
                </a:custGeom>
                <a:solidFill>
                  <a:srgbClr val="FFFFFF"/>
                </a:solidFill>
                <a:ln>
                  <a:noFill/>
                </a:ln>
                <a:extLst/>
              </p:spPr>
              <p:txBody>
                <a:bodyPr vert="horz" wrap="square" lIns="82305" tIns="41153" rIns="82305" bIns="41153" numCol="1" anchor="t" anchorCtr="0" compatLnSpc="1">
                  <a:prstTxWarp prst="textNoShape">
                    <a:avLst/>
                  </a:prstTxWarp>
                </a:bodyPr>
                <a:lstStyle/>
                <a:p>
                  <a:endParaRPr lang="en-US" sz="1600">
                    <a:solidFill>
                      <a:srgbClr val="000000"/>
                    </a:solidFill>
                  </a:endParaRPr>
                </a:p>
              </p:txBody>
            </p:sp>
            <p:sp>
              <p:nvSpPr>
                <p:cNvPr id="63" name="Freeform 95"/>
                <p:cNvSpPr>
                  <a:spLocks/>
                </p:cNvSpPr>
                <p:nvPr/>
              </p:nvSpPr>
              <p:spPr bwMode="black">
                <a:xfrm>
                  <a:off x="4823943" y="3965320"/>
                  <a:ext cx="268767" cy="236704"/>
                </a:xfrm>
                <a:custGeom>
                  <a:avLst/>
                  <a:gdLst>
                    <a:gd name="T0" fmla="*/ 59 w 67"/>
                    <a:gd name="T1" fmla="*/ 0 h 67"/>
                    <a:gd name="T2" fmla="*/ 9 w 67"/>
                    <a:gd name="T3" fmla="*/ 0 h 67"/>
                    <a:gd name="T4" fmla="*/ 0 w 67"/>
                    <a:gd name="T5" fmla="*/ 9 h 67"/>
                    <a:gd name="T6" fmla="*/ 0 w 67"/>
                    <a:gd name="T7" fmla="*/ 41 h 67"/>
                    <a:gd name="T8" fmla="*/ 9 w 67"/>
                    <a:gd name="T9" fmla="*/ 50 h 67"/>
                    <a:gd name="T10" fmla="*/ 21 w 67"/>
                    <a:gd name="T11" fmla="*/ 50 h 67"/>
                    <a:gd name="T12" fmla="*/ 47 w 67"/>
                    <a:gd name="T13" fmla="*/ 67 h 67"/>
                    <a:gd name="T14" fmla="*/ 41 w 67"/>
                    <a:gd name="T15" fmla="*/ 50 h 67"/>
                    <a:gd name="T16" fmla="*/ 59 w 67"/>
                    <a:gd name="T17" fmla="*/ 50 h 67"/>
                    <a:gd name="T18" fmla="*/ 67 w 67"/>
                    <a:gd name="T19" fmla="*/ 41 h 67"/>
                    <a:gd name="T20" fmla="*/ 67 w 67"/>
                    <a:gd name="T21" fmla="*/ 9 h 67"/>
                    <a:gd name="T22" fmla="*/ 59 w 67"/>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67">
                      <a:moveTo>
                        <a:pt x="59"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59" y="50"/>
                        <a:pt x="59" y="50"/>
                        <a:pt x="59" y="50"/>
                      </a:cubicBezTo>
                      <a:cubicBezTo>
                        <a:pt x="63" y="50"/>
                        <a:pt x="67" y="46"/>
                        <a:pt x="67" y="41"/>
                      </a:cubicBezTo>
                      <a:cubicBezTo>
                        <a:pt x="67" y="9"/>
                        <a:pt x="67" y="9"/>
                        <a:pt x="67" y="9"/>
                      </a:cubicBezTo>
                      <a:cubicBezTo>
                        <a:pt x="67" y="4"/>
                        <a:pt x="63" y="0"/>
                        <a:pt x="59" y="0"/>
                      </a:cubicBezTo>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73" name="Freeform 14"/>
              <p:cNvSpPr>
                <a:spLocks noEditPoints="1"/>
              </p:cNvSpPr>
              <p:nvPr/>
            </p:nvSpPr>
            <p:spPr bwMode="black">
              <a:xfrm>
                <a:off x="7991518" y="4859152"/>
                <a:ext cx="244800" cy="259069"/>
              </a:xfrm>
              <a:custGeom>
                <a:avLst/>
                <a:gdLst>
                  <a:gd name="T0" fmla="*/ 0 w 383"/>
                  <a:gd name="T1" fmla="*/ 378 h 405"/>
                  <a:gd name="T2" fmla="*/ 0 w 383"/>
                  <a:gd name="T3" fmla="*/ 163 h 405"/>
                  <a:gd name="T4" fmla="*/ 39 w 383"/>
                  <a:gd name="T5" fmla="*/ 163 h 405"/>
                  <a:gd name="T6" fmla="*/ 39 w 383"/>
                  <a:gd name="T7" fmla="*/ 378 h 405"/>
                  <a:gd name="T8" fmla="*/ 0 w 383"/>
                  <a:gd name="T9" fmla="*/ 378 h 405"/>
                  <a:gd name="T10" fmla="*/ 357 w 383"/>
                  <a:gd name="T11" fmla="*/ 158 h 405"/>
                  <a:gd name="T12" fmla="*/ 263 w 383"/>
                  <a:gd name="T13" fmla="*/ 156 h 405"/>
                  <a:gd name="T14" fmla="*/ 286 w 383"/>
                  <a:gd name="T15" fmla="*/ 97 h 405"/>
                  <a:gd name="T16" fmla="*/ 260 w 383"/>
                  <a:gd name="T17" fmla="*/ 0 h 405"/>
                  <a:gd name="T18" fmla="*/ 233 w 383"/>
                  <a:gd name="T19" fmla="*/ 26 h 405"/>
                  <a:gd name="T20" fmla="*/ 131 w 383"/>
                  <a:gd name="T21" fmla="*/ 145 h 405"/>
                  <a:gd name="T22" fmla="*/ 59 w 383"/>
                  <a:gd name="T23" fmla="*/ 185 h 405"/>
                  <a:gd name="T24" fmla="*/ 59 w 383"/>
                  <a:gd name="T25" fmla="*/ 364 h 405"/>
                  <a:gd name="T26" fmla="*/ 162 w 383"/>
                  <a:gd name="T27" fmla="*/ 405 h 405"/>
                  <a:gd name="T28" fmla="*/ 276 w 383"/>
                  <a:gd name="T29" fmla="*/ 403 h 405"/>
                  <a:gd name="T30" fmla="*/ 305 w 383"/>
                  <a:gd name="T31" fmla="*/ 377 h 405"/>
                  <a:gd name="T32" fmla="*/ 291 w 383"/>
                  <a:gd name="T33" fmla="*/ 351 h 405"/>
                  <a:gd name="T34" fmla="*/ 291 w 383"/>
                  <a:gd name="T35" fmla="*/ 351 h 405"/>
                  <a:gd name="T36" fmla="*/ 290 w 383"/>
                  <a:gd name="T37" fmla="*/ 351 h 405"/>
                  <a:gd name="T38" fmla="*/ 286 w 383"/>
                  <a:gd name="T39" fmla="*/ 346 h 405"/>
                  <a:gd name="T40" fmla="*/ 291 w 383"/>
                  <a:gd name="T41" fmla="*/ 340 h 405"/>
                  <a:gd name="T42" fmla="*/ 302 w 383"/>
                  <a:gd name="T43" fmla="*/ 340 h 405"/>
                  <a:gd name="T44" fmla="*/ 331 w 383"/>
                  <a:gd name="T45" fmla="*/ 314 h 405"/>
                  <a:gd name="T46" fmla="*/ 317 w 383"/>
                  <a:gd name="T47" fmla="*/ 288 h 405"/>
                  <a:gd name="T48" fmla="*/ 317 w 383"/>
                  <a:gd name="T49" fmla="*/ 288 h 405"/>
                  <a:gd name="T50" fmla="*/ 316 w 383"/>
                  <a:gd name="T51" fmla="*/ 287 h 405"/>
                  <a:gd name="T52" fmla="*/ 312 w 383"/>
                  <a:gd name="T53" fmla="*/ 282 h 405"/>
                  <a:gd name="T54" fmla="*/ 317 w 383"/>
                  <a:gd name="T55" fmla="*/ 277 h 405"/>
                  <a:gd name="T56" fmla="*/ 328 w 383"/>
                  <a:gd name="T57" fmla="*/ 276 h 405"/>
                  <a:gd name="T58" fmla="*/ 357 w 383"/>
                  <a:gd name="T59" fmla="*/ 250 h 405"/>
                  <a:gd name="T60" fmla="*/ 343 w 383"/>
                  <a:gd name="T61" fmla="*/ 225 h 405"/>
                  <a:gd name="T62" fmla="*/ 343 w 383"/>
                  <a:gd name="T63" fmla="*/ 225 h 405"/>
                  <a:gd name="T64" fmla="*/ 342 w 383"/>
                  <a:gd name="T65" fmla="*/ 224 h 405"/>
                  <a:gd name="T66" fmla="*/ 338 w 383"/>
                  <a:gd name="T67" fmla="*/ 219 h 405"/>
                  <a:gd name="T68" fmla="*/ 343 w 383"/>
                  <a:gd name="T69" fmla="*/ 213 h 405"/>
                  <a:gd name="T70" fmla="*/ 354 w 383"/>
                  <a:gd name="T71" fmla="*/ 213 h 405"/>
                  <a:gd name="T72" fmla="*/ 383 w 383"/>
                  <a:gd name="T73" fmla="*/ 187 h 405"/>
                  <a:gd name="T74" fmla="*/ 357 w 383"/>
                  <a:gd name="T75" fmla="*/ 15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3" h="405">
                    <a:moveTo>
                      <a:pt x="0" y="378"/>
                    </a:moveTo>
                    <a:cubicBezTo>
                      <a:pt x="0" y="163"/>
                      <a:pt x="0" y="163"/>
                      <a:pt x="0" y="163"/>
                    </a:cubicBezTo>
                    <a:cubicBezTo>
                      <a:pt x="39" y="163"/>
                      <a:pt x="39" y="163"/>
                      <a:pt x="39" y="163"/>
                    </a:cubicBezTo>
                    <a:cubicBezTo>
                      <a:pt x="39" y="378"/>
                      <a:pt x="39" y="378"/>
                      <a:pt x="39" y="378"/>
                    </a:cubicBezTo>
                    <a:cubicBezTo>
                      <a:pt x="0" y="378"/>
                      <a:pt x="0" y="378"/>
                      <a:pt x="0" y="378"/>
                    </a:cubicBezTo>
                    <a:close/>
                    <a:moveTo>
                      <a:pt x="357" y="158"/>
                    </a:moveTo>
                    <a:cubicBezTo>
                      <a:pt x="357" y="158"/>
                      <a:pt x="309" y="157"/>
                      <a:pt x="263" y="156"/>
                    </a:cubicBezTo>
                    <a:cubicBezTo>
                      <a:pt x="271" y="137"/>
                      <a:pt x="281" y="113"/>
                      <a:pt x="286" y="97"/>
                    </a:cubicBezTo>
                    <a:cubicBezTo>
                      <a:pt x="295" y="65"/>
                      <a:pt x="299" y="1"/>
                      <a:pt x="260" y="0"/>
                    </a:cubicBezTo>
                    <a:cubicBezTo>
                      <a:pt x="245" y="0"/>
                      <a:pt x="233" y="11"/>
                      <a:pt x="233" y="26"/>
                    </a:cubicBezTo>
                    <a:cubicBezTo>
                      <a:pt x="233" y="83"/>
                      <a:pt x="197" y="131"/>
                      <a:pt x="131" y="145"/>
                    </a:cubicBezTo>
                    <a:cubicBezTo>
                      <a:pt x="100" y="152"/>
                      <a:pt x="69" y="169"/>
                      <a:pt x="59" y="185"/>
                    </a:cubicBezTo>
                    <a:cubicBezTo>
                      <a:pt x="59" y="223"/>
                      <a:pt x="59" y="364"/>
                      <a:pt x="59" y="364"/>
                    </a:cubicBezTo>
                    <a:cubicBezTo>
                      <a:pt x="59" y="364"/>
                      <a:pt x="127" y="405"/>
                      <a:pt x="162" y="405"/>
                    </a:cubicBezTo>
                    <a:cubicBezTo>
                      <a:pt x="163" y="405"/>
                      <a:pt x="276" y="403"/>
                      <a:pt x="276" y="403"/>
                    </a:cubicBezTo>
                    <a:cubicBezTo>
                      <a:pt x="291" y="404"/>
                      <a:pt x="304" y="392"/>
                      <a:pt x="305" y="377"/>
                    </a:cubicBezTo>
                    <a:cubicBezTo>
                      <a:pt x="305" y="366"/>
                      <a:pt x="300" y="356"/>
                      <a:pt x="291" y="351"/>
                    </a:cubicBezTo>
                    <a:cubicBezTo>
                      <a:pt x="291" y="351"/>
                      <a:pt x="291" y="351"/>
                      <a:pt x="291" y="351"/>
                    </a:cubicBezTo>
                    <a:cubicBezTo>
                      <a:pt x="290" y="351"/>
                      <a:pt x="290" y="351"/>
                      <a:pt x="290" y="351"/>
                    </a:cubicBezTo>
                    <a:cubicBezTo>
                      <a:pt x="287" y="350"/>
                      <a:pt x="286" y="348"/>
                      <a:pt x="286" y="346"/>
                    </a:cubicBezTo>
                    <a:cubicBezTo>
                      <a:pt x="286" y="342"/>
                      <a:pt x="288" y="340"/>
                      <a:pt x="291" y="340"/>
                    </a:cubicBezTo>
                    <a:cubicBezTo>
                      <a:pt x="302" y="340"/>
                      <a:pt x="302" y="340"/>
                      <a:pt x="302" y="340"/>
                    </a:cubicBezTo>
                    <a:cubicBezTo>
                      <a:pt x="317" y="340"/>
                      <a:pt x="330" y="329"/>
                      <a:pt x="331" y="314"/>
                    </a:cubicBezTo>
                    <a:cubicBezTo>
                      <a:pt x="331" y="303"/>
                      <a:pt x="326" y="293"/>
                      <a:pt x="317" y="288"/>
                    </a:cubicBezTo>
                    <a:cubicBezTo>
                      <a:pt x="317" y="288"/>
                      <a:pt x="317" y="288"/>
                      <a:pt x="317" y="288"/>
                    </a:cubicBezTo>
                    <a:cubicBezTo>
                      <a:pt x="316" y="288"/>
                      <a:pt x="316" y="288"/>
                      <a:pt x="316" y="287"/>
                    </a:cubicBezTo>
                    <a:cubicBezTo>
                      <a:pt x="313" y="287"/>
                      <a:pt x="312" y="285"/>
                      <a:pt x="312" y="282"/>
                    </a:cubicBezTo>
                    <a:cubicBezTo>
                      <a:pt x="312" y="279"/>
                      <a:pt x="314" y="277"/>
                      <a:pt x="317" y="277"/>
                    </a:cubicBezTo>
                    <a:cubicBezTo>
                      <a:pt x="328" y="276"/>
                      <a:pt x="328" y="276"/>
                      <a:pt x="328" y="276"/>
                    </a:cubicBezTo>
                    <a:cubicBezTo>
                      <a:pt x="343" y="277"/>
                      <a:pt x="356" y="265"/>
                      <a:pt x="357" y="250"/>
                    </a:cubicBezTo>
                    <a:cubicBezTo>
                      <a:pt x="357" y="239"/>
                      <a:pt x="352" y="229"/>
                      <a:pt x="343" y="225"/>
                    </a:cubicBezTo>
                    <a:cubicBezTo>
                      <a:pt x="343" y="225"/>
                      <a:pt x="343" y="225"/>
                      <a:pt x="343" y="225"/>
                    </a:cubicBezTo>
                    <a:cubicBezTo>
                      <a:pt x="342" y="224"/>
                      <a:pt x="342" y="224"/>
                      <a:pt x="342" y="224"/>
                    </a:cubicBezTo>
                    <a:cubicBezTo>
                      <a:pt x="339" y="223"/>
                      <a:pt x="338" y="221"/>
                      <a:pt x="338" y="219"/>
                    </a:cubicBezTo>
                    <a:cubicBezTo>
                      <a:pt x="338" y="216"/>
                      <a:pt x="340" y="213"/>
                      <a:pt x="343" y="213"/>
                    </a:cubicBezTo>
                    <a:cubicBezTo>
                      <a:pt x="354" y="213"/>
                      <a:pt x="354" y="213"/>
                      <a:pt x="354" y="213"/>
                    </a:cubicBezTo>
                    <a:cubicBezTo>
                      <a:pt x="369" y="214"/>
                      <a:pt x="382" y="202"/>
                      <a:pt x="383" y="187"/>
                    </a:cubicBezTo>
                    <a:cubicBezTo>
                      <a:pt x="383" y="172"/>
                      <a:pt x="374" y="159"/>
                      <a:pt x="357" y="158"/>
                    </a:cubicBezTo>
                    <a:close/>
                  </a:path>
                </a:pathLst>
              </a:custGeom>
              <a:solidFill>
                <a:srgbClr val="FFFFFF"/>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2302" tIns="41151" rIns="82302" bIns="41151" numCol="1" rtlCol="0" anchor="ctr" anchorCtr="0" compatLnSpc="1">
                <a:prstTxWarp prst="textNoShape">
                  <a:avLst/>
                </a:prstTxWarp>
              </a:bodyPr>
              <a:lstStyle/>
              <a:p>
                <a:pPr defTabSz="755629"/>
                <a:endParaRPr lang="en-US" sz="1000" spc="-124">
                  <a:solidFill>
                    <a:schemeClr val="tx1">
                      <a:lumMod val="50000"/>
                    </a:schemeClr>
                  </a:solidFill>
                  <a:latin typeface="Segoe Light" pitchFamily="34" charset="0"/>
                </a:endParaRPr>
              </a:p>
            </p:txBody>
          </p:sp>
        </p:grpSp>
        <p:pic>
          <p:nvPicPr>
            <p:cNvPr id="5122" name="Picture 2" descr="C:\Users\v-junyo\Documents\Jun_Mesh\Microsoft Files\DesignTools\Brand Photos\Office Brand - No_exp\NEW\OFF12_Joi_01.png"/>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219568" y="1705134"/>
              <a:ext cx="2745941" cy="27467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6242426" y="1247564"/>
            <a:ext cx="2801732" cy="3639924"/>
            <a:chOff x="3365076" y="1232597"/>
            <a:chExt cx="2745941" cy="3568877"/>
          </a:xfrm>
        </p:grpSpPr>
        <p:pic>
          <p:nvPicPr>
            <p:cNvPr id="39" name="Picture 4" descr="http://farm7.staticflickr.com/6198/6149648253_a3f453cb9e_z.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1" t="5733" r="18331" b="39762"/>
            <a:stretch/>
          </p:blipFill>
          <p:spPr bwMode="auto">
            <a:xfrm>
              <a:off x="3365076" y="1232597"/>
              <a:ext cx="2745941" cy="274673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3365076" y="3979336"/>
              <a:ext cx="2745941" cy="822138"/>
              <a:chOff x="3346615" y="4451875"/>
              <a:chExt cx="2745941" cy="822138"/>
            </a:xfrm>
          </p:grpSpPr>
          <p:sp>
            <p:nvSpPr>
              <p:cNvPr id="53" name="Rectangle 52"/>
              <p:cNvSpPr/>
              <p:nvPr/>
            </p:nvSpPr>
            <p:spPr bwMode="auto">
              <a:xfrm>
                <a:off x="3346615" y="4451875"/>
                <a:ext cx="2745941" cy="822138"/>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4008" tIns="45718" rIns="91436" bIns="91440" numCol="1" rtlCol="0" anchor="b" anchorCtr="0" compatLnSpc="1">
                <a:prstTxWarp prst="textNoShape">
                  <a:avLst/>
                </a:prstTxWarp>
              </a:bodyPr>
              <a:lstStyle/>
              <a:p>
                <a:pPr defTabSz="932472" fontAlgn="base">
                  <a:lnSpc>
                    <a:spcPct val="90000"/>
                  </a:lnSpc>
                  <a:spcBef>
                    <a:spcPct val="0"/>
                  </a:spcBef>
                  <a:spcAft>
                    <a:spcPct val="0"/>
                  </a:spcAft>
                </a:pPr>
                <a:r>
                  <a:rPr lang="en-US" sz="2900" dirty="0">
                    <a:gradFill>
                      <a:gsLst>
                        <a:gs pos="0">
                          <a:srgbClr val="FFFFFF"/>
                        </a:gs>
                        <a:gs pos="100000">
                          <a:srgbClr val="FFFFFF"/>
                        </a:gs>
                      </a:gsLst>
                      <a:lin ang="5400000" scaled="0"/>
                    </a:gradFill>
                    <a:latin typeface="+mj-lt"/>
                    <a:ea typeface="Segoe UI" pitchFamily="34" charset="0"/>
                    <a:cs typeface="Segoe UI" pitchFamily="34" charset="0"/>
                  </a:rPr>
                  <a:t>Cloud</a:t>
                </a:r>
              </a:p>
            </p:txBody>
          </p:sp>
          <p:pic>
            <p:nvPicPr>
              <p:cNvPr id="72" name="Picture 71" descr="C:\Users\chrisw\Desktop\Cloud Services 3.png"/>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black">
              <a:xfrm>
                <a:off x="4936006" y="4538785"/>
                <a:ext cx="904219" cy="62347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0" name="Rectangle 29"/>
          <p:cNvSpPr/>
          <p:nvPr/>
        </p:nvSpPr>
        <p:spPr bwMode="auto">
          <a:xfrm>
            <a:off x="406257" y="4906176"/>
            <a:ext cx="2794262" cy="193699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78" tIns="186556" rIns="93274" bIns="93278" numCol="1" rtlCol="0" anchor="t" anchorCtr="0" compatLnSpc="1">
            <a:prstTxWarp prst="textNoShape">
              <a:avLst/>
            </a:prstTxWarp>
          </a:bodyPr>
          <a:lstStyle/>
          <a:p>
            <a:pPr defTabSz="932472" fontAlgn="base">
              <a:lnSpc>
                <a:spcPct val="90000"/>
              </a:lnSpc>
              <a:spcBef>
                <a:spcPct val="0"/>
              </a:spcBef>
              <a:spcAft>
                <a:spcPts val="1224"/>
              </a:spcAft>
            </a:pPr>
            <a:r>
              <a:rPr lang="en-US" sz="1600" spc="-71" dirty="0">
                <a:gradFill>
                  <a:gsLst>
                    <a:gs pos="100000">
                      <a:srgbClr val="797A7D"/>
                    </a:gs>
                    <a:gs pos="0">
                      <a:srgbClr val="797A7D"/>
                    </a:gs>
                  </a:gsLst>
                  <a:lin ang="5400000" scaled="0"/>
                </a:gradFill>
                <a:latin typeface="Segoe UI" pitchFamily="34" charset="0"/>
                <a:ea typeface="Segoe UI" pitchFamily="34" charset="0"/>
                <a:cs typeface="Segoe UI" pitchFamily="34" charset="0"/>
              </a:rPr>
              <a:t>Fast and fluid experience with touch, pen, mouse &amp; keyboard</a:t>
            </a:r>
          </a:p>
          <a:p>
            <a:pPr defTabSz="932472" fontAlgn="base">
              <a:lnSpc>
                <a:spcPct val="90000"/>
              </a:lnSpc>
              <a:spcBef>
                <a:spcPct val="0"/>
              </a:spcBef>
              <a:spcAft>
                <a:spcPts val="1224"/>
              </a:spcAft>
            </a:pPr>
            <a:r>
              <a:rPr lang="en-US" sz="1600" spc="-71" dirty="0">
                <a:gradFill>
                  <a:gsLst>
                    <a:gs pos="100000">
                      <a:srgbClr val="797A7D"/>
                    </a:gs>
                    <a:gs pos="0">
                      <a:srgbClr val="797A7D"/>
                    </a:gs>
                  </a:gsLst>
                  <a:lin ang="5400000" scaled="0"/>
                </a:gradFill>
                <a:latin typeface="Segoe UI" pitchFamily="34" charset="0"/>
                <a:ea typeface="Segoe UI" pitchFamily="34" charset="0"/>
                <a:cs typeface="Segoe UI" pitchFamily="34" charset="0"/>
              </a:rPr>
              <a:t>Immersive touch-optimized Windows 8 apps</a:t>
            </a:r>
            <a:endParaRPr lang="en-US" sz="1600" spc="-71" dirty="0">
              <a:gradFill>
                <a:gsLst>
                  <a:gs pos="100000">
                    <a:srgbClr val="797A7D"/>
                  </a:gs>
                  <a:gs pos="0">
                    <a:srgbClr val="797A7D"/>
                  </a:gs>
                </a:gsLst>
                <a:lin ang="5400000" scaled="0"/>
              </a:gradFill>
              <a:latin typeface="Segoe UI" pitchFamily="34" charset="0"/>
              <a:ea typeface="Segoe UI" pitchFamily="34" charset="0"/>
              <a:cs typeface="Segoe UI" pitchFamily="34" charset="0"/>
            </a:endParaRPr>
          </a:p>
          <a:p>
            <a:pPr defTabSz="932472" fontAlgn="base">
              <a:lnSpc>
                <a:spcPct val="90000"/>
              </a:lnSpc>
              <a:spcBef>
                <a:spcPct val="0"/>
              </a:spcBef>
              <a:spcAft>
                <a:spcPts val="1224"/>
              </a:spcAft>
            </a:pPr>
            <a:r>
              <a:rPr lang="en-US" sz="1600" spc="-71" dirty="0">
                <a:gradFill>
                  <a:gsLst>
                    <a:gs pos="100000">
                      <a:srgbClr val="797A7D"/>
                    </a:gs>
                    <a:gs pos="0">
                      <a:srgbClr val="797A7D"/>
                    </a:gs>
                  </a:gsLst>
                  <a:lin ang="5400000" scaled="0"/>
                </a:gradFill>
                <a:latin typeface="Segoe UI" pitchFamily="34" charset="0"/>
                <a:ea typeface="Segoe UI" pitchFamily="34" charset="0"/>
                <a:cs typeface="Segoe UI" pitchFamily="34" charset="0"/>
              </a:rPr>
              <a:t>Support for Windows Phone, </a:t>
            </a:r>
            <a:r>
              <a:rPr lang="en-US" sz="1600" spc="-71" dirty="0" err="1">
                <a:gradFill>
                  <a:gsLst>
                    <a:gs pos="100000">
                      <a:srgbClr val="797A7D"/>
                    </a:gs>
                    <a:gs pos="0">
                      <a:srgbClr val="797A7D"/>
                    </a:gs>
                  </a:gsLst>
                  <a:lin ang="5400000" scaled="0"/>
                </a:gradFill>
                <a:latin typeface="Segoe UI" pitchFamily="34" charset="0"/>
                <a:ea typeface="Segoe UI" pitchFamily="34" charset="0"/>
                <a:cs typeface="Segoe UI" pitchFamily="34" charset="0"/>
              </a:rPr>
              <a:t>iOS</a:t>
            </a:r>
            <a:r>
              <a:rPr lang="en-US" sz="1600" spc="-71" dirty="0">
                <a:gradFill>
                  <a:gsLst>
                    <a:gs pos="100000">
                      <a:srgbClr val="797A7D"/>
                    </a:gs>
                    <a:gs pos="0">
                      <a:srgbClr val="797A7D"/>
                    </a:gs>
                  </a:gsLst>
                  <a:lin ang="5400000" scaled="0"/>
                </a:gradFill>
                <a:latin typeface="Segoe UI" pitchFamily="34" charset="0"/>
                <a:ea typeface="Segoe UI" pitchFamily="34" charset="0"/>
                <a:cs typeface="Segoe UI" pitchFamily="34" charset="0"/>
              </a:rPr>
              <a:t> &amp; Android phones</a:t>
            </a:r>
            <a:endParaRPr lang="en-US" sz="1600" spc="-71" dirty="0">
              <a:gradFill>
                <a:gsLst>
                  <a:gs pos="100000">
                    <a:srgbClr val="797A7D"/>
                  </a:gs>
                  <a:gs pos="0">
                    <a:srgbClr val="797A7D"/>
                  </a:gs>
                </a:gsLst>
                <a:lin ang="5400000" scaled="0"/>
              </a:gradFill>
              <a:latin typeface="Segoe UI" pitchFamily="34" charset="0"/>
              <a:ea typeface="Segoe UI" pitchFamily="34" charset="0"/>
              <a:cs typeface="Segoe UI" pitchFamily="34" charset="0"/>
            </a:endParaRPr>
          </a:p>
        </p:txBody>
      </p:sp>
      <p:sp>
        <p:nvSpPr>
          <p:cNvPr id="31" name="Rectangle 30"/>
          <p:cNvSpPr/>
          <p:nvPr/>
        </p:nvSpPr>
        <p:spPr bwMode="auto">
          <a:xfrm>
            <a:off x="6273526" y="4882143"/>
            <a:ext cx="2401772" cy="200278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78" tIns="186556" rIns="93274" bIns="93278" numCol="1" rtlCol="0" anchor="t" anchorCtr="0" compatLnSpc="1">
            <a:prstTxWarp prst="textNoShape">
              <a:avLst/>
            </a:prstTxWarp>
          </a:bodyPr>
          <a:lstStyle/>
          <a:p>
            <a:pPr defTabSz="932472" fontAlgn="base">
              <a:lnSpc>
                <a:spcPct val="90000"/>
              </a:lnSpc>
              <a:spcBef>
                <a:spcPct val="0"/>
              </a:spcBef>
              <a:spcAft>
                <a:spcPts val="1224"/>
              </a:spcAft>
            </a:pPr>
            <a:r>
              <a:rPr lang="en-US" sz="1600" spc="-71" dirty="0">
                <a:gradFill>
                  <a:gsLst>
                    <a:gs pos="100000">
                      <a:srgbClr val="797A7D"/>
                    </a:gs>
                    <a:gs pos="0">
                      <a:srgbClr val="797A7D"/>
                    </a:gs>
                  </a:gsLst>
                  <a:lin ang="5400000" scaled="0"/>
                </a:gradFill>
                <a:latin typeface="Segoe UI" pitchFamily="34" charset="0"/>
                <a:ea typeface="Segoe UI" pitchFamily="34" charset="0"/>
                <a:cs typeface="Segoe UI" pitchFamily="34" charset="0"/>
              </a:rPr>
              <a:t>Office - on demand,  roaming &amp; up-to-date</a:t>
            </a:r>
          </a:p>
          <a:p>
            <a:pPr defTabSz="932472" fontAlgn="base">
              <a:lnSpc>
                <a:spcPct val="90000"/>
              </a:lnSpc>
              <a:spcBef>
                <a:spcPct val="0"/>
              </a:spcBef>
              <a:spcAft>
                <a:spcPts val="1224"/>
              </a:spcAft>
            </a:pPr>
            <a:r>
              <a:rPr lang="en-US" sz="1600" spc="-71" dirty="0">
                <a:gradFill>
                  <a:gsLst>
                    <a:gs pos="100000">
                      <a:srgbClr val="797A7D"/>
                    </a:gs>
                    <a:gs pos="0">
                      <a:srgbClr val="797A7D"/>
                    </a:gs>
                  </a:gsLst>
                  <a:lin ang="5400000" scaled="0"/>
                </a:gradFill>
                <a:latin typeface="Segoe UI" pitchFamily="34" charset="0"/>
                <a:ea typeface="Segoe UI" pitchFamily="34" charset="0"/>
                <a:cs typeface="Segoe UI" pitchFamily="34" charset="0"/>
              </a:rPr>
              <a:t>New cloud </a:t>
            </a:r>
            <a:r>
              <a:rPr lang="en-US" sz="1600" spc="-71" dirty="0">
                <a:gradFill>
                  <a:gsLst>
                    <a:gs pos="100000">
                      <a:srgbClr val="797A7D"/>
                    </a:gs>
                    <a:gs pos="0">
                      <a:srgbClr val="797A7D"/>
                    </a:gs>
                  </a:gsLst>
                  <a:lin ang="5400000" scaled="0"/>
                </a:gradFill>
                <a:latin typeface="Segoe UI" pitchFamily="34" charset="0"/>
                <a:ea typeface="Segoe UI" pitchFamily="34" charset="0"/>
                <a:cs typeface="Segoe UI" pitchFamily="34" charset="0"/>
              </a:rPr>
              <a:t>app </a:t>
            </a:r>
            <a:r>
              <a:rPr lang="en-US" sz="1600" spc="-71" dirty="0">
                <a:gradFill>
                  <a:gsLst>
                    <a:gs pos="100000">
                      <a:srgbClr val="797A7D"/>
                    </a:gs>
                    <a:gs pos="0">
                      <a:srgbClr val="797A7D"/>
                    </a:gs>
                  </a:gsLst>
                  <a:lin ang="5400000" scaled="0"/>
                </a:gradFill>
                <a:latin typeface="Segoe UI" pitchFamily="34" charset="0"/>
                <a:ea typeface="Segoe UI" pitchFamily="34" charset="0"/>
                <a:cs typeface="Segoe UI" pitchFamily="34" charset="0"/>
              </a:rPr>
              <a:t>development model</a:t>
            </a:r>
          </a:p>
          <a:p>
            <a:pPr defTabSz="932472" fontAlgn="base">
              <a:lnSpc>
                <a:spcPct val="90000"/>
              </a:lnSpc>
              <a:spcBef>
                <a:spcPct val="0"/>
              </a:spcBef>
              <a:spcAft>
                <a:spcPts val="1224"/>
              </a:spcAft>
            </a:pPr>
            <a:r>
              <a:rPr lang="en-US" sz="1600" spc="-71" dirty="0">
                <a:gradFill>
                  <a:gsLst>
                    <a:gs pos="100000">
                      <a:srgbClr val="797A7D"/>
                    </a:gs>
                    <a:gs pos="0">
                      <a:srgbClr val="797A7D"/>
                    </a:gs>
                  </a:gsLst>
                  <a:lin ang="5400000" scaled="0"/>
                </a:gradFill>
                <a:latin typeface="Segoe UI" pitchFamily="34" charset="0"/>
                <a:ea typeface="Segoe UI" pitchFamily="34" charset="0"/>
                <a:cs typeface="Segoe UI" pitchFamily="34" charset="0"/>
              </a:rPr>
              <a:t>Enterprise-grade reliability  and standards</a:t>
            </a:r>
            <a:endParaRPr lang="en-US" sz="1600" spc="-71" dirty="0">
              <a:gradFill>
                <a:gsLst>
                  <a:gs pos="100000">
                    <a:srgbClr val="797A7D"/>
                  </a:gs>
                  <a:gs pos="0">
                    <a:srgbClr val="797A7D"/>
                  </a:gs>
                </a:gsLst>
                <a:lin ang="5400000" scaled="0"/>
              </a:gradFill>
              <a:latin typeface="Segoe UI" pitchFamily="34" charset="0"/>
              <a:ea typeface="Segoe UI" pitchFamily="34" charset="0"/>
              <a:cs typeface="Segoe UI" pitchFamily="34" charset="0"/>
            </a:endParaRPr>
          </a:p>
        </p:txBody>
      </p:sp>
      <p:sp>
        <p:nvSpPr>
          <p:cNvPr id="33" name="Rectangle 32"/>
          <p:cNvSpPr/>
          <p:nvPr/>
        </p:nvSpPr>
        <p:spPr bwMode="auto">
          <a:xfrm>
            <a:off x="3336976" y="4898001"/>
            <a:ext cx="2740838" cy="1936996"/>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78" tIns="186556" rIns="93274" bIns="93278" numCol="1" rtlCol="0" anchor="t" anchorCtr="0" compatLnSpc="1">
            <a:prstTxWarp prst="textNoShape">
              <a:avLst/>
            </a:prstTxWarp>
          </a:bodyPr>
          <a:lstStyle/>
          <a:p>
            <a:pPr defTabSz="932472" fontAlgn="base">
              <a:lnSpc>
                <a:spcPct val="90000"/>
              </a:lnSpc>
              <a:spcBef>
                <a:spcPct val="0"/>
              </a:spcBef>
              <a:spcAft>
                <a:spcPts val="1224"/>
              </a:spcAft>
            </a:pPr>
            <a:r>
              <a:rPr lang="en-US" sz="1600" spc="-71" dirty="0">
                <a:gradFill>
                  <a:gsLst>
                    <a:gs pos="100000">
                      <a:srgbClr val="797A7D"/>
                    </a:gs>
                    <a:gs pos="0">
                      <a:srgbClr val="797A7D"/>
                    </a:gs>
                  </a:gsLst>
                  <a:lin ang="5400000" scaled="0"/>
                </a:gradFill>
                <a:latin typeface="Segoe UI" pitchFamily="34" charset="0"/>
                <a:ea typeface="Segoe UI" pitchFamily="34" charset="0"/>
                <a:cs typeface="Segoe UI" pitchFamily="34" charset="0"/>
              </a:rPr>
              <a:t>Newsfeeds</a:t>
            </a:r>
            <a:r>
              <a:rPr lang="en-US" sz="1600" spc="-71" dirty="0">
                <a:gradFill>
                  <a:gsLst>
                    <a:gs pos="100000">
                      <a:srgbClr val="797A7D"/>
                    </a:gs>
                    <a:gs pos="0">
                      <a:srgbClr val="797A7D"/>
                    </a:gs>
                  </a:gsLst>
                  <a:lin ang="5400000" scaled="0"/>
                </a:gradFill>
                <a:latin typeface="Segoe UI" pitchFamily="34" charset="0"/>
                <a:ea typeface="Segoe UI" pitchFamily="34" charset="0"/>
                <a:cs typeface="Segoe UI" pitchFamily="34" charset="0"/>
              </a:rPr>
              <a:t> </a:t>
            </a:r>
            <a:r>
              <a:rPr lang="en-US" sz="1600" spc="-71" dirty="0">
                <a:gradFill>
                  <a:gsLst>
                    <a:gs pos="100000">
                      <a:srgbClr val="797A7D"/>
                    </a:gs>
                    <a:gs pos="0">
                      <a:srgbClr val="797A7D"/>
                    </a:gs>
                  </a:gsLst>
                  <a:lin ang="5400000" scaled="0"/>
                </a:gradFill>
                <a:latin typeface="Segoe UI" pitchFamily="34" charset="0"/>
                <a:ea typeface="Segoe UI" pitchFamily="34" charset="0"/>
                <a:cs typeface="Segoe UI" pitchFamily="34" charset="0"/>
              </a:rPr>
              <a:t>&amp; microblogging, extend with </a:t>
            </a:r>
            <a:r>
              <a:rPr lang="en-US" sz="1600" spc="-71" dirty="0">
                <a:gradFill>
                  <a:gsLst>
                    <a:gs pos="100000">
                      <a:srgbClr val="797A7D"/>
                    </a:gs>
                    <a:gs pos="0">
                      <a:srgbClr val="797A7D"/>
                    </a:gs>
                  </a:gsLst>
                  <a:lin ang="5400000" scaled="0"/>
                </a:gradFill>
                <a:latin typeface="Segoe UI" pitchFamily="34" charset="0"/>
                <a:ea typeface="Segoe UI" pitchFamily="34" charset="0"/>
                <a:cs typeface="Segoe UI" pitchFamily="34" charset="0"/>
              </a:rPr>
              <a:t>Yammer</a:t>
            </a:r>
          </a:p>
          <a:p>
            <a:pPr defTabSz="932472" fontAlgn="base">
              <a:lnSpc>
                <a:spcPct val="90000"/>
              </a:lnSpc>
              <a:spcBef>
                <a:spcPct val="0"/>
              </a:spcBef>
              <a:spcAft>
                <a:spcPts val="1224"/>
              </a:spcAft>
            </a:pPr>
            <a:r>
              <a:rPr lang="en-US" sz="1600" spc="-71" dirty="0">
                <a:gradFill>
                  <a:gsLst>
                    <a:gs pos="100000">
                      <a:srgbClr val="797A7D"/>
                    </a:gs>
                    <a:gs pos="0">
                      <a:srgbClr val="797A7D"/>
                    </a:gs>
                  </a:gsLst>
                  <a:lin ang="5400000" scaled="0"/>
                </a:gradFill>
                <a:latin typeface="Segoe UI" pitchFamily="34" charset="0"/>
                <a:ea typeface="Segoe UI" pitchFamily="34" charset="0"/>
                <a:cs typeface="Segoe UI" pitchFamily="34" charset="0"/>
              </a:rPr>
              <a:t>Pervasive social capabilities across Office</a:t>
            </a:r>
          </a:p>
          <a:p>
            <a:pPr defTabSz="932472" fontAlgn="base">
              <a:lnSpc>
                <a:spcPct val="90000"/>
              </a:lnSpc>
              <a:spcBef>
                <a:spcPct val="0"/>
              </a:spcBef>
              <a:spcAft>
                <a:spcPts val="1224"/>
              </a:spcAft>
            </a:pPr>
            <a:r>
              <a:rPr lang="en-US" sz="1600" spc="-71" dirty="0">
                <a:gradFill>
                  <a:gsLst>
                    <a:gs pos="100000">
                      <a:srgbClr val="797A7D"/>
                    </a:gs>
                    <a:gs pos="0">
                      <a:srgbClr val="797A7D"/>
                    </a:gs>
                  </a:gsLst>
                  <a:lin ang="5400000" scaled="0"/>
                </a:gradFill>
                <a:latin typeface="Segoe UI" pitchFamily="34" charset="0"/>
                <a:ea typeface="Segoe UI" pitchFamily="34" charset="0"/>
                <a:cs typeface="Segoe UI" pitchFamily="34" charset="0"/>
              </a:rPr>
              <a:t>Multiparty HD video &amp; Skype federation</a:t>
            </a:r>
            <a:endParaRPr lang="en-US" sz="1600" spc="-71" dirty="0">
              <a:gradFill>
                <a:gsLst>
                  <a:gs pos="100000">
                    <a:srgbClr val="797A7D"/>
                  </a:gs>
                  <a:gs pos="0">
                    <a:srgbClr val="797A7D"/>
                  </a:gs>
                </a:gsLst>
                <a:lin ang="5400000" scaled="0"/>
              </a:gradFill>
              <a:latin typeface="Segoe UI" pitchFamily="34" charset="0"/>
              <a:ea typeface="Segoe UI" pitchFamily="34" charset="0"/>
              <a:cs typeface="Segoe UI" pitchFamily="34" charset="0"/>
            </a:endParaRPr>
          </a:p>
        </p:txBody>
      </p:sp>
      <p:sp>
        <p:nvSpPr>
          <p:cNvPr id="34" name="Rectangle 33"/>
          <p:cNvSpPr/>
          <p:nvPr/>
        </p:nvSpPr>
        <p:spPr bwMode="auto">
          <a:xfrm>
            <a:off x="9209481" y="4906176"/>
            <a:ext cx="2635265" cy="1845303"/>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5295" tIns="186556" rIns="93274" bIns="93278" numCol="1" rtlCol="0" anchor="t" anchorCtr="0" compatLnSpc="1">
            <a:prstTxWarp prst="textNoShape">
              <a:avLst/>
            </a:prstTxWarp>
          </a:bodyPr>
          <a:lstStyle/>
          <a:p>
            <a:pPr defTabSz="932472" fontAlgn="base">
              <a:lnSpc>
                <a:spcPct val="90000"/>
              </a:lnSpc>
              <a:spcBef>
                <a:spcPct val="0"/>
              </a:spcBef>
              <a:spcAft>
                <a:spcPts val="1224"/>
              </a:spcAft>
            </a:pPr>
            <a:r>
              <a:rPr lang="en-US" sz="1600" spc="-71" dirty="0">
                <a:gradFill>
                  <a:gsLst>
                    <a:gs pos="100000">
                      <a:srgbClr val="797A7D"/>
                    </a:gs>
                    <a:gs pos="0">
                      <a:srgbClr val="797A7D"/>
                    </a:gs>
                  </a:gsLst>
                  <a:lin ang="5400000" scaled="0"/>
                </a:gradFill>
                <a:latin typeface="Segoe UI" pitchFamily="34" charset="0"/>
                <a:ea typeface="Segoe UI" pitchFamily="34" charset="0"/>
                <a:cs typeface="Segoe UI" pitchFamily="34" charset="0"/>
              </a:rPr>
              <a:t>DLP, data retention &amp; unified </a:t>
            </a:r>
            <a:r>
              <a:rPr lang="en-US" sz="1600" spc="-71" dirty="0" err="1">
                <a:gradFill>
                  <a:gsLst>
                    <a:gs pos="100000">
                      <a:srgbClr val="797A7D"/>
                    </a:gs>
                    <a:gs pos="0">
                      <a:srgbClr val="797A7D"/>
                    </a:gs>
                  </a:gsLst>
                  <a:lin ang="5400000" scaled="0"/>
                </a:gradFill>
                <a:latin typeface="Segoe UI" pitchFamily="34" charset="0"/>
                <a:ea typeface="Segoe UI" pitchFamily="34" charset="0"/>
                <a:cs typeface="Segoe UI" pitchFamily="34" charset="0"/>
              </a:rPr>
              <a:t>eDiscovery</a:t>
            </a:r>
            <a:endParaRPr lang="en-US" sz="1600" spc="-71" dirty="0">
              <a:gradFill>
                <a:gsLst>
                  <a:gs pos="100000">
                    <a:srgbClr val="797A7D"/>
                  </a:gs>
                  <a:gs pos="0">
                    <a:srgbClr val="797A7D"/>
                  </a:gs>
                </a:gsLst>
                <a:lin ang="5400000" scaled="0"/>
              </a:gradFill>
              <a:latin typeface="Segoe UI" pitchFamily="34" charset="0"/>
              <a:ea typeface="Segoe UI" pitchFamily="34" charset="0"/>
              <a:cs typeface="Segoe UI" pitchFamily="34" charset="0"/>
            </a:endParaRPr>
          </a:p>
          <a:p>
            <a:pPr defTabSz="932472" fontAlgn="base">
              <a:lnSpc>
                <a:spcPct val="90000"/>
              </a:lnSpc>
              <a:spcBef>
                <a:spcPct val="0"/>
              </a:spcBef>
              <a:spcAft>
                <a:spcPts val="1224"/>
              </a:spcAft>
            </a:pPr>
            <a:r>
              <a:rPr lang="en-US" sz="1600" spc="-71" dirty="0">
                <a:gradFill>
                  <a:gsLst>
                    <a:gs pos="100000">
                      <a:srgbClr val="797A7D"/>
                    </a:gs>
                    <a:gs pos="0">
                      <a:srgbClr val="797A7D"/>
                    </a:gs>
                  </a:gsLst>
                  <a:lin ang="5400000" scaled="0"/>
                </a:gradFill>
                <a:latin typeface="Segoe UI" pitchFamily="34" charset="0"/>
                <a:ea typeface="Segoe UI" pitchFamily="34" charset="0"/>
                <a:cs typeface="Segoe UI" pitchFamily="34" charset="0"/>
              </a:rPr>
              <a:t>Reimagined deployment model for Office apps</a:t>
            </a:r>
          </a:p>
          <a:p>
            <a:pPr defTabSz="932472" fontAlgn="base">
              <a:lnSpc>
                <a:spcPct val="90000"/>
              </a:lnSpc>
              <a:spcBef>
                <a:spcPct val="0"/>
              </a:spcBef>
              <a:spcAft>
                <a:spcPts val="1224"/>
              </a:spcAft>
            </a:pPr>
            <a:r>
              <a:rPr lang="en-US" sz="1600" spc="-71" dirty="0">
                <a:gradFill>
                  <a:gsLst>
                    <a:gs pos="100000">
                      <a:srgbClr val="797A7D"/>
                    </a:gs>
                    <a:gs pos="0">
                      <a:srgbClr val="797A7D"/>
                    </a:gs>
                  </a:gsLst>
                  <a:lin ang="5400000" scaled="0"/>
                </a:gradFill>
                <a:latin typeface="Segoe UI" pitchFamily="34" charset="0"/>
                <a:ea typeface="Segoe UI" pitchFamily="34" charset="0"/>
                <a:cs typeface="Segoe UI" pitchFamily="34" charset="0"/>
              </a:rPr>
              <a:t>Common management experience across Office </a:t>
            </a:r>
            <a:r>
              <a:rPr lang="en-US" sz="1600" spc="-71" dirty="0">
                <a:gradFill>
                  <a:gsLst>
                    <a:gs pos="100000">
                      <a:srgbClr val="797A7D"/>
                    </a:gs>
                    <a:gs pos="0">
                      <a:srgbClr val="797A7D"/>
                    </a:gs>
                  </a:gsLst>
                  <a:lin ang="5400000" scaled="0"/>
                </a:gradFill>
                <a:latin typeface="Segoe UI" pitchFamily="34" charset="0"/>
                <a:ea typeface="Segoe UI" pitchFamily="34" charset="0"/>
                <a:cs typeface="Segoe UI" pitchFamily="34" charset="0"/>
              </a:rPr>
              <a:t>365</a:t>
            </a:r>
            <a:endParaRPr lang="en-US" sz="1600" spc="-71" dirty="0">
              <a:gradFill>
                <a:gsLst>
                  <a:gs pos="100000">
                    <a:srgbClr val="797A7D"/>
                  </a:gs>
                  <a:gs pos="0">
                    <a:srgbClr val="797A7D"/>
                  </a:gs>
                </a:gsLst>
                <a:lin ang="5400000" scaled="0"/>
              </a:gradFill>
              <a:latin typeface="Segoe UI" pitchFamily="34" charset="0"/>
              <a:ea typeface="Segoe UI" pitchFamily="34" charset="0"/>
              <a:cs typeface="Segoe UI" pitchFamily="34" charset="0"/>
            </a:endParaRPr>
          </a:p>
        </p:txBody>
      </p:sp>
      <p:grpSp>
        <p:nvGrpSpPr>
          <p:cNvPr id="3" name="Group 2"/>
          <p:cNvGrpSpPr/>
          <p:nvPr/>
        </p:nvGrpSpPr>
        <p:grpSpPr>
          <a:xfrm>
            <a:off x="9155942" y="1247563"/>
            <a:ext cx="2801732" cy="3637967"/>
            <a:chOff x="9107804" y="1232595"/>
            <a:chExt cx="2745941" cy="3566958"/>
          </a:xfrm>
        </p:grpSpPr>
        <p:grpSp>
          <p:nvGrpSpPr>
            <p:cNvPr id="6" name="Group 5"/>
            <p:cNvGrpSpPr/>
            <p:nvPr/>
          </p:nvGrpSpPr>
          <p:grpSpPr>
            <a:xfrm>
              <a:off x="9107804" y="1232595"/>
              <a:ext cx="2745941" cy="3566958"/>
              <a:chOff x="9107804" y="1705134"/>
              <a:chExt cx="2745941" cy="3566958"/>
            </a:xfrm>
          </p:grpSpPr>
          <p:sp>
            <p:nvSpPr>
              <p:cNvPr id="65" name="Rectangle 64"/>
              <p:cNvSpPr/>
              <p:nvPr/>
            </p:nvSpPr>
            <p:spPr bwMode="auto">
              <a:xfrm>
                <a:off x="9107804" y="4451873"/>
                <a:ext cx="2745941" cy="820219"/>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4008" tIns="45718" rIns="91436" bIns="91440" numCol="1" rtlCol="0" anchor="b" anchorCtr="0" compatLnSpc="1">
                <a:prstTxWarp prst="textNoShape">
                  <a:avLst/>
                </a:prstTxWarp>
              </a:bodyPr>
              <a:lstStyle/>
              <a:p>
                <a:pPr defTabSz="932472" fontAlgn="base">
                  <a:lnSpc>
                    <a:spcPct val="90000"/>
                  </a:lnSpc>
                  <a:spcBef>
                    <a:spcPct val="0"/>
                  </a:spcBef>
                  <a:spcAft>
                    <a:spcPct val="0"/>
                  </a:spcAft>
                </a:pPr>
                <a:r>
                  <a:rPr lang="en-US" sz="2900" dirty="0">
                    <a:gradFill>
                      <a:gsLst>
                        <a:gs pos="0">
                          <a:srgbClr val="FFFFFF"/>
                        </a:gs>
                        <a:gs pos="100000">
                          <a:srgbClr val="FFFFFF"/>
                        </a:gs>
                      </a:gsLst>
                      <a:lin ang="5400000" scaled="0"/>
                    </a:gradFill>
                    <a:latin typeface="+mj-lt"/>
                    <a:ea typeface="Segoe UI" pitchFamily="34" charset="0"/>
                    <a:cs typeface="Segoe UI" pitchFamily="34" charset="0"/>
                  </a:rPr>
                  <a:t>Control</a:t>
                </a:r>
                <a:endParaRPr lang="en-US" sz="2900" dirty="0">
                  <a:gradFill>
                    <a:gsLst>
                      <a:gs pos="0">
                        <a:srgbClr val="FFFFFF"/>
                      </a:gs>
                      <a:gs pos="100000">
                        <a:srgbClr val="FFFFFF"/>
                      </a:gs>
                    </a:gsLst>
                    <a:lin ang="5400000" scaled="0"/>
                  </a:gradFill>
                  <a:latin typeface="+mj-lt"/>
                  <a:ea typeface="Segoe UI" pitchFamily="34" charset="0"/>
                  <a:cs typeface="Segoe UI" pitchFamily="34" charset="0"/>
                </a:endParaRPr>
              </a:p>
            </p:txBody>
          </p:sp>
          <p:pic>
            <p:nvPicPr>
              <p:cNvPr id="5123" name="Picture 3" descr="C:\Users\v-junyo\Documents\Jun_Mesh\Microsoft Files\DesignTools\Brand Photos\Windows 7\Commercial\COMMERCIAL\WIN12_Kiki_01.png"/>
              <p:cNvPicPr>
                <a:picLocks noChangeAspect="1" noChangeArrowheads="1"/>
              </p:cNvPicPr>
              <p:nvPr/>
            </p:nvPicPr>
            <p:blipFill rotWithShape="1">
              <a:blip r:embed="rId10">
                <a:extLst>
                  <a:ext uri="{28A0092B-C50C-407E-A947-70E740481C1C}">
                    <a14:useLocalDpi xmlns:a14="http://schemas.microsoft.com/office/drawing/2010/main" val="0"/>
                  </a:ext>
                </a:extLst>
              </a:blip>
              <a:srcRect/>
              <a:stretch/>
            </p:blipFill>
            <p:spPr bwMode="auto">
              <a:xfrm>
                <a:off x="9107804" y="1705134"/>
                <a:ext cx="2745941" cy="2746739"/>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7" descr="\\MAGNUM\Projects\Microsoft\Cloud Power FY12\Design\ICONS_PNG\Secure.png"/>
            <p:cNvPicPr>
              <a:picLocks noChangeAspect="1" noChangeArrowheads="1"/>
            </p:cNvPicPr>
            <p:nvPr/>
          </p:nvPicPr>
          <p:blipFill>
            <a:blip r:embed="rId11" cstate="print">
              <a:biLevel thresh="25000"/>
              <a:extLst>
                <a:ext uri="{28A0092B-C50C-407E-A947-70E740481C1C}">
                  <a14:useLocalDpi xmlns:a14="http://schemas.microsoft.com/office/drawing/2010/main" val="0"/>
                </a:ext>
              </a:extLst>
            </a:blip>
            <a:srcRect/>
            <a:stretch>
              <a:fillRect/>
            </a:stretch>
          </p:blipFill>
          <p:spPr bwMode="auto">
            <a:xfrm>
              <a:off x="11054479" y="3968185"/>
              <a:ext cx="799266" cy="799266"/>
            </a:xfrm>
            <a:prstGeom prst="rect">
              <a:avLst/>
            </a:prstGeom>
            <a:noFill/>
          </p:spPr>
        </p:pic>
      </p:grpSp>
    </p:spTree>
    <p:extLst>
      <p:ext uri="{BB962C8B-B14F-4D97-AF65-F5344CB8AC3E}">
        <p14:creationId xmlns:p14="http://schemas.microsoft.com/office/powerpoint/2010/main" val="418475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30"/>
                                        </p:tgtEl>
                                      </p:cBhvr>
                                    </p:animEffect>
                                    <p:set>
                                      <p:cBhvr>
                                        <p:cTn id="25" dur="1" fill="hold">
                                          <p:stCondLst>
                                            <p:cond delay="499"/>
                                          </p:stCondLst>
                                        </p:cTn>
                                        <p:tgtEl>
                                          <p:spTgt spid="30"/>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33"/>
                                        </p:tgtEl>
                                      </p:cBhvr>
                                    </p:animEffect>
                                    <p:set>
                                      <p:cBhvr>
                                        <p:cTn id="33" dur="1" fill="hold">
                                          <p:stCondLst>
                                            <p:cond delay="499"/>
                                          </p:stCondLst>
                                        </p:cTn>
                                        <p:tgtEl>
                                          <p:spTgt spid="33"/>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31"/>
                                        </p:tgtEl>
                                      </p:cBhvr>
                                    </p:animEffect>
                                    <p:set>
                                      <p:cBhvr>
                                        <p:cTn id="41" dur="1" fill="hold">
                                          <p:stCondLst>
                                            <p:cond delay="499"/>
                                          </p:stCondLst>
                                        </p:cTn>
                                        <p:tgtEl>
                                          <p:spTgt spid="31"/>
                                        </p:tgtEl>
                                        <p:attrNameLst>
                                          <p:attrName>style.visibility</p:attrName>
                                        </p:attrNameLst>
                                      </p:cBhvr>
                                      <p:to>
                                        <p:strVal val="hidden"/>
                                      </p:to>
                                    </p:set>
                                  </p:childTnLst>
                                </p:cTn>
                              </p:par>
                              <p:par>
                                <p:cTn id="42" presetID="10" presetClass="entr" presetSubtype="0" fill="hold" grpId="0"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1" grpId="0"/>
      <p:bldP spid="31" grpId="1"/>
      <p:bldP spid="33" grpId="0"/>
      <p:bldP spid="33" grpId="1"/>
      <p:bldP spid="3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v-maryba\Dropbox\ZumTeam\Hosting\Monish\Hosting Visual Identity\Photos\WIN12_Lashanda_02.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8833"/>
          <a:stretch/>
        </p:blipFill>
        <p:spPr bwMode="auto">
          <a:xfrm>
            <a:off x="-1" y="614471"/>
            <a:ext cx="12436605" cy="638005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1" y="0"/>
            <a:ext cx="8348549" cy="1228842"/>
          </a:xfrm>
          <a:prstGeom prst="rect">
            <a:avLst/>
          </a:prstGeom>
          <a:gradFill>
            <a:gsLst>
              <a:gs pos="0">
                <a:schemeClr val="bg1"/>
              </a:gs>
              <a:gs pos="87000">
                <a:srgbClr val="FFFFFF"/>
              </a:gs>
              <a:gs pos="100000">
                <a:schemeClr val="bg1">
                  <a:alpha val="0"/>
                </a:scheme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529660" y="265888"/>
            <a:ext cx="11375536" cy="762786"/>
          </a:xfrm>
        </p:spPr>
        <p:txBody>
          <a:bodyPr/>
          <a:lstStyle/>
          <a:p>
            <a:r>
              <a:rPr lang="en-US" sz="5100" dirty="0"/>
              <a:t>			 | Collaboration </a:t>
            </a:r>
            <a:r>
              <a:rPr lang="en-US" sz="5100" dirty="0"/>
              <a:t>for Everyone</a:t>
            </a:r>
          </a:p>
        </p:txBody>
      </p:sp>
      <p:sp>
        <p:nvSpPr>
          <p:cNvPr id="6" name="Rectangle 5"/>
          <p:cNvSpPr/>
          <p:nvPr/>
        </p:nvSpPr>
        <p:spPr bwMode="auto">
          <a:xfrm>
            <a:off x="4606082" y="2457603"/>
            <a:ext cx="1399468" cy="1398905"/>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9917" tIns="93278" rIns="46639" bIns="46639"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700" dirty="0">
                <a:gradFill>
                  <a:gsLst>
                    <a:gs pos="0">
                      <a:srgbClr val="FFFFFF"/>
                    </a:gs>
                    <a:gs pos="100000">
                      <a:srgbClr val="FFFFFF"/>
                    </a:gs>
                  </a:gsLst>
                  <a:lin ang="5400000" scaled="0"/>
                </a:gradFill>
                <a:ea typeface="Segoe UI" pitchFamily="34" charset="0"/>
                <a:cs typeface="Segoe UI" pitchFamily="34" charset="0"/>
              </a:rPr>
              <a:t>Enterprise Quality </a:t>
            </a:r>
            <a:r>
              <a:rPr lang="en-US" sz="1700" dirty="0">
                <a:gradFill>
                  <a:gsLst>
                    <a:gs pos="0">
                      <a:srgbClr val="FFFFFF"/>
                    </a:gs>
                    <a:gs pos="100000">
                      <a:srgbClr val="FFFFFF"/>
                    </a:gs>
                  </a:gsLst>
                  <a:lin ang="5400000" scaled="0"/>
                </a:gradFill>
                <a:ea typeface="Segoe UI" pitchFamily="34" charset="0"/>
                <a:cs typeface="Segoe UI" pitchFamily="34" charset="0"/>
              </a:rPr>
              <a:t>Support</a:t>
            </a:r>
            <a:endParaRPr lang="en-US" sz="1700" dirty="0">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p:cNvSpPr/>
          <p:nvPr/>
        </p:nvSpPr>
        <p:spPr bwMode="auto">
          <a:xfrm>
            <a:off x="6044226" y="2457603"/>
            <a:ext cx="1399468" cy="1398905"/>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9917" tIns="93278" rIns="46639" bIns="46639"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700" dirty="0">
                <a:gradFill>
                  <a:gsLst>
                    <a:gs pos="0">
                      <a:srgbClr val="FFFFFF"/>
                    </a:gs>
                    <a:gs pos="100000">
                      <a:srgbClr val="FFFFFF"/>
                    </a:gs>
                  </a:gsLst>
                  <a:lin ang="5400000" scaled="0"/>
                </a:gradFill>
                <a:ea typeface="Segoe UI" pitchFamily="34" charset="0"/>
                <a:cs typeface="Segoe UI" pitchFamily="34" charset="0"/>
              </a:rPr>
              <a:t>Best </a:t>
            </a:r>
            <a:r>
              <a:rPr lang="en-US" sz="1700" dirty="0">
                <a:gradFill>
                  <a:gsLst>
                    <a:gs pos="0">
                      <a:srgbClr val="FFFFFF"/>
                    </a:gs>
                    <a:gs pos="100000">
                      <a:srgbClr val="FFFFFF"/>
                    </a:gs>
                  </a:gsLst>
                  <a:lin ang="5400000" scaled="0"/>
                </a:gradFill>
                <a:ea typeface="Segoe UI" pitchFamily="34" charset="0"/>
                <a:cs typeface="Segoe UI" pitchFamily="34" charset="0"/>
              </a:rPr>
              <a:t>SLA </a:t>
            </a:r>
            <a:r>
              <a:rPr lang="en-US" sz="1700" dirty="0">
                <a:gradFill>
                  <a:gsLst>
                    <a:gs pos="0">
                      <a:srgbClr val="FFFFFF"/>
                    </a:gs>
                    <a:gs pos="100000">
                      <a:srgbClr val="FFFFFF"/>
                    </a:gs>
                  </a:gsLst>
                  <a:lin ang="5400000" scaled="0"/>
                </a:gradFill>
                <a:ea typeface="Segoe UI" pitchFamily="34" charset="0"/>
                <a:cs typeface="Segoe UI" pitchFamily="34" charset="0"/>
              </a:rPr>
              <a:t/>
            </a:r>
            <a:br>
              <a:rPr lang="en-US" sz="1700" dirty="0">
                <a:gradFill>
                  <a:gsLst>
                    <a:gs pos="0">
                      <a:srgbClr val="FFFFFF"/>
                    </a:gs>
                    <a:gs pos="100000">
                      <a:srgbClr val="FFFFFF"/>
                    </a:gs>
                  </a:gsLst>
                  <a:lin ang="5400000" scaled="0"/>
                </a:gradFill>
                <a:ea typeface="Segoe UI" pitchFamily="34" charset="0"/>
                <a:cs typeface="Segoe UI" pitchFamily="34" charset="0"/>
              </a:rPr>
            </a:br>
            <a:r>
              <a:rPr lang="en-US" sz="1700" dirty="0">
                <a:gradFill>
                  <a:gsLst>
                    <a:gs pos="0">
                      <a:srgbClr val="FFFFFF"/>
                    </a:gs>
                    <a:gs pos="100000">
                      <a:srgbClr val="FFFFFF"/>
                    </a:gs>
                  </a:gsLst>
                  <a:lin ang="5400000" scaled="0"/>
                </a:gradFill>
                <a:ea typeface="Segoe UI" pitchFamily="34" charset="0"/>
                <a:cs typeface="Segoe UI" pitchFamily="34" charset="0"/>
              </a:rPr>
              <a:t>in </a:t>
            </a:r>
            <a:r>
              <a:rPr lang="en-US" sz="1700" dirty="0">
                <a:gradFill>
                  <a:gsLst>
                    <a:gs pos="0">
                      <a:srgbClr val="FFFFFF"/>
                    </a:gs>
                    <a:gs pos="100000">
                      <a:srgbClr val="FFFFFF"/>
                    </a:gs>
                  </a:gsLst>
                  <a:lin ang="5400000" scaled="0"/>
                </a:gradFill>
                <a:ea typeface="Segoe UI" pitchFamily="34" charset="0"/>
                <a:cs typeface="Segoe UI" pitchFamily="34" charset="0"/>
              </a:rPr>
              <a:t>the Industry</a:t>
            </a:r>
          </a:p>
        </p:txBody>
      </p:sp>
      <p:sp>
        <p:nvSpPr>
          <p:cNvPr id="12" name="Rectangle 11"/>
          <p:cNvSpPr/>
          <p:nvPr/>
        </p:nvSpPr>
        <p:spPr bwMode="auto">
          <a:xfrm>
            <a:off x="4606082" y="3898209"/>
            <a:ext cx="1399468" cy="1398905"/>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9917" tIns="93278" rIns="46639" bIns="46639"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700" dirty="0">
                <a:gradFill>
                  <a:gsLst>
                    <a:gs pos="0">
                      <a:srgbClr val="FFFFFF"/>
                    </a:gs>
                    <a:gs pos="100000">
                      <a:srgbClr val="FFFFFF"/>
                    </a:gs>
                  </a:gsLst>
                  <a:lin ang="5400000" scaled="0"/>
                </a:gradFill>
                <a:ea typeface="Segoe UI" pitchFamily="34" charset="0"/>
                <a:cs typeface="Segoe UI" pitchFamily="34" charset="0"/>
              </a:rPr>
              <a:t>Familiar, Powerful </a:t>
            </a:r>
          </a:p>
          <a:p>
            <a:pPr defTabSz="932472" fontAlgn="base">
              <a:lnSpc>
                <a:spcPct val="90000"/>
              </a:lnSpc>
              <a:spcBef>
                <a:spcPct val="0"/>
              </a:spcBef>
              <a:spcAft>
                <a:spcPct val="0"/>
              </a:spcAft>
            </a:pPr>
            <a:r>
              <a:rPr lang="en-US" sz="1700" dirty="0">
                <a:gradFill>
                  <a:gsLst>
                    <a:gs pos="0">
                      <a:srgbClr val="FFFFFF"/>
                    </a:gs>
                    <a:gs pos="100000">
                      <a:srgbClr val="FFFFFF"/>
                    </a:gs>
                  </a:gsLst>
                  <a:lin ang="5400000" scaled="0"/>
                </a:gradFill>
                <a:ea typeface="Segoe UI" pitchFamily="34" charset="0"/>
                <a:cs typeface="Segoe UI" pitchFamily="34" charset="0"/>
              </a:rPr>
              <a:t>&amp; </a:t>
            </a:r>
            <a:r>
              <a:rPr lang="en-US" sz="1700" dirty="0">
                <a:gradFill>
                  <a:gsLst>
                    <a:gs pos="0">
                      <a:srgbClr val="FFFFFF"/>
                    </a:gs>
                    <a:gs pos="100000">
                      <a:srgbClr val="FFFFFF"/>
                    </a:gs>
                  </a:gsLst>
                  <a:lin ang="5400000" scaled="0"/>
                </a:gradFill>
                <a:ea typeface="Segoe UI" pitchFamily="34" charset="0"/>
                <a:cs typeface="Segoe UI" pitchFamily="34" charset="0"/>
              </a:rPr>
              <a:t>Cross-platform</a:t>
            </a:r>
            <a:endParaRPr lang="en-US" sz="1700" dirty="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p:cNvSpPr/>
          <p:nvPr/>
        </p:nvSpPr>
        <p:spPr bwMode="auto">
          <a:xfrm>
            <a:off x="6044226" y="3898209"/>
            <a:ext cx="1399468" cy="1398905"/>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9917" tIns="93278" rIns="46639" bIns="46639"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700" dirty="0">
                <a:gradFill>
                  <a:gsLst>
                    <a:gs pos="0">
                      <a:srgbClr val="FFFFFF"/>
                    </a:gs>
                    <a:gs pos="100000">
                      <a:srgbClr val="FFFFFF"/>
                    </a:gs>
                  </a:gsLst>
                  <a:lin ang="5400000" scaled="0"/>
                </a:gradFill>
                <a:ea typeface="Segoe UI" pitchFamily="34" charset="0"/>
                <a:cs typeface="Segoe UI" pitchFamily="34" charset="0"/>
              </a:rPr>
              <a:t>Service  Plans for  Everyone</a:t>
            </a:r>
          </a:p>
        </p:txBody>
      </p:sp>
      <p:sp>
        <p:nvSpPr>
          <p:cNvPr id="18" name="Rectangle 17"/>
          <p:cNvSpPr/>
          <p:nvPr/>
        </p:nvSpPr>
        <p:spPr bwMode="auto">
          <a:xfrm>
            <a:off x="266356" y="2462658"/>
            <a:ext cx="4291702" cy="2839510"/>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pic>
        <p:nvPicPr>
          <p:cNvPr id="21" name="Picture 20" descr="C:\Users\chrisw\Desktop\Cloud Services 3.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black">
          <a:xfrm>
            <a:off x="1446975" y="3202312"/>
            <a:ext cx="3111084" cy="21442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9660" y="2741831"/>
            <a:ext cx="1639797" cy="2367315"/>
          </a:xfrm>
          <a:prstGeom prst="rect">
            <a:avLst/>
          </a:prstGeom>
          <a:noFill/>
        </p:spPr>
        <p:txBody>
          <a:bodyPr wrap="square" lIns="0" tIns="0" rIns="0" bIns="0" rtlCol="0">
            <a:spAutoFit/>
          </a:bodyPr>
          <a:lstStyle/>
          <a:p>
            <a:pPr>
              <a:lnSpc>
                <a:spcPct val="150000"/>
              </a:lnSpc>
            </a:pPr>
            <a:r>
              <a:rPr lang="en-US" sz="2600" spc="-71" dirty="0">
                <a:solidFill>
                  <a:schemeClr val="bg1"/>
                </a:solidFill>
              </a:rPr>
              <a:t>Office</a:t>
            </a:r>
          </a:p>
          <a:p>
            <a:pPr>
              <a:lnSpc>
                <a:spcPct val="150000"/>
              </a:lnSpc>
            </a:pPr>
            <a:r>
              <a:rPr lang="en-US" sz="2600" spc="-71" dirty="0">
                <a:solidFill>
                  <a:schemeClr val="bg1"/>
                </a:solidFill>
              </a:rPr>
              <a:t>Exchange</a:t>
            </a:r>
          </a:p>
          <a:p>
            <a:pPr>
              <a:lnSpc>
                <a:spcPct val="150000"/>
              </a:lnSpc>
            </a:pPr>
            <a:r>
              <a:rPr lang="en-US" sz="2600" spc="-71" dirty="0">
                <a:solidFill>
                  <a:schemeClr val="bg1"/>
                </a:solidFill>
              </a:rPr>
              <a:t>SharePoint Lync</a:t>
            </a:r>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356" y="76410"/>
            <a:ext cx="3234030" cy="1119124"/>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356" y="87718"/>
            <a:ext cx="3234030" cy="1119124"/>
          </a:xfrm>
          <a:prstGeom prst="rect">
            <a:avLst/>
          </a:prstGeom>
        </p:spPr>
      </p:pic>
    </p:spTree>
    <p:extLst>
      <p:ext uri="{BB962C8B-B14F-4D97-AF65-F5344CB8AC3E}">
        <p14:creationId xmlns:p14="http://schemas.microsoft.com/office/powerpoint/2010/main" val="56415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750" fill="hold"/>
                                        <p:tgtEl>
                                          <p:spTgt spid="15"/>
                                        </p:tgtEl>
                                        <p:attrNameLst>
                                          <p:attrName>ppt_x</p:attrName>
                                        </p:attrNameLst>
                                      </p:cBhvr>
                                      <p:tavLst>
                                        <p:tav tm="0">
                                          <p:val>
                                            <p:strVal val="0-#ppt_w/2"/>
                                          </p:val>
                                        </p:tav>
                                        <p:tav tm="100000">
                                          <p:val>
                                            <p:strVal val="#ppt_x"/>
                                          </p:val>
                                        </p:tav>
                                      </p:tavLst>
                                    </p:anim>
                                    <p:anim calcmode="lin" valueType="num">
                                      <p:cBhvr additive="base">
                                        <p:cTn id="16" dur="75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7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0-#ppt_w/2"/>
                                          </p:val>
                                        </p:tav>
                                        <p:tav tm="100000">
                                          <p:val>
                                            <p:strVal val="#ppt_x"/>
                                          </p:val>
                                        </p:tav>
                                      </p:tavLst>
                                    </p:anim>
                                    <p:anim calcmode="lin" valueType="num">
                                      <p:cBhvr additive="base">
                                        <p:cTn id="20"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animBg="1"/>
      <p:bldP spid="15"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ADISVR2\Shared\ADI_Projects\Microsoft\MS_12-01542_Office_Licensing\Working_Art\office365-1.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1029085"/>
            <a:ext cx="6136916" cy="290972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ADISVR2\Shared\ADI_Projects\Microsoft\MS_12-01542_Office_Licensing\Working_Art\office365-2.jpg"/>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289563" y="1029084"/>
            <a:ext cx="6146913" cy="29097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DISVR2\Shared\ADI_Projects\Microsoft\MS_12-01542_Office_Licensing\Working_Art\office365-3.jpg"/>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0" y="4110850"/>
            <a:ext cx="6136918" cy="288367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DISVR2\Shared\ADI_Projects\Microsoft\MS_12-01542_Office_Licensing\Working_Art\office365-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9563" y="4110851"/>
            <a:ext cx="6146913" cy="2890631"/>
          </a:xfrm>
          <a:prstGeom prst="rect">
            <a:avLst/>
          </a:prstGeom>
          <a:noFill/>
          <a:extLst>
            <a:ext uri="{909E8E84-426E-40dd-AFC4-6F175D3DCCD1}">
              <a14:hiddenFill xmlns:a14="http://schemas.microsoft.com/office/drawing/2010/main">
                <a:solidFill>
                  <a:srgbClr val="FFFFFF"/>
                </a:solidFill>
              </a14:hiddenFill>
            </a:ext>
          </a:extLst>
        </p:spPr>
      </p:pic>
      <p:sp>
        <p:nvSpPr>
          <p:cNvPr id="58" name="Title 57"/>
          <p:cNvSpPr>
            <a:spLocks noGrp="1"/>
          </p:cNvSpPr>
          <p:nvPr>
            <p:ph type="title"/>
          </p:nvPr>
        </p:nvSpPr>
        <p:spPr>
          <a:xfrm>
            <a:off x="527376" y="236222"/>
            <a:ext cx="11629837" cy="459084"/>
          </a:xfrm>
        </p:spPr>
        <p:txBody>
          <a:bodyPr/>
          <a:lstStyle/>
          <a:p>
            <a:r>
              <a:rPr lang="en-US" dirty="0" smtClean="0"/>
              <a:t>Office 365 At a Glance</a:t>
            </a:r>
            <a:endParaRPr lang="en-US" dirty="0"/>
          </a:p>
        </p:txBody>
      </p:sp>
      <p:grpSp>
        <p:nvGrpSpPr>
          <p:cNvPr id="11" name="Group 10"/>
          <p:cNvGrpSpPr/>
          <p:nvPr/>
        </p:nvGrpSpPr>
        <p:grpSpPr>
          <a:xfrm>
            <a:off x="6289562" y="1027589"/>
            <a:ext cx="6146913" cy="2911219"/>
            <a:chOff x="6164317" y="1007531"/>
            <a:chExt cx="6024508" cy="2854395"/>
          </a:xfrm>
        </p:grpSpPr>
        <p:sp>
          <p:nvSpPr>
            <p:cNvPr id="5" name="Rectangle 4"/>
            <p:cNvSpPr/>
            <p:nvPr/>
          </p:nvSpPr>
          <p:spPr bwMode="auto">
            <a:xfrm>
              <a:off x="6164317" y="1008997"/>
              <a:ext cx="6024508" cy="2852929"/>
            </a:xfrm>
            <a:prstGeom prst="rect">
              <a:avLst/>
            </a:prstGeom>
            <a:solidFill>
              <a:schemeClr val="bg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59" name="Rectangle 58"/>
            <p:cNvSpPr/>
            <p:nvPr/>
          </p:nvSpPr>
          <p:spPr>
            <a:xfrm>
              <a:off x="6479336" y="1794717"/>
              <a:ext cx="5207137" cy="1569660"/>
            </a:xfrm>
            <a:prstGeom prst="rect">
              <a:avLst/>
            </a:prstGeom>
          </p:spPr>
          <p:txBody>
            <a:bodyPr wrap="square">
              <a:spAutoFit/>
            </a:bodyPr>
            <a:lstStyle/>
            <a:p>
              <a:pPr algn="r" defTabSz="1242938" fontAlgn="base">
                <a:lnSpc>
                  <a:spcPct val="150000"/>
                </a:lnSpc>
                <a:spcBef>
                  <a:spcPct val="0"/>
                </a:spcBef>
                <a:spcAft>
                  <a:spcPct val="0"/>
                </a:spcAft>
              </a:pPr>
              <a:r>
                <a:rPr lang="en-US" sz="1600" spc="-24" dirty="0">
                  <a:solidFill>
                    <a:srgbClr val="595959">
                      <a:lumMod val="75000"/>
                      <a:alpha val="99000"/>
                    </a:srgbClr>
                  </a:solidFill>
                </a:rPr>
                <a:t>Online meeting with desktop sharing</a:t>
              </a:r>
            </a:p>
            <a:p>
              <a:pPr algn="r" defTabSz="1242938" fontAlgn="base">
                <a:lnSpc>
                  <a:spcPct val="150000"/>
                </a:lnSpc>
                <a:spcBef>
                  <a:spcPct val="0"/>
                </a:spcBef>
                <a:spcAft>
                  <a:spcPct val="0"/>
                </a:spcAft>
              </a:pPr>
              <a:r>
                <a:rPr lang="en-US" sz="1600" spc="-24" dirty="0">
                  <a:solidFill>
                    <a:srgbClr val="595959">
                      <a:lumMod val="75000"/>
                      <a:alpha val="99000"/>
                    </a:srgbClr>
                  </a:solidFill>
                </a:rPr>
                <a:t>IM </a:t>
              </a:r>
              <a:r>
                <a:rPr lang="en-US" sz="1600" spc="-24" dirty="0">
                  <a:solidFill>
                    <a:srgbClr val="595959">
                      <a:lumMod val="75000"/>
                      <a:alpha val="99000"/>
                    </a:srgbClr>
                  </a:solidFill>
                </a:rPr>
                <a:t>&amp; Presence across firewalls</a:t>
              </a:r>
            </a:p>
            <a:p>
              <a:pPr algn="r" defTabSz="1242938" fontAlgn="base">
                <a:lnSpc>
                  <a:spcPct val="150000"/>
                </a:lnSpc>
                <a:spcBef>
                  <a:spcPct val="0"/>
                </a:spcBef>
                <a:spcAft>
                  <a:spcPct val="0"/>
                </a:spcAft>
              </a:pPr>
              <a:r>
                <a:rPr lang="en-US" sz="1600" spc="-24" dirty="0">
                  <a:solidFill>
                    <a:srgbClr val="595959">
                      <a:lumMod val="75000"/>
                      <a:alpha val="99000"/>
                    </a:srgbClr>
                  </a:solidFill>
                </a:rPr>
                <a:t>GAL </a:t>
              </a:r>
              <a:r>
                <a:rPr lang="en-US" sz="1600" spc="-24" dirty="0">
                  <a:solidFill>
                    <a:srgbClr val="595959">
                      <a:lumMod val="75000"/>
                      <a:alpha val="99000"/>
                    </a:srgbClr>
                  </a:solidFill>
                </a:rPr>
                <a:t>search </a:t>
              </a:r>
              <a:r>
                <a:rPr lang="en-US" sz="1600" spc="-24" dirty="0">
                  <a:solidFill>
                    <a:srgbClr val="595959">
                      <a:lumMod val="75000"/>
                      <a:alpha val="99000"/>
                    </a:srgbClr>
                  </a:solidFill>
                </a:rPr>
                <a:t>with contact card</a:t>
              </a:r>
              <a:endParaRPr lang="en-US" sz="1600" spc="-24" dirty="0">
                <a:solidFill>
                  <a:srgbClr val="595959">
                    <a:lumMod val="75000"/>
                    <a:alpha val="99000"/>
                  </a:srgbClr>
                </a:solidFill>
              </a:endParaRPr>
            </a:p>
            <a:p>
              <a:pPr algn="r" defTabSz="1242938" fontAlgn="base">
                <a:lnSpc>
                  <a:spcPct val="150000"/>
                </a:lnSpc>
                <a:spcBef>
                  <a:spcPct val="0"/>
                </a:spcBef>
                <a:spcAft>
                  <a:spcPct val="0"/>
                </a:spcAft>
              </a:pPr>
              <a:r>
                <a:rPr lang="en-US" sz="1600" spc="-24" dirty="0">
                  <a:solidFill>
                    <a:srgbClr val="595959">
                      <a:lumMod val="75000"/>
                      <a:alpha val="99000"/>
                    </a:srgbClr>
                  </a:solidFill>
                </a:rPr>
                <a:t>Windows </a:t>
              </a:r>
              <a:r>
                <a:rPr lang="en-US" sz="1600" spc="-24" dirty="0">
                  <a:solidFill>
                    <a:srgbClr val="595959">
                      <a:lumMod val="75000"/>
                      <a:alpha val="99000"/>
                    </a:srgbClr>
                  </a:solidFill>
                </a:rPr>
                <a:t>Live federation</a:t>
              </a:r>
            </a:p>
          </p:txBody>
        </p:sp>
        <p:pic>
          <p:nvPicPr>
            <p:cNvPr id="43" name="Picture 42"/>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9215417" y="1007531"/>
              <a:ext cx="2545233" cy="890831"/>
            </a:xfrm>
            <a:prstGeom prst="rect">
              <a:avLst/>
            </a:prstGeom>
          </p:spPr>
        </p:pic>
      </p:grpSp>
      <p:grpSp>
        <p:nvGrpSpPr>
          <p:cNvPr id="9" name="Group 8"/>
          <p:cNvGrpSpPr/>
          <p:nvPr/>
        </p:nvGrpSpPr>
        <p:grpSpPr>
          <a:xfrm>
            <a:off x="0" y="4110851"/>
            <a:ext cx="6136916" cy="2883674"/>
            <a:chOff x="0" y="4030612"/>
            <a:chExt cx="6014710" cy="2827388"/>
          </a:xfrm>
        </p:grpSpPr>
        <p:sp>
          <p:nvSpPr>
            <p:cNvPr id="22" name="Rectangle 21"/>
            <p:cNvSpPr/>
            <p:nvPr/>
          </p:nvSpPr>
          <p:spPr bwMode="auto">
            <a:xfrm>
              <a:off x="0" y="4030612"/>
              <a:ext cx="6014710" cy="2827388"/>
            </a:xfrm>
            <a:prstGeom prst="rect">
              <a:avLst/>
            </a:prstGeom>
            <a:solidFill>
              <a:schemeClr val="bg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45" name="Rectangle 44"/>
            <p:cNvSpPr/>
            <p:nvPr/>
          </p:nvSpPr>
          <p:spPr>
            <a:xfrm>
              <a:off x="483936" y="4902006"/>
              <a:ext cx="5207137" cy="1569660"/>
            </a:xfrm>
            <a:prstGeom prst="rect">
              <a:avLst/>
            </a:prstGeom>
          </p:spPr>
          <p:txBody>
            <a:bodyPr wrap="square">
              <a:spAutoFit/>
            </a:bodyPr>
            <a:lstStyle/>
            <a:p>
              <a:pPr defTabSz="1242938" fontAlgn="base">
                <a:lnSpc>
                  <a:spcPct val="150000"/>
                </a:lnSpc>
                <a:spcBef>
                  <a:spcPct val="0"/>
                </a:spcBef>
                <a:spcAft>
                  <a:spcPct val="0"/>
                </a:spcAft>
              </a:pPr>
              <a:r>
                <a:rPr lang="en-US" sz="1600" spc="-24" dirty="0">
                  <a:solidFill>
                    <a:srgbClr val="595959">
                      <a:lumMod val="75000"/>
                      <a:alpha val="99000"/>
                    </a:srgbClr>
                  </a:solidFill>
                </a:rPr>
                <a:t>Access documents offline</a:t>
              </a:r>
            </a:p>
            <a:p>
              <a:pPr defTabSz="1242938" fontAlgn="base">
                <a:lnSpc>
                  <a:spcPct val="150000"/>
                </a:lnSpc>
                <a:spcBef>
                  <a:spcPct val="0"/>
                </a:spcBef>
                <a:spcAft>
                  <a:spcPct val="0"/>
                </a:spcAft>
              </a:pPr>
              <a:r>
                <a:rPr lang="en-US" sz="1600" spc="-24" dirty="0">
                  <a:solidFill>
                    <a:srgbClr val="595959">
                      <a:lumMod val="75000"/>
                      <a:alpha val="99000"/>
                    </a:srgbClr>
                  </a:solidFill>
                </a:rPr>
                <a:t>Document-level permissions</a:t>
              </a:r>
            </a:p>
            <a:p>
              <a:pPr defTabSz="1242938" fontAlgn="base">
                <a:lnSpc>
                  <a:spcPct val="150000"/>
                </a:lnSpc>
                <a:spcBef>
                  <a:spcPct val="0"/>
                </a:spcBef>
                <a:spcAft>
                  <a:spcPct val="0"/>
                </a:spcAft>
              </a:pPr>
              <a:r>
                <a:rPr lang="en-US" sz="1600" spc="-24" dirty="0">
                  <a:solidFill>
                    <a:srgbClr val="595959">
                      <a:lumMod val="75000"/>
                      <a:alpha val="99000"/>
                    </a:srgbClr>
                  </a:solidFill>
                </a:rPr>
                <a:t>My Sites to manage and share documents</a:t>
              </a:r>
            </a:p>
            <a:p>
              <a:pPr defTabSz="1242938" fontAlgn="base">
                <a:lnSpc>
                  <a:spcPct val="150000"/>
                </a:lnSpc>
                <a:spcBef>
                  <a:spcPct val="0"/>
                </a:spcBef>
                <a:spcAft>
                  <a:spcPct val="0"/>
                </a:spcAft>
              </a:pPr>
              <a:r>
                <a:rPr lang="en-US" sz="1600" spc="-24" dirty="0">
                  <a:solidFill>
                    <a:srgbClr val="595959">
                      <a:lumMod val="75000"/>
                      <a:alpha val="99000"/>
                    </a:srgbClr>
                  </a:solidFill>
                </a:rPr>
                <a:t>Share </a:t>
              </a:r>
              <a:r>
                <a:rPr lang="en-US" sz="1600" spc="-24" dirty="0">
                  <a:solidFill>
                    <a:srgbClr val="595959">
                      <a:lumMod val="75000"/>
                      <a:alpha val="99000"/>
                    </a:srgbClr>
                  </a:solidFill>
                </a:rPr>
                <a:t>documents securely with Extranet </a:t>
              </a:r>
              <a:r>
                <a:rPr lang="en-US" sz="1600" spc="-24" dirty="0">
                  <a:solidFill>
                    <a:srgbClr val="595959">
                      <a:lumMod val="75000"/>
                      <a:alpha val="99000"/>
                    </a:srgbClr>
                  </a:solidFill>
                </a:rPr>
                <a:t>Sites</a:t>
              </a:r>
              <a:endParaRPr lang="en-US" sz="1600" spc="-24" dirty="0">
                <a:solidFill>
                  <a:srgbClr val="595959">
                    <a:lumMod val="75000"/>
                    <a:alpha val="99000"/>
                  </a:srgbClr>
                </a:solidFill>
              </a:endParaRPr>
            </a:p>
          </p:txBody>
        </p:sp>
        <p:pic>
          <p:nvPicPr>
            <p:cNvPr id="50" name="Picture 49"/>
            <p:cNvPicPr>
              <a:picLocks noChangeAspect="1" noChangeArrowheads="1"/>
            </p:cNvPicPr>
            <p:nvPr/>
          </p:nvPicPr>
          <p:blipFill>
            <a:blip r:embed="rId8" cstate="screen">
              <a:extLst>
                <a:ext uri="{28A0092B-C50C-407E-A947-70E740481C1C}">
                  <a14:useLocalDpi xmlns:a14="http://schemas.microsoft.com/office/drawing/2010/main" val="0"/>
                </a:ext>
              </a:extLst>
            </a:blip>
            <a:stretch>
              <a:fillRect/>
            </a:stretch>
          </p:blipFill>
          <p:spPr bwMode="auto">
            <a:xfrm>
              <a:off x="542438" y="4240228"/>
              <a:ext cx="3244402" cy="562225"/>
            </a:xfrm>
            <a:prstGeom prst="rect">
              <a:avLst/>
            </a:prstGeom>
            <a:noFill/>
            <a:effectLst/>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6289561" y="4121695"/>
            <a:ext cx="6146915" cy="2883675"/>
            <a:chOff x="6164316" y="4030611"/>
            <a:chExt cx="6024510" cy="2827389"/>
          </a:xfrm>
        </p:grpSpPr>
        <p:sp>
          <p:nvSpPr>
            <p:cNvPr id="23" name="Rectangle 22"/>
            <p:cNvSpPr/>
            <p:nvPr/>
          </p:nvSpPr>
          <p:spPr bwMode="auto">
            <a:xfrm>
              <a:off x="6164316" y="4030611"/>
              <a:ext cx="6024510" cy="2827389"/>
            </a:xfrm>
            <a:prstGeom prst="rect">
              <a:avLst/>
            </a:prstGeom>
            <a:solidFill>
              <a:schemeClr val="bg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48" name="Rectangle 47"/>
            <p:cNvSpPr/>
            <p:nvPr/>
          </p:nvSpPr>
          <p:spPr>
            <a:xfrm>
              <a:off x="6479336" y="4902006"/>
              <a:ext cx="5207137" cy="1569660"/>
            </a:xfrm>
            <a:prstGeom prst="rect">
              <a:avLst/>
            </a:prstGeom>
          </p:spPr>
          <p:txBody>
            <a:bodyPr wrap="square">
              <a:spAutoFit/>
            </a:bodyPr>
            <a:lstStyle/>
            <a:p>
              <a:pPr algn="r" defTabSz="1242938" fontAlgn="base">
                <a:lnSpc>
                  <a:spcPct val="150000"/>
                </a:lnSpc>
                <a:spcBef>
                  <a:spcPct val="0"/>
                </a:spcBef>
                <a:spcAft>
                  <a:spcPct val="0"/>
                </a:spcAft>
              </a:pPr>
              <a:r>
                <a:rPr lang="en-US" sz="1600" spc="-24" dirty="0">
                  <a:solidFill>
                    <a:srgbClr val="595959">
                      <a:lumMod val="75000"/>
                      <a:alpha val="99000"/>
                    </a:srgbClr>
                  </a:solidFill>
                </a:rPr>
                <a:t>Free/busy coexistence</a:t>
              </a:r>
            </a:p>
            <a:p>
              <a:pPr algn="r" defTabSz="1242938" fontAlgn="base">
                <a:lnSpc>
                  <a:spcPct val="150000"/>
                </a:lnSpc>
                <a:spcBef>
                  <a:spcPct val="0"/>
                </a:spcBef>
                <a:spcAft>
                  <a:spcPct val="0"/>
                </a:spcAft>
              </a:pPr>
              <a:r>
                <a:rPr lang="en-US" sz="1600" spc="-24" dirty="0">
                  <a:solidFill>
                    <a:srgbClr val="595959">
                      <a:lumMod val="75000"/>
                      <a:alpha val="99000"/>
                    </a:srgbClr>
                  </a:solidFill>
                </a:rPr>
                <a:t>Integrated personal archiving</a:t>
              </a:r>
            </a:p>
            <a:p>
              <a:pPr algn="r" defTabSz="1242938" fontAlgn="base">
                <a:lnSpc>
                  <a:spcPct val="150000"/>
                </a:lnSpc>
                <a:spcBef>
                  <a:spcPct val="0"/>
                </a:spcBef>
                <a:spcAft>
                  <a:spcPct val="0"/>
                </a:spcAft>
              </a:pPr>
              <a:r>
                <a:rPr lang="en-US" sz="1600" spc="-24" dirty="0">
                  <a:solidFill>
                    <a:srgbClr val="595959">
                      <a:lumMod val="75000"/>
                      <a:alpha val="99000"/>
                    </a:srgbClr>
                  </a:solidFill>
                </a:rPr>
                <a:t>Retention policies and legal hold</a:t>
              </a:r>
            </a:p>
            <a:p>
              <a:pPr algn="r" defTabSz="1242938" fontAlgn="base">
                <a:lnSpc>
                  <a:spcPct val="150000"/>
                </a:lnSpc>
                <a:spcBef>
                  <a:spcPct val="0"/>
                </a:spcBef>
                <a:spcAft>
                  <a:spcPct val="0"/>
                </a:spcAft>
              </a:pPr>
              <a:r>
                <a:rPr lang="en-US" sz="1600" spc="-24" dirty="0">
                  <a:solidFill>
                    <a:srgbClr val="595959">
                      <a:lumMod val="75000"/>
                      <a:alpha val="99000"/>
                    </a:srgbClr>
                  </a:solidFill>
                </a:rPr>
                <a:t>25Gb </a:t>
              </a:r>
              <a:r>
                <a:rPr lang="en-US" sz="1600" spc="-24" dirty="0">
                  <a:solidFill>
                    <a:srgbClr val="595959">
                      <a:lumMod val="75000"/>
                      <a:alpha val="99000"/>
                    </a:srgbClr>
                  </a:solidFill>
                </a:rPr>
                <a:t>mailbox with voicemail &amp; unified </a:t>
              </a:r>
              <a:r>
                <a:rPr lang="en-US" sz="1600" spc="-24" dirty="0">
                  <a:solidFill>
                    <a:srgbClr val="595959">
                      <a:lumMod val="75000"/>
                      <a:alpha val="99000"/>
                    </a:srgbClr>
                  </a:solidFill>
                </a:rPr>
                <a:t>messaging</a:t>
              </a:r>
              <a:endParaRPr lang="en-US" sz="1600" spc="-24" dirty="0">
                <a:solidFill>
                  <a:srgbClr val="595959">
                    <a:lumMod val="75000"/>
                    <a:alpha val="99000"/>
                  </a:srgbClr>
                </a:solidFill>
              </a:endParaRPr>
            </a:p>
          </p:txBody>
        </p:sp>
        <p:pic>
          <p:nvPicPr>
            <p:cNvPr id="52" name="Picture 51"/>
            <p:cNvPicPr>
              <a:picLocks noChangeAspect="1" noChangeArrowheads="1"/>
            </p:cNvPicPr>
            <p:nvPr/>
          </p:nvPicPr>
          <p:blipFill>
            <a:blip r:embed="rId9" cstate="screen">
              <a:extLst>
                <a:ext uri="{28A0092B-C50C-407E-A947-70E740481C1C}">
                  <a14:useLocalDpi xmlns:a14="http://schemas.microsoft.com/office/drawing/2010/main" val="0"/>
                </a:ext>
              </a:extLst>
            </a:blip>
            <a:stretch>
              <a:fillRect/>
            </a:stretch>
          </p:blipFill>
          <p:spPr bwMode="auto">
            <a:xfrm>
              <a:off x="8514747" y="4314640"/>
              <a:ext cx="3063871" cy="577700"/>
            </a:xfrm>
            <a:prstGeom prst="rect">
              <a:avLst/>
            </a:prstGeom>
            <a:noFill/>
            <a:ln w="9525">
              <a:noFill/>
              <a:miter lim="800000"/>
              <a:headEnd/>
              <a:tailEnd/>
            </a:ln>
          </p:spPr>
        </p:pic>
      </p:grpSp>
      <p:sp>
        <p:nvSpPr>
          <p:cNvPr id="6" name="Rectangle 5"/>
          <p:cNvSpPr/>
          <p:nvPr/>
        </p:nvSpPr>
        <p:spPr bwMode="auto">
          <a:xfrm>
            <a:off x="4971737" y="2765805"/>
            <a:ext cx="2492999" cy="249199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grpSp>
        <p:nvGrpSpPr>
          <p:cNvPr id="7" name="Group 6"/>
          <p:cNvGrpSpPr/>
          <p:nvPr/>
        </p:nvGrpSpPr>
        <p:grpSpPr>
          <a:xfrm>
            <a:off x="0" y="1027589"/>
            <a:ext cx="6136918" cy="2918956"/>
            <a:chOff x="0" y="1007531"/>
            <a:chExt cx="6014712" cy="2861981"/>
          </a:xfrm>
        </p:grpSpPr>
        <p:grpSp>
          <p:nvGrpSpPr>
            <p:cNvPr id="8" name="Group 7"/>
            <p:cNvGrpSpPr/>
            <p:nvPr/>
          </p:nvGrpSpPr>
          <p:grpSpPr>
            <a:xfrm>
              <a:off x="0" y="1007531"/>
              <a:ext cx="6014712" cy="2861981"/>
              <a:chOff x="0" y="1008998"/>
              <a:chExt cx="6014712" cy="2861981"/>
            </a:xfrm>
          </p:grpSpPr>
          <p:sp>
            <p:nvSpPr>
              <p:cNvPr id="19" name="Rectangle 18"/>
              <p:cNvSpPr/>
              <p:nvPr/>
            </p:nvSpPr>
            <p:spPr bwMode="auto">
              <a:xfrm>
                <a:off x="0" y="1008998"/>
                <a:ext cx="6014712" cy="2861981"/>
              </a:xfrm>
              <a:prstGeom prst="rect">
                <a:avLst/>
              </a:prstGeom>
              <a:solidFill>
                <a:schemeClr val="bg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p:nvSpPr>
            <p:spPr>
              <a:xfrm>
                <a:off x="483936" y="1794717"/>
                <a:ext cx="5483477" cy="1569660"/>
              </a:xfrm>
              <a:prstGeom prst="rect">
                <a:avLst/>
              </a:prstGeom>
            </p:spPr>
            <p:txBody>
              <a:bodyPr wrap="square">
                <a:spAutoFit/>
              </a:bodyPr>
              <a:lstStyle/>
              <a:p>
                <a:pPr defTabSz="1242938" fontAlgn="base">
                  <a:lnSpc>
                    <a:spcPct val="150000"/>
                  </a:lnSpc>
                  <a:spcBef>
                    <a:spcPct val="0"/>
                  </a:spcBef>
                  <a:spcAft>
                    <a:spcPct val="0"/>
                  </a:spcAft>
                </a:pPr>
                <a:r>
                  <a:rPr lang="en-US" sz="1600" spc="-24" dirty="0">
                    <a:solidFill>
                      <a:srgbClr val="595959">
                        <a:lumMod val="75000"/>
                        <a:alpha val="99000"/>
                      </a:srgbClr>
                    </a:solidFill>
                  </a:rPr>
                  <a:t>Familiar </a:t>
                </a:r>
                <a:r>
                  <a:rPr lang="en-US" sz="1600" spc="-24" dirty="0">
                    <a:solidFill>
                      <a:srgbClr val="595959">
                        <a:lumMod val="75000"/>
                        <a:alpha val="99000"/>
                      </a:srgbClr>
                    </a:solidFill>
                  </a:rPr>
                  <a:t>and full Office </a:t>
                </a:r>
                <a:r>
                  <a:rPr lang="en-US" sz="1600" spc="-24" dirty="0">
                    <a:solidFill>
                      <a:srgbClr val="595959">
                        <a:lumMod val="75000"/>
                        <a:alpha val="99000"/>
                      </a:srgbClr>
                    </a:solidFill>
                  </a:rPr>
                  <a:t>user </a:t>
                </a:r>
                <a:r>
                  <a:rPr lang="en-US" sz="1600" spc="-24" dirty="0">
                    <a:solidFill>
                      <a:srgbClr val="595959">
                        <a:lumMod val="75000"/>
                        <a:alpha val="99000"/>
                      </a:srgbClr>
                    </a:solidFill>
                  </a:rPr>
                  <a:t>experience</a:t>
                </a:r>
                <a:r>
                  <a:rPr lang="en-US" sz="1600" spc="-24" dirty="0">
                    <a:solidFill>
                      <a:srgbClr val="595959">
                        <a:lumMod val="75000"/>
                        <a:alpha val="99000"/>
                      </a:srgbClr>
                    </a:solidFill>
                  </a:rPr>
                  <a:t/>
                </a:r>
                <a:br>
                  <a:rPr lang="en-US" sz="1600" spc="-24" dirty="0">
                    <a:solidFill>
                      <a:srgbClr val="595959">
                        <a:lumMod val="75000"/>
                        <a:alpha val="99000"/>
                      </a:srgbClr>
                    </a:solidFill>
                  </a:rPr>
                </a:br>
                <a:r>
                  <a:rPr lang="en-US" sz="1600" spc="-24" dirty="0">
                    <a:solidFill>
                      <a:srgbClr val="595959">
                        <a:lumMod val="75000"/>
                        <a:alpha val="99000"/>
                      </a:srgbClr>
                    </a:solidFill>
                  </a:rPr>
                  <a:t>Fast deployment and broad management </a:t>
                </a:r>
                <a:r>
                  <a:rPr lang="en-US" sz="1600" spc="-24" dirty="0">
                    <a:solidFill>
                      <a:srgbClr val="595959">
                        <a:lumMod val="75000"/>
                        <a:alpha val="99000"/>
                      </a:srgbClr>
                    </a:solidFill>
                  </a:rPr>
                  <a:t>controls</a:t>
                </a:r>
                <a:endParaRPr lang="en-US" sz="1600" spc="-24" dirty="0">
                  <a:solidFill>
                    <a:srgbClr val="595959">
                      <a:lumMod val="75000"/>
                      <a:alpha val="99000"/>
                    </a:srgbClr>
                  </a:solidFill>
                </a:endParaRPr>
              </a:p>
              <a:p>
                <a:pPr defTabSz="1242938" fontAlgn="base">
                  <a:lnSpc>
                    <a:spcPct val="150000"/>
                  </a:lnSpc>
                  <a:spcBef>
                    <a:spcPct val="0"/>
                  </a:spcBef>
                  <a:spcAft>
                    <a:spcPct val="0"/>
                  </a:spcAft>
                </a:pPr>
                <a:r>
                  <a:rPr lang="en-US" sz="1600" spc="-24" dirty="0">
                    <a:solidFill>
                      <a:srgbClr val="595959">
                        <a:lumMod val="75000"/>
                        <a:alpha val="99000"/>
                      </a:srgbClr>
                    </a:solidFill>
                  </a:rPr>
                  <a:t>Works with your on premises email and storage</a:t>
                </a:r>
              </a:p>
              <a:p>
                <a:pPr defTabSz="1242938" fontAlgn="base">
                  <a:lnSpc>
                    <a:spcPct val="150000"/>
                  </a:lnSpc>
                  <a:spcBef>
                    <a:spcPct val="0"/>
                  </a:spcBef>
                  <a:spcAft>
                    <a:spcPct val="0"/>
                  </a:spcAft>
                  <a:tabLst>
                    <a:tab pos="632743" algn="l"/>
                  </a:tabLst>
                </a:pPr>
                <a:r>
                  <a:rPr lang="en-US" sz="1600" spc="-24" dirty="0">
                    <a:solidFill>
                      <a:srgbClr val="595959">
                        <a:lumMod val="75000"/>
                        <a:alpha val="99000"/>
                      </a:srgbClr>
                    </a:solidFill>
                  </a:rPr>
                  <a:t>Per-user licensing</a:t>
                </a:r>
                <a:endParaRPr lang="en-US" sz="1600" spc="-24" dirty="0">
                  <a:solidFill>
                    <a:srgbClr val="595959">
                      <a:lumMod val="75000"/>
                      <a:alpha val="99000"/>
                    </a:srgbClr>
                  </a:solidFill>
                </a:endParaRPr>
              </a:p>
            </p:txBody>
          </p:sp>
        </p:grpSp>
        <p:pic>
          <p:nvPicPr>
            <p:cNvPr id="3"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6475" y="1131292"/>
              <a:ext cx="3592240" cy="770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Rectangle 12"/>
          <p:cNvSpPr/>
          <p:nvPr/>
        </p:nvSpPr>
        <p:spPr bwMode="auto">
          <a:xfrm>
            <a:off x="5134357" y="2926085"/>
            <a:ext cx="2167759" cy="2171437"/>
          </a:xfrm>
          <a:prstGeom prst="rect">
            <a:avLst/>
          </a:prstGeom>
          <a:solidFill>
            <a:schemeClr val="accent1"/>
          </a:solidFill>
          <a:ln>
            <a:no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3274" tIns="46637" rIns="93274" bIns="46637" numCol="1" rtlCol="0" anchor="ctr" anchorCtr="0" compatLnSpc="1">
            <a:prstTxWarp prst="textNoShape">
              <a:avLst/>
            </a:prstTxWarp>
          </a:bodyPr>
          <a:lstStyle/>
          <a:p>
            <a:pPr algn="ctr" defTabSz="1243079"/>
            <a:endParaRPr lang="en-US" sz="2400" dirty="0">
              <a:solidFill>
                <a:srgbClr val="EB3C00"/>
              </a:solidFill>
            </a:endParaRPr>
          </a:p>
        </p:txBody>
      </p:sp>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25910" y="3633574"/>
            <a:ext cx="2184652" cy="756455"/>
          </a:xfrm>
          <a:prstGeom prst="rect">
            <a:avLst/>
          </a:prstGeom>
        </p:spPr>
      </p:pic>
    </p:spTree>
    <p:extLst>
      <p:ext uri="{BB962C8B-B14F-4D97-AF65-F5344CB8AC3E}">
        <p14:creationId xmlns:p14="http://schemas.microsoft.com/office/powerpoint/2010/main" val="27888194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83244" y="1546573"/>
            <a:ext cx="3661342" cy="4006842"/>
            <a:chOff x="435149" y="1516385"/>
            <a:chExt cx="3588433" cy="3928633"/>
          </a:xfrm>
        </p:grpSpPr>
        <p:sp>
          <p:nvSpPr>
            <p:cNvPr id="19" name="Rectangle 18"/>
            <p:cNvSpPr/>
            <p:nvPr/>
          </p:nvSpPr>
          <p:spPr>
            <a:xfrm>
              <a:off x="488939" y="1516385"/>
              <a:ext cx="2559654" cy="553998"/>
            </a:xfrm>
            <a:prstGeom prst="rect">
              <a:avLst/>
            </a:prstGeom>
          </p:spPr>
          <p:txBody>
            <a:bodyPr wrap="square" lIns="0" tIns="0" rIns="0" bIns="0">
              <a:spAutoFit/>
            </a:bodyPr>
            <a:lstStyle/>
            <a:p>
              <a:pPr defTabSz="1243437"/>
              <a:r>
                <a:rPr lang="en-US" sz="3700" dirty="0">
                  <a:solidFill>
                    <a:srgbClr val="EB3C00">
                      <a:alpha val="99000"/>
                    </a:srgbClr>
                  </a:solidFill>
                  <a:latin typeface="+mj-lt"/>
                </a:rPr>
                <a:t>Devices</a:t>
              </a:r>
              <a:endParaRPr lang="en-US" sz="3700" dirty="0">
                <a:solidFill>
                  <a:srgbClr val="EB3C00">
                    <a:alpha val="99000"/>
                  </a:srgbClr>
                </a:solidFill>
                <a:latin typeface="+mj-lt"/>
              </a:endParaRPr>
            </a:p>
          </p:txBody>
        </p:sp>
        <p:sp>
          <p:nvSpPr>
            <p:cNvPr id="27" name="Rectangle 26"/>
            <p:cNvSpPr/>
            <p:nvPr/>
          </p:nvSpPr>
          <p:spPr>
            <a:xfrm>
              <a:off x="435149" y="3797630"/>
              <a:ext cx="3534644" cy="1015663"/>
            </a:xfrm>
            <a:prstGeom prst="rect">
              <a:avLst/>
            </a:prstGeom>
          </p:spPr>
          <p:txBody>
            <a:bodyPr wrap="square" lIns="182880" tIns="0" rIns="0" bIns="0">
              <a:spAutoFit/>
            </a:bodyPr>
            <a:lstStyle/>
            <a:p>
              <a:pPr defTabSz="1988827" fontAlgn="base">
                <a:spcBef>
                  <a:spcPct val="0"/>
                </a:spcBef>
                <a:spcAft>
                  <a:spcPct val="0"/>
                </a:spcAft>
              </a:pPr>
              <a:r>
                <a:rPr lang="en-US" sz="6700" b="1" spc="-204" dirty="0">
                  <a:ln w="3175">
                    <a:noFill/>
                  </a:ln>
                  <a:solidFill>
                    <a:schemeClr val="tx1">
                      <a:lumMod val="65000"/>
                      <a:lumOff val="35000"/>
                    </a:schemeClr>
                  </a:solidFill>
                  <a:latin typeface="Segoe UI Light"/>
                  <a:cs typeface="Arial" charset="0"/>
                </a:rPr>
                <a:t>1 </a:t>
              </a:r>
              <a:r>
                <a:rPr lang="en-US" sz="4900" spc="-204" dirty="0">
                  <a:ln w="3175">
                    <a:noFill/>
                  </a:ln>
                  <a:solidFill>
                    <a:schemeClr val="tx1">
                      <a:lumMod val="65000"/>
                      <a:lumOff val="35000"/>
                    </a:schemeClr>
                  </a:solidFill>
                  <a:latin typeface="Segoe UI Light"/>
                  <a:cs typeface="Arial" charset="0"/>
                </a:rPr>
                <a:t>billion</a:t>
              </a:r>
              <a:endParaRPr lang="en-US" sz="9000" spc="-204" dirty="0">
                <a:ln w="3175">
                  <a:noFill/>
                </a:ln>
                <a:solidFill>
                  <a:schemeClr val="tx1">
                    <a:lumMod val="65000"/>
                    <a:lumOff val="35000"/>
                  </a:schemeClr>
                </a:solidFill>
                <a:latin typeface="Segoe UI Light"/>
                <a:cs typeface="Arial" charset="0"/>
              </a:endParaRPr>
            </a:p>
          </p:txBody>
        </p:sp>
        <p:grpSp>
          <p:nvGrpSpPr>
            <p:cNvPr id="9" name="Group 8"/>
            <p:cNvGrpSpPr/>
            <p:nvPr/>
          </p:nvGrpSpPr>
          <p:grpSpPr>
            <a:xfrm>
              <a:off x="488824" y="2113978"/>
              <a:ext cx="3534758" cy="1500589"/>
              <a:chOff x="366713" y="1585482"/>
              <a:chExt cx="2651760" cy="1125442"/>
            </a:xfrm>
          </p:grpSpPr>
          <p:sp>
            <p:nvSpPr>
              <p:cNvPr id="42" name="Rectangle 41"/>
              <p:cNvSpPr/>
              <p:nvPr/>
            </p:nvSpPr>
            <p:spPr>
              <a:xfrm>
                <a:off x="366713" y="1585482"/>
                <a:ext cx="2651760" cy="1125442"/>
              </a:xfrm>
              <a:prstGeom prst="rect">
                <a:avLst/>
              </a:prstGeom>
              <a:solidFill>
                <a:schemeClr val="bg1">
                  <a:lumMod val="95000"/>
                </a:schemeClr>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defTabSz="1243437"/>
                <a:endParaRPr lang="en-US" sz="2400">
                  <a:solidFill>
                    <a:prstClr val="white"/>
                  </a:solidFill>
                </a:endParaRPr>
              </a:p>
            </p:txBody>
          </p:sp>
          <p:pic>
            <p:nvPicPr>
              <p:cNvPr id="41" name="Picture 3"/>
              <p:cNvPicPr>
                <a:picLocks noChangeAspect="1" noChangeArrowheads="1"/>
              </p:cNvPicPr>
              <p:nvPr/>
            </p:nvPicPr>
            <p:blipFill rotWithShape="1">
              <a:blip r:embed="rId3" cstate="email">
                <a:extLst>
                  <a:ext uri="{28A0092B-C50C-407E-A947-70E740481C1C}">
                    <a14:useLocalDpi xmlns:a14="http://schemas.microsoft.com/office/drawing/2010/main" val="0"/>
                  </a:ext>
                </a:extLst>
              </a:blip>
              <a:stretch/>
            </p:blipFill>
            <p:spPr bwMode="auto">
              <a:xfrm>
                <a:off x="1951451" y="1851117"/>
                <a:ext cx="1005840" cy="647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546" y="1871449"/>
                <a:ext cx="365760" cy="578940"/>
              </a:xfrm>
              <a:prstGeom prst="rect">
                <a:avLst/>
              </a:prstGeom>
            </p:spPr>
          </p:pic>
          <p:grpSp>
            <p:nvGrpSpPr>
              <p:cNvPr id="8" name="Group 7"/>
              <p:cNvGrpSpPr/>
              <p:nvPr/>
            </p:nvGrpSpPr>
            <p:grpSpPr>
              <a:xfrm>
                <a:off x="945833" y="1787841"/>
                <a:ext cx="1234440" cy="720726"/>
                <a:chOff x="1010608" y="1787841"/>
                <a:chExt cx="1234440" cy="720726"/>
              </a:xfrm>
            </p:grpSpPr>
            <p:pic>
              <p:nvPicPr>
                <p:cNvPr id="52" name="Picture 51"/>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010608" y="1787841"/>
                  <a:ext cx="1234440" cy="720726"/>
                </a:xfrm>
                <a:prstGeom prst="rect">
                  <a:avLst/>
                </a:prstGeom>
                <a:noFill/>
                <a:ln>
                  <a:noFill/>
                </a:ln>
              </p:spPr>
            </p:pic>
            <p:pic>
              <p:nvPicPr>
                <p:cNvPr id="54"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 b="1954"/>
                <a:stretch/>
              </p:blipFill>
              <p:spPr bwMode="auto">
                <a:xfrm>
                  <a:off x="1215923" y="1843900"/>
                  <a:ext cx="822960" cy="457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3" name="Rectangle 2"/>
            <p:cNvSpPr/>
            <p:nvPr/>
          </p:nvSpPr>
          <p:spPr>
            <a:xfrm>
              <a:off x="478066" y="4767910"/>
              <a:ext cx="3463961" cy="677108"/>
            </a:xfrm>
            <a:prstGeom prst="rect">
              <a:avLst/>
            </a:prstGeom>
          </p:spPr>
          <p:txBody>
            <a:bodyPr wrap="square" lIns="182880" tIns="0" bIns="0">
              <a:spAutoFit/>
            </a:bodyPr>
            <a:lstStyle/>
            <a:p>
              <a:pPr defTabSz="1988827" fontAlgn="base">
                <a:spcBef>
                  <a:spcPct val="0"/>
                </a:spcBef>
                <a:spcAft>
                  <a:spcPct val="0"/>
                </a:spcAft>
              </a:pPr>
              <a:r>
                <a:rPr lang="en-US" sz="2200" dirty="0">
                  <a:solidFill>
                    <a:prstClr val="black">
                      <a:lumMod val="65000"/>
                      <a:lumOff val="35000"/>
                    </a:prstClr>
                  </a:solidFill>
                  <a:latin typeface="Segoe UI Semibold" pitchFamily="34" charset="0"/>
                  <a:cs typeface="Segoe UI Semibold" pitchFamily="34" charset="0"/>
                </a:rPr>
                <a:t>smartphones,</a:t>
              </a:r>
              <a:r>
                <a:rPr lang="en-US" sz="2200" dirty="0">
                  <a:solidFill>
                    <a:prstClr val="black">
                      <a:lumMod val="65000"/>
                      <a:lumOff val="35000"/>
                    </a:prstClr>
                  </a:solidFill>
                  <a:latin typeface="Segoe UI Semibold" pitchFamily="34" charset="0"/>
                </a:rPr>
                <a:t> </a:t>
              </a:r>
              <a:r>
                <a:rPr lang="en-US" sz="2200" dirty="0">
                  <a:solidFill>
                    <a:prstClr val="black">
                      <a:lumMod val="65000"/>
                      <a:lumOff val="35000"/>
                    </a:prstClr>
                  </a:solidFill>
                  <a:latin typeface="Segoe UI Light"/>
                </a:rPr>
                <a:t>4 years ahead of predictions</a:t>
              </a:r>
              <a:endParaRPr lang="en-US" sz="2200" dirty="0">
                <a:solidFill>
                  <a:prstClr val="black">
                    <a:lumMod val="65000"/>
                    <a:lumOff val="35000"/>
                  </a:prstClr>
                </a:solidFill>
                <a:latin typeface="Segoe UI Light"/>
                <a:ea typeface="Segoe UI" pitchFamily="34" charset="0"/>
                <a:cs typeface="Segoe UI" pitchFamily="34" charset="0"/>
              </a:endParaRPr>
            </a:p>
          </p:txBody>
        </p:sp>
      </p:grpSp>
      <p:grpSp>
        <p:nvGrpSpPr>
          <p:cNvPr id="2" name="Group 1"/>
          <p:cNvGrpSpPr/>
          <p:nvPr/>
        </p:nvGrpSpPr>
        <p:grpSpPr>
          <a:xfrm>
            <a:off x="8155103" y="1546573"/>
            <a:ext cx="3606577" cy="4284450"/>
            <a:chOff x="7992708" y="1516385"/>
            <a:chExt cx="3534759" cy="4200823"/>
          </a:xfrm>
        </p:grpSpPr>
        <p:pic>
          <p:nvPicPr>
            <p:cNvPr id="25" name="Picture 2" descr="\\sfp\Public\Mitchell\iStock_000008114474Medium.jpg"/>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7992708" y="2113979"/>
              <a:ext cx="3534759" cy="1500587"/>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7992708" y="1516385"/>
              <a:ext cx="3534759" cy="4200823"/>
              <a:chOff x="7856228" y="1516385"/>
              <a:chExt cx="3534759" cy="4200823"/>
            </a:xfrm>
          </p:grpSpPr>
          <p:sp>
            <p:nvSpPr>
              <p:cNvPr id="23" name="Rectangle 22"/>
              <p:cNvSpPr/>
              <p:nvPr/>
            </p:nvSpPr>
            <p:spPr>
              <a:xfrm>
                <a:off x="7856228" y="1516385"/>
                <a:ext cx="2559653" cy="553998"/>
              </a:xfrm>
              <a:prstGeom prst="rect">
                <a:avLst/>
              </a:prstGeom>
            </p:spPr>
            <p:txBody>
              <a:bodyPr wrap="square" lIns="0" tIns="0" rIns="0" bIns="0">
                <a:spAutoFit/>
              </a:bodyPr>
              <a:lstStyle/>
              <a:p>
                <a:pPr defTabSz="1243437"/>
                <a:r>
                  <a:rPr lang="en-US" sz="3700" dirty="0">
                    <a:solidFill>
                      <a:srgbClr val="EB3C00">
                        <a:alpha val="99000"/>
                      </a:srgbClr>
                    </a:solidFill>
                    <a:latin typeface="+mj-lt"/>
                  </a:rPr>
                  <a:t>Cloud</a:t>
                </a:r>
                <a:endParaRPr lang="en-US" sz="3700" dirty="0">
                  <a:solidFill>
                    <a:srgbClr val="EB3C00">
                      <a:alpha val="99000"/>
                    </a:srgbClr>
                  </a:solidFill>
                  <a:latin typeface="+mj-lt"/>
                </a:endParaRPr>
              </a:p>
            </p:txBody>
          </p:sp>
          <p:sp>
            <p:nvSpPr>
              <p:cNvPr id="32" name="Rectangle 31"/>
              <p:cNvSpPr/>
              <p:nvPr/>
            </p:nvSpPr>
            <p:spPr>
              <a:xfrm>
                <a:off x="7920417" y="3706190"/>
                <a:ext cx="2388241" cy="1015663"/>
              </a:xfrm>
              <a:prstGeom prst="rect">
                <a:avLst/>
              </a:prstGeom>
            </p:spPr>
            <p:txBody>
              <a:bodyPr wrap="square" lIns="182880" tIns="0" rIns="0" bIns="0">
                <a:spAutoFit/>
              </a:bodyPr>
              <a:lstStyle/>
              <a:p>
                <a:pPr defTabSz="1988827" fontAlgn="base">
                  <a:spcBef>
                    <a:spcPct val="0"/>
                  </a:spcBef>
                  <a:spcAft>
                    <a:spcPct val="0"/>
                  </a:spcAft>
                </a:pPr>
                <a:r>
                  <a:rPr lang="en-US" sz="6700" b="1" spc="-204" dirty="0">
                    <a:ln w="3175">
                      <a:noFill/>
                    </a:ln>
                    <a:solidFill>
                      <a:schemeClr val="tx1">
                        <a:lumMod val="65000"/>
                        <a:lumOff val="35000"/>
                      </a:schemeClr>
                    </a:solidFill>
                    <a:latin typeface="Segoe UI Light"/>
                    <a:cs typeface="Arial" charset="0"/>
                  </a:rPr>
                  <a:t>50</a:t>
                </a:r>
                <a:r>
                  <a:rPr lang="en-US" sz="4900" spc="-204" dirty="0">
                    <a:ln w="3175">
                      <a:noFill/>
                    </a:ln>
                    <a:solidFill>
                      <a:schemeClr val="tx1">
                        <a:lumMod val="65000"/>
                        <a:lumOff val="35000"/>
                      </a:schemeClr>
                    </a:solidFill>
                    <a:latin typeface="Segoe UI Light"/>
                    <a:cs typeface="Arial" charset="0"/>
                  </a:rPr>
                  <a:t>%</a:t>
                </a:r>
                <a:endParaRPr lang="en-US" sz="5500" spc="-408" dirty="0">
                  <a:ln w="3175">
                    <a:noFill/>
                  </a:ln>
                  <a:solidFill>
                    <a:schemeClr val="tx1">
                      <a:lumMod val="65000"/>
                      <a:lumOff val="35000"/>
                    </a:schemeClr>
                  </a:solidFill>
                  <a:latin typeface="Segoe UI Light"/>
                  <a:cs typeface="Arial" charset="0"/>
                </a:endParaRPr>
              </a:p>
            </p:txBody>
          </p:sp>
          <p:sp>
            <p:nvSpPr>
              <p:cNvPr id="14" name="Rectangle 13"/>
              <p:cNvSpPr/>
              <p:nvPr/>
            </p:nvSpPr>
            <p:spPr>
              <a:xfrm>
                <a:off x="7941359" y="4701545"/>
                <a:ext cx="3449628" cy="1015663"/>
              </a:xfrm>
              <a:prstGeom prst="rect">
                <a:avLst/>
              </a:prstGeom>
            </p:spPr>
            <p:txBody>
              <a:bodyPr wrap="square" lIns="182880" tIns="0" rIns="0" bIns="0">
                <a:spAutoFit/>
              </a:bodyPr>
              <a:lstStyle/>
              <a:p>
                <a:pPr defTabSz="1988827" fontAlgn="base">
                  <a:spcBef>
                    <a:spcPct val="0"/>
                  </a:spcBef>
                  <a:spcAft>
                    <a:spcPct val="0"/>
                  </a:spcAft>
                </a:pPr>
                <a:r>
                  <a:rPr lang="en-US" sz="2200" dirty="0">
                    <a:solidFill>
                      <a:prstClr val="black">
                        <a:lumMod val="65000"/>
                        <a:lumOff val="35000"/>
                      </a:prstClr>
                    </a:solidFill>
                    <a:latin typeface="Segoe UI Light"/>
                    <a:ea typeface="Segoe UI" pitchFamily="34" charset="0"/>
                    <a:cs typeface="Segoe UI" pitchFamily="34" charset="0"/>
                  </a:rPr>
                  <a:t>of enterprise </a:t>
                </a:r>
                <a:r>
                  <a:rPr lang="en-US" sz="2200" dirty="0">
                    <a:solidFill>
                      <a:prstClr val="black">
                        <a:lumMod val="65000"/>
                        <a:lumOff val="35000"/>
                      </a:prstClr>
                    </a:solidFill>
                    <a:latin typeface="Segoe UI Light"/>
                    <a:ea typeface="Segoe UI" pitchFamily="34" charset="0"/>
                    <a:cs typeface="Segoe UI" pitchFamily="34" charset="0"/>
                  </a:rPr>
                  <a:t>customers </a:t>
                </a:r>
                <a:br>
                  <a:rPr lang="en-US" sz="2200" dirty="0">
                    <a:solidFill>
                      <a:prstClr val="black">
                        <a:lumMod val="65000"/>
                        <a:lumOff val="35000"/>
                      </a:prstClr>
                    </a:solidFill>
                    <a:latin typeface="Segoe UI Light"/>
                    <a:ea typeface="Segoe UI" pitchFamily="34" charset="0"/>
                    <a:cs typeface="Segoe UI" pitchFamily="34" charset="0"/>
                  </a:rPr>
                </a:br>
                <a:r>
                  <a:rPr lang="en-US" sz="2200" dirty="0">
                    <a:solidFill>
                      <a:prstClr val="black">
                        <a:lumMod val="65000"/>
                        <a:lumOff val="35000"/>
                      </a:prstClr>
                    </a:solidFill>
                    <a:latin typeface="Segoe UI Light"/>
                    <a:ea typeface="Segoe UI" pitchFamily="34" charset="0"/>
                    <a:cs typeface="Segoe UI" pitchFamily="34" charset="0"/>
                  </a:rPr>
                  <a:t>are </a:t>
                </a:r>
                <a:r>
                  <a:rPr lang="en-US" sz="2200" b="1" dirty="0">
                    <a:solidFill>
                      <a:prstClr val="black">
                        <a:lumMod val="65000"/>
                        <a:lumOff val="35000"/>
                      </a:prstClr>
                    </a:solidFill>
                    <a:latin typeface="Segoe UI Light"/>
                    <a:ea typeface="Segoe UI" pitchFamily="34" charset="0"/>
                    <a:cs typeface="Segoe UI" pitchFamily="34" charset="0"/>
                  </a:rPr>
                  <a:t>“</a:t>
                </a:r>
                <a:r>
                  <a:rPr lang="en-US" sz="2200" dirty="0">
                    <a:solidFill>
                      <a:prstClr val="black">
                        <a:lumMod val="65000"/>
                        <a:lumOff val="35000"/>
                      </a:prstClr>
                    </a:solidFill>
                    <a:latin typeface="Segoe UI Semibold" pitchFamily="34" charset="0"/>
                    <a:ea typeface="Segoe UI" pitchFamily="34" charset="0"/>
                    <a:cs typeface="Segoe UI Semibold" pitchFamily="34" charset="0"/>
                  </a:rPr>
                  <a:t>on the road</a:t>
                </a:r>
                <a:r>
                  <a:rPr lang="en-US" sz="2200" b="1" dirty="0">
                    <a:solidFill>
                      <a:prstClr val="black">
                        <a:lumMod val="65000"/>
                        <a:lumOff val="35000"/>
                      </a:prstClr>
                    </a:solidFill>
                    <a:latin typeface="Segoe UI Light"/>
                    <a:ea typeface="Segoe UI" pitchFamily="34" charset="0"/>
                    <a:cs typeface="Segoe UI" pitchFamily="34" charset="0"/>
                  </a:rPr>
                  <a:t>” </a:t>
                </a:r>
                <a:r>
                  <a:rPr lang="en-US" sz="2200" dirty="0">
                    <a:solidFill>
                      <a:prstClr val="black">
                        <a:lumMod val="65000"/>
                        <a:lumOff val="35000"/>
                      </a:prstClr>
                    </a:solidFill>
                    <a:latin typeface="Segoe UI Light"/>
                    <a:ea typeface="Segoe UI" pitchFamily="34" charset="0"/>
                    <a:cs typeface="Segoe UI" pitchFamily="34" charset="0"/>
                  </a:rPr>
                  <a:t>to cloud in some form</a:t>
                </a:r>
                <a:endParaRPr lang="en-US" sz="2200" dirty="0">
                  <a:solidFill>
                    <a:prstClr val="black">
                      <a:lumMod val="65000"/>
                      <a:lumOff val="35000"/>
                    </a:prstClr>
                  </a:solidFill>
                  <a:latin typeface="Segoe UI Light"/>
                  <a:ea typeface="Segoe UI" pitchFamily="34" charset="0"/>
                  <a:cs typeface="Segoe UI" pitchFamily="34" charset="0"/>
                </a:endParaRPr>
              </a:p>
            </p:txBody>
          </p:sp>
        </p:grpSp>
      </p:grpSp>
      <p:sp>
        <p:nvSpPr>
          <p:cNvPr id="10" name="Title 9"/>
          <p:cNvSpPr>
            <a:spLocks noGrp="1"/>
          </p:cNvSpPr>
          <p:nvPr>
            <p:ph type="title"/>
          </p:nvPr>
        </p:nvSpPr>
        <p:spPr/>
        <p:txBody>
          <a:bodyPr/>
          <a:lstStyle/>
          <a:p>
            <a:r>
              <a:rPr lang="en-US" dirty="0" smtClean="0"/>
              <a:t>Trends impacting the way we work</a:t>
            </a:r>
            <a:endParaRPr lang="en-US" dirty="0"/>
          </a:p>
        </p:txBody>
      </p:sp>
      <p:grpSp>
        <p:nvGrpSpPr>
          <p:cNvPr id="4" name="Group 3"/>
          <p:cNvGrpSpPr/>
          <p:nvPr/>
        </p:nvGrpSpPr>
        <p:grpSpPr>
          <a:xfrm>
            <a:off x="4396495" y="1546573"/>
            <a:ext cx="3606697" cy="4915112"/>
            <a:chOff x="4308947" y="1516385"/>
            <a:chExt cx="3534876" cy="4819175"/>
          </a:xfrm>
        </p:grpSpPr>
        <p:grpSp>
          <p:nvGrpSpPr>
            <p:cNvPr id="7" name="Group 6"/>
            <p:cNvGrpSpPr/>
            <p:nvPr/>
          </p:nvGrpSpPr>
          <p:grpSpPr>
            <a:xfrm>
              <a:off x="4308947" y="1516385"/>
              <a:ext cx="3534876" cy="3235460"/>
              <a:chOff x="4172467" y="1516385"/>
              <a:chExt cx="3534876" cy="3235460"/>
            </a:xfrm>
          </p:grpSpPr>
          <p:pic>
            <p:nvPicPr>
              <p:cNvPr id="2052" name="Picture 4" descr="C:\Users\v-junyo\Documents\Jun_Mesh\Microsoft Files\DesignTools\Brand Photos\Windows 7\Commercial\COMMERCIAL\WIN12_Claudia_04.png"/>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4172467" y="2113980"/>
                <a:ext cx="3534757" cy="1500589"/>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4172584" y="1516385"/>
                <a:ext cx="2774610" cy="553998"/>
              </a:xfrm>
              <a:prstGeom prst="rect">
                <a:avLst/>
              </a:prstGeom>
            </p:spPr>
            <p:txBody>
              <a:bodyPr wrap="square" lIns="0" tIns="0" rIns="0" bIns="0">
                <a:spAutoFit/>
              </a:bodyPr>
              <a:lstStyle/>
              <a:p>
                <a:pPr defTabSz="1243437"/>
                <a:r>
                  <a:rPr lang="en-US" sz="3700" dirty="0">
                    <a:solidFill>
                      <a:srgbClr val="EB3C00">
                        <a:alpha val="99000"/>
                      </a:srgbClr>
                    </a:solidFill>
                    <a:latin typeface="+mj-lt"/>
                  </a:rPr>
                  <a:t>People</a:t>
                </a:r>
                <a:endParaRPr lang="en-US" sz="3700" dirty="0">
                  <a:solidFill>
                    <a:srgbClr val="EB3C00">
                      <a:alpha val="99000"/>
                    </a:srgbClr>
                  </a:solidFill>
                  <a:latin typeface="+mj-lt"/>
                </a:endParaRPr>
              </a:p>
            </p:txBody>
          </p:sp>
          <p:sp>
            <p:nvSpPr>
              <p:cNvPr id="6" name="Rectangle 5"/>
              <p:cNvSpPr/>
              <p:nvPr/>
            </p:nvSpPr>
            <p:spPr>
              <a:xfrm>
                <a:off x="4192924" y="3736182"/>
                <a:ext cx="3514419" cy="1015663"/>
              </a:xfrm>
              <a:prstGeom prst="rect">
                <a:avLst/>
              </a:prstGeom>
            </p:spPr>
            <p:txBody>
              <a:bodyPr wrap="square" lIns="182880" tIns="0" rIns="0" bIns="0">
                <a:spAutoFit/>
              </a:bodyPr>
              <a:lstStyle/>
              <a:p>
                <a:pPr defTabSz="1988827" fontAlgn="base">
                  <a:spcBef>
                    <a:spcPct val="0"/>
                  </a:spcBef>
                  <a:spcAft>
                    <a:spcPct val="0"/>
                  </a:spcAft>
                </a:pPr>
                <a:r>
                  <a:rPr lang="en-US" sz="2200" dirty="0">
                    <a:solidFill>
                      <a:prstClr val="black">
                        <a:lumMod val="65000"/>
                        <a:lumOff val="35000"/>
                      </a:prstClr>
                    </a:solidFill>
                    <a:latin typeface="Segoe UI Light"/>
                    <a:ea typeface="Segoe UI" pitchFamily="34" charset="0"/>
                    <a:cs typeface="Segoe UI" pitchFamily="34" charset="0"/>
                  </a:rPr>
                  <a:t>For the first time in modern history, </a:t>
                </a:r>
                <a:r>
                  <a:rPr lang="en-US" sz="2200" dirty="0">
                    <a:solidFill>
                      <a:prstClr val="black">
                        <a:lumMod val="65000"/>
                        <a:lumOff val="35000"/>
                      </a:prstClr>
                    </a:solidFill>
                    <a:latin typeface="Segoe UI Semibold" pitchFamily="34" charset="0"/>
                    <a:cs typeface="Segoe UI Semibold" pitchFamily="34" charset="0"/>
                  </a:rPr>
                  <a:t>workplace demographics now </a:t>
                </a:r>
                <a:r>
                  <a:rPr lang="en-US" sz="2200" dirty="0">
                    <a:solidFill>
                      <a:prstClr val="black">
                        <a:lumMod val="65000"/>
                        <a:lumOff val="35000"/>
                      </a:prstClr>
                    </a:solidFill>
                    <a:latin typeface="Segoe UI Light"/>
                    <a:ea typeface="Segoe UI" pitchFamily="34" charset="0"/>
                    <a:cs typeface="Segoe UI" pitchFamily="34" charset="0"/>
                  </a:rPr>
                  <a:t>span</a:t>
                </a:r>
                <a:endParaRPr lang="en-US" sz="2200" dirty="0">
                  <a:solidFill>
                    <a:prstClr val="black">
                      <a:lumMod val="65000"/>
                      <a:lumOff val="35000"/>
                    </a:prstClr>
                  </a:solidFill>
                  <a:latin typeface="Segoe UI Semibold" pitchFamily="34" charset="0"/>
                  <a:cs typeface="Segoe UI Semibold" pitchFamily="34" charset="0"/>
                </a:endParaRPr>
              </a:p>
            </p:txBody>
          </p:sp>
        </p:grpSp>
        <p:sp>
          <p:nvSpPr>
            <p:cNvPr id="28" name="Rectangle 27"/>
            <p:cNvSpPr/>
            <p:nvPr/>
          </p:nvSpPr>
          <p:spPr>
            <a:xfrm>
              <a:off x="4348299" y="4645653"/>
              <a:ext cx="3494010" cy="1689907"/>
            </a:xfrm>
            <a:prstGeom prst="rect">
              <a:avLst/>
            </a:prstGeom>
          </p:spPr>
          <p:txBody>
            <a:bodyPr wrap="square" lIns="182880" tIns="0" rIns="0" bIns="0">
              <a:spAutoFit/>
            </a:bodyPr>
            <a:lstStyle/>
            <a:p>
              <a:pPr defTabSz="1988827" fontAlgn="base">
                <a:spcBef>
                  <a:spcPct val="0"/>
                </a:spcBef>
                <a:spcAft>
                  <a:spcPct val="0"/>
                </a:spcAft>
              </a:pPr>
              <a:r>
                <a:rPr lang="en-US" sz="6700" b="1" spc="-204" dirty="0">
                  <a:ln w="3175">
                    <a:noFill/>
                  </a:ln>
                  <a:solidFill>
                    <a:schemeClr val="tx1">
                      <a:lumMod val="65000"/>
                      <a:lumOff val="35000"/>
                    </a:schemeClr>
                  </a:solidFill>
                  <a:latin typeface="Segoe UI Light"/>
                  <a:cs typeface="Arial" charset="0"/>
                </a:rPr>
                <a:t>3</a:t>
              </a:r>
              <a:r>
                <a:rPr lang="en-US" sz="4500" b="1" spc="-204" dirty="0">
                  <a:ln w="3175">
                    <a:noFill/>
                  </a:ln>
                  <a:solidFill>
                    <a:schemeClr val="tx1">
                      <a:lumMod val="65000"/>
                      <a:lumOff val="35000"/>
                    </a:schemeClr>
                  </a:solidFill>
                  <a:latin typeface="Segoe UI Light"/>
                  <a:cs typeface="Arial" charset="0"/>
                </a:rPr>
                <a:t> generations</a:t>
              </a:r>
              <a:r>
                <a:rPr lang="en-US" sz="3300" spc="-204" dirty="0">
                  <a:ln w="3175">
                    <a:noFill/>
                  </a:ln>
                  <a:solidFill>
                    <a:schemeClr val="tx1">
                      <a:lumMod val="65000"/>
                      <a:lumOff val="35000"/>
                    </a:schemeClr>
                  </a:solidFill>
                  <a:latin typeface="Segoe UI Light"/>
                  <a:cs typeface="Arial" charset="0"/>
                </a:rPr>
                <a:t> </a:t>
              </a:r>
              <a:endParaRPr lang="en-US" sz="3700" spc="-408" dirty="0">
                <a:ln w="3175">
                  <a:noFill/>
                </a:ln>
                <a:solidFill>
                  <a:schemeClr val="tx1">
                    <a:lumMod val="65000"/>
                    <a:lumOff val="35000"/>
                  </a:schemeClr>
                </a:solidFill>
                <a:latin typeface="Segoe UI Light"/>
                <a:cs typeface="Arial" charset="0"/>
              </a:endParaRPr>
            </a:p>
          </p:txBody>
        </p:sp>
      </p:grpSp>
    </p:spTree>
    <p:extLst>
      <p:ext uri="{BB962C8B-B14F-4D97-AF65-F5344CB8AC3E}">
        <p14:creationId xmlns:p14="http://schemas.microsoft.com/office/powerpoint/2010/main" val="237768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5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750" fill="hold"/>
                                        <p:tgtEl>
                                          <p:spTgt spid="2"/>
                                        </p:tgtEl>
                                        <p:attrNameLst>
                                          <p:attrName>ppt_x</p:attrName>
                                        </p:attrNameLst>
                                      </p:cBhvr>
                                      <p:tavLst>
                                        <p:tav tm="0">
                                          <p:val>
                                            <p:strVal val="1+#ppt_w/2"/>
                                          </p:val>
                                        </p:tav>
                                        <p:tav tm="100000">
                                          <p:val>
                                            <p:strVal val="#ppt_x"/>
                                          </p:val>
                                        </p:tav>
                                      </p:tavLst>
                                    </p:anim>
                                    <p:anim calcmode="lin" valueType="num">
                                      <p:cBhvr additive="base">
                                        <p:cTn id="16" dur="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Office 365 </a:t>
            </a:r>
            <a:r>
              <a:rPr lang="en-US" dirty="0"/>
              <a:t>w</a:t>
            </a:r>
            <a:r>
              <a:rPr lang="en-US" dirty="0" smtClean="0"/>
              <a:t>orks for everyone </a:t>
            </a:r>
            <a:endParaRPr lang="en-US" dirty="0"/>
          </a:p>
        </p:txBody>
      </p:sp>
      <p:grpSp>
        <p:nvGrpSpPr>
          <p:cNvPr id="4" name="Group 3"/>
          <p:cNvGrpSpPr/>
          <p:nvPr/>
        </p:nvGrpSpPr>
        <p:grpSpPr>
          <a:xfrm>
            <a:off x="462583" y="1826058"/>
            <a:ext cx="2769522" cy="3796088"/>
            <a:chOff x="453371" y="1790415"/>
            <a:chExt cx="2714372" cy="3721993"/>
          </a:xfrm>
        </p:grpSpPr>
        <p:pic>
          <p:nvPicPr>
            <p:cNvPr id="1026" name="Picture 2" descr="C:\Users\v-clapal\Pictures\hero-collaboration.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53371" y="1790415"/>
              <a:ext cx="2714372" cy="280759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bwMode="auto">
            <a:xfrm>
              <a:off x="453371" y="4598008"/>
              <a:ext cx="2714372" cy="914400"/>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4008" tIns="45718" rIns="91436" bIns="91440" numCol="1" rtlCol="0" anchor="t" anchorCtr="0" compatLnSpc="1">
              <a:prstTxWarp prst="textNoShape">
                <a:avLst/>
              </a:prstTxWarp>
            </a:bodyPr>
            <a:lstStyle/>
            <a:p>
              <a:pPr defTabSz="932472" fontAlgn="base">
                <a:lnSpc>
                  <a:spcPct val="90000"/>
                </a:lnSpc>
                <a:spcBef>
                  <a:spcPct val="0"/>
                </a:spcBef>
                <a:spcAft>
                  <a:spcPct val="0"/>
                </a:spcAft>
              </a:pPr>
              <a:endParaRPr lang="en-US" sz="2900" dirty="0">
                <a:gradFill>
                  <a:gsLst>
                    <a:gs pos="0">
                      <a:srgbClr val="FFFFFF"/>
                    </a:gs>
                    <a:gs pos="100000">
                      <a:srgbClr val="FFFFFF"/>
                    </a:gs>
                  </a:gsLst>
                  <a:lin ang="5400000" scaled="0"/>
                </a:gradFill>
                <a:latin typeface="Segoe UI Light"/>
                <a:ea typeface="Segoe UI" pitchFamily="34" charset="0"/>
                <a:cs typeface="Segoe UI" pitchFamily="34" charset="0"/>
              </a:endParaRPr>
            </a:p>
            <a:p>
              <a:pPr defTabSz="932472" fontAlgn="base">
                <a:lnSpc>
                  <a:spcPct val="90000"/>
                </a:lnSpc>
                <a:spcBef>
                  <a:spcPct val="0"/>
                </a:spcBef>
                <a:spcAft>
                  <a:spcPct val="0"/>
                </a:spcAft>
              </a:pPr>
              <a:r>
                <a:rPr lang="en-US" sz="2900" dirty="0">
                  <a:gradFill>
                    <a:gsLst>
                      <a:gs pos="0">
                        <a:srgbClr val="FFFFFF"/>
                      </a:gs>
                      <a:gs pos="100000">
                        <a:srgbClr val="FFFFFF"/>
                      </a:gs>
                    </a:gsLst>
                    <a:lin ang="5400000" scaled="0"/>
                  </a:gradFill>
                  <a:latin typeface="Segoe UI Light"/>
                  <a:ea typeface="Segoe UI" pitchFamily="34" charset="0"/>
                  <a:cs typeface="Segoe UI" pitchFamily="34" charset="0"/>
                </a:rPr>
                <a:t>Enable</a:t>
              </a:r>
            </a:p>
          </p:txBody>
        </p:sp>
      </p:grpSp>
      <p:grpSp>
        <p:nvGrpSpPr>
          <p:cNvPr id="3" name="Group 2"/>
          <p:cNvGrpSpPr/>
          <p:nvPr/>
        </p:nvGrpSpPr>
        <p:grpSpPr>
          <a:xfrm>
            <a:off x="3337202" y="1826058"/>
            <a:ext cx="2706248" cy="3796088"/>
            <a:chOff x="3270748" y="1790415"/>
            <a:chExt cx="2652358" cy="3721993"/>
          </a:xfrm>
        </p:grpSpPr>
        <p:pic>
          <p:nvPicPr>
            <p:cNvPr id="1035" name="Picture 11" descr="C:\Users\v-clapal\AppData\Local\MetroStyleAddIn\Icons\Solutions.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22318" y="4679950"/>
              <a:ext cx="553893" cy="5540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v-clapal\Documents\Buyer's Guide\OFC10_Valerie_002.jpg"/>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3270748" y="1790415"/>
              <a:ext cx="2652357" cy="327685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bwMode="auto">
            <a:xfrm>
              <a:off x="3270749" y="4612284"/>
              <a:ext cx="2652357" cy="900124"/>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4008" tIns="45718" rIns="91436" bIns="91440" numCol="1" rtlCol="0" anchor="t" anchorCtr="0" compatLnSpc="1">
              <a:prstTxWarp prst="textNoShape">
                <a:avLst/>
              </a:prstTxWarp>
            </a:bodyPr>
            <a:lstStyle/>
            <a:p>
              <a:pPr defTabSz="932472" fontAlgn="base">
                <a:lnSpc>
                  <a:spcPct val="90000"/>
                </a:lnSpc>
                <a:spcBef>
                  <a:spcPct val="0"/>
                </a:spcBef>
                <a:spcAft>
                  <a:spcPct val="0"/>
                </a:spcAft>
              </a:pPr>
              <a:endParaRPr lang="en-US" sz="2900" dirty="0">
                <a:gradFill>
                  <a:gsLst>
                    <a:gs pos="0">
                      <a:srgbClr val="FFFFFF"/>
                    </a:gs>
                    <a:gs pos="100000">
                      <a:srgbClr val="FFFFFF"/>
                    </a:gs>
                  </a:gsLst>
                  <a:lin ang="5400000" scaled="0"/>
                </a:gradFill>
                <a:latin typeface="Segoe UI Light"/>
                <a:ea typeface="Segoe UI" pitchFamily="34" charset="0"/>
                <a:cs typeface="Segoe UI" pitchFamily="34" charset="0"/>
              </a:endParaRPr>
            </a:p>
            <a:p>
              <a:pPr defTabSz="932472" fontAlgn="base">
                <a:lnSpc>
                  <a:spcPct val="90000"/>
                </a:lnSpc>
                <a:spcBef>
                  <a:spcPct val="0"/>
                </a:spcBef>
                <a:spcAft>
                  <a:spcPct val="0"/>
                </a:spcAft>
              </a:pPr>
              <a:r>
                <a:rPr lang="en-US" sz="2900" dirty="0">
                  <a:gradFill>
                    <a:gsLst>
                      <a:gs pos="0">
                        <a:srgbClr val="FFFFFF"/>
                      </a:gs>
                      <a:gs pos="100000">
                        <a:srgbClr val="FFFFFF"/>
                      </a:gs>
                    </a:gsLst>
                    <a:lin ang="5400000" scaled="0"/>
                  </a:gradFill>
                  <a:latin typeface="Segoe UI Light"/>
                  <a:ea typeface="Segoe UI" pitchFamily="34" charset="0"/>
                  <a:cs typeface="Segoe UI" pitchFamily="34" charset="0"/>
                </a:rPr>
                <a:t>Empower</a:t>
              </a:r>
            </a:p>
          </p:txBody>
        </p:sp>
      </p:grpSp>
      <p:sp>
        <p:nvSpPr>
          <p:cNvPr id="26" name="TextBox 25"/>
          <p:cNvSpPr txBox="1"/>
          <p:nvPr/>
        </p:nvSpPr>
        <p:spPr>
          <a:xfrm>
            <a:off x="471320" y="1272480"/>
            <a:ext cx="4970189" cy="446276"/>
          </a:xfrm>
          <a:prstGeom prst="rect">
            <a:avLst/>
          </a:prstGeom>
          <a:noFill/>
        </p:spPr>
        <p:txBody>
          <a:bodyPr wrap="square" lIns="0" tIns="0" rIns="0" bIns="0" rtlCol="0">
            <a:spAutoFit/>
          </a:bodyPr>
          <a:lstStyle/>
          <a:p>
            <a:r>
              <a:rPr lang="en-US" sz="2900" spc="-71" dirty="0">
                <a:gradFill>
                  <a:gsLst>
                    <a:gs pos="2917">
                      <a:srgbClr val="797A7D"/>
                    </a:gs>
                    <a:gs pos="95000">
                      <a:srgbClr val="797A7D"/>
                    </a:gs>
                  </a:gsLst>
                  <a:lin ang="5400000" scaled="0"/>
                </a:gradFill>
              </a:rPr>
              <a:t>Information Worker Offering</a:t>
            </a:r>
          </a:p>
        </p:txBody>
      </p:sp>
      <p:sp>
        <p:nvSpPr>
          <p:cNvPr id="6" name="TextBox 5"/>
          <p:cNvSpPr txBox="1"/>
          <p:nvPr/>
        </p:nvSpPr>
        <p:spPr>
          <a:xfrm>
            <a:off x="471320" y="5742514"/>
            <a:ext cx="5644142" cy="941711"/>
          </a:xfrm>
          <a:prstGeom prst="rect">
            <a:avLst/>
          </a:prstGeom>
          <a:noFill/>
        </p:spPr>
        <p:txBody>
          <a:bodyPr wrap="square" lIns="0" tIns="0" rIns="0" bIns="0" rtlCol="0">
            <a:spAutoFit/>
          </a:bodyPr>
          <a:lstStyle/>
          <a:p>
            <a:r>
              <a:rPr lang="en-US" sz="2000" dirty="0">
                <a:ln>
                  <a:solidFill>
                    <a:srgbClr val="FFFFFF">
                      <a:alpha val="0"/>
                    </a:srgbClr>
                  </a:solidFill>
                </a:ln>
                <a:solidFill>
                  <a:schemeClr val="tx1">
                    <a:lumMod val="65000"/>
                    <a:lumOff val="35000"/>
                  </a:schemeClr>
                </a:solidFill>
              </a:rPr>
              <a:t>Rich Productivity and Collaboration Solution to empower Information Workers</a:t>
            </a:r>
            <a:endParaRPr lang="en-US" sz="2000" dirty="0">
              <a:ln>
                <a:solidFill>
                  <a:srgbClr val="FFFFFF">
                    <a:alpha val="0"/>
                  </a:srgbClr>
                </a:solidFill>
              </a:ln>
              <a:solidFill>
                <a:schemeClr val="tx1">
                  <a:lumMod val="65000"/>
                  <a:lumOff val="35000"/>
                </a:schemeClr>
              </a:solidFill>
            </a:endParaRPr>
          </a:p>
          <a:p>
            <a:endParaRPr lang="en-US" sz="2000" spc="-71" dirty="0">
              <a:solidFill>
                <a:schemeClr val="tx1">
                  <a:lumMod val="65000"/>
                  <a:lumOff val="35000"/>
                </a:schemeClr>
              </a:solidFill>
            </a:endParaRPr>
          </a:p>
        </p:txBody>
      </p:sp>
      <p:sp>
        <p:nvSpPr>
          <p:cNvPr id="19" name="Rectangle 18"/>
          <p:cNvSpPr/>
          <p:nvPr/>
        </p:nvSpPr>
        <p:spPr>
          <a:xfrm>
            <a:off x="6433555" y="5654621"/>
            <a:ext cx="5730214" cy="1098663"/>
          </a:xfrm>
          <a:prstGeom prst="rect">
            <a:avLst/>
          </a:prstGeom>
        </p:spPr>
        <p:txBody>
          <a:bodyPr wrap="square" lIns="93278" tIns="46639" rIns="93278" bIns="46639">
            <a:spAutoFit/>
          </a:bodyPr>
          <a:lstStyle/>
          <a:p>
            <a:pPr fontAlgn="base">
              <a:lnSpc>
                <a:spcPct val="90000"/>
              </a:lnSpc>
              <a:spcBef>
                <a:spcPct val="0"/>
              </a:spcBef>
              <a:spcAft>
                <a:spcPts val="1224"/>
              </a:spcAft>
            </a:pPr>
            <a:r>
              <a:rPr lang="en-US" sz="2000" dirty="0">
                <a:ln>
                  <a:solidFill>
                    <a:srgbClr val="FFFFFF">
                      <a:alpha val="0"/>
                    </a:srgbClr>
                  </a:solidFill>
                </a:ln>
                <a:solidFill>
                  <a:schemeClr val="tx1">
                    <a:lumMod val="65000"/>
                    <a:lumOff val="35000"/>
                  </a:schemeClr>
                </a:solidFill>
              </a:rPr>
              <a:t>Cost effective offering for users with limited access to a Productivity solution today</a:t>
            </a:r>
          </a:p>
          <a:p>
            <a:pPr fontAlgn="base">
              <a:lnSpc>
                <a:spcPct val="90000"/>
              </a:lnSpc>
              <a:spcBef>
                <a:spcPct val="0"/>
              </a:spcBef>
              <a:spcAft>
                <a:spcPts val="1224"/>
              </a:spcAft>
            </a:pPr>
            <a:endParaRPr lang="en-US" sz="2000" dirty="0">
              <a:ln>
                <a:solidFill>
                  <a:srgbClr val="FFFFFF">
                    <a:alpha val="0"/>
                  </a:srgbClr>
                </a:solidFill>
              </a:ln>
              <a:solidFill>
                <a:schemeClr val="tx1">
                  <a:lumMod val="65000"/>
                  <a:lumOff val="35000"/>
                </a:schemeClr>
              </a:solidFill>
            </a:endParaRPr>
          </a:p>
        </p:txBody>
      </p:sp>
      <p:grpSp>
        <p:nvGrpSpPr>
          <p:cNvPr id="20" name="Group 19"/>
          <p:cNvGrpSpPr/>
          <p:nvPr/>
        </p:nvGrpSpPr>
        <p:grpSpPr>
          <a:xfrm>
            <a:off x="9383987" y="1824146"/>
            <a:ext cx="2771040" cy="3773002"/>
            <a:chOff x="4935984" y="1322077"/>
            <a:chExt cx="2716567" cy="3637936"/>
          </a:xfrm>
        </p:grpSpPr>
        <p:pic>
          <p:nvPicPr>
            <p:cNvPr id="21" name="Picture 5" descr="F:\DVD_ART36\Artwork_Imagery\Brand Photos\Scenarios\FY09 Dynamics - no exp\men working warehouse hard hat.png"/>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4935984" y="1322077"/>
              <a:ext cx="2716567" cy="3180736"/>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23" name="Rectangle 22"/>
            <p:cNvSpPr/>
            <p:nvPr/>
          </p:nvSpPr>
          <p:spPr bwMode="auto">
            <a:xfrm>
              <a:off x="4937472" y="4045613"/>
              <a:ext cx="2715079" cy="914400"/>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4008" tIns="45718" rIns="91436" bIns="91440" numCol="1" rtlCol="0" anchor="t" anchorCtr="0" compatLnSpc="1">
              <a:prstTxWarp prst="textNoShape">
                <a:avLst/>
              </a:prstTxWarp>
            </a:bodyPr>
            <a:lstStyle/>
            <a:p>
              <a:pPr defTabSz="932472" fontAlgn="base">
                <a:lnSpc>
                  <a:spcPct val="90000"/>
                </a:lnSpc>
                <a:spcBef>
                  <a:spcPct val="0"/>
                </a:spcBef>
                <a:spcAft>
                  <a:spcPct val="0"/>
                </a:spcAft>
              </a:pPr>
              <a:endParaRPr lang="en-US" sz="2900" dirty="0">
                <a:gradFill>
                  <a:gsLst>
                    <a:gs pos="0">
                      <a:srgbClr val="FFFFFF"/>
                    </a:gs>
                    <a:gs pos="100000">
                      <a:srgbClr val="FFFFFF"/>
                    </a:gs>
                  </a:gsLst>
                  <a:lin ang="5400000" scaled="0"/>
                </a:gradFill>
                <a:latin typeface="Segoe UI Light"/>
                <a:ea typeface="Segoe UI" pitchFamily="34" charset="0"/>
                <a:cs typeface="Segoe UI" pitchFamily="34" charset="0"/>
              </a:endParaRPr>
            </a:p>
            <a:p>
              <a:pPr defTabSz="932472" fontAlgn="base">
                <a:lnSpc>
                  <a:spcPct val="90000"/>
                </a:lnSpc>
                <a:spcBef>
                  <a:spcPct val="0"/>
                </a:spcBef>
                <a:spcAft>
                  <a:spcPct val="0"/>
                </a:spcAft>
              </a:pPr>
              <a:r>
                <a:rPr lang="en-US" sz="2900" dirty="0">
                  <a:gradFill>
                    <a:gsLst>
                      <a:gs pos="0">
                        <a:srgbClr val="FFFFFF"/>
                      </a:gs>
                      <a:gs pos="100000">
                        <a:srgbClr val="FFFFFF"/>
                      </a:gs>
                    </a:gsLst>
                    <a:lin ang="5400000" scaled="0"/>
                  </a:gradFill>
                  <a:latin typeface="Segoe UI Light"/>
                  <a:ea typeface="Segoe UI" pitchFamily="34" charset="0"/>
                  <a:cs typeface="Segoe UI" pitchFamily="34" charset="0"/>
                </a:rPr>
                <a:t>Connect</a:t>
              </a:r>
            </a:p>
          </p:txBody>
        </p:sp>
      </p:grpSp>
      <p:grpSp>
        <p:nvGrpSpPr>
          <p:cNvPr id="24" name="Group 23"/>
          <p:cNvGrpSpPr/>
          <p:nvPr/>
        </p:nvGrpSpPr>
        <p:grpSpPr>
          <a:xfrm>
            <a:off x="6424813" y="1824148"/>
            <a:ext cx="2801003" cy="3798000"/>
            <a:chOff x="7871751" y="1297974"/>
            <a:chExt cx="2745941" cy="3662039"/>
          </a:xfrm>
        </p:grpSpPr>
        <p:pic>
          <p:nvPicPr>
            <p:cNvPr id="27" name="Picture 8" descr="http://us.123rf.com/400wm/400/400/andresr/andresr0912/andresr091201149/6120963-beautiful-female-receptionist-smiling-at-the-office.jpg"/>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7871751" y="1297974"/>
              <a:ext cx="2745941" cy="2857977"/>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bwMode="auto">
            <a:xfrm>
              <a:off x="7871751" y="4045613"/>
              <a:ext cx="2745941" cy="914400"/>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4008" tIns="45718" rIns="91436" bIns="91440" numCol="1" rtlCol="0" anchor="t" anchorCtr="0" compatLnSpc="1">
              <a:prstTxWarp prst="textNoShape">
                <a:avLst/>
              </a:prstTxWarp>
            </a:bodyPr>
            <a:lstStyle/>
            <a:p>
              <a:pPr defTabSz="932472" fontAlgn="base">
                <a:lnSpc>
                  <a:spcPct val="90000"/>
                </a:lnSpc>
                <a:spcBef>
                  <a:spcPct val="0"/>
                </a:spcBef>
                <a:spcAft>
                  <a:spcPct val="0"/>
                </a:spcAft>
              </a:pPr>
              <a:endParaRPr lang="en-US" sz="2900" dirty="0">
                <a:gradFill>
                  <a:gsLst>
                    <a:gs pos="0">
                      <a:srgbClr val="FFFFFF"/>
                    </a:gs>
                    <a:gs pos="100000">
                      <a:srgbClr val="FFFFFF"/>
                    </a:gs>
                  </a:gsLst>
                  <a:lin ang="5400000" scaled="0"/>
                </a:gradFill>
                <a:latin typeface="Segoe UI Light"/>
                <a:ea typeface="Segoe UI" pitchFamily="34" charset="0"/>
                <a:cs typeface="Segoe UI" pitchFamily="34" charset="0"/>
              </a:endParaRPr>
            </a:p>
            <a:p>
              <a:pPr defTabSz="932472" fontAlgn="base">
                <a:lnSpc>
                  <a:spcPct val="90000"/>
                </a:lnSpc>
                <a:spcBef>
                  <a:spcPct val="0"/>
                </a:spcBef>
                <a:spcAft>
                  <a:spcPct val="0"/>
                </a:spcAft>
              </a:pPr>
              <a:r>
                <a:rPr lang="en-US" sz="2900" dirty="0">
                  <a:gradFill>
                    <a:gsLst>
                      <a:gs pos="0">
                        <a:srgbClr val="FFFFFF"/>
                      </a:gs>
                      <a:gs pos="100000">
                        <a:srgbClr val="FFFFFF"/>
                      </a:gs>
                    </a:gsLst>
                    <a:lin ang="5400000" scaled="0"/>
                  </a:gradFill>
                  <a:latin typeface="Segoe UI Light"/>
                  <a:ea typeface="Segoe UI" pitchFamily="34" charset="0"/>
                  <a:cs typeface="Segoe UI" pitchFamily="34" charset="0"/>
                </a:rPr>
                <a:t>Extend</a:t>
              </a:r>
            </a:p>
          </p:txBody>
        </p:sp>
      </p:grpSp>
      <p:sp>
        <p:nvSpPr>
          <p:cNvPr id="29" name="TextBox 28"/>
          <p:cNvSpPr txBox="1"/>
          <p:nvPr/>
        </p:nvSpPr>
        <p:spPr>
          <a:xfrm>
            <a:off x="6433554" y="1311229"/>
            <a:ext cx="4630876" cy="446276"/>
          </a:xfrm>
          <a:prstGeom prst="rect">
            <a:avLst/>
          </a:prstGeom>
          <a:noFill/>
        </p:spPr>
        <p:txBody>
          <a:bodyPr wrap="square" lIns="0" tIns="0" rIns="0" bIns="0" rtlCol="0">
            <a:spAutoFit/>
          </a:bodyPr>
          <a:lstStyle/>
          <a:p>
            <a:r>
              <a:rPr lang="en-US" sz="2900" spc="-71" dirty="0">
                <a:gradFill>
                  <a:gsLst>
                    <a:gs pos="2917">
                      <a:srgbClr val="797A7D"/>
                    </a:gs>
                    <a:gs pos="95000">
                      <a:srgbClr val="797A7D"/>
                    </a:gs>
                  </a:gsLst>
                  <a:lin ang="5400000" scaled="0"/>
                </a:gradFill>
              </a:rPr>
              <a:t>Task Worker Offering</a:t>
            </a:r>
          </a:p>
        </p:txBody>
      </p:sp>
    </p:spTree>
    <p:extLst>
      <p:ext uri="{BB962C8B-B14F-4D97-AF65-F5344CB8AC3E}">
        <p14:creationId xmlns:p14="http://schemas.microsoft.com/office/powerpoint/2010/main" val="898806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1+#ppt_w/2"/>
                                          </p:val>
                                        </p:tav>
                                        <p:tav tm="100000">
                                          <p:val>
                                            <p:strVal val="#ppt_x"/>
                                          </p:val>
                                        </p:tav>
                                      </p:tavLst>
                                    </p:anim>
                                    <p:anim calcmode="lin" valueType="num">
                                      <p:cBhvr additive="base">
                                        <p:cTn id="8" dur="7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25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750" fill="hold"/>
                                        <p:tgtEl>
                                          <p:spTgt spid="20"/>
                                        </p:tgtEl>
                                        <p:attrNameLst>
                                          <p:attrName>ppt_x</p:attrName>
                                        </p:attrNameLst>
                                      </p:cBhvr>
                                      <p:tavLst>
                                        <p:tav tm="0">
                                          <p:val>
                                            <p:strVal val="1+#ppt_w/2"/>
                                          </p:val>
                                        </p:tav>
                                        <p:tav tm="100000">
                                          <p:val>
                                            <p:strVal val="#ppt_x"/>
                                          </p:val>
                                        </p:tav>
                                      </p:tavLst>
                                    </p:anim>
                                    <p:anim calcmode="lin" valueType="num">
                                      <p:cBhvr additive="base">
                                        <p:cTn id="12" dur="75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0-#ppt_w/2"/>
                                          </p:val>
                                        </p:tav>
                                        <p:tav tm="100000">
                                          <p:val>
                                            <p:strVal val="#ppt_x"/>
                                          </p:val>
                                        </p:tav>
                                      </p:tavLst>
                                    </p:anim>
                                    <p:anim calcmode="lin" valueType="num">
                                      <p:cBhvr additive="base">
                                        <p:cTn id="16" dur="75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25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750" fill="hold"/>
                                        <p:tgtEl>
                                          <p:spTgt spid="4"/>
                                        </p:tgtEl>
                                        <p:attrNameLst>
                                          <p:attrName>ppt_x</p:attrName>
                                        </p:attrNameLst>
                                      </p:cBhvr>
                                      <p:tavLst>
                                        <p:tav tm="0">
                                          <p:val>
                                            <p:strVal val="0-#ppt_w/2"/>
                                          </p:val>
                                        </p:tav>
                                        <p:tav tm="100000">
                                          <p:val>
                                            <p:strVal val="#ppt_x"/>
                                          </p:val>
                                        </p:tav>
                                      </p:tavLst>
                                    </p:anim>
                                    <p:anim calcmode="lin" valueType="num">
                                      <p:cBhvr additive="base">
                                        <p:cTn id="20" dur="750" fill="hold"/>
                                        <p:tgtEl>
                                          <p:spTgt spid="4"/>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50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750" fill="hold"/>
                                        <p:tgtEl>
                                          <p:spTgt spid="6"/>
                                        </p:tgtEl>
                                        <p:attrNameLst>
                                          <p:attrName>ppt_x</p:attrName>
                                        </p:attrNameLst>
                                      </p:cBhvr>
                                      <p:tavLst>
                                        <p:tav tm="0">
                                          <p:val>
                                            <p:strVal val="0-#ppt_w/2"/>
                                          </p:val>
                                        </p:tav>
                                        <p:tav tm="100000">
                                          <p:val>
                                            <p:strVal val="#ppt_x"/>
                                          </p:val>
                                        </p:tav>
                                      </p:tavLst>
                                    </p:anim>
                                    <p:anim calcmode="lin" valueType="num">
                                      <p:cBhvr additive="base">
                                        <p:cTn id="24" dur="75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50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750" fill="hold"/>
                                        <p:tgtEl>
                                          <p:spTgt spid="19"/>
                                        </p:tgtEl>
                                        <p:attrNameLst>
                                          <p:attrName>ppt_x</p:attrName>
                                        </p:attrNameLst>
                                      </p:cBhvr>
                                      <p:tavLst>
                                        <p:tav tm="0">
                                          <p:val>
                                            <p:strVal val="1+#ppt_w/2"/>
                                          </p:val>
                                        </p:tav>
                                        <p:tav tm="100000">
                                          <p:val>
                                            <p:strVal val="#ppt_x"/>
                                          </p:val>
                                        </p:tav>
                                      </p:tavLst>
                                    </p:anim>
                                    <p:anim calcmode="lin" valueType="num">
                                      <p:cBhvr additive="base">
                                        <p:cTn id="28" dur="7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Yammer and Office 365</a:t>
            </a:r>
            <a:endParaRPr lang="en-US" dirty="0"/>
          </a:p>
        </p:txBody>
      </p:sp>
      <p:grpSp>
        <p:nvGrpSpPr>
          <p:cNvPr id="4" name="Group 3"/>
          <p:cNvGrpSpPr/>
          <p:nvPr/>
        </p:nvGrpSpPr>
        <p:grpSpPr>
          <a:xfrm>
            <a:off x="595241" y="1872000"/>
            <a:ext cx="3698940" cy="3371202"/>
            <a:chOff x="583540" y="2701093"/>
            <a:chExt cx="3626226" cy="3305400"/>
          </a:xfrm>
        </p:grpSpPr>
        <p:sp>
          <p:nvSpPr>
            <p:cNvPr id="19" name="Rectangle 18"/>
            <p:cNvSpPr/>
            <p:nvPr/>
          </p:nvSpPr>
          <p:spPr>
            <a:xfrm>
              <a:off x="1964371" y="2701093"/>
              <a:ext cx="864564" cy="307777"/>
            </a:xfrm>
            <a:prstGeom prst="rect">
              <a:avLst/>
            </a:prstGeom>
          </p:spPr>
          <p:txBody>
            <a:bodyPr wrap="none">
              <a:spAutoFit/>
            </a:bodyPr>
            <a:lstStyle/>
            <a:p>
              <a:pPr algn="ctr" defTabSz="932616"/>
              <a:r>
                <a:rPr lang="en-US" sz="1400" dirty="0">
                  <a:solidFill>
                    <a:srgbClr val="3F3F3F">
                      <a:alpha val="99000"/>
                    </a:srgbClr>
                  </a:solidFill>
                  <a:ea typeface="Segoe UI" panose="020B0502040204020203" pitchFamily="34" charset="0"/>
                  <a:cs typeface="Segoe UI" panose="020B0502040204020203" pitchFamily="34" charset="0"/>
                </a:rPr>
                <a:t>Summer</a:t>
              </a:r>
            </a:p>
          </p:txBody>
        </p:sp>
        <p:sp>
          <p:nvSpPr>
            <p:cNvPr id="5" name="Rectangle 4"/>
            <p:cNvSpPr/>
            <p:nvPr/>
          </p:nvSpPr>
          <p:spPr>
            <a:xfrm>
              <a:off x="583540" y="3098865"/>
              <a:ext cx="3626226" cy="727898"/>
            </a:xfrm>
            <a:prstGeom prst="rect">
              <a:avLst/>
            </a:prstGeom>
            <a:solidFill>
              <a:schemeClr val="accent2">
                <a:lumMod val="75000"/>
              </a:schemeClr>
            </a:solidFill>
          </p:spPr>
          <p:txBody>
            <a:bodyPr wrap="square" lIns="68580" tIns="68580" rIns="68580" anchor="t">
              <a:noAutofit/>
            </a:bodyPr>
            <a:lstStyle/>
            <a:p>
              <a:pPr algn="ctr" defTabSz="932616"/>
              <a:r>
                <a:rPr lang="en-US" sz="3300" dirty="0">
                  <a:solidFill>
                    <a:srgbClr val="FFFFFF">
                      <a:alpha val="99000"/>
                    </a:srgbClr>
                  </a:solidFill>
                  <a:latin typeface="Segoe UI Light" pitchFamily="34" charset="0"/>
                </a:rPr>
                <a:t>Today</a:t>
              </a:r>
            </a:p>
          </p:txBody>
        </p:sp>
        <p:cxnSp>
          <p:nvCxnSpPr>
            <p:cNvPr id="7" name="Straight Connector 6"/>
            <p:cNvCxnSpPr/>
            <p:nvPr/>
          </p:nvCxnSpPr>
          <p:spPr>
            <a:xfrm>
              <a:off x="583540" y="3039284"/>
              <a:ext cx="3626226"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bwMode="auto">
            <a:xfrm>
              <a:off x="2320666" y="2969838"/>
              <a:ext cx="151975" cy="151975"/>
            </a:xfrm>
            <a:prstGeom prst="ellipse">
              <a:avLst/>
            </a:prstGeom>
            <a:solidFill>
              <a:schemeClr val="accent2">
                <a:lumMod val="75000"/>
              </a:schemeClr>
            </a:solidFill>
            <a:ln w="285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34290" rIns="34290" bIns="68580" numCol="1" spcCol="0" rtlCol="0" fromWordArt="0" anchor="b" anchorCtr="0" forceAA="0" compatLnSpc="1">
              <a:prstTxWarp prst="textNoShape">
                <a:avLst/>
              </a:prstTxWarp>
              <a:noAutofit/>
            </a:bodyPr>
            <a:lstStyle/>
            <a:p>
              <a:pPr algn="ctr" defTabSz="932309" fontAlgn="base">
                <a:spcBef>
                  <a:spcPct val="0"/>
                </a:spcBef>
                <a:spcAft>
                  <a:spcPct val="0"/>
                </a:spcAft>
              </a:pPr>
              <a:endParaRPr lang="en-US" spc="-52" dirty="0" err="1">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p:cNvSpPr/>
            <p:nvPr/>
          </p:nvSpPr>
          <p:spPr>
            <a:xfrm>
              <a:off x="583540" y="3874336"/>
              <a:ext cx="3626226" cy="673460"/>
            </a:xfrm>
            <a:prstGeom prst="rect">
              <a:avLst/>
            </a:prstGeom>
            <a:solidFill>
              <a:schemeClr val="accent2">
                <a:lumMod val="50000"/>
              </a:schemeClr>
            </a:solidFill>
          </p:spPr>
          <p:txBody>
            <a:bodyPr wrap="square" lIns="68580" tIns="68580" rIns="68580" bIns="68580" anchor="ctr">
              <a:noAutofit/>
            </a:bodyPr>
            <a:lstStyle/>
            <a:p>
              <a:pPr algn="ctr" defTabSz="932616">
                <a:spcBef>
                  <a:spcPts val="612"/>
                </a:spcBef>
              </a:pPr>
              <a:r>
                <a:rPr lang="en-US" sz="1600" dirty="0">
                  <a:solidFill>
                    <a:srgbClr val="FFFFFF">
                      <a:alpha val="99000"/>
                    </a:srgbClr>
                  </a:solidFill>
                </a:rPr>
                <a:t>Option to replace SharePoint</a:t>
              </a:r>
              <a:br>
                <a:rPr lang="en-US" sz="1600" dirty="0">
                  <a:solidFill>
                    <a:srgbClr val="FFFFFF">
                      <a:alpha val="99000"/>
                    </a:srgbClr>
                  </a:solidFill>
                </a:rPr>
              </a:br>
              <a:r>
                <a:rPr lang="en-US" sz="1600" dirty="0">
                  <a:solidFill>
                    <a:srgbClr val="FFFFFF">
                      <a:alpha val="99000"/>
                    </a:srgbClr>
                  </a:solidFill>
                </a:rPr>
                <a:t>Newsfeed with Yammer</a:t>
              </a:r>
            </a:p>
          </p:txBody>
        </p:sp>
        <p:sp>
          <p:nvSpPr>
            <p:cNvPr id="16" name="Rectangle 15"/>
            <p:cNvSpPr/>
            <p:nvPr/>
          </p:nvSpPr>
          <p:spPr>
            <a:xfrm>
              <a:off x="583540" y="4603686"/>
              <a:ext cx="3626226" cy="673460"/>
            </a:xfrm>
            <a:prstGeom prst="rect">
              <a:avLst/>
            </a:prstGeom>
            <a:solidFill>
              <a:schemeClr val="accent2">
                <a:lumMod val="50000"/>
              </a:schemeClr>
            </a:solidFill>
          </p:spPr>
          <p:txBody>
            <a:bodyPr wrap="square" lIns="68580" tIns="68580" rIns="68580" bIns="68580" anchor="ctr">
              <a:noAutofit/>
            </a:bodyPr>
            <a:lstStyle/>
            <a:p>
              <a:pPr algn="ctr" defTabSz="932616">
                <a:spcBef>
                  <a:spcPts val="612"/>
                </a:spcBef>
              </a:pPr>
              <a:r>
                <a:rPr lang="en-US" sz="1600" dirty="0">
                  <a:solidFill>
                    <a:srgbClr val="FFFFFF">
                      <a:alpha val="99000"/>
                    </a:srgbClr>
                  </a:solidFill>
                </a:rPr>
                <a:t>Yammer app for SharePoint</a:t>
              </a:r>
            </a:p>
          </p:txBody>
        </p:sp>
        <p:sp>
          <p:nvSpPr>
            <p:cNvPr id="17" name="Rectangle 16"/>
            <p:cNvSpPr/>
            <p:nvPr/>
          </p:nvSpPr>
          <p:spPr>
            <a:xfrm>
              <a:off x="583540" y="5333033"/>
              <a:ext cx="3626226" cy="673460"/>
            </a:xfrm>
            <a:prstGeom prst="rect">
              <a:avLst/>
            </a:prstGeom>
            <a:solidFill>
              <a:schemeClr val="accent2">
                <a:lumMod val="50000"/>
              </a:schemeClr>
            </a:solidFill>
          </p:spPr>
          <p:txBody>
            <a:bodyPr wrap="square" lIns="68580" tIns="68580" rIns="68580" bIns="68580" anchor="ctr">
              <a:noAutofit/>
            </a:bodyPr>
            <a:lstStyle/>
            <a:p>
              <a:pPr algn="ctr" defTabSz="932616">
                <a:spcBef>
                  <a:spcPts val="612"/>
                </a:spcBef>
              </a:pPr>
              <a:r>
                <a:rPr lang="en-US" sz="1600" dirty="0">
                  <a:solidFill>
                    <a:srgbClr val="FFFFFF">
                      <a:alpha val="99000"/>
                    </a:srgbClr>
                  </a:solidFill>
                </a:rPr>
                <a:t>SharePoint 2013 </a:t>
              </a:r>
              <a:br>
                <a:rPr lang="en-US" sz="1600" dirty="0">
                  <a:solidFill>
                    <a:srgbClr val="FFFFFF">
                      <a:alpha val="99000"/>
                    </a:srgbClr>
                  </a:solidFill>
                </a:rPr>
              </a:br>
              <a:r>
                <a:rPr lang="en-US" sz="1600" dirty="0">
                  <a:solidFill>
                    <a:srgbClr val="FFFFFF">
                      <a:alpha val="99000"/>
                    </a:srgbClr>
                  </a:solidFill>
                </a:rPr>
                <a:t>on-premises guidance</a:t>
              </a:r>
            </a:p>
          </p:txBody>
        </p:sp>
        <p:sp>
          <p:nvSpPr>
            <p:cNvPr id="52" name="Freeform 46"/>
            <p:cNvSpPr>
              <a:spLocks/>
            </p:cNvSpPr>
            <p:nvPr/>
          </p:nvSpPr>
          <p:spPr bwMode="auto">
            <a:xfrm>
              <a:off x="3841244" y="4103760"/>
              <a:ext cx="277228" cy="214611"/>
            </a:xfrm>
            <a:custGeom>
              <a:avLst/>
              <a:gdLst>
                <a:gd name="T0" fmla="*/ 860 w 2289"/>
                <a:gd name="T1" fmla="*/ 914 h 1772"/>
                <a:gd name="T2" fmla="*/ 451 w 2289"/>
                <a:gd name="T3" fmla="*/ 470 h 1772"/>
                <a:gd name="T4" fmla="*/ 0 w 2289"/>
                <a:gd name="T5" fmla="*/ 921 h 1772"/>
                <a:gd name="T6" fmla="*/ 0 w 2289"/>
                <a:gd name="T7" fmla="*/ 921 h 1772"/>
                <a:gd name="T8" fmla="*/ 851 w 2289"/>
                <a:gd name="T9" fmla="*/ 1772 h 1772"/>
                <a:gd name="T10" fmla="*/ 2289 w 2289"/>
                <a:gd name="T11" fmla="*/ 335 h 1772"/>
                <a:gd name="T12" fmla="*/ 1961 w 2289"/>
                <a:gd name="T13" fmla="*/ 0 h 1772"/>
                <a:gd name="T14" fmla="*/ 860 w 2289"/>
                <a:gd name="T15" fmla="*/ 914 h 17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9" h="1772">
                  <a:moveTo>
                    <a:pt x="860" y="914"/>
                  </a:moveTo>
                  <a:lnTo>
                    <a:pt x="451" y="470"/>
                  </a:lnTo>
                  <a:lnTo>
                    <a:pt x="0" y="921"/>
                  </a:lnTo>
                  <a:lnTo>
                    <a:pt x="0" y="921"/>
                  </a:lnTo>
                  <a:lnTo>
                    <a:pt x="851" y="1772"/>
                  </a:lnTo>
                  <a:lnTo>
                    <a:pt x="2289" y="335"/>
                  </a:lnTo>
                  <a:lnTo>
                    <a:pt x="1961" y="0"/>
                  </a:lnTo>
                  <a:lnTo>
                    <a:pt x="860" y="914"/>
                  </a:lnTo>
                  <a:close/>
                </a:path>
              </a:pathLst>
            </a:custGeom>
            <a:solidFill>
              <a:schemeClr val="bg1"/>
            </a:solidFill>
            <a:ln>
              <a:noFill/>
            </a:ln>
          </p:spPr>
          <p:txBody>
            <a:bodyPr vert="horz" wrap="square" lIns="67209" tIns="33605" rIns="67209" bIns="33605" numCol="1" anchor="t" anchorCtr="0" compatLnSpc="1">
              <a:prstTxWarp prst="textNoShape">
                <a:avLst/>
              </a:prstTxWarp>
            </a:bodyPr>
            <a:lstStyle/>
            <a:p>
              <a:pPr defTabSz="914062">
                <a:defRPr/>
              </a:pPr>
              <a:endParaRPr lang="en-US" kern="0">
                <a:gradFill>
                  <a:gsLst>
                    <a:gs pos="0">
                      <a:srgbClr val="FFFFFF"/>
                    </a:gs>
                    <a:gs pos="100000">
                      <a:srgbClr val="FFFFFF"/>
                    </a:gs>
                  </a:gsLst>
                  <a:lin ang="5400000" scaled="0"/>
                </a:gradFill>
              </a:endParaRPr>
            </a:p>
          </p:txBody>
        </p:sp>
        <p:sp>
          <p:nvSpPr>
            <p:cNvPr id="57" name="Freeform 46"/>
            <p:cNvSpPr>
              <a:spLocks/>
            </p:cNvSpPr>
            <p:nvPr/>
          </p:nvSpPr>
          <p:spPr bwMode="auto">
            <a:xfrm>
              <a:off x="3841244" y="4833110"/>
              <a:ext cx="277228" cy="214611"/>
            </a:xfrm>
            <a:custGeom>
              <a:avLst/>
              <a:gdLst>
                <a:gd name="T0" fmla="*/ 860 w 2289"/>
                <a:gd name="T1" fmla="*/ 914 h 1772"/>
                <a:gd name="T2" fmla="*/ 451 w 2289"/>
                <a:gd name="T3" fmla="*/ 470 h 1772"/>
                <a:gd name="T4" fmla="*/ 0 w 2289"/>
                <a:gd name="T5" fmla="*/ 921 h 1772"/>
                <a:gd name="T6" fmla="*/ 0 w 2289"/>
                <a:gd name="T7" fmla="*/ 921 h 1772"/>
                <a:gd name="T8" fmla="*/ 851 w 2289"/>
                <a:gd name="T9" fmla="*/ 1772 h 1772"/>
                <a:gd name="T10" fmla="*/ 2289 w 2289"/>
                <a:gd name="T11" fmla="*/ 335 h 1772"/>
                <a:gd name="T12" fmla="*/ 1961 w 2289"/>
                <a:gd name="T13" fmla="*/ 0 h 1772"/>
                <a:gd name="T14" fmla="*/ 860 w 2289"/>
                <a:gd name="T15" fmla="*/ 914 h 17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9" h="1772">
                  <a:moveTo>
                    <a:pt x="860" y="914"/>
                  </a:moveTo>
                  <a:lnTo>
                    <a:pt x="451" y="470"/>
                  </a:lnTo>
                  <a:lnTo>
                    <a:pt x="0" y="921"/>
                  </a:lnTo>
                  <a:lnTo>
                    <a:pt x="0" y="921"/>
                  </a:lnTo>
                  <a:lnTo>
                    <a:pt x="851" y="1772"/>
                  </a:lnTo>
                  <a:lnTo>
                    <a:pt x="2289" y="335"/>
                  </a:lnTo>
                  <a:lnTo>
                    <a:pt x="1961" y="0"/>
                  </a:lnTo>
                  <a:lnTo>
                    <a:pt x="860" y="914"/>
                  </a:lnTo>
                  <a:close/>
                </a:path>
              </a:pathLst>
            </a:custGeom>
            <a:solidFill>
              <a:schemeClr val="bg1"/>
            </a:solidFill>
            <a:ln>
              <a:noFill/>
            </a:ln>
          </p:spPr>
          <p:txBody>
            <a:bodyPr vert="horz" wrap="square" lIns="67209" tIns="33605" rIns="67209" bIns="33605" numCol="1" anchor="t" anchorCtr="0" compatLnSpc="1">
              <a:prstTxWarp prst="textNoShape">
                <a:avLst/>
              </a:prstTxWarp>
            </a:bodyPr>
            <a:lstStyle/>
            <a:p>
              <a:pPr defTabSz="914062">
                <a:defRPr/>
              </a:pPr>
              <a:endParaRPr lang="en-US" kern="0">
                <a:gradFill>
                  <a:gsLst>
                    <a:gs pos="0">
                      <a:srgbClr val="FFFFFF"/>
                    </a:gs>
                    <a:gs pos="100000">
                      <a:srgbClr val="FFFFFF"/>
                    </a:gs>
                  </a:gsLst>
                  <a:lin ang="5400000" scaled="0"/>
                </a:gradFill>
              </a:endParaRPr>
            </a:p>
          </p:txBody>
        </p:sp>
        <p:sp>
          <p:nvSpPr>
            <p:cNvPr id="58" name="Freeform 46"/>
            <p:cNvSpPr>
              <a:spLocks/>
            </p:cNvSpPr>
            <p:nvPr/>
          </p:nvSpPr>
          <p:spPr bwMode="auto">
            <a:xfrm>
              <a:off x="3841244" y="5562457"/>
              <a:ext cx="277228" cy="214611"/>
            </a:xfrm>
            <a:custGeom>
              <a:avLst/>
              <a:gdLst>
                <a:gd name="T0" fmla="*/ 860 w 2289"/>
                <a:gd name="T1" fmla="*/ 914 h 1772"/>
                <a:gd name="T2" fmla="*/ 451 w 2289"/>
                <a:gd name="T3" fmla="*/ 470 h 1772"/>
                <a:gd name="T4" fmla="*/ 0 w 2289"/>
                <a:gd name="T5" fmla="*/ 921 h 1772"/>
                <a:gd name="T6" fmla="*/ 0 w 2289"/>
                <a:gd name="T7" fmla="*/ 921 h 1772"/>
                <a:gd name="T8" fmla="*/ 851 w 2289"/>
                <a:gd name="T9" fmla="*/ 1772 h 1772"/>
                <a:gd name="T10" fmla="*/ 2289 w 2289"/>
                <a:gd name="T11" fmla="*/ 335 h 1772"/>
                <a:gd name="T12" fmla="*/ 1961 w 2289"/>
                <a:gd name="T13" fmla="*/ 0 h 1772"/>
                <a:gd name="T14" fmla="*/ 860 w 2289"/>
                <a:gd name="T15" fmla="*/ 914 h 17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9" h="1772">
                  <a:moveTo>
                    <a:pt x="860" y="914"/>
                  </a:moveTo>
                  <a:lnTo>
                    <a:pt x="451" y="470"/>
                  </a:lnTo>
                  <a:lnTo>
                    <a:pt x="0" y="921"/>
                  </a:lnTo>
                  <a:lnTo>
                    <a:pt x="0" y="921"/>
                  </a:lnTo>
                  <a:lnTo>
                    <a:pt x="851" y="1772"/>
                  </a:lnTo>
                  <a:lnTo>
                    <a:pt x="2289" y="335"/>
                  </a:lnTo>
                  <a:lnTo>
                    <a:pt x="1961" y="0"/>
                  </a:lnTo>
                  <a:lnTo>
                    <a:pt x="860" y="914"/>
                  </a:lnTo>
                  <a:close/>
                </a:path>
              </a:pathLst>
            </a:custGeom>
            <a:solidFill>
              <a:schemeClr val="bg1"/>
            </a:solidFill>
            <a:ln>
              <a:noFill/>
            </a:ln>
          </p:spPr>
          <p:txBody>
            <a:bodyPr vert="horz" wrap="square" lIns="67209" tIns="33605" rIns="67209" bIns="33605" numCol="1" anchor="t" anchorCtr="0" compatLnSpc="1">
              <a:prstTxWarp prst="textNoShape">
                <a:avLst/>
              </a:prstTxWarp>
            </a:bodyPr>
            <a:lstStyle/>
            <a:p>
              <a:pPr defTabSz="914062">
                <a:defRPr/>
              </a:pPr>
              <a:endParaRPr lang="en-US" kern="0">
                <a:gradFill>
                  <a:gsLst>
                    <a:gs pos="0">
                      <a:srgbClr val="FFFFFF"/>
                    </a:gs>
                    <a:gs pos="100000">
                      <a:srgbClr val="FFFFFF"/>
                    </a:gs>
                  </a:gsLst>
                  <a:lin ang="5400000" scaled="0"/>
                </a:gradFill>
              </a:endParaRPr>
            </a:p>
          </p:txBody>
        </p:sp>
      </p:grpSp>
      <p:grpSp>
        <p:nvGrpSpPr>
          <p:cNvPr id="8" name="Group 7"/>
          <p:cNvGrpSpPr/>
          <p:nvPr/>
        </p:nvGrpSpPr>
        <p:grpSpPr>
          <a:xfrm>
            <a:off x="4351600" y="1872000"/>
            <a:ext cx="7730561" cy="3371202"/>
            <a:chOff x="4266056" y="2701093"/>
            <a:chExt cx="7578594" cy="3305400"/>
          </a:xfrm>
        </p:grpSpPr>
        <p:sp>
          <p:nvSpPr>
            <p:cNvPr id="28" name="Rectangle 27"/>
            <p:cNvSpPr/>
            <p:nvPr/>
          </p:nvSpPr>
          <p:spPr>
            <a:xfrm>
              <a:off x="5842129" y="2701093"/>
              <a:ext cx="474081" cy="307777"/>
            </a:xfrm>
            <a:prstGeom prst="rect">
              <a:avLst/>
            </a:prstGeom>
          </p:spPr>
          <p:txBody>
            <a:bodyPr wrap="none">
              <a:spAutoFit/>
            </a:bodyPr>
            <a:lstStyle/>
            <a:p>
              <a:pPr algn="ctr" defTabSz="932616"/>
              <a:r>
                <a:rPr lang="en-US" sz="1400" dirty="0">
                  <a:solidFill>
                    <a:srgbClr val="3F3F3F">
                      <a:alpha val="99000"/>
                    </a:srgbClr>
                  </a:solidFill>
                  <a:ea typeface="Segoe UI" panose="020B0502040204020203" pitchFamily="34" charset="0"/>
                  <a:cs typeface="Segoe UI" panose="020B0502040204020203" pitchFamily="34" charset="0"/>
                </a:rPr>
                <a:t>Fall</a:t>
              </a:r>
            </a:p>
          </p:txBody>
        </p:sp>
        <p:sp>
          <p:nvSpPr>
            <p:cNvPr id="22" name="Rectangle 21"/>
            <p:cNvSpPr/>
            <p:nvPr/>
          </p:nvSpPr>
          <p:spPr>
            <a:xfrm>
              <a:off x="4266056" y="3098865"/>
              <a:ext cx="3626226" cy="727898"/>
            </a:xfrm>
            <a:prstGeom prst="rect">
              <a:avLst/>
            </a:prstGeom>
            <a:solidFill>
              <a:srgbClr val="0071BC"/>
            </a:solidFill>
          </p:spPr>
          <p:txBody>
            <a:bodyPr wrap="square" lIns="68580" tIns="68580" rIns="68580" anchor="t">
              <a:noAutofit/>
            </a:bodyPr>
            <a:lstStyle/>
            <a:p>
              <a:pPr algn="ctr" defTabSz="932616"/>
              <a:r>
                <a:rPr lang="en-US" sz="3300" dirty="0">
                  <a:solidFill>
                    <a:srgbClr val="FFFFFF">
                      <a:alpha val="99000"/>
                    </a:srgbClr>
                  </a:solidFill>
                  <a:latin typeface="Segoe UI Light" pitchFamily="34" charset="0"/>
                </a:rPr>
                <a:t>Tomorrow</a:t>
              </a:r>
            </a:p>
          </p:txBody>
        </p:sp>
        <p:cxnSp>
          <p:nvCxnSpPr>
            <p:cNvPr id="26" name="Straight Connector 25"/>
            <p:cNvCxnSpPr/>
            <p:nvPr/>
          </p:nvCxnSpPr>
          <p:spPr>
            <a:xfrm>
              <a:off x="4266056" y="3039284"/>
              <a:ext cx="3626226"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7" name="Oval 26"/>
            <p:cNvSpPr/>
            <p:nvPr/>
          </p:nvSpPr>
          <p:spPr bwMode="auto">
            <a:xfrm>
              <a:off x="6003182" y="2969838"/>
              <a:ext cx="151975" cy="151975"/>
            </a:xfrm>
            <a:prstGeom prst="ellipse">
              <a:avLst/>
            </a:prstGeom>
            <a:solidFill>
              <a:schemeClr val="accent5"/>
            </a:solidFill>
            <a:ln w="285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34290" rIns="34290" bIns="68580" numCol="1" spcCol="0" rtlCol="0" fromWordArt="0" anchor="b" anchorCtr="0" forceAA="0" compatLnSpc="1">
              <a:prstTxWarp prst="textNoShape">
                <a:avLst/>
              </a:prstTxWarp>
              <a:noAutofit/>
            </a:bodyPr>
            <a:lstStyle/>
            <a:p>
              <a:pPr algn="ctr" defTabSz="932309" fontAlgn="base">
                <a:spcBef>
                  <a:spcPct val="0"/>
                </a:spcBef>
                <a:spcAft>
                  <a:spcPct val="0"/>
                </a:spcAft>
              </a:pPr>
              <a:endParaRPr lang="en-US" spc="-52" dirty="0" err="1">
                <a:gradFill>
                  <a:gsLst>
                    <a:gs pos="0">
                      <a:srgbClr val="FFFFFF"/>
                    </a:gs>
                    <a:gs pos="100000">
                      <a:srgbClr val="FFFFFF"/>
                    </a:gs>
                  </a:gsLst>
                  <a:lin ang="5400000" scaled="0"/>
                </a:gradFill>
                <a:ea typeface="Segoe UI" pitchFamily="34" charset="0"/>
                <a:cs typeface="Segoe UI" pitchFamily="34" charset="0"/>
              </a:endParaRPr>
            </a:p>
          </p:txBody>
        </p:sp>
        <p:sp>
          <p:nvSpPr>
            <p:cNvPr id="30" name="Rectangle 29"/>
            <p:cNvSpPr/>
            <p:nvPr/>
          </p:nvSpPr>
          <p:spPr>
            <a:xfrm>
              <a:off x="7950317" y="3098865"/>
              <a:ext cx="3626226" cy="727898"/>
            </a:xfrm>
            <a:prstGeom prst="rect">
              <a:avLst/>
            </a:prstGeom>
            <a:solidFill>
              <a:srgbClr val="0071BC"/>
            </a:solidFill>
          </p:spPr>
          <p:txBody>
            <a:bodyPr wrap="square" lIns="68580" tIns="68580" rIns="68580" anchor="t">
              <a:noAutofit/>
            </a:bodyPr>
            <a:lstStyle/>
            <a:p>
              <a:pPr algn="ctr" defTabSz="932616"/>
              <a:r>
                <a:rPr lang="en-US" sz="3300" dirty="0">
                  <a:solidFill>
                    <a:srgbClr val="FFFFFF">
                      <a:alpha val="99000"/>
                    </a:srgbClr>
                  </a:solidFill>
                  <a:latin typeface="Segoe UI Light" pitchFamily="34" charset="0"/>
                </a:rPr>
                <a:t>Coming Up</a:t>
              </a:r>
            </a:p>
          </p:txBody>
        </p:sp>
        <p:cxnSp>
          <p:nvCxnSpPr>
            <p:cNvPr id="31" name="Straight Connector 30"/>
            <p:cNvCxnSpPr/>
            <p:nvPr/>
          </p:nvCxnSpPr>
          <p:spPr>
            <a:xfrm>
              <a:off x="7950317" y="3039284"/>
              <a:ext cx="3626226"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bwMode="auto">
            <a:xfrm>
              <a:off x="9687442" y="2969838"/>
              <a:ext cx="151975" cy="151975"/>
            </a:xfrm>
            <a:prstGeom prst="ellipse">
              <a:avLst/>
            </a:prstGeom>
            <a:solidFill>
              <a:schemeClr val="accent5"/>
            </a:solidFill>
            <a:ln w="285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34290" rIns="34290" bIns="68580" numCol="1" spcCol="0" rtlCol="0" fromWordArt="0" anchor="b" anchorCtr="0" forceAA="0" compatLnSpc="1">
              <a:prstTxWarp prst="textNoShape">
                <a:avLst/>
              </a:prstTxWarp>
              <a:noAutofit/>
            </a:bodyPr>
            <a:lstStyle/>
            <a:p>
              <a:pPr algn="ctr" defTabSz="932309" fontAlgn="base">
                <a:spcBef>
                  <a:spcPct val="0"/>
                </a:spcBef>
                <a:spcAft>
                  <a:spcPct val="0"/>
                </a:spcAft>
              </a:pPr>
              <a:endParaRPr lang="en-US" spc="-52" dirty="0" err="1">
                <a:gradFill>
                  <a:gsLst>
                    <a:gs pos="0">
                      <a:srgbClr val="FFFFFF"/>
                    </a:gs>
                    <a:gs pos="100000">
                      <a:srgbClr val="FFFFFF"/>
                    </a:gs>
                  </a:gsLst>
                  <a:lin ang="5400000" scaled="0"/>
                </a:gradFill>
                <a:ea typeface="Segoe UI" pitchFamily="34" charset="0"/>
                <a:cs typeface="Segoe UI" pitchFamily="34" charset="0"/>
              </a:endParaRPr>
            </a:p>
          </p:txBody>
        </p:sp>
        <p:sp>
          <p:nvSpPr>
            <p:cNvPr id="23" name="Rectangle 22"/>
            <p:cNvSpPr/>
            <p:nvPr/>
          </p:nvSpPr>
          <p:spPr>
            <a:xfrm>
              <a:off x="4266056" y="3874336"/>
              <a:ext cx="3626226" cy="673460"/>
            </a:xfrm>
            <a:prstGeom prst="rect">
              <a:avLst/>
            </a:prstGeom>
            <a:solidFill>
              <a:schemeClr val="accent5">
                <a:lumMod val="75000"/>
              </a:schemeClr>
            </a:solidFill>
          </p:spPr>
          <p:txBody>
            <a:bodyPr wrap="square" lIns="68580" tIns="68580" rIns="68580" bIns="68580" anchor="ctr">
              <a:noAutofit/>
            </a:bodyPr>
            <a:lstStyle/>
            <a:p>
              <a:pPr algn="ctr" defTabSz="823779" fontAlgn="base">
                <a:spcBef>
                  <a:spcPct val="0"/>
                </a:spcBef>
                <a:spcAft>
                  <a:spcPct val="0"/>
                </a:spcAft>
              </a:pPr>
              <a:r>
                <a:rPr lang="en-US" sz="1600" kern="0" dirty="0">
                  <a:gradFill>
                    <a:gsLst>
                      <a:gs pos="0">
                        <a:srgbClr val="FFFFFF"/>
                      </a:gs>
                      <a:gs pos="100000">
                        <a:srgbClr val="FFFFFF"/>
                      </a:gs>
                    </a:gsLst>
                    <a:lin ang="5400000" scaled="0"/>
                  </a:gradFill>
                  <a:ea typeface="Segoe UI" pitchFamily="34" charset="0"/>
                  <a:cs typeface="Segoe UI" pitchFamily="34" charset="0"/>
                </a:rPr>
                <a:t>New user experience</a:t>
              </a:r>
            </a:p>
          </p:txBody>
        </p:sp>
        <p:sp>
          <p:nvSpPr>
            <p:cNvPr id="24" name="Rectangle 23"/>
            <p:cNvSpPr/>
            <p:nvPr/>
          </p:nvSpPr>
          <p:spPr>
            <a:xfrm>
              <a:off x="4266056" y="4603686"/>
              <a:ext cx="3626226" cy="673460"/>
            </a:xfrm>
            <a:prstGeom prst="rect">
              <a:avLst/>
            </a:prstGeom>
            <a:solidFill>
              <a:schemeClr val="accent5">
                <a:lumMod val="75000"/>
              </a:schemeClr>
            </a:solidFill>
          </p:spPr>
          <p:txBody>
            <a:bodyPr wrap="square" lIns="68580" tIns="68580" rIns="68580" bIns="68580" anchor="ctr">
              <a:noAutofit/>
            </a:bodyPr>
            <a:lstStyle/>
            <a:p>
              <a:pPr algn="ctr" defTabSz="823779" fontAlgn="base">
                <a:spcBef>
                  <a:spcPct val="0"/>
                </a:spcBef>
                <a:spcAft>
                  <a:spcPct val="0"/>
                </a:spcAft>
              </a:pPr>
              <a:r>
                <a:rPr lang="en-US" sz="1600" kern="0" dirty="0">
                  <a:gradFill>
                    <a:gsLst>
                      <a:gs pos="0">
                        <a:srgbClr val="FFFFFF"/>
                      </a:gs>
                      <a:gs pos="100000">
                        <a:srgbClr val="FFFFFF"/>
                      </a:gs>
                    </a:gsLst>
                    <a:lin ang="5400000" scaled="0"/>
                  </a:gradFill>
                  <a:ea typeface="Segoe UI" pitchFamily="34" charset="0"/>
                  <a:cs typeface="Segoe UI" pitchFamily="34" charset="0"/>
                </a:rPr>
                <a:t>Document Conversations</a:t>
              </a:r>
            </a:p>
          </p:txBody>
        </p:sp>
        <p:sp>
          <p:nvSpPr>
            <p:cNvPr id="25" name="Rectangle 24"/>
            <p:cNvSpPr/>
            <p:nvPr/>
          </p:nvSpPr>
          <p:spPr>
            <a:xfrm>
              <a:off x="4266056" y="5333033"/>
              <a:ext cx="3626226" cy="673460"/>
            </a:xfrm>
            <a:prstGeom prst="rect">
              <a:avLst/>
            </a:prstGeom>
            <a:solidFill>
              <a:schemeClr val="accent5">
                <a:lumMod val="75000"/>
              </a:schemeClr>
            </a:solidFill>
          </p:spPr>
          <p:txBody>
            <a:bodyPr wrap="square" lIns="68580" tIns="68580" rIns="68580" bIns="68580" anchor="ctr">
              <a:noAutofit/>
            </a:bodyPr>
            <a:lstStyle/>
            <a:p>
              <a:pPr algn="ctr" defTabSz="823779" fontAlgn="base">
                <a:spcBef>
                  <a:spcPct val="0"/>
                </a:spcBef>
                <a:spcAft>
                  <a:spcPct val="0"/>
                </a:spcAft>
              </a:pPr>
              <a:r>
                <a:rPr lang="en-US" sz="1600" kern="0" dirty="0">
                  <a:gradFill>
                    <a:gsLst>
                      <a:gs pos="0">
                        <a:srgbClr val="FFFFFF"/>
                      </a:gs>
                      <a:gs pos="100000">
                        <a:srgbClr val="FFFFFF"/>
                      </a:gs>
                    </a:gsLst>
                    <a:lin ang="5400000" scaled="0"/>
                  </a:gradFill>
                  <a:ea typeface="Segoe UI" pitchFamily="34" charset="0"/>
                  <a:cs typeface="Segoe UI" pitchFamily="34" charset="0"/>
                </a:rPr>
                <a:t>Office 365 Single sign-on</a:t>
              </a:r>
            </a:p>
          </p:txBody>
        </p:sp>
        <p:sp>
          <p:nvSpPr>
            <p:cNvPr id="33" name="Rectangle 32"/>
            <p:cNvSpPr/>
            <p:nvPr/>
          </p:nvSpPr>
          <p:spPr>
            <a:xfrm>
              <a:off x="7950317" y="3874336"/>
              <a:ext cx="3626226" cy="673460"/>
            </a:xfrm>
            <a:prstGeom prst="rect">
              <a:avLst/>
            </a:prstGeom>
            <a:solidFill>
              <a:schemeClr val="accent5">
                <a:lumMod val="75000"/>
              </a:schemeClr>
            </a:solidFill>
          </p:spPr>
          <p:txBody>
            <a:bodyPr wrap="square" lIns="68580" tIns="68580" rIns="68580" bIns="68580" anchor="ctr">
              <a:noAutofit/>
            </a:bodyPr>
            <a:lstStyle/>
            <a:p>
              <a:pPr algn="ctr" defTabSz="823779" fontAlgn="base">
                <a:spcBef>
                  <a:spcPct val="0"/>
                </a:spcBef>
                <a:spcAft>
                  <a:spcPct val="0"/>
                </a:spcAft>
              </a:pPr>
              <a:r>
                <a:rPr lang="en-US" sz="1600" kern="0" dirty="0">
                  <a:gradFill>
                    <a:gsLst>
                      <a:gs pos="0">
                        <a:srgbClr val="FFFFFF"/>
                      </a:gs>
                      <a:gs pos="100000">
                        <a:srgbClr val="FFFFFF"/>
                      </a:gs>
                    </a:gsLst>
                    <a:lin ang="5400000" scaled="0"/>
                  </a:gradFill>
                  <a:ea typeface="Segoe UI" pitchFamily="34" charset="0"/>
                  <a:cs typeface="Segoe UI" pitchFamily="34" charset="0"/>
                </a:rPr>
                <a:t>External Communication</a:t>
              </a:r>
            </a:p>
          </p:txBody>
        </p:sp>
        <p:sp>
          <p:nvSpPr>
            <p:cNvPr id="34" name="Rectangle 33"/>
            <p:cNvSpPr/>
            <p:nvPr/>
          </p:nvSpPr>
          <p:spPr>
            <a:xfrm>
              <a:off x="7950317" y="4603686"/>
              <a:ext cx="3626226" cy="673460"/>
            </a:xfrm>
            <a:prstGeom prst="rect">
              <a:avLst/>
            </a:prstGeom>
            <a:solidFill>
              <a:schemeClr val="accent5">
                <a:lumMod val="75000"/>
              </a:schemeClr>
            </a:solidFill>
          </p:spPr>
          <p:txBody>
            <a:bodyPr wrap="square" lIns="68580" tIns="68580" rIns="68580" bIns="68580" anchor="ctr">
              <a:noAutofit/>
            </a:bodyPr>
            <a:lstStyle/>
            <a:p>
              <a:pPr algn="ctr" defTabSz="823779" fontAlgn="base">
                <a:spcBef>
                  <a:spcPct val="0"/>
                </a:spcBef>
                <a:spcAft>
                  <a:spcPct val="0"/>
                </a:spcAft>
              </a:pPr>
              <a:r>
                <a:rPr lang="en-US" sz="1600" kern="0" dirty="0">
                  <a:gradFill>
                    <a:gsLst>
                      <a:gs pos="0">
                        <a:srgbClr val="FFFFFF"/>
                      </a:gs>
                      <a:gs pos="100000">
                        <a:srgbClr val="FFFFFF"/>
                      </a:gs>
                    </a:gsLst>
                    <a:lin ang="5400000" scaled="0"/>
                  </a:gradFill>
                  <a:ea typeface="Segoe UI" pitchFamily="34" charset="0"/>
                  <a:cs typeface="Segoe UI" pitchFamily="34" charset="0"/>
                </a:rPr>
                <a:t>Email Integration</a:t>
              </a:r>
            </a:p>
          </p:txBody>
        </p:sp>
        <p:sp>
          <p:nvSpPr>
            <p:cNvPr id="35" name="Rectangle 34"/>
            <p:cNvSpPr/>
            <p:nvPr/>
          </p:nvSpPr>
          <p:spPr>
            <a:xfrm>
              <a:off x="7950317" y="5333033"/>
              <a:ext cx="3626226" cy="673460"/>
            </a:xfrm>
            <a:prstGeom prst="rect">
              <a:avLst/>
            </a:prstGeom>
            <a:solidFill>
              <a:schemeClr val="accent5">
                <a:lumMod val="75000"/>
              </a:schemeClr>
            </a:solidFill>
          </p:spPr>
          <p:txBody>
            <a:bodyPr wrap="square" lIns="68580" tIns="68580" rIns="68580" bIns="68580" anchor="ctr">
              <a:noAutofit/>
            </a:bodyPr>
            <a:lstStyle/>
            <a:p>
              <a:pPr algn="ctr" defTabSz="823779" fontAlgn="base">
                <a:spcBef>
                  <a:spcPct val="0"/>
                </a:spcBef>
                <a:spcAft>
                  <a:spcPct val="0"/>
                </a:spcAft>
              </a:pPr>
              <a:r>
                <a:rPr lang="en-US" sz="1600" kern="0" dirty="0">
                  <a:gradFill>
                    <a:gsLst>
                      <a:gs pos="0">
                        <a:srgbClr val="FFFFFF"/>
                      </a:gs>
                      <a:gs pos="100000">
                        <a:srgbClr val="FFFFFF"/>
                      </a:gs>
                    </a:gsLst>
                    <a:lin ang="5400000" scaled="0"/>
                  </a:gradFill>
                  <a:ea typeface="Segoe UI" pitchFamily="34" charset="0"/>
                  <a:cs typeface="Segoe UI" pitchFamily="34" charset="0"/>
                </a:rPr>
                <a:t>Enhance Messaging</a:t>
              </a:r>
            </a:p>
          </p:txBody>
        </p:sp>
        <p:sp>
          <p:nvSpPr>
            <p:cNvPr id="36" name="Rectangle 35"/>
            <p:cNvSpPr/>
            <p:nvPr/>
          </p:nvSpPr>
          <p:spPr>
            <a:xfrm>
              <a:off x="9408112" y="2701093"/>
              <a:ext cx="710636" cy="307777"/>
            </a:xfrm>
            <a:prstGeom prst="rect">
              <a:avLst/>
            </a:prstGeom>
          </p:spPr>
          <p:txBody>
            <a:bodyPr wrap="none">
              <a:spAutoFit/>
            </a:bodyPr>
            <a:lstStyle/>
            <a:p>
              <a:pPr algn="ctr" defTabSz="932616"/>
              <a:r>
                <a:rPr lang="en-US" sz="1400" dirty="0">
                  <a:solidFill>
                    <a:srgbClr val="3F3F3F">
                      <a:alpha val="99000"/>
                    </a:srgbClr>
                  </a:solidFill>
                  <a:ea typeface="Segoe UI" panose="020B0502040204020203" pitchFamily="34" charset="0"/>
                  <a:cs typeface="Segoe UI" panose="020B0502040204020203" pitchFamily="34" charset="0"/>
                </a:rPr>
                <a:t>Winter</a:t>
              </a:r>
            </a:p>
          </p:txBody>
        </p:sp>
        <p:sp>
          <p:nvSpPr>
            <p:cNvPr id="60" name="Isosceles Triangle 59"/>
            <p:cNvSpPr/>
            <p:nvPr/>
          </p:nvSpPr>
          <p:spPr bwMode="auto">
            <a:xfrm rot="5400000">
              <a:off x="11346646" y="3328765"/>
              <a:ext cx="727901" cy="268107"/>
            </a:xfrm>
            <a:prstGeom prst="triangle">
              <a:avLst/>
            </a:prstGeom>
            <a:solidFill>
              <a:schemeClr val="accent5"/>
            </a:solidFill>
            <a:ln w="25400" cap="flat" cmpd="sng" algn="ctr">
              <a:noFill/>
              <a:prstDash val="solid"/>
              <a:headEnd type="none" w="med" len="med"/>
              <a:tailEnd type="none" w="med" len="med"/>
            </a:ln>
            <a:effectLst/>
          </p:spPr>
          <p:txBody>
            <a:bodyPr vert="horz" wrap="square" lIns="60602" tIns="30300" rIns="60602" bIns="30300" numCol="1" rtlCol="0" anchor="ctr" anchorCtr="0" compatLnSpc="1">
              <a:prstTxWarp prst="textNoShape">
                <a:avLst/>
              </a:prstTxWarp>
            </a:bodyPr>
            <a:lstStyle/>
            <a:p>
              <a:pPr algn="ctr" defTabSz="823779" fontAlgn="base">
                <a:spcBef>
                  <a:spcPct val="0"/>
                </a:spcBef>
                <a:spcAft>
                  <a:spcPct val="0"/>
                </a:spcAft>
              </a:pPr>
              <a:endParaRPr lang="en-US" sz="2000" kern="0" dirty="0">
                <a:gradFill>
                  <a:gsLst>
                    <a:gs pos="0">
                      <a:srgbClr val="FFFFFF"/>
                    </a:gs>
                    <a:gs pos="100000">
                      <a:srgbClr val="FFFFFF"/>
                    </a:gs>
                  </a:gsLst>
                  <a:lin ang="5400000" scaled="0"/>
                </a:gradFill>
                <a:ea typeface="Segoe UI" pitchFamily="34" charset="0"/>
                <a:cs typeface="Segoe UI" pitchFamily="34" charset="0"/>
              </a:endParaRPr>
            </a:p>
            <a:p>
              <a:pPr algn="ctr" defTabSz="823779" fontAlgn="base">
                <a:spcBef>
                  <a:spcPct val="0"/>
                </a:spcBef>
                <a:spcAft>
                  <a:spcPct val="0"/>
                </a:spcAft>
              </a:pPr>
              <a:endParaRPr lang="en-US" sz="2000" kern="0" dirty="0">
                <a:gradFill>
                  <a:gsLst>
                    <a:gs pos="0">
                      <a:srgbClr val="FFFFFF"/>
                    </a:gs>
                    <a:gs pos="100000">
                      <a:srgbClr val="FFFFFF"/>
                    </a:gs>
                  </a:gsLst>
                  <a:lin ang="5400000" scaled="0"/>
                </a:gradFill>
                <a:ea typeface="Segoe UI" pitchFamily="34" charset="0"/>
                <a:cs typeface="Segoe UI" pitchFamily="34" charset="0"/>
              </a:endParaRPr>
            </a:p>
          </p:txBody>
        </p:sp>
        <p:sp>
          <p:nvSpPr>
            <p:cNvPr id="61" name="Isosceles Triangle 60"/>
            <p:cNvSpPr/>
            <p:nvPr/>
          </p:nvSpPr>
          <p:spPr bwMode="auto">
            <a:xfrm rot="5400000">
              <a:off x="11374591" y="4077737"/>
              <a:ext cx="672011" cy="268107"/>
            </a:xfrm>
            <a:prstGeom prst="triangle">
              <a:avLst/>
            </a:prstGeom>
            <a:solidFill>
              <a:schemeClr val="accent5">
                <a:lumMod val="75000"/>
              </a:schemeClr>
            </a:solidFill>
            <a:ln w="25400" cap="flat" cmpd="sng" algn="ctr">
              <a:noFill/>
              <a:prstDash val="solid"/>
              <a:headEnd type="none" w="med" len="med"/>
              <a:tailEnd type="none" w="med" len="med"/>
            </a:ln>
            <a:effectLst/>
          </p:spPr>
          <p:txBody>
            <a:bodyPr vert="horz" wrap="square" lIns="60602" tIns="30300" rIns="60602" bIns="30300" numCol="1" rtlCol="0" anchor="ctr" anchorCtr="0" compatLnSpc="1">
              <a:prstTxWarp prst="textNoShape">
                <a:avLst/>
              </a:prstTxWarp>
            </a:bodyPr>
            <a:lstStyle/>
            <a:p>
              <a:pPr algn="ctr" defTabSz="823779" fontAlgn="base">
                <a:spcBef>
                  <a:spcPct val="0"/>
                </a:spcBef>
                <a:spcAft>
                  <a:spcPct val="0"/>
                </a:spcAft>
              </a:pPr>
              <a:endParaRPr lang="en-US" sz="2000" kern="0" dirty="0">
                <a:gradFill>
                  <a:gsLst>
                    <a:gs pos="0">
                      <a:srgbClr val="FFFFFF"/>
                    </a:gs>
                    <a:gs pos="100000">
                      <a:srgbClr val="FFFFFF"/>
                    </a:gs>
                  </a:gsLst>
                  <a:lin ang="5400000" scaled="0"/>
                </a:gradFill>
                <a:ea typeface="Segoe UI" pitchFamily="34" charset="0"/>
                <a:cs typeface="Segoe UI" pitchFamily="34" charset="0"/>
              </a:endParaRPr>
            </a:p>
            <a:p>
              <a:pPr algn="ctr" defTabSz="823779" fontAlgn="base">
                <a:spcBef>
                  <a:spcPct val="0"/>
                </a:spcBef>
                <a:spcAft>
                  <a:spcPct val="0"/>
                </a:spcAft>
              </a:pPr>
              <a:endParaRPr lang="en-US" sz="2000" kern="0" dirty="0">
                <a:gradFill>
                  <a:gsLst>
                    <a:gs pos="0">
                      <a:srgbClr val="FFFFFF"/>
                    </a:gs>
                    <a:gs pos="100000">
                      <a:srgbClr val="FFFFFF"/>
                    </a:gs>
                  </a:gsLst>
                  <a:lin ang="5400000" scaled="0"/>
                </a:gradFill>
                <a:ea typeface="Segoe UI" pitchFamily="34" charset="0"/>
                <a:cs typeface="Segoe UI" pitchFamily="34" charset="0"/>
              </a:endParaRPr>
            </a:p>
          </p:txBody>
        </p:sp>
        <p:sp>
          <p:nvSpPr>
            <p:cNvPr id="62" name="Isosceles Triangle 61"/>
            <p:cNvSpPr/>
            <p:nvPr/>
          </p:nvSpPr>
          <p:spPr bwMode="auto">
            <a:xfrm rot="5400000">
              <a:off x="11374591" y="4799092"/>
              <a:ext cx="672011" cy="268107"/>
            </a:xfrm>
            <a:prstGeom prst="triangle">
              <a:avLst/>
            </a:prstGeom>
            <a:solidFill>
              <a:schemeClr val="accent5">
                <a:lumMod val="75000"/>
              </a:schemeClr>
            </a:solidFill>
            <a:ln w="25400" cap="flat" cmpd="sng" algn="ctr">
              <a:noFill/>
              <a:prstDash val="solid"/>
              <a:headEnd type="none" w="med" len="med"/>
              <a:tailEnd type="none" w="med" len="med"/>
            </a:ln>
            <a:effectLst/>
          </p:spPr>
          <p:txBody>
            <a:bodyPr vert="horz" wrap="square" lIns="60602" tIns="30300" rIns="60602" bIns="30300" numCol="1" rtlCol="0" anchor="ctr" anchorCtr="0" compatLnSpc="1">
              <a:prstTxWarp prst="textNoShape">
                <a:avLst/>
              </a:prstTxWarp>
            </a:bodyPr>
            <a:lstStyle/>
            <a:p>
              <a:pPr algn="ctr" defTabSz="823779" fontAlgn="base">
                <a:spcBef>
                  <a:spcPct val="0"/>
                </a:spcBef>
                <a:spcAft>
                  <a:spcPct val="0"/>
                </a:spcAft>
              </a:pPr>
              <a:endParaRPr lang="en-US" sz="2000" kern="0" dirty="0">
                <a:gradFill>
                  <a:gsLst>
                    <a:gs pos="0">
                      <a:srgbClr val="FFFFFF"/>
                    </a:gs>
                    <a:gs pos="100000">
                      <a:srgbClr val="FFFFFF"/>
                    </a:gs>
                  </a:gsLst>
                  <a:lin ang="5400000" scaled="0"/>
                </a:gradFill>
                <a:ea typeface="Segoe UI" pitchFamily="34" charset="0"/>
                <a:cs typeface="Segoe UI" pitchFamily="34" charset="0"/>
              </a:endParaRPr>
            </a:p>
            <a:p>
              <a:pPr algn="ctr" defTabSz="823779" fontAlgn="base">
                <a:spcBef>
                  <a:spcPct val="0"/>
                </a:spcBef>
                <a:spcAft>
                  <a:spcPct val="0"/>
                </a:spcAft>
              </a:pPr>
              <a:endParaRPr lang="en-US" sz="2000" kern="0" dirty="0">
                <a:gradFill>
                  <a:gsLst>
                    <a:gs pos="0">
                      <a:srgbClr val="FFFFFF"/>
                    </a:gs>
                    <a:gs pos="100000">
                      <a:srgbClr val="FFFFFF"/>
                    </a:gs>
                  </a:gsLst>
                  <a:lin ang="5400000" scaled="0"/>
                </a:gradFill>
                <a:ea typeface="Segoe UI" pitchFamily="34" charset="0"/>
                <a:cs typeface="Segoe UI" pitchFamily="34" charset="0"/>
              </a:endParaRPr>
            </a:p>
          </p:txBody>
        </p:sp>
        <p:sp>
          <p:nvSpPr>
            <p:cNvPr id="63" name="Isosceles Triangle 62"/>
            <p:cNvSpPr/>
            <p:nvPr/>
          </p:nvSpPr>
          <p:spPr bwMode="auto">
            <a:xfrm rot="5400000">
              <a:off x="11374591" y="5534985"/>
              <a:ext cx="672011" cy="268107"/>
            </a:xfrm>
            <a:prstGeom prst="triangle">
              <a:avLst/>
            </a:prstGeom>
            <a:solidFill>
              <a:schemeClr val="accent5">
                <a:lumMod val="75000"/>
              </a:schemeClr>
            </a:solidFill>
            <a:ln w="25400" cap="flat" cmpd="sng" algn="ctr">
              <a:noFill/>
              <a:prstDash val="solid"/>
              <a:headEnd type="none" w="med" len="med"/>
              <a:tailEnd type="none" w="med" len="med"/>
            </a:ln>
            <a:effectLst/>
          </p:spPr>
          <p:txBody>
            <a:bodyPr vert="horz" wrap="square" lIns="60602" tIns="30300" rIns="60602" bIns="30300" numCol="1" rtlCol="0" anchor="ctr" anchorCtr="0" compatLnSpc="1">
              <a:prstTxWarp prst="textNoShape">
                <a:avLst/>
              </a:prstTxWarp>
            </a:bodyPr>
            <a:lstStyle/>
            <a:p>
              <a:pPr algn="ctr" defTabSz="823779" fontAlgn="base">
                <a:spcBef>
                  <a:spcPct val="0"/>
                </a:spcBef>
                <a:spcAft>
                  <a:spcPct val="0"/>
                </a:spcAft>
              </a:pPr>
              <a:endParaRPr lang="en-US" sz="2000" kern="0" dirty="0">
                <a:gradFill>
                  <a:gsLst>
                    <a:gs pos="0">
                      <a:srgbClr val="FFFFFF"/>
                    </a:gs>
                    <a:gs pos="100000">
                      <a:srgbClr val="FFFFFF"/>
                    </a:gs>
                  </a:gsLst>
                  <a:lin ang="5400000" scaled="0"/>
                </a:gradFill>
                <a:ea typeface="Segoe UI" pitchFamily="34" charset="0"/>
                <a:cs typeface="Segoe UI" pitchFamily="34" charset="0"/>
              </a:endParaRPr>
            </a:p>
            <a:p>
              <a:pPr algn="ctr" defTabSz="823779" fontAlgn="base">
                <a:spcBef>
                  <a:spcPct val="0"/>
                </a:spcBef>
                <a:spcAft>
                  <a:spcPct val="0"/>
                </a:spcAft>
              </a:pPr>
              <a:endParaRPr lang="en-US" sz="2000" kern="0"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9" name="Group 8"/>
          <p:cNvGrpSpPr/>
          <p:nvPr/>
        </p:nvGrpSpPr>
        <p:grpSpPr>
          <a:xfrm>
            <a:off x="8047266" y="2277692"/>
            <a:ext cx="641615" cy="2965511"/>
            <a:chOff x="4418456" y="3251265"/>
            <a:chExt cx="3626226" cy="2907628"/>
          </a:xfrm>
        </p:grpSpPr>
        <p:sp useBgFill="1">
          <p:nvSpPr>
            <p:cNvPr id="45" name="Rectangle 44"/>
            <p:cNvSpPr/>
            <p:nvPr/>
          </p:nvSpPr>
          <p:spPr>
            <a:xfrm>
              <a:off x="4418456" y="3251265"/>
              <a:ext cx="3626226" cy="727898"/>
            </a:xfrm>
            <a:prstGeom prst="rect">
              <a:avLst/>
            </a:prstGeom>
          </p:spPr>
          <p:txBody>
            <a:bodyPr wrap="square" lIns="68580" tIns="68580" rIns="68580" anchor="t">
              <a:noAutofit/>
            </a:bodyPr>
            <a:lstStyle/>
            <a:p>
              <a:pPr algn="ctr" defTabSz="932616"/>
              <a:endParaRPr lang="en-US" sz="3300" dirty="0">
                <a:solidFill>
                  <a:srgbClr val="FFFFFF">
                    <a:alpha val="99000"/>
                  </a:srgbClr>
                </a:solidFill>
                <a:latin typeface="Segoe UI Light" pitchFamily="34" charset="0"/>
              </a:endParaRPr>
            </a:p>
          </p:txBody>
        </p:sp>
        <p:sp useBgFill="1">
          <p:nvSpPr>
            <p:cNvPr id="46" name="Rectangle 45"/>
            <p:cNvSpPr/>
            <p:nvPr/>
          </p:nvSpPr>
          <p:spPr>
            <a:xfrm>
              <a:off x="4418456" y="4026736"/>
              <a:ext cx="3626226" cy="673460"/>
            </a:xfrm>
            <a:prstGeom prst="rect">
              <a:avLst/>
            </a:prstGeom>
          </p:spPr>
          <p:txBody>
            <a:bodyPr wrap="square" lIns="68580" tIns="68580" rIns="68580" bIns="68580" anchor="ctr">
              <a:noAutofit/>
            </a:bodyPr>
            <a:lstStyle/>
            <a:p>
              <a:pPr algn="ctr" defTabSz="823779" fontAlgn="base">
                <a:spcBef>
                  <a:spcPct val="0"/>
                </a:spcBef>
                <a:spcAft>
                  <a:spcPct val="0"/>
                </a:spcAft>
              </a:pPr>
              <a:endParaRPr lang="en-US" sz="1600" kern="0" dirty="0">
                <a:gradFill>
                  <a:gsLst>
                    <a:gs pos="0">
                      <a:srgbClr val="FFFFFF"/>
                    </a:gs>
                    <a:gs pos="100000">
                      <a:srgbClr val="FFFFFF"/>
                    </a:gs>
                  </a:gsLst>
                  <a:lin ang="5400000" scaled="0"/>
                </a:gradFill>
                <a:ea typeface="Segoe UI" pitchFamily="34" charset="0"/>
                <a:cs typeface="Segoe UI" pitchFamily="34" charset="0"/>
              </a:endParaRPr>
            </a:p>
          </p:txBody>
        </p:sp>
        <p:sp useBgFill="1">
          <p:nvSpPr>
            <p:cNvPr id="47" name="Rectangle 46"/>
            <p:cNvSpPr/>
            <p:nvPr/>
          </p:nvSpPr>
          <p:spPr>
            <a:xfrm>
              <a:off x="4418456" y="4756086"/>
              <a:ext cx="3626226" cy="673460"/>
            </a:xfrm>
            <a:prstGeom prst="rect">
              <a:avLst/>
            </a:prstGeom>
          </p:spPr>
          <p:txBody>
            <a:bodyPr wrap="square" lIns="68580" tIns="68580" rIns="68580" bIns="68580" anchor="ctr">
              <a:noAutofit/>
            </a:bodyPr>
            <a:lstStyle/>
            <a:p>
              <a:pPr algn="ctr" defTabSz="823779" fontAlgn="base">
                <a:spcBef>
                  <a:spcPct val="0"/>
                </a:spcBef>
                <a:spcAft>
                  <a:spcPct val="0"/>
                </a:spcAft>
              </a:pPr>
              <a:endParaRPr lang="en-US" sz="1600" kern="0" dirty="0">
                <a:gradFill>
                  <a:gsLst>
                    <a:gs pos="0">
                      <a:srgbClr val="FFFFFF"/>
                    </a:gs>
                    <a:gs pos="100000">
                      <a:srgbClr val="FFFFFF"/>
                    </a:gs>
                  </a:gsLst>
                  <a:lin ang="5400000" scaled="0"/>
                </a:gradFill>
                <a:ea typeface="Segoe UI" pitchFamily="34" charset="0"/>
                <a:cs typeface="Segoe UI" pitchFamily="34" charset="0"/>
              </a:endParaRPr>
            </a:p>
          </p:txBody>
        </p:sp>
        <p:sp useBgFill="1">
          <p:nvSpPr>
            <p:cNvPr id="48" name="Rectangle 47"/>
            <p:cNvSpPr/>
            <p:nvPr/>
          </p:nvSpPr>
          <p:spPr>
            <a:xfrm>
              <a:off x="4418456" y="5485433"/>
              <a:ext cx="3626226" cy="673460"/>
            </a:xfrm>
            <a:prstGeom prst="rect">
              <a:avLst/>
            </a:prstGeom>
          </p:spPr>
          <p:txBody>
            <a:bodyPr wrap="square" lIns="68580" tIns="68580" rIns="68580" bIns="68580" anchor="ctr">
              <a:noAutofit/>
            </a:bodyPr>
            <a:lstStyle/>
            <a:p>
              <a:pPr algn="ctr" defTabSz="823779" fontAlgn="base">
                <a:spcBef>
                  <a:spcPct val="0"/>
                </a:spcBef>
                <a:spcAft>
                  <a:spcPct val="0"/>
                </a:spcAft>
              </a:pPr>
              <a:endParaRPr lang="en-US" sz="1600" kern="0"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42" name="Group 41"/>
          <p:cNvGrpSpPr/>
          <p:nvPr/>
        </p:nvGrpSpPr>
        <p:grpSpPr>
          <a:xfrm>
            <a:off x="8109738" y="2216924"/>
            <a:ext cx="3972423" cy="3026277"/>
            <a:chOff x="8002139" y="3039284"/>
            <a:chExt cx="3524131" cy="2967208"/>
          </a:xfrm>
        </p:grpSpPr>
        <p:sp>
          <p:nvSpPr>
            <p:cNvPr id="43" name="Pentagon 42"/>
            <p:cNvSpPr/>
            <p:nvPr/>
          </p:nvSpPr>
          <p:spPr bwMode="auto">
            <a:xfrm>
              <a:off x="8002139" y="3098868"/>
              <a:ext cx="3524131" cy="2907624"/>
            </a:xfrm>
            <a:prstGeom prst="homePlate">
              <a:avLst>
                <a:gd name="adj" fmla="val 9585"/>
              </a:avLst>
            </a:prstGeom>
            <a:solidFill>
              <a:schemeClr val="accent3">
                <a:lumMod val="75000"/>
              </a:schemeClr>
            </a:solidFill>
            <a:ln w="25400" cap="flat" cmpd="sng" algn="ctr">
              <a:noFill/>
              <a:prstDash val="solid"/>
              <a:headEnd type="none" w="med" len="med"/>
              <a:tailEnd type="none" w="med" len="med"/>
            </a:ln>
            <a:effectLst/>
          </p:spPr>
          <p:txBody>
            <a:bodyPr vert="horz" wrap="square" lIns="60602" tIns="30300" rIns="60602" bIns="30300" numCol="1" rtlCol="0" anchor="ctr" anchorCtr="0" compatLnSpc="1">
              <a:prstTxWarp prst="textNoShape">
                <a:avLst/>
              </a:prstTxWarp>
            </a:bodyPr>
            <a:lstStyle/>
            <a:p>
              <a:pPr defTabSz="823779" fontAlgn="base">
                <a:spcBef>
                  <a:spcPct val="0"/>
                </a:spcBef>
                <a:spcAft>
                  <a:spcPct val="0"/>
                </a:spcAft>
              </a:pPr>
              <a:r>
                <a:rPr lang="en-US" sz="3300" kern="0" dirty="0">
                  <a:gradFill>
                    <a:gsLst>
                      <a:gs pos="0">
                        <a:srgbClr val="FFFFFF"/>
                      </a:gs>
                      <a:gs pos="100000">
                        <a:srgbClr val="FFFFFF"/>
                      </a:gs>
                    </a:gsLst>
                    <a:lin ang="5400000" scaled="0"/>
                  </a:gradFill>
                  <a:latin typeface="Segoe UI Light"/>
                  <a:ea typeface="Segoe UI" pitchFamily="34" charset="0"/>
                  <a:cs typeface="Segoe UI" pitchFamily="34" charset="0"/>
                </a:rPr>
                <a:t>Connected Experiences</a:t>
              </a:r>
            </a:p>
            <a:p>
              <a:pPr defTabSz="823779" fontAlgn="base">
                <a:spcBef>
                  <a:spcPts val="1224"/>
                </a:spcBef>
                <a:spcAft>
                  <a:spcPct val="0"/>
                </a:spcAft>
              </a:pPr>
              <a:r>
                <a:rPr lang="en-US" dirty="0">
                  <a:solidFill>
                    <a:srgbClr val="FFFFFF">
                      <a:alpha val="99000"/>
                    </a:srgbClr>
                  </a:solidFill>
                </a:rPr>
                <a:t>New experiences that combine social, collab, email, instant messaging, voice, and video</a:t>
              </a:r>
            </a:p>
          </p:txBody>
        </p:sp>
        <p:cxnSp>
          <p:nvCxnSpPr>
            <p:cNvPr id="44" name="Straight Connector 43"/>
            <p:cNvCxnSpPr/>
            <p:nvPr/>
          </p:nvCxnSpPr>
          <p:spPr>
            <a:xfrm>
              <a:off x="8002139" y="3039284"/>
              <a:ext cx="3256024" cy="0"/>
            </a:xfrm>
            <a:prstGeom prst="line">
              <a:avLst/>
            </a:prstGeom>
            <a:ln w="2857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2210044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8" fill="hold" nodeType="clickEffect">
                                  <p:stCondLst>
                                    <p:cond delay="0"/>
                                  </p:stCondLst>
                                  <p:childTnLst>
                                    <p:anim calcmode="lin" valueType="num">
                                      <p:cBhvr additive="base">
                                        <p:cTn id="18" dur="500"/>
                                        <p:tgtEl>
                                          <p:spTgt spid="4"/>
                                        </p:tgtEl>
                                        <p:attrNameLst>
                                          <p:attrName>ppt_x</p:attrName>
                                        </p:attrNameLst>
                                      </p:cBhvr>
                                      <p:tavLst>
                                        <p:tav tm="0">
                                          <p:val>
                                            <p:strVal val="ppt_x"/>
                                          </p:val>
                                        </p:tav>
                                        <p:tav tm="100000">
                                          <p:val>
                                            <p:strVal val="0-ppt_w/2"/>
                                          </p:val>
                                        </p:tav>
                                      </p:tavLst>
                                    </p:anim>
                                    <p:anim calcmode="lin" valueType="num">
                                      <p:cBhvr additive="base">
                                        <p:cTn id="19" dur="500"/>
                                        <p:tgtEl>
                                          <p:spTgt spid="4"/>
                                        </p:tgtEl>
                                        <p:attrNameLst>
                                          <p:attrName>ppt_y</p:attrName>
                                        </p:attrNameLst>
                                      </p:cBhvr>
                                      <p:tavLst>
                                        <p:tav tm="0">
                                          <p:val>
                                            <p:strVal val="ppt_y"/>
                                          </p:val>
                                        </p:tav>
                                        <p:tav tm="100000">
                                          <p:val>
                                            <p:strVal val="ppt_y"/>
                                          </p:val>
                                        </p:tav>
                                      </p:tavLst>
                                    </p:anim>
                                    <p:set>
                                      <p:cBhvr>
                                        <p:cTn id="20" dur="1" fill="hold">
                                          <p:stCondLst>
                                            <p:cond delay="499"/>
                                          </p:stCondLst>
                                        </p:cTn>
                                        <p:tgtEl>
                                          <p:spTgt spid="4"/>
                                        </p:tgtEl>
                                        <p:attrNameLst>
                                          <p:attrName>style.visibility</p:attrName>
                                        </p:attrNameLst>
                                      </p:cBhvr>
                                      <p:to>
                                        <p:strVal val="hidden"/>
                                      </p:to>
                                    </p:set>
                                  </p:childTnLst>
                                </p:cTn>
                              </p:par>
                              <p:par>
                                <p:cTn id="21" presetID="35" presetClass="path" presetSubtype="0" accel="50000" decel="50000" fill="hold" nodeType="withEffect">
                                  <p:stCondLst>
                                    <p:cond delay="0"/>
                                  </p:stCondLst>
                                  <p:childTnLst>
                                    <p:animMotion origin="layout" path="M 2.91667E-6 -2.22222E-6 L -0.30248 -2.22222E-6 " pathEditMode="relative" rAng="0" ptsTypes="AA">
                                      <p:cBhvr>
                                        <p:cTn id="22" dur="1000" fill="hold"/>
                                        <p:tgtEl>
                                          <p:spTgt spid="8"/>
                                        </p:tgtEl>
                                        <p:attrNameLst>
                                          <p:attrName>ppt_x</p:attrName>
                                          <p:attrName>ppt_y</p:attrName>
                                        </p:attrNameLst>
                                      </p:cBhvr>
                                      <p:rCtr x="-15130" y="0"/>
                                    </p:animMotion>
                                  </p:childTnLst>
                                </p:cTn>
                              </p:par>
                            </p:childTnLst>
                          </p:cTn>
                        </p:par>
                        <p:par>
                          <p:cTn id="23" fill="hold">
                            <p:stCondLst>
                              <p:cond delay="1000"/>
                            </p:stCondLst>
                            <p:childTnLst>
                              <p:par>
                                <p:cTn id="24" presetID="2" presetClass="entr" presetSubtype="4" fill="hold" nodeType="afterEffect">
                                  <p:stCondLst>
                                    <p:cond delay="0"/>
                                  </p:stCondLst>
                                  <p:childTnLst>
                                    <p:set>
                                      <p:cBhvr>
                                        <p:cTn id="25" dur="1" fill="hold">
                                          <p:stCondLst>
                                            <p:cond delay="0"/>
                                          </p:stCondLst>
                                        </p:cTn>
                                        <p:tgtEl>
                                          <p:spTgt spid="42"/>
                                        </p:tgtEl>
                                        <p:attrNameLst>
                                          <p:attrName>style.visibility</p:attrName>
                                        </p:attrNameLst>
                                      </p:cBhvr>
                                      <p:to>
                                        <p:strVal val="visible"/>
                                      </p:to>
                                    </p:set>
                                    <p:anim calcmode="lin" valueType="num">
                                      <p:cBhvr additive="base">
                                        <p:cTn id="26" dur="500" fill="hold"/>
                                        <p:tgtEl>
                                          <p:spTgt spid="42"/>
                                        </p:tgtEl>
                                        <p:attrNameLst>
                                          <p:attrName>ppt_x</p:attrName>
                                        </p:attrNameLst>
                                      </p:cBhvr>
                                      <p:tavLst>
                                        <p:tav tm="0">
                                          <p:val>
                                            <p:strVal val="#ppt_x"/>
                                          </p:val>
                                        </p:tav>
                                        <p:tav tm="100000">
                                          <p:val>
                                            <p:strVal val="#ppt_x"/>
                                          </p:val>
                                        </p:tav>
                                      </p:tavLst>
                                    </p:anim>
                                    <p:anim calcmode="lin" valueType="num">
                                      <p:cBhvr additive="base">
                                        <p:cTn id="27" dur="500" fill="hold"/>
                                        <p:tgtEl>
                                          <p:spTgt spid="42"/>
                                        </p:tgtEl>
                                        <p:attrNameLst>
                                          <p:attrName>ppt_y</p:attrName>
                                        </p:attrNameLst>
                                      </p:cBhvr>
                                      <p:tavLst>
                                        <p:tav tm="0">
                                          <p:val>
                                            <p:strVal val="1+#ppt_h/2"/>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SharePoint 2013</a:t>
            </a: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8289" y="1217566"/>
            <a:ext cx="9845542" cy="52964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78248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782201449"/>
              </p:ext>
            </p:extLst>
          </p:nvPr>
        </p:nvGraphicFramePr>
        <p:xfrm>
          <a:off x="529665" y="2203275"/>
          <a:ext cx="11470773" cy="43715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 Placeholder 1"/>
          <p:cNvSpPr>
            <a:spLocks noGrp="1"/>
          </p:cNvSpPr>
          <p:nvPr>
            <p:ph type="body" sz="quarter" idx="10"/>
          </p:nvPr>
        </p:nvSpPr>
        <p:spPr>
          <a:xfrm>
            <a:off x="529665" y="1266800"/>
            <a:ext cx="11728638" cy="1107996"/>
          </a:xfrm>
        </p:spPr>
        <p:txBody>
          <a:bodyPr/>
          <a:lstStyle/>
          <a:p>
            <a:pPr lvl="1">
              <a:lnSpc>
                <a:spcPct val="100000"/>
              </a:lnSpc>
              <a:buClr>
                <a:schemeClr val="tx2"/>
              </a:buClr>
            </a:pPr>
            <a:r>
              <a:rPr lang="en-US" dirty="0" smtClean="0">
                <a:solidFill>
                  <a:schemeClr val="tx1"/>
                </a:solidFill>
                <a:latin typeface="Segoe UI Light" panose="020B0502040204020203" pitchFamily="34" charset="0"/>
                <a:cs typeface="Segoe UI Light" panose="020B0502040204020203" pitchFamily="34" charset="0"/>
              </a:rPr>
              <a:t>Businesses today are required to move fast to keep up with the ever changing needs of consumers. This can be a challenge if there’s lack of visibility into what’s happening across and outside of the organization.</a:t>
            </a:r>
          </a:p>
        </p:txBody>
      </p:sp>
      <p:sp>
        <p:nvSpPr>
          <p:cNvPr id="3" name="Title 2"/>
          <p:cNvSpPr>
            <a:spLocks noGrp="1"/>
          </p:cNvSpPr>
          <p:nvPr>
            <p:ph type="title"/>
          </p:nvPr>
        </p:nvSpPr>
        <p:spPr/>
        <p:txBody>
          <a:bodyPr/>
          <a:lstStyle/>
          <a:p>
            <a:r>
              <a:rPr lang="en-US" sz="5100" dirty="0">
                <a:latin typeface="Segoe Pro Display"/>
              </a:rPr>
              <a:t>Share &amp; Receive Information</a:t>
            </a:r>
            <a:endParaRPr lang="en-US" sz="5100" dirty="0">
              <a:latin typeface="Segoe Pro Display"/>
            </a:endParaRPr>
          </a:p>
        </p:txBody>
      </p:sp>
      <p:pic>
        <p:nvPicPr>
          <p:cNvPr id="4" name="Picture 3" descr="announcemen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1159" y="4536595"/>
            <a:ext cx="2049445" cy="2048621"/>
          </a:xfrm>
          <a:prstGeom prst="rect">
            <a:avLst/>
          </a:prstGeom>
        </p:spPr>
      </p:pic>
    </p:spTree>
    <p:extLst>
      <p:ext uri="{BB962C8B-B14F-4D97-AF65-F5344CB8AC3E}">
        <p14:creationId xmlns:p14="http://schemas.microsoft.com/office/powerpoint/2010/main" val="578662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29665" y="1161882"/>
            <a:ext cx="11375536" cy="800219"/>
          </a:xfrm>
        </p:spPr>
        <p:txBody>
          <a:bodyPr/>
          <a:lstStyle/>
          <a:p>
            <a:pPr lvl="1">
              <a:lnSpc>
                <a:spcPct val="100000"/>
              </a:lnSpc>
              <a:buClr>
                <a:schemeClr val="tx2"/>
              </a:buClr>
            </a:pPr>
            <a:r>
              <a:rPr lang="en-US" dirty="0" smtClean="0">
                <a:solidFill>
                  <a:schemeClr val="tx1"/>
                </a:solidFill>
                <a:latin typeface="+mj-lt"/>
              </a:rPr>
              <a:t>The majority of employees are disengaged and feel as though their input doesn’t matter. It’s essential to enable your employees to have a voice and show that you are listening.</a:t>
            </a:r>
          </a:p>
        </p:txBody>
      </p:sp>
      <p:sp>
        <p:nvSpPr>
          <p:cNvPr id="3" name="Title 2"/>
          <p:cNvSpPr>
            <a:spLocks noGrp="1"/>
          </p:cNvSpPr>
          <p:nvPr>
            <p:ph type="title"/>
          </p:nvPr>
        </p:nvSpPr>
        <p:spPr/>
        <p:txBody>
          <a:bodyPr/>
          <a:lstStyle/>
          <a:p>
            <a:r>
              <a:rPr lang="en-US" sz="5100" dirty="0">
                <a:latin typeface="Segoe Pro Display"/>
              </a:rPr>
              <a:t>Encourage &amp; Respond to Feedback</a:t>
            </a:r>
            <a:endParaRPr lang="en-US" sz="5100" dirty="0">
              <a:latin typeface="Segoe Pro Display"/>
            </a:endParaRPr>
          </a:p>
        </p:txBody>
      </p:sp>
      <p:pic>
        <p:nvPicPr>
          <p:cNvPr id="4" name="Picture 3" descr="2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9685" y="2016755"/>
            <a:ext cx="8500709" cy="4956750"/>
          </a:xfrm>
          <a:prstGeom prst="rect">
            <a:avLst/>
          </a:prstGeom>
        </p:spPr>
      </p:pic>
      <p:sp>
        <p:nvSpPr>
          <p:cNvPr id="5" name="TextBox 4"/>
          <p:cNvSpPr txBox="1"/>
          <p:nvPr/>
        </p:nvSpPr>
        <p:spPr>
          <a:xfrm>
            <a:off x="297491" y="3884873"/>
            <a:ext cx="3283886" cy="998560"/>
          </a:xfrm>
          <a:prstGeom prst="rect">
            <a:avLst/>
          </a:prstGeom>
          <a:solidFill>
            <a:schemeClr val="accent2">
              <a:lumMod val="60000"/>
              <a:lumOff val="40000"/>
            </a:schemeClr>
          </a:solidFill>
          <a:ln>
            <a:solidFill>
              <a:schemeClr val="accent2"/>
            </a:solidFill>
          </a:ln>
        </p:spPr>
        <p:txBody>
          <a:bodyPr wrap="square" lIns="183618" tIns="183618" rIns="183618" bIns="183618" rtlCol="0">
            <a:spAutoFit/>
          </a:bodyPr>
          <a:lstStyle/>
          <a:p>
            <a:pPr algn="ctr"/>
            <a:r>
              <a:rPr lang="en-US" sz="2000" spc="-71" dirty="0">
                <a:solidFill>
                  <a:schemeClr val="bg1"/>
                </a:solidFill>
              </a:rPr>
              <a:t>Take note of </a:t>
            </a:r>
            <a:r>
              <a:rPr lang="en-US" sz="2000" b="1" spc="-71" dirty="0">
                <a:solidFill>
                  <a:schemeClr val="bg1"/>
                </a:solidFill>
              </a:rPr>
              <a:t>Likes</a:t>
            </a:r>
            <a:r>
              <a:rPr lang="en-US" sz="2000" spc="-71" dirty="0">
                <a:solidFill>
                  <a:schemeClr val="bg1"/>
                </a:solidFill>
              </a:rPr>
              <a:t> and </a:t>
            </a:r>
            <a:r>
              <a:rPr lang="en-US" sz="2000" b="1" spc="-71" dirty="0">
                <a:solidFill>
                  <a:schemeClr val="bg1"/>
                </a:solidFill>
              </a:rPr>
              <a:t>Replies</a:t>
            </a:r>
            <a:r>
              <a:rPr lang="en-US" sz="2000" spc="-71" dirty="0">
                <a:solidFill>
                  <a:schemeClr val="bg1"/>
                </a:solidFill>
              </a:rPr>
              <a:t> to your posts</a:t>
            </a:r>
          </a:p>
        </p:txBody>
      </p:sp>
      <p:sp>
        <p:nvSpPr>
          <p:cNvPr id="6" name="TextBox 5"/>
          <p:cNvSpPr txBox="1"/>
          <p:nvPr/>
        </p:nvSpPr>
        <p:spPr>
          <a:xfrm>
            <a:off x="9463764" y="4195810"/>
            <a:ext cx="2704995" cy="1940270"/>
          </a:xfrm>
          <a:prstGeom prst="rect">
            <a:avLst/>
          </a:prstGeom>
          <a:solidFill>
            <a:schemeClr val="accent2">
              <a:lumMod val="60000"/>
              <a:lumOff val="40000"/>
            </a:schemeClr>
          </a:solidFill>
          <a:ln>
            <a:solidFill>
              <a:schemeClr val="accent2"/>
            </a:solidFill>
          </a:ln>
        </p:spPr>
        <p:txBody>
          <a:bodyPr wrap="square" lIns="183618" tIns="183618" rIns="183618" bIns="183618" rtlCol="0">
            <a:spAutoFit/>
          </a:bodyPr>
          <a:lstStyle/>
          <a:p>
            <a:pPr algn="ctr"/>
            <a:r>
              <a:rPr lang="en-US" sz="2000" spc="-71" dirty="0">
                <a:solidFill>
                  <a:schemeClr val="bg1"/>
                </a:solidFill>
              </a:rPr>
              <a:t>Encourage employees to </a:t>
            </a:r>
            <a:r>
              <a:rPr lang="en-US" sz="2000" b="1" spc="-71" dirty="0">
                <a:solidFill>
                  <a:schemeClr val="bg1"/>
                </a:solidFill>
              </a:rPr>
              <a:t>Reply</a:t>
            </a:r>
            <a:r>
              <a:rPr lang="en-US" sz="2000" spc="-71" dirty="0">
                <a:solidFill>
                  <a:schemeClr val="bg1"/>
                </a:solidFill>
              </a:rPr>
              <a:t> to your posts with questions and feedback</a:t>
            </a:r>
          </a:p>
        </p:txBody>
      </p:sp>
      <p:sp>
        <p:nvSpPr>
          <p:cNvPr id="7" name="TextBox 6"/>
          <p:cNvSpPr txBox="1"/>
          <p:nvPr/>
        </p:nvSpPr>
        <p:spPr>
          <a:xfrm>
            <a:off x="6089813" y="2091556"/>
            <a:ext cx="4389540" cy="684656"/>
          </a:xfrm>
          <a:prstGeom prst="rect">
            <a:avLst/>
          </a:prstGeom>
          <a:solidFill>
            <a:schemeClr val="accent2">
              <a:lumMod val="60000"/>
              <a:lumOff val="40000"/>
            </a:schemeClr>
          </a:solidFill>
          <a:ln>
            <a:solidFill>
              <a:schemeClr val="accent2"/>
            </a:solidFill>
          </a:ln>
        </p:spPr>
        <p:txBody>
          <a:bodyPr wrap="square" lIns="183618" tIns="183618" rIns="183618" bIns="183618" rtlCol="0">
            <a:spAutoFit/>
          </a:bodyPr>
          <a:lstStyle/>
          <a:p>
            <a:pPr algn="ctr"/>
            <a:r>
              <a:rPr lang="en-US" sz="2000" spc="-71" dirty="0">
                <a:solidFill>
                  <a:schemeClr val="bg1"/>
                </a:solidFill>
              </a:rPr>
              <a:t>Ask an open-ended </a:t>
            </a:r>
            <a:r>
              <a:rPr lang="en-US" sz="2000" b="1" spc="-71" dirty="0">
                <a:solidFill>
                  <a:schemeClr val="bg1"/>
                </a:solidFill>
              </a:rPr>
              <a:t>question</a:t>
            </a:r>
            <a:endParaRPr lang="en-US" sz="2000" spc="-71" dirty="0">
              <a:solidFill>
                <a:schemeClr val="bg1"/>
              </a:solidFill>
            </a:endParaRPr>
          </a:p>
        </p:txBody>
      </p:sp>
      <p:sp>
        <p:nvSpPr>
          <p:cNvPr id="8" name="TextBox 7"/>
          <p:cNvSpPr txBox="1"/>
          <p:nvPr/>
        </p:nvSpPr>
        <p:spPr>
          <a:xfrm>
            <a:off x="2060391" y="5218891"/>
            <a:ext cx="3283886" cy="684656"/>
          </a:xfrm>
          <a:prstGeom prst="rect">
            <a:avLst/>
          </a:prstGeom>
          <a:solidFill>
            <a:schemeClr val="accent2">
              <a:lumMod val="60000"/>
              <a:lumOff val="40000"/>
            </a:schemeClr>
          </a:solidFill>
          <a:ln>
            <a:solidFill>
              <a:schemeClr val="accent2"/>
            </a:solidFill>
          </a:ln>
        </p:spPr>
        <p:txBody>
          <a:bodyPr wrap="square" lIns="183618" tIns="183618" rIns="183618" bIns="183618" rtlCol="0">
            <a:spAutoFit/>
          </a:bodyPr>
          <a:lstStyle/>
          <a:p>
            <a:pPr algn="ctr"/>
            <a:r>
              <a:rPr lang="en-US" sz="2000" spc="-71" dirty="0">
                <a:solidFill>
                  <a:schemeClr val="bg1"/>
                </a:solidFill>
              </a:rPr>
              <a:t>Host a </a:t>
            </a:r>
            <a:r>
              <a:rPr lang="en-US" sz="2000" b="1" spc="-71" dirty="0" err="1">
                <a:solidFill>
                  <a:schemeClr val="bg1"/>
                </a:solidFill>
              </a:rPr>
              <a:t>YamJam</a:t>
            </a:r>
            <a:endParaRPr lang="en-US" sz="2000" spc="-71" dirty="0">
              <a:solidFill>
                <a:schemeClr val="bg1"/>
              </a:solidFill>
            </a:endParaRPr>
          </a:p>
        </p:txBody>
      </p:sp>
    </p:spTree>
    <p:extLst>
      <p:ext uri="{BB962C8B-B14F-4D97-AF65-F5344CB8AC3E}">
        <p14:creationId xmlns:p14="http://schemas.microsoft.com/office/powerpoint/2010/main" val="1098401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29665" y="1217580"/>
            <a:ext cx="11375536" cy="1107996"/>
          </a:xfrm>
        </p:spPr>
        <p:txBody>
          <a:bodyPr/>
          <a:lstStyle/>
          <a:p>
            <a:pPr lvl="1">
              <a:lnSpc>
                <a:spcPct val="100000"/>
              </a:lnSpc>
              <a:spcBef>
                <a:spcPts val="0"/>
              </a:spcBef>
              <a:buClr>
                <a:srgbClr val="2771BC"/>
              </a:buClr>
            </a:pPr>
            <a:r>
              <a:rPr lang="en-US" dirty="0" smtClean="0">
                <a:solidFill>
                  <a:schemeClr val="tx1"/>
                </a:solidFill>
                <a:latin typeface="+mj-lt"/>
              </a:rPr>
              <a:t>Leaders and teams today are dispersed across geographies and departmental silos. It’s important to stay on top of what your fellow executives are doing and make sure leadership is in alignment.</a:t>
            </a:r>
          </a:p>
          <a:p>
            <a:pPr marL="349792" lvl="1" indent="-349792">
              <a:lnSpc>
                <a:spcPct val="100000"/>
              </a:lnSpc>
              <a:spcBef>
                <a:spcPts val="0"/>
              </a:spcBef>
              <a:buClr>
                <a:srgbClr val="2771BC"/>
              </a:buClr>
              <a:buFont typeface="Arial" panose="020B0604020202020204" pitchFamily="34" charset="0"/>
              <a:buChar char="•"/>
            </a:pPr>
            <a:endParaRPr lang="en-US" dirty="0">
              <a:solidFill>
                <a:schemeClr val="tx1"/>
              </a:solidFill>
              <a:latin typeface="+mj-lt"/>
            </a:endParaRPr>
          </a:p>
        </p:txBody>
      </p:sp>
      <p:sp>
        <p:nvSpPr>
          <p:cNvPr id="3" name="Title 2"/>
          <p:cNvSpPr>
            <a:spLocks noGrp="1"/>
          </p:cNvSpPr>
          <p:nvPr>
            <p:ph type="title"/>
          </p:nvPr>
        </p:nvSpPr>
        <p:spPr/>
        <p:txBody>
          <a:bodyPr/>
          <a:lstStyle/>
          <a:p>
            <a:r>
              <a:rPr lang="en-US" sz="5100" dirty="0">
                <a:latin typeface="Segoe Pro Display"/>
              </a:rPr>
              <a:t>Bring Leaders &amp; Teams Together</a:t>
            </a:r>
            <a:endParaRPr lang="en-US" sz="5100" dirty="0">
              <a:latin typeface="Segoe Pro Display"/>
            </a:endParaRPr>
          </a:p>
        </p:txBody>
      </p:sp>
      <p:grpSp>
        <p:nvGrpSpPr>
          <p:cNvPr id="6" name="Group 5"/>
          <p:cNvGrpSpPr/>
          <p:nvPr/>
        </p:nvGrpSpPr>
        <p:grpSpPr>
          <a:xfrm>
            <a:off x="3464313" y="2230076"/>
            <a:ext cx="5180343" cy="4353400"/>
            <a:chOff x="3420727" y="2402447"/>
            <a:chExt cx="5077186" cy="4268427"/>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36255"/>
            <a:stretch/>
          </p:blipFill>
          <p:spPr>
            <a:xfrm>
              <a:off x="3420727" y="2402447"/>
              <a:ext cx="5077186" cy="2474353"/>
            </a:xfrm>
            <a:prstGeom prst="rect">
              <a:avLst/>
            </a:prstGeom>
            <a:ln w="12700">
              <a:solidFill>
                <a:schemeClr val="accent5"/>
              </a:solidFill>
            </a:ln>
            <a:effectLst>
              <a:outerShdw blurRad="50800" dist="38100" dir="2700000" algn="tl" rotWithShape="0">
                <a:prstClr val="black">
                  <a:alpha val="40000"/>
                </a:prstClr>
              </a:outerShdw>
            </a:effectLst>
          </p:spPr>
        </p:pic>
        <p:pic>
          <p:nvPicPr>
            <p:cNvPr id="4" name="Picture 3" descr="2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0290" y="4026819"/>
              <a:ext cx="4532666" cy="2644055"/>
            </a:xfrm>
            <a:prstGeom prst="rect">
              <a:avLst/>
            </a:prstGeom>
          </p:spPr>
        </p:pic>
      </p:grpSp>
      <p:sp>
        <p:nvSpPr>
          <p:cNvPr id="7" name="TextBox 6"/>
          <p:cNvSpPr txBox="1"/>
          <p:nvPr/>
        </p:nvSpPr>
        <p:spPr>
          <a:xfrm>
            <a:off x="382644" y="2811261"/>
            <a:ext cx="2765020" cy="998560"/>
          </a:xfrm>
          <a:prstGeom prst="rect">
            <a:avLst/>
          </a:prstGeom>
          <a:noFill/>
          <a:ln>
            <a:noFill/>
          </a:ln>
        </p:spPr>
        <p:txBody>
          <a:bodyPr wrap="square" lIns="183618" tIns="183618" rIns="183618" bIns="183618" rtlCol="0">
            <a:spAutoFit/>
          </a:bodyPr>
          <a:lstStyle/>
          <a:p>
            <a:pPr algn="ctr"/>
            <a:r>
              <a:rPr lang="en-US" sz="2000" spc="-71" dirty="0"/>
              <a:t>Create a Leadership </a:t>
            </a:r>
            <a:r>
              <a:rPr lang="en-US" sz="2000" b="1" spc="-71" dirty="0"/>
              <a:t>Group</a:t>
            </a:r>
          </a:p>
        </p:txBody>
      </p:sp>
      <p:sp>
        <p:nvSpPr>
          <p:cNvPr id="8" name="TextBox 7"/>
          <p:cNvSpPr txBox="1"/>
          <p:nvPr/>
        </p:nvSpPr>
        <p:spPr>
          <a:xfrm>
            <a:off x="9140180" y="2497356"/>
            <a:ext cx="2765020" cy="1626367"/>
          </a:xfrm>
          <a:prstGeom prst="rect">
            <a:avLst/>
          </a:prstGeom>
          <a:noFill/>
          <a:ln>
            <a:noFill/>
          </a:ln>
        </p:spPr>
        <p:txBody>
          <a:bodyPr wrap="square" lIns="183618" tIns="183618" rIns="183618" bIns="183618" rtlCol="0">
            <a:spAutoFit/>
          </a:bodyPr>
          <a:lstStyle/>
          <a:p>
            <a:pPr algn="ctr"/>
            <a:r>
              <a:rPr lang="en-US" sz="2000" spc="-71" dirty="0"/>
              <a:t>Share regular reports and engage in discussion around these documents</a:t>
            </a:r>
            <a:endParaRPr lang="en-US" sz="2000" b="1" spc="-71" dirty="0"/>
          </a:p>
        </p:txBody>
      </p:sp>
      <p:sp>
        <p:nvSpPr>
          <p:cNvPr id="9" name="TextBox 8"/>
          <p:cNvSpPr txBox="1"/>
          <p:nvPr/>
        </p:nvSpPr>
        <p:spPr>
          <a:xfrm>
            <a:off x="2134076" y="5777208"/>
            <a:ext cx="7623325" cy="684656"/>
          </a:xfrm>
          <a:prstGeom prst="rect">
            <a:avLst/>
          </a:prstGeom>
          <a:noFill/>
          <a:ln>
            <a:noFill/>
          </a:ln>
        </p:spPr>
        <p:txBody>
          <a:bodyPr wrap="square" lIns="183618" tIns="183618" rIns="183618" bIns="183618" rtlCol="0">
            <a:spAutoFit/>
          </a:bodyPr>
          <a:lstStyle/>
          <a:p>
            <a:pPr algn="ctr"/>
            <a:r>
              <a:rPr lang="en-US" sz="2000" spc="-71" dirty="0"/>
              <a:t>Encourage other leaders to Post updates on strategies and goals</a:t>
            </a:r>
            <a:endParaRPr lang="en-US" sz="2000" b="1" spc="-71" dirty="0"/>
          </a:p>
        </p:txBody>
      </p:sp>
      <p:cxnSp>
        <p:nvCxnSpPr>
          <p:cNvPr id="10" name="Elbow Connector 9"/>
          <p:cNvCxnSpPr/>
          <p:nvPr/>
        </p:nvCxnSpPr>
        <p:spPr>
          <a:xfrm rot="10800000">
            <a:off x="2265326" y="3491882"/>
            <a:ext cx="1051931" cy="292255"/>
          </a:xfrm>
          <a:prstGeom prst="bentConnector3">
            <a:avLst>
              <a:gd name="adj1" fmla="val 50000"/>
            </a:avLst>
          </a:prstGeom>
          <a:ln w="19050" cmpd="sng">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4351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665" y="2410653"/>
            <a:ext cx="5164287" cy="2166283"/>
          </a:xfrm>
          <a:prstGeom prst="rect">
            <a:avLst/>
          </a:prstGeom>
          <a:ln w="12700">
            <a:solidFill>
              <a:schemeClr val="accent5"/>
            </a:solidFill>
          </a:ln>
          <a:effectLst>
            <a:outerShdw blurRad="50800" dist="38100" dir="2700000" algn="tl" rotWithShape="0">
              <a:prstClr val="black">
                <a:alpha val="40000"/>
              </a:prstClr>
            </a:outerShdw>
          </a:effectLst>
        </p:spPr>
      </p:pic>
      <p:sp>
        <p:nvSpPr>
          <p:cNvPr id="2" name="Text Placeholder 1"/>
          <p:cNvSpPr>
            <a:spLocks noGrp="1"/>
          </p:cNvSpPr>
          <p:nvPr>
            <p:ph type="body" sz="quarter" idx="10"/>
          </p:nvPr>
        </p:nvSpPr>
        <p:spPr>
          <a:xfrm>
            <a:off x="529665" y="1321203"/>
            <a:ext cx="11375536" cy="800219"/>
          </a:xfrm>
        </p:spPr>
        <p:txBody>
          <a:bodyPr/>
          <a:lstStyle/>
          <a:p>
            <a:pPr lvl="1">
              <a:lnSpc>
                <a:spcPct val="100000"/>
              </a:lnSpc>
              <a:spcBef>
                <a:spcPts val="0"/>
              </a:spcBef>
              <a:buClr>
                <a:srgbClr val="2771BC"/>
              </a:buClr>
            </a:pPr>
            <a:r>
              <a:rPr lang="en-US" dirty="0" smtClean="0">
                <a:solidFill>
                  <a:schemeClr val="tx1"/>
                </a:solidFill>
                <a:latin typeface="+mj-lt"/>
              </a:rPr>
              <a:t>Feedback is powerful. Employees are encouraged by the feedback and reinforcement they receive from others, especially managers and executives. </a:t>
            </a:r>
          </a:p>
        </p:txBody>
      </p:sp>
      <p:sp>
        <p:nvSpPr>
          <p:cNvPr id="3" name="Title 2"/>
          <p:cNvSpPr>
            <a:spLocks noGrp="1"/>
          </p:cNvSpPr>
          <p:nvPr>
            <p:ph type="title"/>
          </p:nvPr>
        </p:nvSpPr>
        <p:spPr/>
        <p:txBody>
          <a:bodyPr/>
          <a:lstStyle/>
          <a:p>
            <a:r>
              <a:rPr lang="en-US" sz="5100" dirty="0">
                <a:latin typeface="Segoe Pro Display"/>
              </a:rPr>
              <a:t>Recognize &amp; Praise Hard Work</a:t>
            </a:r>
            <a:endParaRPr lang="en-US" sz="5100" dirty="0">
              <a:latin typeface="Segoe Pro Display"/>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6400" y="3973049"/>
            <a:ext cx="5223724" cy="2239717"/>
          </a:xfrm>
          <a:prstGeom prst="rect">
            <a:avLst/>
          </a:prstGeom>
          <a:ln w="12700">
            <a:solidFill>
              <a:schemeClr val="accent5"/>
            </a:solidFill>
          </a:ln>
          <a:effectLst>
            <a:outerShdw blurRad="50800" dist="38100" dir="2700000" algn="tl" rotWithShape="0">
              <a:prstClr val="black">
                <a:alpha val="40000"/>
              </a:prstClr>
            </a:outerShdw>
          </a:effectLst>
        </p:spPr>
      </p:pic>
      <p:cxnSp>
        <p:nvCxnSpPr>
          <p:cNvPr id="8" name="Elbow Connector 7"/>
          <p:cNvCxnSpPr/>
          <p:nvPr/>
        </p:nvCxnSpPr>
        <p:spPr>
          <a:xfrm rot="16200000" flipV="1">
            <a:off x="810261" y="4720705"/>
            <a:ext cx="1205785" cy="550358"/>
          </a:xfrm>
          <a:prstGeom prst="bentConnector3">
            <a:avLst>
              <a:gd name="adj1" fmla="val 586"/>
            </a:avLst>
          </a:prstGeom>
          <a:ln w="19050" cmpd="sng">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8112003" y="2344461"/>
            <a:ext cx="2855075" cy="1183845"/>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lIns="91431" tIns="45716" rIns="91431" bIns="45716" rtlCol="0" anchor="ctr"/>
          <a:lstStyle/>
          <a:p>
            <a:pPr algn="ctr"/>
            <a:r>
              <a:rPr lang="en-US" sz="2000" dirty="0">
                <a:solidFill>
                  <a:schemeClr val="bg1"/>
                </a:solidFill>
                <a:cs typeface="Segoe UI Light" panose="020B0502040204020203" pitchFamily="34" charset="0"/>
              </a:rPr>
              <a:t>Post a </a:t>
            </a:r>
            <a:r>
              <a:rPr lang="en-US" sz="2000" b="1" dirty="0">
                <a:solidFill>
                  <a:schemeClr val="bg1"/>
                </a:solidFill>
                <a:cs typeface="Segoe UI Light" panose="020B0502040204020203" pitchFamily="34" charset="0"/>
              </a:rPr>
              <a:t>Praise</a:t>
            </a:r>
            <a:r>
              <a:rPr lang="en-US" sz="2000" dirty="0">
                <a:solidFill>
                  <a:schemeClr val="bg1"/>
                </a:solidFill>
                <a:cs typeface="Segoe UI Light" panose="020B0502040204020203" pitchFamily="34" charset="0"/>
              </a:rPr>
              <a:t> for a job well done</a:t>
            </a:r>
            <a:endParaRPr lang="en-US" sz="2000" dirty="0">
              <a:solidFill>
                <a:schemeClr val="bg1"/>
              </a:solidFill>
              <a:cs typeface="Segoe UI Light" panose="020B0502040204020203" pitchFamily="34" charset="0"/>
            </a:endParaRPr>
          </a:p>
        </p:txBody>
      </p:sp>
      <p:sp>
        <p:nvSpPr>
          <p:cNvPr id="12" name="Rectangle 11"/>
          <p:cNvSpPr/>
          <p:nvPr/>
        </p:nvSpPr>
        <p:spPr>
          <a:xfrm>
            <a:off x="1866338" y="4944073"/>
            <a:ext cx="2855075" cy="1183845"/>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lIns="91431" tIns="45716" rIns="91431" bIns="45716" rtlCol="0" anchor="ctr"/>
          <a:lstStyle/>
          <a:p>
            <a:pPr algn="ctr"/>
            <a:r>
              <a:rPr lang="en-US" sz="2000" b="1" dirty="0">
                <a:solidFill>
                  <a:schemeClr val="bg1"/>
                </a:solidFill>
                <a:cs typeface="Segoe UI Light" panose="020B0502040204020203" pitchFamily="34" charset="0"/>
              </a:rPr>
              <a:t>Like</a:t>
            </a:r>
            <a:r>
              <a:rPr lang="en-US" sz="2000" dirty="0">
                <a:solidFill>
                  <a:schemeClr val="bg1"/>
                </a:solidFill>
                <a:cs typeface="Segoe UI Light" panose="020B0502040204020203" pitchFamily="34" charset="0"/>
              </a:rPr>
              <a:t> a post you find interesting or valuable</a:t>
            </a:r>
            <a:endParaRPr lang="en-US" sz="2000" dirty="0">
              <a:solidFill>
                <a:schemeClr val="bg1"/>
              </a:solidFill>
              <a:cs typeface="Segoe UI Light" panose="020B0502040204020203" pitchFamily="34" charset="0"/>
            </a:endParaRPr>
          </a:p>
        </p:txBody>
      </p:sp>
      <p:pic>
        <p:nvPicPr>
          <p:cNvPr id="5" name="Picture 4" descr="prais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3817" y="1643718"/>
            <a:ext cx="2586374" cy="2585334"/>
          </a:xfrm>
          <a:prstGeom prst="rect">
            <a:avLst/>
          </a:prstGeom>
        </p:spPr>
      </p:pic>
      <p:cxnSp>
        <p:nvCxnSpPr>
          <p:cNvPr id="26" name="Elbow Connector 25"/>
          <p:cNvCxnSpPr/>
          <p:nvPr/>
        </p:nvCxnSpPr>
        <p:spPr>
          <a:xfrm rot="16200000" flipV="1">
            <a:off x="10609537" y="3362165"/>
            <a:ext cx="1085371" cy="128238"/>
          </a:xfrm>
          <a:prstGeom prst="bentConnector3">
            <a:avLst>
              <a:gd name="adj1" fmla="val 100123"/>
            </a:avLst>
          </a:prstGeom>
          <a:ln w="19050" cmpd="sng">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5568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p:cNvSpPr txBox="1"/>
          <p:nvPr/>
        </p:nvSpPr>
        <p:spPr>
          <a:xfrm>
            <a:off x="4781876" y="5735106"/>
            <a:ext cx="0" cy="369332"/>
          </a:xfrm>
          <a:prstGeom prst="rect">
            <a:avLst/>
          </a:prstGeom>
          <a:noFill/>
        </p:spPr>
        <p:txBody>
          <a:bodyPr wrap="none" lIns="0" tIns="0" rIns="0" bIns="0" rtlCol="0">
            <a:spAutoFit/>
          </a:bodyPr>
          <a:lstStyle/>
          <a:p>
            <a:endParaRPr lang="en-US" sz="2400" spc="-71" dirty="0">
              <a:gradFill>
                <a:gsLst>
                  <a:gs pos="2917">
                    <a:schemeClr val="bg2"/>
                  </a:gs>
                  <a:gs pos="95000">
                    <a:schemeClr val="bg2"/>
                  </a:gs>
                </a:gsLst>
                <a:lin ang="5400000" scaled="0"/>
              </a:gradFill>
            </a:endParaRPr>
          </a:p>
        </p:txBody>
      </p:sp>
      <p:sp>
        <p:nvSpPr>
          <p:cNvPr id="13" name="Title 1"/>
          <p:cNvSpPr>
            <a:spLocks noGrp="1"/>
          </p:cNvSpPr>
          <p:nvPr>
            <p:ph type="title"/>
          </p:nvPr>
        </p:nvSpPr>
        <p:spPr>
          <a:xfrm>
            <a:off x="697074" y="228366"/>
            <a:ext cx="7115694" cy="413243"/>
          </a:xfrm>
        </p:spPr>
        <p:txBody>
          <a:bodyPr>
            <a:noAutofit/>
          </a:bodyPr>
          <a:lstStyle/>
          <a:p>
            <a:r>
              <a:rPr lang="en-US" sz="5100" dirty="0">
                <a:solidFill>
                  <a:srgbClr val="2771BC"/>
                </a:solidFill>
                <a:latin typeface="Segoe Pro Light"/>
              </a:rPr>
              <a:t>Accessing Yammer</a:t>
            </a:r>
            <a:endParaRPr lang="en-US" sz="5100" i="1" dirty="0">
              <a:solidFill>
                <a:srgbClr val="2771BC"/>
              </a:solidFill>
              <a:latin typeface="Segoe Pro Light"/>
            </a:endParaRPr>
          </a:p>
        </p:txBody>
      </p:sp>
      <p:sp>
        <p:nvSpPr>
          <p:cNvPr id="5" name="Rectangle 4"/>
          <p:cNvSpPr/>
          <p:nvPr/>
        </p:nvSpPr>
        <p:spPr>
          <a:xfrm>
            <a:off x="596599" y="1086984"/>
            <a:ext cx="9344623" cy="470856"/>
          </a:xfrm>
          <a:prstGeom prst="rect">
            <a:avLst/>
          </a:prstGeom>
        </p:spPr>
        <p:txBody>
          <a:bodyPr wrap="square" lIns="93278" tIns="46639" rIns="93278" bIns="46639">
            <a:spAutoFit/>
          </a:bodyPr>
          <a:lstStyle/>
          <a:p>
            <a:r>
              <a:rPr lang="en-US" sz="2400" dirty="0">
                <a:latin typeface="Segoe Pro Light"/>
              </a:rPr>
              <a:t>Access </a:t>
            </a:r>
            <a:r>
              <a:rPr lang="en-US" sz="2400" dirty="0">
                <a:latin typeface="Segoe Pro Light"/>
              </a:rPr>
              <a:t>Yammer from </a:t>
            </a:r>
            <a:r>
              <a:rPr lang="en-US" sz="2400" dirty="0">
                <a:latin typeface="Segoe Pro Light"/>
              </a:rPr>
              <a:t>your mobile device when you’re on the go.</a:t>
            </a:r>
            <a:endParaRPr lang="en-US" sz="2400" dirty="0">
              <a:latin typeface="Segoe Pro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2651" y="1738543"/>
            <a:ext cx="2818767" cy="512031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074" y="1651100"/>
            <a:ext cx="3129802" cy="520776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4140" y="1651100"/>
            <a:ext cx="2663248" cy="5168898"/>
          </a:xfrm>
          <a:prstGeom prst="rect">
            <a:avLst/>
          </a:prstGeom>
        </p:spPr>
      </p:pic>
    </p:spTree>
    <p:extLst>
      <p:ext uri="{BB962C8B-B14F-4D97-AF65-F5344CB8AC3E}">
        <p14:creationId xmlns:p14="http://schemas.microsoft.com/office/powerpoint/2010/main" val="4238285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6415" t="6735" r="18269" b="13248"/>
          <a:stretch/>
        </p:blipFill>
        <p:spPr>
          <a:xfrm>
            <a:off x="1509943" y="1069418"/>
            <a:ext cx="7995438" cy="5507500"/>
          </a:xfrm>
          <a:prstGeom prst="rect">
            <a:avLst/>
          </a:prstGeom>
        </p:spPr>
      </p:pic>
      <p:sp>
        <p:nvSpPr>
          <p:cNvPr id="43" name="TextBox 42"/>
          <p:cNvSpPr txBox="1"/>
          <p:nvPr/>
        </p:nvSpPr>
        <p:spPr>
          <a:xfrm>
            <a:off x="4781876" y="5533251"/>
            <a:ext cx="0" cy="369332"/>
          </a:xfrm>
          <a:prstGeom prst="rect">
            <a:avLst/>
          </a:prstGeom>
          <a:noFill/>
        </p:spPr>
        <p:txBody>
          <a:bodyPr wrap="none" lIns="0" tIns="0" rIns="0" bIns="0" rtlCol="0">
            <a:spAutoFit/>
          </a:bodyPr>
          <a:lstStyle/>
          <a:p>
            <a:endParaRPr lang="en-US" sz="2400" spc="-71" dirty="0">
              <a:gradFill>
                <a:gsLst>
                  <a:gs pos="2917">
                    <a:schemeClr val="bg2"/>
                  </a:gs>
                  <a:gs pos="95000">
                    <a:schemeClr val="bg2"/>
                  </a:gs>
                </a:gsLst>
                <a:lin ang="5400000" scaled="0"/>
              </a:gradFill>
            </a:endParaRPr>
          </a:p>
        </p:txBody>
      </p:sp>
      <p:sp>
        <p:nvSpPr>
          <p:cNvPr id="13" name="Title 1"/>
          <p:cNvSpPr>
            <a:spLocks noGrp="1"/>
          </p:cNvSpPr>
          <p:nvPr>
            <p:ph type="title"/>
          </p:nvPr>
        </p:nvSpPr>
        <p:spPr>
          <a:xfrm>
            <a:off x="705259" y="276270"/>
            <a:ext cx="7115694" cy="413243"/>
          </a:xfrm>
        </p:spPr>
        <p:txBody>
          <a:bodyPr>
            <a:noAutofit/>
          </a:bodyPr>
          <a:lstStyle/>
          <a:p>
            <a:r>
              <a:rPr lang="en-US" sz="5100" dirty="0">
                <a:solidFill>
                  <a:srgbClr val="2771BC"/>
                </a:solidFill>
                <a:latin typeface="Segoe Pro Light"/>
              </a:rPr>
              <a:t>Adjust notifications</a:t>
            </a:r>
            <a:endParaRPr lang="en-US" sz="5100" dirty="0">
              <a:solidFill>
                <a:srgbClr val="2771BC"/>
              </a:solidFill>
              <a:latin typeface="Segoe Pro Light"/>
            </a:endParaRPr>
          </a:p>
        </p:txBody>
      </p:sp>
      <p:sp>
        <p:nvSpPr>
          <p:cNvPr id="15" name="Line Callout 2 (No Border) 14"/>
          <p:cNvSpPr/>
          <p:nvPr/>
        </p:nvSpPr>
        <p:spPr>
          <a:xfrm>
            <a:off x="7555259" y="5564641"/>
            <a:ext cx="2627028" cy="753369"/>
          </a:xfrm>
          <a:prstGeom prst="callout2">
            <a:avLst>
              <a:gd name="adj1" fmla="val 11493"/>
              <a:gd name="adj2" fmla="val -13352"/>
              <a:gd name="adj3" fmla="val -25187"/>
              <a:gd name="adj4" fmla="val -28816"/>
              <a:gd name="adj5" fmla="val -101747"/>
              <a:gd name="adj6" fmla="val -61989"/>
            </a:avLst>
          </a:prstGeom>
          <a:solidFill>
            <a:schemeClr val="accent1"/>
          </a:solidFill>
          <a:ln w="12700" cmpd="sng">
            <a:solidFill>
              <a:schemeClr val="accent1"/>
            </a:solidFill>
            <a:headEnd type="oval"/>
            <a:tailEnd type="oval"/>
          </a:ln>
        </p:spPr>
        <p:txBody>
          <a:bodyPr wrap="square" lIns="186556" tIns="93278" rIns="93278" bIns="93278">
            <a:spAutoFit/>
          </a:bodyPr>
          <a:lstStyle/>
          <a:p>
            <a:r>
              <a:rPr lang="en-US" i="1" dirty="0">
                <a:solidFill>
                  <a:schemeClr val="bg1"/>
                </a:solidFill>
              </a:rPr>
              <a:t>Optimum notification settings for new users </a:t>
            </a:r>
          </a:p>
        </p:txBody>
      </p:sp>
      <p:sp>
        <p:nvSpPr>
          <p:cNvPr id="26" name="Line Callout 2 (No Border) 25"/>
          <p:cNvSpPr/>
          <p:nvPr/>
        </p:nvSpPr>
        <p:spPr>
          <a:xfrm>
            <a:off x="9947892" y="3576315"/>
            <a:ext cx="1962415" cy="753369"/>
          </a:xfrm>
          <a:prstGeom prst="callout2">
            <a:avLst>
              <a:gd name="adj1" fmla="val 85990"/>
              <a:gd name="adj2" fmla="val -8444"/>
              <a:gd name="adj3" fmla="val 82968"/>
              <a:gd name="adj4" fmla="val -351599"/>
              <a:gd name="adj5" fmla="val 29067"/>
              <a:gd name="adj6" fmla="val -375399"/>
            </a:avLst>
          </a:prstGeom>
          <a:solidFill>
            <a:schemeClr val="accent1"/>
          </a:solidFill>
          <a:ln w="12700" cmpd="sng">
            <a:solidFill>
              <a:schemeClr val="accent1"/>
            </a:solidFill>
            <a:headEnd type="oval"/>
            <a:tailEnd type="oval"/>
          </a:ln>
        </p:spPr>
        <p:txBody>
          <a:bodyPr wrap="square" lIns="186556" tIns="93278" rIns="93278" bIns="93278">
            <a:spAutoFit/>
          </a:bodyPr>
          <a:lstStyle/>
          <a:p>
            <a:r>
              <a:rPr lang="en-US" b="1" dirty="0">
                <a:solidFill>
                  <a:schemeClr val="bg1"/>
                </a:solidFill>
              </a:rPr>
              <a:t>2. Click Notifications</a:t>
            </a:r>
          </a:p>
        </p:txBody>
      </p:sp>
      <p:sp>
        <p:nvSpPr>
          <p:cNvPr id="10" name="Line Callout 2 (No Border) 9"/>
          <p:cNvSpPr/>
          <p:nvPr/>
        </p:nvSpPr>
        <p:spPr>
          <a:xfrm>
            <a:off x="9947892" y="2471622"/>
            <a:ext cx="1962415" cy="753369"/>
          </a:xfrm>
          <a:prstGeom prst="callout2">
            <a:avLst>
              <a:gd name="adj1" fmla="val 75568"/>
              <a:gd name="adj2" fmla="val -8329"/>
              <a:gd name="adj3" fmla="val 75568"/>
              <a:gd name="adj4" fmla="val -17544"/>
              <a:gd name="adj5" fmla="val 74621"/>
              <a:gd name="adj6" fmla="val -50213"/>
            </a:avLst>
          </a:prstGeom>
          <a:solidFill>
            <a:schemeClr val="accent1"/>
          </a:solidFill>
          <a:ln w="12700" cmpd="sng">
            <a:solidFill>
              <a:schemeClr val="accent1"/>
            </a:solidFill>
            <a:headEnd type="oval"/>
            <a:tailEnd type="oval"/>
          </a:ln>
        </p:spPr>
        <p:txBody>
          <a:bodyPr wrap="square" lIns="186556" tIns="93278" rIns="93278" bIns="93278">
            <a:spAutoFit/>
          </a:bodyPr>
          <a:lstStyle/>
          <a:p>
            <a:pPr>
              <a:spcBef>
                <a:spcPct val="20000"/>
              </a:spcBef>
              <a:buClr>
                <a:srgbClr val="0983AD"/>
              </a:buClr>
              <a:buFont typeface="Lucida Grande"/>
              <a:buNone/>
            </a:pPr>
            <a:r>
              <a:rPr lang="en-US" b="1" dirty="0">
                <a:solidFill>
                  <a:schemeClr val="bg1"/>
                </a:solidFill>
                <a:cs typeface="Arial"/>
              </a:rPr>
              <a:t>1. Select </a:t>
            </a:r>
            <a:r>
              <a:rPr lang="en-US" b="1" dirty="0">
                <a:solidFill>
                  <a:schemeClr val="bg1"/>
                </a:solidFill>
                <a:cs typeface="Arial"/>
              </a:rPr>
              <a:t>Edit </a:t>
            </a:r>
            <a:r>
              <a:rPr lang="en-US" b="1" dirty="0">
                <a:solidFill>
                  <a:schemeClr val="bg1"/>
                </a:solidFill>
                <a:cs typeface="Arial"/>
              </a:rPr>
              <a:t>Profile</a:t>
            </a:r>
            <a:endParaRPr lang="en-US" b="1" dirty="0">
              <a:solidFill>
                <a:schemeClr val="bg1"/>
              </a:solidFill>
              <a:cs typeface="Arial"/>
            </a:endParaRPr>
          </a:p>
        </p:txBody>
      </p:sp>
      <p:sp>
        <p:nvSpPr>
          <p:cNvPr id="19" name="Line Callout 2 (No Border) 18"/>
          <p:cNvSpPr/>
          <p:nvPr/>
        </p:nvSpPr>
        <p:spPr>
          <a:xfrm>
            <a:off x="172215" y="5251596"/>
            <a:ext cx="2180000" cy="1035882"/>
          </a:xfrm>
          <a:prstGeom prst="callout2">
            <a:avLst>
              <a:gd name="adj1" fmla="val -9006"/>
              <a:gd name="adj2" fmla="val 63301"/>
              <a:gd name="adj3" fmla="val -63774"/>
              <a:gd name="adj4" fmla="val 102931"/>
              <a:gd name="adj5" fmla="val -119652"/>
              <a:gd name="adj6" fmla="val 142790"/>
            </a:avLst>
          </a:prstGeom>
          <a:solidFill>
            <a:schemeClr val="accent1"/>
          </a:solidFill>
          <a:ln w="12700" cmpd="sng">
            <a:solidFill>
              <a:schemeClr val="accent1"/>
            </a:solidFill>
            <a:headEnd type="oval"/>
            <a:tailEnd type="oval"/>
          </a:ln>
        </p:spPr>
        <p:txBody>
          <a:bodyPr wrap="square" lIns="186556" tIns="93278" rIns="93278" bIns="93278">
            <a:spAutoFit/>
          </a:bodyPr>
          <a:lstStyle/>
          <a:p>
            <a:r>
              <a:rPr lang="en-US" i="1" dirty="0">
                <a:solidFill>
                  <a:schemeClr val="bg1"/>
                </a:solidFill>
              </a:rPr>
              <a:t>Messages where you are @mentioned</a:t>
            </a:r>
          </a:p>
        </p:txBody>
      </p:sp>
    </p:spTree>
    <p:extLst>
      <p:ext uri="{BB962C8B-B14F-4D97-AF65-F5344CB8AC3E}">
        <p14:creationId xmlns:p14="http://schemas.microsoft.com/office/powerpoint/2010/main" val="1230622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p:cNvSpPr txBox="1"/>
          <p:nvPr/>
        </p:nvSpPr>
        <p:spPr>
          <a:xfrm>
            <a:off x="4781876" y="5533251"/>
            <a:ext cx="0" cy="369332"/>
          </a:xfrm>
          <a:prstGeom prst="rect">
            <a:avLst/>
          </a:prstGeom>
          <a:noFill/>
        </p:spPr>
        <p:txBody>
          <a:bodyPr wrap="none" lIns="0" tIns="0" rIns="0" bIns="0" rtlCol="0">
            <a:spAutoFit/>
          </a:bodyPr>
          <a:lstStyle/>
          <a:p>
            <a:endParaRPr lang="en-US" sz="2400" spc="-71" dirty="0">
              <a:gradFill>
                <a:gsLst>
                  <a:gs pos="2917">
                    <a:schemeClr val="bg2"/>
                  </a:gs>
                  <a:gs pos="95000">
                    <a:schemeClr val="bg2"/>
                  </a:gs>
                </a:gsLst>
                <a:lin ang="5400000" scaled="0"/>
              </a:gradFill>
            </a:endParaRPr>
          </a:p>
        </p:txBody>
      </p:sp>
      <p:sp>
        <p:nvSpPr>
          <p:cNvPr id="13" name="Title 1"/>
          <p:cNvSpPr>
            <a:spLocks noGrp="1"/>
          </p:cNvSpPr>
          <p:nvPr>
            <p:ph type="title"/>
          </p:nvPr>
        </p:nvSpPr>
        <p:spPr>
          <a:xfrm>
            <a:off x="521064" y="193459"/>
            <a:ext cx="9687485" cy="713237"/>
          </a:xfrm>
        </p:spPr>
        <p:txBody>
          <a:bodyPr>
            <a:noAutofit/>
          </a:bodyPr>
          <a:lstStyle/>
          <a:p>
            <a:r>
              <a:rPr lang="en-US" sz="5100" dirty="0">
                <a:solidFill>
                  <a:srgbClr val="2771BC"/>
                </a:solidFill>
                <a:latin typeface="Segoe Pro Light"/>
              </a:rPr>
              <a:t>Make Yammer </a:t>
            </a:r>
            <a:r>
              <a:rPr lang="en-US" sz="5100" dirty="0">
                <a:solidFill>
                  <a:srgbClr val="2771BC"/>
                </a:solidFill>
                <a:latin typeface="Segoe Pro Light"/>
              </a:rPr>
              <a:t>r</a:t>
            </a:r>
            <a:r>
              <a:rPr lang="en-US" sz="5100" dirty="0">
                <a:solidFill>
                  <a:srgbClr val="2771BC"/>
                </a:solidFill>
                <a:latin typeface="Segoe Pro Light"/>
              </a:rPr>
              <a:t>elevant to you</a:t>
            </a:r>
            <a:endParaRPr lang="en-US" sz="5100" dirty="0">
              <a:solidFill>
                <a:srgbClr val="2771BC"/>
              </a:solidFill>
              <a:latin typeface="Segoe Pro Light"/>
            </a:endParaRPr>
          </a:p>
        </p:txBody>
      </p:sp>
      <p:sp>
        <p:nvSpPr>
          <p:cNvPr id="10" name="Content Placeholder 2"/>
          <p:cNvSpPr txBox="1">
            <a:spLocks/>
          </p:cNvSpPr>
          <p:nvPr/>
        </p:nvSpPr>
        <p:spPr bwMode="auto">
          <a:xfrm>
            <a:off x="474416" y="1259712"/>
            <a:ext cx="5916488" cy="3811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266700" indent="-266700" algn="l" rtl="0" fontAlgn="base">
              <a:lnSpc>
                <a:spcPct val="90000"/>
              </a:lnSpc>
              <a:spcBef>
                <a:spcPts val="1200"/>
              </a:spcBef>
              <a:spcAft>
                <a:spcPct val="0"/>
              </a:spcAft>
              <a:buClr>
                <a:schemeClr val="tx2"/>
              </a:buClr>
              <a:buSzPct val="80000"/>
              <a:buFont typeface="Wingdings" pitchFamily="2" charset="2"/>
              <a:buChar char="n"/>
              <a:defRPr sz="1800">
                <a:solidFill>
                  <a:schemeClr val="tx1"/>
                </a:solidFill>
                <a:latin typeface="+mn-lt"/>
                <a:ea typeface="+mn-ea"/>
                <a:cs typeface="+mn-cs"/>
              </a:defRPr>
            </a:lvl1pPr>
            <a:lvl2pPr marL="554038" indent="-198438" algn="l" rtl="0" fontAlgn="base">
              <a:lnSpc>
                <a:spcPct val="90000"/>
              </a:lnSpc>
              <a:spcBef>
                <a:spcPts val="600"/>
              </a:spcBef>
              <a:spcAft>
                <a:spcPct val="0"/>
              </a:spcAft>
              <a:buChar char="–"/>
              <a:defRPr sz="1800">
                <a:solidFill>
                  <a:schemeClr val="tx2"/>
                </a:solidFill>
                <a:latin typeface="+mn-lt"/>
              </a:defRPr>
            </a:lvl2pPr>
            <a:lvl3pPr marL="808038" indent="-176213" algn="l" rtl="0" fontAlgn="base">
              <a:lnSpc>
                <a:spcPct val="90000"/>
              </a:lnSpc>
              <a:spcBef>
                <a:spcPts val="300"/>
              </a:spcBef>
              <a:spcAft>
                <a:spcPct val="0"/>
              </a:spcAft>
              <a:buClr>
                <a:schemeClr val="tx1"/>
              </a:buClr>
              <a:buFont typeface="Arial" pitchFamily="34" charset="0"/>
              <a:buChar char="–"/>
              <a:defRPr sz="1600">
                <a:solidFill>
                  <a:schemeClr val="tx1"/>
                </a:solidFill>
                <a:latin typeface="+mn-lt"/>
              </a:defRPr>
            </a:lvl3pPr>
            <a:lvl4pPr marL="1079500" indent="-174625" algn="l" rtl="0" fontAlgn="base">
              <a:lnSpc>
                <a:spcPct val="90000"/>
              </a:lnSpc>
              <a:spcBef>
                <a:spcPts val="300"/>
              </a:spcBef>
              <a:spcAft>
                <a:spcPct val="0"/>
              </a:spcAft>
              <a:buChar char="–"/>
              <a:defRPr sz="1400">
                <a:solidFill>
                  <a:schemeClr val="tx1"/>
                </a:solidFill>
                <a:latin typeface="+mn-lt"/>
              </a:defRPr>
            </a:lvl4pPr>
            <a:lvl5pPr marL="1352550" indent="-185738" algn="l" rtl="0" fontAlgn="base">
              <a:lnSpc>
                <a:spcPct val="90000"/>
              </a:lnSpc>
              <a:spcBef>
                <a:spcPts val="300"/>
              </a:spcBef>
              <a:spcAft>
                <a:spcPct val="0"/>
              </a:spcAft>
              <a:buClr>
                <a:schemeClr val="tx1"/>
              </a:buClr>
              <a:buFont typeface="Arial" pitchFamily="34" charset="0"/>
              <a:buChar char="–"/>
              <a:defRPr sz="1400">
                <a:solidFill>
                  <a:schemeClr val="tx1"/>
                </a:solidFill>
                <a:latin typeface="+mn-lt"/>
              </a:defRPr>
            </a:lvl5pPr>
            <a:lvl6pPr marL="1809750" indent="-185738" algn="l" rtl="0" fontAlgn="base">
              <a:lnSpc>
                <a:spcPct val="90000"/>
              </a:lnSpc>
              <a:spcBef>
                <a:spcPct val="20000"/>
              </a:spcBef>
              <a:spcAft>
                <a:spcPct val="0"/>
              </a:spcAft>
              <a:buClr>
                <a:schemeClr val="tx1"/>
              </a:buClr>
              <a:buFont typeface="Arial" pitchFamily="34" charset="0"/>
              <a:buChar char="–"/>
              <a:defRPr sz="1600">
                <a:solidFill>
                  <a:schemeClr val="tx1"/>
                </a:solidFill>
                <a:latin typeface="+mn-lt"/>
              </a:defRPr>
            </a:lvl6pPr>
            <a:lvl7pPr marL="2266950" indent="-185738" algn="l" rtl="0" fontAlgn="base">
              <a:lnSpc>
                <a:spcPct val="90000"/>
              </a:lnSpc>
              <a:spcBef>
                <a:spcPct val="20000"/>
              </a:spcBef>
              <a:spcAft>
                <a:spcPct val="0"/>
              </a:spcAft>
              <a:buClr>
                <a:schemeClr val="tx1"/>
              </a:buClr>
              <a:buFont typeface="Arial" pitchFamily="34" charset="0"/>
              <a:buChar char="–"/>
              <a:defRPr sz="1600">
                <a:solidFill>
                  <a:schemeClr val="tx1"/>
                </a:solidFill>
                <a:latin typeface="+mn-lt"/>
              </a:defRPr>
            </a:lvl7pPr>
            <a:lvl8pPr marL="2724150" indent="-185738" algn="l" rtl="0" fontAlgn="base">
              <a:lnSpc>
                <a:spcPct val="90000"/>
              </a:lnSpc>
              <a:spcBef>
                <a:spcPct val="20000"/>
              </a:spcBef>
              <a:spcAft>
                <a:spcPct val="0"/>
              </a:spcAft>
              <a:buClr>
                <a:schemeClr val="tx1"/>
              </a:buClr>
              <a:buFont typeface="Arial" pitchFamily="34" charset="0"/>
              <a:buChar char="–"/>
              <a:defRPr sz="1600">
                <a:solidFill>
                  <a:schemeClr val="tx1"/>
                </a:solidFill>
                <a:latin typeface="+mn-lt"/>
              </a:defRPr>
            </a:lvl8pPr>
            <a:lvl9pPr marL="3181350" indent="-185738" algn="l" rtl="0" fontAlgn="base">
              <a:lnSpc>
                <a:spcPct val="90000"/>
              </a:lnSpc>
              <a:spcBef>
                <a:spcPct val="20000"/>
              </a:spcBef>
              <a:spcAft>
                <a:spcPct val="0"/>
              </a:spcAft>
              <a:buClr>
                <a:schemeClr val="tx1"/>
              </a:buClr>
              <a:buFont typeface="Arial" pitchFamily="34" charset="0"/>
              <a:buChar char="–"/>
              <a:defRPr sz="1600">
                <a:solidFill>
                  <a:schemeClr val="tx1"/>
                </a:solidFill>
                <a:latin typeface="+mn-lt"/>
              </a:defRPr>
            </a:lvl9pPr>
          </a:lstStyle>
          <a:p>
            <a:pPr>
              <a:lnSpc>
                <a:spcPct val="150000"/>
              </a:lnSpc>
              <a:buClr>
                <a:srgbClr val="2771BC"/>
              </a:buClr>
              <a:buSzPct val="90000"/>
              <a:buFont typeface="Arial" panose="020B0604020202020204" pitchFamily="34" charset="0"/>
              <a:buChar char="•"/>
            </a:pPr>
            <a:r>
              <a:rPr lang="en-US" sz="2200" b="1" dirty="0">
                <a:latin typeface="+mj-lt"/>
              </a:rPr>
              <a:t>Follow Key People</a:t>
            </a:r>
          </a:p>
          <a:p>
            <a:pPr lvl="1">
              <a:lnSpc>
                <a:spcPct val="150000"/>
              </a:lnSpc>
              <a:buClr>
                <a:srgbClr val="2771BC"/>
              </a:buClr>
              <a:buSzPct val="90000"/>
              <a:buFont typeface="Arial" panose="020B0604020202020204" pitchFamily="34" charset="0"/>
              <a:buChar char="•"/>
            </a:pPr>
            <a:r>
              <a:rPr lang="en-US" sz="2200" dirty="0">
                <a:solidFill>
                  <a:schemeClr val="tx1"/>
                </a:solidFill>
                <a:latin typeface="+mj-lt"/>
              </a:rPr>
              <a:t> Search for your direct reports in the search bar</a:t>
            </a:r>
          </a:p>
          <a:p>
            <a:pPr lvl="1">
              <a:lnSpc>
                <a:spcPct val="150000"/>
              </a:lnSpc>
              <a:buClr>
                <a:srgbClr val="2771BC"/>
              </a:buClr>
              <a:buSzPct val="90000"/>
              <a:buFont typeface="Arial" panose="020B0604020202020204" pitchFamily="34" charset="0"/>
              <a:buChar char="•"/>
            </a:pPr>
            <a:r>
              <a:rPr lang="en-US" sz="2200" dirty="0">
                <a:solidFill>
                  <a:schemeClr val="tx1"/>
                </a:solidFill>
                <a:latin typeface="+mj-lt"/>
              </a:rPr>
              <a:t> </a:t>
            </a:r>
            <a:r>
              <a:rPr lang="en-US" sz="2200" dirty="0">
                <a:solidFill>
                  <a:schemeClr val="tx1"/>
                </a:solidFill>
                <a:latin typeface="+mj-lt"/>
              </a:rPr>
              <a:t>You don't need to follow everyone</a:t>
            </a:r>
          </a:p>
          <a:p>
            <a:pPr lvl="1">
              <a:lnSpc>
                <a:spcPct val="150000"/>
              </a:lnSpc>
              <a:buClr>
                <a:srgbClr val="2771BC"/>
              </a:buClr>
              <a:buSzPct val="90000"/>
              <a:buFont typeface="Arial" panose="020B0604020202020204" pitchFamily="34" charset="0"/>
              <a:buChar char="•"/>
            </a:pPr>
            <a:r>
              <a:rPr lang="en-US" sz="2200" dirty="0">
                <a:solidFill>
                  <a:schemeClr val="tx1"/>
                </a:solidFill>
                <a:latin typeface="+mj-lt"/>
              </a:rPr>
              <a:t> Members will not receive a notification if you "un-follow" them</a:t>
            </a:r>
          </a:p>
          <a:p>
            <a:pPr>
              <a:lnSpc>
                <a:spcPct val="150000"/>
              </a:lnSpc>
              <a:buClr>
                <a:srgbClr val="2771BC"/>
              </a:buClr>
              <a:buSzPct val="90000"/>
              <a:buFont typeface="Arial" panose="020B0604020202020204" pitchFamily="34" charset="0"/>
              <a:buChar char="•"/>
            </a:pPr>
            <a:r>
              <a:rPr lang="en-US" sz="2200" b="1" dirty="0">
                <a:latin typeface="+mj-lt"/>
              </a:rPr>
              <a:t>Join Groups</a:t>
            </a:r>
          </a:p>
          <a:p>
            <a:pPr lvl="1">
              <a:lnSpc>
                <a:spcPct val="150000"/>
              </a:lnSpc>
              <a:buClr>
                <a:srgbClr val="2771BC"/>
              </a:buClr>
              <a:buSzPct val="90000"/>
              <a:buFont typeface="Arial" panose="020B0604020202020204" pitchFamily="34" charset="0"/>
              <a:buChar char="•"/>
            </a:pPr>
            <a:r>
              <a:rPr lang="en-US" sz="2200" dirty="0">
                <a:solidFill>
                  <a:schemeClr val="tx1"/>
                </a:solidFill>
                <a:latin typeface="+mj-lt"/>
              </a:rPr>
              <a:t>Search and join groups that interest you so that they appear in your Following Feed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6104" y="1730736"/>
            <a:ext cx="1662100" cy="500372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5856" y="906696"/>
            <a:ext cx="3537102" cy="4876128"/>
          </a:xfrm>
          <a:prstGeom prst="rect">
            <a:avLst/>
          </a:prstGeom>
        </p:spPr>
      </p:pic>
    </p:spTree>
    <p:extLst>
      <p:ext uri="{BB962C8B-B14F-4D97-AF65-F5344CB8AC3E}">
        <p14:creationId xmlns:p14="http://schemas.microsoft.com/office/powerpoint/2010/main" val="16974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liennummernplatzhalter 11"/>
          <p:cNvSpPr>
            <a:spLocks noGrp="1"/>
          </p:cNvSpPr>
          <p:nvPr>
            <p:ph type="sldNum" sz="quarter" idx="4"/>
          </p:nvPr>
        </p:nvSpPr>
        <p:spPr>
          <a:xfrm>
            <a:off x="11912196" y="6622133"/>
            <a:ext cx="524281" cy="372394"/>
          </a:xfrm>
          <a:prstGeom prst="rect">
            <a:avLst/>
          </a:prstGeom>
        </p:spPr>
        <p:txBody>
          <a:bodyPr>
            <a:normAutofit/>
          </a:bodyPr>
          <a:lstStyle/>
          <a:p>
            <a:fld id="{76D8E909-938B-47AE-BA6E-C31282E5C101}" type="slidenum">
              <a:rPr lang="de-DE" smtClean="0"/>
              <a:pPr/>
              <a:t>7</a:t>
            </a:fld>
            <a:endParaRPr lang="de-DE"/>
          </a:p>
        </p:txBody>
      </p:sp>
      <p:sp>
        <p:nvSpPr>
          <p:cNvPr id="70" name="TextBox 69"/>
          <p:cNvSpPr txBox="1"/>
          <p:nvPr/>
        </p:nvSpPr>
        <p:spPr>
          <a:xfrm>
            <a:off x="-19439" y="899719"/>
            <a:ext cx="3089693" cy="376684"/>
          </a:xfrm>
          <a:prstGeom prst="rect">
            <a:avLst/>
          </a:prstGeom>
          <a:solidFill>
            <a:srgbClr val="DC2C34"/>
          </a:solidFill>
        </p:spPr>
        <p:txBody>
          <a:bodyPr wrap="square" lIns="124349" tIns="62174" rIns="124349" bIns="62174" rtlCol="0">
            <a:spAutoFit/>
          </a:bodyPr>
          <a:lstStyle/>
          <a:p>
            <a:pPr algn="r"/>
            <a:r>
              <a:rPr lang="en-US" sz="1600" b="1" dirty="0">
                <a:solidFill>
                  <a:schemeClr val="bg1"/>
                </a:solidFill>
                <a:latin typeface="Century Gothic" pitchFamily="34" charset="0"/>
              </a:rPr>
              <a:t>Rethink Technology!</a:t>
            </a:r>
          </a:p>
        </p:txBody>
      </p:sp>
      <p:sp>
        <p:nvSpPr>
          <p:cNvPr id="71" name="TextBox 70"/>
          <p:cNvSpPr txBox="1"/>
          <p:nvPr/>
        </p:nvSpPr>
        <p:spPr>
          <a:xfrm>
            <a:off x="-19438" y="445911"/>
            <a:ext cx="4806036" cy="460391"/>
          </a:xfrm>
          <a:prstGeom prst="rect">
            <a:avLst/>
          </a:prstGeom>
          <a:solidFill>
            <a:srgbClr val="B02329"/>
          </a:solidFill>
        </p:spPr>
        <p:txBody>
          <a:bodyPr wrap="square" lIns="124349" tIns="62174" rIns="124349" bIns="62174" rtlCol="0">
            <a:spAutoFit/>
          </a:bodyPr>
          <a:lstStyle/>
          <a:p>
            <a:pPr algn="r"/>
            <a:r>
              <a:rPr lang="en-US" sz="2100" b="1" dirty="0">
                <a:solidFill>
                  <a:schemeClr val="bg1"/>
                </a:solidFill>
                <a:latin typeface="Century Gothic" pitchFamily="34" charset="0"/>
              </a:rPr>
              <a:t>ENCORE TECHNOLOGY GROUP</a:t>
            </a:r>
          </a:p>
        </p:txBody>
      </p:sp>
      <p:sp>
        <p:nvSpPr>
          <p:cNvPr id="7" name="TextBox 6"/>
          <p:cNvSpPr txBox="1"/>
          <p:nvPr/>
        </p:nvSpPr>
        <p:spPr>
          <a:xfrm>
            <a:off x="559604" y="6333932"/>
            <a:ext cx="4149266" cy="294839"/>
          </a:xfrm>
          <a:prstGeom prst="rect">
            <a:avLst/>
          </a:prstGeom>
          <a:noFill/>
        </p:spPr>
        <p:txBody>
          <a:bodyPr wrap="square" lIns="124349" tIns="62174" rIns="124349" bIns="62174" rtlCol="0">
            <a:spAutoFit/>
          </a:bodyPr>
          <a:lstStyle/>
          <a:p>
            <a:r>
              <a:rPr lang="en-US" sz="1100" dirty="0" smtClean="0">
                <a:solidFill>
                  <a:srgbClr val="C00000"/>
                </a:solidFill>
                <a:latin typeface="Century Gothic" pitchFamily="34" charset="0"/>
              </a:rPr>
              <a:t>2015 </a:t>
            </a:r>
            <a:r>
              <a:rPr lang="en-US" sz="1100" dirty="0">
                <a:solidFill>
                  <a:srgbClr val="C00000"/>
                </a:solidFill>
                <a:latin typeface="Century Gothic" pitchFamily="34" charset="0"/>
              </a:rPr>
              <a:t>- Encore Technology Group, LLC. </a:t>
            </a:r>
            <a:r>
              <a:rPr lang="en-US" sz="1100" dirty="0">
                <a:solidFill>
                  <a:srgbClr val="C00000"/>
                </a:solidFill>
                <a:latin typeface="Century Gothic" pitchFamily="34" charset="0"/>
              </a:rPr>
              <a:t>- All rights reserved.</a:t>
            </a:r>
          </a:p>
        </p:txBody>
      </p:sp>
      <p:sp>
        <p:nvSpPr>
          <p:cNvPr id="139" name="TextBox 138"/>
          <p:cNvSpPr txBox="1"/>
          <p:nvPr/>
        </p:nvSpPr>
        <p:spPr>
          <a:xfrm>
            <a:off x="5490089" y="6333931"/>
            <a:ext cx="4149266" cy="298186"/>
          </a:xfrm>
          <a:prstGeom prst="rect">
            <a:avLst/>
          </a:prstGeom>
          <a:noFill/>
        </p:spPr>
        <p:txBody>
          <a:bodyPr wrap="square" lIns="124349" tIns="62174" rIns="124349" bIns="62174" rtlCol="0">
            <a:spAutoFit/>
          </a:bodyPr>
          <a:lstStyle/>
          <a:p>
            <a:pPr algn="r"/>
            <a:r>
              <a:rPr lang="en-US" sz="1100" dirty="0">
                <a:solidFill>
                  <a:srgbClr val="C00000"/>
                </a:solidFill>
              </a:rPr>
              <a:t>http://www.encoretg.com</a:t>
            </a:r>
            <a:endParaRPr lang="en-US" sz="1100" dirty="0">
              <a:solidFill>
                <a:srgbClr val="C00000"/>
              </a:solidFill>
              <a:latin typeface="Century Gothic" pitchFamily="34" charset="0"/>
            </a:endParaRPr>
          </a:p>
        </p:txBody>
      </p:sp>
      <p:sp>
        <p:nvSpPr>
          <p:cNvPr id="8" name="Content Placeholder 2"/>
          <p:cNvSpPr txBox="1">
            <a:spLocks/>
          </p:cNvSpPr>
          <p:nvPr/>
        </p:nvSpPr>
        <p:spPr>
          <a:xfrm>
            <a:off x="826507" y="2664139"/>
            <a:ext cx="11130645" cy="3112822"/>
          </a:xfrm>
          <a:prstGeom prst="rect">
            <a:avLst/>
          </a:prstGeom>
        </p:spPr>
        <p:txBody>
          <a:bodyPr lIns="124349" tIns="62174" rIns="124349" bIns="62174">
            <a:normAutofit/>
          </a:bodyPr>
          <a:lstStyle>
            <a:lvl1pPr marL="265176" indent="-265176" algn="l" rtl="0" eaLnBrk="1" latinLnBrk="0" hangingPunct="1">
              <a:spcBef>
                <a:spcPts val="250"/>
              </a:spcBef>
              <a:buClr>
                <a:srgbClr val="C00000"/>
              </a:buClr>
              <a:buSzPct val="80000"/>
              <a:buFont typeface="Arial" pitchFamily="34" charset="0"/>
              <a:buChar char="•"/>
              <a:defRPr kumimoji="0" sz="2800" kern="1200">
                <a:solidFill>
                  <a:schemeClr val="tx1"/>
                </a:solidFill>
                <a:effectLst/>
                <a:latin typeface="Century Gothic" pitchFamily="34" charset="0"/>
                <a:ea typeface="+mn-ea"/>
                <a:cs typeface="+mn-cs"/>
              </a:defRPr>
            </a:lvl1pPr>
            <a:lvl2pPr marL="548640" indent="-201168" algn="l" rtl="0" eaLnBrk="1" latinLnBrk="0" hangingPunct="1">
              <a:spcBef>
                <a:spcPts val="250"/>
              </a:spcBef>
              <a:buClr>
                <a:srgbClr val="C00000"/>
              </a:buClr>
              <a:buSzPct val="100000"/>
              <a:buFont typeface="Arial" pitchFamily="34" charset="0"/>
              <a:buChar char="•"/>
              <a:defRPr kumimoji="0" sz="2400" kern="1200">
                <a:solidFill>
                  <a:schemeClr val="tx1"/>
                </a:solidFill>
                <a:latin typeface="Century Gothic" pitchFamily="34" charset="0"/>
                <a:ea typeface="+mn-ea"/>
                <a:cs typeface="+mn-cs"/>
              </a:defRPr>
            </a:lvl2pPr>
            <a:lvl3pPr marL="786384" indent="-182880" algn="l" rtl="0" eaLnBrk="1" latinLnBrk="0" hangingPunct="1">
              <a:spcBef>
                <a:spcPts val="250"/>
              </a:spcBef>
              <a:buClr>
                <a:srgbClr val="C00000"/>
              </a:buClr>
              <a:buSzPct val="100000"/>
              <a:buFont typeface="Arial" pitchFamily="34" charset="0"/>
              <a:buChar char="•"/>
              <a:defRPr kumimoji="0" sz="2200" kern="1200">
                <a:solidFill>
                  <a:schemeClr val="tx1"/>
                </a:solidFill>
                <a:latin typeface="Century Gothic" pitchFamily="34" charset="0"/>
                <a:ea typeface="+mn-ea"/>
                <a:cs typeface="+mn-cs"/>
              </a:defRPr>
            </a:lvl3pPr>
            <a:lvl4pPr marL="1024128" indent="-182880" algn="l" rtl="0" eaLnBrk="1" latinLnBrk="0" hangingPunct="1">
              <a:spcBef>
                <a:spcPts val="230"/>
              </a:spcBef>
              <a:buClr>
                <a:srgbClr val="C00000"/>
              </a:buClr>
              <a:buSzPct val="112000"/>
              <a:buFont typeface="Arial" pitchFamily="34" charset="0"/>
              <a:buChar char="•"/>
              <a:defRPr kumimoji="0" sz="1900" kern="1200">
                <a:solidFill>
                  <a:schemeClr val="tx1"/>
                </a:solidFill>
                <a:latin typeface="Century Gothic" pitchFamily="34" charset="0"/>
                <a:ea typeface="+mn-ea"/>
                <a:cs typeface="+mn-cs"/>
              </a:defRPr>
            </a:lvl4pPr>
            <a:lvl5pPr marL="1280160" indent="-182880" algn="l" rtl="0" eaLnBrk="1" latinLnBrk="0" hangingPunct="1">
              <a:spcBef>
                <a:spcPts val="250"/>
              </a:spcBef>
              <a:buClr>
                <a:srgbClr val="C00000"/>
              </a:buClr>
              <a:buSzPct val="100000"/>
              <a:buFont typeface="Arial" pitchFamily="34" charset="0"/>
              <a:buChar char="•"/>
              <a:defRPr kumimoji="0" sz="1800" kern="1200">
                <a:solidFill>
                  <a:schemeClr val="tx1"/>
                </a:solidFill>
                <a:latin typeface="Century Gothic" pitchFamily="34" charset="0"/>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indent="0">
              <a:buNone/>
            </a:pPr>
            <a:r>
              <a:rPr lang="en-US" dirty="0" smtClean="0"/>
              <a:t>Hyper-connectivity: All resources should be, always-on, always-accessible, secure and fast.</a:t>
            </a:r>
            <a:endParaRPr lang="en-US" dirty="0"/>
          </a:p>
        </p:txBody>
      </p:sp>
      <p:sp>
        <p:nvSpPr>
          <p:cNvPr id="9" name="Title 1"/>
          <p:cNvSpPr txBox="1">
            <a:spLocks/>
          </p:cNvSpPr>
          <p:nvPr/>
        </p:nvSpPr>
        <p:spPr>
          <a:xfrm>
            <a:off x="658097" y="1386990"/>
            <a:ext cx="11130645" cy="1007730"/>
          </a:xfrm>
          <a:prstGeom prst="rect">
            <a:avLst/>
          </a:prstGeom>
        </p:spPr>
        <p:txBody>
          <a:bodyPr lIns="124349" tIns="62174" rIns="124349" bIns="62174">
            <a:normAutofit fontScale="97500" lnSpcReduction="10000"/>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algn="ctr"/>
            <a:r>
              <a:rPr lang="en-US" sz="6000" dirty="0">
                <a:solidFill>
                  <a:srgbClr val="B02329"/>
                </a:solidFill>
              </a:rPr>
              <a:t>What </a:t>
            </a:r>
            <a:r>
              <a:rPr lang="en-US" sz="6000" dirty="0" smtClean="0">
                <a:solidFill>
                  <a:srgbClr val="B02329"/>
                </a:solidFill>
              </a:rPr>
              <a:t>do these trends cause?</a:t>
            </a:r>
            <a:endParaRPr lang="en-US" sz="6000" dirty="0">
              <a:solidFill>
                <a:srgbClr val="B02329"/>
              </a:solidFill>
            </a:endParaRPr>
          </a:p>
        </p:txBody>
      </p:sp>
    </p:spTree>
    <p:extLst>
      <p:ext uri="{BB962C8B-B14F-4D97-AF65-F5344CB8AC3E}">
        <p14:creationId xmlns:p14="http://schemas.microsoft.com/office/powerpoint/2010/main" val="384579712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p:cNvSpPr txBox="1"/>
          <p:nvPr/>
        </p:nvSpPr>
        <p:spPr>
          <a:xfrm>
            <a:off x="4781876" y="5533251"/>
            <a:ext cx="0" cy="369332"/>
          </a:xfrm>
          <a:prstGeom prst="rect">
            <a:avLst/>
          </a:prstGeom>
          <a:noFill/>
        </p:spPr>
        <p:txBody>
          <a:bodyPr wrap="none" lIns="0" tIns="0" rIns="0" bIns="0" rtlCol="0">
            <a:spAutoFit/>
          </a:bodyPr>
          <a:lstStyle/>
          <a:p>
            <a:endParaRPr lang="en-US" sz="2400" spc="-71" dirty="0">
              <a:gradFill>
                <a:gsLst>
                  <a:gs pos="2917">
                    <a:schemeClr val="bg2"/>
                  </a:gs>
                  <a:gs pos="95000">
                    <a:schemeClr val="bg2"/>
                  </a:gs>
                </a:gsLst>
                <a:lin ang="5400000" scaled="0"/>
              </a:gradFill>
            </a:endParaRPr>
          </a:p>
        </p:txBody>
      </p:sp>
      <p:sp>
        <p:nvSpPr>
          <p:cNvPr id="2" name="Text Placeholder 1"/>
          <p:cNvSpPr>
            <a:spLocks noGrp="1"/>
          </p:cNvSpPr>
          <p:nvPr>
            <p:ph type="body" sz="quarter" idx="10"/>
          </p:nvPr>
        </p:nvSpPr>
        <p:spPr>
          <a:xfrm>
            <a:off x="529660" y="1476621"/>
            <a:ext cx="11375536" cy="4091376"/>
          </a:xfrm>
        </p:spPr>
        <p:txBody>
          <a:bodyPr/>
          <a:lstStyle/>
          <a:p>
            <a:pPr marL="349792" indent="-349792" fontAlgn="base">
              <a:lnSpc>
                <a:spcPct val="150000"/>
              </a:lnSpc>
              <a:spcBef>
                <a:spcPts val="612"/>
              </a:spcBef>
              <a:spcAft>
                <a:spcPct val="0"/>
              </a:spcAft>
              <a:buClr>
                <a:srgbClr val="2771BC"/>
              </a:buClr>
              <a:buFont typeface="Arial" panose="020B0604020202020204" pitchFamily="34" charset="0"/>
              <a:buChar char="•"/>
            </a:pPr>
            <a:r>
              <a:rPr lang="en-GB" sz="2200" kern="0" dirty="0">
                <a:solidFill>
                  <a:schemeClr val="tx1"/>
                </a:solidFill>
              </a:rPr>
              <a:t>No need to be too formal! This is the opportunity for you to quickly engage with your teams and get a snapshot of what is happening on the </a:t>
            </a:r>
            <a:r>
              <a:rPr lang="en-GB" sz="2200" kern="0" dirty="0">
                <a:solidFill>
                  <a:schemeClr val="tx1"/>
                </a:solidFill>
              </a:rPr>
              <a:t>front-line</a:t>
            </a:r>
            <a:endParaRPr lang="en-GB" sz="2200" kern="0" dirty="0">
              <a:solidFill>
                <a:schemeClr val="tx1"/>
              </a:solidFill>
            </a:endParaRPr>
          </a:p>
          <a:p>
            <a:pPr marL="349792" indent="-349792" fontAlgn="base">
              <a:lnSpc>
                <a:spcPct val="150000"/>
              </a:lnSpc>
              <a:spcBef>
                <a:spcPts val="612"/>
              </a:spcBef>
              <a:spcAft>
                <a:spcPct val="0"/>
              </a:spcAft>
              <a:buClr>
                <a:srgbClr val="2771BC"/>
              </a:buClr>
              <a:buFont typeface="Arial" panose="020B0604020202020204" pitchFamily="34" charset="0"/>
              <a:buChar char="•"/>
            </a:pPr>
            <a:r>
              <a:rPr lang="en-GB" sz="2200" kern="0" dirty="0">
                <a:solidFill>
                  <a:schemeClr val="tx1"/>
                </a:solidFill>
              </a:rPr>
              <a:t>Keep most posts shorter than traditional communications - the idea is to engage and start </a:t>
            </a:r>
            <a:r>
              <a:rPr lang="en-GB" sz="2200" kern="0" dirty="0">
                <a:solidFill>
                  <a:schemeClr val="tx1"/>
                </a:solidFill>
              </a:rPr>
              <a:t>discussions </a:t>
            </a:r>
            <a:endParaRPr lang="en-GB" sz="2200" kern="0" dirty="0">
              <a:solidFill>
                <a:schemeClr val="tx1"/>
              </a:solidFill>
            </a:endParaRPr>
          </a:p>
          <a:p>
            <a:pPr marL="349792" indent="-349792" fontAlgn="base">
              <a:lnSpc>
                <a:spcPct val="150000"/>
              </a:lnSpc>
              <a:spcBef>
                <a:spcPts val="612"/>
              </a:spcBef>
              <a:spcAft>
                <a:spcPct val="0"/>
              </a:spcAft>
              <a:buClr>
                <a:srgbClr val="2771BC"/>
              </a:buClr>
              <a:buFont typeface="Arial" panose="020B0604020202020204" pitchFamily="34" charset="0"/>
              <a:buChar char="•"/>
            </a:pPr>
            <a:r>
              <a:rPr lang="en-GB" sz="2200" kern="0" dirty="0">
                <a:solidFill>
                  <a:schemeClr val="tx1"/>
                </a:solidFill>
              </a:rPr>
              <a:t>Ask questions!</a:t>
            </a:r>
          </a:p>
          <a:p>
            <a:pPr marL="349792" indent="-349792" fontAlgn="base">
              <a:lnSpc>
                <a:spcPct val="150000"/>
              </a:lnSpc>
              <a:spcBef>
                <a:spcPts val="612"/>
              </a:spcBef>
              <a:spcAft>
                <a:spcPct val="0"/>
              </a:spcAft>
              <a:buClr>
                <a:srgbClr val="2771BC"/>
              </a:buClr>
              <a:buFont typeface="Arial" panose="020B0604020202020204" pitchFamily="34" charset="0"/>
              <a:buChar char="•"/>
            </a:pPr>
            <a:r>
              <a:rPr lang="en-GB" sz="2200" kern="0" dirty="0">
                <a:solidFill>
                  <a:schemeClr val="tx1"/>
                </a:solidFill>
              </a:rPr>
              <a:t>Don't be afraid to show your personality.</a:t>
            </a:r>
          </a:p>
          <a:p>
            <a:endParaRPr lang="en-US" sz="2200" dirty="0"/>
          </a:p>
        </p:txBody>
      </p:sp>
      <p:sp>
        <p:nvSpPr>
          <p:cNvPr id="13" name="Title 1"/>
          <p:cNvSpPr>
            <a:spLocks noGrp="1"/>
          </p:cNvSpPr>
          <p:nvPr>
            <p:ph type="title"/>
          </p:nvPr>
        </p:nvSpPr>
        <p:spPr/>
        <p:txBody>
          <a:bodyPr>
            <a:noAutofit/>
          </a:bodyPr>
          <a:lstStyle/>
          <a:p>
            <a:r>
              <a:rPr lang="en-US" sz="5100" dirty="0">
                <a:solidFill>
                  <a:srgbClr val="2771BC"/>
                </a:solidFill>
                <a:latin typeface="Segoe Pro Light"/>
              </a:rPr>
              <a:t>Quick tips for engaging with colleagues</a:t>
            </a:r>
            <a:endParaRPr lang="en-US" sz="5100" i="1" dirty="0">
              <a:solidFill>
                <a:srgbClr val="2771BC"/>
              </a:solidFill>
              <a:latin typeface="Segoe Pro Light"/>
            </a:endParaRPr>
          </a:p>
        </p:txBody>
      </p:sp>
    </p:spTree>
    <p:extLst>
      <p:ext uri="{BB962C8B-B14F-4D97-AF65-F5344CB8AC3E}">
        <p14:creationId xmlns:p14="http://schemas.microsoft.com/office/powerpoint/2010/main" val="1978224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29660" y="1271373"/>
            <a:ext cx="11375536" cy="2165721"/>
          </a:xfrm>
        </p:spPr>
        <p:txBody>
          <a:bodyPr/>
          <a:lstStyle/>
          <a:p>
            <a:r>
              <a:rPr lang="en-US" sz="2000" dirty="0" smtClean="0">
                <a:latin typeface="+mn-lt"/>
              </a:rPr>
              <a:t>InfoPath </a:t>
            </a:r>
            <a:r>
              <a:rPr lang="en-US" sz="2000" dirty="0">
                <a:latin typeface="+mn-lt"/>
              </a:rPr>
              <a:t>Forms Services is a server technology that makes it possible for people to fill out forms in a Web browser. By managing forms in a central location, you can streamline business processes and improve relations with customers, partners, and suppliers</a:t>
            </a:r>
            <a:r>
              <a:rPr lang="en-US" sz="2000" dirty="0" smtClean="0">
                <a:latin typeface="+mn-lt"/>
              </a:rPr>
              <a:t>.</a:t>
            </a:r>
          </a:p>
          <a:p>
            <a:r>
              <a:rPr lang="en-US" sz="2000" dirty="0" smtClean="0">
                <a:latin typeface="+mn-lt"/>
              </a:rPr>
              <a:t>Forms </a:t>
            </a:r>
            <a:r>
              <a:rPr lang="en-US" sz="2000" dirty="0">
                <a:latin typeface="+mn-lt"/>
              </a:rPr>
              <a:t>are at the center of many business processes. By hosting browser-enabled form templates on a server running InfoPath Forms Services, you can integrate form data with existing business processes or applications</a:t>
            </a:r>
            <a:r>
              <a:rPr lang="en-US" sz="2000" dirty="0" smtClean="0">
                <a:latin typeface="+mn-lt"/>
              </a:rPr>
              <a:t>.</a:t>
            </a:r>
            <a:endParaRPr lang="en-US" sz="2000" dirty="0">
              <a:latin typeface="+mn-lt"/>
            </a:endParaRPr>
          </a:p>
        </p:txBody>
      </p:sp>
      <p:sp>
        <p:nvSpPr>
          <p:cNvPr id="3" name="Title 2"/>
          <p:cNvSpPr>
            <a:spLocks noGrp="1"/>
          </p:cNvSpPr>
          <p:nvPr>
            <p:ph type="title"/>
          </p:nvPr>
        </p:nvSpPr>
        <p:spPr/>
        <p:txBody>
          <a:bodyPr/>
          <a:lstStyle/>
          <a:p>
            <a:r>
              <a:rPr lang="en-US" dirty="0" smtClean="0"/>
              <a:t>InfoPath Details</a:t>
            </a:r>
            <a:endParaRPr lang="en-US" dirty="0"/>
          </a:p>
        </p:txBody>
      </p:sp>
    </p:spTree>
    <p:extLst>
      <p:ext uri="{BB962C8B-B14F-4D97-AF65-F5344CB8AC3E}">
        <p14:creationId xmlns:p14="http://schemas.microsoft.com/office/powerpoint/2010/main" val="93680367"/>
      </p:ext>
    </p:extLst>
  </p:cSld>
  <p:clrMapOvr>
    <a:masterClrMapping/>
  </p:clrMapOvr>
  <p:transition xmlns:p14="http://schemas.microsoft.com/office/powerpoint/2010/mai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29660" y="1271373"/>
            <a:ext cx="11375536" cy="4141647"/>
          </a:xfrm>
        </p:spPr>
        <p:txBody>
          <a:bodyPr/>
          <a:lstStyle/>
          <a:p>
            <a:r>
              <a:rPr lang="en-US" sz="2000" dirty="0"/>
              <a:t>Submit data to existing business systems    When you design a browser-compatible form template, you can create data connections to Web services or other external data sources. This allows you to submit data to existing business systems, enterprise applications, or corporate databases. For example, a sales department can design a form that can submit sales leads and customer information to an existing Customer Relationship Management (CRM) system.</a:t>
            </a:r>
          </a:p>
          <a:p>
            <a:r>
              <a:rPr lang="en-US" sz="2000" dirty="0" smtClean="0"/>
              <a:t>Query </a:t>
            </a:r>
            <a:r>
              <a:rPr lang="en-US" sz="2000" dirty="0"/>
              <a:t>data from existing business systems    It is also possible to query data in existing business systems, enterprise applications, or corporate databases. For example, when users open a form based on your form template, you might want data from an external data source to appear in the name and address fields on the form. This enables you to take advantage of existing organizational data and simplifies the process of filling out a form.</a:t>
            </a:r>
          </a:p>
          <a:p>
            <a:r>
              <a:rPr lang="en-US" sz="2000" dirty="0" smtClean="0"/>
              <a:t>Add </a:t>
            </a:r>
            <a:r>
              <a:rPr lang="en-US" sz="2000" dirty="0"/>
              <a:t>workflow to forms    You can add a workflow to the form template that is stored in a library. This enables you to consistently manage common business processes. </a:t>
            </a:r>
          </a:p>
        </p:txBody>
      </p:sp>
      <p:sp>
        <p:nvSpPr>
          <p:cNvPr id="3" name="Title 2"/>
          <p:cNvSpPr>
            <a:spLocks noGrp="1"/>
          </p:cNvSpPr>
          <p:nvPr>
            <p:ph type="title"/>
          </p:nvPr>
        </p:nvSpPr>
        <p:spPr/>
        <p:txBody>
          <a:bodyPr/>
          <a:lstStyle/>
          <a:p>
            <a:r>
              <a:rPr lang="en-US" dirty="0" smtClean="0"/>
              <a:t>InfoPath Uses</a:t>
            </a:r>
            <a:endParaRPr lang="en-US" dirty="0"/>
          </a:p>
        </p:txBody>
      </p:sp>
    </p:spTree>
    <p:extLst>
      <p:ext uri="{BB962C8B-B14F-4D97-AF65-F5344CB8AC3E}">
        <p14:creationId xmlns:p14="http://schemas.microsoft.com/office/powerpoint/2010/main" val="1578581000"/>
      </p:ext>
    </p:extLst>
  </p:cSld>
  <p:clrMapOvr>
    <a:masterClrMapping/>
  </p:clrMapOvr>
  <p:transition xmlns:p14="http://schemas.microsoft.com/office/powerpoint/2010/mai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InfoPath Uses</a:t>
            </a:r>
            <a:endParaRPr lang="en-US" dirty="0"/>
          </a:p>
        </p:txBody>
      </p:sp>
      <p:pic>
        <p:nvPicPr>
          <p:cNvPr id="5" name="Picture 4"/>
          <p:cNvPicPr>
            <a:picLocks noChangeAspect="1"/>
          </p:cNvPicPr>
          <p:nvPr/>
        </p:nvPicPr>
        <p:blipFill>
          <a:blip r:embed="rId2"/>
          <a:stretch>
            <a:fillRect/>
          </a:stretch>
        </p:blipFill>
        <p:spPr>
          <a:xfrm>
            <a:off x="429429" y="1361982"/>
            <a:ext cx="6048570" cy="4446419"/>
          </a:xfrm>
          <a:prstGeom prst="rect">
            <a:avLst/>
          </a:prstGeom>
        </p:spPr>
      </p:pic>
      <p:pic>
        <p:nvPicPr>
          <p:cNvPr id="7" name="Picture 6"/>
          <p:cNvPicPr>
            <a:picLocks noChangeAspect="1"/>
          </p:cNvPicPr>
          <p:nvPr/>
        </p:nvPicPr>
        <p:blipFill>
          <a:blip r:embed="rId3"/>
          <a:stretch>
            <a:fillRect/>
          </a:stretch>
        </p:blipFill>
        <p:spPr>
          <a:xfrm>
            <a:off x="7572993" y="1466368"/>
            <a:ext cx="3959128" cy="4347971"/>
          </a:xfrm>
          <a:prstGeom prst="rect">
            <a:avLst/>
          </a:prstGeom>
        </p:spPr>
      </p:pic>
    </p:spTree>
    <p:extLst>
      <p:ext uri="{BB962C8B-B14F-4D97-AF65-F5344CB8AC3E}">
        <p14:creationId xmlns:p14="http://schemas.microsoft.com/office/powerpoint/2010/main" val="3424938423"/>
      </p:ext>
    </p:extLst>
  </p:cSld>
  <p:clrMapOvr>
    <a:masterClrMapping/>
  </p:clrMapOvr>
  <p:transition xmlns:p14="http://schemas.microsoft.com/office/powerpoint/2010/mai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29660" y="1271373"/>
            <a:ext cx="11375536" cy="5711307"/>
          </a:xfrm>
        </p:spPr>
        <p:txBody>
          <a:bodyPr/>
          <a:lstStyle/>
          <a:p>
            <a:r>
              <a:rPr lang="en-US" sz="2000" b="1" dirty="0" smtClean="0">
                <a:latin typeface="+mn-lt"/>
              </a:rPr>
              <a:t>1</a:t>
            </a:r>
            <a:r>
              <a:rPr lang="en-US" sz="2000" b="1" dirty="0">
                <a:latin typeface="+mn-lt"/>
              </a:rPr>
              <a:t>.  Will Microsoft be shipping another version of InfoPath?</a:t>
            </a:r>
          </a:p>
          <a:p>
            <a:r>
              <a:rPr lang="en-US" sz="2000" dirty="0">
                <a:latin typeface="+mn-lt"/>
              </a:rPr>
              <a:t>No, there will not be another version of the InfoPath desktop client or InfoPath Forms Services. </a:t>
            </a:r>
            <a:r>
              <a:rPr lang="en-US" sz="2000" dirty="0" smtClean="0">
                <a:latin typeface="+mn-lt"/>
              </a:rPr>
              <a:t>Microsoft is focusing </a:t>
            </a:r>
            <a:r>
              <a:rPr lang="en-US" sz="2000" dirty="0">
                <a:latin typeface="+mn-lt"/>
              </a:rPr>
              <a:t>all </a:t>
            </a:r>
            <a:r>
              <a:rPr lang="en-US" sz="2000" dirty="0" smtClean="0">
                <a:latin typeface="+mn-lt"/>
              </a:rPr>
              <a:t>investments </a:t>
            </a:r>
            <a:r>
              <a:rPr lang="en-US" sz="2000" dirty="0">
                <a:latin typeface="+mn-lt"/>
              </a:rPr>
              <a:t>on new intelligent, integrated forms experiences across Office technology</a:t>
            </a:r>
            <a:r>
              <a:rPr lang="en-US" sz="2000" dirty="0" smtClean="0">
                <a:latin typeface="+mn-lt"/>
              </a:rPr>
              <a:t>.</a:t>
            </a:r>
            <a:endParaRPr lang="en-US" sz="2000" dirty="0">
              <a:latin typeface="+mn-lt"/>
            </a:endParaRPr>
          </a:p>
          <a:p>
            <a:r>
              <a:rPr lang="en-US" sz="2000" b="1" dirty="0">
                <a:latin typeface="+mn-lt"/>
              </a:rPr>
              <a:t>2.  How long will InfoPath be supported</a:t>
            </a:r>
            <a:r>
              <a:rPr lang="en-US" sz="2000" b="1" dirty="0" smtClean="0">
                <a:latin typeface="+mn-lt"/>
              </a:rPr>
              <a:t>?</a:t>
            </a:r>
            <a:endParaRPr lang="en-US" sz="2000" b="1" dirty="0">
              <a:latin typeface="+mn-lt"/>
            </a:endParaRPr>
          </a:p>
          <a:p>
            <a:r>
              <a:rPr lang="en-US" sz="2000" dirty="0">
                <a:latin typeface="+mn-lt"/>
              </a:rPr>
              <a:t>    The InfoPath 2013 client will be supported through April 2023.</a:t>
            </a:r>
          </a:p>
          <a:p>
            <a:r>
              <a:rPr lang="en-US" sz="2000" dirty="0">
                <a:latin typeface="+mn-lt"/>
              </a:rPr>
              <a:t>    InfoPath Forms Services for SharePoint Server 2013 will be supported until April 2023.</a:t>
            </a:r>
          </a:p>
          <a:p>
            <a:r>
              <a:rPr lang="en-US" sz="2000" dirty="0">
                <a:latin typeface="+mn-lt"/>
              </a:rPr>
              <a:t>    InfoPath Forms Services in Office 365 will be supported until further </a:t>
            </a:r>
            <a:r>
              <a:rPr lang="en-US" sz="2000" dirty="0" smtClean="0">
                <a:latin typeface="+mn-lt"/>
              </a:rPr>
              <a:t>notice.</a:t>
            </a:r>
            <a:br>
              <a:rPr lang="en-US" sz="2000" dirty="0" smtClean="0">
                <a:latin typeface="+mn-lt"/>
              </a:rPr>
            </a:br>
            <a:r>
              <a:rPr lang="en-US" sz="2000" dirty="0" smtClean="0">
                <a:latin typeface="+mn-lt"/>
              </a:rPr>
              <a:t>	However, </a:t>
            </a:r>
            <a:r>
              <a:rPr lang="en-US" sz="2000" dirty="0" err="1" smtClean="0">
                <a:latin typeface="+mn-lt"/>
              </a:rPr>
              <a:t>Infopath</a:t>
            </a:r>
            <a:r>
              <a:rPr lang="en-US" sz="2000" dirty="0" smtClean="0">
                <a:latin typeface="+mn-lt"/>
              </a:rPr>
              <a:t> </a:t>
            </a:r>
            <a:r>
              <a:rPr lang="en-US" sz="2000" dirty="0">
                <a:latin typeface="+mn-lt"/>
              </a:rPr>
              <a:t>will </a:t>
            </a:r>
            <a:r>
              <a:rPr lang="en-US" sz="2000" dirty="0" smtClean="0">
                <a:latin typeface="+mn-lt"/>
              </a:rPr>
              <a:t>only continue </a:t>
            </a:r>
            <a:r>
              <a:rPr lang="en-US" sz="2000" dirty="0">
                <a:latin typeface="+mn-lt"/>
              </a:rPr>
              <a:t>to be available in the Enterprise E3 and </a:t>
            </a:r>
            <a:r>
              <a:rPr lang="en-US" sz="2000" dirty="0" err="1">
                <a:latin typeface="+mn-lt"/>
              </a:rPr>
              <a:t>ProPlus</a:t>
            </a:r>
            <a:r>
              <a:rPr lang="en-US" sz="2000" dirty="0">
                <a:latin typeface="+mn-lt"/>
              </a:rPr>
              <a:t> plans. </a:t>
            </a:r>
            <a:br>
              <a:rPr lang="en-US" sz="2000" dirty="0">
                <a:latin typeface="+mn-lt"/>
              </a:rPr>
            </a:br>
            <a:r>
              <a:rPr lang="en-US" sz="2000" dirty="0" smtClean="0">
                <a:latin typeface="+mn-lt"/>
              </a:rPr>
              <a:t>	</a:t>
            </a:r>
            <a:r>
              <a:rPr lang="en-US" sz="2000" dirty="0" err="1" smtClean="0">
                <a:latin typeface="+mn-lt"/>
              </a:rPr>
              <a:t>Infopath</a:t>
            </a:r>
            <a:r>
              <a:rPr lang="en-US" sz="2000" dirty="0" smtClean="0">
                <a:latin typeface="+mn-lt"/>
              </a:rPr>
              <a:t> </a:t>
            </a:r>
            <a:r>
              <a:rPr lang="en-US" sz="2000" dirty="0">
                <a:latin typeface="+mn-lt"/>
              </a:rPr>
              <a:t>will not be available in Business Premium or Business.</a:t>
            </a:r>
          </a:p>
          <a:p>
            <a:r>
              <a:rPr lang="en-US" sz="2000" b="1" dirty="0" smtClean="0">
                <a:latin typeface="+mn-lt"/>
              </a:rPr>
              <a:t>3</a:t>
            </a:r>
            <a:r>
              <a:rPr lang="en-US" sz="2000" b="1" dirty="0">
                <a:latin typeface="+mn-lt"/>
              </a:rPr>
              <a:t>.  What should I use to build and complete forms?</a:t>
            </a:r>
          </a:p>
          <a:p>
            <a:r>
              <a:rPr lang="en-US" sz="2000" dirty="0">
                <a:latin typeface="+mn-lt"/>
              </a:rPr>
              <a:t>You should continue to use InfoPath </a:t>
            </a:r>
            <a:r>
              <a:rPr lang="en-US" sz="2000" dirty="0" smtClean="0">
                <a:latin typeface="+mn-lt"/>
              </a:rPr>
              <a:t>technology.</a:t>
            </a:r>
            <a:endParaRPr lang="en-US" sz="2000" dirty="0">
              <a:latin typeface="+mn-lt"/>
            </a:endParaRPr>
          </a:p>
        </p:txBody>
      </p:sp>
      <p:sp>
        <p:nvSpPr>
          <p:cNvPr id="3" name="Title 2"/>
          <p:cNvSpPr>
            <a:spLocks noGrp="1"/>
          </p:cNvSpPr>
          <p:nvPr>
            <p:ph type="title"/>
          </p:nvPr>
        </p:nvSpPr>
        <p:spPr/>
        <p:txBody>
          <a:bodyPr/>
          <a:lstStyle/>
          <a:p>
            <a:r>
              <a:rPr lang="en-US" dirty="0" smtClean="0"/>
              <a:t>InfoPath Roadmap</a:t>
            </a:r>
            <a:endParaRPr lang="en-US" dirty="0"/>
          </a:p>
        </p:txBody>
      </p:sp>
    </p:spTree>
    <p:extLst>
      <p:ext uri="{BB962C8B-B14F-4D97-AF65-F5344CB8AC3E}">
        <p14:creationId xmlns:p14="http://schemas.microsoft.com/office/powerpoint/2010/main" val="910276752"/>
      </p:ext>
    </p:extLst>
  </p:cSld>
  <p:clrMapOvr>
    <a:masterClrMapping/>
  </p:clrMapOvr>
  <p:transition xmlns:p14="http://schemas.microsoft.com/office/powerpoint/2010/main">
    <p:fade/>
  </p:transition>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9978"/>
          <a:stretch/>
        </p:blipFill>
        <p:spPr>
          <a:xfrm>
            <a:off x="0" y="0"/>
            <a:ext cx="12433366" cy="6994525"/>
          </a:xfrm>
          <a:prstGeom prst="rect">
            <a:avLst/>
          </a:prstGeom>
          <a:ln>
            <a:noFill/>
          </a:ln>
          <a:effectLst/>
        </p:spPr>
      </p:pic>
    </p:spTree>
    <p:extLst>
      <p:ext uri="{BB962C8B-B14F-4D97-AF65-F5344CB8AC3E}">
        <p14:creationId xmlns:p14="http://schemas.microsoft.com/office/powerpoint/2010/main" val="40569241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99783" y="234770"/>
            <a:ext cx="6336612" cy="1865207"/>
            <a:chOff x="391822" y="230188"/>
            <a:chExt cx="6210430" cy="1828800"/>
          </a:xfrm>
        </p:grpSpPr>
        <p:sp>
          <p:nvSpPr>
            <p:cNvPr id="66" name="Rectangle 65"/>
            <p:cNvSpPr/>
            <p:nvPr/>
          </p:nvSpPr>
          <p:spPr bwMode="auto">
            <a:xfrm>
              <a:off x="391822" y="230188"/>
              <a:ext cx="6210430" cy="1828800"/>
            </a:xfrm>
            <a:prstGeom prst="rect">
              <a:avLst/>
            </a:prstGeom>
            <a:solidFill>
              <a:schemeClr val="accent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pic>
          <p:nvPicPr>
            <p:cNvPr id="15" name="Picture 14"/>
            <p:cNvPicPr>
              <a:picLocks noChangeAspect="1"/>
            </p:cNvPicPr>
            <p:nvPr/>
          </p:nvPicPr>
          <p:blipFill rotWithShape="1">
            <a:blip r:embed="rId3">
              <a:biLevel thresh="25000"/>
              <a:extLst>
                <a:ext uri="{28A0092B-C50C-407E-A947-70E740481C1C}">
                  <a14:useLocalDpi xmlns:a14="http://schemas.microsoft.com/office/drawing/2010/main" val="0"/>
                </a:ext>
              </a:extLst>
            </a:blip>
            <a:srcRect/>
            <a:stretch/>
          </p:blipFill>
          <p:spPr>
            <a:xfrm>
              <a:off x="618669" y="550228"/>
              <a:ext cx="4930916" cy="1188720"/>
            </a:xfrm>
            <a:prstGeom prst="rect">
              <a:avLst/>
            </a:prstGeom>
            <a:noFill/>
            <a:ln>
              <a:noFill/>
            </a:ln>
          </p:spPr>
        </p:pic>
      </p:grpSp>
      <p:grpSp>
        <p:nvGrpSpPr>
          <p:cNvPr id="5" name="Group 4"/>
          <p:cNvGrpSpPr/>
          <p:nvPr/>
        </p:nvGrpSpPr>
        <p:grpSpPr>
          <a:xfrm>
            <a:off x="399783" y="2146931"/>
            <a:ext cx="6336612" cy="3483603"/>
            <a:chOff x="391822" y="2105025"/>
            <a:chExt cx="6210430" cy="3415607"/>
          </a:xfrm>
        </p:grpSpPr>
        <p:sp>
          <p:nvSpPr>
            <p:cNvPr id="62" name="Rectangle 61"/>
            <p:cNvSpPr/>
            <p:nvPr/>
          </p:nvSpPr>
          <p:spPr bwMode="auto">
            <a:xfrm>
              <a:off x="391822" y="2105025"/>
              <a:ext cx="6210430" cy="3415607"/>
            </a:xfrm>
            <a:prstGeom prst="rect">
              <a:avLst/>
            </a:prstGeom>
            <a:solidFill>
              <a:schemeClr val="bg1">
                <a:lumMod val="95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28" name="TextBox 27"/>
            <p:cNvSpPr txBox="1"/>
            <p:nvPr/>
          </p:nvSpPr>
          <p:spPr>
            <a:xfrm>
              <a:off x="618670" y="2542538"/>
              <a:ext cx="5590043" cy="830997"/>
            </a:xfrm>
            <a:prstGeom prst="rect">
              <a:avLst/>
            </a:prstGeom>
            <a:noFill/>
          </p:spPr>
          <p:txBody>
            <a:bodyPr wrap="square" lIns="0" tIns="0" rIns="0" bIns="0" rtlCol="0" anchor="ctr" anchorCtr="0">
              <a:spAutoFit/>
            </a:bodyPr>
            <a:lstStyle/>
            <a:p>
              <a:r>
                <a:rPr lang="en-US" dirty="0" smtClean="0">
                  <a:solidFill>
                    <a:schemeClr val="bg2"/>
                  </a:solidFill>
                </a:rPr>
                <a:t>Many of the </a:t>
              </a:r>
              <a:r>
                <a:rPr lang="en-US" b="1" dirty="0" smtClean="0">
                  <a:solidFill>
                    <a:schemeClr val="accent1"/>
                  </a:solidFill>
                </a:rPr>
                <a:t>world’s largest and most recognizable global brands</a:t>
              </a:r>
              <a:r>
                <a:rPr lang="en-US" dirty="0" smtClean="0">
                  <a:solidFill>
                    <a:schemeClr val="accent1"/>
                  </a:solidFill>
                </a:rPr>
                <a:t> </a:t>
              </a:r>
              <a:r>
                <a:rPr lang="en-US" dirty="0" smtClean="0">
                  <a:solidFill>
                    <a:schemeClr val="bg2"/>
                  </a:solidFill>
                </a:rPr>
                <a:t>run on Microsoft’s cloud productivity services.</a:t>
              </a:r>
            </a:p>
          </p:txBody>
        </p:sp>
        <p:sp>
          <p:nvSpPr>
            <p:cNvPr id="31" name="TextBox 30"/>
            <p:cNvSpPr txBox="1"/>
            <p:nvPr/>
          </p:nvSpPr>
          <p:spPr>
            <a:xfrm>
              <a:off x="682599" y="3654654"/>
              <a:ext cx="1241163" cy="1183843"/>
            </a:xfrm>
            <a:prstGeom prst="rect">
              <a:avLst/>
            </a:prstGeom>
            <a:noFill/>
          </p:spPr>
          <p:txBody>
            <a:bodyPr wrap="square" lIns="0" tIns="0" rIns="0" bIns="0" rtlCol="0" anchor="ctr" anchorCtr="0">
              <a:noAutofit/>
            </a:bodyPr>
            <a:lstStyle/>
            <a:p>
              <a:r>
                <a:rPr lang="en-US" sz="9000" spc="-306" dirty="0">
                  <a:solidFill>
                    <a:schemeClr val="accent1"/>
                  </a:solidFill>
                </a:rPr>
                <a:t>41</a:t>
              </a:r>
              <a:r>
                <a:rPr lang="en-US" sz="9800" b="1" spc="-306" dirty="0">
                  <a:solidFill>
                    <a:schemeClr val="accent1"/>
                  </a:solidFill>
                </a:rPr>
                <a:t> </a:t>
              </a:r>
            </a:p>
          </p:txBody>
        </p:sp>
        <p:sp>
          <p:nvSpPr>
            <p:cNvPr id="32" name="TextBox 31"/>
            <p:cNvSpPr txBox="1"/>
            <p:nvPr/>
          </p:nvSpPr>
          <p:spPr>
            <a:xfrm>
              <a:off x="1944132" y="3969576"/>
              <a:ext cx="2469571" cy="553998"/>
            </a:xfrm>
            <a:prstGeom prst="rect">
              <a:avLst/>
            </a:prstGeom>
            <a:noFill/>
          </p:spPr>
          <p:txBody>
            <a:bodyPr wrap="square" lIns="0" tIns="0" rIns="0" bIns="0" rtlCol="0" anchor="ctr" anchorCtr="0">
              <a:spAutoFit/>
            </a:bodyPr>
            <a:lstStyle/>
            <a:p>
              <a:r>
                <a:rPr lang="en-US" dirty="0">
                  <a:solidFill>
                    <a:schemeClr val="bg2"/>
                  </a:solidFill>
                </a:rPr>
                <a:t>o</a:t>
              </a:r>
              <a:r>
                <a:rPr lang="en-US" dirty="0" smtClean="0">
                  <a:solidFill>
                    <a:schemeClr val="bg2"/>
                  </a:solidFill>
                </a:rPr>
                <a:t>f the </a:t>
              </a:r>
              <a:r>
                <a:rPr lang="en-US" dirty="0" smtClean="0">
                  <a:solidFill>
                    <a:schemeClr val="accent1"/>
                  </a:solidFill>
                </a:rPr>
                <a:t/>
              </a:r>
              <a:br>
                <a:rPr lang="en-US" dirty="0" smtClean="0">
                  <a:solidFill>
                    <a:schemeClr val="accent1"/>
                  </a:solidFill>
                </a:rPr>
              </a:br>
              <a:r>
                <a:rPr lang="en-US" b="1" dirty="0" err="1" smtClean="0">
                  <a:solidFill>
                    <a:schemeClr val="accent1"/>
                  </a:solidFill>
                </a:rPr>
                <a:t>Interbrand</a:t>
              </a:r>
              <a:r>
                <a:rPr lang="en-US" b="1" dirty="0" smtClean="0">
                  <a:solidFill>
                    <a:schemeClr val="accent1"/>
                  </a:solidFill>
                </a:rPr>
                <a:t> Top 100</a:t>
              </a:r>
            </a:p>
          </p:txBody>
        </p:sp>
        <p:sp>
          <p:nvSpPr>
            <p:cNvPr id="77" name="Freeform 211"/>
            <p:cNvSpPr>
              <a:spLocks noEditPoints="1"/>
            </p:cNvSpPr>
            <p:nvPr/>
          </p:nvSpPr>
          <p:spPr bwMode="auto">
            <a:xfrm>
              <a:off x="4685695" y="3638849"/>
              <a:ext cx="1645920" cy="1645920"/>
            </a:xfrm>
            <a:custGeom>
              <a:avLst/>
              <a:gdLst>
                <a:gd name="T0" fmla="*/ 68 w 135"/>
                <a:gd name="T1" fmla="*/ 0 h 136"/>
                <a:gd name="T2" fmla="*/ 0 w 135"/>
                <a:gd name="T3" fmla="*/ 68 h 136"/>
                <a:gd name="T4" fmla="*/ 68 w 135"/>
                <a:gd name="T5" fmla="*/ 136 h 136"/>
                <a:gd name="T6" fmla="*/ 135 w 135"/>
                <a:gd name="T7" fmla="*/ 68 h 136"/>
                <a:gd name="T8" fmla="*/ 68 w 135"/>
                <a:gd name="T9" fmla="*/ 0 h 136"/>
                <a:gd name="T10" fmla="*/ 116 w 135"/>
                <a:gd name="T11" fmla="*/ 48 h 136"/>
                <a:gd name="T12" fmla="*/ 117 w 135"/>
                <a:gd name="T13" fmla="*/ 42 h 136"/>
                <a:gd name="T14" fmla="*/ 118 w 135"/>
                <a:gd name="T15" fmla="*/ 35 h 136"/>
                <a:gd name="T16" fmla="*/ 127 w 135"/>
                <a:gd name="T17" fmla="*/ 58 h 136"/>
                <a:gd name="T18" fmla="*/ 126 w 135"/>
                <a:gd name="T19" fmla="*/ 56 h 136"/>
                <a:gd name="T20" fmla="*/ 120 w 135"/>
                <a:gd name="T21" fmla="*/ 55 h 136"/>
                <a:gd name="T22" fmla="*/ 116 w 135"/>
                <a:gd name="T23" fmla="*/ 48 h 136"/>
                <a:gd name="T24" fmla="*/ 85 w 135"/>
                <a:gd name="T25" fmla="*/ 119 h 136"/>
                <a:gd name="T26" fmla="*/ 73 w 135"/>
                <a:gd name="T27" fmla="*/ 128 h 136"/>
                <a:gd name="T28" fmla="*/ 68 w 135"/>
                <a:gd name="T29" fmla="*/ 128 h 136"/>
                <a:gd name="T30" fmla="*/ 64 w 135"/>
                <a:gd name="T31" fmla="*/ 128 h 136"/>
                <a:gd name="T32" fmla="*/ 62 w 135"/>
                <a:gd name="T33" fmla="*/ 118 h 136"/>
                <a:gd name="T34" fmla="*/ 54 w 135"/>
                <a:gd name="T35" fmla="*/ 103 h 136"/>
                <a:gd name="T36" fmla="*/ 50 w 135"/>
                <a:gd name="T37" fmla="*/ 96 h 136"/>
                <a:gd name="T38" fmla="*/ 37 w 135"/>
                <a:gd name="T39" fmla="*/ 86 h 136"/>
                <a:gd name="T40" fmla="*/ 22 w 135"/>
                <a:gd name="T41" fmla="*/ 69 h 136"/>
                <a:gd name="T42" fmla="*/ 23 w 135"/>
                <a:gd name="T43" fmla="*/ 35 h 136"/>
                <a:gd name="T44" fmla="*/ 22 w 135"/>
                <a:gd name="T45" fmla="*/ 29 h 136"/>
                <a:gd name="T46" fmla="*/ 25 w 135"/>
                <a:gd name="T47" fmla="*/ 25 h 136"/>
                <a:gd name="T48" fmla="*/ 34 w 135"/>
                <a:gd name="T49" fmla="*/ 18 h 136"/>
                <a:gd name="T50" fmla="*/ 43 w 135"/>
                <a:gd name="T51" fmla="*/ 18 h 136"/>
                <a:gd name="T52" fmla="*/ 55 w 135"/>
                <a:gd name="T53" fmla="*/ 14 h 136"/>
                <a:gd name="T54" fmla="*/ 61 w 135"/>
                <a:gd name="T55" fmla="*/ 8 h 136"/>
                <a:gd name="T56" fmla="*/ 68 w 135"/>
                <a:gd name="T57" fmla="*/ 8 h 136"/>
                <a:gd name="T58" fmla="*/ 70 w 135"/>
                <a:gd name="T59" fmla="*/ 8 h 136"/>
                <a:gd name="T60" fmla="*/ 72 w 135"/>
                <a:gd name="T61" fmla="*/ 19 h 136"/>
                <a:gd name="T62" fmla="*/ 68 w 135"/>
                <a:gd name="T63" fmla="*/ 23 h 136"/>
                <a:gd name="T64" fmla="*/ 53 w 135"/>
                <a:gd name="T65" fmla="*/ 26 h 136"/>
                <a:gd name="T66" fmla="*/ 56 w 135"/>
                <a:gd name="T67" fmla="*/ 36 h 136"/>
                <a:gd name="T68" fmla="*/ 62 w 135"/>
                <a:gd name="T69" fmla="*/ 32 h 136"/>
                <a:gd name="T70" fmla="*/ 69 w 135"/>
                <a:gd name="T71" fmla="*/ 30 h 136"/>
                <a:gd name="T72" fmla="*/ 76 w 135"/>
                <a:gd name="T73" fmla="*/ 32 h 136"/>
                <a:gd name="T74" fmla="*/ 74 w 135"/>
                <a:gd name="T75" fmla="*/ 47 h 136"/>
                <a:gd name="T76" fmla="*/ 55 w 135"/>
                <a:gd name="T77" fmla="*/ 65 h 136"/>
                <a:gd name="T78" fmla="*/ 39 w 135"/>
                <a:gd name="T79" fmla="*/ 71 h 136"/>
                <a:gd name="T80" fmla="*/ 39 w 135"/>
                <a:gd name="T81" fmla="*/ 82 h 136"/>
                <a:gd name="T82" fmla="*/ 52 w 135"/>
                <a:gd name="T83" fmla="*/ 90 h 136"/>
                <a:gd name="T84" fmla="*/ 77 w 135"/>
                <a:gd name="T85" fmla="*/ 97 h 136"/>
                <a:gd name="T86" fmla="*/ 85 w 135"/>
                <a:gd name="T87" fmla="*/ 119 h 136"/>
                <a:gd name="T88" fmla="*/ 90 w 135"/>
                <a:gd name="T89" fmla="*/ 24 h 136"/>
                <a:gd name="T90" fmla="*/ 86 w 135"/>
                <a:gd name="T91" fmla="*/ 29 h 136"/>
                <a:gd name="T92" fmla="*/ 76 w 135"/>
                <a:gd name="T93" fmla="*/ 14 h 136"/>
                <a:gd name="T94" fmla="*/ 75 w 135"/>
                <a:gd name="T95" fmla="*/ 8 h 136"/>
                <a:gd name="T96" fmla="*/ 94 w 135"/>
                <a:gd name="T97" fmla="*/ 14 h 136"/>
                <a:gd name="T98" fmla="*/ 94 w 135"/>
                <a:gd name="T99" fmla="*/ 16 h 136"/>
                <a:gd name="T100" fmla="*/ 90 w 135"/>
                <a:gd name="T101" fmla="*/ 24 h 136"/>
                <a:gd name="T102" fmla="*/ 113 w 135"/>
                <a:gd name="T103" fmla="*/ 99 h 136"/>
                <a:gd name="T104" fmla="*/ 111 w 135"/>
                <a:gd name="T105" fmla="*/ 80 h 136"/>
                <a:gd name="T106" fmla="*/ 117 w 135"/>
                <a:gd name="T107" fmla="*/ 64 h 136"/>
                <a:gd name="T108" fmla="*/ 126 w 135"/>
                <a:gd name="T109" fmla="*/ 63 h 136"/>
                <a:gd name="T110" fmla="*/ 128 w 135"/>
                <a:gd name="T111" fmla="*/ 67 h 136"/>
                <a:gd name="T112" fmla="*/ 128 w 135"/>
                <a:gd name="T113" fmla="*/ 68 h 136"/>
                <a:gd name="T114" fmla="*/ 118 w 135"/>
                <a:gd name="T115" fmla="*/ 100 h 136"/>
                <a:gd name="T116" fmla="*/ 113 w 135"/>
                <a:gd name="T117" fmla="*/ 99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5" h="136">
                  <a:moveTo>
                    <a:pt x="68" y="0"/>
                  </a:moveTo>
                  <a:cubicBezTo>
                    <a:pt x="30" y="0"/>
                    <a:pt x="0" y="31"/>
                    <a:pt x="0" y="68"/>
                  </a:cubicBezTo>
                  <a:cubicBezTo>
                    <a:pt x="0" y="105"/>
                    <a:pt x="30" y="136"/>
                    <a:pt x="68" y="136"/>
                  </a:cubicBezTo>
                  <a:cubicBezTo>
                    <a:pt x="105" y="136"/>
                    <a:pt x="135" y="105"/>
                    <a:pt x="135" y="68"/>
                  </a:cubicBezTo>
                  <a:cubicBezTo>
                    <a:pt x="135" y="31"/>
                    <a:pt x="105" y="0"/>
                    <a:pt x="68" y="0"/>
                  </a:cubicBezTo>
                  <a:close/>
                  <a:moveTo>
                    <a:pt x="116" y="48"/>
                  </a:moveTo>
                  <a:cubicBezTo>
                    <a:pt x="119" y="48"/>
                    <a:pt x="118" y="45"/>
                    <a:pt x="117" y="42"/>
                  </a:cubicBezTo>
                  <a:cubicBezTo>
                    <a:pt x="116" y="39"/>
                    <a:pt x="117" y="37"/>
                    <a:pt x="118" y="35"/>
                  </a:cubicBezTo>
                  <a:cubicBezTo>
                    <a:pt x="123" y="42"/>
                    <a:pt x="126" y="50"/>
                    <a:pt x="127" y="58"/>
                  </a:cubicBezTo>
                  <a:cubicBezTo>
                    <a:pt x="127" y="58"/>
                    <a:pt x="126" y="57"/>
                    <a:pt x="126" y="56"/>
                  </a:cubicBezTo>
                  <a:cubicBezTo>
                    <a:pt x="124" y="51"/>
                    <a:pt x="123" y="50"/>
                    <a:pt x="120" y="55"/>
                  </a:cubicBezTo>
                  <a:cubicBezTo>
                    <a:pt x="116" y="60"/>
                    <a:pt x="112" y="48"/>
                    <a:pt x="116" y="48"/>
                  </a:cubicBezTo>
                  <a:close/>
                  <a:moveTo>
                    <a:pt x="85" y="119"/>
                  </a:moveTo>
                  <a:cubicBezTo>
                    <a:pt x="79" y="123"/>
                    <a:pt x="75" y="126"/>
                    <a:pt x="73" y="128"/>
                  </a:cubicBezTo>
                  <a:cubicBezTo>
                    <a:pt x="71" y="128"/>
                    <a:pt x="69" y="128"/>
                    <a:pt x="68" y="128"/>
                  </a:cubicBezTo>
                  <a:cubicBezTo>
                    <a:pt x="66" y="128"/>
                    <a:pt x="65" y="128"/>
                    <a:pt x="64" y="128"/>
                  </a:cubicBezTo>
                  <a:cubicBezTo>
                    <a:pt x="65" y="125"/>
                    <a:pt x="66" y="121"/>
                    <a:pt x="62" y="118"/>
                  </a:cubicBezTo>
                  <a:cubicBezTo>
                    <a:pt x="56" y="114"/>
                    <a:pt x="51" y="108"/>
                    <a:pt x="54" y="103"/>
                  </a:cubicBezTo>
                  <a:cubicBezTo>
                    <a:pt x="58" y="98"/>
                    <a:pt x="54" y="97"/>
                    <a:pt x="50" y="96"/>
                  </a:cubicBezTo>
                  <a:cubicBezTo>
                    <a:pt x="47" y="95"/>
                    <a:pt x="48" y="89"/>
                    <a:pt x="37" y="86"/>
                  </a:cubicBezTo>
                  <a:cubicBezTo>
                    <a:pt x="26" y="84"/>
                    <a:pt x="25" y="77"/>
                    <a:pt x="22" y="69"/>
                  </a:cubicBezTo>
                  <a:cubicBezTo>
                    <a:pt x="16" y="51"/>
                    <a:pt x="23" y="39"/>
                    <a:pt x="23" y="35"/>
                  </a:cubicBezTo>
                  <a:cubicBezTo>
                    <a:pt x="23" y="33"/>
                    <a:pt x="23" y="31"/>
                    <a:pt x="22" y="29"/>
                  </a:cubicBezTo>
                  <a:cubicBezTo>
                    <a:pt x="23" y="28"/>
                    <a:pt x="24" y="26"/>
                    <a:pt x="25" y="25"/>
                  </a:cubicBezTo>
                  <a:cubicBezTo>
                    <a:pt x="28" y="23"/>
                    <a:pt x="30" y="20"/>
                    <a:pt x="34" y="18"/>
                  </a:cubicBezTo>
                  <a:cubicBezTo>
                    <a:pt x="36" y="19"/>
                    <a:pt x="39" y="20"/>
                    <a:pt x="43" y="18"/>
                  </a:cubicBezTo>
                  <a:cubicBezTo>
                    <a:pt x="48" y="14"/>
                    <a:pt x="52" y="14"/>
                    <a:pt x="55" y="14"/>
                  </a:cubicBezTo>
                  <a:cubicBezTo>
                    <a:pt x="58" y="13"/>
                    <a:pt x="62" y="12"/>
                    <a:pt x="61" y="8"/>
                  </a:cubicBezTo>
                  <a:cubicBezTo>
                    <a:pt x="63" y="8"/>
                    <a:pt x="65" y="8"/>
                    <a:pt x="68" y="8"/>
                  </a:cubicBezTo>
                  <a:cubicBezTo>
                    <a:pt x="68" y="8"/>
                    <a:pt x="69" y="8"/>
                    <a:pt x="70" y="8"/>
                  </a:cubicBezTo>
                  <a:cubicBezTo>
                    <a:pt x="66" y="12"/>
                    <a:pt x="66" y="14"/>
                    <a:pt x="72" y="19"/>
                  </a:cubicBezTo>
                  <a:cubicBezTo>
                    <a:pt x="74" y="21"/>
                    <a:pt x="73" y="25"/>
                    <a:pt x="68" y="23"/>
                  </a:cubicBezTo>
                  <a:cubicBezTo>
                    <a:pt x="60" y="19"/>
                    <a:pt x="60" y="25"/>
                    <a:pt x="53" y="26"/>
                  </a:cubicBezTo>
                  <a:cubicBezTo>
                    <a:pt x="50" y="26"/>
                    <a:pt x="49" y="33"/>
                    <a:pt x="56" y="36"/>
                  </a:cubicBezTo>
                  <a:cubicBezTo>
                    <a:pt x="58" y="38"/>
                    <a:pt x="65" y="40"/>
                    <a:pt x="62" y="32"/>
                  </a:cubicBezTo>
                  <a:cubicBezTo>
                    <a:pt x="61" y="28"/>
                    <a:pt x="68" y="24"/>
                    <a:pt x="69" y="30"/>
                  </a:cubicBezTo>
                  <a:cubicBezTo>
                    <a:pt x="70" y="35"/>
                    <a:pt x="74" y="29"/>
                    <a:pt x="76" y="32"/>
                  </a:cubicBezTo>
                  <a:cubicBezTo>
                    <a:pt x="81" y="39"/>
                    <a:pt x="83" y="45"/>
                    <a:pt x="74" y="47"/>
                  </a:cubicBezTo>
                  <a:cubicBezTo>
                    <a:pt x="61" y="49"/>
                    <a:pt x="56" y="60"/>
                    <a:pt x="55" y="65"/>
                  </a:cubicBezTo>
                  <a:cubicBezTo>
                    <a:pt x="54" y="70"/>
                    <a:pt x="43" y="71"/>
                    <a:pt x="39" y="71"/>
                  </a:cubicBezTo>
                  <a:cubicBezTo>
                    <a:pt x="35" y="71"/>
                    <a:pt x="34" y="82"/>
                    <a:pt x="39" y="82"/>
                  </a:cubicBezTo>
                  <a:cubicBezTo>
                    <a:pt x="43" y="82"/>
                    <a:pt x="50" y="87"/>
                    <a:pt x="52" y="90"/>
                  </a:cubicBezTo>
                  <a:cubicBezTo>
                    <a:pt x="53" y="93"/>
                    <a:pt x="69" y="86"/>
                    <a:pt x="77" y="97"/>
                  </a:cubicBezTo>
                  <a:cubicBezTo>
                    <a:pt x="84" y="107"/>
                    <a:pt x="98" y="107"/>
                    <a:pt x="85" y="119"/>
                  </a:cubicBezTo>
                  <a:close/>
                  <a:moveTo>
                    <a:pt x="90" y="24"/>
                  </a:moveTo>
                  <a:cubicBezTo>
                    <a:pt x="90" y="26"/>
                    <a:pt x="94" y="35"/>
                    <a:pt x="86" y="29"/>
                  </a:cubicBezTo>
                  <a:cubicBezTo>
                    <a:pt x="78" y="23"/>
                    <a:pt x="81" y="16"/>
                    <a:pt x="76" y="14"/>
                  </a:cubicBezTo>
                  <a:cubicBezTo>
                    <a:pt x="73" y="13"/>
                    <a:pt x="74" y="10"/>
                    <a:pt x="75" y="8"/>
                  </a:cubicBezTo>
                  <a:cubicBezTo>
                    <a:pt x="82" y="9"/>
                    <a:pt x="88" y="11"/>
                    <a:pt x="94" y="14"/>
                  </a:cubicBezTo>
                  <a:cubicBezTo>
                    <a:pt x="94" y="14"/>
                    <a:pt x="94" y="15"/>
                    <a:pt x="94" y="16"/>
                  </a:cubicBezTo>
                  <a:cubicBezTo>
                    <a:pt x="96" y="21"/>
                    <a:pt x="89" y="22"/>
                    <a:pt x="90" y="24"/>
                  </a:cubicBezTo>
                  <a:close/>
                  <a:moveTo>
                    <a:pt x="113" y="99"/>
                  </a:moveTo>
                  <a:cubicBezTo>
                    <a:pt x="108" y="99"/>
                    <a:pt x="109" y="88"/>
                    <a:pt x="111" y="80"/>
                  </a:cubicBezTo>
                  <a:cubicBezTo>
                    <a:pt x="113" y="73"/>
                    <a:pt x="116" y="74"/>
                    <a:pt x="117" y="64"/>
                  </a:cubicBezTo>
                  <a:cubicBezTo>
                    <a:pt x="117" y="59"/>
                    <a:pt x="125" y="59"/>
                    <a:pt x="126" y="63"/>
                  </a:cubicBezTo>
                  <a:cubicBezTo>
                    <a:pt x="126" y="64"/>
                    <a:pt x="126" y="66"/>
                    <a:pt x="128" y="67"/>
                  </a:cubicBezTo>
                  <a:cubicBezTo>
                    <a:pt x="128" y="67"/>
                    <a:pt x="128" y="68"/>
                    <a:pt x="128" y="68"/>
                  </a:cubicBezTo>
                  <a:cubicBezTo>
                    <a:pt x="128" y="80"/>
                    <a:pt x="124" y="91"/>
                    <a:pt x="118" y="100"/>
                  </a:cubicBezTo>
                  <a:cubicBezTo>
                    <a:pt x="117" y="100"/>
                    <a:pt x="116" y="100"/>
                    <a:pt x="113" y="99"/>
                  </a:cubicBezTo>
                  <a:close/>
                </a:path>
              </a:pathLst>
            </a:custGeom>
            <a:solidFill>
              <a:srgbClr val="EB3C00"/>
            </a:solidFill>
            <a:ln>
              <a:noFill/>
            </a:ln>
            <a:extLst/>
          </p:spPr>
          <p:txBody>
            <a:bodyPr vert="horz" wrap="square" lIns="91431" tIns="45716" rIns="91431" bIns="45716" numCol="1" anchor="t" anchorCtr="0" compatLnSpc="1">
              <a:prstTxWarp prst="textNoShape">
                <a:avLst/>
              </a:prstTxWarp>
            </a:bodyPr>
            <a:lstStyle/>
            <a:p>
              <a:endParaRPr lang="en-US">
                <a:gradFill>
                  <a:gsLst>
                    <a:gs pos="0">
                      <a:schemeClr val="bg1"/>
                    </a:gs>
                    <a:gs pos="100000">
                      <a:schemeClr val="bg1"/>
                    </a:gs>
                  </a:gsLst>
                  <a:lin ang="5400000" scaled="0"/>
                </a:gradFill>
              </a:endParaRPr>
            </a:p>
          </p:txBody>
        </p:sp>
      </p:grpSp>
      <p:grpSp>
        <p:nvGrpSpPr>
          <p:cNvPr id="18" name="Group 17"/>
          <p:cNvGrpSpPr/>
          <p:nvPr/>
        </p:nvGrpSpPr>
        <p:grpSpPr>
          <a:xfrm>
            <a:off x="6789205" y="234771"/>
            <a:ext cx="5242149" cy="5418809"/>
            <a:chOff x="6654010" y="230189"/>
            <a:chExt cx="5137761" cy="5313040"/>
          </a:xfrm>
        </p:grpSpPr>
        <p:sp>
          <p:nvSpPr>
            <p:cNvPr id="65" name="Rectangle 64"/>
            <p:cNvSpPr/>
            <p:nvPr/>
          </p:nvSpPr>
          <p:spPr bwMode="auto">
            <a:xfrm>
              <a:off x="6654010" y="230189"/>
              <a:ext cx="5137761" cy="5290443"/>
            </a:xfrm>
            <a:prstGeom prst="rect">
              <a:avLst/>
            </a:prstGeom>
            <a:solidFill>
              <a:schemeClr val="bg1">
                <a:lumMod val="95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37" name="Freeform 177"/>
            <p:cNvSpPr>
              <a:spLocks noChangeAspect="1"/>
            </p:cNvSpPr>
            <p:nvPr/>
          </p:nvSpPr>
          <p:spPr bwMode="auto">
            <a:xfrm>
              <a:off x="10439750" y="1198619"/>
              <a:ext cx="640080" cy="589096"/>
            </a:xfrm>
            <a:custGeom>
              <a:avLst/>
              <a:gdLst>
                <a:gd name="T0" fmla="*/ 809 w 897"/>
                <a:gd name="T1" fmla="*/ 363 h 826"/>
                <a:gd name="T2" fmla="*/ 574 w 897"/>
                <a:gd name="T3" fmla="*/ 363 h 826"/>
                <a:gd name="T4" fmla="*/ 523 w 897"/>
                <a:gd name="T5" fmla="*/ 289 h 826"/>
                <a:gd name="T6" fmla="*/ 540 w 897"/>
                <a:gd name="T7" fmla="*/ 289 h 826"/>
                <a:gd name="T8" fmla="*/ 567 w 897"/>
                <a:gd name="T9" fmla="*/ 261 h 826"/>
                <a:gd name="T10" fmla="*/ 540 w 897"/>
                <a:gd name="T11" fmla="*/ 234 h 826"/>
                <a:gd name="T12" fmla="*/ 486 w 897"/>
                <a:gd name="T13" fmla="*/ 234 h 826"/>
                <a:gd name="T14" fmla="*/ 444 w 897"/>
                <a:gd name="T15" fmla="*/ 174 h 826"/>
                <a:gd name="T16" fmla="*/ 462 w 897"/>
                <a:gd name="T17" fmla="*/ 174 h 826"/>
                <a:gd name="T18" fmla="*/ 489 w 897"/>
                <a:gd name="T19" fmla="*/ 146 h 826"/>
                <a:gd name="T20" fmla="*/ 462 w 897"/>
                <a:gd name="T21" fmla="*/ 119 h 826"/>
                <a:gd name="T22" fmla="*/ 407 w 897"/>
                <a:gd name="T23" fmla="*/ 119 h 826"/>
                <a:gd name="T24" fmla="*/ 325 w 897"/>
                <a:gd name="T25" fmla="*/ 0 h 826"/>
                <a:gd name="T26" fmla="*/ 258 w 897"/>
                <a:gd name="T27" fmla="*/ 0 h 826"/>
                <a:gd name="T28" fmla="*/ 393 w 897"/>
                <a:gd name="T29" fmla="*/ 363 h 826"/>
                <a:gd name="T30" fmla="*/ 158 w 897"/>
                <a:gd name="T31" fmla="*/ 363 h 826"/>
                <a:gd name="T32" fmla="*/ 47 w 897"/>
                <a:gd name="T33" fmla="*/ 199 h 826"/>
                <a:gd name="T34" fmla="*/ 0 w 897"/>
                <a:gd name="T35" fmla="*/ 199 h 826"/>
                <a:gd name="T36" fmla="*/ 70 w 897"/>
                <a:gd name="T37" fmla="*/ 416 h 826"/>
                <a:gd name="T38" fmla="*/ 0 w 897"/>
                <a:gd name="T39" fmla="*/ 633 h 826"/>
                <a:gd name="T40" fmla="*/ 47 w 897"/>
                <a:gd name="T41" fmla="*/ 633 h 826"/>
                <a:gd name="T42" fmla="*/ 158 w 897"/>
                <a:gd name="T43" fmla="*/ 469 h 826"/>
                <a:gd name="T44" fmla="*/ 390 w 897"/>
                <a:gd name="T45" fmla="*/ 469 h 826"/>
                <a:gd name="T46" fmla="*/ 258 w 897"/>
                <a:gd name="T47" fmla="*/ 826 h 826"/>
                <a:gd name="T48" fmla="*/ 325 w 897"/>
                <a:gd name="T49" fmla="*/ 826 h 826"/>
                <a:gd name="T50" fmla="*/ 402 w 897"/>
                <a:gd name="T51" fmla="*/ 714 h 826"/>
                <a:gd name="T52" fmla="*/ 462 w 897"/>
                <a:gd name="T53" fmla="*/ 714 h 826"/>
                <a:gd name="T54" fmla="*/ 489 w 897"/>
                <a:gd name="T55" fmla="*/ 687 h 826"/>
                <a:gd name="T56" fmla="*/ 462 w 897"/>
                <a:gd name="T57" fmla="*/ 660 h 826"/>
                <a:gd name="T58" fmla="*/ 439 w 897"/>
                <a:gd name="T59" fmla="*/ 660 h 826"/>
                <a:gd name="T60" fmla="*/ 481 w 897"/>
                <a:gd name="T61" fmla="*/ 599 h 826"/>
                <a:gd name="T62" fmla="*/ 540 w 897"/>
                <a:gd name="T63" fmla="*/ 599 h 826"/>
                <a:gd name="T64" fmla="*/ 567 w 897"/>
                <a:gd name="T65" fmla="*/ 572 h 826"/>
                <a:gd name="T66" fmla="*/ 540 w 897"/>
                <a:gd name="T67" fmla="*/ 545 h 826"/>
                <a:gd name="T68" fmla="*/ 518 w 897"/>
                <a:gd name="T69" fmla="*/ 545 h 826"/>
                <a:gd name="T70" fmla="*/ 570 w 897"/>
                <a:gd name="T71" fmla="*/ 469 h 826"/>
                <a:gd name="T72" fmla="*/ 809 w 897"/>
                <a:gd name="T73" fmla="*/ 469 h 826"/>
                <a:gd name="T74" fmla="*/ 891 w 897"/>
                <a:gd name="T75" fmla="*/ 416 h 826"/>
                <a:gd name="T76" fmla="*/ 809 w 897"/>
                <a:gd name="T77" fmla="*/ 363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97" h="826">
                  <a:moveTo>
                    <a:pt x="809" y="363"/>
                  </a:moveTo>
                  <a:cubicBezTo>
                    <a:pt x="574" y="363"/>
                    <a:pt x="574" y="363"/>
                    <a:pt x="574" y="363"/>
                  </a:cubicBezTo>
                  <a:cubicBezTo>
                    <a:pt x="523" y="289"/>
                    <a:pt x="523" y="289"/>
                    <a:pt x="523" y="289"/>
                  </a:cubicBezTo>
                  <a:cubicBezTo>
                    <a:pt x="540" y="289"/>
                    <a:pt x="540" y="289"/>
                    <a:pt x="540" y="289"/>
                  </a:cubicBezTo>
                  <a:cubicBezTo>
                    <a:pt x="555" y="289"/>
                    <a:pt x="567" y="277"/>
                    <a:pt x="567" y="261"/>
                  </a:cubicBezTo>
                  <a:cubicBezTo>
                    <a:pt x="567" y="246"/>
                    <a:pt x="555" y="234"/>
                    <a:pt x="540" y="234"/>
                  </a:cubicBezTo>
                  <a:cubicBezTo>
                    <a:pt x="486" y="234"/>
                    <a:pt x="486" y="234"/>
                    <a:pt x="486" y="234"/>
                  </a:cubicBezTo>
                  <a:cubicBezTo>
                    <a:pt x="444" y="174"/>
                    <a:pt x="444" y="174"/>
                    <a:pt x="444" y="174"/>
                  </a:cubicBezTo>
                  <a:cubicBezTo>
                    <a:pt x="462" y="174"/>
                    <a:pt x="462" y="174"/>
                    <a:pt x="462" y="174"/>
                  </a:cubicBezTo>
                  <a:cubicBezTo>
                    <a:pt x="477" y="174"/>
                    <a:pt x="489" y="161"/>
                    <a:pt x="489" y="146"/>
                  </a:cubicBezTo>
                  <a:cubicBezTo>
                    <a:pt x="489" y="131"/>
                    <a:pt x="477" y="119"/>
                    <a:pt x="462" y="119"/>
                  </a:cubicBezTo>
                  <a:cubicBezTo>
                    <a:pt x="407" y="119"/>
                    <a:pt x="407" y="119"/>
                    <a:pt x="407" y="119"/>
                  </a:cubicBezTo>
                  <a:cubicBezTo>
                    <a:pt x="325" y="0"/>
                    <a:pt x="325" y="0"/>
                    <a:pt x="325" y="0"/>
                  </a:cubicBezTo>
                  <a:cubicBezTo>
                    <a:pt x="258" y="0"/>
                    <a:pt x="258" y="0"/>
                    <a:pt x="258" y="0"/>
                  </a:cubicBezTo>
                  <a:cubicBezTo>
                    <a:pt x="393" y="363"/>
                    <a:pt x="393" y="363"/>
                    <a:pt x="393" y="363"/>
                  </a:cubicBezTo>
                  <a:cubicBezTo>
                    <a:pt x="158" y="363"/>
                    <a:pt x="158" y="363"/>
                    <a:pt x="158" y="363"/>
                  </a:cubicBezTo>
                  <a:cubicBezTo>
                    <a:pt x="47" y="199"/>
                    <a:pt x="47" y="199"/>
                    <a:pt x="47" y="199"/>
                  </a:cubicBezTo>
                  <a:cubicBezTo>
                    <a:pt x="0" y="199"/>
                    <a:pt x="0" y="199"/>
                    <a:pt x="0" y="199"/>
                  </a:cubicBezTo>
                  <a:cubicBezTo>
                    <a:pt x="70" y="416"/>
                    <a:pt x="70" y="416"/>
                    <a:pt x="70" y="416"/>
                  </a:cubicBezTo>
                  <a:cubicBezTo>
                    <a:pt x="0" y="633"/>
                    <a:pt x="0" y="633"/>
                    <a:pt x="0" y="633"/>
                  </a:cubicBezTo>
                  <a:cubicBezTo>
                    <a:pt x="47" y="633"/>
                    <a:pt x="47" y="633"/>
                    <a:pt x="47" y="633"/>
                  </a:cubicBezTo>
                  <a:cubicBezTo>
                    <a:pt x="158" y="469"/>
                    <a:pt x="158" y="469"/>
                    <a:pt x="158" y="469"/>
                  </a:cubicBezTo>
                  <a:cubicBezTo>
                    <a:pt x="390" y="469"/>
                    <a:pt x="390" y="469"/>
                    <a:pt x="390" y="469"/>
                  </a:cubicBezTo>
                  <a:cubicBezTo>
                    <a:pt x="258" y="826"/>
                    <a:pt x="258" y="826"/>
                    <a:pt x="258" y="826"/>
                  </a:cubicBezTo>
                  <a:cubicBezTo>
                    <a:pt x="325" y="826"/>
                    <a:pt x="325" y="826"/>
                    <a:pt x="325" y="826"/>
                  </a:cubicBezTo>
                  <a:cubicBezTo>
                    <a:pt x="402" y="714"/>
                    <a:pt x="402" y="714"/>
                    <a:pt x="402" y="714"/>
                  </a:cubicBezTo>
                  <a:cubicBezTo>
                    <a:pt x="462" y="714"/>
                    <a:pt x="462" y="714"/>
                    <a:pt x="462" y="714"/>
                  </a:cubicBezTo>
                  <a:cubicBezTo>
                    <a:pt x="477" y="714"/>
                    <a:pt x="489" y="702"/>
                    <a:pt x="489" y="687"/>
                  </a:cubicBezTo>
                  <a:cubicBezTo>
                    <a:pt x="489" y="672"/>
                    <a:pt x="477" y="660"/>
                    <a:pt x="462" y="660"/>
                  </a:cubicBezTo>
                  <a:cubicBezTo>
                    <a:pt x="439" y="660"/>
                    <a:pt x="439" y="660"/>
                    <a:pt x="439" y="660"/>
                  </a:cubicBezTo>
                  <a:cubicBezTo>
                    <a:pt x="481" y="599"/>
                    <a:pt x="481" y="599"/>
                    <a:pt x="481" y="599"/>
                  </a:cubicBezTo>
                  <a:cubicBezTo>
                    <a:pt x="540" y="599"/>
                    <a:pt x="540" y="599"/>
                    <a:pt x="540" y="599"/>
                  </a:cubicBezTo>
                  <a:cubicBezTo>
                    <a:pt x="555" y="599"/>
                    <a:pt x="567" y="587"/>
                    <a:pt x="567" y="572"/>
                  </a:cubicBezTo>
                  <a:cubicBezTo>
                    <a:pt x="567" y="557"/>
                    <a:pt x="555" y="545"/>
                    <a:pt x="540" y="545"/>
                  </a:cubicBezTo>
                  <a:cubicBezTo>
                    <a:pt x="518" y="545"/>
                    <a:pt x="518" y="545"/>
                    <a:pt x="518" y="545"/>
                  </a:cubicBezTo>
                  <a:cubicBezTo>
                    <a:pt x="570" y="469"/>
                    <a:pt x="570" y="469"/>
                    <a:pt x="570" y="469"/>
                  </a:cubicBezTo>
                  <a:cubicBezTo>
                    <a:pt x="809" y="469"/>
                    <a:pt x="809" y="469"/>
                    <a:pt x="809" y="469"/>
                  </a:cubicBezTo>
                  <a:cubicBezTo>
                    <a:pt x="809" y="469"/>
                    <a:pt x="897" y="457"/>
                    <a:pt x="891" y="416"/>
                  </a:cubicBezTo>
                  <a:cubicBezTo>
                    <a:pt x="897" y="375"/>
                    <a:pt x="809" y="363"/>
                    <a:pt x="809" y="363"/>
                  </a:cubicBezTo>
                  <a:close/>
                </a:path>
              </a:pathLst>
            </a:custGeom>
            <a:solidFill>
              <a:schemeClr val="accent1"/>
            </a:solidFill>
            <a:ln>
              <a:noFill/>
            </a:ln>
          </p:spPr>
          <p:txBody>
            <a:bodyPr vert="horz" wrap="square" lIns="91431" tIns="45716" rIns="91431" bIns="45716" numCol="1" anchor="t" anchorCtr="0" compatLnSpc="1">
              <a:prstTxWarp prst="textNoShape">
                <a:avLst/>
              </a:prstTxWarp>
            </a:bodyPr>
            <a:lstStyle/>
            <a:p>
              <a:endParaRPr lang="en-US">
                <a:gradFill>
                  <a:gsLst>
                    <a:gs pos="0">
                      <a:schemeClr val="bg1"/>
                    </a:gs>
                    <a:gs pos="100000">
                      <a:schemeClr val="bg1"/>
                    </a:gs>
                  </a:gsLst>
                  <a:lin ang="5400000" scaled="0"/>
                </a:gradFill>
              </a:endParaRPr>
            </a:p>
          </p:txBody>
        </p:sp>
        <p:sp>
          <p:nvSpPr>
            <p:cNvPr id="38" name="Freeform 11"/>
            <p:cNvSpPr>
              <a:spLocks noChangeAspect="1" noEditPoints="1"/>
            </p:cNvSpPr>
            <p:nvPr/>
          </p:nvSpPr>
          <p:spPr bwMode="auto">
            <a:xfrm>
              <a:off x="10364043" y="2167317"/>
              <a:ext cx="791494" cy="457200"/>
            </a:xfrm>
            <a:custGeom>
              <a:avLst/>
              <a:gdLst>
                <a:gd name="T0" fmla="*/ 393 w 601"/>
                <a:gd name="T1" fmla="*/ 36 h 347"/>
                <a:gd name="T2" fmla="*/ 134 w 601"/>
                <a:gd name="T3" fmla="*/ 139 h 347"/>
                <a:gd name="T4" fmla="*/ 90 w 601"/>
                <a:gd name="T5" fmla="*/ 234 h 347"/>
                <a:gd name="T6" fmla="*/ 463 w 601"/>
                <a:gd name="T7" fmla="*/ 282 h 347"/>
                <a:gd name="T8" fmla="*/ 511 w 601"/>
                <a:gd name="T9" fmla="*/ 187 h 347"/>
                <a:gd name="T10" fmla="*/ 171 w 601"/>
                <a:gd name="T11" fmla="*/ 129 h 347"/>
                <a:gd name="T12" fmla="*/ 393 w 601"/>
                <a:gd name="T13" fmla="*/ 68 h 347"/>
                <a:gd name="T14" fmla="*/ 434 w 601"/>
                <a:gd name="T15" fmla="*/ 139 h 347"/>
                <a:gd name="T16" fmla="*/ 171 w 601"/>
                <a:gd name="T17" fmla="*/ 129 h 347"/>
                <a:gd name="T18" fmla="*/ 160 w 601"/>
                <a:gd name="T19" fmla="*/ 231 h 347"/>
                <a:gd name="T20" fmla="*/ 160 w 601"/>
                <a:gd name="T21" fmla="*/ 198 h 347"/>
                <a:gd name="T22" fmla="*/ 213 w 601"/>
                <a:gd name="T23" fmla="*/ 214 h 347"/>
                <a:gd name="T24" fmla="*/ 441 w 601"/>
                <a:gd name="T25" fmla="*/ 231 h 347"/>
                <a:gd name="T26" fmla="*/ 389 w 601"/>
                <a:gd name="T27" fmla="*/ 214 h 347"/>
                <a:gd name="T28" fmla="*/ 441 w 601"/>
                <a:gd name="T29" fmla="*/ 198 h 347"/>
                <a:gd name="T30" fmla="*/ 441 w 601"/>
                <a:gd name="T31" fmla="*/ 231 h 347"/>
                <a:gd name="T32" fmla="*/ 444 w 601"/>
                <a:gd name="T33" fmla="*/ 320 h 347"/>
                <a:gd name="T34" fmla="*/ 390 w 601"/>
                <a:gd name="T35" fmla="*/ 320 h 347"/>
                <a:gd name="T36" fmla="*/ 444 w 601"/>
                <a:gd name="T37" fmla="*/ 294 h 347"/>
                <a:gd name="T38" fmla="*/ 211 w 601"/>
                <a:gd name="T39" fmla="*/ 320 h 347"/>
                <a:gd name="T40" fmla="*/ 157 w 601"/>
                <a:gd name="T41" fmla="*/ 320 h 347"/>
                <a:gd name="T42" fmla="*/ 211 w 601"/>
                <a:gd name="T43" fmla="*/ 294 h 347"/>
                <a:gd name="T44" fmla="*/ 554 w 601"/>
                <a:gd name="T45" fmla="*/ 180 h 347"/>
                <a:gd name="T46" fmla="*/ 535 w 601"/>
                <a:gd name="T47" fmla="*/ 218 h 347"/>
                <a:gd name="T48" fmla="*/ 523 w 601"/>
                <a:gd name="T49" fmla="*/ 187 h 347"/>
                <a:gd name="T50" fmla="*/ 78 w 601"/>
                <a:gd name="T51" fmla="*/ 213 h 347"/>
                <a:gd name="T52" fmla="*/ 47 w 601"/>
                <a:gd name="T53" fmla="*/ 199 h 347"/>
                <a:gd name="T54" fmla="*/ 78 w 601"/>
                <a:gd name="T55" fmla="*/ 180 h 347"/>
                <a:gd name="T56" fmla="*/ 78 w 601"/>
                <a:gd name="T57" fmla="*/ 213 h 347"/>
                <a:gd name="T58" fmla="*/ 83 w 601"/>
                <a:gd name="T59" fmla="*/ 22 h 347"/>
                <a:gd name="T60" fmla="*/ 213 w 601"/>
                <a:gd name="T61" fmla="*/ 22 h 347"/>
                <a:gd name="T62" fmla="*/ 243 w 601"/>
                <a:gd name="T63" fmla="*/ 22 h 347"/>
                <a:gd name="T64" fmla="*/ 83 w 601"/>
                <a:gd name="T65" fmla="*/ 0 h 347"/>
                <a:gd name="T66" fmla="*/ 0 w 601"/>
                <a:gd name="T67" fmla="*/ 105 h 347"/>
                <a:gd name="T68" fmla="*/ 34 w 601"/>
                <a:gd name="T69" fmla="*/ 172 h 347"/>
                <a:gd name="T70" fmla="*/ 125 w 601"/>
                <a:gd name="T71" fmla="*/ 128 h 347"/>
                <a:gd name="T72" fmla="*/ 55 w 601"/>
                <a:gd name="T73" fmla="*/ 72 h 347"/>
                <a:gd name="T74" fmla="*/ 75 w 601"/>
                <a:gd name="T75" fmla="*/ 113 h 347"/>
                <a:gd name="T76" fmla="*/ 75 w 601"/>
                <a:gd name="T77" fmla="*/ 136 h 347"/>
                <a:gd name="T78" fmla="*/ 38 w 601"/>
                <a:gd name="T79" fmla="*/ 125 h 347"/>
                <a:gd name="T80" fmla="*/ 75 w 601"/>
                <a:gd name="T81" fmla="*/ 113 h 347"/>
                <a:gd name="T82" fmla="*/ 518 w 601"/>
                <a:gd name="T83" fmla="*/ 0 h 347"/>
                <a:gd name="T84" fmla="*/ 358 w 601"/>
                <a:gd name="T85" fmla="*/ 22 h 347"/>
                <a:gd name="T86" fmla="*/ 400 w 601"/>
                <a:gd name="T87" fmla="*/ 22 h 347"/>
                <a:gd name="T88" fmla="*/ 543 w 601"/>
                <a:gd name="T89" fmla="*/ 62 h 347"/>
                <a:gd name="T90" fmla="*/ 453 w 601"/>
                <a:gd name="T91" fmla="*/ 72 h 347"/>
                <a:gd name="T92" fmla="*/ 521 w 601"/>
                <a:gd name="T93" fmla="*/ 172 h 347"/>
                <a:gd name="T94" fmla="*/ 601 w 601"/>
                <a:gd name="T95" fmla="*/ 138 h 347"/>
                <a:gd name="T96" fmla="*/ 570 w 601"/>
                <a:gd name="T97" fmla="*/ 72 h 347"/>
                <a:gd name="T98" fmla="*/ 526 w 601"/>
                <a:gd name="T99" fmla="*/ 136 h 347"/>
                <a:gd name="T100" fmla="*/ 526 w 601"/>
                <a:gd name="T101" fmla="*/ 113 h 347"/>
                <a:gd name="T102" fmla="*/ 563 w 601"/>
                <a:gd name="T103" fmla="*/ 125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1" h="347">
                  <a:moveTo>
                    <a:pt x="467" y="139"/>
                  </a:moveTo>
                  <a:cubicBezTo>
                    <a:pt x="453" y="94"/>
                    <a:pt x="429" y="36"/>
                    <a:pt x="393" y="36"/>
                  </a:cubicBezTo>
                  <a:cubicBezTo>
                    <a:pt x="208" y="36"/>
                    <a:pt x="208" y="36"/>
                    <a:pt x="208" y="36"/>
                  </a:cubicBezTo>
                  <a:cubicBezTo>
                    <a:pt x="173" y="36"/>
                    <a:pt x="148" y="94"/>
                    <a:pt x="134" y="139"/>
                  </a:cubicBezTo>
                  <a:cubicBezTo>
                    <a:pt x="109" y="141"/>
                    <a:pt x="90" y="162"/>
                    <a:pt x="90" y="187"/>
                  </a:cubicBezTo>
                  <a:cubicBezTo>
                    <a:pt x="90" y="234"/>
                    <a:pt x="90" y="234"/>
                    <a:pt x="90" y="234"/>
                  </a:cubicBezTo>
                  <a:cubicBezTo>
                    <a:pt x="90" y="260"/>
                    <a:pt x="111" y="282"/>
                    <a:pt x="138" y="282"/>
                  </a:cubicBezTo>
                  <a:cubicBezTo>
                    <a:pt x="463" y="282"/>
                    <a:pt x="463" y="282"/>
                    <a:pt x="463" y="282"/>
                  </a:cubicBezTo>
                  <a:cubicBezTo>
                    <a:pt x="490" y="282"/>
                    <a:pt x="511" y="260"/>
                    <a:pt x="511" y="234"/>
                  </a:cubicBezTo>
                  <a:cubicBezTo>
                    <a:pt x="511" y="187"/>
                    <a:pt x="511" y="187"/>
                    <a:pt x="511" y="187"/>
                  </a:cubicBezTo>
                  <a:cubicBezTo>
                    <a:pt x="511" y="162"/>
                    <a:pt x="492" y="141"/>
                    <a:pt x="467" y="139"/>
                  </a:cubicBezTo>
                  <a:close/>
                  <a:moveTo>
                    <a:pt x="171" y="129"/>
                  </a:moveTo>
                  <a:cubicBezTo>
                    <a:pt x="192" y="74"/>
                    <a:pt x="208" y="68"/>
                    <a:pt x="208" y="68"/>
                  </a:cubicBezTo>
                  <a:cubicBezTo>
                    <a:pt x="393" y="68"/>
                    <a:pt x="393" y="68"/>
                    <a:pt x="393" y="68"/>
                  </a:cubicBezTo>
                  <a:cubicBezTo>
                    <a:pt x="396" y="68"/>
                    <a:pt x="411" y="79"/>
                    <a:pt x="429" y="126"/>
                  </a:cubicBezTo>
                  <a:cubicBezTo>
                    <a:pt x="431" y="130"/>
                    <a:pt x="432" y="135"/>
                    <a:pt x="434" y="139"/>
                  </a:cubicBezTo>
                  <a:cubicBezTo>
                    <a:pt x="168" y="139"/>
                    <a:pt x="168" y="139"/>
                    <a:pt x="168" y="139"/>
                  </a:cubicBezTo>
                  <a:cubicBezTo>
                    <a:pt x="169" y="136"/>
                    <a:pt x="170" y="132"/>
                    <a:pt x="171" y="129"/>
                  </a:cubicBezTo>
                  <a:close/>
                  <a:moveTo>
                    <a:pt x="196" y="231"/>
                  </a:moveTo>
                  <a:cubicBezTo>
                    <a:pt x="160" y="231"/>
                    <a:pt x="160" y="231"/>
                    <a:pt x="160" y="231"/>
                  </a:cubicBezTo>
                  <a:cubicBezTo>
                    <a:pt x="151" y="231"/>
                    <a:pt x="144" y="224"/>
                    <a:pt x="144" y="214"/>
                  </a:cubicBezTo>
                  <a:cubicBezTo>
                    <a:pt x="144" y="205"/>
                    <a:pt x="151" y="198"/>
                    <a:pt x="160" y="198"/>
                  </a:cubicBezTo>
                  <a:cubicBezTo>
                    <a:pt x="196" y="198"/>
                    <a:pt x="196" y="198"/>
                    <a:pt x="196" y="198"/>
                  </a:cubicBezTo>
                  <a:cubicBezTo>
                    <a:pt x="205" y="198"/>
                    <a:pt x="213" y="205"/>
                    <a:pt x="213" y="214"/>
                  </a:cubicBezTo>
                  <a:cubicBezTo>
                    <a:pt x="213" y="224"/>
                    <a:pt x="205" y="231"/>
                    <a:pt x="196" y="231"/>
                  </a:cubicBezTo>
                  <a:close/>
                  <a:moveTo>
                    <a:pt x="441" y="231"/>
                  </a:moveTo>
                  <a:cubicBezTo>
                    <a:pt x="405" y="231"/>
                    <a:pt x="405" y="231"/>
                    <a:pt x="405" y="231"/>
                  </a:cubicBezTo>
                  <a:cubicBezTo>
                    <a:pt x="396" y="231"/>
                    <a:pt x="389" y="224"/>
                    <a:pt x="389" y="214"/>
                  </a:cubicBezTo>
                  <a:cubicBezTo>
                    <a:pt x="389" y="205"/>
                    <a:pt x="396" y="198"/>
                    <a:pt x="405" y="198"/>
                  </a:cubicBezTo>
                  <a:cubicBezTo>
                    <a:pt x="441" y="198"/>
                    <a:pt x="441" y="198"/>
                    <a:pt x="441" y="198"/>
                  </a:cubicBezTo>
                  <a:cubicBezTo>
                    <a:pt x="450" y="198"/>
                    <a:pt x="458" y="205"/>
                    <a:pt x="458" y="214"/>
                  </a:cubicBezTo>
                  <a:cubicBezTo>
                    <a:pt x="458" y="224"/>
                    <a:pt x="450" y="231"/>
                    <a:pt x="441" y="231"/>
                  </a:cubicBezTo>
                  <a:close/>
                  <a:moveTo>
                    <a:pt x="444" y="294"/>
                  </a:moveTo>
                  <a:cubicBezTo>
                    <a:pt x="444" y="320"/>
                    <a:pt x="444" y="320"/>
                    <a:pt x="444" y="320"/>
                  </a:cubicBezTo>
                  <a:cubicBezTo>
                    <a:pt x="444" y="335"/>
                    <a:pt x="432" y="347"/>
                    <a:pt x="417" y="347"/>
                  </a:cubicBezTo>
                  <a:cubicBezTo>
                    <a:pt x="402" y="347"/>
                    <a:pt x="390" y="335"/>
                    <a:pt x="390" y="320"/>
                  </a:cubicBezTo>
                  <a:cubicBezTo>
                    <a:pt x="390" y="294"/>
                    <a:pt x="390" y="294"/>
                    <a:pt x="390" y="294"/>
                  </a:cubicBezTo>
                  <a:lnTo>
                    <a:pt x="444" y="294"/>
                  </a:lnTo>
                  <a:close/>
                  <a:moveTo>
                    <a:pt x="211" y="294"/>
                  </a:moveTo>
                  <a:cubicBezTo>
                    <a:pt x="211" y="320"/>
                    <a:pt x="211" y="320"/>
                    <a:pt x="211" y="320"/>
                  </a:cubicBezTo>
                  <a:cubicBezTo>
                    <a:pt x="211" y="335"/>
                    <a:pt x="199" y="347"/>
                    <a:pt x="184" y="347"/>
                  </a:cubicBezTo>
                  <a:cubicBezTo>
                    <a:pt x="169" y="347"/>
                    <a:pt x="157" y="335"/>
                    <a:pt x="157" y="320"/>
                  </a:cubicBezTo>
                  <a:cubicBezTo>
                    <a:pt x="157" y="294"/>
                    <a:pt x="157" y="294"/>
                    <a:pt x="157" y="294"/>
                  </a:cubicBezTo>
                  <a:lnTo>
                    <a:pt x="211" y="294"/>
                  </a:lnTo>
                  <a:close/>
                  <a:moveTo>
                    <a:pt x="523" y="180"/>
                  </a:moveTo>
                  <a:cubicBezTo>
                    <a:pt x="554" y="180"/>
                    <a:pt x="554" y="180"/>
                    <a:pt x="554" y="180"/>
                  </a:cubicBezTo>
                  <a:cubicBezTo>
                    <a:pt x="554" y="199"/>
                    <a:pt x="554" y="199"/>
                    <a:pt x="554" y="199"/>
                  </a:cubicBezTo>
                  <a:cubicBezTo>
                    <a:pt x="554" y="209"/>
                    <a:pt x="545" y="218"/>
                    <a:pt x="535" y="218"/>
                  </a:cubicBezTo>
                  <a:cubicBezTo>
                    <a:pt x="531" y="218"/>
                    <a:pt x="526" y="216"/>
                    <a:pt x="523" y="213"/>
                  </a:cubicBezTo>
                  <a:cubicBezTo>
                    <a:pt x="523" y="187"/>
                    <a:pt x="523" y="187"/>
                    <a:pt x="523" y="187"/>
                  </a:cubicBezTo>
                  <a:cubicBezTo>
                    <a:pt x="523" y="185"/>
                    <a:pt x="523" y="182"/>
                    <a:pt x="523" y="180"/>
                  </a:cubicBezTo>
                  <a:close/>
                  <a:moveTo>
                    <a:pt x="78" y="213"/>
                  </a:moveTo>
                  <a:cubicBezTo>
                    <a:pt x="75" y="216"/>
                    <a:pt x="71" y="218"/>
                    <a:pt x="66" y="218"/>
                  </a:cubicBezTo>
                  <a:cubicBezTo>
                    <a:pt x="56" y="218"/>
                    <a:pt x="47" y="209"/>
                    <a:pt x="47" y="199"/>
                  </a:cubicBezTo>
                  <a:cubicBezTo>
                    <a:pt x="47" y="180"/>
                    <a:pt x="47" y="180"/>
                    <a:pt x="47" y="180"/>
                  </a:cubicBezTo>
                  <a:cubicBezTo>
                    <a:pt x="78" y="180"/>
                    <a:pt x="78" y="180"/>
                    <a:pt x="78" y="180"/>
                  </a:cubicBezTo>
                  <a:cubicBezTo>
                    <a:pt x="78" y="182"/>
                    <a:pt x="78" y="185"/>
                    <a:pt x="78" y="187"/>
                  </a:cubicBezTo>
                  <a:lnTo>
                    <a:pt x="78" y="213"/>
                  </a:lnTo>
                  <a:close/>
                  <a:moveTo>
                    <a:pt x="57" y="65"/>
                  </a:moveTo>
                  <a:cubicBezTo>
                    <a:pt x="72" y="26"/>
                    <a:pt x="83" y="22"/>
                    <a:pt x="83" y="22"/>
                  </a:cubicBezTo>
                  <a:cubicBezTo>
                    <a:pt x="179" y="22"/>
                    <a:pt x="179" y="22"/>
                    <a:pt x="179" y="22"/>
                  </a:cubicBezTo>
                  <a:cubicBezTo>
                    <a:pt x="213" y="22"/>
                    <a:pt x="213" y="22"/>
                    <a:pt x="213" y="22"/>
                  </a:cubicBezTo>
                  <a:cubicBezTo>
                    <a:pt x="243" y="22"/>
                    <a:pt x="243" y="22"/>
                    <a:pt x="243" y="22"/>
                  </a:cubicBezTo>
                  <a:cubicBezTo>
                    <a:pt x="243" y="22"/>
                    <a:pt x="243" y="22"/>
                    <a:pt x="243" y="22"/>
                  </a:cubicBezTo>
                  <a:cubicBezTo>
                    <a:pt x="235" y="9"/>
                    <a:pt x="225" y="0"/>
                    <a:pt x="213" y="0"/>
                  </a:cubicBezTo>
                  <a:cubicBezTo>
                    <a:pt x="83" y="0"/>
                    <a:pt x="83" y="0"/>
                    <a:pt x="83" y="0"/>
                  </a:cubicBezTo>
                  <a:cubicBezTo>
                    <a:pt x="59" y="0"/>
                    <a:pt x="41" y="40"/>
                    <a:pt x="31" y="72"/>
                  </a:cubicBezTo>
                  <a:cubicBezTo>
                    <a:pt x="14" y="73"/>
                    <a:pt x="0" y="88"/>
                    <a:pt x="0" y="105"/>
                  </a:cubicBezTo>
                  <a:cubicBezTo>
                    <a:pt x="0" y="138"/>
                    <a:pt x="0" y="138"/>
                    <a:pt x="0" y="138"/>
                  </a:cubicBezTo>
                  <a:cubicBezTo>
                    <a:pt x="0" y="157"/>
                    <a:pt x="15" y="172"/>
                    <a:pt x="34" y="172"/>
                  </a:cubicBezTo>
                  <a:cubicBezTo>
                    <a:pt x="80" y="172"/>
                    <a:pt x="80" y="172"/>
                    <a:pt x="80" y="172"/>
                  </a:cubicBezTo>
                  <a:cubicBezTo>
                    <a:pt x="86" y="150"/>
                    <a:pt x="103" y="133"/>
                    <a:pt x="125" y="128"/>
                  </a:cubicBezTo>
                  <a:cubicBezTo>
                    <a:pt x="132" y="106"/>
                    <a:pt x="140" y="87"/>
                    <a:pt x="149" y="72"/>
                  </a:cubicBezTo>
                  <a:cubicBezTo>
                    <a:pt x="55" y="72"/>
                    <a:pt x="55" y="72"/>
                    <a:pt x="55" y="72"/>
                  </a:cubicBezTo>
                  <a:cubicBezTo>
                    <a:pt x="56" y="70"/>
                    <a:pt x="56" y="67"/>
                    <a:pt x="57" y="65"/>
                  </a:cubicBezTo>
                  <a:close/>
                  <a:moveTo>
                    <a:pt x="75" y="113"/>
                  </a:moveTo>
                  <a:cubicBezTo>
                    <a:pt x="81" y="113"/>
                    <a:pt x="86" y="118"/>
                    <a:pt x="86" y="125"/>
                  </a:cubicBezTo>
                  <a:cubicBezTo>
                    <a:pt x="86" y="131"/>
                    <a:pt x="81" y="136"/>
                    <a:pt x="75" y="136"/>
                  </a:cubicBezTo>
                  <a:cubicBezTo>
                    <a:pt x="49" y="136"/>
                    <a:pt x="49" y="136"/>
                    <a:pt x="49" y="136"/>
                  </a:cubicBezTo>
                  <a:cubicBezTo>
                    <a:pt x="43" y="136"/>
                    <a:pt x="38" y="131"/>
                    <a:pt x="38" y="125"/>
                  </a:cubicBezTo>
                  <a:cubicBezTo>
                    <a:pt x="38" y="118"/>
                    <a:pt x="43" y="113"/>
                    <a:pt x="49" y="113"/>
                  </a:cubicBezTo>
                  <a:lnTo>
                    <a:pt x="75" y="113"/>
                  </a:lnTo>
                  <a:close/>
                  <a:moveTo>
                    <a:pt x="570" y="72"/>
                  </a:moveTo>
                  <a:cubicBezTo>
                    <a:pt x="560" y="40"/>
                    <a:pt x="543" y="0"/>
                    <a:pt x="518" y="0"/>
                  </a:cubicBezTo>
                  <a:cubicBezTo>
                    <a:pt x="388" y="0"/>
                    <a:pt x="388" y="0"/>
                    <a:pt x="388" y="0"/>
                  </a:cubicBezTo>
                  <a:cubicBezTo>
                    <a:pt x="377" y="0"/>
                    <a:pt x="367" y="9"/>
                    <a:pt x="358" y="22"/>
                  </a:cubicBezTo>
                  <a:cubicBezTo>
                    <a:pt x="388" y="22"/>
                    <a:pt x="388" y="22"/>
                    <a:pt x="388" y="22"/>
                  </a:cubicBezTo>
                  <a:cubicBezTo>
                    <a:pt x="400" y="22"/>
                    <a:pt x="400" y="22"/>
                    <a:pt x="400" y="22"/>
                  </a:cubicBezTo>
                  <a:cubicBezTo>
                    <a:pt x="518" y="22"/>
                    <a:pt x="518" y="22"/>
                    <a:pt x="518" y="22"/>
                  </a:cubicBezTo>
                  <a:cubicBezTo>
                    <a:pt x="520" y="22"/>
                    <a:pt x="531" y="29"/>
                    <a:pt x="543" y="62"/>
                  </a:cubicBezTo>
                  <a:cubicBezTo>
                    <a:pt x="544" y="66"/>
                    <a:pt x="546" y="69"/>
                    <a:pt x="547" y="72"/>
                  </a:cubicBezTo>
                  <a:cubicBezTo>
                    <a:pt x="453" y="72"/>
                    <a:pt x="453" y="72"/>
                    <a:pt x="453" y="72"/>
                  </a:cubicBezTo>
                  <a:cubicBezTo>
                    <a:pt x="461" y="87"/>
                    <a:pt x="469" y="106"/>
                    <a:pt x="477" y="129"/>
                  </a:cubicBezTo>
                  <a:cubicBezTo>
                    <a:pt x="499" y="133"/>
                    <a:pt x="516" y="150"/>
                    <a:pt x="521" y="172"/>
                  </a:cubicBezTo>
                  <a:cubicBezTo>
                    <a:pt x="567" y="172"/>
                    <a:pt x="567" y="172"/>
                    <a:pt x="567" y="172"/>
                  </a:cubicBezTo>
                  <a:cubicBezTo>
                    <a:pt x="586" y="172"/>
                    <a:pt x="601" y="157"/>
                    <a:pt x="601" y="138"/>
                  </a:cubicBezTo>
                  <a:cubicBezTo>
                    <a:pt x="601" y="105"/>
                    <a:pt x="601" y="105"/>
                    <a:pt x="601" y="105"/>
                  </a:cubicBezTo>
                  <a:cubicBezTo>
                    <a:pt x="601" y="88"/>
                    <a:pt x="587" y="73"/>
                    <a:pt x="570" y="72"/>
                  </a:cubicBezTo>
                  <a:close/>
                  <a:moveTo>
                    <a:pt x="552" y="136"/>
                  </a:moveTo>
                  <a:cubicBezTo>
                    <a:pt x="526" y="136"/>
                    <a:pt x="526" y="136"/>
                    <a:pt x="526" y="136"/>
                  </a:cubicBezTo>
                  <a:cubicBezTo>
                    <a:pt x="520" y="136"/>
                    <a:pt x="515" y="131"/>
                    <a:pt x="515" y="125"/>
                  </a:cubicBezTo>
                  <a:cubicBezTo>
                    <a:pt x="515" y="118"/>
                    <a:pt x="520" y="113"/>
                    <a:pt x="526" y="113"/>
                  </a:cubicBezTo>
                  <a:cubicBezTo>
                    <a:pt x="552" y="113"/>
                    <a:pt x="552" y="113"/>
                    <a:pt x="552" y="113"/>
                  </a:cubicBezTo>
                  <a:cubicBezTo>
                    <a:pt x="558" y="113"/>
                    <a:pt x="563" y="118"/>
                    <a:pt x="563" y="125"/>
                  </a:cubicBezTo>
                  <a:cubicBezTo>
                    <a:pt x="563" y="131"/>
                    <a:pt x="558" y="136"/>
                    <a:pt x="552" y="136"/>
                  </a:cubicBezTo>
                  <a:close/>
                </a:path>
              </a:pathLst>
            </a:custGeom>
            <a:solidFill>
              <a:schemeClr val="accent1"/>
            </a:solidFill>
            <a:ln>
              <a:noFill/>
            </a:ln>
          </p:spPr>
          <p:txBody>
            <a:bodyPr vert="horz" wrap="square" lIns="91431" tIns="45716" rIns="91431" bIns="45716" numCol="1" anchor="t" anchorCtr="0" compatLnSpc="1">
              <a:prstTxWarp prst="textNoShape">
                <a:avLst/>
              </a:prstTxWarp>
            </a:bodyPr>
            <a:lstStyle/>
            <a:p>
              <a:pPr defTabSz="932688"/>
              <a:endParaRPr lang="en-US" kern="0">
                <a:gradFill>
                  <a:gsLst>
                    <a:gs pos="0">
                      <a:schemeClr val="bg1"/>
                    </a:gs>
                    <a:gs pos="100000">
                      <a:schemeClr val="bg1"/>
                    </a:gs>
                  </a:gsLst>
                  <a:lin ang="5400000" scaled="0"/>
                </a:gradFill>
              </a:endParaRPr>
            </a:p>
          </p:txBody>
        </p:sp>
        <p:sp>
          <p:nvSpPr>
            <p:cNvPr id="39" name="Freeform 136"/>
            <p:cNvSpPr>
              <a:spLocks noChangeAspect="1" noEditPoints="1"/>
            </p:cNvSpPr>
            <p:nvPr/>
          </p:nvSpPr>
          <p:spPr bwMode="black">
            <a:xfrm>
              <a:off x="10508330" y="4751721"/>
              <a:ext cx="502920" cy="600830"/>
            </a:xfrm>
            <a:custGeom>
              <a:avLst/>
              <a:gdLst>
                <a:gd name="T0" fmla="*/ 28 w 68"/>
                <a:gd name="T1" fmla="*/ 36 h 82"/>
                <a:gd name="T2" fmla="*/ 48 w 68"/>
                <a:gd name="T3" fmla="*/ 36 h 82"/>
                <a:gd name="T4" fmla="*/ 37 w 68"/>
                <a:gd name="T5" fmla="*/ 82 h 82"/>
                <a:gd name="T6" fmla="*/ 29 w 68"/>
                <a:gd name="T7" fmla="*/ 82 h 82"/>
                <a:gd name="T8" fmla="*/ 28 w 68"/>
                <a:gd name="T9" fmla="*/ 82 h 82"/>
                <a:gd name="T10" fmla="*/ 24 w 68"/>
                <a:gd name="T11" fmla="*/ 82 h 82"/>
                <a:gd name="T12" fmla="*/ 24 w 68"/>
                <a:gd name="T13" fmla="*/ 82 h 82"/>
                <a:gd name="T14" fmla="*/ 16 w 68"/>
                <a:gd name="T15" fmla="*/ 82 h 82"/>
                <a:gd name="T16" fmla="*/ 4 w 68"/>
                <a:gd name="T17" fmla="*/ 36 h 82"/>
                <a:gd name="T18" fmla="*/ 24 w 68"/>
                <a:gd name="T19" fmla="*/ 36 h 82"/>
                <a:gd name="T20" fmla="*/ 28 w 68"/>
                <a:gd name="T21" fmla="*/ 36 h 82"/>
                <a:gd name="T22" fmla="*/ 64 w 68"/>
                <a:gd name="T23" fmla="*/ 44 h 82"/>
                <a:gd name="T24" fmla="*/ 53 w 68"/>
                <a:gd name="T25" fmla="*/ 37 h 82"/>
                <a:gd name="T26" fmla="*/ 54 w 68"/>
                <a:gd name="T27" fmla="*/ 43 h 82"/>
                <a:gd name="T28" fmla="*/ 60 w 68"/>
                <a:gd name="T29" fmla="*/ 47 h 82"/>
                <a:gd name="T30" fmla="*/ 62 w 68"/>
                <a:gd name="T31" fmla="*/ 58 h 82"/>
                <a:gd name="T32" fmla="*/ 56 w 68"/>
                <a:gd name="T33" fmla="*/ 67 h 82"/>
                <a:gd name="T34" fmla="*/ 50 w 68"/>
                <a:gd name="T35" fmla="*/ 70 h 82"/>
                <a:gd name="T36" fmla="*/ 47 w 68"/>
                <a:gd name="T37" fmla="*/ 75 h 82"/>
                <a:gd name="T38" fmla="*/ 48 w 68"/>
                <a:gd name="T39" fmla="*/ 75 h 82"/>
                <a:gd name="T40" fmla="*/ 59 w 68"/>
                <a:gd name="T41" fmla="*/ 72 h 82"/>
                <a:gd name="T42" fmla="*/ 67 w 68"/>
                <a:gd name="T43" fmla="*/ 59 h 82"/>
                <a:gd name="T44" fmla="*/ 64 w 68"/>
                <a:gd name="T45" fmla="*/ 44 h 82"/>
                <a:gd name="T46" fmla="*/ 36 w 68"/>
                <a:gd name="T47" fmla="*/ 28 h 82"/>
                <a:gd name="T48" fmla="*/ 36 w 68"/>
                <a:gd name="T49" fmla="*/ 26 h 82"/>
                <a:gd name="T50" fmla="*/ 33 w 68"/>
                <a:gd name="T51" fmla="*/ 21 h 82"/>
                <a:gd name="T52" fmla="*/ 36 w 68"/>
                <a:gd name="T53" fmla="*/ 16 h 82"/>
                <a:gd name="T54" fmla="*/ 39 w 68"/>
                <a:gd name="T55" fmla="*/ 8 h 82"/>
                <a:gd name="T56" fmla="*/ 31 w 68"/>
                <a:gd name="T57" fmla="*/ 0 h 82"/>
                <a:gd name="T58" fmla="*/ 29 w 68"/>
                <a:gd name="T59" fmla="*/ 1 h 82"/>
                <a:gd name="T60" fmla="*/ 30 w 68"/>
                <a:gd name="T61" fmla="*/ 3 h 82"/>
                <a:gd name="T62" fmla="*/ 32 w 68"/>
                <a:gd name="T63" fmla="*/ 7 h 82"/>
                <a:gd name="T64" fmla="*/ 29 w 68"/>
                <a:gd name="T65" fmla="*/ 13 h 82"/>
                <a:gd name="T66" fmla="*/ 27 w 68"/>
                <a:gd name="T67" fmla="*/ 21 h 82"/>
                <a:gd name="T68" fmla="*/ 34 w 68"/>
                <a:gd name="T69" fmla="*/ 29 h 82"/>
                <a:gd name="T70" fmla="*/ 35 w 68"/>
                <a:gd name="T71" fmla="*/ 29 h 82"/>
                <a:gd name="T72" fmla="*/ 36 w 68"/>
                <a:gd name="T73" fmla="*/ 28 h 82"/>
                <a:gd name="T74" fmla="*/ 23 w 68"/>
                <a:gd name="T75" fmla="*/ 28 h 82"/>
                <a:gd name="T76" fmla="*/ 23 w 68"/>
                <a:gd name="T77" fmla="*/ 26 h 82"/>
                <a:gd name="T78" fmla="*/ 21 w 68"/>
                <a:gd name="T79" fmla="*/ 24 h 82"/>
                <a:gd name="T80" fmla="*/ 23 w 68"/>
                <a:gd name="T81" fmla="*/ 21 h 82"/>
                <a:gd name="T82" fmla="*/ 25 w 68"/>
                <a:gd name="T83" fmla="*/ 16 h 82"/>
                <a:gd name="T84" fmla="*/ 20 w 68"/>
                <a:gd name="T85" fmla="*/ 11 h 82"/>
                <a:gd name="T86" fmla="*/ 18 w 68"/>
                <a:gd name="T87" fmla="*/ 12 h 82"/>
                <a:gd name="T88" fmla="*/ 18 w 68"/>
                <a:gd name="T89" fmla="*/ 14 h 82"/>
                <a:gd name="T90" fmla="*/ 19 w 68"/>
                <a:gd name="T91" fmla="*/ 16 h 82"/>
                <a:gd name="T92" fmla="*/ 18 w 68"/>
                <a:gd name="T93" fmla="*/ 19 h 82"/>
                <a:gd name="T94" fmla="*/ 16 w 68"/>
                <a:gd name="T95" fmla="*/ 24 h 82"/>
                <a:gd name="T96" fmla="*/ 21 w 68"/>
                <a:gd name="T97" fmla="*/ 29 h 82"/>
                <a:gd name="T98" fmla="*/ 22 w 68"/>
                <a:gd name="T99" fmla="*/ 29 h 82"/>
                <a:gd name="T100" fmla="*/ 23 w 68"/>
                <a:gd name="T101"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8" h="82">
                  <a:moveTo>
                    <a:pt x="28" y="36"/>
                  </a:moveTo>
                  <a:cubicBezTo>
                    <a:pt x="48" y="36"/>
                    <a:pt x="48" y="36"/>
                    <a:pt x="48" y="36"/>
                  </a:cubicBezTo>
                  <a:cubicBezTo>
                    <a:pt x="48" y="36"/>
                    <a:pt x="53" y="64"/>
                    <a:pt x="37" y="82"/>
                  </a:cubicBezTo>
                  <a:cubicBezTo>
                    <a:pt x="29" y="82"/>
                    <a:pt x="29" y="82"/>
                    <a:pt x="29" y="82"/>
                  </a:cubicBezTo>
                  <a:cubicBezTo>
                    <a:pt x="28" y="82"/>
                    <a:pt x="28" y="82"/>
                    <a:pt x="28" y="82"/>
                  </a:cubicBezTo>
                  <a:cubicBezTo>
                    <a:pt x="24" y="82"/>
                    <a:pt x="24" y="82"/>
                    <a:pt x="24" y="82"/>
                  </a:cubicBezTo>
                  <a:cubicBezTo>
                    <a:pt x="24" y="82"/>
                    <a:pt x="24" y="82"/>
                    <a:pt x="24" y="82"/>
                  </a:cubicBezTo>
                  <a:cubicBezTo>
                    <a:pt x="16" y="82"/>
                    <a:pt x="16" y="82"/>
                    <a:pt x="16" y="82"/>
                  </a:cubicBezTo>
                  <a:cubicBezTo>
                    <a:pt x="0" y="64"/>
                    <a:pt x="4" y="36"/>
                    <a:pt x="4" y="36"/>
                  </a:cubicBezTo>
                  <a:cubicBezTo>
                    <a:pt x="24" y="36"/>
                    <a:pt x="24" y="36"/>
                    <a:pt x="24" y="36"/>
                  </a:cubicBezTo>
                  <a:lnTo>
                    <a:pt x="28" y="36"/>
                  </a:lnTo>
                  <a:close/>
                  <a:moveTo>
                    <a:pt x="64" y="44"/>
                  </a:moveTo>
                  <a:cubicBezTo>
                    <a:pt x="62" y="40"/>
                    <a:pt x="58" y="38"/>
                    <a:pt x="53" y="37"/>
                  </a:cubicBezTo>
                  <a:cubicBezTo>
                    <a:pt x="54" y="38"/>
                    <a:pt x="54" y="40"/>
                    <a:pt x="54" y="43"/>
                  </a:cubicBezTo>
                  <a:cubicBezTo>
                    <a:pt x="56" y="44"/>
                    <a:pt x="58" y="45"/>
                    <a:pt x="60" y="47"/>
                  </a:cubicBezTo>
                  <a:cubicBezTo>
                    <a:pt x="62" y="51"/>
                    <a:pt x="63" y="54"/>
                    <a:pt x="62" y="58"/>
                  </a:cubicBezTo>
                  <a:cubicBezTo>
                    <a:pt x="61" y="62"/>
                    <a:pt x="59" y="65"/>
                    <a:pt x="56" y="67"/>
                  </a:cubicBezTo>
                  <a:cubicBezTo>
                    <a:pt x="54" y="69"/>
                    <a:pt x="52" y="69"/>
                    <a:pt x="50" y="70"/>
                  </a:cubicBezTo>
                  <a:cubicBezTo>
                    <a:pt x="49" y="72"/>
                    <a:pt x="48" y="73"/>
                    <a:pt x="47" y="75"/>
                  </a:cubicBezTo>
                  <a:cubicBezTo>
                    <a:pt x="47" y="75"/>
                    <a:pt x="48" y="75"/>
                    <a:pt x="48" y="75"/>
                  </a:cubicBezTo>
                  <a:cubicBezTo>
                    <a:pt x="52" y="75"/>
                    <a:pt x="56" y="74"/>
                    <a:pt x="59" y="72"/>
                  </a:cubicBezTo>
                  <a:cubicBezTo>
                    <a:pt x="64" y="69"/>
                    <a:pt x="66" y="64"/>
                    <a:pt x="67" y="59"/>
                  </a:cubicBezTo>
                  <a:cubicBezTo>
                    <a:pt x="68" y="54"/>
                    <a:pt x="67" y="49"/>
                    <a:pt x="64" y="44"/>
                  </a:cubicBezTo>
                  <a:close/>
                  <a:moveTo>
                    <a:pt x="36" y="28"/>
                  </a:moveTo>
                  <a:cubicBezTo>
                    <a:pt x="37" y="27"/>
                    <a:pt x="36" y="26"/>
                    <a:pt x="36" y="26"/>
                  </a:cubicBezTo>
                  <a:cubicBezTo>
                    <a:pt x="36" y="26"/>
                    <a:pt x="33" y="24"/>
                    <a:pt x="33" y="21"/>
                  </a:cubicBezTo>
                  <a:cubicBezTo>
                    <a:pt x="33" y="20"/>
                    <a:pt x="34" y="18"/>
                    <a:pt x="36" y="16"/>
                  </a:cubicBezTo>
                  <a:cubicBezTo>
                    <a:pt x="38" y="13"/>
                    <a:pt x="39" y="11"/>
                    <a:pt x="39" y="8"/>
                  </a:cubicBezTo>
                  <a:cubicBezTo>
                    <a:pt x="38" y="3"/>
                    <a:pt x="32" y="0"/>
                    <a:pt x="31" y="0"/>
                  </a:cubicBezTo>
                  <a:cubicBezTo>
                    <a:pt x="31" y="0"/>
                    <a:pt x="30" y="0"/>
                    <a:pt x="29" y="1"/>
                  </a:cubicBezTo>
                  <a:cubicBezTo>
                    <a:pt x="29" y="2"/>
                    <a:pt x="29" y="3"/>
                    <a:pt x="30" y="3"/>
                  </a:cubicBezTo>
                  <a:cubicBezTo>
                    <a:pt x="30" y="3"/>
                    <a:pt x="32" y="5"/>
                    <a:pt x="32" y="7"/>
                  </a:cubicBezTo>
                  <a:cubicBezTo>
                    <a:pt x="32" y="9"/>
                    <a:pt x="31" y="11"/>
                    <a:pt x="29" y="13"/>
                  </a:cubicBezTo>
                  <a:cubicBezTo>
                    <a:pt x="27" y="16"/>
                    <a:pt x="26" y="18"/>
                    <a:pt x="27" y="21"/>
                  </a:cubicBezTo>
                  <a:cubicBezTo>
                    <a:pt x="27" y="26"/>
                    <a:pt x="34" y="29"/>
                    <a:pt x="34" y="29"/>
                  </a:cubicBezTo>
                  <a:cubicBezTo>
                    <a:pt x="34" y="29"/>
                    <a:pt x="34" y="29"/>
                    <a:pt x="35" y="29"/>
                  </a:cubicBezTo>
                  <a:cubicBezTo>
                    <a:pt x="35" y="29"/>
                    <a:pt x="36" y="29"/>
                    <a:pt x="36" y="28"/>
                  </a:cubicBezTo>
                  <a:close/>
                  <a:moveTo>
                    <a:pt x="23" y="28"/>
                  </a:moveTo>
                  <a:cubicBezTo>
                    <a:pt x="23" y="27"/>
                    <a:pt x="23" y="26"/>
                    <a:pt x="23" y="26"/>
                  </a:cubicBezTo>
                  <a:cubicBezTo>
                    <a:pt x="23" y="26"/>
                    <a:pt x="21" y="25"/>
                    <a:pt x="21" y="24"/>
                  </a:cubicBezTo>
                  <a:cubicBezTo>
                    <a:pt x="21" y="23"/>
                    <a:pt x="22" y="22"/>
                    <a:pt x="23" y="21"/>
                  </a:cubicBezTo>
                  <a:cubicBezTo>
                    <a:pt x="25" y="19"/>
                    <a:pt x="25" y="17"/>
                    <a:pt x="25" y="16"/>
                  </a:cubicBezTo>
                  <a:cubicBezTo>
                    <a:pt x="24" y="13"/>
                    <a:pt x="20" y="11"/>
                    <a:pt x="20" y="11"/>
                  </a:cubicBezTo>
                  <a:cubicBezTo>
                    <a:pt x="19" y="11"/>
                    <a:pt x="18" y="11"/>
                    <a:pt x="18" y="12"/>
                  </a:cubicBezTo>
                  <a:cubicBezTo>
                    <a:pt x="17" y="13"/>
                    <a:pt x="18" y="13"/>
                    <a:pt x="18" y="14"/>
                  </a:cubicBezTo>
                  <a:cubicBezTo>
                    <a:pt x="18" y="14"/>
                    <a:pt x="19" y="15"/>
                    <a:pt x="19" y="16"/>
                  </a:cubicBezTo>
                  <a:cubicBezTo>
                    <a:pt x="19" y="17"/>
                    <a:pt x="19" y="18"/>
                    <a:pt x="18" y="19"/>
                  </a:cubicBezTo>
                  <a:cubicBezTo>
                    <a:pt x="16" y="21"/>
                    <a:pt x="16" y="22"/>
                    <a:pt x="16" y="24"/>
                  </a:cubicBezTo>
                  <a:cubicBezTo>
                    <a:pt x="17" y="27"/>
                    <a:pt x="20" y="28"/>
                    <a:pt x="21" y="29"/>
                  </a:cubicBezTo>
                  <a:cubicBezTo>
                    <a:pt x="21" y="29"/>
                    <a:pt x="21" y="29"/>
                    <a:pt x="22" y="29"/>
                  </a:cubicBezTo>
                  <a:cubicBezTo>
                    <a:pt x="22" y="29"/>
                    <a:pt x="23" y="29"/>
                    <a:pt x="23" y="28"/>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grpSp>
          <p:nvGrpSpPr>
            <p:cNvPr id="21" name="Group 20"/>
            <p:cNvGrpSpPr>
              <a:grpSpLocks noChangeAspect="1"/>
            </p:cNvGrpSpPr>
            <p:nvPr/>
          </p:nvGrpSpPr>
          <p:grpSpPr>
            <a:xfrm>
              <a:off x="10138532" y="2988130"/>
              <a:ext cx="1005840" cy="594823"/>
              <a:chOff x="10237233" y="2696918"/>
              <a:chExt cx="988162" cy="584368"/>
            </a:xfrm>
          </p:grpSpPr>
          <p:sp>
            <p:nvSpPr>
              <p:cNvPr id="44" name="Rounded Rectangle 43"/>
              <p:cNvSpPr>
                <a:spLocks noChangeAspect="1"/>
              </p:cNvSpPr>
              <p:nvPr/>
            </p:nvSpPr>
            <p:spPr bwMode="auto">
              <a:xfrm rot="300000" flipV="1">
                <a:off x="10846657" y="2696918"/>
                <a:ext cx="378738" cy="498962"/>
              </a:xfrm>
              <a:custGeom>
                <a:avLst/>
                <a:gdLst/>
                <a:ahLst/>
                <a:cxnLst/>
                <a:rect l="l" t="t" r="r" b="b"/>
                <a:pathLst>
                  <a:path w="675353" h="889733">
                    <a:moveTo>
                      <a:pt x="7184" y="512737"/>
                    </a:moveTo>
                    <a:lnTo>
                      <a:pt x="26462" y="514424"/>
                    </a:lnTo>
                    <a:cubicBezTo>
                      <a:pt x="117761" y="469632"/>
                      <a:pt x="229824" y="452732"/>
                      <a:pt x="348169" y="463086"/>
                    </a:cubicBezTo>
                    <a:cubicBezTo>
                      <a:pt x="466515" y="473440"/>
                      <a:pt x="573941" y="509543"/>
                      <a:pt x="656075" y="569508"/>
                    </a:cubicBezTo>
                    <a:lnTo>
                      <a:pt x="675353" y="571194"/>
                    </a:lnTo>
                    <a:lnTo>
                      <a:pt x="630357" y="56793"/>
                    </a:lnTo>
                    <a:cubicBezTo>
                      <a:pt x="630587" y="56739"/>
                      <a:pt x="630599" y="56647"/>
                      <a:pt x="630607" y="56556"/>
                    </a:cubicBezTo>
                    <a:lnTo>
                      <a:pt x="630299" y="56141"/>
                    </a:lnTo>
                    <a:lnTo>
                      <a:pt x="630266" y="55755"/>
                    </a:lnTo>
                    <a:lnTo>
                      <a:pt x="629996" y="55732"/>
                    </a:lnTo>
                    <a:cubicBezTo>
                      <a:pt x="627587" y="40300"/>
                      <a:pt x="520641" y="18881"/>
                      <a:pt x="388047" y="7281"/>
                    </a:cubicBezTo>
                    <a:cubicBezTo>
                      <a:pt x="255453" y="-4319"/>
                      <a:pt x="146414" y="-1797"/>
                      <a:pt x="141361" y="12982"/>
                    </a:cubicBezTo>
                    <a:lnTo>
                      <a:pt x="141091" y="12958"/>
                    </a:lnTo>
                    <a:lnTo>
                      <a:pt x="140991" y="13332"/>
                    </a:lnTo>
                    <a:cubicBezTo>
                      <a:pt x="140651" y="13404"/>
                      <a:pt x="140628" y="13545"/>
                      <a:pt x="140616" y="13687"/>
                    </a:cubicBezTo>
                    <a:lnTo>
                      <a:pt x="140822" y="13964"/>
                    </a:lnTo>
                    <a:close/>
                    <a:moveTo>
                      <a:pt x="34867" y="666349"/>
                    </a:moveTo>
                    <a:cubicBezTo>
                      <a:pt x="48268" y="668712"/>
                      <a:pt x="61049" y="659764"/>
                      <a:pt x="63412" y="646362"/>
                    </a:cubicBezTo>
                    <a:lnTo>
                      <a:pt x="89232" y="499938"/>
                    </a:lnTo>
                    <a:cubicBezTo>
                      <a:pt x="64784" y="506568"/>
                      <a:pt x="41399" y="515277"/>
                      <a:pt x="19546" y="526528"/>
                    </a:cubicBezTo>
                    <a:lnTo>
                      <a:pt x="378" y="635248"/>
                    </a:lnTo>
                    <a:cubicBezTo>
                      <a:pt x="-1986" y="648649"/>
                      <a:pt x="6962" y="661429"/>
                      <a:pt x="20363" y="663792"/>
                    </a:cubicBezTo>
                    <a:close/>
                    <a:moveTo>
                      <a:pt x="610683" y="759930"/>
                    </a:moveTo>
                    <a:lnTo>
                      <a:pt x="625411" y="759930"/>
                    </a:lnTo>
                    <a:cubicBezTo>
                      <a:pt x="639019" y="759930"/>
                      <a:pt x="650052" y="748898"/>
                      <a:pt x="650052" y="735290"/>
                    </a:cubicBezTo>
                    <a:lnTo>
                      <a:pt x="650051" y="575936"/>
                    </a:lnTo>
                    <a:cubicBezTo>
                      <a:pt x="630627" y="561384"/>
                      <a:pt x="609116" y="549398"/>
                      <a:pt x="586044" y="539734"/>
                    </a:cubicBezTo>
                    <a:lnTo>
                      <a:pt x="586043" y="735290"/>
                    </a:lnTo>
                    <a:cubicBezTo>
                      <a:pt x="586043" y="748898"/>
                      <a:pt x="597076" y="759930"/>
                      <a:pt x="610683" y="759930"/>
                    </a:cubicBezTo>
                    <a:close/>
                    <a:moveTo>
                      <a:pt x="250541" y="728912"/>
                    </a:moveTo>
                    <a:cubicBezTo>
                      <a:pt x="264048" y="730570"/>
                      <a:pt x="276342" y="720965"/>
                      <a:pt x="278001" y="707458"/>
                    </a:cubicBezTo>
                    <a:lnTo>
                      <a:pt x="306510" y="475267"/>
                    </a:lnTo>
                    <a:cubicBezTo>
                      <a:pt x="284783" y="473078"/>
                      <a:pt x="263256" y="473141"/>
                      <a:pt x="242089" y="474711"/>
                    </a:cubicBezTo>
                    <a:lnTo>
                      <a:pt x="214470" y="699658"/>
                    </a:lnTo>
                    <a:cubicBezTo>
                      <a:pt x="212811" y="713164"/>
                      <a:pt x="222416" y="725458"/>
                      <a:pt x="235923" y="727117"/>
                    </a:cubicBezTo>
                    <a:close/>
                    <a:moveTo>
                      <a:pt x="100087" y="734521"/>
                    </a:moveTo>
                    <a:cubicBezTo>
                      <a:pt x="113528" y="736650"/>
                      <a:pt x="126150" y="727480"/>
                      <a:pt x="128278" y="714039"/>
                    </a:cubicBezTo>
                    <a:lnTo>
                      <a:pt x="165079" y="481686"/>
                    </a:lnTo>
                    <a:cubicBezTo>
                      <a:pt x="141940" y="485080"/>
                      <a:pt x="119399" y="489886"/>
                      <a:pt x="97847" y="496997"/>
                    </a:cubicBezTo>
                    <a:lnTo>
                      <a:pt x="65058" y="704026"/>
                    </a:lnTo>
                    <a:cubicBezTo>
                      <a:pt x="62930" y="717467"/>
                      <a:pt x="72100" y="730088"/>
                      <a:pt x="85540" y="732217"/>
                    </a:cubicBezTo>
                    <a:close/>
                    <a:moveTo>
                      <a:pt x="462255" y="766639"/>
                    </a:moveTo>
                    <a:lnTo>
                      <a:pt x="476973" y="767153"/>
                    </a:lnTo>
                    <a:cubicBezTo>
                      <a:pt x="490573" y="767628"/>
                      <a:pt x="501983" y="756988"/>
                      <a:pt x="502458" y="743388"/>
                    </a:cubicBezTo>
                    <a:lnTo>
                      <a:pt x="510611" y="509940"/>
                    </a:lnTo>
                    <a:lnTo>
                      <a:pt x="447175" y="492435"/>
                    </a:lnTo>
                    <a:lnTo>
                      <a:pt x="438490" y="741154"/>
                    </a:lnTo>
                    <a:cubicBezTo>
                      <a:pt x="438014" y="754754"/>
                      <a:pt x="448654" y="766164"/>
                      <a:pt x="462255" y="766639"/>
                    </a:cubicBezTo>
                    <a:close/>
                    <a:moveTo>
                      <a:pt x="384705" y="804620"/>
                    </a:moveTo>
                    <a:lnTo>
                      <a:pt x="399413" y="805390"/>
                    </a:lnTo>
                    <a:cubicBezTo>
                      <a:pt x="413002" y="806102"/>
                      <a:pt x="424597" y="795663"/>
                      <a:pt x="425309" y="782074"/>
                    </a:cubicBezTo>
                    <a:lnTo>
                      <a:pt x="440574" y="490793"/>
                    </a:lnTo>
                    <a:cubicBezTo>
                      <a:pt x="419910" y="486148"/>
                      <a:pt x="398726" y="482548"/>
                      <a:pt x="376991" y="481029"/>
                    </a:cubicBezTo>
                    <a:lnTo>
                      <a:pt x="361389" y="778724"/>
                    </a:lnTo>
                    <a:cubicBezTo>
                      <a:pt x="360677" y="792313"/>
                      <a:pt x="371116" y="803908"/>
                      <a:pt x="384705" y="804620"/>
                    </a:cubicBezTo>
                    <a:close/>
                    <a:moveTo>
                      <a:pt x="534022" y="818058"/>
                    </a:moveTo>
                    <a:lnTo>
                      <a:pt x="548748" y="818315"/>
                    </a:lnTo>
                    <a:cubicBezTo>
                      <a:pt x="562354" y="818553"/>
                      <a:pt x="573577" y="807715"/>
                      <a:pt x="573814" y="794109"/>
                    </a:cubicBezTo>
                    <a:lnTo>
                      <a:pt x="578322" y="535847"/>
                    </a:lnTo>
                    <a:cubicBezTo>
                      <a:pt x="558409" y="525255"/>
                      <a:pt x="537057" y="517008"/>
                      <a:pt x="514747" y="510518"/>
                    </a:cubicBezTo>
                    <a:lnTo>
                      <a:pt x="509816" y="792992"/>
                    </a:lnTo>
                    <a:cubicBezTo>
                      <a:pt x="509579" y="806598"/>
                      <a:pt x="520416" y="817821"/>
                      <a:pt x="534022" y="818058"/>
                    </a:cubicBezTo>
                    <a:close/>
                    <a:moveTo>
                      <a:pt x="168998" y="786287"/>
                    </a:moveTo>
                    <a:cubicBezTo>
                      <a:pt x="182474" y="788181"/>
                      <a:pt x="194935" y="778792"/>
                      <a:pt x="196829" y="765317"/>
                    </a:cubicBezTo>
                    <a:lnTo>
                      <a:pt x="237675" y="474683"/>
                    </a:lnTo>
                    <a:lnTo>
                      <a:pt x="172162" y="480905"/>
                    </a:lnTo>
                    <a:lnTo>
                      <a:pt x="133444" y="756408"/>
                    </a:lnTo>
                    <a:cubicBezTo>
                      <a:pt x="131549" y="769884"/>
                      <a:pt x="140939" y="782344"/>
                      <a:pt x="154414" y="784238"/>
                    </a:cubicBezTo>
                    <a:close/>
                    <a:moveTo>
                      <a:pt x="299031" y="888355"/>
                    </a:moveTo>
                    <a:lnTo>
                      <a:pt x="313703" y="889638"/>
                    </a:lnTo>
                    <a:cubicBezTo>
                      <a:pt x="327260" y="890824"/>
                      <a:pt x="339211" y="880796"/>
                      <a:pt x="340397" y="867239"/>
                    </a:cubicBezTo>
                    <a:lnTo>
                      <a:pt x="374220" y="480641"/>
                    </a:lnTo>
                    <a:lnTo>
                      <a:pt x="344434" y="476278"/>
                    </a:lnTo>
                    <a:cubicBezTo>
                      <a:pt x="333064" y="475283"/>
                      <a:pt x="321746" y="474529"/>
                      <a:pt x="310436" y="475289"/>
                    </a:cubicBezTo>
                    <a:lnTo>
                      <a:pt x="276633" y="861661"/>
                    </a:lnTo>
                    <a:cubicBezTo>
                      <a:pt x="275447" y="875217"/>
                      <a:pt x="285475" y="887169"/>
                      <a:pt x="299031" y="888355"/>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237233" y="2823573"/>
                <a:ext cx="684781" cy="457713"/>
              </a:xfrm>
              <a:prstGeom prst="rect">
                <a:avLst/>
              </a:prstGeom>
              <a:noFill/>
              <a:extLst>
                <a:ext uri="{909E8E84-426E-40dd-AFC4-6F175D3DCCD1}">
                  <a14:hiddenFill xmlns:a14="http://schemas.microsoft.com/office/drawing/2010/main">
                    <a:solidFill>
                      <a:srgbClr val="FFFFFF"/>
                    </a:solidFill>
                  </a14:hiddenFill>
                </a:ext>
              </a:extLst>
            </p:spPr>
          </p:pic>
        </p:grpSp>
        <p:sp>
          <p:nvSpPr>
            <p:cNvPr id="68" name="Rectangle 67"/>
            <p:cNvSpPr>
              <a:spLocks noChangeAspect="1"/>
            </p:cNvSpPr>
            <p:nvPr/>
          </p:nvSpPr>
          <p:spPr bwMode="auto">
            <a:xfrm rot="900000">
              <a:off x="10566152" y="3710406"/>
              <a:ext cx="365760" cy="764442"/>
            </a:xfrm>
            <a:custGeom>
              <a:avLst/>
              <a:gdLst/>
              <a:ahLst/>
              <a:cxnLst/>
              <a:rect l="l" t="t" r="r" b="b"/>
              <a:pathLst>
                <a:path w="576631" h="1205164">
                  <a:moveTo>
                    <a:pt x="376156" y="368560"/>
                  </a:moveTo>
                  <a:cubicBezTo>
                    <a:pt x="381858" y="377394"/>
                    <a:pt x="388957" y="385116"/>
                    <a:pt x="397050" y="391812"/>
                  </a:cubicBezTo>
                  <a:lnTo>
                    <a:pt x="572747" y="1047522"/>
                  </a:lnTo>
                  <a:lnTo>
                    <a:pt x="572161" y="1051967"/>
                  </a:lnTo>
                  <a:cubicBezTo>
                    <a:pt x="574106" y="1053561"/>
                    <a:pt x="574938" y="1055701"/>
                    <a:pt x="575535" y="1057928"/>
                  </a:cubicBezTo>
                  <a:cubicBezTo>
                    <a:pt x="586994" y="1100695"/>
                    <a:pt x="507310" y="1159205"/>
                    <a:pt x="397555" y="1188614"/>
                  </a:cubicBezTo>
                  <a:cubicBezTo>
                    <a:pt x="287799" y="1218023"/>
                    <a:pt x="189535" y="1207193"/>
                    <a:pt x="178076" y="1164426"/>
                  </a:cubicBezTo>
                  <a:lnTo>
                    <a:pt x="178017" y="1157577"/>
                  </a:lnTo>
                  <a:cubicBezTo>
                    <a:pt x="176125" y="1156801"/>
                    <a:pt x="175667" y="1155432"/>
                    <a:pt x="175288" y="1154021"/>
                  </a:cubicBezTo>
                  <a:lnTo>
                    <a:pt x="0" y="499839"/>
                  </a:lnTo>
                  <a:lnTo>
                    <a:pt x="6927" y="468517"/>
                  </a:lnTo>
                  <a:cubicBezTo>
                    <a:pt x="45800" y="496316"/>
                    <a:pt x="124054" y="502186"/>
                    <a:pt x="207627" y="479792"/>
                  </a:cubicBezTo>
                  <a:cubicBezTo>
                    <a:pt x="291884" y="457216"/>
                    <a:pt x="357095" y="412464"/>
                    <a:pt x="376156" y="368560"/>
                  </a:cubicBezTo>
                  <a:close/>
                  <a:moveTo>
                    <a:pt x="147420" y="372785"/>
                  </a:moveTo>
                  <a:cubicBezTo>
                    <a:pt x="164866" y="368110"/>
                    <a:pt x="182187" y="376184"/>
                    <a:pt x="186108" y="390817"/>
                  </a:cubicBezTo>
                  <a:cubicBezTo>
                    <a:pt x="190029" y="405452"/>
                    <a:pt x="179065" y="421104"/>
                    <a:pt x="161620" y="425779"/>
                  </a:cubicBezTo>
                  <a:cubicBezTo>
                    <a:pt x="144174" y="430453"/>
                    <a:pt x="126853" y="422380"/>
                    <a:pt x="122932" y="407745"/>
                  </a:cubicBezTo>
                  <a:cubicBezTo>
                    <a:pt x="119012" y="393111"/>
                    <a:pt x="129975" y="377459"/>
                    <a:pt x="147420" y="372785"/>
                  </a:cubicBezTo>
                  <a:close/>
                  <a:moveTo>
                    <a:pt x="79366" y="391019"/>
                  </a:moveTo>
                  <a:cubicBezTo>
                    <a:pt x="97812" y="386076"/>
                    <a:pt x="115945" y="393933"/>
                    <a:pt x="119865" y="408567"/>
                  </a:cubicBezTo>
                  <a:cubicBezTo>
                    <a:pt x="123787" y="423201"/>
                    <a:pt x="112012" y="439071"/>
                    <a:pt x="93566" y="444014"/>
                  </a:cubicBezTo>
                  <a:cubicBezTo>
                    <a:pt x="75120" y="448956"/>
                    <a:pt x="56987" y="441099"/>
                    <a:pt x="53066" y="426466"/>
                  </a:cubicBezTo>
                  <a:cubicBezTo>
                    <a:pt x="49145" y="411832"/>
                    <a:pt x="60920" y="395962"/>
                    <a:pt x="79366" y="391019"/>
                  </a:cubicBezTo>
                  <a:close/>
                  <a:moveTo>
                    <a:pt x="255269" y="338423"/>
                  </a:moveTo>
                  <a:cubicBezTo>
                    <a:pt x="230839" y="347225"/>
                    <a:pt x="216825" y="365012"/>
                    <a:pt x="220949" y="380401"/>
                  </a:cubicBezTo>
                  <a:cubicBezTo>
                    <a:pt x="224127" y="392263"/>
                    <a:pt x="237349" y="399971"/>
                    <a:pt x="255268" y="400141"/>
                  </a:cubicBezTo>
                  <a:close/>
                  <a:moveTo>
                    <a:pt x="282700" y="327940"/>
                  </a:moveTo>
                  <a:lnTo>
                    <a:pt x="282700" y="399229"/>
                  </a:lnTo>
                  <a:cubicBezTo>
                    <a:pt x="286420" y="400557"/>
                    <a:pt x="289858" y="399804"/>
                    <a:pt x="293319" y="398877"/>
                  </a:cubicBezTo>
                  <a:cubicBezTo>
                    <a:pt x="328059" y="389567"/>
                    <a:pt x="351983" y="366203"/>
                    <a:pt x="346755" y="346692"/>
                  </a:cubicBezTo>
                  <a:cubicBezTo>
                    <a:pt x="341931" y="328690"/>
                    <a:pt x="313977" y="320256"/>
                    <a:pt x="282700" y="327940"/>
                  </a:cubicBezTo>
                  <a:close/>
                  <a:moveTo>
                    <a:pt x="114490" y="363758"/>
                  </a:moveTo>
                  <a:cubicBezTo>
                    <a:pt x="65709" y="376828"/>
                    <a:pt x="31283" y="406524"/>
                    <a:pt x="37597" y="430086"/>
                  </a:cubicBezTo>
                  <a:cubicBezTo>
                    <a:pt x="43910" y="453648"/>
                    <a:pt x="88572" y="462152"/>
                    <a:pt x="137352" y="449081"/>
                  </a:cubicBezTo>
                  <a:cubicBezTo>
                    <a:pt x="186132" y="436011"/>
                    <a:pt x="220559" y="406315"/>
                    <a:pt x="214245" y="382754"/>
                  </a:cubicBezTo>
                  <a:cubicBezTo>
                    <a:pt x="207932" y="359191"/>
                    <a:pt x="163271" y="350687"/>
                    <a:pt x="114490" y="363758"/>
                  </a:cubicBezTo>
                  <a:close/>
                  <a:moveTo>
                    <a:pt x="345508" y="469"/>
                  </a:moveTo>
                  <a:cubicBezTo>
                    <a:pt x="348900" y="-440"/>
                    <a:pt x="352637" y="-55"/>
                    <a:pt x="355916" y="1839"/>
                  </a:cubicBezTo>
                  <a:cubicBezTo>
                    <a:pt x="362477" y="5626"/>
                    <a:pt x="364724" y="14015"/>
                    <a:pt x="360936" y="20576"/>
                  </a:cubicBezTo>
                  <a:lnTo>
                    <a:pt x="283626" y="154484"/>
                  </a:lnTo>
                  <a:lnTo>
                    <a:pt x="283625" y="301228"/>
                  </a:lnTo>
                  <a:cubicBezTo>
                    <a:pt x="324756" y="304439"/>
                    <a:pt x="353888" y="319053"/>
                    <a:pt x="360138" y="342380"/>
                  </a:cubicBezTo>
                  <a:cubicBezTo>
                    <a:pt x="371597" y="385147"/>
                    <a:pt x="301799" y="441008"/>
                    <a:pt x="204239" y="467150"/>
                  </a:cubicBezTo>
                  <a:cubicBezTo>
                    <a:pt x="106678" y="493291"/>
                    <a:pt x="18300" y="479813"/>
                    <a:pt x="6841" y="437045"/>
                  </a:cubicBezTo>
                  <a:cubicBezTo>
                    <a:pt x="-4619" y="394277"/>
                    <a:pt x="65180" y="338417"/>
                    <a:pt x="162741" y="312275"/>
                  </a:cubicBezTo>
                  <a:cubicBezTo>
                    <a:pt x="195825" y="303411"/>
                    <a:pt x="227854" y="299102"/>
                    <a:pt x="256194" y="300527"/>
                  </a:cubicBezTo>
                  <a:lnTo>
                    <a:pt x="256194" y="151379"/>
                  </a:lnTo>
                  <a:cubicBezTo>
                    <a:pt x="256192" y="148658"/>
                    <a:pt x="256985" y="146122"/>
                    <a:pt x="259065" y="144445"/>
                  </a:cubicBezTo>
                  <a:lnTo>
                    <a:pt x="259456" y="141481"/>
                  </a:lnTo>
                  <a:lnTo>
                    <a:pt x="337179" y="6860"/>
                  </a:lnTo>
                  <a:cubicBezTo>
                    <a:pt x="339074" y="3579"/>
                    <a:pt x="342117" y="1378"/>
                    <a:pt x="345508" y="469"/>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76" name="TextBox 75"/>
            <p:cNvSpPr txBox="1"/>
            <p:nvPr/>
          </p:nvSpPr>
          <p:spPr>
            <a:xfrm>
              <a:off x="6950102" y="450334"/>
              <a:ext cx="4496706" cy="553998"/>
            </a:xfrm>
            <a:prstGeom prst="rect">
              <a:avLst/>
            </a:prstGeom>
            <a:noFill/>
          </p:spPr>
          <p:txBody>
            <a:bodyPr wrap="square" lIns="0" tIns="0" rIns="0" bIns="0" rtlCol="0" anchor="ctr" anchorCtr="0">
              <a:spAutoFit/>
            </a:bodyPr>
            <a:lstStyle/>
            <a:p>
              <a:r>
                <a:rPr lang="en-US" dirty="0" smtClean="0">
                  <a:solidFill>
                    <a:schemeClr val="bg2"/>
                  </a:solidFill>
                  <a:ea typeface="Segoe UI" pitchFamily="34" charset="0"/>
                  <a:cs typeface="Segoe UI" pitchFamily="34" charset="0"/>
                </a:rPr>
                <a:t>Each year customers of Microsoft’s cloud productivity services…</a:t>
              </a:r>
            </a:p>
          </p:txBody>
        </p:sp>
        <p:sp>
          <p:nvSpPr>
            <p:cNvPr id="41" name="TextBox 40"/>
            <p:cNvSpPr txBox="1"/>
            <p:nvPr/>
          </p:nvSpPr>
          <p:spPr>
            <a:xfrm>
              <a:off x="6950102" y="1198936"/>
              <a:ext cx="493188" cy="307777"/>
            </a:xfrm>
            <a:prstGeom prst="rect">
              <a:avLst/>
            </a:prstGeom>
            <a:noFill/>
          </p:spPr>
          <p:txBody>
            <a:bodyPr wrap="square" lIns="0" tIns="0" rIns="0" bIns="0" rtlCol="0" anchor="ctr" anchorCtr="0">
              <a:spAutoFit/>
            </a:bodyPr>
            <a:lstStyle/>
            <a:p>
              <a:r>
                <a:rPr lang="en-US" sz="2000" b="1" dirty="0">
                  <a:solidFill>
                    <a:schemeClr val="bg2"/>
                  </a:solidFill>
                </a:rPr>
                <a:t>Fly</a:t>
              </a:r>
            </a:p>
          </p:txBody>
        </p:sp>
        <p:sp>
          <p:nvSpPr>
            <p:cNvPr id="42" name="TextBox 41"/>
            <p:cNvSpPr txBox="1"/>
            <p:nvPr/>
          </p:nvSpPr>
          <p:spPr>
            <a:xfrm>
              <a:off x="7785815" y="1055946"/>
              <a:ext cx="1373188" cy="923330"/>
            </a:xfrm>
            <a:prstGeom prst="rect">
              <a:avLst/>
            </a:prstGeom>
            <a:noFill/>
          </p:spPr>
          <p:txBody>
            <a:bodyPr wrap="square" lIns="0" tIns="0" rIns="0" bIns="0" rtlCol="0" anchor="ctr" anchorCtr="0">
              <a:spAutoFit/>
            </a:bodyPr>
            <a:lstStyle/>
            <a:p>
              <a:r>
                <a:rPr lang="en-US" sz="6100" b="1" spc="-306" dirty="0">
                  <a:solidFill>
                    <a:schemeClr val="accent1"/>
                  </a:solidFill>
                </a:rPr>
                <a:t>222</a:t>
              </a:r>
            </a:p>
          </p:txBody>
        </p:sp>
        <p:sp>
          <p:nvSpPr>
            <p:cNvPr id="43" name="TextBox 42"/>
            <p:cNvSpPr txBox="1"/>
            <p:nvPr/>
          </p:nvSpPr>
          <p:spPr>
            <a:xfrm>
              <a:off x="9200813" y="1298234"/>
              <a:ext cx="1460815" cy="366254"/>
            </a:xfrm>
            <a:prstGeom prst="rect">
              <a:avLst/>
            </a:prstGeom>
            <a:noFill/>
          </p:spPr>
          <p:txBody>
            <a:bodyPr wrap="square" lIns="0" tIns="0" rIns="0" bIns="0" rtlCol="0" anchor="ctr" anchorCtr="0">
              <a:spAutoFit/>
            </a:bodyPr>
            <a:lstStyle/>
            <a:p>
              <a:pPr>
                <a:lnSpc>
                  <a:spcPct val="70000"/>
                </a:lnSpc>
              </a:pPr>
              <a:r>
                <a:rPr lang="en-US" sz="2000" b="1" dirty="0">
                  <a:solidFill>
                    <a:schemeClr val="bg2"/>
                  </a:solidFill>
                </a:rPr>
                <a:t>m</a:t>
              </a:r>
              <a:r>
                <a:rPr lang="en-US" sz="2000" b="1" dirty="0">
                  <a:solidFill>
                    <a:schemeClr val="bg2"/>
                  </a:solidFill>
                </a:rPr>
                <a:t>illion</a:t>
              </a:r>
            </a:p>
            <a:p>
              <a:pPr>
                <a:lnSpc>
                  <a:spcPct val="70000"/>
                </a:lnSpc>
              </a:pPr>
              <a:r>
                <a:rPr lang="en-US" sz="1400" dirty="0">
                  <a:solidFill>
                    <a:schemeClr val="bg2"/>
                  </a:solidFill>
                </a:rPr>
                <a:t>passengers</a:t>
              </a:r>
            </a:p>
          </p:txBody>
        </p:sp>
        <p:sp>
          <p:nvSpPr>
            <p:cNvPr id="50" name="TextBox 49"/>
            <p:cNvSpPr txBox="1"/>
            <p:nvPr/>
          </p:nvSpPr>
          <p:spPr>
            <a:xfrm>
              <a:off x="6950102" y="2097156"/>
              <a:ext cx="654546" cy="307777"/>
            </a:xfrm>
            <a:prstGeom prst="rect">
              <a:avLst/>
            </a:prstGeom>
            <a:noFill/>
          </p:spPr>
          <p:txBody>
            <a:bodyPr wrap="square" lIns="0" tIns="0" rIns="0" bIns="0" rtlCol="0" anchor="ctr" anchorCtr="0">
              <a:spAutoFit/>
            </a:bodyPr>
            <a:lstStyle/>
            <a:p>
              <a:r>
                <a:rPr lang="en-US" sz="2000" b="1" dirty="0">
                  <a:solidFill>
                    <a:schemeClr val="bg2"/>
                  </a:solidFill>
                </a:rPr>
                <a:t>Build</a:t>
              </a:r>
            </a:p>
          </p:txBody>
        </p:sp>
        <p:sp>
          <p:nvSpPr>
            <p:cNvPr id="51" name="TextBox 50"/>
            <p:cNvSpPr txBox="1"/>
            <p:nvPr/>
          </p:nvSpPr>
          <p:spPr>
            <a:xfrm>
              <a:off x="7785815" y="1968986"/>
              <a:ext cx="649291" cy="923330"/>
            </a:xfrm>
            <a:prstGeom prst="rect">
              <a:avLst/>
            </a:prstGeom>
            <a:noFill/>
          </p:spPr>
          <p:txBody>
            <a:bodyPr wrap="square" lIns="0" tIns="0" rIns="0" bIns="0" rtlCol="0" anchor="ctr" anchorCtr="0">
              <a:spAutoFit/>
            </a:bodyPr>
            <a:lstStyle/>
            <a:p>
              <a:r>
                <a:rPr lang="en-US" sz="6100" b="1" spc="-306" dirty="0">
                  <a:solidFill>
                    <a:schemeClr val="accent1"/>
                  </a:solidFill>
                </a:rPr>
                <a:t>6</a:t>
              </a:r>
            </a:p>
          </p:txBody>
        </p:sp>
        <p:sp>
          <p:nvSpPr>
            <p:cNvPr id="52" name="TextBox 51"/>
            <p:cNvSpPr txBox="1"/>
            <p:nvPr/>
          </p:nvSpPr>
          <p:spPr>
            <a:xfrm>
              <a:off x="8355650" y="2139007"/>
              <a:ext cx="1628221" cy="540917"/>
            </a:xfrm>
            <a:prstGeom prst="rect">
              <a:avLst/>
            </a:prstGeom>
            <a:noFill/>
          </p:spPr>
          <p:txBody>
            <a:bodyPr wrap="square" lIns="0" tIns="0" rIns="0" bIns="0" rtlCol="0" anchor="ctr" anchorCtr="0">
              <a:spAutoFit/>
            </a:bodyPr>
            <a:lstStyle/>
            <a:p>
              <a:pPr>
                <a:lnSpc>
                  <a:spcPct val="90000"/>
                </a:lnSpc>
              </a:pPr>
              <a:r>
                <a:rPr lang="en-US" sz="2000" b="1" dirty="0">
                  <a:solidFill>
                    <a:schemeClr val="bg2"/>
                  </a:solidFill>
                </a:rPr>
                <a:t>m</a:t>
              </a:r>
              <a:r>
                <a:rPr lang="en-US" sz="2000" b="1" dirty="0">
                  <a:solidFill>
                    <a:schemeClr val="bg2"/>
                  </a:solidFill>
                </a:rPr>
                <a:t>illion</a:t>
              </a:r>
            </a:p>
            <a:p>
              <a:pPr>
                <a:lnSpc>
                  <a:spcPct val="70000"/>
                </a:lnSpc>
              </a:pPr>
              <a:r>
                <a:rPr lang="en-US" sz="1400" dirty="0">
                  <a:solidFill>
                    <a:schemeClr val="bg2"/>
                  </a:solidFill>
                </a:rPr>
                <a:t>automobiles</a:t>
              </a:r>
            </a:p>
            <a:p>
              <a:pPr>
                <a:lnSpc>
                  <a:spcPct val="70000"/>
                </a:lnSpc>
              </a:pPr>
              <a:r>
                <a:rPr lang="en-US" sz="1100" dirty="0">
                  <a:solidFill>
                    <a:schemeClr val="bg2"/>
                  </a:solidFill>
                </a:rPr>
                <a:t>in the United States alone</a:t>
              </a:r>
              <a:endParaRPr lang="en-US" sz="1100" dirty="0">
                <a:solidFill>
                  <a:schemeClr val="bg2"/>
                </a:solidFill>
              </a:endParaRPr>
            </a:p>
          </p:txBody>
        </p:sp>
        <p:sp>
          <p:nvSpPr>
            <p:cNvPr id="53" name="TextBox 52"/>
            <p:cNvSpPr txBox="1"/>
            <p:nvPr/>
          </p:nvSpPr>
          <p:spPr>
            <a:xfrm>
              <a:off x="6950102" y="2991704"/>
              <a:ext cx="754242" cy="307777"/>
            </a:xfrm>
            <a:prstGeom prst="rect">
              <a:avLst/>
            </a:prstGeom>
            <a:noFill/>
          </p:spPr>
          <p:txBody>
            <a:bodyPr wrap="square" lIns="0" tIns="0" rIns="0" bIns="0" rtlCol="0" anchor="ctr" anchorCtr="0">
              <a:spAutoFit/>
            </a:bodyPr>
            <a:lstStyle/>
            <a:p>
              <a:r>
                <a:rPr lang="en-US" sz="2000" b="1" dirty="0">
                  <a:solidFill>
                    <a:schemeClr val="bg2"/>
                  </a:solidFill>
                </a:rPr>
                <a:t>Serve</a:t>
              </a:r>
            </a:p>
          </p:txBody>
        </p:sp>
        <p:sp>
          <p:nvSpPr>
            <p:cNvPr id="54" name="TextBox 53"/>
            <p:cNvSpPr txBox="1"/>
            <p:nvPr/>
          </p:nvSpPr>
          <p:spPr>
            <a:xfrm>
              <a:off x="7785815" y="2845879"/>
              <a:ext cx="1373188" cy="923330"/>
            </a:xfrm>
            <a:prstGeom prst="rect">
              <a:avLst/>
            </a:prstGeom>
            <a:noFill/>
          </p:spPr>
          <p:txBody>
            <a:bodyPr wrap="square" lIns="0" tIns="0" rIns="0" bIns="0" rtlCol="0" anchor="ctr" anchorCtr="0">
              <a:spAutoFit/>
            </a:bodyPr>
            <a:lstStyle/>
            <a:p>
              <a:r>
                <a:rPr lang="en-US" sz="6100" b="1" spc="-306" dirty="0">
                  <a:solidFill>
                    <a:schemeClr val="accent1"/>
                  </a:solidFill>
                </a:rPr>
                <a:t>27</a:t>
              </a:r>
            </a:p>
          </p:txBody>
        </p:sp>
        <p:sp>
          <p:nvSpPr>
            <p:cNvPr id="55" name="TextBox 54"/>
            <p:cNvSpPr txBox="1"/>
            <p:nvPr/>
          </p:nvSpPr>
          <p:spPr>
            <a:xfrm>
              <a:off x="8775882" y="3082587"/>
              <a:ext cx="1009260" cy="366254"/>
            </a:xfrm>
            <a:prstGeom prst="rect">
              <a:avLst/>
            </a:prstGeom>
            <a:noFill/>
          </p:spPr>
          <p:txBody>
            <a:bodyPr wrap="square" lIns="0" tIns="0" rIns="0" bIns="0" rtlCol="0" anchor="ctr" anchorCtr="0">
              <a:spAutoFit/>
            </a:bodyPr>
            <a:lstStyle/>
            <a:p>
              <a:pPr>
                <a:lnSpc>
                  <a:spcPct val="70000"/>
                </a:lnSpc>
              </a:pPr>
              <a:r>
                <a:rPr lang="en-US" sz="2000" b="1" dirty="0">
                  <a:solidFill>
                    <a:schemeClr val="bg2"/>
                  </a:solidFill>
                </a:rPr>
                <a:t>billion</a:t>
              </a:r>
            </a:p>
            <a:p>
              <a:pPr>
                <a:lnSpc>
                  <a:spcPct val="70000"/>
                </a:lnSpc>
              </a:pPr>
              <a:r>
                <a:rPr lang="en-US" sz="1400" b="1" dirty="0">
                  <a:solidFill>
                    <a:schemeClr val="bg2"/>
                  </a:solidFill>
                </a:rPr>
                <a:t>meals</a:t>
              </a:r>
            </a:p>
          </p:txBody>
        </p:sp>
        <p:sp>
          <p:nvSpPr>
            <p:cNvPr id="56" name="TextBox 55"/>
            <p:cNvSpPr txBox="1"/>
            <p:nvPr/>
          </p:nvSpPr>
          <p:spPr>
            <a:xfrm>
              <a:off x="6950102" y="3863539"/>
              <a:ext cx="493188" cy="307777"/>
            </a:xfrm>
            <a:prstGeom prst="rect">
              <a:avLst/>
            </a:prstGeom>
            <a:noFill/>
          </p:spPr>
          <p:txBody>
            <a:bodyPr wrap="square" lIns="0" tIns="0" rIns="0" bIns="0" rtlCol="0" anchor="ctr" anchorCtr="0">
              <a:spAutoFit/>
            </a:bodyPr>
            <a:lstStyle/>
            <a:p>
              <a:r>
                <a:rPr lang="en-US" sz="2000" b="1" dirty="0">
                  <a:solidFill>
                    <a:schemeClr val="bg2"/>
                  </a:solidFill>
                </a:rPr>
                <a:t>Sell</a:t>
              </a:r>
            </a:p>
          </p:txBody>
        </p:sp>
        <p:sp>
          <p:nvSpPr>
            <p:cNvPr id="57" name="TextBox 56"/>
            <p:cNvSpPr txBox="1"/>
            <p:nvPr/>
          </p:nvSpPr>
          <p:spPr>
            <a:xfrm>
              <a:off x="7785815" y="3724776"/>
              <a:ext cx="1044543" cy="923330"/>
            </a:xfrm>
            <a:prstGeom prst="rect">
              <a:avLst/>
            </a:prstGeom>
            <a:noFill/>
          </p:spPr>
          <p:txBody>
            <a:bodyPr wrap="square" lIns="0" tIns="0" rIns="0" bIns="0" rtlCol="0" anchor="ctr" anchorCtr="0">
              <a:spAutoFit/>
            </a:bodyPr>
            <a:lstStyle/>
            <a:p>
              <a:r>
                <a:rPr lang="en-US" sz="6100" b="1" spc="-306" dirty="0">
                  <a:solidFill>
                    <a:schemeClr val="accent1"/>
                  </a:solidFill>
                </a:rPr>
                <a:t>16</a:t>
              </a:r>
            </a:p>
          </p:txBody>
        </p:sp>
        <p:sp>
          <p:nvSpPr>
            <p:cNvPr id="58" name="TextBox 57"/>
            <p:cNvSpPr txBox="1"/>
            <p:nvPr/>
          </p:nvSpPr>
          <p:spPr>
            <a:xfrm>
              <a:off x="8743608" y="3955627"/>
              <a:ext cx="1272459" cy="366254"/>
            </a:xfrm>
            <a:prstGeom prst="rect">
              <a:avLst/>
            </a:prstGeom>
            <a:noFill/>
          </p:spPr>
          <p:txBody>
            <a:bodyPr wrap="square" lIns="0" tIns="0" rIns="0" bIns="0" rtlCol="0" anchor="ctr" anchorCtr="0">
              <a:spAutoFit/>
            </a:bodyPr>
            <a:lstStyle/>
            <a:p>
              <a:pPr>
                <a:lnSpc>
                  <a:spcPct val="70000"/>
                </a:lnSpc>
              </a:pPr>
              <a:r>
                <a:rPr lang="en-US" sz="2000" b="1" dirty="0">
                  <a:solidFill>
                    <a:schemeClr val="bg2"/>
                  </a:solidFill>
                </a:rPr>
                <a:t>billion</a:t>
              </a:r>
            </a:p>
            <a:p>
              <a:pPr>
                <a:lnSpc>
                  <a:spcPct val="70000"/>
                </a:lnSpc>
              </a:pPr>
              <a:r>
                <a:rPr lang="en-US" sz="1400" b="1" dirty="0">
                  <a:solidFill>
                    <a:schemeClr val="bg2"/>
                  </a:solidFill>
                </a:rPr>
                <a:t>cans of soda</a:t>
              </a:r>
              <a:endParaRPr lang="en-US" sz="1400" b="1" dirty="0">
                <a:solidFill>
                  <a:schemeClr val="bg2"/>
                </a:solidFill>
              </a:endParaRPr>
            </a:p>
          </p:txBody>
        </p:sp>
        <p:sp>
          <p:nvSpPr>
            <p:cNvPr id="59" name="TextBox 58"/>
            <p:cNvSpPr txBox="1"/>
            <p:nvPr/>
          </p:nvSpPr>
          <p:spPr>
            <a:xfrm>
              <a:off x="6950102" y="4762193"/>
              <a:ext cx="918110" cy="307777"/>
            </a:xfrm>
            <a:prstGeom prst="rect">
              <a:avLst/>
            </a:prstGeom>
            <a:noFill/>
          </p:spPr>
          <p:txBody>
            <a:bodyPr wrap="square" lIns="0" tIns="0" rIns="0" bIns="0" rtlCol="0" anchor="ctr" anchorCtr="0">
              <a:spAutoFit/>
            </a:bodyPr>
            <a:lstStyle/>
            <a:p>
              <a:r>
                <a:rPr lang="en-US" sz="2000" b="1" dirty="0">
                  <a:solidFill>
                    <a:schemeClr val="bg2"/>
                  </a:solidFill>
                </a:rPr>
                <a:t>Make</a:t>
              </a:r>
            </a:p>
          </p:txBody>
        </p:sp>
        <p:sp>
          <p:nvSpPr>
            <p:cNvPr id="61" name="TextBox 60"/>
            <p:cNvSpPr txBox="1"/>
            <p:nvPr/>
          </p:nvSpPr>
          <p:spPr>
            <a:xfrm>
              <a:off x="8430878" y="4861657"/>
              <a:ext cx="1628221" cy="369204"/>
            </a:xfrm>
            <a:prstGeom prst="rect">
              <a:avLst/>
            </a:prstGeom>
            <a:noFill/>
          </p:spPr>
          <p:txBody>
            <a:bodyPr wrap="square" lIns="0" tIns="0" rIns="0" bIns="0" rtlCol="0" anchor="ctr" anchorCtr="0">
              <a:spAutoFit/>
            </a:bodyPr>
            <a:lstStyle/>
            <a:p>
              <a:pPr>
                <a:lnSpc>
                  <a:spcPct val="70000"/>
                </a:lnSpc>
              </a:pPr>
              <a:r>
                <a:rPr lang="en-US" sz="2000" b="1" dirty="0">
                  <a:solidFill>
                    <a:schemeClr val="bg2"/>
                  </a:solidFill>
                </a:rPr>
                <a:t>billion</a:t>
              </a:r>
            </a:p>
            <a:p>
              <a:pPr>
                <a:lnSpc>
                  <a:spcPct val="70000"/>
                </a:lnSpc>
              </a:pPr>
              <a:r>
                <a:rPr lang="en-US" sz="1400" b="1" dirty="0">
                  <a:solidFill>
                    <a:schemeClr val="bg2"/>
                  </a:solidFill>
                </a:rPr>
                <a:t>c</a:t>
              </a:r>
              <a:r>
                <a:rPr lang="en-US" sz="1400" b="1" dirty="0">
                  <a:solidFill>
                    <a:schemeClr val="bg2"/>
                  </a:solidFill>
                </a:rPr>
                <a:t>ups of coffee</a:t>
              </a:r>
              <a:endParaRPr lang="en-US" sz="1400" b="1" dirty="0">
                <a:solidFill>
                  <a:schemeClr val="bg2"/>
                </a:solidFill>
              </a:endParaRPr>
            </a:p>
          </p:txBody>
        </p:sp>
        <p:sp>
          <p:nvSpPr>
            <p:cNvPr id="60" name="TextBox 59"/>
            <p:cNvSpPr txBox="1"/>
            <p:nvPr/>
          </p:nvSpPr>
          <p:spPr>
            <a:xfrm>
              <a:off x="7785815" y="4619899"/>
              <a:ext cx="656525" cy="923330"/>
            </a:xfrm>
            <a:prstGeom prst="rect">
              <a:avLst/>
            </a:prstGeom>
            <a:noFill/>
          </p:spPr>
          <p:txBody>
            <a:bodyPr wrap="square" lIns="0" tIns="0" rIns="0" bIns="0" rtlCol="0" anchor="ctr" anchorCtr="0">
              <a:spAutoFit/>
            </a:bodyPr>
            <a:lstStyle/>
            <a:p>
              <a:r>
                <a:rPr lang="en-US" sz="6100" b="1" spc="-306" dirty="0">
                  <a:solidFill>
                    <a:schemeClr val="accent1"/>
                  </a:solidFill>
                </a:rPr>
                <a:t>4</a:t>
              </a:r>
              <a:endParaRPr lang="en-US" sz="6100" b="1" spc="-306" dirty="0">
                <a:solidFill>
                  <a:schemeClr val="accent1"/>
                </a:solidFill>
              </a:endParaRPr>
            </a:p>
          </p:txBody>
        </p:sp>
      </p:grpSp>
      <p:grpSp>
        <p:nvGrpSpPr>
          <p:cNvPr id="6" name="Group 5"/>
          <p:cNvGrpSpPr/>
          <p:nvPr/>
        </p:nvGrpSpPr>
        <p:grpSpPr>
          <a:xfrm>
            <a:off x="399783" y="5670495"/>
            <a:ext cx="11631572" cy="1119124"/>
            <a:chOff x="391822" y="5559814"/>
            <a:chExt cx="11399950" cy="1097280"/>
          </a:xfrm>
        </p:grpSpPr>
        <p:sp>
          <p:nvSpPr>
            <p:cNvPr id="64" name="Rectangle 63"/>
            <p:cNvSpPr/>
            <p:nvPr/>
          </p:nvSpPr>
          <p:spPr bwMode="auto">
            <a:xfrm>
              <a:off x="391822" y="5559814"/>
              <a:ext cx="11399950" cy="1097280"/>
            </a:xfrm>
            <a:prstGeom prst="rect">
              <a:avLst/>
            </a:prstGeom>
            <a:solidFill>
              <a:schemeClr val="bg1">
                <a:lumMod val="95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p:cNvGrpSpPr/>
            <p:nvPr/>
          </p:nvGrpSpPr>
          <p:grpSpPr>
            <a:xfrm>
              <a:off x="821706" y="5786764"/>
              <a:ext cx="10552752" cy="643380"/>
              <a:chOff x="821706" y="5842393"/>
              <a:chExt cx="10552752" cy="643380"/>
            </a:xfrm>
          </p:grpSpPr>
          <p:pic>
            <p:nvPicPr>
              <p:cNvPr id="9" name="Picture 3" descr="\\ppt-file5\Company Meeting 2010 on FileServer\Artwork\Capossela\LOGOS\2000px-Royal_Mail_svg.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31934" y="5889896"/>
                <a:ext cx="817255" cy="5483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ppt-file5\Company Meeting 2010 on FileServer\Artwork\Capossela\LOGOS\Aston_Martin [Converted].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117300" y="5949857"/>
                <a:ext cx="1056233" cy="4284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7" descr="\\ppt-file5\Company Meeting 2010 on FileServer\Artwork\Capossela\LOGOS\Coca-Cola_Enterprises_Inc_.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13114" y="6022002"/>
                <a:ext cx="1961653" cy="2841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5" descr="\\ppt-file5\Company Meeting 2010 on FileServer\Artwork\Capossela\LOGOS\2000px-McDonald's_Golden_Arches_svg.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737458" y="5909285"/>
                <a:ext cx="637000" cy="50959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38692" y="6033822"/>
                <a:ext cx="1514683" cy="260523"/>
              </a:xfrm>
              <a:prstGeom prst="rect">
                <a:avLst/>
              </a:prstGeom>
            </p:spPr>
          </p:pic>
          <p:pic>
            <p:nvPicPr>
              <p:cNvPr id="30" name="Picture 29" descr="Energizer copy.png"/>
              <p:cNvPicPr>
                <a:picLocks noChangeAspect="1"/>
              </p:cNvPicPr>
              <p:nvPr/>
            </p:nvPicPr>
            <p:blipFill>
              <a:blip r:embed="rId10" cstate="print"/>
              <a:stretch>
                <a:fillRect/>
              </a:stretch>
            </p:blipFill>
            <p:spPr>
              <a:xfrm>
                <a:off x="821706" y="5842393"/>
                <a:ext cx="545483" cy="643380"/>
              </a:xfrm>
              <a:prstGeom prst="rect">
                <a:avLst/>
              </a:prstGeom>
              <a:effectLst/>
            </p:spPr>
          </p:pic>
          <p:pic>
            <p:nvPicPr>
              <p:cNvPr id="67" name="Picture 4" descr="http://upload.wikimedia.org/wikipedia/en/thumb/d/d3/Starbucks_Corporation_Logo_2011.svg/200px-Starbucks_Corporation_Logo_2011.svg.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31114" y="5844043"/>
                <a:ext cx="636895" cy="64008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894350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2" decel="10000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1+#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a:spLocks/>
          </p:cNvSpPr>
          <p:nvPr/>
        </p:nvSpPr>
        <p:spPr bwMode="auto">
          <a:xfrm>
            <a:off x="503744" y="1719487"/>
            <a:ext cx="3731914" cy="4663017"/>
          </a:xfrm>
          <a:prstGeom prst="rect">
            <a:avLst/>
          </a:prstGeom>
          <a:solidFill>
            <a:schemeClr val="accent1"/>
          </a:solid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56" tIns="1399169" rIns="139917" bIns="46639" numCol="1" spcCol="0" rtlCol="0" fromWordArt="0" anchor="t" anchorCtr="0" forceAA="0" compatLnSpc="1">
            <a:prstTxWarp prst="textNoShape">
              <a:avLst/>
            </a:prstTxWarp>
            <a:noAutofit/>
          </a:bodyPr>
          <a:lstStyle/>
          <a:p>
            <a:pPr marL="118217" indent="-118217" defTabSz="932472" fontAlgn="base">
              <a:spcBef>
                <a:spcPct val="0"/>
              </a:spcBef>
              <a:spcAft>
                <a:spcPct val="0"/>
              </a:spcAft>
              <a:buFont typeface="Arial" pitchFamily="34" charset="0"/>
              <a:buChar char="•"/>
            </a:pPr>
            <a:endParaRPr lang="en-US" sz="1100" dirty="0">
              <a:gradFill>
                <a:gsLst>
                  <a:gs pos="0">
                    <a:srgbClr val="FFFFFF"/>
                  </a:gs>
                  <a:gs pos="100000">
                    <a:srgbClr val="FFFFFF"/>
                  </a:gs>
                </a:gsLst>
                <a:lin ang="5400000" scaled="0"/>
              </a:gradFill>
              <a:ea typeface="Segoe UI" pitchFamily="34" charset="0"/>
              <a:cs typeface="Segoe UI" pitchFamily="34" charset="0"/>
            </a:endParaRPr>
          </a:p>
          <a:p>
            <a:pPr marL="118217" indent="-118217" defTabSz="932472" fontAlgn="base">
              <a:spcBef>
                <a:spcPct val="0"/>
              </a:spcBef>
              <a:spcAft>
                <a:spcPct val="0"/>
              </a:spcAft>
              <a:buFont typeface="Arial" pitchFamily="34" charset="0"/>
              <a:buChar char="•"/>
            </a:pPr>
            <a:endParaRPr lang="en-US" sz="1100" dirty="0">
              <a:gradFill>
                <a:gsLst>
                  <a:gs pos="0">
                    <a:srgbClr val="FFFFFF"/>
                  </a:gs>
                  <a:gs pos="100000">
                    <a:srgbClr val="FFFFFF"/>
                  </a:gs>
                </a:gsLst>
                <a:lin ang="5400000" scaled="0"/>
              </a:gradFill>
              <a:ea typeface="Segoe UI" pitchFamily="34" charset="0"/>
              <a:cs typeface="Segoe UI" pitchFamily="34" charset="0"/>
            </a:endParaRPr>
          </a:p>
          <a:p>
            <a:pPr marL="53441" indent="-53441" defTabSz="932472" fontAlgn="base">
              <a:spcBef>
                <a:spcPct val="0"/>
              </a:spcBef>
              <a:spcAft>
                <a:spcPct val="0"/>
              </a:spcAft>
            </a:pPr>
            <a:r>
              <a:rPr lang="en-US" sz="1600" dirty="0">
                <a:gradFill>
                  <a:gsLst>
                    <a:gs pos="0">
                      <a:srgbClr val="FFFFFF"/>
                    </a:gs>
                    <a:gs pos="100000">
                      <a:srgbClr val="FFFFFF"/>
                    </a:gs>
                  </a:gsLst>
                  <a:lin ang="5400000" scaled="0"/>
                </a:gradFill>
                <a:ea typeface="Segoe UI" pitchFamily="34" charset="0"/>
                <a:cs typeface="Segoe UI" pitchFamily="34" charset="0"/>
              </a:rPr>
              <a:t>"Coca-Cola Enterprises needed to simplify its communication and collaboration technologies to provide better business value to our employees. Microsoft Online gave </a:t>
            </a:r>
            <a:r>
              <a:rPr lang="en-US" sz="1600" dirty="0">
                <a:gradFill>
                  <a:gsLst>
                    <a:gs pos="0">
                      <a:srgbClr val="FFFFFF"/>
                    </a:gs>
                    <a:gs pos="100000">
                      <a:srgbClr val="FFFFFF"/>
                    </a:gs>
                  </a:gsLst>
                  <a:lin ang="5400000" scaled="0"/>
                </a:gradFill>
                <a:ea typeface="Segoe UI" pitchFamily="34" charset="0"/>
                <a:cs typeface="Segoe UI" pitchFamily="34" charset="0"/>
              </a:rPr>
              <a:t/>
            </a:r>
            <a:br>
              <a:rPr lang="en-US" sz="1600" dirty="0">
                <a:gradFill>
                  <a:gsLst>
                    <a:gs pos="0">
                      <a:srgbClr val="FFFFFF"/>
                    </a:gs>
                    <a:gs pos="100000">
                      <a:srgbClr val="FFFFFF"/>
                    </a:gs>
                  </a:gsLst>
                  <a:lin ang="5400000" scaled="0"/>
                </a:gradFill>
                <a:ea typeface="Segoe UI" pitchFamily="34" charset="0"/>
                <a:cs typeface="Segoe UI" pitchFamily="34" charset="0"/>
              </a:rPr>
            </a:br>
            <a:r>
              <a:rPr lang="en-US" sz="1600" dirty="0">
                <a:gradFill>
                  <a:gsLst>
                    <a:gs pos="0">
                      <a:srgbClr val="FFFFFF"/>
                    </a:gs>
                    <a:gs pos="100000">
                      <a:srgbClr val="FFFFFF"/>
                    </a:gs>
                  </a:gsLst>
                  <a:lin ang="5400000" scaled="0"/>
                </a:gradFill>
                <a:ea typeface="Segoe UI" pitchFamily="34" charset="0"/>
                <a:cs typeface="Segoe UI" pitchFamily="34" charset="0"/>
              </a:rPr>
              <a:t>us </a:t>
            </a:r>
            <a:r>
              <a:rPr lang="en-US" sz="1600" dirty="0">
                <a:gradFill>
                  <a:gsLst>
                    <a:gs pos="0">
                      <a:srgbClr val="FFFFFF"/>
                    </a:gs>
                    <a:gs pos="100000">
                      <a:srgbClr val="FFFFFF"/>
                    </a:gs>
                  </a:gsLst>
                  <a:lin ang="5400000" scaled="0"/>
                </a:gradFill>
                <a:ea typeface="Segoe UI" pitchFamily="34" charset="0"/>
                <a:cs typeface="Segoe UI" pitchFamily="34" charset="0"/>
              </a:rPr>
              <a:t>the technology to do so and exceeded our expectations." </a:t>
            </a:r>
          </a:p>
          <a:p>
            <a:pPr marL="118217" indent="-118217" defTabSz="932472" fontAlgn="base">
              <a:spcBef>
                <a:spcPct val="0"/>
              </a:spcBef>
              <a:spcAft>
                <a:spcPct val="0"/>
              </a:spcAft>
              <a:buFont typeface="Arial" pitchFamily="34" charset="0"/>
              <a:buChar char="•"/>
            </a:pPr>
            <a:endParaRPr lang="en-US" sz="1100" dirty="0">
              <a:gradFill>
                <a:gsLst>
                  <a:gs pos="0">
                    <a:srgbClr val="FFFFFF"/>
                  </a:gs>
                  <a:gs pos="100000">
                    <a:srgbClr val="FFFFFF"/>
                  </a:gs>
                </a:gsLst>
                <a:lin ang="5400000" scaled="0"/>
              </a:gradFill>
              <a:ea typeface="Segoe UI" pitchFamily="34" charset="0"/>
              <a:cs typeface="Segoe UI" pitchFamily="34" charset="0"/>
            </a:endParaRPr>
          </a:p>
          <a:p>
            <a:pPr marL="53441" defTabSz="932472" fontAlgn="base">
              <a:spcBef>
                <a:spcPct val="0"/>
              </a:spcBef>
              <a:spcAft>
                <a:spcPct val="0"/>
              </a:spcAft>
            </a:pPr>
            <a:r>
              <a:rPr lang="en-US" sz="1200" b="1" dirty="0">
                <a:gradFill>
                  <a:gsLst>
                    <a:gs pos="0">
                      <a:srgbClr val="FFFFFF"/>
                    </a:gs>
                    <a:gs pos="100000">
                      <a:srgbClr val="FFFFFF"/>
                    </a:gs>
                  </a:gsLst>
                  <a:lin ang="5400000" scaled="0"/>
                </a:gradFill>
                <a:ea typeface="Segoe UI" pitchFamily="34" charset="0"/>
                <a:cs typeface="Segoe UI" pitchFamily="34" charset="0"/>
              </a:rPr>
              <a:t>John </a:t>
            </a:r>
            <a:r>
              <a:rPr lang="en-US" sz="1200" b="1" dirty="0">
                <a:gradFill>
                  <a:gsLst>
                    <a:gs pos="0">
                      <a:srgbClr val="FFFFFF"/>
                    </a:gs>
                    <a:gs pos="100000">
                      <a:srgbClr val="FFFFFF"/>
                    </a:gs>
                  </a:gsLst>
                  <a:lin ang="5400000" scaled="0"/>
                </a:gradFill>
                <a:ea typeface="Segoe UI" pitchFamily="34" charset="0"/>
                <a:cs typeface="Segoe UI" pitchFamily="34" charset="0"/>
              </a:rPr>
              <a:t>Key </a:t>
            </a:r>
            <a:endParaRPr lang="en-US" sz="1200" b="1" dirty="0">
              <a:gradFill>
                <a:gsLst>
                  <a:gs pos="0">
                    <a:srgbClr val="FFFFFF"/>
                  </a:gs>
                  <a:gs pos="100000">
                    <a:srgbClr val="FFFFFF"/>
                  </a:gs>
                </a:gsLst>
                <a:lin ang="5400000" scaled="0"/>
              </a:gradFill>
              <a:ea typeface="Segoe UI" pitchFamily="34" charset="0"/>
              <a:cs typeface="Segoe UI" pitchFamily="34" charset="0"/>
            </a:endParaRPr>
          </a:p>
          <a:p>
            <a:pPr marL="53441" defTabSz="932472" fontAlgn="base">
              <a:spcBef>
                <a:spcPct val="0"/>
              </a:spcBef>
              <a:spcAft>
                <a:spcPct val="0"/>
              </a:spcAft>
            </a:pPr>
            <a:r>
              <a:rPr lang="en-US" sz="1200" dirty="0">
                <a:gradFill>
                  <a:gsLst>
                    <a:gs pos="0">
                      <a:srgbClr val="FFFFFF"/>
                    </a:gs>
                    <a:gs pos="100000">
                      <a:srgbClr val="FFFFFF"/>
                    </a:gs>
                  </a:gsLst>
                  <a:lin ang="5400000" scaled="0"/>
                </a:gradFill>
                <a:ea typeface="Segoe UI" pitchFamily="34" charset="0"/>
                <a:cs typeface="Segoe UI" pitchFamily="34" charset="0"/>
              </a:rPr>
              <a:t>Assistant Director of Communication </a:t>
            </a:r>
            <a:r>
              <a:rPr lang="en-US" sz="1200" dirty="0">
                <a:gradFill>
                  <a:gsLst>
                    <a:gs pos="0">
                      <a:srgbClr val="FFFFFF"/>
                    </a:gs>
                    <a:gs pos="100000">
                      <a:srgbClr val="FFFFFF"/>
                    </a:gs>
                  </a:gsLst>
                  <a:lin ang="5400000" scaled="0"/>
                </a:gradFill>
                <a:ea typeface="Segoe UI" pitchFamily="34" charset="0"/>
                <a:cs typeface="Segoe UI" pitchFamily="34" charset="0"/>
              </a:rPr>
              <a:t/>
            </a:r>
            <a:br>
              <a:rPr lang="en-US" sz="1200" dirty="0">
                <a:gradFill>
                  <a:gsLst>
                    <a:gs pos="0">
                      <a:srgbClr val="FFFFFF"/>
                    </a:gs>
                    <a:gs pos="100000">
                      <a:srgbClr val="FFFFFF"/>
                    </a:gs>
                  </a:gsLst>
                  <a:lin ang="5400000" scaled="0"/>
                </a:gradFill>
                <a:ea typeface="Segoe UI" pitchFamily="34" charset="0"/>
                <a:cs typeface="Segoe UI" pitchFamily="34" charset="0"/>
              </a:rPr>
            </a:br>
            <a:r>
              <a:rPr lang="en-US" sz="1200" dirty="0">
                <a:gradFill>
                  <a:gsLst>
                    <a:gs pos="0">
                      <a:srgbClr val="FFFFFF"/>
                    </a:gs>
                    <a:gs pos="100000">
                      <a:srgbClr val="FFFFFF"/>
                    </a:gs>
                  </a:gsLst>
                  <a:lin ang="5400000" scaled="0"/>
                </a:gradFill>
                <a:ea typeface="Segoe UI" pitchFamily="34" charset="0"/>
                <a:cs typeface="Segoe UI" pitchFamily="34" charset="0"/>
              </a:rPr>
              <a:t>and </a:t>
            </a:r>
            <a:r>
              <a:rPr lang="en-US" sz="1200" dirty="0">
                <a:gradFill>
                  <a:gsLst>
                    <a:gs pos="0">
                      <a:srgbClr val="FFFFFF"/>
                    </a:gs>
                    <a:gs pos="100000">
                      <a:srgbClr val="FFFFFF"/>
                    </a:gs>
                  </a:gsLst>
                  <a:lin ang="5400000" scaled="0"/>
                </a:gradFill>
                <a:ea typeface="Segoe UI" pitchFamily="34" charset="0"/>
                <a:cs typeface="Segoe UI" pitchFamily="34" charset="0"/>
              </a:rPr>
              <a:t>Collaboration </a:t>
            </a:r>
            <a:r>
              <a:rPr lang="en-US" sz="1200" dirty="0">
                <a:gradFill>
                  <a:gsLst>
                    <a:gs pos="0">
                      <a:srgbClr val="FFFFFF"/>
                    </a:gs>
                    <a:gs pos="100000">
                      <a:srgbClr val="FFFFFF"/>
                    </a:gs>
                  </a:gsLst>
                  <a:lin ang="5400000" scaled="0"/>
                </a:gradFill>
                <a:ea typeface="Segoe UI" pitchFamily="34" charset="0"/>
                <a:cs typeface="Segoe UI" pitchFamily="34" charset="0"/>
              </a:rPr>
              <a:t>Technologies </a:t>
            </a:r>
            <a:endParaRPr lang="en-US" sz="1200" dirty="0">
              <a:gradFill>
                <a:gsLst>
                  <a:gs pos="0">
                    <a:srgbClr val="FFFFFF"/>
                  </a:gs>
                  <a:gs pos="100000">
                    <a:srgbClr val="FFFFFF"/>
                  </a:gs>
                </a:gsLst>
                <a:lin ang="5400000" scaled="0"/>
              </a:gradFill>
              <a:ea typeface="Segoe UI" pitchFamily="34" charset="0"/>
              <a:cs typeface="Segoe UI" pitchFamily="34" charset="0"/>
            </a:endParaRPr>
          </a:p>
          <a:p>
            <a:pPr marL="53441" defTabSz="932472" fontAlgn="base">
              <a:spcBef>
                <a:spcPct val="0"/>
              </a:spcBef>
              <a:spcAft>
                <a:spcPct val="0"/>
              </a:spcAft>
            </a:pPr>
            <a:r>
              <a:rPr lang="en-US" sz="1200" i="1" dirty="0">
                <a:gradFill>
                  <a:gsLst>
                    <a:gs pos="0">
                      <a:srgbClr val="FFFFFF"/>
                    </a:gs>
                    <a:gs pos="100000">
                      <a:srgbClr val="FFFFFF"/>
                    </a:gs>
                  </a:gsLst>
                  <a:lin ang="5400000" scaled="0"/>
                </a:gradFill>
                <a:ea typeface="Segoe UI" pitchFamily="34" charset="0"/>
                <a:cs typeface="Segoe UI" pitchFamily="34" charset="0"/>
              </a:rPr>
              <a:t>Coca-Cola Enterprises</a:t>
            </a:r>
          </a:p>
          <a:p>
            <a:pPr marL="118217" indent="-118217" defTabSz="932472" fontAlgn="base">
              <a:spcBef>
                <a:spcPct val="0"/>
              </a:spcBef>
              <a:spcAft>
                <a:spcPct val="0"/>
              </a:spcAft>
              <a:buFont typeface="Arial" pitchFamily="34" charset="0"/>
              <a:buChar char="•"/>
            </a:pP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13" descr="Coca-Cola_Enterprises_Inc_ copy.png"/>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100000" contrast="100000"/>
                    </a14:imgEffect>
                  </a14:imgLayer>
                </a14:imgProps>
              </a:ext>
            </a:extLst>
          </a:blip>
          <a:stretch>
            <a:fillRect/>
          </a:stretch>
        </p:blipFill>
        <p:spPr>
          <a:xfrm>
            <a:off x="699754" y="2251931"/>
            <a:ext cx="3339897" cy="593402"/>
          </a:xfrm>
          <a:prstGeom prst="rect">
            <a:avLst/>
          </a:prstGeom>
          <a:noFill/>
          <a:ln>
            <a:noFill/>
          </a:ln>
        </p:spPr>
      </p:pic>
      <p:sp>
        <p:nvSpPr>
          <p:cNvPr id="18" name="Freeform 5"/>
          <p:cNvSpPr>
            <a:spLocks/>
          </p:cNvSpPr>
          <p:nvPr/>
        </p:nvSpPr>
        <p:spPr bwMode="auto">
          <a:xfrm>
            <a:off x="4295117" y="1719487"/>
            <a:ext cx="3731914" cy="4663017"/>
          </a:xfrm>
          <a:prstGeom prst="rect">
            <a:avLst/>
          </a:prstGeom>
          <a:solidFill>
            <a:schemeClr val="accent1"/>
          </a:solid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56" tIns="1399169" rIns="139917" bIns="46639" numCol="1" spcCol="0" rtlCol="0" fromWordArt="0" anchor="t" anchorCtr="0" forceAA="0" compatLnSpc="1">
            <a:prstTxWarp prst="textNoShape">
              <a:avLst/>
            </a:prstTxWarp>
            <a:noAutofit/>
          </a:bodyPr>
          <a:lstStyle/>
          <a:p>
            <a:pPr marL="118217" indent="-118217" defTabSz="932472" fontAlgn="base">
              <a:spcBef>
                <a:spcPct val="0"/>
              </a:spcBef>
              <a:spcAft>
                <a:spcPct val="0"/>
              </a:spcAft>
              <a:buFont typeface="Arial" pitchFamily="34" charset="0"/>
              <a:buChar char="•"/>
            </a:pPr>
            <a:endParaRPr lang="en-US" sz="1100" dirty="0">
              <a:gradFill>
                <a:gsLst>
                  <a:gs pos="0">
                    <a:srgbClr val="FFFFFF"/>
                  </a:gs>
                  <a:gs pos="100000">
                    <a:srgbClr val="FFFFFF"/>
                  </a:gs>
                </a:gsLst>
                <a:lin ang="5400000" scaled="0"/>
              </a:gradFill>
              <a:ea typeface="Segoe UI" pitchFamily="34" charset="0"/>
              <a:cs typeface="Segoe UI" pitchFamily="34" charset="0"/>
            </a:endParaRPr>
          </a:p>
          <a:p>
            <a:pPr marL="118217" indent="-118217" defTabSz="932472" fontAlgn="base">
              <a:spcBef>
                <a:spcPct val="0"/>
              </a:spcBef>
              <a:spcAft>
                <a:spcPct val="0"/>
              </a:spcAft>
              <a:buFont typeface="Arial" pitchFamily="34" charset="0"/>
              <a:buChar char="•"/>
            </a:pPr>
            <a:endParaRPr lang="en-US" sz="1100" dirty="0">
              <a:gradFill>
                <a:gsLst>
                  <a:gs pos="0">
                    <a:srgbClr val="FFFFFF"/>
                  </a:gs>
                  <a:gs pos="100000">
                    <a:srgbClr val="FFFFFF"/>
                  </a:gs>
                </a:gsLst>
                <a:lin ang="5400000" scaled="0"/>
              </a:gradFill>
              <a:ea typeface="Segoe UI" pitchFamily="34" charset="0"/>
              <a:cs typeface="Segoe UI" pitchFamily="34" charset="0"/>
            </a:endParaRPr>
          </a:p>
          <a:p>
            <a:pPr marL="53441" indent="-53441" defTabSz="932472" fontAlgn="base">
              <a:spcBef>
                <a:spcPct val="0"/>
              </a:spcBef>
              <a:spcAft>
                <a:spcPct val="0"/>
              </a:spcAft>
            </a:pPr>
            <a:r>
              <a:rPr lang="en-US" sz="1600" dirty="0">
                <a:gradFill>
                  <a:gsLst>
                    <a:gs pos="0">
                      <a:srgbClr val="FFFFFF"/>
                    </a:gs>
                    <a:gs pos="100000">
                      <a:srgbClr val="FFFFFF"/>
                    </a:gs>
                  </a:gsLst>
                  <a:lin ang="5400000" scaled="0"/>
                </a:gradFill>
                <a:ea typeface="Segoe UI" pitchFamily="34" charset="0"/>
                <a:cs typeface="Segoe UI" pitchFamily="34" charset="0"/>
              </a:rPr>
              <a:t>“With the successful rollout of Microsoft Online Services to our North American stores, we have demonstrated that we </a:t>
            </a:r>
            <a:r>
              <a:rPr lang="en-US" sz="1600" dirty="0">
                <a:gradFill>
                  <a:gsLst>
                    <a:gs pos="0">
                      <a:srgbClr val="FFFFFF"/>
                    </a:gs>
                    <a:gs pos="100000">
                      <a:srgbClr val="FFFFFF"/>
                    </a:gs>
                  </a:gsLst>
                  <a:lin ang="5400000" scaled="0"/>
                </a:gradFill>
                <a:ea typeface="Segoe UI" pitchFamily="34" charset="0"/>
                <a:cs typeface="Segoe UI" pitchFamily="34" charset="0"/>
              </a:rPr>
              <a:t/>
            </a:r>
            <a:br>
              <a:rPr lang="en-US" sz="1600" dirty="0">
                <a:gradFill>
                  <a:gsLst>
                    <a:gs pos="0">
                      <a:srgbClr val="FFFFFF"/>
                    </a:gs>
                    <a:gs pos="100000">
                      <a:srgbClr val="FFFFFF"/>
                    </a:gs>
                  </a:gsLst>
                  <a:lin ang="5400000" scaled="0"/>
                </a:gradFill>
                <a:ea typeface="Segoe UI" pitchFamily="34" charset="0"/>
                <a:cs typeface="Segoe UI" pitchFamily="34" charset="0"/>
              </a:rPr>
            </a:br>
            <a:r>
              <a:rPr lang="en-US" sz="1600" dirty="0">
                <a:gradFill>
                  <a:gsLst>
                    <a:gs pos="0">
                      <a:srgbClr val="FFFFFF"/>
                    </a:gs>
                    <a:gs pos="100000">
                      <a:srgbClr val="FFFFFF"/>
                    </a:gs>
                  </a:gsLst>
                  <a:lin ang="5400000" scaled="0"/>
                </a:gradFill>
                <a:ea typeface="Segoe UI" pitchFamily="34" charset="0"/>
                <a:cs typeface="Segoe UI" pitchFamily="34" charset="0"/>
              </a:rPr>
              <a:t>can </a:t>
            </a:r>
            <a:r>
              <a:rPr lang="en-US" sz="1600" dirty="0">
                <a:gradFill>
                  <a:gsLst>
                    <a:gs pos="0">
                      <a:srgbClr val="FFFFFF"/>
                    </a:gs>
                    <a:gs pos="100000">
                      <a:srgbClr val="FFFFFF"/>
                    </a:gs>
                  </a:gsLst>
                  <a:lin ang="5400000" scaled="0"/>
                </a:gradFill>
                <a:ea typeface="Segoe UI" pitchFamily="34" charset="0"/>
                <a:cs typeface="Segoe UI" pitchFamily="34" charset="0"/>
              </a:rPr>
              <a:t>go into the ‘cloud’ with confidence.” </a:t>
            </a:r>
          </a:p>
          <a:p>
            <a:pPr defTabSz="932472" fontAlgn="base">
              <a:spcBef>
                <a:spcPct val="0"/>
              </a:spcBef>
              <a:spcAft>
                <a:spcPct val="0"/>
              </a:spcAft>
            </a:pPr>
            <a:endParaRPr lang="en-US" sz="1100" dirty="0">
              <a:gradFill>
                <a:gsLst>
                  <a:gs pos="0">
                    <a:srgbClr val="FFFFFF"/>
                  </a:gs>
                  <a:gs pos="100000">
                    <a:srgbClr val="FFFFFF"/>
                  </a:gs>
                </a:gsLst>
                <a:lin ang="5400000" scaled="0"/>
              </a:gradFill>
              <a:ea typeface="Segoe UI" pitchFamily="34" charset="0"/>
              <a:cs typeface="Segoe UI" pitchFamily="34" charset="0"/>
            </a:endParaRPr>
          </a:p>
          <a:p>
            <a:pPr defTabSz="932472" fontAlgn="base">
              <a:spcBef>
                <a:spcPct val="0"/>
              </a:spcBef>
              <a:spcAft>
                <a:spcPct val="0"/>
              </a:spcAft>
            </a:pPr>
            <a:endParaRPr lang="en-US" sz="1100" dirty="0">
              <a:gradFill>
                <a:gsLst>
                  <a:gs pos="0">
                    <a:srgbClr val="FFFFFF"/>
                  </a:gs>
                  <a:gs pos="100000">
                    <a:srgbClr val="FFFFFF"/>
                  </a:gs>
                </a:gsLst>
                <a:lin ang="5400000" scaled="0"/>
              </a:gradFill>
              <a:ea typeface="Segoe UI" pitchFamily="34" charset="0"/>
              <a:cs typeface="Segoe UI" pitchFamily="34" charset="0"/>
            </a:endParaRPr>
          </a:p>
          <a:p>
            <a:pPr marL="118217" indent="-118217" defTabSz="932472" fontAlgn="base">
              <a:spcBef>
                <a:spcPct val="0"/>
              </a:spcBef>
              <a:spcAft>
                <a:spcPct val="0"/>
              </a:spcAft>
              <a:buFont typeface="Arial" pitchFamily="34" charset="0"/>
              <a:buChar char="•"/>
            </a:pPr>
            <a:endParaRPr lang="en-US" sz="1100" dirty="0">
              <a:gradFill>
                <a:gsLst>
                  <a:gs pos="0">
                    <a:srgbClr val="FFFFFF"/>
                  </a:gs>
                  <a:gs pos="100000">
                    <a:srgbClr val="FFFFFF"/>
                  </a:gs>
                </a:gsLst>
                <a:lin ang="5400000" scaled="0"/>
              </a:gradFill>
              <a:ea typeface="Segoe UI" pitchFamily="34" charset="0"/>
              <a:cs typeface="Segoe UI" pitchFamily="34" charset="0"/>
            </a:endParaRPr>
          </a:p>
          <a:p>
            <a:pPr marL="53441" defTabSz="932472" fontAlgn="base">
              <a:spcBef>
                <a:spcPct val="0"/>
              </a:spcBef>
              <a:spcAft>
                <a:spcPct val="0"/>
              </a:spcAft>
            </a:pPr>
            <a:r>
              <a:rPr lang="en-US" sz="1200" b="1" dirty="0">
                <a:gradFill>
                  <a:gsLst>
                    <a:gs pos="0">
                      <a:srgbClr val="FFFFFF"/>
                    </a:gs>
                    <a:gs pos="100000">
                      <a:srgbClr val="FFFFFF"/>
                    </a:gs>
                  </a:gsLst>
                  <a:lin ang="5400000" scaled="0"/>
                </a:gradFill>
                <a:ea typeface="Segoe UI" pitchFamily="34" charset="0"/>
                <a:cs typeface="Segoe UI" pitchFamily="34" charset="0"/>
              </a:rPr>
              <a:t>John Shepard</a:t>
            </a:r>
          </a:p>
          <a:p>
            <a:pPr marL="53441" defTabSz="932472" fontAlgn="base">
              <a:spcBef>
                <a:spcPct val="0"/>
              </a:spcBef>
              <a:spcAft>
                <a:spcPct val="0"/>
              </a:spcAft>
            </a:pPr>
            <a:r>
              <a:rPr lang="en-US" sz="1200" dirty="0">
                <a:gradFill>
                  <a:gsLst>
                    <a:gs pos="0">
                      <a:srgbClr val="FFFFFF"/>
                    </a:gs>
                    <a:gs pos="100000">
                      <a:srgbClr val="FFFFFF"/>
                    </a:gs>
                  </a:gsLst>
                  <a:lin ang="5400000" scaled="0"/>
                </a:gradFill>
                <a:ea typeface="Segoe UI" pitchFamily="34" charset="0"/>
                <a:cs typeface="Segoe UI" pitchFamily="34" charset="0"/>
              </a:rPr>
              <a:t>Director, Global IT Infrastructure </a:t>
            </a:r>
            <a:r>
              <a:rPr lang="en-US" sz="1200" dirty="0">
                <a:gradFill>
                  <a:gsLst>
                    <a:gs pos="0">
                      <a:srgbClr val="FFFFFF"/>
                    </a:gs>
                    <a:gs pos="100000">
                      <a:srgbClr val="FFFFFF"/>
                    </a:gs>
                  </a:gsLst>
                  <a:lin ang="5400000" scaled="0"/>
                </a:gradFill>
                <a:ea typeface="Segoe UI" pitchFamily="34" charset="0"/>
                <a:cs typeface="Segoe UI" pitchFamily="34" charset="0"/>
              </a:rPr>
              <a:t>Services </a:t>
            </a:r>
            <a:r>
              <a:rPr lang="en-US" sz="1200" i="1" dirty="0">
                <a:gradFill>
                  <a:gsLst>
                    <a:gs pos="0">
                      <a:srgbClr val="FFFFFF"/>
                    </a:gs>
                    <a:gs pos="100000">
                      <a:srgbClr val="FFFFFF"/>
                    </a:gs>
                  </a:gsLst>
                  <a:lin ang="5400000" scaled="0"/>
                </a:gradFill>
                <a:ea typeface="Segoe UI" pitchFamily="34" charset="0"/>
                <a:cs typeface="Segoe UI" pitchFamily="34" charset="0"/>
              </a:rPr>
              <a:t>Starbucks</a:t>
            </a:r>
            <a:endParaRPr lang="en-US" sz="1200" i="1" dirty="0">
              <a:gradFill>
                <a:gsLst>
                  <a:gs pos="0">
                    <a:srgbClr val="FFFFFF"/>
                  </a:gs>
                  <a:gs pos="100000">
                    <a:srgbClr val="FFFFFF"/>
                  </a:gs>
                </a:gsLst>
                <a:lin ang="5400000" scaled="0"/>
              </a:gradFill>
              <a:ea typeface="Segoe UI" pitchFamily="34" charset="0"/>
              <a:cs typeface="Segoe UI" pitchFamily="34" charset="0"/>
            </a:endParaRPr>
          </a:p>
        </p:txBody>
      </p:sp>
      <p:sp>
        <p:nvSpPr>
          <p:cNvPr id="13" name="Freeform 5"/>
          <p:cNvSpPr>
            <a:spLocks/>
          </p:cNvSpPr>
          <p:nvPr/>
        </p:nvSpPr>
        <p:spPr bwMode="auto">
          <a:xfrm>
            <a:off x="8086489" y="1719487"/>
            <a:ext cx="3731914" cy="4663017"/>
          </a:xfrm>
          <a:prstGeom prst="rect">
            <a:avLst/>
          </a:prstGeom>
          <a:solidFill>
            <a:schemeClr val="accent1"/>
          </a:solid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56" tIns="1399169" rIns="139917" bIns="46639" numCol="1" spcCol="0" rtlCol="0" fromWordArt="0" anchor="t" anchorCtr="0" forceAA="0" compatLnSpc="1">
            <a:prstTxWarp prst="textNoShape">
              <a:avLst/>
            </a:prstTxWarp>
            <a:noAutofit/>
          </a:bodyPr>
          <a:lstStyle/>
          <a:p>
            <a:pPr marL="118217" indent="-118217" defTabSz="932472" fontAlgn="base">
              <a:spcBef>
                <a:spcPct val="0"/>
              </a:spcBef>
              <a:spcAft>
                <a:spcPct val="0"/>
              </a:spcAft>
              <a:buFont typeface="Arial" pitchFamily="34" charset="0"/>
              <a:buChar char="•"/>
            </a:pPr>
            <a:endParaRPr lang="en-US" sz="1100" dirty="0">
              <a:gradFill>
                <a:gsLst>
                  <a:gs pos="0">
                    <a:srgbClr val="FFFFFF"/>
                  </a:gs>
                  <a:gs pos="100000">
                    <a:srgbClr val="FFFFFF"/>
                  </a:gs>
                </a:gsLst>
                <a:lin ang="5400000" scaled="0"/>
              </a:gradFill>
              <a:ea typeface="Segoe UI" pitchFamily="34" charset="0"/>
              <a:cs typeface="Segoe UI" pitchFamily="34" charset="0"/>
            </a:endParaRPr>
          </a:p>
          <a:p>
            <a:pPr marL="118217" indent="-118217" defTabSz="932472" fontAlgn="base">
              <a:spcBef>
                <a:spcPct val="0"/>
              </a:spcBef>
              <a:spcAft>
                <a:spcPct val="0"/>
              </a:spcAft>
              <a:buFont typeface="Arial" pitchFamily="34" charset="0"/>
              <a:buChar char="•"/>
            </a:pPr>
            <a:endParaRPr lang="en-US" sz="1100" dirty="0">
              <a:gradFill>
                <a:gsLst>
                  <a:gs pos="0">
                    <a:srgbClr val="FFFFFF"/>
                  </a:gs>
                  <a:gs pos="100000">
                    <a:srgbClr val="FFFFFF"/>
                  </a:gs>
                </a:gsLst>
                <a:lin ang="5400000" scaled="0"/>
              </a:gradFill>
              <a:ea typeface="Segoe UI" pitchFamily="34" charset="0"/>
              <a:cs typeface="Segoe UI" pitchFamily="34" charset="0"/>
            </a:endParaRPr>
          </a:p>
          <a:p>
            <a:pPr marL="53441" indent="-53441" defTabSz="932472" fontAlgn="base">
              <a:spcBef>
                <a:spcPct val="0"/>
              </a:spcBef>
              <a:spcAft>
                <a:spcPct val="0"/>
              </a:spcAft>
            </a:pPr>
            <a:r>
              <a:rPr lang="en-US" sz="1600" dirty="0">
                <a:gradFill>
                  <a:gsLst>
                    <a:gs pos="0">
                      <a:srgbClr val="FFFFFF"/>
                    </a:gs>
                    <a:gs pos="100000">
                      <a:srgbClr val="FFFFFF"/>
                    </a:gs>
                  </a:gsLst>
                  <a:lin ang="5400000" scaled="0"/>
                </a:gradFill>
                <a:ea typeface="Segoe UI" pitchFamily="34" charset="0"/>
                <a:cs typeface="Segoe UI" pitchFamily="34" charset="0"/>
              </a:rPr>
              <a:t>“User response has been overwhelmingly positive. Our employees are thrilled to have a modern, familiar email program, which makes them more efficient </a:t>
            </a:r>
            <a:r>
              <a:rPr lang="en-US" sz="1600" dirty="0">
                <a:gradFill>
                  <a:gsLst>
                    <a:gs pos="0">
                      <a:srgbClr val="FFFFFF"/>
                    </a:gs>
                    <a:gs pos="100000">
                      <a:srgbClr val="FFFFFF"/>
                    </a:gs>
                  </a:gsLst>
                  <a:lin ang="5400000" scaled="0"/>
                </a:gradFill>
                <a:ea typeface="Segoe UI" pitchFamily="34" charset="0"/>
                <a:cs typeface="Segoe UI" pitchFamily="34" charset="0"/>
              </a:rPr>
              <a:t/>
            </a:r>
            <a:br>
              <a:rPr lang="en-US" sz="1600" dirty="0">
                <a:gradFill>
                  <a:gsLst>
                    <a:gs pos="0">
                      <a:srgbClr val="FFFFFF"/>
                    </a:gs>
                    <a:gs pos="100000">
                      <a:srgbClr val="FFFFFF"/>
                    </a:gs>
                  </a:gsLst>
                  <a:lin ang="5400000" scaled="0"/>
                </a:gradFill>
                <a:ea typeface="Segoe UI" pitchFamily="34" charset="0"/>
                <a:cs typeface="Segoe UI" pitchFamily="34" charset="0"/>
              </a:rPr>
            </a:br>
            <a:r>
              <a:rPr lang="en-US" sz="1600" dirty="0">
                <a:gradFill>
                  <a:gsLst>
                    <a:gs pos="0">
                      <a:srgbClr val="FFFFFF"/>
                    </a:gs>
                    <a:gs pos="100000">
                      <a:srgbClr val="FFFFFF"/>
                    </a:gs>
                  </a:gsLst>
                  <a:lin ang="5400000" scaled="0"/>
                </a:gradFill>
                <a:ea typeface="Segoe UI" pitchFamily="34" charset="0"/>
                <a:cs typeface="Segoe UI" pitchFamily="34" charset="0"/>
              </a:rPr>
              <a:t>and </a:t>
            </a:r>
            <a:r>
              <a:rPr lang="en-US" sz="1600" dirty="0">
                <a:gradFill>
                  <a:gsLst>
                    <a:gs pos="0">
                      <a:srgbClr val="FFFFFF"/>
                    </a:gs>
                    <a:gs pos="100000">
                      <a:srgbClr val="FFFFFF"/>
                    </a:gs>
                  </a:gsLst>
                  <a:lin ang="5400000" scaled="0"/>
                </a:gradFill>
                <a:ea typeface="Segoe UI" pitchFamily="34" charset="0"/>
                <a:cs typeface="Segoe UI" pitchFamily="34" charset="0"/>
              </a:rPr>
              <a:t>productive.” </a:t>
            </a:r>
          </a:p>
          <a:p>
            <a:pPr marL="118217" indent="-118217" defTabSz="932472" fontAlgn="base">
              <a:spcBef>
                <a:spcPct val="0"/>
              </a:spcBef>
              <a:spcAft>
                <a:spcPct val="0"/>
              </a:spcAft>
              <a:buFont typeface="Arial" pitchFamily="34" charset="0"/>
              <a:buChar char="•"/>
            </a:pPr>
            <a:endParaRPr lang="en-US" sz="1100" dirty="0">
              <a:gradFill>
                <a:gsLst>
                  <a:gs pos="0">
                    <a:srgbClr val="FFFFFF"/>
                  </a:gs>
                  <a:gs pos="100000">
                    <a:srgbClr val="FFFFFF"/>
                  </a:gs>
                </a:gsLst>
                <a:lin ang="5400000" scaled="0"/>
              </a:gradFill>
              <a:ea typeface="Segoe UI" pitchFamily="34" charset="0"/>
              <a:cs typeface="Segoe UI" pitchFamily="34" charset="0"/>
            </a:endParaRPr>
          </a:p>
          <a:p>
            <a:pPr marL="118217" indent="-118217" defTabSz="932472" fontAlgn="base">
              <a:spcBef>
                <a:spcPct val="0"/>
              </a:spcBef>
              <a:spcAft>
                <a:spcPct val="0"/>
              </a:spcAft>
              <a:buFont typeface="Arial" pitchFamily="34" charset="0"/>
              <a:buChar char="•"/>
            </a:pPr>
            <a:endParaRPr lang="en-US" sz="1100" dirty="0">
              <a:gradFill>
                <a:gsLst>
                  <a:gs pos="0">
                    <a:srgbClr val="FFFFFF"/>
                  </a:gs>
                  <a:gs pos="100000">
                    <a:srgbClr val="FFFFFF"/>
                  </a:gs>
                </a:gsLst>
                <a:lin ang="5400000" scaled="0"/>
              </a:gradFill>
              <a:ea typeface="Segoe UI" pitchFamily="34" charset="0"/>
              <a:cs typeface="Segoe UI" pitchFamily="34" charset="0"/>
            </a:endParaRPr>
          </a:p>
          <a:p>
            <a:pPr marL="118217" indent="-118217" defTabSz="932472" fontAlgn="base">
              <a:spcBef>
                <a:spcPct val="0"/>
              </a:spcBef>
              <a:spcAft>
                <a:spcPct val="0"/>
              </a:spcAft>
              <a:buFont typeface="Arial" pitchFamily="34" charset="0"/>
              <a:buChar char="•"/>
            </a:pPr>
            <a:endParaRPr lang="en-US" sz="1100" dirty="0">
              <a:gradFill>
                <a:gsLst>
                  <a:gs pos="0">
                    <a:srgbClr val="FFFFFF"/>
                  </a:gs>
                  <a:gs pos="100000">
                    <a:srgbClr val="FFFFFF"/>
                  </a:gs>
                </a:gsLst>
                <a:lin ang="5400000" scaled="0"/>
              </a:gradFill>
              <a:ea typeface="Segoe UI" pitchFamily="34" charset="0"/>
              <a:cs typeface="Segoe UI" pitchFamily="34" charset="0"/>
            </a:endParaRPr>
          </a:p>
          <a:p>
            <a:pPr marL="53441" defTabSz="932472" fontAlgn="base">
              <a:spcBef>
                <a:spcPct val="0"/>
              </a:spcBef>
              <a:spcAft>
                <a:spcPct val="0"/>
              </a:spcAft>
            </a:pPr>
            <a:r>
              <a:rPr lang="en-US" sz="1200" b="1" dirty="0">
                <a:gradFill>
                  <a:gsLst>
                    <a:gs pos="0">
                      <a:srgbClr val="FFFFFF"/>
                    </a:gs>
                    <a:gs pos="100000">
                      <a:srgbClr val="FFFFFF"/>
                    </a:gs>
                  </a:gsLst>
                  <a:lin ang="5400000" scaled="0"/>
                </a:gradFill>
                <a:ea typeface="Segoe UI" pitchFamily="34" charset="0"/>
                <a:cs typeface="Segoe UI" pitchFamily="34" charset="0"/>
              </a:rPr>
              <a:t>Mike Strause</a:t>
            </a:r>
            <a:r>
              <a:rPr lang="en-US" sz="1200" dirty="0">
                <a:gradFill>
                  <a:gsLst>
                    <a:gs pos="0">
                      <a:srgbClr val="FFFFFF"/>
                    </a:gs>
                    <a:gs pos="100000">
                      <a:srgbClr val="FFFFFF"/>
                    </a:gs>
                  </a:gsLst>
                  <a:lin ang="5400000" scaled="0"/>
                </a:gradFill>
                <a:ea typeface="Segoe UI" pitchFamily="34" charset="0"/>
                <a:cs typeface="Segoe UI" pitchFamily="34" charset="0"/>
              </a:rPr>
              <a:t/>
            </a:r>
            <a:br>
              <a:rPr lang="en-US" sz="1200" dirty="0">
                <a:gradFill>
                  <a:gsLst>
                    <a:gs pos="0">
                      <a:srgbClr val="FFFFFF"/>
                    </a:gs>
                    <a:gs pos="100000">
                      <a:srgbClr val="FFFFFF"/>
                    </a:gs>
                  </a:gsLst>
                  <a:lin ang="5400000" scaled="0"/>
                </a:gradFill>
                <a:ea typeface="Segoe UI" pitchFamily="34" charset="0"/>
                <a:cs typeface="Segoe UI" pitchFamily="34" charset="0"/>
              </a:rPr>
            </a:br>
            <a:r>
              <a:rPr lang="en-US" sz="1200" dirty="0">
                <a:gradFill>
                  <a:gsLst>
                    <a:gs pos="0">
                      <a:srgbClr val="FFFFFF"/>
                    </a:gs>
                    <a:gs pos="100000">
                      <a:srgbClr val="FFFFFF"/>
                    </a:gs>
                  </a:gsLst>
                  <a:lin ang="5400000" scaled="0"/>
                </a:gradFill>
                <a:ea typeface="Segoe UI" pitchFamily="34" charset="0"/>
                <a:cs typeface="Segoe UI" pitchFamily="34" charset="0"/>
              </a:rPr>
              <a:t>IT Architect, Global Shared </a:t>
            </a:r>
            <a:r>
              <a:rPr lang="en-US" sz="1200" dirty="0">
                <a:gradFill>
                  <a:gsLst>
                    <a:gs pos="0">
                      <a:srgbClr val="FFFFFF"/>
                    </a:gs>
                    <a:gs pos="100000">
                      <a:srgbClr val="FFFFFF"/>
                    </a:gs>
                  </a:gsLst>
                  <a:lin ang="5400000" scaled="0"/>
                </a:gradFill>
                <a:ea typeface="Segoe UI" pitchFamily="34" charset="0"/>
                <a:cs typeface="Segoe UI" pitchFamily="34" charset="0"/>
              </a:rPr>
              <a:t>Services</a:t>
            </a:r>
            <a:br>
              <a:rPr lang="en-US" sz="1200" dirty="0">
                <a:gradFill>
                  <a:gsLst>
                    <a:gs pos="0">
                      <a:srgbClr val="FFFFFF"/>
                    </a:gs>
                    <a:gs pos="100000">
                      <a:srgbClr val="FFFFFF"/>
                    </a:gs>
                  </a:gsLst>
                  <a:lin ang="5400000" scaled="0"/>
                </a:gradFill>
                <a:ea typeface="Segoe UI" pitchFamily="34" charset="0"/>
                <a:cs typeface="Segoe UI" pitchFamily="34" charset="0"/>
              </a:rPr>
            </a:br>
            <a:r>
              <a:rPr lang="en-US" sz="1200" i="1" dirty="0">
                <a:gradFill>
                  <a:gsLst>
                    <a:gs pos="0">
                      <a:srgbClr val="FFFFFF"/>
                    </a:gs>
                    <a:gs pos="100000">
                      <a:srgbClr val="FFFFFF"/>
                    </a:gs>
                  </a:gsLst>
                  <a:lin ang="5400000" scaled="0"/>
                </a:gradFill>
                <a:ea typeface="Segoe UI" pitchFamily="34" charset="0"/>
                <a:cs typeface="Segoe UI" pitchFamily="34" charset="0"/>
              </a:rPr>
              <a:t>Godiva </a:t>
            </a:r>
            <a:r>
              <a:rPr lang="en-US" sz="1200" i="1" dirty="0">
                <a:gradFill>
                  <a:gsLst>
                    <a:gs pos="0">
                      <a:srgbClr val="FFFFFF"/>
                    </a:gs>
                    <a:gs pos="100000">
                      <a:srgbClr val="FFFFFF"/>
                    </a:gs>
                  </a:gsLst>
                  <a:lin ang="5400000" scaled="0"/>
                </a:gradFill>
                <a:ea typeface="Segoe UI" pitchFamily="34" charset="0"/>
                <a:cs typeface="Segoe UI" pitchFamily="34" charset="0"/>
              </a:rPr>
              <a:t>Chocolatier</a:t>
            </a:r>
          </a:p>
        </p:txBody>
      </p:sp>
      <p:pic>
        <p:nvPicPr>
          <p:cNvPr id="2050" name="Picture 2" descr="http://upload.wikimedia.org/wikipedia/en/thumb/9/95/Godiva_Chocolatier_Logo.svg/200px-Godiva_Chocolatier_Logo.svg.pn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9104284" y="1953378"/>
            <a:ext cx="1696325" cy="12123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upload.wikimedia.org/wikipedia/en/thumb/d/d3/Starbucks_Corporation_Logo_2011.svg/200px-Starbucks_Corporation_Logo_2011.sv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54638" y="1939408"/>
            <a:ext cx="1212872" cy="12184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1" y="1"/>
            <a:ext cx="12436475" cy="171948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4" name="Title 3"/>
          <p:cNvSpPr>
            <a:spLocks noGrp="1"/>
          </p:cNvSpPr>
          <p:nvPr>
            <p:ph type="title"/>
          </p:nvPr>
        </p:nvSpPr>
        <p:spPr/>
        <p:txBody>
          <a:bodyPr/>
          <a:lstStyle/>
          <a:p>
            <a:r>
              <a:rPr lang="en-US" dirty="0" smtClean="0"/>
              <a:t>Customer Examples</a:t>
            </a:r>
            <a:endParaRPr lang="en-US" dirty="0"/>
          </a:p>
        </p:txBody>
      </p:sp>
    </p:spTree>
    <p:extLst>
      <p:ext uri="{BB962C8B-B14F-4D97-AF65-F5344CB8AC3E}">
        <p14:creationId xmlns:p14="http://schemas.microsoft.com/office/powerpoint/2010/main" val="51043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1000"/>
                                        <p:tgtEl>
                                          <p:spTgt spid="5">
                                            <p:txEl>
                                              <p:pRg st="4" end="4"/>
                                            </p:txEl>
                                          </p:spTgt>
                                        </p:tgtEl>
                                      </p:cBhvr>
                                    </p:animEffect>
                                    <p:anim calcmode="lin" valueType="num">
                                      <p:cBhvr>
                                        <p:cTn id="1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1000"/>
                                        <p:tgtEl>
                                          <p:spTgt spid="5">
                                            <p:txEl>
                                              <p:pRg st="5" end="5"/>
                                            </p:txEl>
                                          </p:spTgt>
                                        </p:tgtEl>
                                      </p:cBhvr>
                                    </p:animEffect>
                                    <p:anim calcmode="lin" valueType="num">
                                      <p:cBhvr>
                                        <p:cTn id="18"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5" end="5"/>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1000"/>
                                        <p:tgtEl>
                                          <p:spTgt spid="5">
                                            <p:txEl>
                                              <p:pRg st="6" end="6"/>
                                            </p:txEl>
                                          </p:spTgt>
                                        </p:tgtEl>
                                      </p:cBhvr>
                                    </p:animEffect>
                                    <p:anim calcmode="lin" valueType="num">
                                      <p:cBhvr>
                                        <p:cTn id="2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6" end="6"/>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8">
                                            <p:txEl>
                                              <p:pRg st="2" end="2"/>
                                            </p:txEl>
                                          </p:spTgt>
                                        </p:tgtEl>
                                        <p:attrNameLst>
                                          <p:attrName>style.visibility</p:attrName>
                                        </p:attrNameLst>
                                      </p:cBhvr>
                                      <p:to>
                                        <p:strVal val="visible"/>
                                      </p:to>
                                    </p:set>
                                    <p:animEffect transition="in" filter="fade">
                                      <p:cBhvr>
                                        <p:cTn id="27" dur="1000"/>
                                        <p:tgtEl>
                                          <p:spTgt spid="18">
                                            <p:txEl>
                                              <p:pRg st="2" end="2"/>
                                            </p:txEl>
                                          </p:spTgt>
                                        </p:tgtEl>
                                      </p:cBhvr>
                                    </p:animEffect>
                                    <p:anim calcmode="lin" valueType="num">
                                      <p:cBhvr>
                                        <p:cTn id="28"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18">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8">
                                            <p:txEl>
                                              <p:pRg st="6" end="6"/>
                                            </p:txEl>
                                          </p:spTgt>
                                        </p:tgtEl>
                                        <p:attrNameLst>
                                          <p:attrName>style.visibility</p:attrName>
                                        </p:attrNameLst>
                                      </p:cBhvr>
                                      <p:to>
                                        <p:strVal val="visible"/>
                                      </p:to>
                                    </p:set>
                                    <p:animEffect transition="in" filter="fade">
                                      <p:cBhvr>
                                        <p:cTn id="32" dur="1000"/>
                                        <p:tgtEl>
                                          <p:spTgt spid="18">
                                            <p:txEl>
                                              <p:pRg st="6" end="6"/>
                                            </p:txEl>
                                          </p:spTgt>
                                        </p:tgtEl>
                                      </p:cBhvr>
                                    </p:animEffect>
                                    <p:anim calcmode="lin" valueType="num">
                                      <p:cBhvr>
                                        <p:cTn id="33" dur="1000" fill="hold"/>
                                        <p:tgtEl>
                                          <p:spTgt spid="18">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18">
                                            <p:txEl>
                                              <p:pRg st="6" end="6"/>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
                                            <p:txEl>
                                              <p:pRg st="7" end="7"/>
                                            </p:txEl>
                                          </p:spTgt>
                                        </p:tgtEl>
                                        <p:attrNameLst>
                                          <p:attrName>style.visibility</p:attrName>
                                        </p:attrNameLst>
                                      </p:cBhvr>
                                      <p:to>
                                        <p:strVal val="visible"/>
                                      </p:to>
                                    </p:set>
                                    <p:animEffect transition="in" filter="fade">
                                      <p:cBhvr>
                                        <p:cTn id="37" dur="1000"/>
                                        <p:tgtEl>
                                          <p:spTgt spid="18">
                                            <p:txEl>
                                              <p:pRg st="7" end="7"/>
                                            </p:txEl>
                                          </p:spTgt>
                                        </p:tgtEl>
                                      </p:cBhvr>
                                    </p:animEffect>
                                    <p:anim calcmode="lin" valueType="num">
                                      <p:cBhvr>
                                        <p:cTn id="38" dur="1000" fill="hold"/>
                                        <p:tgtEl>
                                          <p:spTgt spid="18">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18">
                                            <p:txEl>
                                              <p:pRg st="7" end="7"/>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3">
                                            <p:txEl>
                                              <p:pRg st="2" end="2"/>
                                            </p:txEl>
                                          </p:spTgt>
                                        </p:tgtEl>
                                        <p:attrNameLst>
                                          <p:attrName>style.visibility</p:attrName>
                                        </p:attrNameLst>
                                      </p:cBhvr>
                                      <p:to>
                                        <p:strVal val="visible"/>
                                      </p:to>
                                    </p:set>
                                    <p:animEffect transition="in" filter="fade">
                                      <p:cBhvr>
                                        <p:cTn id="42" dur="1000"/>
                                        <p:tgtEl>
                                          <p:spTgt spid="13">
                                            <p:txEl>
                                              <p:pRg st="2" end="2"/>
                                            </p:txEl>
                                          </p:spTgt>
                                        </p:tgtEl>
                                      </p:cBhvr>
                                    </p:animEffect>
                                    <p:anim calcmode="lin" valueType="num">
                                      <p:cBhvr>
                                        <p:cTn id="43"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3">
                                            <p:txEl>
                                              <p:pRg st="6" end="6"/>
                                            </p:txEl>
                                          </p:spTgt>
                                        </p:tgtEl>
                                        <p:attrNameLst>
                                          <p:attrName>style.visibility</p:attrName>
                                        </p:attrNameLst>
                                      </p:cBhvr>
                                      <p:to>
                                        <p:strVal val="visible"/>
                                      </p:to>
                                    </p:set>
                                    <p:animEffect transition="in" filter="fade">
                                      <p:cBhvr>
                                        <p:cTn id="47" dur="1000"/>
                                        <p:tgtEl>
                                          <p:spTgt spid="13">
                                            <p:txEl>
                                              <p:pRg st="6" end="6"/>
                                            </p:txEl>
                                          </p:spTgt>
                                        </p:tgtEl>
                                      </p:cBhvr>
                                    </p:animEffect>
                                    <p:anim calcmode="lin" valueType="num">
                                      <p:cBhvr>
                                        <p:cTn id="48" dur="1000" fill="hold"/>
                                        <p:tgtEl>
                                          <p:spTgt spid="13">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13">
                                            <p:txEl>
                                              <p:pRg st="6" end="6"/>
                                            </p:txEl>
                                          </p:spTgt>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par>
                                <p:cTn id="55" presetID="47" presetClass="entr" presetSubtype="0" fill="hold" nodeType="withEffect">
                                  <p:stCondLst>
                                    <p:cond delay="0"/>
                                  </p:stCondLst>
                                  <p:childTnLst>
                                    <p:set>
                                      <p:cBhvr>
                                        <p:cTn id="56" dur="1" fill="hold">
                                          <p:stCondLst>
                                            <p:cond delay="0"/>
                                          </p:stCondLst>
                                        </p:cTn>
                                        <p:tgtEl>
                                          <p:spTgt spid="2052"/>
                                        </p:tgtEl>
                                        <p:attrNameLst>
                                          <p:attrName>style.visibility</p:attrName>
                                        </p:attrNameLst>
                                      </p:cBhvr>
                                      <p:to>
                                        <p:strVal val="visible"/>
                                      </p:to>
                                    </p:set>
                                    <p:animEffect transition="in" filter="fade">
                                      <p:cBhvr>
                                        <p:cTn id="57" dur="1000"/>
                                        <p:tgtEl>
                                          <p:spTgt spid="2052"/>
                                        </p:tgtEl>
                                      </p:cBhvr>
                                    </p:animEffect>
                                    <p:anim calcmode="lin" valueType="num">
                                      <p:cBhvr>
                                        <p:cTn id="58" dur="1000" fill="hold"/>
                                        <p:tgtEl>
                                          <p:spTgt spid="2052"/>
                                        </p:tgtEl>
                                        <p:attrNameLst>
                                          <p:attrName>ppt_x</p:attrName>
                                        </p:attrNameLst>
                                      </p:cBhvr>
                                      <p:tavLst>
                                        <p:tav tm="0">
                                          <p:val>
                                            <p:strVal val="#ppt_x"/>
                                          </p:val>
                                        </p:tav>
                                        <p:tav tm="100000">
                                          <p:val>
                                            <p:strVal val="#ppt_x"/>
                                          </p:val>
                                        </p:tav>
                                      </p:tavLst>
                                    </p:anim>
                                    <p:anim calcmode="lin" valueType="num">
                                      <p:cBhvr>
                                        <p:cTn id="59" dur="1000" fill="hold"/>
                                        <p:tgtEl>
                                          <p:spTgt spid="2052"/>
                                        </p:tgtEl>
                                        <p:attrNameLst>
                                          <p:attrName>ppt_y</p:attrName>
                                        </p:attrNameLst>
                                      </p:cBhvr>
                                      <p:tavLst>
                                        <p:tav tm="0">
                                          <p:val>
                                            <p:strVal val="#ppt_y-.1"/>
                                          </p:val>
                                        </p:tav>
                                        <p:tav tm="100000">
                                          <p:val>
                                            <p:strVal val="#ppt_y"/>
                                          </p:val>
                                        </p:tav>
                                      </p:tavLst>
                                    </p:anim>
                                  </p:childTnLst>
                                </p:cTn>
                              </p:par>
                              <p:par>
                                <p:cTn id="60" presetID="47" presetClass="entr" presetSubtype="0" fill="hold" nodeType="withEffect">
                                  <p:stCondLst>
                                    <p:cond delay="0"/>
                                  </p:stCondLst>
                                  <p:childTnLst>
                                    <p:set>
                                      <p:cBhvr>
                                        <p:cTn id="61" dur="1" fill="hold">
                                          <p:stCondLst>
                                            <p:cond delay="0"/>
                                          </p:stCondLst>
                                        </p:cTn>
                                        <p:tgtEl>
                                          <p:spTgt spid="2050"/>
                                        </p:tgtEl>
                                        <p:attrNameLst>
                                          <p:attrName>style.visibility</p:attrName>
                                        </p:attrNameLst>
                                      </p:cBhvr>
                                      <p:to>
                                        <p:strVal val="visible"/>
                                      </p:to>
                                    </p:set>
                                    <p:animEffect transition="in" filter="fade">
                                      <p:cBhvr>
                                        <p:cTn id="62" dur="1000"/>
                                        <p:tgtEl>
                                          <p:spTgt spid="2050"/>
                                        </p:tgtEl>
                                      </p:cBhvr>
                                    </p:animEffect>
                                    <p:anim calcmode="lin" valueType="num">
                                      <p:cBhvr>
                                        <p:cTn id="63" dur="1000" fill="hold"/>
                                        <p:tgtEl>
                                          <p:spTgt spid="2050"/>
                                        </p:tgtEl>
                                        <p:attrNameLst>
                                          <p:attrName>ppt_x</p:attrName>
                                        </p:attrNameLst>
                                      </p:cBhvr>
                                      <p:tavLst>
                                        <p:tav tm="0">
                                          <p:val>
                                            <p:strVal val="#ppt_x"/>
                                          </p:val>
                                        </p:tav>
                                        <p:tav tm="100000">
                                          <p:val>
                                            <p:strVal val="#ppt_x"/>
                                          </p:val>
                                        </p:tav>
                                      </p:tavLst>
                                    </p:anim>
                                    <p:anim calcmode="lin" valueType="num">
                                      <p:cBhvr>
                                        <p:cTn id="6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70703" y="0"/>
            <a:ext cx="5543930" cy="663064"/>
          </a:xfrm>
        </p:spPr>
        <p:txBody>
          <a:bodyPr/>
          <a:lstStyle/>
          <a:p>
            <a:r>
              <a:rPr lang="en-US" sz="5000" dirty="0"/>
              <a:t>Relentless </a:t>
            </a:r>
            <a:r>
              <a:rPr lang="en-US" sz="5000" dirty="0"/>
              <a:t>on </a:t>
            </a:r>
            <a:r>
              <a:rPr lang="en-US" sz="5000" dirty="0"/>
              <a:t>Security</a:t>
            </a:r>
            <a:endParaRPr lang="en-US" sz="5000" dirty="0"/>
          </a:p>
          <a:p>
            <a:endParaRPr lang="en-US" sz="5500" dirty="0"/>
          </a:p>
        </p:txBody>
      </p:sp>
      <p:sp>
        <p:nvSpPr>
          <p:cNvPr id="3" name="Slide Number Placeholder 2"/>
          <p:cNvSpPr>
            <a:spLocks noGrp="1"/>
          </p:cNvSpPr>
          <p:nvPr>
            <p:ph type="sldNum" sz="quarter" idx="12"/>
          </p:nvPr>
        </p:nvSpPr>
        <p:spPr>
          <a:xfrm>
            <a:off x="531279" y="6526955"/>
            <a:ext cx="584025" cy="223825"/>
          </a:xfrm>
        </p:spPr>
        <p:txBody>
          <a:bodyPr/>
          <a:lstStyle/>
          <a:p>
            <a:fld id="{727B4C2D-45E2-4621-8491-2995EB46A674}" type="slidenum">
              <a:rPr lang="en-US" smtClean="0"/>
              <a:pPr/>
              <a:t>78</a:t>
            </a:fld>
            <a:endParaRPr lang="en-US" dirty="0"/>
          </a:p>
        </p:txBody>
      </p:sp>
      <p:sp>
        <p:nvSpPr>
          <p:cNvPr id="4" name="Content Placeholder 3"/>
          <p:cNvSpPr>
            <a:spLocks noGrp="1"/>
          </p:cNvSpPr>
          <p:nvPr>
            <p:ph sz="quarter" idx="13"/>
          </p:nvPr>
        </p:nvSpPr>
        <p:spPr>
          <a:xfrm>
            <a:off x="460970" y="1469798"/>
            <a:ext cx="5353663" cy="621530"/>
          </a:xfrm>
        </p:spPr>
        <p:txBody>
          <a:bodyPr/>
          <a:lstStyle/>
          <a:p>
            <a:r>
              <a:rPr lang="en-US" dirty="0"/>
              <a:t>Deep Experience</a:t>
            </a:r>
          </a:p>
          <a:p>
            <a:r>
              <a:rPr lang="en-US" dirty="0"/>
              <a:t>Secure Development Lifecycle</a:t>
            </a:r>
          </a:p>
          <a:p>
            <a:r>
              <a:rPr lang="en-US" dirty="0"/>
              <a:t>5 Layers of Security</a:t>
            </a:r>
          </a:p>
          <a:p>
            <a:r>
              <a:rPr lang="en-US" dirty="0"/>
              <a:t>Proactive Monitoring</a:t>
            </a:r>
          </a:p>
          <a:p>
            <a:r>
              <a:rPr lang="en-US" dirty="0"/>
              <a:t>Access </a:t>
            </a:r>
            <a:r>
              <a:rPr lang="en-US" dirty="0" smtClean="0"/>
              <a:t>Restriction</a:t>
            </a:r>
          </a:p>
          <a:p>
            <a:r>
              <a:rPr lang="en-US" dirty="0" smtClean="0"/>
              <a:t>Data </a:t>
            </a:r>
            <a:r>
              <a:rPr lang="en-US" dirty="0"/>
              <a:t>replicated in geo-redundant datacenters to protect against datacenter wide failures</a:t>
            </a:r>
          </a:p>
          <a:p>
            <a:r>
              <a:rPr lang="en-US" dirty="0"/>
              <a:t>Backed by a 99.9% financially backed Service Level Agreement</a:t>
            </a:r>
          </a:p>
          <a:p>
            <a:endParaRPr lang="en-US" dirty="0"/>
          </a:p>
          <a:p>
            <a:endParaRPr lang="en-US" dirty="0"/>
          </a:p>
        </p:txBody>
      </p:sp>
      <p:pic>
        <p:nvPicPr>
          <p:cNvPr id="6" name="Picture 2" descr="C:\Users\mitchelld\Desktop\WIN12_Bill_09.png"/>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a:stretch/>
        </p:blipFill>
        <p:spPr bwMode="auto">
          <a:xfrm>
            <a:off x="6465759" y="0"/>
            <a:ext cx="5969345" cy="69945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bwMode="auto">
          <a:xfrm>
            <a:off x="0" y="5290732"/>
            <a:ext cx="6465759" cy="169923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78" tIns="46639" rIns="93278" bIns="46639" numCol="1" spcCol="0" rtlCol="0" fromWordArt="0" anchor="ctr" anchorCtr="0" forceAA="0" compatLnSpc="1">
            <a:prstTxWarp prst="textNoShape">
              <a:avLst/>
            </a:prstTxWarp>
            <a:noAutofit/>
          </a:bodyPr>
          <a:lstStyle/>
          <a:p>
            <a:r>
              <a:rPr lang="en-US" sz="1600" dirty="0"/>
              <a:t>"The </a:t>
            </a:r>
            <a:r>
              <a:rPr lang="en-US" sz="1600" dirty="0"/>
              <a:t>robust security and reliability that Microsoft was providing with Office 365 was essential—we would not have agreed to a hosted solution without making sure that the State’s data would be </a:t>
            </a:r>
            <a:r>
              <a:rPr lang="en-US" sz="1600" dirty="0"/>
              <a:t>secure.” </a:t>
            </a:r>
          </a:p>
          <a:p>
            <a:endParaRPr lang="en-US" sz="1400" dirty="0"/>
          </a:p>
          <a:p>
            <a:pPr algn="r"/>
            <a:r>
              <a:rPr lang="en-US" i="1" dirty="0"/>
              <a:t>Tarek Tomes, Assistant Commissioner (OET), </a:t>
            </a:r>
            <a:endParaRPr lang="en-US" i="1" dirty="0" smtClean="0"/>
          </a:p>
          <a:p>
            <a:pPr algn="r"/>
            <a:r>
              <a:rPr lang="en-US" i="1" dirty="0" smtClean="0"/>
              <a:t>State </a:t>
            </a:r>
            <a:r>
              <a:rPr lang="en-US" i="1" dirty="0"/>
              <a:t>of </a:t>
            </a:r>
            <a:r>
              <a:rPr lang="en-US" i="1" dirty="0" smtClean="0"/>
              <a:t>Minnesota</a:t>
            </a:r>
            <a:endParaRPr lang="en-US" i="1" dirty="0"/>
          </a:p>
        </p:txBody>
      </p:sp>
    </p:spTree>
    <p:extLst>
      <p:ext uri="{BB962C8B-B14F-4D97-AF65-F5344CB8AC3E}">
        <p14:creationId xmlns:p14="http://schemas.microsoft.com/office/powerpoint/2010/main" val="9282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 y="5290732"/>
            <a:ext cx="12436475" cy="169923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78" tIns="46639" rIns="93278" bIns="46639" numCol="1" spcCol="0" rtlCol="0" fromWordArt="0" anchor="ctr" anchorCtr="0" forceAA="0" compatLnSpc="1">
            <a:prstTxWarp prst="textNoShape">
              <a:avLst/>
            </a:prstTxWarp>
            <a:noAutofit/>
          </a:bodyPr>
          <a:lstStyle/>
          <a:p>
            <a:endParaRPr lang="en-US" i="1" dirty="0"/>
          </a:p>
        </p:txBody>
      </p:sp>
      <p:sp>
        <p:nvSpPr>
          <p:cNvPr id="2" name="Text Placeholder 1"/>
          <p:cNvSpPr>
            <a:spLocks noGrp="1"/>
          </p:cNvSpPr>
          <p:nvPr>
            <p:ph type="body" idx="1"/>
          </p:nvPr>
        </p:nvSpPr>
        <p:spPr>
          <a:xfrm>
            <a:off x="509581" y="403045"/>
            <a:ext cx="5543930" cy="1201902"/>
          </a:xfrm>
        </p:spPr>
        <p:txBody>
          <a:bodyPr/>
          <a:lstStyle/>
          <a:p>
            <a:r>
              <a:rPr lang="en-US" sz="5500" dirty="0"/>
              <a:t>Trusting the service</a:t>
            </a:r>
          </a:p>
          <a:p>
            <a:endParaRPr lang="en-US" sz="5500" dirty="0"/>
          </a:p>
        </p:txBody>
      </p:sp>
      <p:sp>
        <p:nvSpPr>
          <p:cNvPr id="4" name="Content Placeholder 3"/>
          <p:cNvSpPr>
            <a:spLocks noGrp="1"/>
          </p:cNvSpPr>
          <p:nvPr>
            <p:ph sz="quarter" idx="13"/>
          </p:nvPr>
        </p:nvSpPr>
        <p:spPr>
          <a:xfrm>
            <a:off x="574675" y="1925587"/>
            <a:ext cx="5371605" cy="621530"/>
          </a:xfrm>
        </p:spPr>
        <p:txBody>
          <a:bodyPr/>
          <a:lstStyle/>
          <a:p>
            <a:pPr>
              <a:lnSpc>
                <a:spcPct val="100000"/>
              </a:lnSpc>
              <a:spcBef>
                <a:spcPts val="612"/>
              </a:spcBef>
              <a:spcAft>
                <a:spcPts val="1224"/>
              </a:spcAft>
            </a:pPr>
            <a:r>
              <a:rPr lang="en-US" sz="2400" dirty="0">
                <a:solidFill>
                  <a:schemeClr val="bg2"/>
                </a:solidFill>
              </a:rPr>
              <a:t>Clear </a:t>
            </a:r>
            <a:r>
              <a:rPr lang="en-US" sz="2400" dirty="0" smtClean="0">
                <a:solidFill>
                  <a:schemeClr val="bg2"/>
                </a:solidFill>
              </a:rPr>
              <a:t>messaging</a:t>
            </a:r>
            <a:endParaRPr lang="en-US" sz="2400" dirty="0">
              <a:solidFill>
                <a:schemeClr val="bg2"/>
              </a:solidFill>
            </a:endParaRPr>
          </a:p>
          <a:p>
            <a:pPr>
              <a:lnSpc>
                <a:spcPct val="100000"/>
              </a:lnSpc>
              <a:spcBef>
                <a:spcPts val="612"/>
              </a:spcBef>
              <a:spcAft>
                <a:spcPts val="1224"/>
              </a:spcAft>
            </a:pPr>
            <a:r>
              <a:rPr lang="en-US" sz="2400" dirty="0">
                <a:solidFill>
                  <a:schemeClr val="bg2"/>
                </a:solidFill>
              </a:rPr>
              <a:t>Details </a:t>
            </a:r>
            <a:r>
              <a:rPr lang="en-US" sz="2400" dirty="0">
                <a:solidFill>
                  <a:schemeClr val="bg2"/>
                </a:solidFill>
              </a:rPr>
              <a:t>for security experts</a:t>
            </a:r>
          </a:p>
          <a:p>
            <a:pPr>
              <a:lnSpc>
                <a:spcPct val="100000"/>
              </a:lnSpc>
              <a:spcBef>
                <a:spcPts val="612"/>
              </a:spcBef>
              <a:spcAft>
                <a:spcPts val="1224"/>
              </a:spcAft>
            </a:pPr>
            <a:r>
              <a:rPr lang="en-US" sz="2400" dirty="0">
                <a:solidFill>
                  <a:schemeClr val="bg2"/>
                </a:solidFill>
              </a:rPr>
              <a:t>Links </a:t>
            </a:r>
            <a:r>
              <a:rPr lang="en-US" sz="2400" dirty="0">
                <a:solidFill>
                  <a:schemeClr val="bg2"/>
                </a:solidFill>
              </a:rPr>
              <a:t>videos, whitepapers</a:t>
            </a:r>
          </a:p>
          <a:p>
            <a:pPr>
              <a:lnSpc>
                <a:spcPct val="100000"/>
              </a:lnSpc>
              <a:spcAft>
                <a:spcPts val="1224"/>
              </a:spcAft>
            </a:pPr>
            <a:endParaRPr lang="en-US" sz="2400" spc="-71" dirty="0">
              <a:solidFill>
                <a:schemeClr val="tx1">
                  <a:lumMod val="50000"/>
                  <a:lumOff val="50000"/>
                </a:schemeClr>
              </a:solidFill>
              <a:cs typeface="+mn-cs"/>
            </a:endParaRPr>
          </a:p>
          <a:p>
            <a:pPr>
              <a:lnSpc>
                <a:spcPct val="100000"/>
              </a:lnSpc>
              <a:spcAft>
                <a:spcPts val="1224"/>
              </a:spcAft>
            </a:pPr>
            <a:r>
              <a:rPr lang="en-US" sz="2400" spc="-71" dirty="0">
                <a:solidFill>
                  <a:schemeClr val="tx1">
                    <a:lumMod val="50000"/>
                    <a:lumOff val="50000"/>
                  </a:schemeClr>
                </a:solidFill>
                <a:cs typeface="+mn-cs"/>
              </a:rPr>
              <a:t> </a:t>
            </a:r>
            <a:endParaRPr lang="en-US" sz="2400" spc="-71" dirty="0">
              <a:solidFill>
                <a:schemeClr val="tx1">
                  <a:lumMod val="50000"/>
                  <a:lumOff val="50000"/>
                </a:schemeClr>
              </a:solidFill>
              <a:cs typeface="+mn-cs"/>
            </a:endParaRPr>
          </a:p>
          <a:p>
            <a:pPr>
              <a:lnSpc>
                <a:spcPct val="100000"/>
              </a:lnSpc>
              <a:spcAft>
                <a:spcPts val="1224"/>
              </a:spcAft>
            </a:pPr>
            <a:endParaRPr lang="en-US" dirty="0"/>
          </a:p>
        </p:txBody>
      </p:sp>
      <p:grpSp>
        <p:nvGrpSpPr>
          <p:cNvPr id="3" name="Group 2"/>
          <p:cNvGrpSpPr/>
          <p:nvPr/>
        </p:nvGrpSpPr>
        <p:grpSpPr>
          <a:xfrm>
            <a:off x="4914792" y="1413117"/>
            <a:ext cx="7982857" cy="5483810"/>
            <a:chOff x="4466044" y="1661993"/>
            <a:chExt cx="7560857" cy="5196007"/>
          </a:xfrm>
        </p:grpSpPr>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465135" y="1890175"/>
              <a:ext cx="5645888" cy="362812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l="-851" t="-1" b="-2439"/>
            <a:stretch/>
          </p:blipFill>
          <p:spPr>
            <a:xfrm>
              <a:off x="4466044" y="1661993"/>
              <a:ext cx="7560857" cy="5196007"/>
            </a:xfrm>
            <a:prstGeom prst="rect">
              <a:avLst/>
            </a:prstGeom>
          </p:spPr>
        </p:pic>
      </p:grpSp>
      <p:sp>
        <p:nvSpPr>
          <p:cNvPr id="6" name="Rectangle 5"/>
          <p:cNvSpPr/>
          <p:nvPr/>
        </p:nvSpPr>
        <p:spPr>
          <a:xfrm>
            <a:off x="509580" y="5754250"/>
            <a:ext cx="4155313" cy="433187"/>
          </a:xfrm>
          <a:prstGeom prst="rect">
            <a:avLst/>
          </a:prstGeom>
        </p:spPr>
        <p:txBody>
          <a:bodyPr wrap="square" lIns="93278" tIns="46639" rIns="93278" bIns="46639">
            <a:spAutoFit/>
          </a:bodyPr>
          <a:lstStyle/>
          <a:p>
            <a:pPr>
              <a:lnSpc>
                <a:spcPct val="90000"/>
              </a:lnSpc>
              <a:spcBef>
                <a:spcPts val="1224"/>
              </a:spcBef>
              <a:buSzPct val="80000"/>
            </a:pPr>
            <a:r>
              <a:rPr lang="en-US" sz="2400" dirty="0">
                <a:solidFill>
                  <a:schemeClr val="bg1"/>
                </a:solidFill>
                <a:cs typeface="Segoe UI" pitchFamily="34" charset="0"/>
              </a:rPr>
              <a:t>http://trust.office365.com</a:t>
            </a:r>
          </a:p>
        </p:txBody>
      </p:sp>
    </p:spTree>
    <p:extLst>
      <p:ext uri="{BB962C8B-B14F-4D97-AF65-F5344CB8AC3E}">
        <p14:creationId xmlns:p14="http://schemas.microsoft.com/office/powerpoint/2010/main" val="260673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1+#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589842" y="1512595"/>
            <a:ext cx="4846637" cy="4895760"/>
          </a:xfrm>
          <a:prstGeom prst="rect">
            <a:avLst/>
          </a:prstGeom>
          <a:solidFill>
            <a:schemeClr val="tx1">
              <a:lumMod val="20000"/>
              <a:lumOff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8" tIns="146285" rIns="182858" bIns="146285" numCol="1" spcCol="0" rtlCol="0" fromWordArt="0" anchor="t" anchorCtr="0" forceAA="0" compatLnSpc="1">
            <a:prstTxWarp prst="textNoShape">
              <a:avLst/>
            </a:prstTxWarp>
            <a:noAutofit/>
          </a:bodyPr>
          <a:lstStyle/>
          <a:p>
            <a:pPr algn="ctr" defTabSz="914012" fontAlgn="base">
              <a:lnSpc>
                <a:spcPct val="90000"/>
              </a:lnSpc>
              <a:spcBef>
                <a:spcPct val="0"/>
              </a:spcBef>
              <a:spcAft>
                <a:spcPct val="0"/>
              </a:spcAft>
            </a:pPr>
            <a:endParaRPr lang="en-US" sz="2000" spc="-50" dirty="0">
              <a:gradFill>
                <a:gsLst>
                  <a:gs pos="1250">
                    <a:schemeClr val="bg1"/>
                  </a:gs>
                  <a:gs pos="10417">
                    <a:schemeClr val="bg1"/>
                  </a:gs>
                </a:gsLst>
                <a:lin ang="5400000" scaled="0"/>
              </a:gradFill>
            </a:endParaRPr>
          </a:p>
        </p:txBody>
      </p:sp>
      <p:sp>
        <p:nvSpPr>
          <p:cNvPr id="13" name="Rectangle 12"/>
          <p:cNvSpPr/>
          <p:nvPr/>
        </p:nvSpPr>
        <p:spPr bwMode="auto">
          <a:xfrm rot="16200000">
            <a:off x="4688183" y="3499853"/>
            <a:ext cx="4895760" cy="921247"/>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8" tIns="146285" rIns="182858" bIns="146285" numCol="1" spcCol="0" rtlCol="0" fromWordArt="0" anchor="t" anchorCtr="0" forceAA="0" compatLnSpc="1">
            <a:prstTxWarp prst="textNoShape">
              <a:avLst/>
            </a:prstTxWarp>
            <a:noAutofit/>
          </a:bodyPr>
          <a:lstStyle/>
          <a:p>
            <a:pPr algn="ctr" defTabSz="914012" fontAlgn="base">
              <a:lnSpc>
                <a:spcPct val="90000"/>
              </a:lnSpc>
              <a:spcBef>
                <a:spcPct val="0"/>
              </a:spcBef>
              <a:spcAft>
                <a:spcPct val="0"/>
              </a:spcAft>
            </a:pPr>
            <a:endParaRPr lang="en-US" sz="2000" spc="-50" dirty="0">
              <a:gradFill>
                <a:gsLst>
                  <a:gs pos="1250">
                    <a:schemeClr val="bg1"/>
                  </a:gs>
                  <a:gs pos="10417">
                    <a:schemeClr val="bg1"/>
                  </a:gs>
                </a:gsLst>
                <a:lin ang="5400000" scaled="0"/>
              </a:gradFill>
            </a:endParaRPr>
          </a:p>
        </p:txBody>
      </p:sp>
      <p:sp useBgFill="1">
        <p:nvSpPr>
          <p:cNvPr id="17" name="Rectangle 16"/>
          <p:cNvSpPr/>
          <p:nvPr/>
        </p:nvSpPr>
        <p:spPr bwMode="auto">
          <a:xfrm rot="19560000">
            <a:off x="5491287" y="872194"/>
            <a:ext cx="2881859" cy="98497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8" tIns="146285" rIns="182858" bIns="146285" numCol="1" spcCol="0" rtlCol="0" fromWordArt="0" anchor="t" anchorCtr="0" forceAA="0" compatLnSpc="1">
            <a:prstTxWarp prst="textNoShape">
              <a:avLst/>
            </a:prstTxWarp>
            <a:noAutofit/>
          </a:bodyPr>
          <a:lstStyle/>
          <a:p>
            <a:pPr algn="ctr" defTabSz="914012" fontAlgn="base">
              <a:lnSpc>
                <a:spcPct val="90000"/>
              </a:lnSpc>
              <a:spcBef>
                <a:spcPct val="0"/>
              </a:spcBef>
              <a:spcAft>
                <a:spcPct val="0"/>
              </a:spcAft>
            </a:pPr>
            <a:endParaRPr lang="en-US" sz="2000" spc="-50" dirty="0">
              <a:gradFill>
                <a:gsLst>
                  <a:gs pos="1250">
                    <a:schemeClr val="bg1"/>
                  </a:gs>
                  <a:gs pos="10417">
                    <a:schemeClr val="bg1"/>
                  </a:gs>
                </a:gsLst>
                <a:lin ang="5400000" scaled="0"/>
              </a:gradFill>
            </a:endParaRPr>
          </a:p>
        </p:txBody>
      </p:sp>
      <p:sp useBgFill="1">
        <p:nvSpPr>
          <p:cNvPr id="58" name="Rectangle 57"/>
          <p:cNvSpPr/>
          <p:nvPr/>
        </p:nvSpPr>
        <p:spPr bwMode="auto">
          <a:xfrm rot="2040000">
            <a:off x="5491287" y="6063773"/>
            <a:ext cx="2881859" cy="98497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8" tIns="146285" rIns="182858" bIns="146285" numCol="1" spcCol="0" rtlCol="0" fromWordArt="0" anchor="t" anchorCtr="0" forceAA="0" compatLnSpc="1">
            <a:prstTxWarp prst="textNoShape">
              <a:avLst/>
            </a:prstTxWarp>
            <a:noAutofit/>
          </a:bodyPr>
          <a:lstStyle/>
          <a:p>
            <a:pPr algn="ctr" defTabSz="914012" fontAlgn="base">
              <a:lnSpc>
                <a:spcPct val="90000"/>
              </a:lnSpc>
              <a:spcBef>
                <a:spcPct val="0"/>
              </a:spcBef>
              <a:spcAft>
                <a:spcPct val="0"/>
              </a:spcAft>
            </a:pPr>
            <a:endParaRPr lang="en-US" sz="2000" spc="-50" dirty="0">
              <a:gradFill>
                <a:gsLst>
                  <a:gs pos="1250">
                    <a:schemeClr val="bg1"/>
                  </a:gs>
                  <a:gs pos="10417">
                    <a:schemeClr val="bg1"/>
                  </a:gs>
                </a:gsLst>
                <a:lin ang="5400000" scaled="0"/>
              </a:gradFill>
            </a:endParaRPr>
          </a:p>
        </p:txBody>
      </p:sp>
      <p:sp useBgFill="1">
        <p:nvSpPr>
          <p:cNvPr id="22" name="Rectangle 21"/>
          <p:cNvSpPr/>
          <p:nvPr/>
        </p:nvSpPr>
        <p:spPr bwMode="auto">
          <a:xfrm>
            <a:off x="2" y="447"/>
            <a:ext cx="6675438" cy="6993632"/>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8" tIns="146285" rIns="182858" bIns="146285" numCol="1" spcCol="0" rtlCol="0" fromWordArt="0" anchor="t" anchorCtr="0" forceAA="0" compatLnSpc="1">
            <a:prstTxWarp prst="textNoShape">
              <a:avLst/>
            </a:prstTxWarp>
            <a:noAutofit/>
          </a:bodyPr>
          <a:lstStyle/>
          <a:p>
            <a:pPr algn="ctr" defTabSz="914012" fontAlgn="base">
              <a:lnSpc>
                <a:spcPct val="90000"/>
              </a:lnSpc>
              <a:spcBef>
                <a:spcPct val="0"/>
              </a:spcBef>
              <a:spcAft>
                <a:spcPct val="0"/>
              </a:spcAft>
            </a:pPr>
            <a:endParaRPr lang="en-US" sz="2000" spc="-50" dirty="0">
              <a:gradFill>
                <a:gsLst>
                  <a:gs pos="1250">
                    <a:schemeClr val="bg1"/>
                  </a:gs>
                  <a:gs pos="10417">
                    <a:schemeClr val="bg1"/>
                  </a:gs>
                </a:gsLst>
                <a:lin ang="5400000" scaled="0"/>
              </a:gradFill>
            </a:endParaRPr>
          </a:p>
        </p:txBody>
      </p:sp>
      <p:sp>
        <p:nvSpPr>
          <p:cNvPr id="11" name="Rectangle 10"/>
          <p:cNvSpPr/>
          <p:nvPr/>
        </p:nvSpPr>
        <p:spPr bwMode="auto">
          <a:xfrm>
            <a:off x="2" y="2131905"/>
            <a:ext cx="6675438" cy="3657133"/>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8" tIns="146285" rIns="182858" bIns="146285" numCol="1" spcCol="0" rtlCol="0" fromWordArt="0" anchor="t" anchorCtr="0" forceAA="0" compatLnSpc="1">
            <a:prstTxWarp prst="textNoShape">
              <a:avLst/>
            </a:prstTxWarp>
            <a:noAutofit/>
          </a:bodyPr>
          <a:lstStyle/>
          <a:p>
            <a:pPr algn="ctr" defTabSz="914012" fontAlgn="base">
              <a:lnSpc>
                <a:spcPct val="90000"/>
              </a:lnSpc>
              <a:spcBef>
                <a:spcPct val="0"/>
              </a:spcBef>
              <a:spcAft>
                <a:spcPct val="0"/>
              </a:spcAft>
            </a:pPr>
            <a:endParaRPr lang="en-US" sz="2000" spc="-50" dirty="0">
              <a:gradFill>
                <a:gsLst>
                  <a:gs pos="1250">
                    <a:schemeClr val="bg1"/>
                  </a:gs>
                  <a:gs pos="10417">
                    <a:schemeClr val="bg1"/>
                  </a:gs>
                </a:gsLst>
                <a:lin ang="5400000" scaled="0"/>
              </a:gradFill>
            </a:endParaRPr>
          </a:p>
        </p:txBody>
      </p:sp>
      <p:pic>
        <p:nvPicPr>
          <p:cNvPr id="107" name="Picture 5"/>
          <p:cNvPicPr>
            <a:picLocks noChangeAspect="1" noChangeArrowheads="1"/>
          </p:cNvPicPr>
          <p:nvPr/>
        </p:nvPicPr>
        <p:blipFill rotWithShape="1">
          <a:blip r:embed="rId3">
            <a:lum bright="100000"/>
          </a:blip>
          <a:srcRect l="1" r="2195"/>
          <a:stretch/>
        </p:blipFill>
        <p:spPr bwMode="auto">
          <a:xfrm>
            <a:off x="311640" y="3736918"/>
            <a:ext cx="2622441" cy="341279"/>
          </a:xfrm>
          <a:prstGeom prst="rect">
            <a:avLst/>
          </a:prstGeom>
          <a:noFill/>
          <a:ln w="9525">
            <a:noFill/>
            <a:miter lim="800000"/>
            <a:headEnd/>
            <a:tailEnd/>
          </a:ln>
          <a:effectLst/>
        </p:spPr>
      </p:pic>
      <p:sp>
        <p:nvSpPr>
          <p:cNvPr id="12" name="Freeform 16"/>
          <p:cNvSpPr>
            <a:spLocks noChangeAspect="1" noEditPoints="1"/>
          </p:cNvSpPr>
          <p:nvPr/>
        </p:nvSpPr>
        <p:spPr bwMode="auto">
          <a:xfrm>
            <a:off x="311641" y="4370558"/>
            <a:ext cx="3569159" cy="708896"/>
          </a:xfrm>
          <a:custGeom>
            <a:avLst/>
            <a:gdLst>
              <a:gd name="T0" fmla="*/ 324 w 3311"/>
              <a:gd name="T1" fmla="*/ 334 h 658"/>
              <a:gd name="T2" fmla="*/ 498 w 3311"/>
              <a:gd name="T3" fmla="*/ 528 h 658"/>
              <a:gd name="T4" fmla="*/ 630 w 3311"/>
              <a:gd name="T5" fmla="*/ 206 h 658"/>
              <a:gd name="T6" fmla="*/ 207 w 3311"/>
              <a:gd name="T7" fmla="*/ 253 h 658"/>
              <a:gd name="T8" fmla="*/ 905 w 3311"/>
              <a:gd name="T9" fmla="*/ 149 h 658"/>
              <a:gd name="T10" fmla="*/ 752 w 3311"/>
              <a:gd name="T11" fmla="*/ 351 h 658"/>
              <a:gd name="T12" fmla="*/ 913 w 3311"/>
              <a:gd name="T13" fmla="*/ 176 h 658"/>
              <a:gd name="T14" fmla="*/ 977 w 3311"/>
              <a:gd name="T15" fmla="*/ 144 h 658"/>
              <a:gd name="T16" fmla="*/ 976 w 3311"/>
              <a:gd name="T17" fmla="*/ 207 h 658"/>
              <a:gd name="T18" fmla="*/ 1064 w 3311"/>
              <a:gd name="T19" fmla="*/ 238 h 658"/>
              <a:gd name="T20" fmla="*/ 1095 w 3311"/>
              <a:gd name="T21" fmla="*/ 354 h 658"/>
              <a:gd name="T22" fmla="*/ 1183 w 3311"/>
              <a:gd name="T23" fmla="*/ 207 h 658"/>
              <a:gd name="T24" fmla="*/ 1235 w 3311"/>
              <a:gd name="T25" fmla="*/ 206 h 658"/>
              <a:gd name="T26" fmla="*/ 1379 w 3311"/>
              <a:gd name="T27" fmla="*/ 278 h 658"/>
              <a:gd name="T28" fmla="*/ 1343 w 3311"/>
              <a:gd name="T29" fmla="*/ 237 h 658"/>
              <a:gd name="T30" fmla="*/ 1445 w 3311"/>
              <a:gd name="T31" fmla="*/ 223 h 658"/>
              <a:gd name="T32" fmla="*/ 1455 w 3311"/>
              <a:gd name="T33" fmla="*/ 300 h 658"/>
              <a:gd name="T34" fmla="*/ 1474 w 3311"/>
              <a:gd name="T35" fmla="*/ 286 h 658"/>
              <a:gd name="T36" fmla="*/ 1640 w 3311"/>
              <a:gd name="T37" fmla="*/ 278 h 658"/>
              <a:gd name="T38" fmla="*/ 1604 w 3311"/>
              <a:gd name="T39" fmla="*/ 237 h 658"/>
              <a:gd name="T40" fmla="*/ 1646 w 3311"/>
              <a:gd name="T41" fmla="*/ 207 h 658"/>
              <a:gd name="T42" fmla="*/ 1694 w 3311"/>
              <a:gd name="T43" fmla="*/ 207 h 658"/>
              <a:gd name="T44" fmla="*/ 1780 w 3311"/>
              <a:gd name="T45" fmla="*/ 307 h 658"/>
              <a:gd name="T46" fmla="*/ 1732 w 3311"/>
              <a:gd name="T47" fmla="*/ 207 h 658"/>
              <a:gd name="T48" fmla="*/ 729 w 3311"/>
              <a:gd name="T49" fmla="*/ 389 h 658"/>
              <a:gd name="T50" fmla="*/ 753 w 3311"/>
              <a:gd name="T51" fmla="*/ 569 h 658"/>
              <a:gd name="T52" fmla="*/ 965 w 3311"/>
              <a:gd name="T53" fmla="*/ 568 h 658"/>
              <a:gd name="T54" fmla="*/ 903 w 3311"/>
              <a:gd name="T55" fmla="*/ 657 h 658"/>
              <a:gd name="T56" fmla="*/ 1074 w 3311"/>
              <a:gd name="T57" fmla="*/ 471 h 658"/>
              <a:gd name="T58" fmla="*/ 1113 w 3311"/>
              <a:gd name="T59" fmla="*/ 463 h 658"/>
              <a:gd name="T60" fmla="*/ 1207 w 3311"/>
              <a:gd name="T61" fmla="*/ 457 h 658"/>
              <a:gd name="T62" fmla="*/ 1283 w 3311"/>
              <a:gd name="T63" fmla="*/ 568 h 658"/>
              <a:gd name="T64" fmla="*/ 1223 w 3311"/>
              <a:gd name="T65" fmla="*/ 568 h 658"/>
              <a:gd name="T66" fmla="*/ 1450 w 3311"/>
              <a:gd name="T67" fmla="*/ 473 h 658"/>
              <a:gd name="T68" fmla="*/ 1364 w 3311"/>
              <a:gd name="T69" fmla="*/ 591 h 658"/>
              <a:gd name="T70" fmla="*/ 1465 w 3311"/>
              <a:gd name="T71" fmla="*/ 476 h 658"/>
              <a:gd name="T72" fmla="*/ 1592 w 3311"/>
              <a:gd name="T73" fmla="*/ 380 h 658"/>
              <a:gd name="T74" fmla="*/ 1603 w 3311"/>
              <a:gd name="T75" fmla="*/ 447 h 658"/>
              <a:gd name="T76" fmla="*/ 1654 w 3311"/>
              <a:gd name="T77" fmla="*/ 520 h 658"/>
              <a:gd name="T78" fmla="*/ 1649 w 3311"/>
              <a:gd name="T79" fmla="*/ 574 h 658"/>
              <a:gd name="T80" fmla="*/ 1786 w 3311"/>
              <a:gd name="T81" fmla="*/ 468 h 658"/>
              <a:gd name="T82" fmla="*/ 1790 w 3311"/>
              <a:gd name="T83" fmla="*/ 527 h 658"/>
              <a:gd name="T84" fmla="*/ 1843 w 3311"/>
              <a:gd name="T85" fmla="*/ 552 h 658"/>
              <a:gd name="T86" fmla="*/ 2079 w 3311"/>
              <a:gd name="T87" fmla="*/ 419 h 658"/>
              <a:gd name="T88" fmla="*/ 2079 w 3311"/>
              <a:gd name="T89" fmla="*/ 559 h 658"/>
              <a:gd name="T90" fmla="*/ 2111 w 3311"/>
              <a:gd name="T91" fmla="*/ 389 h 658"/>
              <a:gd name="T92" fmla="*/ 2209 w 3311"/>
              <a:gd name="T93" fmla="*/ 523 h 658"/>
              <a:gd name="T94" fmla="*/ 2197 w 3311"/>
              <a:gd name="T95" fmla="*/ 473 h 658"/>
              <a:gd name="T96" fmla="*/ 2268 w 3311"/>
              <a:gd name="T97" fmla="*/ 389 h 658"/>
              <a:gd name="T98" fmla="*/ 2377 w 3311"/>
              <a:gd name="T99" fmla="*/ 591 h 658"/>
              <a:gd name="T100" fmla="*/ 2712 w 3311"/>
              <a:gd name="T101" fmla="*/ 414 h 658"/>
              <a:gd name="T102" fmla="*/ 2712 w 3311"/>
              <a:gd name="T103" fmla="*/ 414 h 658"/>
              <a:gd name="T104" fmla="*/ 2713 w 3311"/>
              <a:gd name="T105" fmla="*/ 490 h 658"/>
              <a:gd name="T106" fmla="*/ 2765 w 3311"/>
              <a:gd name="T107" fmla="*/ 447 h 658"/>
              <a:gd name="T108" fmla="*/ 2885 w 3311"/>
              <a:gd name="T109" fmla="*/ 591 h 658"/>
              <a:gd name="T110" fmla="*/ 2993 w 3311"/>
              <a:gd name="T111" fmla="*/ 380 h 658"/>
              <a:gd name="T112" fmla="*/ 3004 w 3311"/>
              <a:gd name="T113" fmla="*/ 447 h 658"/>
              <a:gd name="T114" fmla="*/ 3065 w 3311"/>
              <a:gd name="T115" fmla="*/ 471 h 658"/>
              <a:gd name="T116" fmla="*/ 3105 w 3311"/>
              <a:gd name="T117" fmla="*/ 463 h 658"/>
              <a:gd name="T118" fmla="*/ 3205 w 3311"/>
              <a:gd name="T119" fmla="*/ 463 h 658"/>
              <a:gd name="T120" fmla="*/ 3209 w 3311"/>
              <a:gd name="T121" fmla="*/ 524 h 658"/>
              <a:gd name="T122" fmla="*/ 3209 w 3311"/>
              <a:gd name="T123" fmla="*/ 505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11" h="658">
                <a:moveTo>
                  <a:pt x="487" y="107"/>
                </a:moveTo>
                <a:cubicBezTo>
                  <a:pt x="487" y="514"/>
                  <a:pt x="487" y="514"/>
                  <a:pt x="487" y="514"/>
                </a:cubicBezTo>
                <a:cubicBezTo>
                  <a:pt x="468" y="517"/>
                  <a:pt x="468" y="517"/>
                  <a:pt x="468" y="517"/>
                </a:cubicBezTo>
                <a:cubicBezTo>
                  <a:pt x="467" y="517"/>
                  <a:pt x="219" y="454"/>
                  <a:pt x="0" y="590"/>
                </a:cubicBezTo>
                <a:cubicBezTo>
                  <a:pt x="0" y="590"/>
                  <a:pt x="114" y="492"/>
                  <a:pt x="310" y="479"/>
                </a:cubicBezTo>
                <a:cubicBezTo>
                  <a:pt x="319" y="478"/>
                  <a:pt x="319" y="478"/>
                  <a:pt x="319" y="478"/>
                </a:cubicBezTo>
                <a:cubicBezTo>
                  <a:pt x="324" y="476"/>
                  <a:pt x="324" y="476"/>
                  <a:pt x="324" y="476"/>
                </a:cubicBezTo>
                <a:cubicBezTo>
                  <a:pt x="324" y="334"/>
                  <a:pt x="324" y="334"/>
                  <a:pt x="324" y="334"/>
                </a:cubicBezTo>
                <a:cubicBezTo>
                  <a:pt x="381" y="276"/>
                  <a:pt x="437" y="193"/>
                  <a:pt x="474" y="102"/>
                </a:cubicBezTo>
                <a:cubicBezTo>
                  <a:pt x="474" y="102"/>
                  <a:pt x="474" y="102"/>
                  <a:pt x="474" y="102"/>
                </a:cubicBezTo>
                <a:lnTo>
                  <a:pt x="487" y="107"/>
                </a:lnTo>
                <a:close/>
                <a:moveTo>
                  <a:pt x="621" y="200"/>
                </a:moveTo>
                <a:cubicBezTo>
                  <a:pt x="621" y="200"/>
                  <a:pt x="621" y="200"/>
                  <a:pt x="621" y="200"/>
                </a:cubicBezTo>
                <a:cubicBezTo>
                  <a:pt x="621" y="200"/>
                  <a:pt x="599" y="227"/>
                  <a:pt x="536" y="284"/>
                </a:cubicBezTo>
                <a:cubicBezTo>
                  <a:pt x="521" y="298"/>
                  <a:pt x="513" y="306"/>
                  <a:pt x="498" y="318"/>
                </a:cubicBezTo>
                <a:cubicBezTo>
                  <a:pt x="498" y="528"/>
                  <a:pt x="498" y="528"/>
                  <a:pt x="498" y="528"/>
                </a:cubicBezTo>
                <a:cubicBezTo>
                  <a:pt x="486" y="531"/>
                  <a:pt x="486" y="531"/>
                  <a:pt x="486" y="531"/>
                </a:cubicBezTo>
                <a:cubicBezTo>
                  <a:pt x="485" y="531"/>
                  <a:pt x="431" y="513"/>
                  <a:pt x="336" y="510"/>
                </a:cubicBezTo>
                <a:cubicBezTo>
                  <a:pt x="244" y="508"/>
                  <a:pt x="105" y="533"/>
                  <a:pt x="0" y="590"/>
                </a:cubicBezTo>
                <a:cubicBezTo>
                  <a:pt x="4" y="590"/>
                  <a:pt x="4" y="590"/>
                  <a:pt x="4" y="590"/>
                </a:cubicBezTo>
                <a:cubicBezTo>
                  <a:pt x="4" y="590"/>
                  <a:pt x="288" y="479"/>
                  <a:pt x="618" y="592"/>
                </a:cubicBezTo>
                <a:cubicBezTo>
                  <a:pt x="618" y="592"/>
                  <a:pt x="618" y="592"/>
                  <a:pt x="618" y="592"/>
                </a:cubicBezTo>
                <a:cubicBezTo>
                  <a:pt x="630" y="588"/>
                  <a:pt x="630" y="588"/>
                  <a:pt x="630" y="588"/>
                </a:cubicBezTo>
                <a:cubicBezTo>
                  <a:pt x="630" y="206"/>
                  <a:pt x="630" y="206"/>
                  <a:pt x="630" y="206"/>
                </a:cubicBezTo>
                <a:lnTo>
                  <a:pt x="621" y="200"/>
                </a:lnTo>
                <a:close/>
                <a:moveTo>
                  <a:pt x="312" y="4"/>
                </a:moveTo>
                <a:cubicBezTo>
                  <a:pt x="297" y="0"/>
                  <a:pt x="297" y="0"/>
                  <a:pt x="297" y="0"/>
                </a:cubicBezTo>
                <a:cubicBezTo>
                  <a:pt x="297" y="0"/>
                  <a:pt x="297" y="0"/>
                  <a:pt x="297" y="0"/>
                </a:cubicBezTo>
                <a:cubicBezTo>
                  <a:pt x="297" y="0"/>
                  <a:pt x="297" y="0"/>
                  <a:pt x="297" y="0"/>
                </a:cubicBezTo>
                <a:cubicBezTo>
                  <a:pt x="297" y="0"/>
                  <a:pt x="297" y="0"/>
                  <a:pt x="297" y="0"/>
                </a:cubicBezTo>
                <a:cubicBezTo>
                  <a:pt x="297" y="1"/>
                  <a:pt x="297" y="1"/>
                  <a:pt x="297" y="1"/>
                </a:cubicBezTo>
                <a:cubicBezTo>
                  <a:pt x="295" y="14"/>
                  <a:pt x="279" y="113"/>
                  <a:pt x="207" y="253"/>
                </a:cubicBezTo>
                <a:cubicBezTo>
                  <a:pt x="164" y="336"/>
                  <a:pt x="99" y="439"/>
                  <a:pt x="0" y="542"/>
                </a:cubicBezTo>
                <a:cubicBezTo>
                  <a:pt x="0" y="590"/>
                  <a:pt x="0" y="590"/>
                  <a:pt x="0" y="590"/>
                </a:cubicBezTo>
                <a:cubicBezTo>
                  <a:pt x="0" y="590"/>
                  <a:pt x="105" y="489"/>
                  <a:pt x="295" y="470"/>
                </a:cubicBezTo>
                <a:cubicBezTo>
                  <a:pt x="302" y="469"/>
                  <a:pt x="302" y="469"/>
                  <a:pt x="302" y="469"/>
                </a:cubicBezTo>
                <a:cubicBezTo>
                  <a:pt x="312" y="466"/>
                  <a:pt x="312" y="466"/>
                  <a:pt x="312" y="466"/>
                </a:cubicBezTo>
                <a:lnTo>
                  <a:pt x="312" y="4"/>
                </a:lnTo>
                <a:close/>
                <a:moveTo>
                  <a:pt x="935" y="149"/>
                </a:moveTo>
                <a:cubicBezTo>
                  <a:pt x="905" y="149"/>
                  <a:pt x="905" y="149"/>
                  <a:pt x="905" y="149"/>
                </a:cubicBezTo>
                <a:cubicBezTo>
                  <a:pt x="842" y="289"/>
                  <a:pt x="842" y="289"/>
                  <a:pt x="842" y="289"/>
                </a:cubicBezTo>
                <a:cubicBezTo>
                  <a:pt x="840" y="294"/>
                  <a:pt x="836" y="303"/>
                  <a:pt x="832" y="314"/>
                </a:cubicBezTo>
                <a:cubicBezTo>
                  <a:pt x="831" y="314"/>
                  <a:pt x="831" y="314"/>
                  <a:pt x="831" y="314"/>
                </a:cubicBezTo>
                <a:cubicBezTo>
                  <a:pt x="830" y="308"/>
                  <a:pt x="827" y="300"/>
                  <a:pt x="822" y="290"/>
                </a:cubicBezTo>
                <a:cubicBezTo>
                  <a:pt x="760" y="149"/>
                  <a:pt x="760" y="149"/>
                  <a:pt x="760" y="149"/>
                </a:cubicBezTo>
                <a:cubicBezTo>
                  <a:pt x="729" y="149"/>
                  <a:pt x="729" y="149"/>
                  <a:pt x="729" y="149"/>
                </a:cubicBezTo>
                <a:cubicBezTo>
                  <a:pt x="729" y="351"/>
                  <a:pt x="729" y="351"/>
                  <a:pt x="729" y="351"/>
                </a:cubicBezTo>
                <a:cubicBezTo>
                  <a:pt x="752" y="351"/>
                  <a:pt x="752" y="351"/>
                  <a:pt x="752" y="351"/>
                </a:cubicBezTo>
                <a:cubicBezTo>
                  <a:pt x="752" y="215"/>
                  <a:pt x="752" y="215"/>
                  <a:pt x="752" y="215"/>
                </a:cubicBezTo>
                <a:cubicBezTo>
                  <a:pt x="752" y="197"/>
                  <a:pt x="751" y="184"/>
                  <a:pt x="751" y="176"/>
                </a:cubicBezTo>
                <a:cubicBezTo>
                  <a:pt x="751" y="176"/>
                  <a:pt x="751" y="176"/>
                  <a:pt x="751" y="176"/>
                </a:cubicBezTo>
                <a:cubicBezTo>
                  <a:pt x="753" y="186"/>
                  <a:pt x="755" y="192"/>
                  <a:pt x="757" y="197"/>
                </a:cubicBezTo>
                <a:cubicBezTo>
                  <a:pt x="826" y="351"/>
                  <a:pt x="826" y="351"/>
                  <a:pt x="826" y="351"/>
                </a:cubicBezTo>
                <a:cubicBezTo>
                  <a:pt x="838" y="351"/>
                  <a:pt x="838" y="351"/>
                  <a:pt x="838" y="351"/>
                </a:cubicBezTo>
                <a:cubicBezTo>
                  <a:pt x="906" y="196"/>
                  <a:pt x="906" y="196"/>
                  <a:pt x="906" y="196"/>
                </a:cubicBezTo>
                <a:cubicBezTo>
                  <a:pt x="908" y="192"/>
                  <a:pt x="910" y="185"/>
                  <a:pt x="913" y="176"/>
                </a:cubicBezTo>
                <a:cubicBezTo>
                  <a:pt x="913" y="176"/>
                  <a:pt x="913" y="176"/>
                  <a:pt x="913" y="176"/>
                </a:cubicBezTo>
                <a:cubicBezTo>
                  <a:pt x="912" y="191"/>
                  <a:pt x="911" y="205"/>
                  <a:pt x="911" y="215"/>
                </a:cubicBezTo>
                <a:cubicBezTo>
                  <a:pt x="911" y="351"/>
                  <a:pt x="911" y="351"/>
                  <a:pt x="911" y="351"/>
                </a:cubicBezTo>
                <a:cubicBezTo>
                  <a:pt x="935" y="351"/>
                  <a:pt x="935" y="351"/>
                  <a:pt x="935" y="351"/>
                </a:cubicBezTo>
                <a:lnTo>
                  <a:pt x="935" y="149"/>
                </a:lnTo>
                <a:close/>
                <a:moveTo>
                  <a:pt x="998" y="144"/>
                </a:moveTo>
                <a:cubicBezTo>
                  <a:pt x="996" y="142"/>
                  <a:pt x="992" y="140"/>
                  <a:pt x="988" y="140"/>
                </a:cubicBezTo>
                <a:cubicBezTo>
                  <a:pt x="984" y="140"/>
                  <a:pt x="980" y="142"/>
                  <a:pt x="977" y="144"/>
                </a:cubicBezTo>
                <a:cubicBezTo>
                  <a:pt x="974" y="147"/>
                  <a:pt x="973" y="151"/>
                  <a:pt x="973" y="155"/>
                </a:cubicBezTo>
                <a:cubicBezTo>
                  <a:pt x="973" y="159"/>
                  <a:pt x="974" y="163"/>
                  <a:pt x="977" y="166"/>
                </a:cubicBezTo>
                <a:cubicBezTo>
                  <a:pt x="980" y="169"/>
                  <a:pt x="984" y="170"/>
                  <a:pt x="988" y="170"/>
                </a:cubicBezTo>
                <a:cubicBezTo>
                  <a:pt x="992" y="170"/>
                  <a:pt x="996" y="169"/>
                  <a:pt x="998" y="166"/>
                </a:cubicBezTo>
                <a:cubicBezTo>
                  <a:pt x="1001" y="163"/>
                  <a:pt x="1003" y="159"/>
                  <a:pt x="1003" y="155"/>
                </a:cubicBezTo>
                <a:cubicBezTo>
                  <a:pt x="1003" y="151"/>
                  <a:pt x="1001" y="147"/>
                  <a:pt x="998" y="144"/>
                </a:cubicBezTo>
                <a:close/>
                <a:moveTo>
                  <a:pt x="999" y="207"/>
                </a:moveTo>
                <a:cubicBezTo>
                  <a:pt x="976" y="207"/>
                  <a:pt x="976" y="207"/>
                  <a:pt x="976" y="207"/>
                </a:cubicBezTo>
                <a:cubicBezTo>
                  <a:pt x="976" y="351"/>
                  <a:pt x="976" y="351"/>
                  <a:pt x="976" y="351"/>
                </a:cubicBezTo>
                <a:cubicBezTo>
                  <a:pt x="999" y="351"/>
                  <a:pt x="999" y="351"/>
                  <a:pt x="999" y="351"/>
                </a:cubicBezTo>
                <a:lnTo>
                  <a:pt x="999" y="207"/>
                </a:lnTo>
                <a:close/>
                <a:moveTo>
                  <a:pt x="1134" y="322"/>
                </a:moveTo>
                <a:cubicBezTo>
                  <a:pt x="1123" y="330"/>
                  <a:pt x="1111" y="334"/>
                  <a:pt x="1099" y="334"/>
                </a:cubicBezTo>
                <a:cubicBezTo>
                  <a:pt x="1084" y="334"/>
                  <a:pt x="1072" y="330"/>
                  <a:pt x="1063" y="320"/>
                </a:cubicBezTo>
                <a:cubicBezTo>
                  <a:pt x="1054" y="310"/>
                  <a:pt x="1050" y="297"/>
                  <a:pt x="1050" y="280"/>
                </a:cubicBezTo>
                <a:cubicBezTo>
                  <a:pt x="1050" y="263"/>
                  <a:pt x="1054" y="249"/>
                  <a:pt x="1064" y="238"/>
                </a:cubicBezTo>
                <a:cubicBezTo>
                  <a:pt x="1073" y="228"/>
                  <a:pt x="1085" y="223"/>
                  <a:pt x="1100" y="223"/>
                </a:cubicBezTo>
                <a:cubicBezTo>
                  <a:pt x="1112" y="223"/>
                  <a:pt x="1124" y="227"/>
                  <a:pt x="1134" y="234"/>
                </a:cubicBezTo>
                <a:cubicBezTo>
                  <a:pt x="1134" y="210"/>
                  <a:pt x="1134" y="210"/>
                  <a:pt x="1134" y="210"/>
                </a:cubicBezTo>
                <a:cubicBezTo>
                  <a:pt x="1125" y="206"/>
                  <a:pt x="1114" y="203"/>
                  <a:pt x="1101" y="203"/>
                </a:cubicBezTo>
                <a:cubicBezTo>
                  <a:pt x="1078" y="203"/>
                  <a:pt x="1060" y="210"/>
                  <a:pt x="1046" y="225"/>
                </a:cubicBezTo>
                <a:cubicBezTo>
                  <a:pt x="1033" y="239"/>
                  <a:pt x="1026" y="259"/>
                  <a:pt x="1026" y="282"/>
                </a:cubicBezTo>
                <a:cubicBezTo>
                  <a:pt x="1026" y="303"/>
                  <a:pt x="1032" y="320"/>
                  <a:pt x="1045" y="334"/>
                </a:cubicBezTo>
                <a:cubicBezTo>
                  <a:pt x="1057" y="347"/>
                  <a:pt x="1074" y="354"/>
                  <a:pt x="1095" y="354"/>
                </a:cubicBezTo>
                <a:cubicBezTo>
                  <a:pt x="1110" y="354"/>
                  <a:pt x="1123" y="351"/>
                  <a:pt x="1134" y="344"/>
                </a:cubicBezTo>
                <a:lnTo>
                  <a:pt x="1134" y="322"/>
                </a:lnTo>
                <a:close/>
                <a:moveTo>
                  <a:pt x="1235" y="206"/>
                </a:moveTo>
                <a:cubicBezTo>
                  <a:pt x="1232" y="205"/>
                  <a:pt x="1228" y="204"/>
                  <a:pt x="1222" y="204"/>
                </a:cubicBezTo>
                <a:cubicBezTo>
                  <a:pt x="1213" y="204"/>
                  <a:pt x="1206" y="207"/>
                  <a:pt x="1200" y="212"/>
                </a:cubicBezTo>
                <a:cubicBezTo>
                  <a:pt x="1192" y="218"/>
                  <a:pt x="1187" y="226"/>
                  <a:pt x="1184" y="236"/>
                </a:cubicBezTo>
                <a:cubicBezTo>
                  <a:pt x="1183" y="236"/>
                  <a:pt x="1183" y="236"/>
                  <a:pt x="1183" y="236"/>
                </a:cubicBezTo>
                <a:cubicBezTo>
                  <a:pt x="1183" y="207"/>
                  <a:pt x="1183" y="207"/>
                  <a:pt x="1183" y="207"/>
                </a:cubicBezTo>
                <a:cubicBezTo>
                  <a:pt x="1160" y="207"/>
                  <a:pt x="1160" y="207"/>
                  <a:pt x="1160" y="207"/>
                </a:cubicBezTo>
                <a:cubicBezTo>
                  <a:pt x="1160" y="351"/>
                  <a:pt x="1160" y="351"/>
                  <a:pt x="1160" y="351"/>
                </a:cubicBezTo>
                <a:cubicBezTo>
                  <a:pt x="1183" y="351"/>
                  <a:pt x="1183" y="351"/>
                  <a:pt x="1183" y="351"/>
                </a:cubicBezTo>
                <a:cubicBezTo>
                  <a:pt x="1183" y="277"/>
                  <a:pt x="1183" y="277"/>
                  <a:pt x="1183" y="277"/>
                </a:cubicBezTo>
                <a:cubicBezTo>
                  <a:pt x="1183" y="261"/>
                  <a:pt x="1187" y="247"/>
                  <a:pt x="1194" y="238"/>
                </a:cubicBezTo>
                <a:cubicBezTo>
                  <a:pt x="1201" y="230"/>
                  <a:pt x="1208" y="225"/>
                  <a:pt x="1218" y="225"/>
                </a:cubicBezTo>
                <a:cubicBezTo>
                  <a:pt x="1225" y="225"/>
                  <a:pt x="1231" y="227"/>
                  <a:pt x="1235" y="230"/>
                </a:cubicBezTo>
                <a:lnTo>
                  <a:pt x="1235" y="206"/>
                </a:lnTo>
                <a:close/>
                <a:moveTo>
                  <a:pt x="1361" y="223"/>
                </a:moveTo>
                <a:cubicBezTo>
                  <a:pt x="1349" y="210"/>
                  <a:pt x="1332" y="203"/>
                  <a:pt x="1311" y="203"/>
                </a:cubicBezTo>
                <a:cubicBezTo>
                  <a:pt x="1289" y="203"/>
                  <a:pt x="1271" y="209"/>
                  <a:pt x="1258" y="222"/>
                </a:cubicBezTo>
                <a:cubicBezTo>
                  <a:pt x="1244" y="236"/>
                  <a:pt x="1237" y="255"/>
                  <a:pt x="1237" y="280"/>
                </a:cubicBezTo>
                <a:cubicBezTo>
                  <a:pt x="1237" y="302"/>
                  <a:pt x="1243" y="320"/>
                  <a:pt x="1256" y="333"/>
                </a:cubicBezTo>
                <a:cubicBezTo>
                  <a:pt x="1268" y="347"/>
                  <a:pt x="1286" y="354"/>
                  <a:pt x="1307" y="354"/>
                </a:cubicBezTo>
                <a:cubicBezTo>
                  <a:pt x="1329" y="354"/>
                  <a:pt x="1347" y="347"/>
                  <a:pt x="1359" y="333"/>
                </a:cubicBezTo>
                <a:cubicBezTo>
                  <a:pt x="1372" y="319"/>
                  <a:pt x="1379" y="301"/>
                  <a:pt x="1379" y="278"/>
                </a:cubicBezTo>
                <a:cubicBezTo>
                  <a:pt x="1379" y="255"/>
                  <a:pt x="1373" y="236"/>
                  <a:pt x="1361" y="223"/>
                </a:cubicBezTo>
                <a:close/>
                <a:moveTo>
                  <a:pt x="1344" y="320"/>
                </a:moveTo>
                <a:cubicBezTo>
                  <a:pt x="1336" y="330"/>
                  <a:pt x="1324" y="334"/>
                  <a:pt x="1309" y="334"/>
                </a:cubicBezTo>
                <a:cubicBezTo>
                  <a:pt x="1294" y="334"/>
                  <a:pt x="1283" y="330"/>
                  <a:pt x="1274" y="320"/>
                </a:cubicBezTo>
                <a:cubicBezTo>
                  <a:pt x="1265" y="310"/>
                  <a:pt x="1261" y="297"/>
                  <a:pt x="1261" y="279"/>
                </a:cubicBezTo>
                <a:cubicBezTo>
                  <a:pt x="1261" y="261"/>
                  <a:pt x="1265" y="247"/>
                  <a:pt x="1274" y="237"/>
                </a:cubicBezTo>
                <a:cubicBezTo>
                  <a:pt x="1283" y="227"/>
                  <a:pt x="1295" y="223"/>
                  <a:pt x="1309" y="223"/>
                </a:cubicBezTo>
                <a:cubicBezTo>
                  <a:pt x="1323" y="223"/>
                  <a:pt x="1335" y="227"/>
                  <a:pt x="1343" y="237"/>
                </a:cubicBezTo>
                <a:cubicBezTo>
                  <a:pt x="1351" y="246"/>
                  <a:pt x="1355" y="260"/>
                  <a:pt x="1355" y="279"/>
                </a:cubicBezTo>
                <a:cubicBezTo>
                  <a:pt x="1355" y="297"/>
                  <a:pt x="1351" y="310"/>
                  <a:pt x="1344" y="320"/>
                </a:cubicBezTo>
                <a:close/>
                <a:moveTo>
                  <a:pt x="1474" y="286"/>
                </a:moveTo>
                <a:cubicBezTo>
                  <a:pt x="1469" y="280"/>
                  <a:pt x="1460" y="275"/>
                  <a:pt x="1447" y="270"/>
                </a:cubicBezTo>
                <a:cubicBezTo>
                  <a:pt x="1436" y="265"/>
                  <a:pt x="1429" y="261"/>
                  <a:pt x="1426" y="258"/>
                </a:cubicBezTo>
                <a:cubicBezTo>
                  <a:pt x="1422" y="254"/>
                  <a:pt x="1420" y="249"/>
                  <a:pt x="1420" y="243"/>
                </a:cubicBezTo>
                <a:cubicBezTo>
                  <a:pt x="1420" y="237"/>
                  <a:pt x="1422" y="232"/>
                  <a:pt x="1427" y="228"/>
                </a:cubicBezTo>
                <a:cubicBezTo>
                  <a:pt x="1432" y="225"/>
                  <a:pt x="1438" y="223"/>
                  <a:pt x="1445" y="223"/>
                </a:cubicBezTo>
                <a:cubicBezTo>
                  <a:pt x="1458" y="223"/>
                  <a:pt x="1468" y="226"/>
                  <a:pt x="1478" y="233"/>
                </a:cubicBezTo>
                <a:cubicBezTo>
                  <a:pt x="1478" y="210"/>
                  <a:pt x="1478" y="210"/>
                  <a:pt x="1478" y="210"/>
                </a:cubicBezTo>
                <a:cubicBezTo>
                  <a:pt x="1469" y="205"/>
                  <a:pt x="1459" y="203"/>
                  <a:pt x="1447" y="203"/>
                </a:cubicBezTo>
                <a:cubicBezTo>
                  <a:pt x="1432" y="203"/>
                  <a:pt x="1420" y="207"/>
                  <a:pt x="1411" y="215"/>
                </a:cubicBezTo>
                <a:cubicBezTo>
                  <a:pt x="1401" y="223"/>
                  <a:pt x="1396" y="233"/>
                  <a:pt x="1396" y="245"/>
                </a:cubicBezTo>
                <a:cubicBezTo>
                  <a:pt x="1396" y="256"/>
                  <a:pt x="1399" y="264"/>
                  <a:pt x="1406" y="271"/>
                </a:cubicBezTo>
                <a:cubicBezTo>
                  <a:pt x="1411" y="277"/>
                  <a:pt x="1419" y="282"/>
                  <a:pt x="1431" y="287"/>
                </a:cubicBezTo>
                <a:cubicBezTo>
                  <a:pt x="1443" y="292"/>
                  <a:pt x="1451" y="297"/>
                  <a:pt x="1455" y="300"/>
                </a:cubicBezTo>
                <a:cubicBezTo>
                  <a:pt x="1459" y="304"/>
                  <a:pt x="1461" y="309"/>
                  <a:pt x="1461" y="314"/>
                </a:cubicBezTo>
                <a:cubicBezTo>
                  <a:pt x="1461" y="328"/>
                  <a:pt x="1452" y="334"/>
                  <a:pt x="1434" y="334"/>
                </a:cubicBezTo>
                <a:cubicBezTo>
                  <a:pt x="1420" y="334"/>
                  <a:pt x="1407" y="330"/>
                  <a:pt x="1396" y="321"/>
                </a:cubicBezTo>
                <a:cubicBezTo>
                  <a:pt x="1396" y="345"/>
                  <a:pt x="1396" y="345"/>
                  <a:pt x="1396" y="345"/>
                </a:cubicBezTo>
                <a:cubicBezTo>
                  <a:pt x="1406" y="351"/>
                  <a:pt x="1418" y="354"/>
                  <a:pt x="1432" y="354"/>
                </a:cubicBezTo>
                <a:cubicBezTo>
                  <a:pt x="1449" y="354"/>
                  <a:pt x="1462" y="350"/>
                  <a:pt x="1471" y="341"/>
                </a:cubicBezTo>
                <a:cubicBezTo>
                  <a:pt x="1480" y="334"/>
                  <a:pt x="1485" y="324"/>
                  <a:pt x="1485" y="312"/>
                </a:cubicBezTo>
                <a:cubicBezTo>
                  <a:pt x="1485" y="301"/>
                  <a:pt x="1481" y="293"/>
                  <a:pt x="1474" y="286"/>
                </a:cubicBezTo>
                <a:close/>
                <a:moveTo>
                  <a:pt x="1622" y="223"/>
                </a:moveTo>
                <a:cubicBezTo>
                  <a:pt x="1610" y="210"/>
                  <a:pt x="1594" y="203"/>
                  <a:pt x="1572" y="203"/>
                </a:cubicBezTo>
                <a:cubicBezTo>
                  <a:pt x="1550" y="203"/>
                  <a:pt x="1533" y="209"/>
                  <a:pt x="1520" y="222"/>
                </a:cubicBezTo>
                <a:cubicBezTo>
                  <a:pt x="1506" y="236"/>
                  <a:pt x="1499" y="255"/>
                  <a:pt x="1499" y="280"/>
                </a:cubicBezTo>
                <a:cubicBezTo>
                  <a:pt x="1499" y="302"/>
                  <a:pt x="1505" y="320"/>
                  <a:pt x="1517" y="333"/>
                </a:cubicBezTo>
                <a:cubicBezTo>
                  <a:pt x="1530" y="347"/>
                  <a:pt x="1547" y="354"/>
                  <a:pt x="1569" y="354"/>
                </a:cubicBezTo>
                <a:cubicBezTo>
                  <a:pt x="1591" y="354"/>
                  <a:pt x="1608" y="347"/>
                  <a:pt x="1621" y="333"/>
                </a:cubicBezTo>
                <a:cubicBezTo>
                  <a:pt x="1634" y="319"/>
                  <a:pt x="1640" y="301"/>
                  <a:pt x="1640" y="278"/>
                </a:cubicBezTo>
                <a:cubicBezTo>
                  <a:pt x="1640" y="255"/>
                  <a:pt x="1634" y="236"/>
                  <a:pt x="1622" y="223"/>
                </a:cubicBezTo>
                <a:close/>
                <a:moveTo>
                  <a:pt x="1605" y="320"/>
                </a:moveTo>
                <a:cubicBezTo>
                  <a:pt x="1597" y="330"/>
                  <a:pt x="1586" y="334"/>
                  <a:pt x="1570" y="334"/>
                </a:cubicBezTo>
                <a:cubicBezTo>
                  <a:pt x="1556" y="334"/>
                  <a:pt x="1544" y="330"/>
                  <a:pt x="1535" y="320"/>
                </a:cubicBezTo>
                <a:cubicBezTo>
                  <a:pt x="1527" y="310"/>
                  <a:pt x="1522" y="297"/>
                  <a:pt x="1522" y="279"/>
                </a:cubicBezTo>
                <a:cubicBezTo>
                  <a:pt x="1522" y="261"/>
                  <a:pt x="1527" y="247"/>
                  <a:pt x="1536" y="237"/>
                </a:cubicBezTo>
                <a:cubicBezTo>
                  <a:pt x="1545" y="227"/>
                  <a:pt x="1556" y="223"/>
                  <a:pt x="1570" y="223"/>
                </a:cubicBezTo>
                <a:cubicBezTo>
                  <a:pt x="1585" y="223"/>
                  <a:pt x="1596" y="227"/>
                  <a:pt x="1604" y="237"/>
                </a:cubicBezTo>
                <a:cubicBezTo>
                  <a:pt x="1613" y="246"/>
                  <a:pt x="1617" y="260"/>
                  <a:pt x="1617" y="279"/>
                </a:cubicBezTo>
                <a:cubicBezTo>
                  <a:pt x="1617" y="297"/>
                  <a:pt x="1613" y="310"/>
                  <a:pt x="1605" y="320"/>
                </a:cubicBezTo>
                <a:close/>
                <a:moveTo>
                  <a:pt x="1733" y="137"/>
                </a:moveTo>
                <a:cubicBezTo>
                  <a:pt x="1729" y="135"/>
                  <a:pt x="1724" y="134"/>
                  <a:pt x="1717" y="134"/>
                </a:cubicBezTo>
                <a:cubicBezTo>
                  <a:pt x="1704" y="134"/>
                  <a:pt x="1694" y="138"/>
                  <a:pt x="1686" y="146"/>
                </a:cubicBezTo>
                <a:cubicBezTo>
                  <a:pt x="1676" y="155"/>
                  <a:pt x="1671" y="167"/>
                  <a:pt x="1671" y="183"/>
                </a:cubicBezTo>
                <a:cubicBezTo>
                  <a:pt x="1671" y="207"/>
                  <a:pt x="1671" y="207"/>
                  <a:pt x="1671" y="207"/>
                </a:cubicBezTo>
                <a:cubicBezTo>
                  <a:pt x="1646" y="207"/>
                  <a:pt x="1646" y="207"/>
                  <a:pt x="1646" y="207"/>
                </a:cubicBezTo>
                <a:cubicBezTo>
                  <a:pt x="1646" y="226"/>
                  <a:pt x="1646" y="226"/>
                  <a:pt x="1646" y="226"/>
                </a:cubicBezTo>
                <a:cubicBezTo>
                  <a:pt x="1671" y="226"/>
                  <a:pt x="1671" y="226"/>
                  <a:pt x="1671" y="226"/>
                </a:cubicBezTo>
                <a:cubicBezTo>
                  <a:pt x="1671" y="351"/>
                  <a:pt x="1671" y="351"/>
                  <a:pt x="1671" y="351"/>
                </a:cubicBezTo>
                <a:cubicBezTo>
                  <a:pt x="1694" y="351"/>
                  <a:pt x="1694" y="351"/>
                  <a:pt x="1694" y="351"/>
                </a:cubicBezTo>
                <a:cubicBezTo>
                  <a:pt x="1694" y="226"/>
                  <a:pt x="1694" y="226"/>
                  <a:pt x="1694" y="226"/>
                </a:cubicBezTo>
                <a:cubicBezTo>
                  <a:pt x="1728" y="226"/>
                  <a:pt x="1728" y="226"/>
                  <a:pt x="1728" y="226"/>
                </a:cubicBezTo>
                <a:cubicBezTo>
                  <a:pt x="1728" y="207"/>
                  <a:pt x="1728" y="207"/>
                  <a:pt x="1728" y="207"/>
                </a:cubicBezTo>
                <a:cubicBezTo>
                  <a:pt x="1694" y="207"/>
                  <a:pt x="1694" y="207"/>
                  <a:pt x="1694" y="207"/>
                </a:cubicBezTo>
                <a:cubicBezTo>
                  <a:pt x="1694" y="184"/>
                  <a:pt x="1694" y="184"/>
                  <a:pt x="1694" y="184"/>
                </a:cubicBezTo>
                <a:cubicBezTo>
                  <a:pt x="1694" y="164"/>
                  <a:pt x="1702" y="154"/>
                  <a:pt x="1718" y="154"/>
                </a:cubicBezTo>
                <a:cubicBezTo>
                  <a:pt x="1724" y="154"/>
                  <a:pt x="1729" y="155"/>
                  <a:pt x="1733" y="158"/>
                </a:cubicBezTo>
                <a:lnTo>
                  <a:pt x="1733" y="137"/>
                </a:lnTo>
                <a:close/>
                <a:moveTo>
                  <a:pt x="1816" y="330"/>
                </a:moveTo>
                <a:cubicBezTo>
                  <a:pt x="1812" y="333"/>
                  <a:pt x="1807" y="334"/>
                  <a:pt x="1801" y="334"/>
                </a:cubicBezTo>
                <a:cubicBezTo>
                  <a:pt x="1793" y="334"/>
                  <a:pt x="1788" y="332"/>
                  <a:pt x="1784" y="328"/>
                </a:cubicBezTo>
                <a:cubicBezTo>
                  <a:pt x="1781" y="324"/>
                  <a:pt x="1780" y="317"/>
                  <a:pt x="1780" y="307"/>
                </a:cubicBezTo>
                <a:cubicBezTo>
                  <a:pt x="1780" y="226"/>
                  <a:pt x="1780" y="226"/>
                  <a:pt x="1780" y="226"/>
                </a:cubicBezTo>
                <a:cubicBezTo>
                  <a:pt x="1816" y="226"/>
                  <a:pt x="1816" y="226"/>
                  <a:pt x="1816" y="226"/>
                </a:cubicBezTo>
                <a:cubicBezTo>
                  <a:pt x="1816" y="207"/>
                  <a:pt x="1816" y="207"/>
                  <a:pt x="1816" y="207"/>
                </a:cubicBezTo>
                <a:cubicBezTo>
                  <a:pt x="1780" y="207"/>
                  <a:pt x="1780" y="207"/>
                  <a:pt x="1780" y="207"/>
                </a:cubicBezTo>
                <a:cubicBezTo>
                  <a:pt x="1780" y="164"/>
                  <a:pt x="1780" y="164"/>
                  <a:pt x="1780" y="164"/>
                </a:cubicBezTo>
                <a:cubicBezTo>
                  <a:pt x="1771" y="167"/>
                  <a:pt x="1764" y="169"/>
                  <a:pt x="1756" y="171"/>
                </a:cubicBezTo>
                <a:cubicBezTo>
                  <a:pt x="1756" y="207"/>
                  <a:pt x="1756" y="207"/>
                  <a:pt x="1756" y="207"/>
                </a:cubicBezTo>
                <a:cubicBezTo>
                  <a:pt x="1732" y="207"/>
                  <a:pt x="1732" y="207"/>
                  <a:pt x="1732" y="207"/>
                </a:cubicBezTo>
                <a:cubicBezTo>
                  <a:pt x="1732" y="226"/>
                  <a:pt x="1732" y="226"/>
                  <a:pt x="1732" y="226"/>
                </a:cubicBezTo>
                <a:cubicBezTo>
                  <a:pt x="1756" y="226"/>
                  <a:pt x="1756" y="226"/>
                  <a:pt x="1756" y="226"/>
                </a:cubicBezTo>
                <a:cubicBezTo>
                  <a:pt x="1756" y="311"/>
                  <a:pt x="1756" y="311"/>
                  <a:pt x="1756" y="311"/>
                </a:cubicBezTo>
                <a:cubicBezTo>
                  <a:pt x="1756" y="340"/>
                  <a:pt x="1769" y="354"/>
                  <a:pt x="1794" y="354"/>
                </a:cubicBezTo>
                <a:cubicBezTo>
                  <a:pt x="1803" y="354"/>
                  <a:pt x="1810" y="352"/>
                  <a:pt x="1816" y="349"/>
                </a:cubicBezTo>
                <a:lnTo>
                  <a:pt x="1816" y="330"/>
                </a:lnTo>
                <a:close/>
                <a:moveTo>
                  <a:pt x="785" y="389"/>
                </a:moveTo>
                <a:cubicBezTo>
                  <a:pt x="729" y="389"/>
                  <a:pt x="729" y="389"/>
                  <a:pt x="729" y="389"/>
                </a:cubicBezTo>
                <a:cubicBezTo>
                  <a:pt x="729" y="591"/>
                  <a:pt x="729" y="591"/>
                  <a:pt x="729" y="591"/>
                </a:cubicBezTo>
                <a:cubicBezTo>
                  <a:pt x="782" y="591"/>
                  <a:pt x="782" y="591"/>
                  <a:pt x="782" y="591"/>
                </a:cubicBezTo>
                <a:cubicBezTo>
                  <a:pt x="816" y="591"/>
                  <a:pt x="843" y="581"/>
                  <a:pt x="863" y="562"/>
                </a:cubicBezTo>
                <a:cubicBezTo>
                  <a:pt x="882" y="543"/>
                  <a:pt x="891" y="518"/>
                  <a:pt x="891" y="487"/>
                </a:cubicBezTo>
                <a:cubicBezTo>
                  <a:pt x="891" y="422"/>
                  <a:pt x="856" y="389"/>
                  <a:pt x="785" y="389"/>
                </a:cubicBezTo>
                <a:close/>
                <a:moveTo>
                  <a:pt x="844" y="548"/>
                </a:moveTo>
                <a:cubicBezTo>
                  <a:pt x="830" y="562"/>
                  <a:pt x="809" y="569"/>
                  <a:pt x="783" y="569"/>
                </a:cubicBezTo>
                <a:cubicBezTo>
                  <a:pt x="753" y="569"/>
                  <a:pt x="753" y="569"/>
                  <a:pt x="753" y="569"/>
                </a:cubicBezTo>
                <a:cubicBezTo>
                  <a:pt x="753" y="410"/>
                  <a:pt x="753" y="410"/>
                  <a:pt x="753" y="410"/>
                </a:cubicBezTo>
                <a:cubicBezTo>
                  <a:pt x="784" y="410"/>
                  <a:pt x="784" y="410"/>
                  <a:pt x="784" y="410"/>
                </a:cubicBezTo>
                <a:cubicBezTo>
                  <a:pt x="839" y="410"/>
                  <a:pt x="866" y="436"/>
                  <a:pt x="866" y="488"/>
                </a:cubicBezTo>
                <a:cubicBezTo>
                  <a:pt x="866" y="514"/>
                  <a:pt x="859" y="534"/>
                  <a:pt x="844" y="548"/>
                </a:cubicBezTo>
                <a:close/>
                <a:moveTo>
                  <a:pt x="1010" y="447"/>
                </a:moveTo>
                <a:cubicBezTo>
                  <a:pt x="969" y="558"/>
                  <a:pt x="969" y="558"/>
                  <a:pt x="969" y="558"/>
                </a:cubicBezTo>
                <a:cubicBezTo>
                  <a:pt x="968" y="563"/>
                  <a:pt x="967" y="566"/>
                  <a:pt x="966" y="568"/>
                </a:cubicBezTo>
                <a:cubicBezTo>
                  <a:pt x="965" y="568"/>
                  <a:pt x="965" y="568"/>
                  <a:pt x="965" y="568"/>
                </a:cubicBezTo>
                <a:cubicBezTo>
                  <a:pt x="964" y="563"/>
                  <a:pt x="963" y="560"/>
                  <a:pt x="962" y="557"/>
                </a:cubicBezTo>
                <a:cubicBezTo>
                  <a:pt x="924" y="447"/>
                  <a:pt x="924" y="447"/>
                  <a:pt x="924" y="447"/>
                </a:cubicBezTo>
                <a:cubicBezTo>
                  <a:pt x="898" y="447"/>
                  <a:pt x="898" y="447"/>
                  <a:pt x="898" y="447"/>
                </a:cubicBezTo>
                <a:cubicBezTo>
                  <a:pt x="954" y="590"/>
                  <a:pt x="954" y="590"/>
                  <a:pt x="954" y="590"/>
                </a:cubicBezTo>
                <a:cubicBezTo>
                  <a:pt x="943" y="618"/>
                  <a:pt x="943" y="618"/>
                  <a:pt x="943" y="618"/>
                </a:cubicBezTo>
                <a:cubicBezTo>
                  <a:pt x="937" y="632"/>
                  <a:pt x="928" y="638"/>
                  <a:pt x="916" y="638"/>
                </a:cubicBezTo>
                <a:cubicBezTo>
                  <a:pt x="912" y="638"/>
                  <a:pt x="908" y="638"/>
                  <a:pt x="903" y="636"/>
                </a:cubicBezTo>
                <a:cubicBezTo>
                  <a:pt x="903" y="657"/>
                  <a:pt x="903" y="657"/>
                  <a:pt x="903" y="657"/>
                </a:cubicBezTo>
                <a:cubicBezTo>
                  <a:pt x="907" y="658"/>
                  <a:pt x="912" y="658"/>
                  <a:pt x="918" y="658"/>
                </a:cubicBezTo>
                <a:cubicBezTo>
                  <a:pt x="939" y="658"/>
                  <a:pt x="956" y="643"/>
                  <a:pt x="968" y="614"/>
                </a:cubicBezTo>
                <a:cubicBezTo>
                  <a:pt x="1034" y="447"/>
                  <a:pt x="1034" y="447"/>
                  <a:pt x="1034" y="447"/>
                </a:cubicBezTo>
                <a:lnTo>
                  <a:pt x="1010" y="447"/>
                </a:lnTo>
                <a:close/>
                <a:moveTo>
                  <a:pt x="1169" y="502"/>
                </a:moveTo>
                <a:cubicBezTo>
                  <a:pt x="1169" y="484"/>
                  <a:pt x="1165" y="469"/>
                  <a:pt x="1157" y="459"/>
                </a:cubicBezTo>
                <a:cubicBezTo>
                  <a:pt x="1149" y="448"/>
                  <a:pt x="1137" y="443"/>
                  <a:pt x="1121" y="443"/>
                </a:cubicBezTo>
                <a:cubicBezTo>
                  <a:pt x="1100" y="443"/>
                  <a:pt x="1084" y="452"/>
                  <a:pt x="1074" y="471"/>
                </a:cubicBezTo>
                <a:cubicBezTo>
                  <a:pt x="1073" y="471"/>
                  <a:pt x="1073" y="471"/>
                  <a:pt x="1073" y="471"/>
                </a:cubicBezTo>
                <a:cubicBezTo>
                  <a:pt x="1073" y="447"/>
                  <a:pt x="1073" y="447"/>
                  <a:pt x="1073" y="447"/>
                </a:cubicBezTo>
                <a:cubicBezTo>
                  <a:pt x="1050" y="447"/>
                  <a:pt x="1050" y="447"/>
                  <a:pt x="1050" y="447"/>
                </a:cubicBezTo>
                <a:cubicBezTo>
                  <a:pt x="1050" y="591"/>
                  <a:pt x="1050" y="591"/>
                  <a:pt x="1050" y="591"/>
                </a:cubicBezTo>
                <a:cubicBezTo>
                  <a:pt x="1073" y="591"/>
                  <a:pt x="1073" y="591"/>
                  <a:pt x="1073" y="591"/>
                </a:cubicBezTo>
                <a:cubicBezTo>
                  <a:pt x="1073" y="509"/>
                  <a:pt x="1073" y="509"/>
                  <a:pt x="1073" y="509"/>
                </a:cubicBezTo>
                <a:cubicBezTo>
                  <a:pt x="1073" y="495"/>
                  <a:pt x="1077" y="484"/>
                  <a:pt x="1084" y="476"/>
                </a:cubicBezTo>
                <a:cubicBezTo>
                  <a:pt x="1092" y="467"/>
                  <a:pt x="1101" y="463"/>
                  <a:pt x="1113" y="463"/>
                </a:cubicBezTo>
                <a:cubicBezTo>
                  <a:pt x="1135" y="463"/>
                  <a:pt x="1146" y="478"/>
                  <a:pt x="1146" y="509"/>
                </a:cubicBezTo>
                <a:cubicBezTo>
                  <a:pt x="1146" y="591"/>
                  <a:pt x="1146" y="591"/>
                  <a:pt x="1146" y="591"/>
                </a:cubicBezTo>
                <a:cubicBezTo>
                  <a:pt x="1169" y="591"/>
                  <a:pt x="1169" y="591"/>
                  <a:pt x="1169" y="591"/>
                </a:cubicBezTo>
                <a:lnTo>
                  <a:pt x="1169" y="502"/>
                </a:lnTo>
                <a:close/>
                <a:moveTo>
                  <a:pt x="1306" y="497"/>
                </a:moveTo>
                <a:cubicBezTo>
                  <a:pt x="1306" y="461"/>
                  <a:pt x="1289" y="443"/>
                  <a:pt x="1255" y="443"/>
                </a:cubicBezTo>
                <a:cubicBezTo>
                  <a:pt x="1247" y="443"/>
                  <a:pt x="1237" y="445"/>
                  <a:pt x="1227" y="448"/>
                </a:cubicBezTo>
                <a:cubicBezTo>
                  <a:pt x="1218" y="451"/>
                  <a:pt x="1211" y="454"/>
                  <a:pt x="1207" y="457"/>
                </a:cubicBezTo>
                <a:cubicBezTo>
                  <a:pt x="1207" y="480"/>
                  <a:pt x="1207" y="480"/>
                  <a:pt x="1207" y="480"/>
                </a:cubicBezTo>
                <a:cubicBezTo>
                  <a:pt x="1221" y="469"/>
                  <a:pt x="1236" y="463"/>
                  <a:pt x="1254" y="463"/>
                </a:cubicBezTo>
                <a:cubicBezTo>
                  <a:pt x="1273" y="463"/>
                  <a:pt x="1283" y="475"/>
                  <a:pt x="1283" y="499"/>
                </a:cubicBezTo>
                <a:cubicBezTo>
                  <a:pt x="1240" y="505"/>
                  <a:pt x="1240" y="505"/>
                  <a:pt x="1240" y="505"/>
                </a:cubicBezTo>
                <a:cubicBezTo>
                  <a:pt x="1208" y="510"/>
                  <a:pt x="1192" y="525"/>
                  <a:pt x="1192" y="552"/>
                </a:cubicBezTo>
                <a:cubicBezTo>
                  <a:pt x="1192" y="565"/>
                  <a:pt x="1196" y="574"/>
                  <a:pt x="1204" y="582"/>
                </a:cubicBezTo>
                <a:cubicBezTo>
                  <a:pt x="1212" y="590"/>
                  <a:pt x="1224" y="594"/>
                  <a:pt x="1238" y="594"/>
                </a:cubicBezTo>
                <a:cubicBezTo>
                  <a:pt x="1258" y="594"/>
                  <a:pt x="1273" y="585"/>
                  <a:pt x="1283" y="568"/>
                </a:cubicBezTo>
                <a:cubicBezTo>
                  <a:pt x="1283" y="568"/>
                  <a:pt x="1283" y="568"/>
                  <a:pt x="1283" y="568"/>
                </a:cubicBezTo>
                <a:cubicBezTo>
                  <a:pt x="1283" y="591"/>
                  <a:pt x="1283" y="591"/>
                  <a:pt x="1283" y="591"/>
                </a:cubicBezTo>
                <a:cubicBezTo>
                  <a:pt x="1306" y="591"/>
                  <a:pt x="1306" y="591"/>
                  <a:pt x="1306" y="591"/>
                </a:cubicBezTo>
                <a:lnTo>
                  <a:pt x="1306" y="497"/>
                </a:lnTo>
                <a:close/>
                <a:moveTo>
                  <a:pt x="1283" y="532"/>
                </a:moveTo>
                <a:cubicBezTo>
                  <a:pt x="1283" y="544"/>
                  <a:pt x="1279" y="554"/>
                  <a:pt x="1272" y="562"/>
                </a:cubicBezTo>
                <a:cubicBezTo>
                  <a:pt x="1265" y="570"/>
                  <a:pt x="1255" y="574"/>
                  <a:pt x="1244" y="574"/>
                </a:cubicBezTo>
                <a:cubicBezTo>
                  <a:pt x="1235" y="574"/>
                  <a:pt x="1228" y="572"/>
                  <a:pt x="1223" y="568"/>
                </a:cubicBezTo>
                <a:cubicBezTo>
                  <a:pt x="1219" y="563"/>
                  <a:pt x="1216" y="557"/>
                  <a:pt x="1216" y="551"/>
                </a:cubicBezTo>
                <a:cubicBezTo>
                  <a:pt x="1216" y="542"/>
                  <a:pt x="1218" y="536"/>
                  <a:pt x="1222" y="532"/>
                </a:cubicBezTo>
                <a:cubicBezTo>
                  <a:pt x="1227" y="528"/>
                  <a:pt x="1236" y="524"/>
                  <a:pt x="1248" y="523"/>
                </a:cubicBezTo>
                <a:cubicBezTo>
                  <a:pt x="1283" y="518"/>
                  <a:pt x="1283" y="518"/>
                  <a:pt x="1283" y="518"/>
                </a:cubicBezTo>
                <a:lnTo>
                  <a:pt x="1283" y="532"/>
                </a:lnTo>
                <a:close/>
                <a:moveTo>
                  <a:pt x="1546" y="502"/>
                </a:moveTo>
                <a:cubicBezTo>
                  <a:pt x="1546" y="463"/>
                  <a:pt x="1530" y="443"/>
                  <a:pt x="1498" y="443"/>
                </a:cubicBezTo>
                <a:cubicBezTo>
                  <a:pt x="1477" y="443"/>
                  <a:pt x="1461" y="453"/>
                  <a:pt x="1450" y="473"/>
                </a:cubicBezTo>
                <a:cubicBezTo>
                  <a:pt x="1447" y="464"/>
                  <a:pt x="1443" y="457"/>
                  <a:pt x="1435" y="452"/>
                </a:cubicBezTo>
                <a:cubicBezTo>
                  <a:pt x="1428" y="446"/>
                  <a:pt x="1419" y="443"/>
                  <a:pt x="1409" y="443"/>
                </a:cubicBezTo>
                <a:cubicBezTo>
                  <a:pt x="1390" y="443"/>
                  <a:pt x="1375" y="452"/>
                  <a:pt x="1365" y="469"/>
                </a:cubicBezTo>
                <a:cubicBezTo>
                  <a:pt x="1364" y="469"/>
                  <a:pt x="1364" y="469"/>
                  <a:pt x="1364" y="469"/>
                </a:cubicBezTo>
                <a:cubicBezTo>
                  <a:pt x="1364" y="447"/>
                  <a:pt x="1364" y="447"/>
                  <a:pt x="1364" y="447"/>
                </a:cubicBezTo>
                <a:cubicBezTo>
                  <a:pt x="1341" y="447"/>
                  <a:pt x="1341" y="447"/>
                  <a:pt x="1341" y="447"/>
                </a:cubicBezTo>
                <a:cubicBezTo>
                  <a:pt x="1341" y="591"/>
                  <a:pt x="1341" y="591"/>
                  <a:pt x="1341" y="591"/>
                </a:cubicBezTo>
                <a:cubicBezTo>
                  <a:pt x="1364" y="591"/>
                  <a:pt x="1364" y="591"/>
                  <a:pt x="1364" y="591"/>
                </a:cubicBezTo>
                <a:cubicBezTo>
                  <a:pt x="1364" y="509"/>
                  <a:pt x="1364" y="509"/>
                  <a:pt x="1364" y="509"/>
                </a:cubicBezTo>
                <a:cubicBezTo>
                  <a:pt x="1364" y="495"/>
                  <a:pt x="1367" y="484"/>
                  <a:pt x="1374" y="475"/>
                </a:cubicBezTo>
                <a:cubicBezTo>
                  <a:pt x="1381" y="467"/>
                  <a:pt x="1389" y="463"/>
                  <a:pt x="1399" y="463"/>
                </a:cubicBezTo>
                <a:cubicBezTo>
                  <a:pt x="1421" y="463"/>
                  <a:pt x="1432" y="477"/>
                  <a:pt x="1432" y="505"/>
                </a:cubicBezTo>
                <a:cubicBezTo>
                  <a:pt x="1432" y="591"/>
                  <a:pt x="1432" y="591"/>
                  <a:pt x="1432" y="591"/>
                </a:cubicBezTo>
                <a:cubicBezTo>
                  <a:pt x="1455" y="591"/>
                  <a:pt x="1455" y="591"/>
                  <a:pt x="1455" y="591"/>
                </a:cubicBezTo>
                <a:cubicBezTo>
                  <a:pt x="1455" y="509"/>
                  <a:pt x="1455" y="509"/>
                  <a:pt x="1455" y="509"/>
                </a:cubicBezTo>
                <a:cubicBezTo>
                  <a:pt x="1455" y="496"/>
                  <a:pt x="1458" y="485"/>
                  <a:pt x="1465" y="476"/>
                </a:cubicBezTo>
                <a:cubicBezTo>
                  <a:pt x="1472" y="467"/>
                  <a:pt x="1480" y="463"/>
                  <a:pt x="1490" y="463"/>
                </a:cubicBezTo>
                <a:cubicBezTo>
                  <a:pt x="1501" y="463"/>
                  <a:pt x="1509" y="466"/>
                  <a:pt x="1514" y="473"/>
                </a:cubicBezTo>
                <a:cubicBezTo>
                  <a:pt x="1520" y="480"/>
                  <a:pt x="1522" y="491"/>
                  <a:pt x="1522" y="508"/>
                </a:cubicBezTo>
                <a:cubicBezTo>
                  <a:pt x="1522" y="591"/>
                  <a:pt x="1522" y="591"/>
                  <a:pt x="1522" y="591"/>
                </a:cubicBezTo>
                <a:cubicBezTo>
                  <a:pt x="1546" y="591"/>
                  <a:pt x="1546" y="591"/>
                  <a:pt x="1546" y="591"/>
                </a:cubicBezTo>
                <a:lnTo>
                  <a:pt x="1546" y="502"/>
                </a:lnTo>
                <a:close/>
                <a:moveTo>
                  <a:pt x="1603" y="384"/>
                </a:moveTo>
                <a:cubicBezTo>
                  <a:pt x="1600" y="382"/>
                  <a:pt x="1596" y="380"/>
                  <a:pt x="1592" y="380"/>
                </a:cubicBezTo>
                <a:cubicBezTo>
                  <a:pt x="1588" y="380"/>
                  <a:pt x="1584" y="382"/>
                  <a:pt x="1582" y="384"/>
                </a:cubicBezTo>
                <a:cubicBezTo>
                  <a:pt x="1579" y="387"/>
                  <a:pt x="1577" y="391"/>
                  <a:pt x="1577" y="395"/>
                </a:cubicBezTo>
                <a:cubicBezTo>
                  <a:pt x="1577" y="399"/>
                  <a:pt x="1579" y="403"/>
                  <a:pt x="1582" y="406"/>
                </a:cubicBezTo>
                <a:cubicBezTo>
                  <a:pt x="1584" y="409"/>
                  <a:pt x="1588" y="410"/>
                  <a:pt x="1592" y="410"/>
                </a:cubicBezTo>
                <a:cubicBezTo>
                  <a:pt x="1596" y="410"/>
                  <a:pt x="1600" y="409"/>
                  <a:pt x="1603" y="406"/>
                </a:cubicBezTo>
                <a:cubicBezTo>
                  <a:pt x="1606" y="403"/>
                  <a:pt x="1607" y="399"/>
                  <a:pt x="1607" y="395"/>
                </a:cubicBezTo>
                <a:cubicBezTo>
                  <a:pt x="1607" y="391"/>
                  <a:pt x="1606" y="387"/>
                  <a:pt x="1603" y="384"/>
                </a:cubicBezTo>
                <a:close/>
                <a:moveTo>
                  <a:pt x="1603" y="447"/>
                </a:moveTo>
                <a:cubicBezTo>
                  <a:pt x="1580" y="447"/>
                  <a:pt x="1580" y="447"/>
                  <a:pt x="1580" y="447"/>
                </a:cubicBezTo>
                <a:cubicBezTo>
                  <a:pt x="1580" y="591"/>
                  <a:pt x="1580" y="591"/>
                  <a:pt x="1580" y="591"/>
                </a:cubicBezTo>
                <a:cubicBezTo>
                  <a:pt x="1603" y="591"/>
                  <a:pt x="1603" y="591"/>
                  <a:pt x="1603" y="591"/>
                </a:cubicBezTo>
                <a:lnTo>
                  <a:pt x="1603" y="447"/>
                </a:lnTo>
                <a:close/>
                <a:moveTo>
                  <a:pt x="1738" y="562"/>
                </a:moveTo>
                <a:cubicBezTo>
                  <a:pt x="1727" y="570"/>
                  <a:pt x="1716" y="574"/>
                  <a:pt x="1703" y="574"/>
                </a:cubicBezTo>
                <a:cubicBezTo>
                  <a:pt x="1688" y="574"/>
                  <a:pt x="1676" y="570"/>
                  <a:pt x="1667" y="560"/>
                </a:cubicBezTo>
                <a:cubicBezTo>
                  <a:pt x="1659" y="550"/>
                  <a:pt x="1654" y="537"/>
                  <a:pt x="1654" y="520"/>
                </a:cubicBezTo>
                <a:cubicBezTo>
                  <a:pt x="1654" y="503"/>
                  <a:pt x="1659" y="489"/>
                  <a:pt x="1669" y="478"/>
                </a:cubicBezTo>
                <a:cubicBezTo>
                  <a:pt x="1678" y="468"/>
                  <a:pt x="1690" y="463"/>
                  <a:pt x="1704" y="463"/>
                </a:cubicBezTo>
                <a:cubicBezTo>
                  <a:pt x="1717" y="463"/>
                  <a:pt x="1728" y="467"/>
                  <a:pt x="1739" y="474"/>
                </a:cubicBezTo>
                <a:cubicBezTo>
                  <a:pt x="1739" y="450"/>
                  <a:pt x="1739" y="450"/>
                  <a:pt x="1739" y="450"/>
                </a:cubicBezTo>
                <a:cubicBezTo>
                  <a:pt x="1729" y="446"/>
                  <a:pt x="1718" y="443"/>
                  <a:pt x="1705" y="443"/>
                </a:cubicBezTo>
                <a:cubicBezTo>
                  <a:pt x="1683" y="443"/>
                  <a:pt x="1664" y="450"/>
                  <a:pt x="1651" y="465"/>
                </a:cubicBezTo>
                <a:cubicBezTo>
                  <a:pt x="1637" y="479"/>
                  <a:pt x="1630" y="499"/>
                  <a:pt x="1630" y="522"/>
                </a:cubicBezTo>
                <a:cubicBezTo>
                  <a:pt x="1630" y="543"/>
                  <a:pt x="1637" y="560"/>
                  <a:pt x="1649" y="574"/>
                </a:cubicBezTo>
                <a:cubicBezTo>
                  <a:pt x="1662" y="587"/>
                  <a:pt x="1678" y="594"/>
                  <a:pt x="1699" y="594"/>
                </a:cubicBezTo>
                <a:cubicBezTo>
                  <a:pt x="1714" y="594"/>
                  <a:pt x="1727" y="591"/>
                  <a:pt x="1738" y="584"/>
                </a:cubicBezTo>
                <a:lnTo>
                  <a:pt x="1738" y="562"/>
                </a:lnTo>
                <a:close/>
                <a:moveTo>
                  <a:pt x="1833" y="526"/>
                </a:moveTo>
                <a:cubicBezTo>
                  <a:pt x="1827" y="520"/>
                  <a:pt x="1818" y="515"/>
                  <a:pt x="1806" y="510"/>
                </a:cubicBezTo>
                <a:cubicBezTo>
                  <a:pt x="1795" y="505"/>
                  <a:pt x="1788" y="501"/>
                  <a:pt x="1785" y="498"/>
                </a:cubicBezTo>
                <a:cubicBezTo>
                  <a:pt x="1781" y="494"/>
                  <a:pt x="1779" y="489"/>
                  <a:pt x="1779" y="483"/>
                </a:cubicBezTo>
                <a:cubicBezTo>
                  <a:pt x="1779" y="477"/>
                  <a:pt x="1781" y="472"/>
                  <a:pt x="1786" y="468"/>
                </a:cubicBezTo>
                <a:cubicBezTo>
                  <a:pt x="1790" y="465"/>
                  <a:pt x="1796" y="463"/>
                  <a:pt x="1804" y="463"/>
                </a:cubicBezTo>
                <a:cubicBezTo>
                  <a:pt x="1816" y="463"/>
                  <a:pt x="1827" y="466"/>
                  <a:pt x="1837" y="473"/>
                </a:cubicBezTo>
                <a:cubicBezTo>
                  <a:pt x="1837" y="450"/>
                  <a:pt x="1837" y="450"/>
                  <a:pt x="1837" y="450"/>
                </a:cubicBezTo>
                <a:cubicBezTo>
                  <a:pt x="1828" y="445"/>
                  <a:pt x="1817" y="443"/>
                  <a:pt x="1806" y="443"/>
                </a:cubicBezTo>
                <a:cubicBezTo>
                  <a:pt x="1791" y="443"/>
                  <a:pt x="1779" y="447"/>
                  <a:pt x="1769" y="455"/>
                </a:cubicBezTo>
                <a:cubicBezTo>
                  <a:pt x="1760" y="463"/>
                  <a:pt x="1755" y="473"/>
                  <a:pt x="1755" y="485"/>
                </a:cubicBezTo>
                <a:cubicBezTo>
                  <a:pt x="1755" y="496"/>
                  <a:pt x="1758" y="504"/>
                  <a:pt x="1764" y="511"/>
                </a:cubicBezTo>
                <a:cubicBezTo>
                  <a:pt x="1769" y="517"/>
                  <a:pt x="1778" y="522"/>
                  <a:pt x="1790" y="527"/>
                </a:cubicBezTo>
                <a:cubicBezTo>
                  <a:pt x="1802" y="532"/>
                  <a:pt x="1810" y="537"/>
                  <a:pt x="1814" y="540"/>
                </a:cubicBezTo>
                <a:cubicBezTo>
                  <a:pt x="1818" y="544"/>
                  <a:pt x="1820" y="549"/>
                  <a:pt x="1820" y="554"/>
                </a:cubicBezTo>
                <a:cubicBezTo>
                  <a:pt x="1820" y="568"/>
                  <a:pt x="1811" y="574"/>
                  <a:pt x="1792" y="574"/>
                </a:cubicBezTo>
                <a:cubicBezTo>
                  <a:pt x="1779" y="574"/>
                  <a:pt x="1766" y="570"/>
                  <a:pt x="1755" y="561"/>
                </a:cubicBezTo>
                <a:cubicBezTo>
                  <a:pt x="1755" y="585"/>
                  <a:pt x="1755" y="585"/>
                  <a:pt x="1755" y="585"/>
                </a:cubicBezTo>
                <a:cubicBezTo>
                  <a:pt x="1765" y="591"/>
                  <a:pt x="1777" y="594"/>
                  <a:pt x="1791" y="594"/>
                </a:cubicBezTo>
                <a:cubicBezTo>
                  <a:pt x="1807" y="594"/>
                  <a:pt x="1820" y="590"/>
                  <a:pt x="1830" y="581"/>
                </a:cubicBezTo>
                <a:cubicBezTo>
                  <a:pt x="1839" y="574"/>
                  <a:pt x="1843" y="564"/>
                  <a:pt x="1843" y="552"/>
                </a:cubicBezTo>
                <a:cubicBezTo>
                  <a:pt x="1843" y="541"/>
                  <a:pt x="1840" y="533"/>
                  <a:pt x="1833" y="526"/>
                </a:cubicBezTo>
                <a:close/>
                <a:moveTo>
                  <a:pt x="2079" y="559"/>
                </a:moveTo>
                <a:cubicBezTo>
                  <a:pt x="2064" y="568"/>
                  <a:pt x="2047" y="573"/>
                  <a:pt x="2027" y="573"/>
                </a:cubicBezTo>
                <a:cubicBezTo>
                  <a:pt x="2005" y="573"/>
                  <a:pt x="1988" y="566"/>
                  <a:pt x="1974" y="552"/>
                </a:cubicBezTo>
                <a:cubicBezTo>
                  <a:pt x="1960" y="537"/>
                  <a:pt x="1953" y="517"/>
                  <a:pt x="1953" y="492"/>
                </a:cubicBezTo>
                <a:cubicBezTo>
                  <a:pt x="1953" y="466"/>
                  <a:pt x="1961" y="445"/>
                  <a:pt x="1976" y="429"/>
                </a:cubicBezTo>
                <a:cubicBezTo>
                  <a:pt x="1990" y="414"/>
                  <a:pt x="2008" y="407"/>
                  <a:pt x="2031" y="407"/>
                </a:cubicBezTo>
                <a:cubicBezTo>
                  <a:pt x="2049" y="407"/>
                  <a:pt x="2065" y="411"/>
                  <a:pt x="2079" y="419"/>
                </a:cubicBezTo>
                <a:cubicBezTo>
                  <a:pt x="2079" y="394"/>
                  <a:pt x="2079" y="394"/>
                  <a:pt x="2079" y="394"/>
                </a:cubicBezTo>
                <a:cubicBezTo>
                  <a:pt x="2066" y="388"/>
                  <a:pt x="2051" y="386"/>
                  <a:pt x="2031" y="386"/>
                </a:cubicBezTo>
                <a:cubicBezTo>
                  <a:pt x="2002" y="386"/>
                  <a:pt x="1978" y="395"/>
                  <a:pt x="1959" y="414"/>
                </a:cubicBezTo>
                <a:cubicBezTo>
                  <a:pt x="1939" y="434"/>
                  <a:pt x="1929" y="461"/>
                  <a:pt x="1929" y="494"/>
                </a:cubicBezTo>
                <a:cubicBezTo>
                  <a:pt x="1929" y="524"/>
                  <a:pt x="1937" y="548"/>
                  <a:pt x="1954" y="566"/>
                </a:cubicBezTo>
                <a:cubicBezTo>
                  <a:pt x="1971" y="585"/>
                  <a:pt x="1994" y="594"/>
                  <a:pt x="2023" y="594"/>
                </a:cubicBezTo>
                <a:cubicBezTo>
                  <a:pt x="2046" y="594"/>
                  <a:pt x="2064" y="590"/>
                  <a:pt x="2079" y="582"/>
                </a:cubicBezTo>
                <a:lnTo>
                  <a:pt x="2079" y="559"/>
                </a:lnTo>
                <a:close/>
                <a:moveTo>
                  <a:pt x="2209" y="523"/>
                </a:moveTo>
                <a:cubicBezTo>
                  <a:pt x="2203" y="510"/>
                  <a:pt x="2196" y="502"/>
                  <a:pt x="2188" y="499"/>
                </a:cubicBezTo>
                <a:cubicBezTo>
                  <a:pt x="2188" y="499"/>
                  <a:pt x="2188" y="499"/>
                  <a:pt x="2188" y="499"/>
                </a:cubicBezTo>
                <a:cubicBezTo>
                  <a:pt x="2202" y="495"/>
                  <a:pt x="2213" y="489"/>
                  <a:pt x="2221" y="479"/>
                </a:cubicBezTo>
                <a:cubicBezTo>
                  <a:pt x="2229" y="469"/>
                  <a:pt x="2233" y="457"/>
                  <a:pt x="2233" y="443"/>
                </a:cubicBezTo>
                <a:cubicBezTo>
                  <a:pt x="2233" y="427"/>
                  <a:pt x="2228" y="414"/>
                  <a:pt x="2218" y="404"/>
                </a:cubicBezTo>
                <a:cubicBezTo>
                  <a:pt x="2207" y="394"/>
                  <a:pt x="2192" y="389"/>
                  <a:pt x="2172" y="389"/>
                </a:cubicBezTo>
                <a:cubicBezTo>
                  <a:pt x="2111" y="389"/>
                  <a:pt x="2111" y="389"/>
                  <a:pt x="2111" y="389"/>
                </a:cubicBezTo>
                <a:cubicBezTo>
                  <a:pt x="2111" y="591"/>
                  <a:pt x="2111" y="591"/>
                  <a:pt x="2111" y="591"/>
                </a:cubicBezTo>
                <a:cubicBezTo>
                  <a:pt x="2135" y="591"/>
                  <a:pt x="2135" y="591"/>
                  <a:pt x="2135" y="591"/>
                </a:cubicBezTo>
                <a:cubicBezTo>
                  <a:pt x="2135" y="505"/>
                  <a:pt x="2135" y="505"/>
                  <a:pt x="2135" y="505"/>
                </a:cubicBezTo>
                <a:cubicBezTo>
                  <a:pt x="2156" y="505"/>
                  <a:pt x="2156" y="505"/>
                  <a:pt x="2156" y="505"/>
                </a:cubicBezTo>
                <a:cubicBezTo>
                  <a:pt x="2169" y="505"/>
                  <a:pt x="2179" y="513"/>
                  <a:pt x="2186" y="530"/>
                </a:cubicBezTo>
                <a:cubicBezTo>
                  <a:pt x="2213" y="591"/>
                  <a:pt x="2213" y="591"/>
                  <a:pt x="2213" y="591"/>
                </a:cubicBezTo>
                <a:cubicBezTo>
                  <a:pt x="2241" y="591"/>
                  <a:pt x="2241" y="591"/>
                  <a:pt x="2241" y="591"/>
                </a:cubicBezTo>
                <a:lnTo>
                  <a:pt x="2209" y="523"/>
                </a:lnTo>
                <a:close/>
                <a:moveTo>
                  <a:pt x="2197" y="473"/>
                </a:moveTo>
                <a:cubicBezTo>
                  <a:pt x="2189" y="480"/>
                  <a:pt x="2179" y="483"/>
                  <a:pt x="2166" y="483"/>
                </a:cubicBezTo>
                <a:cubicBezTo>
                  <a:pt x="2135" y="483"/>
                  <a:pt x="2135" y="483"/>
                  <a:pt x="2135" y="483"/>
                </a:cubicBezTo>
                <a:cubicBezTo>
                  <a:pt x="2135" y="410"/>
                  <a:pt x="2135" y="410"/>
                  <a:pt x="2135" y="410"/>
                </a:cubicBezTo>
                <a:cubicBezTo>
                  <a:pt x="2167" y="410"/>
                  <a:pt x="2167" y="410"/>
                  <a:pt x="2167" y="410"/>
                </a:cubicBezTo>
                <a:cubicBezTo>
                  <a:pt x="2181" y="410"/>
                  <a:pt x="2191" y="413"/>
                  <a:pt x="2198" y="419"/>
                </a:cubicBezTo>
                <a:cubicBezTo>
                  <a:pt x="2205" y="426"/>
                  <a:pt x="2208" y="434"/>
                  <a:pt x="2208" y="445"/>
                </a:cubicBezTo>
                <a:cubicBezTo>
                  <a:pt x="2208" y="456"/>
                  <a:pt x="2204" y="466"/>
                  <a:pt x="2197" y="473"/>
                </a:cubicBezTo>
                <a:close/>
                <a:moveTo>
                  <a:pt x="2474" y="389"/>
                </a:moveTo>
                <a:cubicBezTo>
                  <a:pt x="2445" y="389"/>
                  <a:pt x="2445" y="389"/>
                  <a:pt x="2445" y="389"/>
                </a:cubicBezTo>
                <a:cubicBezTo>
                  <a:pt x="2381" y="529"/>
                  <a:pt x="2381" y="529"/>
                  <a:pt x="2381" y="529"/>
                </a:cubicBezTo>
                <a:cubicBezTo>
                  <a:pt x="2379" y="534"/>
                  <a:pt x="2376" y="543"/>
                  <a:pt x="2372" y="554"/>
                </a:cubicBezTo>
                <a:cubicBezTo>
                  <a:pt x="2371" y="554"/>
                  <a:pt x="2371" y="554"/>
                  <a:pt x="2371" y="554"/>
                </a:cubicBezTo>
                <a:cubicBezTo>
                  <a:pt x="2369" y="548"/>
                  <a:pt x="2366" y="540"/>
                  <a:pt x="2362" y="530"/>
                </a:cubicBezTo>
                <a:cubicBezTo>
                  <a:pt x="2300" y="389"/>
                  <a:pt x="2300" y="389"/>
                  <a:pt x="2300" y="389"/>
                </a:cubicBezTo>
                <a:cubicBezTo>
                  <a:pt x="2268" y="389"/>
                  <a:pt x="2268" y="389"/>
                  <a:pt x="2268" y="389"/>
                </a:cubicBezTo>
                <a:cubicBezTo>
                  <a:pt x="2268" y="591"/>
                  <a:pt x="2268" y="591"/>
                  <a:pt x="2268" y="591"/>
                </a:cubicBezTo>
                <a:cubicBezTo>
                  <a:pt x="2291" y="591"/>
                  <a:pt x="2291" y="591"/>
                  <a:pt x="2291" y="591"/>
                </a:cubicBezTo>
                <a:cubicBezTo>
                  <a:pt x="2291" y="455"/>
                  <a:pt x="2291" y="455"/>
                  <a:pt x="2291" y="455"/>
                </a:cubicBezTo>
                <a:cubicBezTo>
                  <a:pt x="2291" y="437"/>
                  <a:pt x="2291" y="424"/>
                  <a:pt x="2290" y="416"/>
                </a:cubicBezTo>
                <a:cubicBezTo>
                  <a:pt x="2291" y="416"/>
                  <a:pt x="2291" y="416"/>
                  <a:pt x="2291" y="416"/>
                </a:cubicBezTo>
                <a:cubicBezTo>
                  <a:pt x="2293" y="426"/>
                  <a:pt x="2295" y="432"/>
                  <a:pt x="2297" y="437"/>
                </a:cubicBezTo>
                <a:cubicBezTo>
                  <a:pt x="2366" y="591"/>
                  <a:pt x="2366" y="591"/>
                  <a:pt x="2366" y="591"/>
                </a:cubicBezTo>
                <a:cubicBezTo>
                  <a:pt x="2377" y="591"/>
                  <a:pt x="2377" y="591"/>
                  <a:pt x="2377" y="591"/>
                </a:cubicBezTo>
                <a:cubicBezTo>
                  <a:pt x="2446" y="436"/>
                  <a:pt x="2446" y="436"/>
                  <a:pt x="2446" y="436"/>
                </a:cubicBezTo>
                <a:cubicBezTo>
                  <a:pt x="2448" y="432"/>
                  <a:pt x="2450" y="425"/>
                  <a:pt x="2452" y="416"/>
                </a:cubicBezTo>
                <a:cubicBezTo>
                  <a:pt x="2453" y="416"/>
                  <a:pt x="2453" y="416"/>
                  <a:pt x="2453" y="416"/>
                </a:cubicBezTo>
                <a:cubicBezTo>
                  <a:pt x="2451" y="431"/>
                  <a:pt x="2451" y="445"/>
                  <a:pt x="2451" y="455"/>
                </a:cubicBezTo>
                <a:cubicBezTo>
                  <a:pt x="2451" y="591"/>
                  <a:pt x="2451" y="591"/>
                  <a:pt x="2451" y="591"/>
                </a:cubicBezTo>
                <a:cubicBezTo>
                  <a:pt x="2474" y="591"/>
                  <a:pt x="2474" y="591"/>
                  <a:pt x="2474" y="591"/>
                </a:cubicBezTo>
                <a:lnTo>
                  <a:pt x="2474" y="389"/>
                </a:lnTo>
                <a:close/>
                <a:moveTo>
                  <a:pt x="2712" y="414"/>
                </a:moveTo>
                <a:cubicBezTo>
                  <a:pt x="2695" y="395"/>
                  <a:pt x="2672" y="386"/>
                  <a:pt x="2645" y="386"/>
                </a:cubicBezTo>
                <a:cubicBezTo>
                  <a:pt x="2614" y="386"/>
                  <a:pt x="2589" y="396"/>
                  <a:pt x="2572" y="416"/>
                </a:cubicBezTo>
                <a:cubicBezTo>
                  <a:pt x="2555" y="435"/>
                  <a:pt x="2547" y="461"/>
                  <a:pt x="2547" y="492"/>
                </a:cubicBezTo>
                <a:cubicBezTo>
                  <a:pt x="2547" y="522"/>
                  <a:pt x="2555" y="546"/>
                  <a:pt x="2572" y="565"/>
                </a:cubicBezTo>
                <a:cubicBezTo>
                  <a:pt x="2589" y="584"/>
                  <a:pt x="2612" y="594"/>
                  <a:pt x="2641" y="594"/>
                </a:cubicBezTo>
                <a:cubicBezTo>
                  <a:pt x="2670" y="594"/>
                  <a:pt x="2694" y="585"/>
                  <a:pt x="2711" y="566"/>
                </a:cubicBezTo>
                <a:cubicBezTo>
                  <a:pt x="2729" y="546"/>
                  <a:pt x="2737" y="520"/>
                  <a:pt x="2737" y="487"/>
                </a:cubicBezTo>
                <a:cubicBezTo>
                  <a:pt x="2737" y="457"/>
                  <a:pt x="2729" y="432"/>
                  <a:pt x="2712" y="414"/>
                </a:cubicBezTo>
                <a:close/>
                <a:moveTo>
                  <a:pt x="2693" y="552"/>
                </a:moveTo>
                <a:cubicBezTo>
                  <a:pt x="2680" y="566"/>
                  <a:pt x="2663" y="573"/>
                  <a:pt x="2641" y="573"/>
                </a:cubicBezTo>
                <a:cubicBezTo>
                  <a:pt x="2621" y="573"/>
                  <a:pt x="2604" y="565"/>
                  <a:pt x="2591" y="551"/>
                </a:cubicBezTo>
                <a:cubicBezTo>
                  <a:pt x="2578" y="535"/>
                  <a:pt x="2571" y="515"/>
                  <a:pt x="2571" y="490"/>
                </a:cubicBezTo>
                <a:cubicBezTo>
                  <a:pt x="2571" y="465"/>
                  <a:pt x="2578" y="445"/>
                  <a:pt x="2591" y="430"/>
                </a:cubicBezTo>
                <a:cubicBezTo>
                  <a:pt x="2605" y="415"/>
                  <a:pt x="2622" y="407"/>
                  <a:pt x="2643" y="407"/>
                </a:cubicBezTo>
                <a:cubicBezTo>
                  <a:pt x="2664" y="407"/>
                  <a:pt x="2681" y="414"/>
                  <a:pt x="2693" y="428"/>
                </a:cubicBezTo>
                <a:cubicBezTo>
                  <a:pt x="2706" y="443"/>
                  <a:pt x="2713" y="463"/>
                  <a:pt x="2713" y="490"/>
                </a:cubicBezTo>
                <a:cubicBezTo>
                  <a:pt x="2713" y="517"/>
                  <a:pt x="2706" y="537"/>
                  <a:pt x="2693" y="552"/>
                </a:cubicBezTo>
                <a:close/>
                <a:moveTo>
                  <a:pt x="2885" y="502"/>
                </a:moveTo>
                <a:cubicBezTo>
                  <a:pt x="2885" y="484"/>
                  <a:pt x="2881" y="469"/>
                  <a:pt x="2872" y="459"/>
                </a:cubicBezTo>
                <a:cubicBezTo>
                  <a:pt x="2864" y="448"/>
                  <a:pt x="2852" y="443"/>
                  <a:pt x="2836" y="443"/>
                </a:cubicBezTo>
                <a:cubicBezTo>
                  <a:pt x="2815" y="443"/>
                  <a:pt x="2800" y="452"/>
                  <a:pt x="2789" y="471"/>
                </a:cubicBezTo>
                <a:cubicBezTo>
                  <a:pt x="2788" y="471"/>
                  <a:pt x="2788" y="471"/>
                  <a:pt x="2788" y="471"/>
                </a:cubicBezTo>
                <a:cubicBezTo>
                  <a:pt x="2788" y="447"/>
                  <a:pt x="2788" y="447"/>
                  <a:pt x="2788" y="447"/>
                </a:cubicBezTo>
                <a:cubicBezTo>
                  <a:pt x="2765" y="447"/>
                  <a:pt x="2765" y="447"/>
                  <a:pt x="2765" y="447"/>
                </a:cubicBezTo>
                <a:cubicBezTo>
                  <a:pt x="2765" y="591"/>
                  <a:pt x="2765" y="591"/>
                  <a:pt x="2765" y="591"/>
                </a:cubicBezTo>
                <a:cubicBezTo>
                  <a:pt x="2788" y="591"/>
                  <a:pt x="2788" y="591"/>
                  <a:pt x="2788" y="591"/>
                </a:cubicBezTo>
                <a:cubicBezTo>
                  <a:pt x="2788" y="509"/>
                  <a:pt x="2788" y="509"/>
                  <a:pt x="2788" y="509"/>
                </a:cubicBezTo>
                <a:cubicBezTo>
                  <a:pt x="2788" y="495"/>
                  <a:pt x="2792" y="484"/>
                  <a:pt x="2800" y="476"/>
                </a:cubicBezTo>
                <a:cubicBezTo>
                  <a:pt x="2807" y="467"/>
                  <a:pt x="2817" y="463"/>
                  <a:pt x="2828" y="463"/>
                </a:cubicBezTo>
                <a:cubicBezTo>
                  <a:pt x="2851" y="463"/>
                  <a:pt x="2862" y="478"/>
                  <a:pt x="2862" y="509"/>
                </a:cubicBezTo>
                <a:cubicBezTo>
                  <a:pt x="2862" y="591"/>
                  <a:pt x="2862" y="591"/>
                  <a:pt x="2862" y="591"/>
                </a:cubicBezTo>
                <a:cubicBezTo>
                  <a:pt x="2885" y="591"/>
                  <a:pt x="2885" y="591"/>
                  <a:pt x="2885" y="591"/>
                </a:cubicBezTo>
                <a:lnTo>
                  <a:pt x="2885" y="502"/>
                </a:lnTo>
                <a:close/>
                <a:moveTo>
                  <a:pt x="2943" y="377"/>
                </a:moveTo>
                <a:cubicBezTo>
                  <a:pt x="2920" y="377"/>
                  <a:pt x="2920" y="377"/>
                  <a:pt x="2920" y="377"/>
                </a:cubicBezTo>
                <a:cubicBezTo>
                  <a:pt x="2920" y="591"/>
                  <a:pt x="2920" y="591"/>
                  <a:pt x="2920" y="591"/>
                </a:cubicBezTo>
                <a:cubicBezTo>
                  <a:pt x="2943" y="591"/>
                  <a:pt x="2943" y="591"/>
                  <a:pt x="2943" y="591"/>
                </a:cubicBezTo>
                <a:lnTo>
                  <a:pt x="2943" y="377"/>
                </a:lnTo>
                <a:close/>
                <a:moveTo>
                  <a:pt x="3003" y="384"/>
                </a:moveTo>
                <a:cubicBezTo>
                  <a:pt x="3000" y="382"/>
                  <a:pt x="2997" y="380"/>
                  <a:pt x="2993" y="380"/>
                </a:cubicBezTo>
                <a:cubicBezTo>
                  <a:pt x="2988" y="380"/>
                  <a:pt x="2985" y="382"/>
                  <a:pt x="2982" y="384"/>
                </a:cubicBezTo>
                <a:cubicBezTo>
                  <a:pt x="2979" y="387"/>
                  <a:pt x="2977" y="391"/>
                  <a:pt x="2977" y="395"/>
                </a:cubicBezTo>
                <a:cubicBezTo>
                  <a:pt x="2977" y="399"/>
                  <a:pt x="2979" y="403"/>
                  <a:pt x="2982" y="406"/>
                </a:cubicBezTo>
                <a:cubicBezTo>
                  <a:pt x="2985" y="409"/>
                  <a:pt x="2988" y="410"/>
                  <a:pt x="2993" y="410"/>
                </a:cubicBezTo>
                <a:cubicBezTo>
                  <a:pt x="2997" y="410"/>
                  <a:pt x="3000" y="409"/>
                  <a:pt x="3003" y="406"/>
                </a:cubicBezTo>
                <a:cubicBezTo>
                  <a:pt x="3006" y="403"/>
                  <a:pt x="3008" y="399"/>
                  <a:pt x="3008" y="395"/>
                </a:cubicBezTo>
                <a:cubicBezTo>
                  <a:pt x="3008" y="391"/>
                  <a:pt x="3006" y="387"/>
                  <a:pt x="3003" y="384"/>
                </a:cubicBezTo>
                <a:close/>
                <a:moveTo>
                  <a:pt x="3004" y="447"/>
                </a:moveTo>
                <a:cubicBezTo>
                  <a:pt x="2981" y="447"/>
                  <a:pt x="2981" y="447"/>
                  <a:pt x="2981" y="447"/>
                </a:cubicBezTo>
                <a:cubicBezTo>
                  <a:pt x="2981" y="591"/>
                  <a:pt x="2981" y="591"/>
                  <a:pt x="2981" y="591"/>
                </a:cubicBezTo>
                <a:cubicBezTo>
                  <a:pt x="3004" y="591"/>
                  <a:pt x="3004" y="591"/>
                  <a:pt x="3004" y="591"/>
                </a:cubicBezTo>
                <a:lnTo>
                  <a:pt x="3004" y="447"/>
                </a:lnTo>
                <a:close/>
                <a:moveTo>
                  <a:pt x="3161" y="502"/>
                </a:moveTo>
                <a:cubicBezTo>
                  <a:pt x="3161" y="484"/>
                  <a:pt x="3157" y="469"/>
                  <a:pt x="3149" y="459"/>
                </a:cubicBezTo>
                <a:cubicBezTo>
                  <a:pt x="3141" y="448"/>
                  <a:pt x="3129" y="443"/>
                  <a:pt x="3113" y="443"/>
                </a:cubicBezTo>
                <a:cubicBezTo>
                  <a:pt x="3092" y="443"/>
                  <a:pt x="3076" y="452"/>
                  <a:pt x="3065" y="471"/>
                </a:cubicBezTo>
                <a:cubicBezTo>
                  <a:pt x="3065" y="471"/>
                  <a:pt x="3065" y="471"/>
                  <a:pt x="3065" y="471"/>
                </a:cubicBezTo>
                <a:cubicBezTo>
                  <a:pt x="3065" y="447"/>
                  <a:pt x="3065" y="447"/>
                  <a:pt x="3065" y="447"/>
                </a:cubicBezTo>
                <a:cubicBezTo>
                  <a:pt x="3042" y="447"/>
                  <a:pt x="3042" y="447"/>
                  <a:pt x="3042" y="447"/>
                </a:cubicBezTo>
                <a:cubicBezTo>
                  <a:pt x="3042" y="591"/>
                  <a:pt x="3042" y="591"/>
                  <a:pt x="3042" y="591"/>
                </a:cubicBezTo>
                <a:cubicBezTo>
                  <a:pt x="3065" y="591"/>
                  <a:pt x="3065" y="591"/>
                  <a:pt x="3065" y="591"/>
                </a:cubicBezTo>
                <a:cubicBezTo>
                  <a:pt x="3065" y="509"/>
                  <a:pt x="3065" y="509"/>
                  <a:pt x="3065" y="509"/>
                </a:cubicBezTo>
                <a:cubicBezTo>
                  <a:pt x="3065" y="495"/>
                  <a:pt x="3069" y="484"/>
                  <a:pt x="3076" y="476"/>
                </a:cubicBezTo>
                <a:cubicBezTo>
                  <a:pt x="3084" y="467"/>
                  <a:pt x="3093" y="463"/>
                  <a:pt x="3105" y="463"/>
                </a:cubicBezTo>
                <a:cubicBezTo>
                  <a:pt x="3127" y="463"/>
                  <a:pt x="3138" y="478"/>
                  <a:pt x="3138" y="509"/>
                </a:cubicBezTo>
                <a:cubicBezTo>
                  <a:pt x="3138" y="591"/>
                  <a:pt x="3138" y="591"/>
                  <a:pt x="3138" y="591"/>
                </a:cubicBezTo>
                <a:cubicBezTo>
                  <a:pt x="3161" y="591"/>
                  <a:pt x="3161" y="591"/>
                  <a:pt x="3161" y="591"/>
                </a:cubicBezTo>
                <a:lnTo>
                  <a:pt x="3161" y="502"/>
                </a:lnTo>
                <a:close/>
                <a:moveTo>
                  <a:pt x="3311" y="512"/>
                </a:moveTo>
                <a:cubicBezTo>
                  <a:pt x="3311" y="491"/>
                  <a:pt x="3306" y="475"/>
                  <a:pt x="3296" y="463"/>
                </a:cubicBezTo>
                <a:cubicBezTo>
                  <a:pt x="3286" y="450"/>
                  <a:pt x="3271" y="443"/>
                  <a:pt x="3251" y="443"/>
                </a:cubicBezTo>
                <a:cubicBezTo>
                  <a:pt x="3233" y="443"/>
                  <a:pt x="3218" y="450"/>
                  <a:pt x="3205" y="463"/>
                </a:cubicBezTo>
                <a:cubicBezTo>
                  <a:pt x="3192" y="477"/>
                  <a:pt x="3185" y="496"/>
                  <a:pt x="3185" y="519"/>
                </a:cubicBezTo>
                <a:cubicBezTo>
                  <a:pt x="3185" y="544"/>
                  <a:pt x="3191" y="562"/>
                  <a:pt x="3204" y="576"/>
                </a:cubicBezTo>
                <a:cubicBezTo>
                  <a:pt x="3215" y="588"/>
                  <a:pt x="3231" y="594"/>
                  <a:pt x="3251" y="594"/>
                </a:cubicBezTo>
                <a:cubicBezTo>
                  <a:pt x="3271" y="594"/>
                  <a:pt x="3288" y="590"/>
                  <a:pt x="3301" y="580"/>
                </a:cubicBezTo>
                <a:cubicBezTo>
                  <a:pt x="3301" y="559"/>
                  <a:pt x="3301" y="559"/>
                  <a:pt x="3301" y="559"/>
                </a:cubicBezTo>
                <a:cubicBezTo>
                  <a:pt x="3287" y="569"/>
                  <a:pt x="3272" y="574"/>
                  <a:pt x="3256" y="574"/>
                </a:cubicBezTo>
                <a:cubicBezTo>
                  <a:pt x="3242" y="574"/>
                  <a:pt x="3230" y="570"/>
                  <a:pt x="3222" y="562"/>
                </a:cubicBezTo>
                <a:cubicBezTo>
                  <a:pt x="3214" y="553"/>
                  <a:pt x="3209" y="541"/>
                  <a:pt x="3209" y="524"/>
                </a:cubicBezTo>
                <a:cubicBezTo>
                  <a:pt x="3311" y="524"/>
                  <a:pt x="3311" y="524"/>
                  <a:pt x="3311" y="524"/>
                </a:cubicBezTo>
                <a:lnTo>
                  <a:pt x="3311" y="512"/>
                </a:lnTo>
                <a:close/>
                <a:moveTo>
                  <a:pt x="3209" y="505"/>
                </a:moveTo>
                <a:cubicBezTo>
                  <a:pt x="3211" y="492"/>
                  <a:pt x="3216" y="482"/>
                  <a:pt x="3223" y="474"/>
                </a:cubicBezTo>
                <a:cubicBezTo>
                  <a:pt x="3231" y="467"/>
                  <a:pt x="3240" y="463"/>
                  <a:pt x="3251" y="463"/>
                </a:cubicBezTo>
                <a:cubicBezTo>
                  <a:pt x="3263" y="463"/>
                  <a:pt x="3272" y="467"/>
                  <a:pt x="3278" y="474"/>
                </a:cubicBezTo>
                <a:cubicBezTo>
                  <a:pt x="3284" y="482"/>
                  <a:pt x="3287" y="492"/>
                  <a:pt x="3287" y="505"/>
                </a:cubicBezTo>
                <a:lnTo>
                  <a:pt x="3209" y="505"/>
                </a:lnTo>
                <a:close/>
              </a:path>
            </a:pathLst>
          </a:custGeom>
          <a:solidFill>
            <a:srgbClr val="FFFFFF"/>
          </a:solidFill>
          <a:ln>
            <a:noFill/>
          </a:ln>
          <a:extLst/>
        </p:spPr>
        <p:txBody>
          <a:bodyPr vert="horz" wrap="square" lIns="93258" tIns="46628" rIns="93258" bIns="46628" numCol="1" anchor="t" anchorCtr="0" compatLnSpc="1">
            <a:prstTxWarp prst="textNoShape">
              <a:avLst/>
            </a:prstTxWarp>
          </a:bodyPr>
          <a:lstStyle/>
          <a:p>
            <a:pPr defTabSz="932653"/>
            <a:endParaRPr lang="en-US" dirty="0">
              <a:solidFill>
                <a:srgbClr val="FFFFFF"/>
              </a:solidFill>
            </a:endParaRPr>
          </a:p>
        </p:txBody>
      </p:sp>
      <p:sp>
        <p:nvSpPr>
          <p:cNvPr id="43" name="Freeform 26"/>
          <p:cNvSpPr>
            <a:spLocks noChangeAspect="1" noEditPoints="1"/>
          </p:cNvSpPr>
          <p:nvPr/>
        </p:nvSpPr>
        <p:spPr bwMode="auto">
          <a:xfrm>
            <a:off x="4236075" y="2838610"/>
            <a:ext cx="2141271" cy="472243"/>
          </a:xfrm>
          <a:custGeom>
            <a:avLst/>
            <a:gdLst>
              <a:gd name="T0" fmla="*/ 1225 w 3933"/>
              <a:gd name="T1" fmla="*/ 701 h 865"/>
              <a:gd name="T2" fmla="*/ 1013 w 3933"/>
              <a:gd name="T3" fmla="*/ 295 h 865"/>
              <a:gd name="T4" fmla="*/ 1442 w 3933"/>
              <a:gd name="T5" fmla="*/ 291 h 865"/>
              <a:gd name="T6" fmla="*/ 1229 w 3933"/>
              <a:gd name="T7" fmla="*/ 220 h 865"/>
              <a:gd name="T8" fmla="*/ 1068 w 3933"/>
              <a:gd name="T9" fmla="*/ 545 h 865"/>
              <a:gd name="T10" fmla="*/ 1409 w 3933"/>
              <a:gd name="T11" fmla="*/ 435 h 865"/>
              <a:gd name="T12" fmla="*/ 1633 w 3933"/>
              <a:gd name="T13" fmla="*/ 322 h 865"/>
              <a:gd name="T14" fmla="*/ 1633 w 3933"/>
              <a:gd name="T15" fmla="*/ 692 h 865"/>
              <a:gd name="T16" fmla="*/ 1511 w 3933"/>
              <a:gd name="T17" fmla="*/ 322 h 865"/>
              <a:gd name="T18" fmla="*/ 1692 w 3933"/>
              <a:gd name="T19" fmla="*/ 136 h 865"/>
              <a:gd name="T20" fmla="*/ 1899 w 3933"/>
              <a:gd name="T21" fmla="*/ 186 h 865"/>
              <a:gd name="T22" fmla="*/ 1924 w 3933"/>
              <a:gd name="T23" fmla="*/ 372 h 865"/>
              <a:gd name="T24" fmla="*/ 1777 w 3933"/>
              <a:gd name="T25" fmla="*/ 372 h 865"/>
              <a:gd name="T26" fmla="*/ 1777 w 3933"/>
              <a:gd name="T27" fmla="*/ 262 h 865"/>
              <a:gd name="T28" fmla="*/ 1938 w 3933"/>
              <a:gd name="T29" fmla="*/ 196 h 865"/>
              <a:gd name="T30" fmla="*/ 1981 w 3933"/>
              <a:gd name="T31" fmla="*/ 217 h 865"/>
              <a:gd name="T32" fmla="*/ 2037 w 3933"/>
              <a:gd name="T33" fmla="*/ 162 h 865"/>
              <a:gd name="T34" fmla="*/ 1978 w 3933"/>
              <a:gd name="T35" fmla="*/ 322 h 865"/>
              <a:gd name="T36" fmla="*/ 2275 w 3933"/>
              <a:gd name="T37" fmla="*/ 701 h 865"/>
              <a:gd name="T38" fmla="*/ 2151 w 3933"/>
              <a:gd name="T39" fmla="*/ 369 h 865"/>
              <a:gd name="T40" fmla="*/ 2289 w 3933"/>
              <a:gd name="T41" fmla="*/ 364 h 865"/>
              <a:gd name="T42" fmla="*/ 2285 w 3933"/>
              <a:gd name="T43" fmla="*/ 651 h 865"/>
              <a:gd name="T44" fmla="*/ 2480 w 3933"/>
              <a:gd name="T45" fmla="*/ 522 h 865"/>
              <a:gd name="T46" fmla="*/ 2716 w 3933"/>
              <a:gd name="T47" fmla="*/ 666 h 865"/>
              <a:gd name="T48" fmla="*/ 2441 w 3933"/>
              <a:gd name="T49" fmla="*/ 408 h 865"/>
              <a:gd name="T50" fmla="*/ 2742 w 3933"/>
              <a:gd name="T51" fmla="*/ 491 h 865"/>
              <a:gd name="T52" fmla="*/ 2588 w 3933"/>
              <a:gd name="T53" fmla="*/ 364 h 865"/>
              <a:gd name="T54" fmla="*/ 3193 w 3933"/>
              <a:gd name="T55" fmla="*/ 546 h 865"/>
              <a:gd name="T56" fmla="*/ 2892 w 3933"/>
              <a:gd name="T57" fmla="*/ 610 h 865"/>
              <a:gd name="T58" fmla="*/ 2987 w 3933"/>
              <a:gd name="T59" fmla="*/ 449 h 865"/>
              <a:gd name="T60" fmla="*/ 3113 w 3933"/>
              <a:gd name="T61" fmla="*/ 304 h 865"/>
              <a:gd name="T62" fmla="*/ 3030 w 3933"/>
              <a:gd name="T63" fmla="*/ 165 h 865"/>
              <a:gd name="T64" fmla="*/ 3070 w 3933"/>
              <a:gd name="T65" fmla="*/ 422 h 865"/>
              <a:gd name="T66" fmla="*/ 3563 w 3933"/>
              <a:gd name="T67" fmla="*/ 617 h 865"/>
              <a:gd name="T68" fmla="*/ 3254 w 3933"/>
              <a:gd name="T69" fmla="*/ 464 h 865"/>
              <a:gd name="T70" fmla="*/ 3552 w 3933"/>
              <a:gd name="T71" fmla="*/ 180 h 865"/>
              <a:gd name="T72" fmla="*/ 3316 w 3933"/>
              <a:gd name="T73" fmla="*/ 441 h 865"/>
              <a:gd name="T74" fmla="*/ 3584 w 3933"/>
              <a:gd name="T75" fmla="*/ 528 h 865"/>
              <a:gd name="T76" fmla="*/ 3349 w 3933"/>
              <a:gd name="T77" fmla="*/ 449 h 865"/>
              <a:gd name="T78" fmla="*/ 3495 w 3933"/>
              <a:gd name="T79" fmla="*/ 619 h 865"/>
              <a:gd name="T80" fmla="*/ 3749 w 3933"/>
              <a:gd name="T81" fmla="*/ 701 h 865"/>
              <a:gd name="T82" fmla="*/ 3838 w 3933"/>
              <a:gd name="T83" fmla="*/ 620 h 865"/>
              <a:gd name="T84" fmla="*/ 3651 w 3933"/>
              <a:gd name="T85" fmla="*/ 434 h 865"/>
              <a:gd name="T86" fmla="*/ 3721 w 3933"/>
              <a:gd name="T87" fmla="*/ 227 h 865"/>
              <a:gd name="T88" fmla="*/ 3933 w 3933"/>
              <a:gd name="T89" fmla="*/ 534 h 865"/>
              <a:gd name="T90" fmla="*/ 464 w 3933"/>
              <a:gd name="T91" fmla="*/ 0 h 865"/>
              <a:gd name="T92" fmla="*/ 158 w 3933"/>
              <a:gd name="T93" fmla="*/ 632 h 865"/>
              <a:gd name="T94" fmla="*/ 1 w 3933"/>
              <a:gd name="T95" fmla="*/ 694 h 865"/>
              <a:gd name="T96" fmla="*/ 722 w 3933"/>
              <a:gd name="T97" fmla="*/ 793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933" h="865">
                <a:moveTo>
                  <a:pt x="1472" y="427"/>
                </a:moveTo>
                <a:cubicBezTo>
                  <a:pt x="1472" y="482"/>
                  <a:pt x="1462" y="530"/>
                  <a:pt x="1442" y="572"/>
                </a:cubicBezTo>
                <a:cubicBezTo>
                  <a:pt x="1422" y="613"/>
                  <a:pt x="1393" y="645"/>
                  <a:pt x="1355" y="668"/>
                </a:cubicBezTo>
                <a:cubicBezTo>
                  <a:pt x="1318" y="690"/>
                  <a:pt x="1274" y="701"/>
                  <a:pt x="1225" y="701"/>
                </a:cubicBezTo>
                <a:cubicBezTo>
                  <a:pt x="1177" y="701"/>
                  <a:pt x="1135" y="691"/>
                  <a:pt x="1098" y="669"/>
                </a:cubicBezTo>
                <a:cubicBezTo>
                  <a:pt x="1061" y="647"/>
                  <a:pt x="1033" y="616"/>
                  <a:pt x="1012" y="576"/>
                </a:cubicBezTo>
                <a:cubicBezTo>
                  <a:pt x="992" y="536"/>
                  <a:pt x="982" y="490"/>
                  <a:pt x="982" y="439"/>
                </a:cubicBezTo>
                <a:cubicBezTo>
                  <a:pt x="982" y="384"/>
                  <a:pt x="992" y="336"/>
                  <a:pt x="1013" y="295"/>
                </a:cubicBezTo>
                <a:cubicBezTo>
                  <a:pt x="1033" y="253"/>
                  <a:pt x="1063" y="221"/>
                  <a:pt x="1101" y="199"/>
                </a:cubicBezTo>
                <a:cubicBezTo>
                  <a:pt x="1139" y="176"/>
                  <a:pt x="1184" y="165"/>
                  <a:pt x="1234" y="165"/>
                </a:cubicBezTo>
                <a:cubicBezTo>
                  <a:pt x="1280" y="165"/>
                  <a:pt x="1321" y="176"/>
                  <a:pt x="1358" y="198"/>
                </a:cubicBezTo>
                <a:cubicBezTo>
                  <a:pt x="1394" y="220"/>
                  <a:pt x="1423" y="251"/>
                  <a:pt x="1442" y="291"/>
                </a:cubicBezTo>
                <a:cubicBezTo>
                  <a:pt x="1462" y="330"/>
                  <a:pt x="1472" y="376"/>
                  <a:pt x="1472" y="427"/>
                </a:cubicBezTo>
                <a:close/>
                <a:moveTo>
                  <a:pt x="1409" y="435"/>
                </a:moveTo>
                <a:cubicBezTo>
                  <a:pt x="1409" y="367"/>
                  <a:pt x="1393" y="314"/>
                  <a:pt x="1361" y="276"/>
                </a:cubicBezTo>
                <a:cubicBezTo>
                  <a:pt x="1330" y="239"/>
                  <a:pt x="1286" y="220"/>
                  <a:pt x="1229" y="220"/>
                </a:cubicBezTo>
                <a:cubicBezTo>
                  <a:pt x="1194" y="220"/>
                  <a:pt x="1162" y="229"/>
                  <a:pt x="1134" y="247"/>
                </a:cubicBezTo>
                <a:cubicBezTo>
                  <a:pt x="1106" y="265"/>
                  <a:pt x="1084" y="290"/>
                  <a:pt x="1069" y="323"/>
                </a:cubicBezTo>
                <a:cubicBezTo>
                  <a:pt x="1053" y="356"/>
                  <a:pt x="1046" y="393"/>
                  <a:pt x="1046" y="434"/>
                </a:cubicBezTo>
                <a:cubicBezTo>
                  <a:pt x="1046" y="475"/>
                  <a:pt x="1053" y="512"/>
                  <a:pt x="1068" y="545"/>
                </a:cubicBezTo>
                <a:cubicBezTo>
                  <a:pt x="1083" y="577"/>
                  <a:pt x="1104" y="602"/>
                  <a:pt x="1131" y="620"/>
                </a:cubicBezTo>
                <a:cubicBezTo>
                  <a:pt x="1159" y="638"/>
                  <a:pt x="1190" y="646"/>
                  <a:pt x="1225" y="646"/>
                </a:cubicBezTo>
                <a:cubicBezTo>
                  <a:pt x="1282" y="646"/>
                  <a:pt x="1327" y="628"/>
                  <a:pt x="1360" y="590"/>
                </a:cubicBezTo>
                <a:cubicBezTo>
                  <a:pt x="1392" y="552"/>
                  <a:pt x="1409" y="501"/>
                  <a:pt x="1409" y="435"/>
                </a:cubicBezTo>
                <a:close/>
                <a:moveTo>
                  <a:pt x="1735" y="196"/>
                </a:moveTo>
                <a:cubicBezTo>
                  <a:pt x="1723" y="190"/>
                  <a:pt x="1710" y="186"/>
                  <a:pt x="1695" y="186"/>
                </a:cubicBezTo>
                <a:cubicBezTo>
                  <a:pt x="1654" y="186"/>
                  <a:pt x="1633" y="213"/>
                  <a:pt x="1633" y="265"/>
                </a:cubicBezTo>
                <a:cubicBezTo>
                  <a:pt x="1633" y="322"/>
                  <a:pt x="1633" y="322"/>
                  <a:pt x="1633" y="322"/>
                </a:cubicBezTo>
                <a:cubicBezTo>
                  <a:pt x="1720" y="322"/>
                  <a:pt x="1720" y="322"/>
                  <a:pt x="1720" y="322"/>
                </a:cubicBezTo>
                <a:cubicBezTo>
                  <a:pt x="1720" y="372"/>
                  <a:pt x="1720" y="372"/>
                  <a:pt x="1720" y="372"/>
                </a:cubicBezTo>
                <a:cubicBezTo>
                  <a:pt x="1633" y="372"/>
                  <a:pt x="1633" y="372"/>
                  <a:pt x="1633" y="372"/>
                </a:cubicBezTo>
                <a:cubicBezTo>
                  <a:pt x="1633" y="692"/>
                  <a:pt x="1633" y="692"/>
                  <a:pt x="1633" y="692"/>
                </a:cubicBezTo>
                <a:cubicBezTo>
                  <a:pt x="1574" y="692"/>
                  <a:pt x="1574" y="692"/>
                  <a:pt x="1574" y="692"/>
                </a:cubicBezTo>
                <a:cubicBezTo>
                  <a:pt x="1574" y="372"/>
                  <a:pt x="1574" y="372"/>
                  <a:pt x="1574" y="372"/>
                </a:cubicBezTo>
                <a:cubicBezTo>
                  <a:pt x="1511" y="372"/>
                  <a:pt x="1511" y="372"/>
                  <a:pt x="1511" y="372"/>
                </a:cubicBezTo>
                <a:cubicBezTo>
                  <a:pt x="1511" y="322"/>
                  <a:pt x="1511" y="322"/>
                  <a:pt x="1511" y="322"/>
                </a:cubicBezTo>
                <a:cubicBezTo>
                  <a:pt x="1574" y="322"/>
                  <a:pt x="1574" y="322"/>
                  <a:pt x="1574" y="322"/>
                </a:cubicBezTo>
                <a:cubicBezTo>
                  <a:pt x="1574" y="262"/>
                  <a:pt x="1574" y="262"/>
                  <a:pt x="1574" y="262"/>
                </a:cubicBezTo>
                <a:cubicBezTo>
                  <a:pt x="1574" y="224"/>
                  <a:pt x="1585" y="194"/>
                  <a:pt x="1607" y="171"/>
                </a:cubicBezTo>
                <a:cubicBezTo>
                  <a:pt x="1629" y="148"/>
                  <a:pt x="1657" y="136"/>
                  <a:pt x="1692" y="136"/>
                </a:cubicBezTo>
                <a:cubicBezTo>
                  <a:pt x="1710" y="136"/>
                  <a:pt x="1724" y="138"/>
                  <a:pt x="1735" y="143"/>
                </a:cubicBezTo>
                <a:lnTo>
                  <a:pt x="1735" y="196"/>
                </a:lnTo>
                <a:close/>
                <a:moveTo>
                  <a:pt x="1938" y="196"/>
                </a:moveTo>
                <a:cubicBezTo>
                  <a:pt x="1927" y="190"/>
                  <a:pt x="1914" y="186"/>
                  <a:pt x="1899" y="186"/>
                </a:cubicBezTo>
                <a:cubicBezTo>
                  <a:pt x="1858" y="186"/>
                  <a:pt x="1837" y="213"/>
                  <a:pt x="1837" y="265"/>
                </a:cubicBezTo>
                <a:cubicBezTo>
                  <a:pt x="1837" y="322"/>
                  <a:pt x="1837" y="322"/>
                  <a:pt x="1837" y="322"/>
                </a:cubicBezTo>
                <a:cubicBezTo>
                  <a:pt x="1924" y="322"/>
                  <a:pt x="1924" y="322"/>
                  <a:pt x="1924" y="322"/>
                </a:cubicBezTo>
                <a:cubicBezTo>
                  <a:pt x="1924" y="372"/>
                  <a:pt x="1924" y="372"/>
                  <a:pt x="1924" y="372"/>
                </a:cubicBezTo>
                <a:cubicBezTo>
                  <a:pt x="1837" y="372"/>
                  <a:pt x="1837" y="372"/>
                  <a:pt x="1837" y="372"/>
                </a:cubicBezTo>
                <a:cubicBezTo>
                  <a:pt x="1837" y="692"/>
                  <a:pt x="1837" y="692"/>
                  <a:pt x="1837" y="692"/>
                </a:cubicBezTo>
                <a:cubicBezTo>
                  <a:pt x="1777" y="692"/>
                  <a:pt x="1777" y="692"/>
                  <a:pt x="1777" y="692"/>
                </a:cubicBezTo>
                <a:cubicBezTo>
                  <a:pt x="1777" y="372"/>
                  <a:pt x="1777" y="372"/>
                  <a:pt x="1777" y="372"/>
                </a:cubicBezTo>
                <a:cubicBezTo>
                  <a:pt x="1715" y="372"/>
                  <a:pt x="1715" y="372"/>
                  <a:pt x="1715" y="372"/>
                </a:cubicBezTo>
                <a:cubicBezTo>
                  <a:pt x="1715" y="322"/>
                  <a:pt x="1715" y="322"/>
                  <a:pt x="1715" y="322"/>
                </a:cubicBezTo>
                <a:cubicBezTo>
                  <a:pt x="1777" y="322"/>
                  <a:pt x="1777" y="322"/>
                  <a:pt x="1777" y="322"/>
                </a:cubicBezTo>
                <a:cubicBezTo>
                  <a:pt x="1777" y="262"/>
                  <a:pt x="1777" y="262"/>
                  <a:pt x="1777" y="262"/>
                </a:cubicBezTo>
                <a:cubicBezTo>
                  <a:pt x="1777" y="224"/>
                  <a:pt x="1789" y="194"/>
                  <a:pt x="1811" y="171"/>
                </a:cubicBezTo>
                <a:cubicBezTo>
                  <a:pt x="1833" y="148"/>
                  <a:pt x="1861" y="136"/>
                  <a:pt x="1895" y="136"/>
                </a:cubicBezTo>
                <a:cubicBezTo>
                  <a:pt x="1913" y="136"/>
                  <a:pt x="1928" y="138"/>
                  <a:pt x="1938" y="143"/>
                </a:cubicBezTo>
                <a:lnTo>
                  <a:pt x="1938" y="196"/>
                </a:lnTo>
                <a:close/>
                <a:moveTo>
                  <a:pt x="2048" y="189"/>
                </a:moveTo>
                <a:cubicBezTo>
                  <a:pt x="2048" y="200"/>
                  <a:pt x="2044" y="210"/>
                  <a:pt x="2036" y="217"/>
                </a:cubicBezTo>
                <a:cubicBezTo>
                  <a:pt x="2029" y="224"/>
                  <a:pt x="2019" y="228"/>
                  <a:pt x="2009" y="228"/>
                </a:cubicBezTo>
                <a:cubicBezTo>
                  <a:pt x="1998" y="228"/>
                  <a:pt x="1989" y="224"/>
                  <a:pt x="1981" y="217"/>
                </a:cubicBezTo>
                <a:cubicBezTo>
                  <a:pt x="1974" y="210"/>
                  <a:pt x="1970" y="201"/>
                  <a:pt x="1970" y="189"/>
                </a:cubicBezTo>
                <a:cubicBezTo>
                  <a:pt x="1970" y="179"/>
                  <a:pt x="1974" y="170"/>
                  <a:pt x="1981" y="162"/>
                </a:cubicBezTo>
                <a:cubicBezTo>
                  <a:pt x="1988" y="155"/>
                  <a:pt x="1998" y="151"/>
                  <a:pt x="2009" y="151"/>
                </a:cubicBezTo>
                <a:cubicBezTo>
                  <a:pt x="2020" y="151"/>
                  <a:pt x="2029" y="155"/>
                  <a:pt x="2037" y="162"/>
                </a:cubicBezTo>
                <a:cubicBezTo>
                  <a:pt x="2044" y="170"/>
                  <a:pt x="2048" y="179"/>
                  <a:pt x="2048" y="189"/>
                </a:cubicBezTo>
                <a:close/>
                <a:moveTo>
                  <a:pt x="2038" y="692"/>
                </a:moveTo>
                <a:cubicBezTo>
                  <a:pt x="1978" y="692"/>
                  <a:pt x="1978" y="692"/>
                  <a:pt x="1978" y="692"/>
                </a:cubicBezTo>
                <a:cubicBezTo>
                  <a:pt x="1978" y="322"/>
                  <a:pt x="1978" y="322"/>
                  <a:pt x="1978" y="322"/>
                </a:cubicBezTo>
                <a:cubicBezTo>
                  <a:pt x="2038" y="322"/>
                  <a:pt x="2038" y="322"/>
                  <a:pt x="2038" y="322"/>
                </a:cubicBezTo>
                <a:lnTo>
                  <a:pt x="2038" y="692"/>
                </a:lnTo>
                <a:close/>
                <a:moveTo>
                  <a:pt x="2376" y="675"/>
                </a:moveTo>
                <a:cubicBezTo>
                  <a:pt x="2348" y="693"/>
                  <a:pt x="2314" y="701"/>
                  <a:pt x="2275" y="701"/>
                </a:cubicBezTo>
                <a:cubicBezTo>
                  <a:pt x="2241" y="701"/>
                  <a:pt x="2211" y="694"/>
                  <a:pt x="2184" y="678"/>
                </a:cubicBezTo>
                <a:cubicBezTo>
                  <a:pt x="2157" y="663"/>
                  <a:pt x="2136" y="641"/>
                  <a:pt x="2121" y="612"/>
                </a:cubicBezTo>
                <a:cubicBezTo>
                  <a:pt x="2106" y="584"/>
                  <a:pt x="2099" y="552"/>
                  <a:pt x="2099" y="516"/>
                </a:cubicBezTo>
                <a:cubicBezTo>
                  <a:pt x="2099" y="455"/>
                  <a:pt x="2116" y="406"/>
                  <a:pt x="2151" y="369"/>
                </a:cubicBezTo>
                <a:cubicBezTo>
                  <a:pt x="2186" y="332"/>
                  <a:pt x="2233" y="313"/>
                  <a:pt x="2291" y="313"/>
                </a:cubicBezTo>
                <a:cubicBezTo>
                  <a:pt x="2324" y="313"/>
                  <a:pt x="2352" y="319"/>
                  <a:pt x="2377" y="332"/>
                </a:cubicBezTo>
                <a:cubicBezTo>
                  <a:pt x="2377" y="393"/>
                  <a:pt x="2377" y="393"/>
                  <a:pt x="2377" y="393"/>
                </a:cubicBezTo>
                <a:cubicBezTo>
                  <a:pt x="2349" y="373"/>
                  <a:pt x="2320" y="364"/>
                  <a:pt x="2289" y="364"/>
                </a:cubicBezTo>
                <a:cubicBezTo>
                  <a:pt x="2250" y="364"/>
                  <a:pt x="2219" y="377"/>
                  <a:pt x="2195" y="405"/>
                </a:cubicBezTo>
                <a:cubicBezTo>
                  <a:pt x="2171" y="432"/>
                  <a:pt x="2159" y="467"/>
                  <a:pt x="2159" y="511"/>
                </a:cubicBezTo>
                <a:cubicBezTo>
                  <a:pt x="2159" y="554"/>
                  <a:pt x="2171" y="588"/>
                  <a:pt x="2193" y="613"/>
                </a:cubicBezTo>
                <a:cubicBezTo>
                  <a:pt x="2216" y="638"/>
                  <a:pt x="2247" y="651"/>
                  <a:pt x="2285" y="651"/>
                </a:cubicBezTo>
                <a:cubicBezTo>
                  <a:pt x="2317" y="651"/>
                  <a:pt x="2348" y="640"/>
                  <a:pt x="2376" y="619"/>
                </a:cubicBezTo>
                <a:lnTo>
                  <a:pt x="2376" y="675"/>
                </a:lnTo>
                <a:close/>
                <a:moveTo>
                  <a:pt x="2742" y="522"/>
                </a:moveTo>
                <a:cubicBezTo>
                  <a:pt x="2480" y="522"/>
                  <a:pt x="2480" y="522"/>
                  <a:pt x="2480" y="522"/>
                </a:cubicBezTo>
                <a:cubicBezTo>
                  <a:pt x="2481" y="564"/>
                  <a:pt x="2492" y="596"/>
                  <a:pt x="2513" y="618"/>
                </a:cubicBezTo>
                <a:cubicBezTo>
                  <a:pt x="2534" y="640"/>
                  <a:pt x="2564" y="651"/>
                  <a:pt x="2601" y="651"/>
                </a:cubicBezTo>
                <a:cubicBezTo>
                  <a:pt x="2643" y="651"/>
                  <a:pt x="2681" y="637"/>
                  <a:pt x="2716" y="610"/>
                </a:cubicBezTo>
                <a:cubicBezTo>
                  <a:pt x="2716" y="666"/>
                  <a:pt x="2716" y="666"/>
                  <a:pt x="2716" y="666"/>
                </a:cubicBezTo>
                <a:cubicBezTo>
                  <a:pt x="2683" y="689"/>
                  <a:pt x="2640" y="701"/>
                  <a:pt x="2587" y="701"/>
                </a:cubicBezTo>
                <a:cubicBezTo>
                  <a:pt x="2534" y="701"/>
                  <a:pt x="2493" y="684"/>
                  <a:pt x="2463" y="650"/>
                </a:cubicBezTo>
                <a:cubicBezTo>
                  <a:pt x="2433" y="616"/>
                  <a:pt x="2419" y="569"/>
                  <a:pt x="2419" y="509"/>
                </a:cubicBezTo>
                <a:cubicBezTo>
                  <a:pt x="2419" y="472"/>
                  <a:pt x="2426" y="439"/>
                  <a:pt x="2441" y="408"/>
                </a:cubicBezTo>
                <a:cubicBezTo>
                  <a:pt x="2456" y="378"/>
                  <a:pt x="2476" y="355"/>
                  <a:pt x="2502" y="338"/>
                </a:cubicBezTo>
                <a:cubicBezTo>
                  <a:pt x="2528" y="321"/>
                  <a:pt x="2557" y="313"/>
                  <a:pt x="2589" y="313"/>
                </a:cubicBezTo>
                <a:cubicBezTo>
                  <a:pt x="2637" y="313"/>
                  <a:pt x="2674" y="329"/>
                  <a:pt x="2701" y="360"/>
                </a:cubicBezTo>
                <a:cubicBezTo>
                  <a:pt x="2728" y="391"/>
                  <a:pt x="2742" y="435"/>
                  <a:pt x="2742" y="491"/>
                </a:cubicBezTo>
                <a:lnTo>
                  <a:pt x="2742" y="522"/>
                </a:lnTo>
                <a:close/>
                <a:moveTo>
                  <a:pt x="2681" y="472"/>
                </a:moveTo>
                <a:cubicBezTo>
                  <a:pt x="2680" y="438"/>
                  <a:pt x="2672" y="411"/>
                  <a:pt x="2656" y="392"/>
                </a:cubicBezTo>
                <a:cubicBezTo>
                  <a:pt x="2640" y="373"/>
                  <a:pt x="2617" y="364"/>
                  <a:pt x="2588" y="364"/>
                </a:cubicBezTo>
                <a:cubicBezTo>
                  <a:pt x="2561" y="364"/>
                  <a:pt x="2537" y="374"/>
                  <a:pt x="2518" y="393"/>
                </a:cubicBezTo>
                <a:cubicBezTo>
                  <a:pt x="2498" y="413"/>
                  <a:pt x="2486" y="439"/>
                  <a:pt x="2481" y="472"/>
                </a:cubicBezTo>
                <a:lnTo>
                  <a:pt x="2681" y="472"/>
                </a:lnTo>
                <a:close/>
                <a:moveTo>
                  <a:pt x="3193" y="546"/>
                </a:moveTo>
                <a:cubicBezTo>
                  <a:pt x="3193" y="592"/>
                  <a:pt x="3176" y="630"/>
                  <a:pt x="3142" y="659"/>
                </a:cubicBezTo>
                <a:cubicBezTo>
                  <a:pt x="3109" y="687"/>
                  <a:pt x="3065" y="701"/>
                  <a:pt x="3010" y="701"/>
                </a:cubicBezTo>
                <a:cubicBezTo>
                  <a:pt x="2961" y="701"/>
                  <a:pt x="2922" y="692"/>
                  <a:pt x="2892" y="673"/>
                </a:cubicBezTo>
                <a:cubicBezTo>
                  <a:pt x="2892" y="610"/>
                  <a:pt x="2892" y="610"/>
                  <a:pt x="2892" y="610"/>
                </a:cubicBezTo>
                <a:cubicBezTo>
                  <a:pt x="2927" y="637"/>
                  <a:pt x="2967" y="651"/>
                  <a:pt x="3013" y="651"/>
                </a:cubicBezTo>
                <a:cubicBezTo>
                  <a:pt x="3049" y="651"/>
                  <a:pt x="3078" y="642"/>
                  <a:pt x="3100" y="624"/>
                </a:cubicBezTo>
                <a:cubicBezTo>
                  <a:pt x="3121" y="606"/>
                  <a:pt x="3132" y="582"/>
                  <a:pt x="3132" y="551"/>
                </a:cubicBezTo>
                <a:cubicBezTo>
                  <a:pt x="3132" y="483"/>
                  <a:pt x="3084" y="449"/>
                  <a:pt x="2987" y="449"/>
                </a:cubicBezTo>
                <a:cubicBezTo>
                  <a:pt x="2944" y="449"/>
                  <a:pt x="2944" y="449"/>
                  <a:pt x="2944" y="449"/>
                </a:cubicBezTo>
                <a:cubicBezTo>
                  <a:pt x="2944" y="399"/>
                  <a:pt x="2944" y="399"/>
                  <a:pt x="2944" y="399"/>
                </a:cubicBezTo>
                <a:cubicBezTo>
                  <a:pt x="2985" y="399"/>
                  <a:pt x="2985" y="399"/>
                  <a:pt x="2985" y="399"/>
                </a:cubicBezTo>
                <a:cubicBezTo>
                  <a:pt x="3070" y="399"/>
                  <a:pt x="3113" y="367"/>
                  <a:pt x="3113" y="304"/>
                </a:cubicBezTo>
                <a:cubicBezTo>
                  <a:pt x="3113" y="245"/>
                  <a:pt x="3081" y="215"/>
                  <a:pt x="3015" y="215"/>
                </a:cubicBezTo>
                <a:cubicBezTo>
                  <a:pt x="2979" y="215"/>
                  <a:pt x="2944" y="228"/>
                  <a:pt x="2912" y="252"/>
                </a:cubicBezTo>
                <a:cubicBezTo>
                  <a:pt x="2912" y="195"/>
                  <a:pt x="2912" y="195"/>
                  <a:pt x="2912" y="195"/>
                </a:cubicBezTo>
                <a:cubicBezTo>
                  <a:pt x="2945" y="175"/>
                  <a:pt x="2985" y="165"/>
                  <a:pt x="3030" y="165"/>
                </a:cubicBezTo>
                <a:cubicBezTo>
                  <a:pt x="3073" y="165"/>
                  <a:pt x="3108" y="176"/>
                  <a:pt x="3134" y="199"/>
                </a:cubicBezTo>
                <a:cubicBezTo>
                  <a:pt x="3161" y="222"/>
                  <a:pt x="3174" y="252"/>
                  <a:pt x="3174" y="289"/>
                </a:cubicBezTo>
                <a:cubicBezTo>
                  <a:pt x="3174" y="357"/>
                  <a:pt x="3139" y="401"/>
                  <a:pt x="3070" y="420"/>
                </a:cubicBezTo>
                <a:cubicBezTo>
                  <a:pt x="3070" y="422"/>
                  <a:pt x="3070" y="422"/>
                  <a:pt x="3070" y="422"/>
                </a:cubicBezTo>
                <a:cubicBezTo>
                  <a:pt x="3107" y="426"/>
                  <a:pt x="3137" y="439"/>
                  <a:pt x="3159" y="462"/>
                </a:cubicBezTo>
                <a:cubicBezTo>
                  <a:pt x="3181" y="484"/>
                  <a:pt x="3193" y="512"/>
                  <a:pt x="3193" y="546"/>
                </a:cubicBezTo>
                <a:close/>
                <a:moveTo>
                  <a:pt x="3584" y="528"/>
                </a:moveTo>
                <a:cubicBezTo>
                  <a:pt x="3584" y="561"/>
                  <a:pt x="3577" y="590"/>
                  <a:pt x="3563" y="617"/>
                </a:cubicBezTo>
                <a:cubicBezTo>
                  <a:pt x="3548" y="644"/>
                  <a:pt x="3529" y="665"/>
                  <a:pt x="3504" y="679"/>
                </a:cubicBezTo>
                <a:cubicBezTo>
                  <a:pt x="3479" y="694"/>
                  <a:pt x="3451" y="701"/>
                  <a:pt x="3421" y="701"/>
                </a:cubicBezTo>
                <a:cubicBezTo>
                  <a:pt x="3369" y="701"/>
                  <a:pt x="3328" y="681"/>
                  <a:pt x="3299" y="639"/>
                </a:cubicBezTo>
                <a:cubicBezTo>
                  <a:pt x="3269" y="597"/>
                  <a:pt x="3254" y="539"/>
                  <a:pt x="3254" y="464"/>
                </a:cubicBezTo>
                <a:cubicBezTo>
                  <a:pt x="3254" y="405"/>
                  <a:pt x="3263" y="352"/>
                  <a:pt x="3280" y="307"/>
                </a:cubicBezTo>
                <a:cubicBezTo>
                  <a:pt x="3298" y="262"/>
                  <a:pt x="3323" y="227"/>
                  <a:pt x="3355" y="202"/>
                </a:cubicBezTo>
                <a:cubicBezTo>
                  <a:pt x="3387" y="177"/>
                  <a:pt x="3424" y="165"/>
                  <a:pt x="3466" y="165"/>
                </a:cubicBezTo>
                <a:cubicBezTo>
                  <a:pt x="3502" y="165"/>
                  <a:pt x="3530" y="170"/>
                  <a:pt x="3552" y="180"/>
                </a:cubicBezTo>
                <a:cubicBezTo>
                  <a:pt x="3552" y="236"/>
                  <a:pt x="3552" y="236"/>
                  <a:pt x="3552" y="236"/>
                </a:cubicBezTo>
                <a:cubicBezTo>
                  <a:pt x="3525" y="222"/>
                  <a:pt x="3497" y="215"/>
                  <a:pt x="3467" y="215"/>
                </a:cubicBezTo>
                <a:cubicBezTo>
                  <a:pt x="3421" y="215"/>
                  <a:pt x="3385" y="236"/>
                  <a:pt x="3357" y="277"/>
                </a:cubicBezTo>
                <a:cubicBezTo>
                  <a:pt x="3330" y="318"/>
                  <a:pt x="3316" y="373"/>
                  <a:pt x="3316" y="441"/>
                </a:cubicBezTo>
                <a:cubicBezTo>
                  <a:pt x="3317" y="441"/>
                  <a:pt x="3317" y="441"/>
                  <a:pt x="3317" y="441"/>
                </a:cubicBezTo>
                <a:cubicBezTo>
                  <a:pt x="3341" y="392"/>
                  <a:pt x="3380" y="368"/>
                  <a:pt x="3435" y="368"/>
                </a:cubicBezTo>
                <a:cubicBezTo>
                  <a:pt x="3480" y="368"/>
                  <a:pt x="3516" y="383"/>
                  <a:pt x="3543" y="412"/>
                </a:cubicBezTo>
                <a:cubicBezTo>
                  <a:pt x="3570" y="441"/>
                  <a:pt x="3584" y="480"/>
                  <a:pt x="3584" y="528"/>
                </a:cubicBezTo>
                <a:close/>
                <a:moveTo>
                  <a:pt x="3523" y="535"/>
                </a:moveTo>
                <a:cubicBezTo>
                  <a:pt x="3523" y="499"/>
                  <a:pt x="3514" y="471"/>
                  <a:pt x="3496" y="450"/>
                </a:cubicBezTo>
                <a:cubicBezTo>
                  <a:pt x="3479" y="429"/>
                  <a:pt x="3454" y="418"/>
                  <a:pt x="3422" y="418"/>
                </a:cubicBezTo>
                <a:cubicBezTo>
                  <a:pt x="3393" y="418"/>
                  <a:pt x="3369" y="428"/>
                  <a:pt x="3349" y="449"/>
                </a:cubicBezTo>
                <a:cubicBezTo>
                  <a:pt x="3329" y="469"/>
                  <a:pt x="3319" y="494"/>
                  <a:pt x="3319" y="523"/>
                </a:cubicBezTo>
                <a:cubicBezTo>
                  <a:pt x="3319" y="559"/>
                  <a:pt x="3329" y="590"/>
                  <a:pt x="3349" y="614"/>
                </a:cubicBezTo>
                <a:cubicBezTo>
                  <a:pt x="3368" y="639"/>
                  <a:pt x="3393" y="651"/>
                  <a:pt x="3423" y="651"/>
                </a:cubicBezTo>
                <a:cubicBezTo>
                  <a:pt x="3453" y="651"/>
                  <a:pt x="3477" y="640"/>
                  <a:pt x="3495" y="619"/>
                </a:cubicBezTo>
                <a:cubicBezTo>
                  <a:pt x="3514" y="597"/>
                  <a:pt x="3523" y="570"/>
                  <a:pt x="3523" y="535"/>
                </a:cubicBezTo>
                <a:close/>
                <a:moveTo>
                  <a:pt x="3933" y="534"/>
                </a:moveTo>
                <a:cubicBezTo>
                  <a:pt x="3933" y="584"/>
                  <a:pt x="3916" y="625"/>
                  <a:pt x="3883" y="655"/>
                </a:cubicBezTo>
                <a:cubicBezTo>
                  <a:pt x="3849" y="686"/>
                  <a:pt x="3805" y="701"/>
                  <a:pt x="3749" y="701"/>
                </a:cubicBezTo>
                <a:cubicBezTo>
                  <a:pt x="3701" y="701"/>
                  <a:pt x="3665" y="694"/>
                  <a:pt x="3642" y="680"/>
                </a:cubicBezTo>
                <a:cubicBezTo>
                  <a:pt x="3642" y="617"/>
                  <a:pt x="3642" y="617"/>
                  <a:pt x="3642" y="617"/>
                </a:cubicBezTo>
                <a:cubicBezTo>
                  <a:pt x="3677" y="639"/>
                  <a:pt x="3713" y="651"/>
                  <a:pt x="3750" y="651"/>
                </a:cubicBezTo>
                <a:cubicBezTo>
                  <a:pt x="3786" y="651"/>
                  <a:pt x="3816" y="641"/>
                  <a:pt x="3838" y="620"/>
                </a:cubicBezTo>
                <a:cubicBezTo>
                  <a:pt x="3861" y="600"/>
                  <a:pt x="3872" y="572"/>
                  <a:pt x="3872" y="538"/>
                </a:cubicBezTo>
                <a:cubicBezTo>
                  <a:pt x="3872" y="504"/>
                  <a:pt x="3861" y="477"/>
                  <a:pt x="3838" y="458"/>
                </a:cubicBezTo>
                <a:cubicBezTo>
                  <a:pt x="3815" y="439"/>
                  <a:pt x="3782" y="429"/>
                  <a:pt x="3739" y="429"/>
                </a:cubicBezTo>
                <a:cubicBezTo>
                  <a:pt x="3705" y="429"/>
                  <a:pt x="3676" y="431"/>
                  <a:pt x="3651" y="434"/>
                </a:cubicBezTo>
                <a:cubicBezTo>
                  <a:pt x="3669" y="174"/>
                  <a:pt x="3669" y="174"/>
                  <a:pt x="3669" y="174"/>
                </a:cubicBezTo>
                <a:cubicBezTo>
                  <a:pt x="3909" y="174"/>
                  <a:pt x="3909" y="174"/>
                  <a:pt x="3909" y="174"/>
                </a:cubicBezTo>
                <a:cubicBezTo>
                  <a:pt x="3909" y="227"/>
                  <a:pt x="3909" y="227"/>
                  <a:pt x="3909" y="227"/>
                </a:cubicBezTo>
                <a:cubicBezTo>
                  <a:pt x="3721" y="227"/>
                  <a:pt x="3721" y="227"/>
                  <a:pt x="3721" y="227"/>
                </a:cubicBezTo>
                <a:cubicBezTo>
                  <a:pt x="3710" y="380"/>
                  <a:pt x="3710" y="380"/>
                  <a:pt x="3710" y="380"/>
                </a:cubicBezTo>
                <a:cubicBezTo>
                  <a:pt x="3758" y="378"/>
                  <a:pt x="3758" y="378"/>
                  <a:pt x="3758" y="378"/>
                </a:cubicBezTo>
                <a:cubicBezTo>
                  <a:pt x="3812" y="378"/>
                  <a:pt x="3854" y="391"/>
                  <a:pt x="3886" y="419"/>
                </a:cubicBezTo>
                <a:cubicBezTo>
                  <a:pt x="3917" y="446"/>
                  <a:pt x="3933" y="484"/>
                  <a:pt x="3933" y="534"/>
                </a:cubicBezTo>
                <a:close/>
                <a:moveTo>
                  <a:pt x="722" y="793"/>
                </a:moveTo>
                <a:cubicBezTo>
                  <a:pt x="722" y="793"/>
                  <a:pt x="722" y="793"/>
                  <a:pt x="722" y="793"/>
                </a:cubicBezTo>
                <a:cubicBezTo>
                  <a:pt x="722" y="74"/>
                  <a:pt x="722" y="74"/>
                  <a:pt x="722" y="74"/>
                </a:cubicBezTo>
                <a:cubicBezTo>
                  <a:pt x="464" y="0"/>
                  <a:pt x="464" y="0"/>
                  <a:pt x="464" y="0"/>
                </a:cubicBezTo>
                <a:cubicBezTo>
                  <a:pt x="2" y="174"/>
                  <a:pt x="2" y="174"/>
                  <a:pt x="2" y="174"/>
                </a:cubicBezTo>
                <a:cubicBezTo>
                  <a:pt x="0" y="174"/>
                  <a:pt x="0" y="174"/>
                  <a:pt x="0" y="174"/>
                </a:cubicBezTo>
                <a:cubicBezTo>
                  <a:pt x="0" y="694"/>
                  <a:pt x="0" y="694"/>
                  <a:pt x="0" y="694"/>
                </a:cubicBezTo>
                <a:cubicBezTo>
                  <a:pt x="158" y="632"/>
                  <a:pt x="158" y="632"/>
                  <a:pt x="158" y="632"/>
                </a:cubicBezTo>
                <a:cubicBezTo>
                  <a:pt x="158" y="209"/>
                  <a:pt x="158" y="209"/>
                  <a:pt x="158" y="209"/>
                </a:cubicBezTo>
                <a:cubicBezTo>
                  <a:pt x="464" y="136"/>
                  <a:pt x="464" y="136"/>
                  <a:pt x="464" y="136"/>
                </a:cubicBezTo>
                <a:cubicBezTo>
                  <a:pt x="464" y="758"/>
                  <a:pt x="464" y="758"/>
                  <a:pt x="464" y="758"/>
                </a:cubicBezTo>
                <a:cubicBezTo>
                  <a:pt x="1" y="694"/>
                  <a:pt x="1" y="694"/>
                  <a:pt x="1" y="694"/>
                </a:cubicBezTo>
                <a:cubicBezTo>
                  <a:pt x="464" y="865"/>
                  <a:pt x="464" y="865"/>
                  <a:pt x="464" y="865"/>
                </a:cubicBezTo>
                <a:cubicBezTo>
                  <a:pt x="464" y="865"/>
                  <a:pt x="464" y="865"/>
                  <a:pt x="464" y="865"/>
                </a:cubicBezTo>
                <a:cubicBezTo>
                  <a:pt x="722" y="794"/>
                  <a:pt x="722" y="794"/>
                  <a:pt x="722" y="794"/>
                </a:cubicBezTo>
                <a:cubicBezTo>
                  <a:pt x="722" y="793"/>
                  <a:pt x="722" y="793"/>
                  <a:pt x="722" y="793"/>
                </a:cubicBezTo>
                <a:close/>
              </a:path>
            </a:pathLst>
          </a:custGeom>
          <a:solidFill>
            <a:srgbClr val="FFFFFF"/>
          </a:solidFill>
          <a:ln>
            <a:noFill/>
          </a:ln>
        </p:spPr>
        <p:txBody>
          <a:bodyPr vert="horz" wrap="square" lIns="91429" tIns="45714" rIns="91429" bIns="45714" numCol="1" anchor="t" anchorCtr="0" compatLnSpc="1">
            <a:prstTxWarp prst="textNoShape">
              <a:avLst/>
            </a:prstTxWarp>
          </a:bodyPr>
          <a:lstStyle/>
          <a:p>
            <a:endParaRPr lang="en-US"/>
          </a:p>
        </p:txBody>
      </p:sp>
      <p:sp>
        <p:nvSpPr>
          <p:cNvPr id="44" name="Freeform 9"/>
          <p:cNvSpPr>
            <a:spLocks noChangeAspect="1" noEditPoints="1"/>
          </p:cNvSpPr>
          <p:nvPr/>
        </p:nvSpPr>
        <p:spPr bwMode="auto">
          <a:xfrm>
            <a:off x="311641" y="2790702"/>
            <a:ext cx="2938619" cy="520151"/>
          </a:xfrm>
          <a:custGeom>
            <a:avLst/>
            <a:gdLst>
              <a:gd name="T0" fmla="*/ 481 w 1917"/>
              <a:gd name="T1" fmla="*/ 260 h 337"/>
              <a:gd name="T2" fmla="*/ 532 w 1917"/>
              <a:gd name="T3" fmla="*/ 69 h 337"/>
              <a:gd name="T4" fmla="*/ 580 w 1917"/>
              <a:gd name="T5" fmla="*/ 112 h 337"/>
              <a:gd name="T6" fmla="*/ 469 w 1917"/>
              <a:gd name="T7" fmla="*/ 213 h 337"/>
              <a:gd name="T8" fmla="*/ 761 w 1917"/>
              <a:gd name="T9" fmla="*/ 269 h 337"/>
              <a:gd name="T10" fmla="*/ 645 w 1917"/>
              <a:gd name="T11" fmla="*/ 213 h 337"/>
              <a:gd name="T12" fmla="*/ 728 w 1917"/>
              <a:gd name="T13" fmla="*/ 241 h 337"/>
              <a:gd name="T14" fmla="*/ 863 w 1917"/>
              <a:gd name="T15" fmla="*/ 268 h 337"/>
              <a:gd name="T16" fmla="*/ 781 w 1917"/>
              <a:gd name="T17" fmla="*/ 129 h 337"/>
              <a:gd name="T18" fmla="*/ 863 w 1917"/>
              <a:gd name="T19" fmla="*/ 129 h 337"/>
              <a:gd name="T20" fmla="*/ 849 w 1917"/>
              <a:gd name="T21" fmla="*/ 253 h 337"/>
              <a:gd name="T22" fmla="*/ 888 w 1917"/>
              <a:gd name="T23" fmla="*/ 61 h 337"/>
              <a:gd name="T24" fmla="*/ 1003 w 1917"/>
              <a:gd name="T25" fmla="*/ 272 h 337"/>
              <a:gd name="T26" fmla="*/ 1055 w 1917"/>
              <a:gd name="T27" fmla="*/ 145 h 337"/>
              <a:gd name="T28" fmla="*/ 971 w 1917"/>
              <a:gd name="T29" fmla="*/ 159 h 337"/>
              <a:gd name="T30" fmla="*/ 1050 w 1917"/>
              <a:gd name="T31" fmla="*/ 199 h 337"/>
              <a:gd name="T32" fmla="*/ 1090 w 1917"/>
              <a:gd name="T33" fmla="*/ 201 h 337"/>
              <a:gd name="T34" fmla="*/ 1205 w 1917"/>
              <a:gd name="T35" fmla="*/ 199 h 337"/>
              <a:gd name="T36" fmla="*/ 1126 w 1917"/>
              <a:gd name="T37" fmla="*/ 239 h 337"/>
              <a:gd name="T38" fmla="*/ 1337 w 1917"/>
              <a:gd name="T39" fmla="*/ 269 h 337"/>
              <a:gd name="T40" fmla="*/ 1253 w 1917"/>
              <a:gd name="T41" fmla="*/ 61 h 337"/>
              <a:gd name="T42" fmla="*/ 1364 w 1917"/>
              <a:gd name="T43" fmla="*/ 129 h 337"/>
              <a:gd name="T44" fmla="*/ 1401 w 1917"/>
              <a:gd name="T45" fmla="*/ 272 h 337"/>
              <a:gd name="T46" fmla="*/ 1412 w 1917"/>
              <a:gd name="T47" fmla="*/ 246 h 337"/>
              <a:gd name="T48" fmla="*/ 1439 w 1917"/>
              <a:gd name="T49" fmla="*/ 239 h 337"/>
              <a:gd name="T50" fmla="*/ 1536 w 1917"/>
              <a:gd name="T51" fmla="*/ 156 h 337"/>
              <a:gd name="T52" fmla="*/ 1501 w 1917"/>
              <a:gd name="T53" fmla="*/ 253 h 337"/>
              <a:gd name="T54" fmla="*/ 1622 w 1917"/>
              <a:gd name="T55" fmla="*/ 272 h 337"/>
              <a:gd name="T56" fmla="*/ 1674 w 1917"/>
              <a:gd name="T57" fmla="*/ 145 h 337"/>
              <a:gd name="T58" fmla="*/ 1589 w 1917"/>
              <a:gd name="T59" fmla="*/ 159 h 337"/>
              <a:gd name="T60" fmla="*/ 1669 w 1917"/>
              <a:gd name="T61" fmla="*/ 199 h 337"/>
              <a:gd name="T62" fmla="*/ 1863 w 1917"/>
              <a:gd name="T63" fmla="*/ 145 h 337"/>
              <a:gd name="T64" fmla="*/ 1806 w 1917"/>
              <a:gd name="T65" fmla="*/ 186 h 337"/>
              <a:gd name="T66" fmla="*/ 1718 w 1917"/>
              <a:gd name="T67" fmla="*/ 269 h 337"/>
              <a:gd name="T68" fmla="*/ 1784 w 1917"/>
              <a:gd name="T69" fmla="*/ 125 h 337"/>
              <a:gd name="T70" fmla="*/ 1917 w 1917"/>
              <a:gd name="T71" fmla="*/ 269 h 337"/>
              <a:gd name="T72" fmla="*/ 221 w 1917"/>
              <a:gd name="T73" fmla="*/ 269 h 337"/>
              <a:gd name="T74" fmla="*/ 202 w 1917"/>
              <a:gd name="T75" fmla="*/ 155 h 337"/>
              <a:gd name="T76" fmla="*/ 202 w 1917"/>
              <a:gd name="T77" fmla="*/ 73 h 337"/>
              <a:gd name="T78" fmla="*/ 202 w 1917"/>
              <a:gd name="T79" fmla="*/ 337 h 337"/>
              <a:gd name="T80" fmla="*/ 140 w 1917"/>
              <a:gd name="T81" fmla="*/ 182 h 337"/>
              <a:gd name="T82" fmla="*/ 112 w 1917"/>
              <a:gd name="T83" fmla="*/ 226 h 337"/>
              <a:gd name="T84" fmla="*/ 68 w 1917"/>
              <a:gd name="T85" fmla="*/ 219 h 337"/>
              <a:gd name="T86" fmla="*/ 50 w 1917"/>
              <a:gd name="T87" fmla="*/ 170 h 337"/>
              <a:gd name="T88" fmla="*/ 68 w 1917"/>
              <a:gd name="T89" fmla="*/ 120 h 337"/>
              <a:gd name="T90" fmla="*/ 113 w 1917"/>
              <a:gd name="T91" fmla="*/ 112 h 337"/>
              <a:gd name="T92" fmla="*/ 140 w 1917"/>
              <a:gd name="T93" fmla="*/ 155 h 337"/>
              <a:gd name="T94" fmla="*/ 362 w 1917"/>
              <a:gd name="T95" fmla="*/ 79 h 337"/>
              <a:gd name="T96" fmla="*/ 114 w 1917"/>
              <a:gd name="T97" fmla="*/ 146 h 337"/>
              <a:gd name="T98" fmla="*/ 94 w 1917"/>
              <a:gd name="T99" fmla="*/ 132 h 337"/>
              <a:gd name="T100" fmla="*/ 74 w 1917"/>
              <a:gd name="T101" fmla="*/ 148 h 337"/>
              <a:gd name="T102" fmla="*/ 72 w 1917"/>
              <a:gd name="T103" fmla="*/ 185 h 337"/>
              <a:gd name="T104" fmla="*/ 88 w 1917"/>
              <a:gd name="T105" fmla="*/ 206 h 337"/>
              <a:gd name="T106" fmla="*/ 110 w 1917"/>
              <a:gd name="T107" fmla="*/ 198 h 337"/>
              <a:gd name="T108" fmla="*/ 117 w 1917"/>
              <a:gd name="T109" fmla="*/ 161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17" h="337">
                <a:moveTo>
                  <a:pt x="622" y="168"/>
                </a:moveTo>
                <a:cubicBezTo>
                  <a:pt x="622" y="189"/>
                  <a:pt x="619" y="208"/>
                  <a:pt x="611" y="223"/>
                </a:cubicBezTo>
                <a:cubicBezTo>
                  <a:pt x="603" y="239"/>
                  <a:pt x="592" y="251"/>
                  <a:pt x="578" y="260"/>
                </a:cubicBezTo>
                <a:cubicBezTo>
                  <a:pt x="564" y="268"/>
                  <a:pt x="547" y="272"/>
                  <a:pt x="529" y="272"/>
                </a:cubicBezTo>
                <a:cubicBezTo>
                  <a:pt x="511" y="272"/>
                  <a:pt x="495" y="268"/>
                  <a:pt x="481" y="260"/>
                </a:cubicBezTo>
                <a:cubicBezTo>
                  <a:pt x="467" y="252"/>
                  <a:pt x="456" y="240"/>
                  <a:pt x="448" y="225"/>
                </a:cubicBezTo>
                <a:cubicBezTo>
                  <a:pt x="441" y="210"/>
                  <a:pt x="437" y="192"/>
                  <a:pt x="437" y="173"/>
                </a:cubicBezTo>
                <a:cubicBezTo>
                  <a:pt x="437" y="152"/>
                  <a:pt x="441" y="134"/>
                  <a:pt x="448" y="118"/>
                </a:cubicBezTo>
                <a:cubicBezTo>
                  <a:pt x="456" y="103"/>
                  <a:pt x="467" y="91"/>
                  <a:pt x="482" y="82"/>
                </a:cubicBezTo>
                <a:cubicBezTo>
                  <a:pt x="496" y="74"/>
                  <a:pt x="513" y="69"/>
                  <a:pt x="532" y="69"/>
                </a:cubicBezTo>
                <a:cubicBezTo>
                  <a:pt x="550" y="69"/>
                  <a:pt x="565" y="74"/>
                  <a:pt x="579" y="82"/>
                </a:cubicBezTo>
                <a:cubicBezTo>
                  <a:pt x="593" y="90"/>
                  <a:pt x="604" y="102"/>
                  <a:pt x="611" y="117"/>
                </a:cubicBezTo>
                <a:cubicBezTo>
                  <a:pt x="619" y="132"/>
                  <a:pt x="622" y="149"/>
                  <a:pt x="622" y="168"/>
                </a:cubicBezTo>
                <a:close/>
                <a:moveTo>
                  <a:pt x="598" y="171"/>
                </a:moveTo>
                <a:cubicBezTo>
                  <a:pt x="598" y="146"/>
                  <a:pt x="592" y="126"/>
                  <a:pt x="580" y="112"/>
                </a:cubicBezTo>
                <a:cubicBezTo>
                  <a:pt x="568" y="97"/>
                  <a:pt x="552" y="90"/>
                  <a:pt x="530" y="90"/>
                </a:cubicBezTo>
                <a:cubicBezTo>
                  <a:pt x="517" y="90"/>
                  <a:pt x="505" y="93"/>
                  <a:pt x="494" y="100"/>
                </a:cubicBezTo>
                <a:cubicBezTo>
                  <a:pt x="484" y="107"/>
                  <a:pt x="475" y="117"/>
                  <a:pt x="470" y="129"/>
                </a:cubicBezTo>
                <a:cubicBezTo>
                  <a:pt x="464" y="142"/>
                  <a:pt x="461" y="156"/>
                  <a:pt x="461" y="171"/>
                </a:cubicBezTo>
                <a:cubicBezTo>
                  <a:pt x="461" y="187"/>
                  <a:pt x="464" y="201"/>
                  <a:pt x="469" y="213"/>
                </a:cubicBezTo>
                <a:cubicBezTo>
                  <a:pt x="475" y="225"/>
                  <a:pt x="483" y="235"/>
                  <a:pt x="493" y="242"/>
                </a:cubicBezTo>
                <a:cubicBezTo>
                  <a:pt x="504" y="248"/>
                  <a:pt x="515" y="252"/>
                  <a:pt x="529" y="252"/>
                </a:cubicBezTo>
                <a:cubicBezTo>
                  <a:pt x="550" y="252"/>
                  <a:pt x="567" y="244"/>
                  <a:pt x="580" y="230"/>
                </a:cubicBezTo>
                <a:cubicBezTo>
                  <a:pt x="592" y="216"/>
                  <a:pt x="598" y="196"/>
                  <a:pt x="598" y="171"/>
                </a:cubicBezTo>
                <a:close/>
                <a:moveTo>
                  <a:pt x="761" y="269"/>
                </a:moveTo>
                <a:cubicBezTo>
                  <a:pt x="739" y="269"/>
                  <a:pt x="739" y="269"/>
                  <a:pt x="739" y="269"/>
                </a:cubicBezTo>
                <a:cubicBezTo>
                  <a:pt x="739" y="247"/>
                  <a:pt x="739" y="247"/>
                  <a:pt x="739" y="247"/>
                </a:cubicBezTo>
                <a:cubicBezTo>
                  <a:pt x="738" y="247"/>
                  <a:pt x="738" y="247"/>
                  <a:pt x="738" y="247"/>
                </a:cubicBezTo>
                <a:cubicBezTo>
                  <a:pt x="729" y="264"/>
                  <a:pt x="715" y="272"/>
                  <a:pt x="695" y="272"/>
                </a:cubicBezTo>
                <a:cubicBezTo>
                  <a:pt x="662" y="272"/>
                  <a:pt x="645" y="252"/>
                  <a:pt x="645" y="213"/>
                </a:cubicBezTo>
                <a:cubicBezTo>
                  <a:pt x="645" y="129"/>
                  <a:pt x="645" y="129"/>
                  <a:pt x="645" y="129"/>
                </a:cubicBezTo>
                <a:cubicBezTo>
                  <a:pt x="667" y="129"/>
                  <a:pt x="667" y="129"/>
                  <a:pt x="667" y="129"/>
                </a:cubicBezTo>
                <a:cubicBezTo>
                  <a:pt x="667" y="209"/>
                  <a:pt x="667" y="209"/>
                  <a:pt x="667" y="209"/>
                </a:cubicBezTo>
                <a:cubicBezTo>
                  <a:pt x="667" y="238"/>
                  <a:pt x="679" y="253"/>
                  <a:pt x="701" y="253"/>
                </a:cubicBezTo>
                <a:cubicBezTo>
                  <a:pt x="712" y="253"/>
                  <a:pt x="722" y="249"/>
                  <a:pt x="728" y="241"/>
                </a:cubicBezTo>
                <a:cubicBezTo>
                  <a:pt x="735" y="233"/>
                  <a:pt x="739" y="223"/>
                  <a:pt x="739" y="210"/>
                </a:cubicBezTo>
                <a:cubicBezTo>
                  <a:pt x="739" y="129"/>
                  <a:pt x="739" y="129"/>
                  <a:pt x="739" y="129"/>
                </a:cubicBezTo>
                <a:cubicBezTo>
                  <a:pt x="761" y="129"/>
                  <a:pt x="761" y="129"/>
                  <a:pt x="761" y="129"/>
                </a:cubicBezTo>
                <a:lnTo>
                  <a:pt x="761" y="269"/>
                </a:lnTo>
                <a:close/>
                <a:moveTo>
                  <a:pt x="863" y="268"/>
                </a:moveTo>
                <a:cubicBezTo>
                  <a:pt x="858" y="271"/>
                  <a:pt x="851" y="272"/>
                  <a:pt x="842" y="272"/>
                </a:cubicBezTo>
                <a:cubicBezTo>
                  <a:pt x="818" y="272"/>
                  <a:pt x="806" y="258"/>
                  <a:pt x="806" y="231"/>
                </a:cubicBezTo>
                <a:cubicBezTo>
                  <a:pt x="806" y="148"/>
                  <a:pt x="806" y="148"/>
                  <a:pt x="806" y="148"/>
                </a:cubicBezTo>
                <a:cubicBezTo>
                  <a:pt x="781" y="148"/>
                  <a:pt x="781" y="148"/>
                  <a:pt x="781" y="148"/>
                </a:cubicBezTo>
                <a:cubicBezTo>
                  <a:pt x="781" y="129"/>
                  <a:pt x="781" y="129"/>
                  <a:pt x="781" y="129"/>
                </a:cubicBezTo>
                <a:cubicBezTo>
                  <a:pt x="806" y="129"/>
                  <a:pt x="806" y="129"/>
                  <a:pt x="806" y="129"/>
                </a:cubicBezTo>
                <a:cubicBezTo>
                  <a:pt x="806" y="95"/>
                  <a:pt x="806" y="95"/>
                  <a:pt x="806" y="95"/>
                </a:cubicBezTo>
                <a:cubicBezTo>
                  <a:pt x="828" y="87"/>
                  <a:pt x="828" y="87"/>
                  <a:pt x="828" y="87"/>
                </a:cubicBezTo>
                <a:cubicBezTo>
                  <a:pt x="828" y="129"/>
                  <a:pt x="828" y="129"/>
                  <a:pt x="828" y="129"/>
                </a:cubicBezTo>
                <a:cubicBezTo>
                  <a:pt x="863" y="129"/>
                  <a:pt x="863" y="129"/>
                  <a:pt x="863" y="129"/>
                </a:cubicBezTo>
                <a:cubicBezTo>
                  <a:pt x="863" y="148"/>
                  <a:pt x="863" y="148"/>
                  <a:pt x="863" y="148"/>
                </a:cubicBezTo>
                <a:cubicBezTo>
                  <a:pt x="828" y="148"/>
                  <a:pt x="828" y="148"/>
                  <a:pt x="828" y="148"/>
                </a:cubicBezTo>
                <a:cubicBezTo>
                  <a:pt x="828" y="227"/>
                  <a:pt x="828" y="227"/>
                  <a:pt x="828" y="227"/>
                </a:cubicBezTo>
                <a:cubicBezTo>
                  <a:pt x="828" y="236"/>
                  <a:pt x="830" y="243"/>
                  <a:pt x="833" y="247"/>
                </a:cubicBezTo>
                <a:cubicBezTo>
                  <a:pt x="836" y="251"/>
                  <a:pt x="841" y="253"/>
                  <a:pt x="849" y="253"/>
                </a:cubicBezTo>
                <a:cubicBezTo>
                  <a:pt x="854" y="253"/>
                  <a:pt x="859" y="251"/>
                  <a:pt x="863" y="248"/>
                </a:cubicBezTo>
                <a:lnTo>
                  <a:pt x="863" y="268"/>
                </a:lnTo>
                <a:close/>
                <a:moveTo>
                  <a:pt x="910" y="269"/>
                </a:moveTo>
                <a:cubicBezTo>
                  <a:pt x="888" y="269"/>
                  <a:pt x="888" y="269"/>
                  <a:pt x="888" y="269"/>
                </a:cubicBezTo>
                <a:cubicBezTo>
                  <a:pt x="888" y="61"/>
                  <a:pt x="888" y="61"/>
                  <a:pt x="888" y="61"/>
                </a:cubicBezTo>
                <a:cubicBezTo>
                  <a:pt x="910" y="61"/>
                  <a:pt x="910" y="61"/>
                  <a:pt x="910" y="61"/>
                </a:cubicBezTo>
                <a:lnTo>
                  <a:pt x="910" y="269"/>
                </a:lnTo>
                <a:close/>
                <a:moveTo>
                  <a:pt x="1073" y="198"/>
                </a:moveTo>
                <a:cubicBezTo>
                  <a:pt x="1073" y="221"/>
                  <a:pt x="1067" y="239"/>
                  <a:pt x="1054" y="252"/>
                </a:cubicBezTo>
                <a:cubicBezTo>
                  <a:pt x="1041" y="266"/>
                  <a:pt x="1025" y="272"/>
                  <a:pt x="1003" y="272"/>
                </a:cubicBezTo>
                <a:cubicBezTo>
                  <a:pt x="983" y="272"/>
                  <a:pt x="966" y="266"/>
                  <a:pt x="954" y="253"/>
                </a:cubicBezTo>
                <a:cubicBezTo>
                  <a:pt x="941" y="239"/>
                  <a:pt x="935" y="222"/>
                  <a:pt x="935" y="201"/>
                </a:cubicBezTo>
                <a:cubicBezTo>
                  <a:pt x="935" y="177"/>
                  <a:pt x="941" y="159"/>
                  <a:pt x="954" y="146"/>
                </a:cubicBezTo>
                <a:cubicBezTo>
                  <a:pt x="967" y="132"/>
                  <a:pt x="984" y="125"/>
                  <a:pt x="1007" y="125"/>
                </a:cubicBezTo>
                <a:cubicBezTo>
                  <a:pt x="1027" y="125"/>
                  <a:pt x="1044" y="132"/>
                  <a:pt x="1055" y="145"/>
                </a:cubicBezTo>
                <a:cubicBezTo>
                  <a:pt x="1067" y="158"/>
                  <a:pt x="1073" y="176"/>
                  <a:pt x="1073" y="198"/>
                </a:cubicBezTo>
                <a:close/>
                <a:moveTo>
                  <a:pt x="1050" y="199"/>
                </a:moveTo>
                <a:cubicBezTo>
                  <a:pt x="1050" y="182"/>
                  <a:pt x="1046" y="168"/>
                  <a:pt x="1038" y="159"/>
                </a:cubicBezTo>
                <a:cubicBezTo>
                  <a:pt x="1031" y="149"/>
                  <a:pt x="1019" y="145"/>
                  <a:pt x="1005" y="145"/>
                </a:cubicBezTo>
                <a:cubicBezTo>
                  <a:pt x="991" y="145"/>
                  <a:pt x="979" y="149"/>
                  <a:pt x="971" y="159"/>
                </a:cubicBezTo>
                <a:cubicBezTo>
                  <a:pt x="962" y="169"/>
                  <a:pt x="958" y="182"/>
                  <a:pt x="958" y="200"/>
                </a:cubicBezTo>
                <a:cubicBezTo>
                  <a:pt x="958" y="217"/>
                  <a:pt x="962" y="230"/>
                  <a:pt x="971" y="239"/>
                </a:cubicBezTo>
                <a:cubicBezTo>
                  <a:pt x="979" y="249"/>
                  <a:pt x="991" y="253"/>
                  <a:pt x="1005" y="253"/>
                </a:cubicBezTo>
                <a:cubicBezTo>
                  <a:pt x="1020" y="253"/>
                  <a:pt x="1031" y="249"/>
                  <a:pt x="1038" y="239"/>
                </a:cubicBezTo>
                <a:cubicBezTo>
                  <a:pt x="1046" y="230"/>
                  <a:pt x="1050" y="217"/>
                  <a:pt x="1050" y="199"/>
                </a:cubicBezTo>
                <a:close/>
                <a:moveTo>
                  <a:pt x="1228" y="198"/>
                </a:moveTo>
                <a:cubicBezTo>
                  <a:pt x="1228" y="221"/>
                  <a:pt x="1222" y="239"/>
                  <a:pt x="1209" y="252"/>
                </a:cubicBezTo>
                <a:cubicBezTo>
                  <a:pt x="1197" y="266"/>
                  <a:pt x="1180" y="272"/>
                  <a:pt x="1158" y="272"/>
                </a:cubicBezTo>
                <a:cubicBezTo>
                  <a:pt x="1138" y="272"/>
                  <a:pt x="1121" y="266"/>
                  <a:pt x="1109" y="253"/>
                </a:cubicBezTo>
                <a:cubicBezTo>
                  <a:pt x="1096" y="239"/>
                  <a:pt x="1090" y="222"/>
                  <a:pt x="1090" y="201"/>
                </a:cubicBezTo>
                <a:cubicBezTo>
                  <a:pt x="1090" y="177"/>
                  <a:pt x="1097" y="159"/>
                  <a:pt x="1109" y="146"/>
                </a:cubicBezTo>
                <a:cubicBezTo>
                  <a:pt x="1122" y="132"/>
                  <a:pt x="1139" y="125"/>
                  <a:pt x="1162" y="125"/>
                </a:cubicBezTo>
                <a:cubicBezTo>
                  <a:pt x="1182" y="125"/>
                  <a:pt x="1199" y="132"/>
                  <a:pt x="1210" y="145"/>
                </a:cubicBezTo>
                <a:cubicBezTo>
                  <a:pt x="1222" y="158"/>
                  <a:pt x="1228" y="176"/>
                  <a:pt x="1228" y="198"/>
                </a:cubicBezTo>
                <a:close/>
                <a:moveTo>
                  <a:pt x="1205" y="199"/>
                </a:moveTo>
                <a:cubicBezTo>
                  <a:pt x="1205" y="182"/>
                  <a:pt x="1201" y="168"/>
                  <a:pt x="1193" y="159"/>
                </a:cubicBezTo>
                <a:cubicBezTo>
                  <a:pt x="1186" y="149"/>
                  <a:pt x="1174" y="145"/>
                  <a:pt x="1160" y="145"/>
                </a:cubicBezTo>
                <a:cubicBezTo>
                  <a:pt x="1146" y="145"/>
                  <a:pt x="1134" y="149"/>
                  <a:pt x="1126" y="159"/>
                </a:cubicBezTo>
                <a:cubicBezTo>
                  <a:pt x="1117" y="169"/>
                  <a:pt x="1113" y="182"/>
                  <a:pt x="1113" y="200"/>
                </a:cubicBezTo>
                <a:cubicBezTo>
                  <a:pt x="1113" y="217"/>
                  <a:pt x="1117" y="230"/>
                  <a:pt x="1126" y="239"/>
                </a:cubicBezTo>
                <a:cubicBezTo>
                  <a:pt x="1134" y="249"/>
                  <a:pt x="1146" y="253"/>
                  <a:pt x="1160" y="253"/>
                </a:cubicBezTo>
                <a:cubicBezTo>
                  <a:pt x="1175" y="253"/>
                  <a:pt x="1186" y="249"/>
                  <a:pt x="1194" y="239"/>
                </a:cubicBezTo>
                <a:cubicBezTo>
                  <a:pt x="1201" y="230"/>
                  <a:pt x="1205" y="217"/>
                  <a:pt x="1205" y="199"/>
                </a:cubicBezTo>
                <a:close/>
                <a:moveTo>
                  <a:pt x="1369" y="269"/>
                </a:moveTo>
                <a:cubicBezTo>
                  <a:pt x="1337" y="269"/>
                  <a:pt x="1337" y="269"/>
                  <a:pt x="1337" y="269"/>
                </a:cubicBezTo>
                <a:cubicBezTo>
                  <a:pt x="1276" y="202"/>
                  <a:pt x="1276" y="202"/>
                  <a:pt x="1276" y="202"/>
                </a:cubicBezTo>
                <a:cubicBezTo>
                  <a:pt x="1275" y="202"/>
                  <a:pt x="1275" y="202"/>
                  <a:pt x="1275" y="202"/>
                </a:cubicBezTo>
                <a:cubicBezTo>
                  <a:pt x="1275" y="269"/>
                  <a:pt x="1275" y="269"/>
                  <a:pt x="1275" y="269"/>
                </a:cubicBezTo>
                <a:cubicBezTo>
                  <a:pt x="1253" y="269"/>
                  <a:pt x="1253" y="269"/>
                  <a:pt x="1253" y="269"/>
                </a:cubicBezTo>
                <a:cubicBezTo>
                  <a:pt x="1253" y="61"/>
                  <a:pt x="1253" y="61"/>
                  <a:pt x="1253" y="61"/>
                </a:cubicBezTo>
                <a:cubicBezTo>
                  <a:pt x="1275" y="61"/>
                  <a:pt x="1275" y="61"/>
                  <a:pt x="1275" y="61"/>
                </a:cubicBezTo>
                <a:cubicBezTo>
                  <a:pt x="1275" y="193"/>
                  <a:pt x="1275" y="193"/>
                  <a:pt x="1275" y="193"/>
                </a:cubicBezTo>
                <a:cubicBezTo>
                  <a:pt x="1276" y="193"/>
                  <a:pt x="1276" y="193"/>
                  <a:pt x="1276" y="193"/>
                </a:cubicBezTo>
                <a:cubicBezTo>
                  <a:pt x="1334" y="129"/>
                  <a:pt x="1334" y="129"/>
                  <a:pt x="1334" y="129"/>
                </a:cubicBezTo>
                <a:cubicBezTo>
                  <a:pt x="1364" y="129"/>
                  <a:pt x="1364" y="129"/>
                  <a:pt x="1364" y="129"/>
                </a:cubicBezTo>
                <a:cubicBezTo>
                  <a:pt x="1299" y="196"/>
                  <a:pt x="1299" y="196"/>
                  <a:pt x="1299" y="196"/>
                </a:cubicBezTo>
                <a:lnTo>
                  <a:pt x="1369" y="269"/>
                </a:lnTo>
                <a:close/>
                <a:moveTo>
                  <a:pt x="1417" y="257"/>
                </a:moveTo>
                <a:cubicBezTo>
                  <a:pt x="1417" y="261"/>
                  <a:pt x="1415" y="264"/>
                  <a:pt x="1412" y="267"/>
                </a:cubicBezTo>
                <a:cubicBezTo>
                  <a:pt x="1409" y="271"/>
                  <a:pt x="1405" y="272"/>
                  <a:pt x="1401" y="272"/>
                </a:cubicBezTo>
                <a:cubicBezTo>
                  <a:pt x="1397" y="272"/>
                  <a:pt x="1393" y="271"/>
                  <a:pt x="1390" y="268"/>
                </a:cubicBezTo>
                <a:cubicBezTo>
                  <a:pt x="1387" y="264"/>
                  <a:pt x="1386" y="261"/>
                  <a:pt x="1386" y="257"/>
                </a:cubicBezTo>
                <a:cubicBezTo>
                  <a:pt x="1386" y="252"/>
                  <a:pt x="1388" y="249"/>
                  <a:pt x="1390" y="246"/>
                </a:cubicBezTo>
                <a:cubicBezTo>
                  <a:pt x="1393" y="243"/>
                  <a:pt x="1397" y="241"/>
                  <a:pt x="1401" y="241"/>
                </a:cubicBezTo>
                <a:cubicBezTo>
                  <a:pt x="1405" y="241"/>
                  <a:pt x="1409" y="243"/>
                  <a:pt x="1412" y="246"/>
                </a:cubicBezTo>
                <a:cubicBezTo>
                  <a:pt x="1415" y="249"/>
                  <a:pt x="1417" y="252"/>
                  <a:pt x="1417" y="257"/>
                </a:cubicBezTo>
                <a:close/>
                <a:moveTo>
                  <a:pt x="1536" y="263"/>
                </a:moveTo>
                <a:cubicBezTo>
                  <a:pt x="1525" y="269"/>
                  <a:pt x="1512" y="272"/>
                  <a:pt x="1497" y="272"/>
                </a:cubicBezTo>
                <a:cubicBezTo>
                  <a:pt x="1485" y="272"/>
                  <a:pt x="1473" y="269"/>
                  <a:pt x="1463" y="264"/>
                </a:cubicBezTo>
                <a:cubicBezTo>
                  <a:pt x="1453" y="258"/>
                  <a:pt x="1445" y="249"/>
                  <a:pt x="1439" y="239"/>
                </a:cubicBezTo>
                <a:cubicBezTo>
                  <a:pt x="1434" y="228"/>
                  <a:pt x="1431" y="216"/>
                  <a:pt x="1431" y="202"/>
                </a:cubicBezTo>
                <a:cubicBezTo>
                  <a:pt x="1431" y="179"/>
                  <a:pt x="1437" y="161"/>
                  <a:pt x="1451" y="146"/>
                </a:cubicBezTo>
                <a:cubicBezTo>
                  <a:pt x="1464" y="132"/>
                  <a:pt x="1482" y="125"/>
                  <a:pt x="1504" y="125"/>
                </a:cubicBezTo>
                <a:cubicBezTo>
                  <a:pt x="1516" y="125"/>
                  <a:pt x="1527" y="128"/>
                  <a:pt x="1536" y="133"/>
                </a:cubicBezTo>
                <a:cubicBezTo>
                  <a:pt x="1536" y="156"/>
                  <a:pt x="1536" y="156"/>
                  <a:pt x="1536" y="156"/>
                </a:cubicBezTo>
                <a:cubicBezTo>
                  <a:pt x="1526" y="148"/>
                  <a:pt x="1515" y="145"/>
                  <a:pt x="1503" y="145"/>
                </a:cubicBezTo>
                <a:cubicBezTo>
                  <a:pt x="1488" y="145"/>
                  <a:pt x="1476" y="150"/>
                  <a:pt x="1467" y="160"/>
                </a:cubicBezTo>
                <a:cubicBezTo>
                  <a:pt x="1458" y="170"/>
                  <a:pt x="1454" y="184"/>
                  <a:pt x="1454" y="200"/>
                </a:cubicBezTo>
                <a:cubicBezTo>
                  <a:pt x="1454" y="217"/>
                  <a:pt x="1458" y="230"/>
                  <a:pt x="1467" y="239"/>
                </a:cubicBezTo>
                <a:cubicBezTo>
                  <a:pt x="1475" y="248"/>
                  <a:pt x="1487" y="253"/>
                  <a:pt x="1501" y="253"/>
                </a:cubicBezTo>
                <a:cubicBezTo>
                  <a:pt x="1514" y="253"/>
                  <a:pt x="1525" y="249"/>
                  <a:pt x="1536" y="241"/>
                </a:cubicBezTo>
                <a:lnTo>
                  <a:pt x="1536" y="263"/>
                </a:lnTo>
                <a:close/>
                <a:moveTo>
                  <a:pt x="1692" y="198"/>
                </a:moveTo>
                <a:cubicBezTo>
                  <a:pt x="1692" y="221"/>
                  <a:pt x="1685" y="239"/>
                  <a:pt x="1673" y="252"/>
                </a:cubicBezTo>
                <a:cubicBezTo>
                  <a:pt x="1660" y="266"/>
                  <a:pt x="1643" y="272"/>
                  <a:pt x="1622" y="272"/>
                </a:cubicBezTo>
                <a:cubicBezTo>
                  <a:pt x="1601" y="272"/>
                  <a:pt x="1584" y="266"/>
                  <a:pt x="1572" y="253"/>
                </a:cubicBezTo>
                <a:cubicBezTo>
                  <a:pt x="1560" y="239"/>
                  <a:pt x="1554" y="222"/>
                  <a:pt x="1554" y="201"/>
                </a:cubicBezTo>
                <a:cubicBezTo>
                  <a:pt x="1554" y="177"/>
                  <a:pt x="1560" y="159"/>
                  <a:pt x="1573" y="146"/>
                </a:cubicBezTo>
                <a:cubicBezTo>
                  <a:pt x="1585" y="132"/>
                  <a:pt x="1603" y="125"/>
                  <a:pt x="1625" y="125"/>
                </a:cubicBezTo>
                <a:cubicBezTo>
                  <a:pt x="1646" y="125"/>
                  <a:pt x="1662" y="132"/>
                  <a:pt x="1674" y="145"/>
                </a:cubicBezTo>
                <a:cubicBezTo>
                  <a:pt x="1686" y="158"/>
                  <a:pt x="1692" y="176"/>
                  <a:pt x="1692" y="198"/>
                </a:cubicBezTo>
                <a:close/>
                <a:moveTo>
                  <a:pt x="1669" y="199"/>
                </a:moveTo>
                <a:cubicBezTo>
                  <a:pt x="1669" y="182"/>
                  <a:pt x="1665" y="168"/>
                  <a:pt x="1657" y="159"/>
                </a:cubicBezTo>
                <a:cubicBezTo>
                  <a:pt x="1649" y="149"/>
                  <a:pt x="1638" y="145"/>
                  <a:pt x="1623" y="145"/>
                </a:cubicBezTo>
                <a:cubicBezTo>
                  <a:pt x="1609" y="145"/>
                  <a:pt x="1598" y="149"/>
                  <a:pt x="1589" y="159"/>
                </a:cubicBezTo>
                <a:cubicBezTo>
                  <a:pt x="1581" y="169"/>
                  <a:pt x="1577" y="182"/>
                  <a:pt x="1577" y="200"/>
                </a:cubicBezTo>
                <a:cubicBezTo>
                  <a:pt x="1577" y="217"/>
                  <a:pt x="1581" y="230"/>
                  <a:pt x="1589" y="239"/>
                </a:cubicBezTo>
                <a:cubicBezTo>
                  <a:pt x="1598" y="249"/>
                  <a:pt x="1609" y="253"/>
                  <a:pt x="1623" y="253"/>
                </a:cubicBezTo>
                <a:cubicBezTo>
                  <a:pt x="1638" y="253"/>
                  <a:pt x="1649" y="249"/>
                  <a:pt x="1657" y="239"/>
                </a:cubicBezTo>
                <a:cubicBezTo>
                  <a:pt x="1665" y="230"/>
                  <a:pt x="1669" y="217"/>
                  <a:pt x="1669" y="199"/>
                </a:cubicBezTo>
                <a:close/>
                <a:moveTo>
                  <a:pt x="1917" y="269"/>
                </a:moveTo>
                <a:cubicBezTo>
                  <a:pt x="1894" y="269"/>
                  <a:pt x="1894" y="269"/>
                  <a:pt x="1894" y="269"/>
                </a:cubicBezTo>
                <a:cubicBezTo>
                  <a:pt x="1894" y="189"/>
                  <a:pt x="1894" y="189"/>
                  <a:pt x="1894" y="189"/>
                </a:cubicBezTo>
                <a:cubicBezTo>
                  <a:pt x="1894" y="173"/>
                  <a:pt x="1892" y="162"/>
                  <a:pt x="1887" y="155"/>
                </a:cubicBezTo>
                <a:cubicBezTo>
                  <a:pt x="1882" y="148"/>
                  <a:pt x="1874" y="145"/>
                  <a:pt x="1863" y="145"/>
                </a:cubicBezTo>
                <a:cubicBezTo>
                  <a:pt x="1854" y="145"/>
                  <a:pt x="1845" y="149"/>
                  <a:pt x="1839" y="158"/>
                </a:cubicBezTo>
                <a:cubicBezTo>
                  <a:pt x="1832" y="166"/>
                  <a:pt x="1829" y="177"/>
                  <a:pt x="1829" y="189"/>
                </a:cubicBezTo>
                <a:cubicBezTo>
                  <a:pt x="1829" y="269"/>
                  <a:pt x="1829" y="269"/>
                  <a:pt x="1829" y="269"/>
                </a:cubicBezTo>
                <a:cubicBezTo>
                  <a:pt x="1806" y="269"/>
                  <a:pt x="1806" y="269"/>
                  <a:pt x="1806" y="269"/>
                </a:cubicBezTo>
                <a:cubicBezTo>
                  <a:pt x="1806" y="186"/>
                  <a:pt x="1806" y="186"/>
                  <a:pt x="1806" y="186"/>
                </a:cubicBezTo>
                <a:cubicBezTo>
                  <a:pt x="1806" y="158"/>
                  <a:pt x="1796" y="145"/>
                  <a:pt x="1774" y="145"/>
                </a:cubicBezTo>
                <a:cubicBezTo>
                  <a:pt x="1764" y="145"/>
                  <a:pt x="1756" y="149"/>
                  <a:pt x="1750" y="157"/>
                </a:cubicBezTo>
                <a:cubicBezTo>
                  <a:pt x="1744" y="165"/>
                  <a:pt x="1740" y="176"/>
                  <a:pt x="1740" y="189"/>
                </a:cubicBezTo>
                <a:cubicBezTo>
                  <a:pt x="1740" y="269"/>
                  <a:pt x="1740" y="269"/>
                  <a:pt x="1740" y="269"/>
                </a:cubicBezTo>
                <a:cubicBezTo>
                  <a:pt x="1718" y="269"/>
                  <a:pt x="1718" y="269"/>
                  <a:pt x="1718" y="269"/>
                </a:cubicBezTo>
                <a:cubicBezTo>
                  <a:pt x="1718" y="129"/>
                  <a:pt x="1718" y="129"/>
                  <a:pt x="1718" y="129"/>
                </a:cubicBezTo>
                <a:cubicBezTo>
                  <a:pt x="1740" y="129"/>
                  <a:pt x="1740" y="129"/>
                  <a:pt x="1740" y="129"/>
                </a:cubicBezTo>
                <a:cubicBezTo>
                  <a:pt x="1740" y="151"/>
                  <a:pt x="1740" y="151"/>
                  <a:pt x="1740" y="151"/>
                </a:cubicBezTo>
                <a:cubicBezTo>
                  <a:pt x="1741" y="151"/>
                  <a:pt x="1741" y="151"/>
                  <a:pt x="1741" y="151"/>
                </a:cubicBezTo>
                <a:cubicBezTo>
                  <a:pt x="1751" y="134"/>
                  <a:pt x="1765" y="125"/>
                  <a:pt x="1784" y="125"/>
                </a:cubicBezTo>
                <a:cubicBezTo>
                  <a:pt x="1793" y="125"/>
                  <a:pt x="1802" y="128"/>
                  <a:pt x="1809" y="133"/>
                </a:cubicBezTo>
                <a:cubicBezTo>
                  <a:pt x="1816" y="138"/>
                  <a:pt x="1821" y="145"/>
                  <a:pt x="1824" y="155"/>
                </a:cubicBezTo>
                <a:cubicBezTo>
                  <a:pt x="1834" y="135"/>
                  <a:pt x="1850" y="125"/>
                  <a:pt x="1871" y="125"/>
                </a:cubicBezTo>
                <a:cubicBezTo>
                  <a:pt x="1901" y="125"/>
                  <a:pt x="1917" y="144"/>
                  <a:pt x="1917" y="183"/>
                </a:cubicBezTo>
                <a:lnTo>
                  <a:pt x="1917" y="269"/>
                </a:lnTo>
                <a:close/>
                <a:moveTo>
                  <a:pt x="257" y="183"/>
                </a:moveTo>
                <a:cubicBezTo>
                  <a:pt x="255" y="184"/>
                  <a:pt x="253" y="185"/>
                  <a:pt x="251" y="185"/>
                </a:cubicBezTo>
                <a:cubicBezTo>
                  <a:pt x="249" y="185"/>
                  <a:pt x="246" y="184"/>
                  <a:pt x="245" y="183"/>
                </a:cubicBezTo>
                <a:cubicBezTo>
                  <a:pt x="221" y="164"/>
                  <a:pt x="221" y="164"/>
                  <a:pt x="221" y="164"/>
                </a:cubicBezTo>
                <a:cubicBezTo>
                  <a:pt x="221" y="269"/>
                  <a:pt x="221" y="269"/>
                  <a:pt x="221" y="269"/>
                </a:cubicBezTo>
                <a:cubicBezTo>
                  <a:pt x="350" y="269"/>
                  <a:pt x="350" y="269"/>
                  <a:pt x="350" y="269"/>
                </a:cubicBezTo>
                <a:cubicBezTo>
                  <a:pt x="356" y="269"/>
                  <a:pt x="362" y="264"/>
                  <a:pt x="362" y="257"/>
                </a:cubicBezTo>
                <a:cubicBezTo>
                  <a:pt x="362" y="99"/>
                  <a:pt x="362" y="99"/>
                  <a:pt x="362" y="99"/>
                </a:cubicBezTo>
                <a:lnTo>
                  <a:pt x="257" y="183"/>
                </a:lnTo>
                <a:close/>
                <a:moveTo>
                  <a:pt x="202" y="155"/>
                </a:moveTo>
                <a:cubicBezTo>
                  <a:pt x="202" y="155"/>
                  <a:pt x="202" y="155"/>
                  <a:pt x="202" y="155"/>
                </a:cubicBezTo>
                <a:cubicBezTo>
                  <a:pt x="202" y="140"/>
                  <a:pt x="202" y="140"/>
                  <a:pt x="202" y="140"/>
                </a:cubicBezTo>
                <a:cubicBezTo>
                  <a:pt x="202" y="140"/>
                  <a:pt x="202" y="140"/>
                  <a:pt x="202" y="140"/>
                </a:cubicBezTo>
                <a:cubicBezTo>
                  <a:pt x="202" y="85"/>
                  <a:pt x="202" y="85"/>
                  <a:pt x="202" y="85"/>
                </a:cubicBezTo>
                <a:cubicBezTo>
                  <a:pt x="202" y="73"/>
                  <a:pt x="202" y="73"/>
                  <a:pt x="202" y="73"/>
                </a:cubicBezTo>
                <a:cubicBezTo>
                  <a:pt x="202" y="73"/>
                  <a:pt x="202" y="73"/>
                  <a:pt x="202" y="73"/>
                </a:cubicBezTo>
                <a:cubicBezTo>
                  <a:pt x="202" y="0"/>
                  <a:pt x="202" y="0"/>
                  <a:pt x="202" y="0"/>
                </a:cubicBezTo>
                <a:cubicBezTo>
                  <a:pt x="0" y="36"/>
                  <a:pt x="0" y="36"/>
                  <a:pt x="0" y="36"/>
                </a:cubicBezTo>
                <a:cubicBezTo>
                  <a:pt x="0" y="302"/>
                  <a:pt x="0" y="302"/>
                  <a:pt x="0" y="302"/>
                </a:cubicBezTo>
                <a:cubicBezTo>
                  <a:pt x="202" y="337"/>
                  <a:pt x="202" y="337"/>
                  <a:pt x="202" y="337"/>
                </a:cubicBezTo>
                <a:cubicBezTo>
                  <a:pt x="202" y="265"/>
                  <a:pt x="202" y="265"/>
                  <a:pt x="202" y="265"/>
                </a:cubicBezTo>
                <a:cubicBezTo>
                  <a:pt x="202" y="265"/>
                  <a:pt x="202" y="265"/>
                  <a:pt x="202" y="265"/>
                </a:cubicBezTo>
                <a:cubicBezTo>
                  <a:pt x="202" y="253"/>
                  <a:pt x="202" y="253"/>
                  <a:pt x="202" y="253"/>
                </a:cubicBezTo>
                <a:lnTo>
                  <a:pt x="202" y="155"/>
                </a:lnTo>
                <a:close/>
                <a:moveTo>
                  <a:pt x="140" y="182"/>
                </a:moveTo>
                <a:cubicBezTo>
                  <a:pt x="139" y="186"/>
                  <a:pt x="139" y="190"/>
                  <a:pt x="137" y="194"/>
                </a:cubicBezTo>
                <a:cubicBezTo>
                  <a:pt x="136" y="198"/>
                  <a:pt x="135" y="201"/>
                  <a:pt x="133" y="205"/>
                </a:cubicBezTo>
                <a:cubicBezTo>
                  <a:pt x="131" y="208"/>
                  <a:pt x="129" y="211"/>
                  <a:pt x="127" y="214"/>
                </a:cubicBezTo>
                <a:cubicBezTo>
                  <a:pt x="125" y="217"/>
                  <a:pt x="122" y="219"/>
                  <a:pt x="120" y="221"/>
                </a:cubicBezTo>
                <a:cubicBezTo>
                  <a:pt x="117" y="223"/>
                  <a:pt x="114" y="225"/>
                  <a:pt x="112" y="226"/>
                </a:cubicBezTo>
                <a:cubicBezTo>
                  <a:pt x="109" y="227"/>
                  <a:pt x="106" y="228"/>
                  <a:pt x="103" y="228"/>
                </a:cubicBezTo>
                <a:cubicBezTo>
                  <a:pt x="99" y="229"/>
                  <a:pt x="96" y="229"/>
                  <a:pt x="93" y="229"/>
                </a:cubicBezTo>
                <a:cubicBezTo>
                  <a:pt x="90" y="229"/>
                  <a:pt x="86" y="228"/>
                  <a:pt x="84" y="227"/>
                </a:cubicBezTo>
                <a:cubicBezTo>
                  <a:pt x="81" y="226"/>
                  <a:pt x="78" y="225"/>
                  <a:pt x="75" y="224"/>
                </a:cubicBezTo>
                <a:cubicBezTo>
                  <a:pt x="73" y="222"/>
                  <a:pt x="70" y="221"/>
                  <a:pt x="68" y="219"/>
                </a:cubicBezTo>
                <a:cubicBezTo>
                  <a:pt x="66" y="216"/>
                  <a:pt x="64" y="214"/>
                  <a:pt x="62" y="211"/>
                </a:cubicBezTo>
                <a:cubicBezTo>
                  <a:pt x="60" y="209"/>
                  <a:pt x="58" y="206"/>
                  <a:pt x="57" y="203"/>
                </a:cubicBezTo>
                <a:cubicBezTo>
                  <a:pt x="55" y="200"/>
                  <a:pt x="54" y="197"/>
                  <a:pt x="53" y="193"/>
                </a:cubicBezTo>
                <a:cubicBezTo>
                  <a:pt x="52" y="190"/>
                  <a:pt x="51" y="186"/>
                  <a:pt x="51" y="182"/>
                </a:cubicBezTo>
                <a:cubicBezTo>
                  <a:pt x="50" y="179"/>
                  <a:pt x="50" y="175"/>
                  <a:pt x="50" y="170"/>
                </a:cubicBezTo>
                <a:cubicBezTo>
                  <a:pt x="50" y="166"/>
                  <a:pt x="50" y="162"/>
                  <a:pt x="51" y="158"/>
                </a:cubicBezTo>
                <a:cubicBezTo>
                  <a:pt x="51" y="154"/>
                  <a:pt x="52" y="150"/>
                  <a:pt x="53" y="147"/>
                </a:cubicBezTo>
                <a:cubicBezTo>
                  <a:pt x="54" y="143"/>
                  <a:pt x="55" y="140"/>
                  <a:pt x="56" y="137"/>
                </a:cubicBezTo>
                <a:cubicBezTo>
                  <a:pt x="58" y="134"/>
                  <a:pt x="60" y="131"/>
                  <a:pt x="61" y="128"/>
                </a:cubicBezTo>
                <a:cubicBezTo>
                  <a:pt x="63" y="125"/>
                  <a:pt x="66" y="122"/>
                  <a:pt x="68" y="120"/>
                </a:cubicBezTo>
                <a:cubicBezTo>
                  <a:pt x="70" y="118"/>
                  <a:pt x="73" y="116"/>
                  <a:pt x="76" y="114"/>
                </a:cubicBezTo>
                <a:cubicBezTo>
                  <a:pt x="78" y="113"/>
                  <a:pt x="81" y="112"/>
                  <a:pt x="84" y="111"/>
                </a:cubicBezTo>
                <a:cubicBezTo>
                  <a:pt x="87" y="110"/>
                  <a:pt x="91" y="109"/>
                  <a:pt x="94" y="109"/>
                </a:cubicBezTo>
                <a:cubicBezTo>
                  <a:pt x="98" y="109"/>
                  <a:pt x="101" y="109"/>
                  <a:pt x="104" y="109"/>
                </a:cubicBezTo>
                <a:cubicBezTo>
                  <a:pt x="107" y="110"/>
                  <a:pt x="110" y="111"/>
                  <a:pt x="113" y="112"/>
                </a:cubicBezTo>
                <a:cubicBezTo>
                  <a:pt x="115" y="113"/>
                  <a:pt x="118" y="115"/>
                  <a:pt x="120" y="117"/>
                </a:cubicBezTo>
                <a:cubicBezTo>
                  <a:pt x="123" y="119"/>
                  <a:pt x="125" y="121"/>
                  <a:pt x="128" y="124"/>
                </a:cubicBezTo>
                <a:cubicBezTo>
                  <a:pt x="130" y="126"/>
                  <a:pt x="132" y="129"/>
                  <a:pt x="133" y="133"/>
                </a:cubicBezTo>
                <a:cubicBezTo>
                  <a:pt x="135" y="136"/>
                  <a:pt x="136" y="139"/>
                  <a:pt x="138" y="143"/>
                </a:cubicBezTo>
                <a:cubicBezTo>
                  <a:pt x="139" y="147"/>
                  <a:pt x="139" y="151"/>
                  <a:pt x="140" y="155"/>
                </a:cubicBezTo>
                <a:cubicBezTo>
                  <a:pt x="141" y="159"/>
                  <a:pt x="141" y="163"/>
                  <a:pt x="141" y="168"/>
                </a:cubicBezTo>
                <a:cubicBezTo>
                  <a:pt x="141" y="173"/>
                  <a:pt x="141" y="177"/>
                  <a:pt x="140" y="182"/>
                </a:cubicBezTo>
                <a:close/>
                <a:moveTo>
                  <a:pt x="221" y="144"/>
                </a:moveTo>
                <a:cubicBezTo>
                  <a:pt x="251" y="167"/>
                  <a:pt x="251" y="167"/>
                  <a:pt x="251" y="167"/>
                </a:cubicBezTo>
                <a:cubicBezTo>
                  <a:pt x="362" y="79"/>
                  <a:pt x="362" y="79"/>
                  <a:pt x="362" y="79"/>
                </a:cubicBezTo>
                <a:cubicBezTo>
                  <a:pt x="361" y="73"/>
                  <a:pt x="356" y="68"/>
                  <a:pt x="350" y="68"/>
                </a:cubicBezTo>
                <a:cubicBezTo>
                  <a:pt x="221" y="68"/>
                  <a:pt x="221" y="68"/>
                  <a:pt x="221" y="68"/>
                </a:cubicBezTo>
                <a:lnTo>
                  <a:pt x="221" y="144"/>
                </a:lnTo>
                <a:close/>
                <a:moveTo>
                  <a:pt x="116" y="153"/>
                </a:moveTo>
                <a:cubicBezTo>
                  <a:pt x="115" y="151"/>
                  <a:pt x="114" y="148"/>
                  <a:pt x="114" y="146"/>
                </a:cubicBezTo>
                <a:cubicBezTo>
                  <a:pt x="113" y="144"/>
                  <a:pt x="112" y="142"/>
                  <a:pt x="111" y="141"/>
                </a:cubicBezTo>
                <a:cubicBezTo>
                  <a:pt x="110" y="139"/>
                  <a:pt x="108" y="138"/>
                  <a:pt x="107" y="137"/>
                </a:cubicBezTo>
                <a:cubicBezTo>
                  <a:pt x="106" y="135"/>
                  <a:pt x="105" y="134"/>
                  <a:pt x="103" y="134"/>
                </a:cubicBezTo>
                <a:cubicBezTo>
                  <a:pt x="102" y="133"/>
                  <a:pt x="100" y="132"/>
                  <a:pt x="99" y="132"/>
                </a:cubicBezTo>
                <a:cubicBezTo>
                  <a:pt x="97" y="132"/>
                  <a:pt x="96" y="131"/>
                  <a:pt x="94" y="132"/>
                </a:cubicBezTo>
                <a:cubicBezTo>
                  <a:pt x="92" y="132"/>
                  <a:pt x="90" y="132"/>
                  <a:pt x="88" y="132"/>
                </a:cubicBezTo>
                <a:cubicBezTo>
                  <a:pt x="87" y="133"/>
                  <a:pt x="85" y="134"/>
                  <a:pt x="84" y="135"/>
                </a:cubicBezTo>
                <a:cubicBezTo>
                  <a:pt x="82" y="136"/>
                  <a:pt x="81" y="137"/>
                  <a:pt x="80" y="138"/>
                </a:cubicBezTo>
                <a:cubicBezTo>
                  <a:pt x="79" y="139"/>
                  <a:pt x="77" y="141"/>
                  <a:pt x="76" y="143"/>
                </a:cubicBezTo>
                <a:cubicBezTo>
                  <a:pt x="75" y="144"/>
                  <a:pt x="75" y="146"/>
                  <a:pt x="74" y="148"/>
                </a:cubicBezTo>
                <a:cubicBezTo>
                  <a:pt x="73" y="150"/>
                  <a:pt x="72" y="152"/>
                  <a:pt x="72" y="154"/>
                </a:cubicBezTo>
                <a:cubicBezTo>
                  <a:pt x="71" y="157"/>
                  <a:pt x="71" y="159"/>
                  <a:pt x="71" y="161"/>
                </a:cubicBezTo>
                <a:cubicBezTo>
                  <a:pt x="71" y="164"/>
                  <a:pt x="70" y="166"/>
                  <a:pt x="70" y="169"/>
                </a:cubicBezTo>
                <a:cubicBezTo>
                  <a:pt x="70" y="172"/>
                  <a:pt x="71" y="175"/>
                  <a:pt x="71" y="177"/>
                </a:cubicBezTo>
                <a:cubicBezTo>
                  <a:pt x="71" y="180"/>
                  <a:pt x="72" y="182"/>
                  <a:pt x="72" y="185"/>
                </a:cubicBezTo>
                <a:cubicBezTo>
                  <a:pt x="73" y="187"/>
                  <a:pt x="73" y="189"/>
                  <a:pt x="74" y="191"/>
                </a:cubicBezTo>
                <a:cubicBezTo>
                  <a:pt x="75" y="193"/>
                  <a:pt x="76" y="195"/>
                  <a:pt x="77" y="197"/>
                </a:cubicBezTo>
                <a:cubicBezTo>
                  <a:pt x="78" y="198"/>
                  <a:pt x="79" y="199"/>
                  <a:pt x="80" y="201"/>
                </a:cubicBezTo>
                <a:cubicBezTo>
                  <a:pt x="82" y="202"/>
                  <a:pt x="83" y="203"/>
                  <a:pt x="84" y="204"/>
                </a:cubicBezTo>
                <a:cubicBezTo>
                  <a:pt x="85" y="204"/>
                  <a:pt x="87" y="205"/>
                  <a:pt x="88" y="206"/>
                </a:cubicBezTo>
                <a:cubicBezTo>
                  <a:pt x="90" y="206"/>
                  <a:pt x="92" y="206"/>
                  <a:pt x="93" y="206"/>
                </a:cubicBezTo>
                <a:cubicBezTo>
                  <a:pt x="95" y="206"/>
                  <a:pt x="97" y="206"/>
                  <a:pt x="98" y="206"/>
                </a:cubicBezTo>
                <a:cubicBezTo>
                  <a:pt x="100" y="206"/>
                  <a:pt x="101" y="205"/>
                  <a:pt x="103" y="204"/>
                </a:cubicBezTo>
                <a:cubicBezTo>
                  <a:pt x="104" y="204"/>
                  <a:pt x="105" y="203"/>
                  <a:pt x="107" y="202"/>
                </a:cubicBezTo>
                <a:cubicBezTo>
                  <a:pt x="108" y="201"/>
                  <a:pt x="109" y="199"/>
                  <a:pt x="110" y="198"/>
                </a:cubicBezTo>
                <a:cubicBezTo>
                  <a:pt x="111" y="196"/>
                  <a:pt x="112" y="194"/>
                  <a:pt x="113" y="192"/>
                </a:cubicBezTo>
                <a:cubicBezTo>
                  <a:pt x="114" y="190"/>
                  <a:pt x="115" y="188"/>
                  <a:pt x="115" y="186"/>
                </a:cubicBezTo>
                <a:cubicBezTo>
                  <a:pt x="116" y="183"/>
                  <a:pt x="117" y="181"/>
                  <a:pt x="117" y="178"/>
                </a:cubicBezTo>
                <a:cubicBezTo>
                  <a:pt x="117" y="176"/>
                  <a:pt x="117" y="173"/>
                  <a:pt x="117" y="170"/>
                </a:cubicBezTo>
                <a:cubicBezTo>
                  <a:pt x="117" y="167"/>
                  <a:pt x="117" y="164"/>
                  <a:pt x="117" y="161"/>
                </a:cubicBezTo>
                <a:cubicBezTo>
                  <a:pt x="117" y="158"/>
                  <a:pt x="116" y="155"/>
                  <a:pt x="116" y="153"/>
                </a:cubicBezTo>
                <a:close/>
              </a:path>
            </a:pathLst>
          </a:custGeom>
          <a:solidFill>
            <a:srgbClr val="FFFFFF"/>
          </a:solidFill>
          <a:ln>
            <a:noFill/>
          </a:ln>
        </p:spPr>
        <p:txBody>
          <a:bodyPr vert="horz" wrap="square" lIns="91429" tIns="45714" rIns="91429" bIns="45714" numCol="1" anchor="t" anchorCtr="0" compatLnSpc="1">
            <a:prstTxWarp prst="textNoShape">
              <a:avLst/>
            </a:prstTxWarp>
          </a:bodyPr>
          <a:lstStyle/>
          <a:p>
            <a:endParaRPr lang="en-US"/>
          </a:p>
        </p:txBody>
      </p:sp>
      <p:sp>
        <p:nvSpPr>
          <p:cNvPr id="46" name="Bing"/>
          <p:cNvSpPr>
            <a:spLocks noChangeAspect="1" noEditPoints="1"/>
          </p:cNvSpPr>
          <p:nvPr/>
        </p:nvSpPr>
        <p:spPr bwMode="auto">
          <a:xfrm>
            <a:off x="4236075" y="3703610"/>
            <a:ext cx="1449834" cy="508613"/>
          </a:xfrm>
          <a:custGeom>
            <a:avLst/>
            <a:gdLst>
              <a:gd name="T0" fmla="*/ 1244 w 3673"/>
              <a:gd name="T1" fmla="*/ 0 h 1289"/>
              <a:gd name="T2" fmla="*/ 1244 w 3673"/>
              <a:gd name="T3" fmla="*/ 156 h 1289"/>
              <a:gd name="T4" fmla="*/ 3570 w 3673"/>
              <a:gd name="T5" fmla="*/ 178 h 1289"/>
              <a:gd name="T6" fmla="*/ 3570 w 3673"/>
              <a:gd name="T7" fmla="*/ 170 h 1289"/>
              <a:gd name="T8" fmla="*/ 3510 w 3673"/>
              <a:gd name="T9" fmla="*/ 178 h 1289"/>
              <a:gd name="T10" fmla="*/ 3535 w 3673"/>
              <a:gd name="T11" fmla="*/ 256 h 1289"/>
              <a:gd name="T12" fmla="*/ 3546 w 3673"/>
              <a:gd name="T13" fmla="*/ 178 h 1289"/>
              <a:gd name="T14" fmla="*/ 3673 w 3673"/>
              <a:gd name="T15" fmla="*/ 256 h 1289"/>
              <a:gd name="T16" fmla="*/ 3673 w 3673"/>
              <a:gd name="T17" fmla="*/ 170 h 1289"/>
              <a:gd name="T18" fmla="*/ 3633 w 3673"/>
              <a:gd name="T19" fmla="*/ 230 h 1289"/>
              <a:gd name="T20" fmla="*/ 3628 w 3673"/>
              <a:gd name="T21" fmla="*/ 241 h 1289"/>
              <a:gd name="T22" fmla="*/ 3597 w 3673"/>
              <a:gd name="T23" fmla="*/ 170 h 1289"/>
              <a:gd name="T24" fmla="*/ 3583 w 3673"/>
              <a:gd name="T25" fmla="*/ 256 h 1289"/>
              <a:gd name="T26" fmla="*/ 3595 w 3673"/>
              <a:gd name="T27" fmla="*/ 199 h 1289"/>
              <a:gd name="T28" fmla="*/ 3592 w 3673"/>
              <a:gd name="T29" fmla="*/ 181 h 1289"/>
              <a:gd name="T30" fmla="*/ 3626 w 3673"/>
              <a:gd name="T31" fmla="*/ 256 h 1289"/>
              <a:gd name="T32" fmla="*/ 3662 w 3673"/>
              <a:gd name="T33" fmla="*/ 190 h 1289"/>
              <a:gd name="T34" fmla="*/ 3664 w 3673"/>
              <a:gd name="T35" fmla="*/ 181 h 1289"/>
              <a:gd name="T36" fmla="*/ 3664 w 3673"/>
              <a:gd name="T37" fmla="*/ 256 h 1289"/>
              <a:gd name="T38" fmla="*/ 1245 w 3673"/>
              <a:gd name="T39" fmla="*/ 247 h 1289"/>
              <a:gd name="T40" fmla="*/ 1162 w 3673"/>
              <a:gd name="T41" fmla="*/ 890 h 1289"/>
              <a:gd name="T42" fmla="*/ 1322 w 3673"/>
              <a:gd name="T43" fmla="*/ 238 h 1289"/>
              <a:gd name="T44" fmla="*/ 2421 w 3673"/>
              <a:gd name="T45" fmla="*/ 547 h 1289"/>
              <a:gd name="T46" fmla="*/ 2421 w 3673"/>
              <a:gd name="T47" fmla="*/ 534 h 1289"/>
              <a:gd name="T48" fmla="*/ 2295 w 3673"/>
              <a:gd name="T49" fmla="*/ 292 h 1289"/>
              <a:gd name="T50" fmla="*/ 1927 w 3673"/>
              <a:gd name="T51" fmla="*/ 193 h 1289"/>
              <a:gd name="T52" fmla="*/ 1435 w 3673"/>
              <a:gd name="T53" fmla="*/ 547 h 1289"/>
              <a:gd name="T54" fmla="*/ 1435 w 3673"/>
              <a:gd name="T55" fmla="*/ 890 h 1289"/>
              <a:gd name="T56" fmla="*/ 1595 w 3673"/>
              <a:gd name="T57" fmla="*/ 554 h 1289"/>
              <a:gd name="T58" fmla="*/ 1927 w 3673"/>
              <a:gd name="T59" fmla="*/ 281 h 1289"/>
              <a:gd name="T60" fmla="*/ 1933 w 3673"/>
              <a:gd name="T61" fmla="*/ 283 h 1289"/>
              <a:gd name="T62" fmla="*/ 1972 w 3673"/>
              <a:gd name="T63" fmla="*/ 283 h 1289"/>
              <a:gd name="T64" fmla="*/ 2263 w 3673"/>
              <a:gd name="T65" fmla="*/ 554 h 1289"/>
              <a:gd name="T66" fmla="*/ 2263 w 3673"/>
              <a:gd name="T67" fmla="*/ 556 h 1289"/>
              <a:gd name="T68" fmla="*/ 2421 w 3673"/>
              <a:gd name="T69" fmla="*/ 890 h 1289"/>
              <a:gd name="T70" fmla="*/ 544 w 3673"/>
              <a:gd name="T71" fmla="*/ 190 h 1289"/>
              <a:gd name="T72" fmla="*/ 544 w 3673"/>
              <a:gd name="T73" fmla="*/ 917 h 1289"/>
              <a:gd name="T74" fmla="*/ 0 w 3673"/>
              <a:gd name="T75" fmla="*/ 555 h 1289"/>
              <a:gd name="T76" fmla="*/ 158 w 3673"/>
              <a:gd name="T77" fmla="*/ 20 h 1289"/>
              <a:gd name="T78" fmla="*/ 544 w 3673"/>
              <a:gd name="T79" fmla="*/ 190 h 1289"/>
              <a:gd name="T80" fmla="*/ 924 w 3673"/>
              <a:gd name="T81" fmla="*/ 555 h 1289"/>
              <a:gd name="T82" fmla="*/ 167 w 3673"/>
              <a:gd name="T83" fmla="*/ 555 h 1289"/>
              <a:gd name="T84" fmla="*/ 3161 w 3673"/>
              <a:gd name="T85" fmla="*/ 233 h 1289"/>
              <a:gd name="T86" fmla="*/ 3460 w 3673"/>
              <a:gd name="T87" fmla="*/ 308 h 1289"/>
              <a:gd name="T88" fmla="*/ 3382 w 3673"/>
              <a:gd name="T89" fmla="*/ 493 h 1289"/>
              <a:gd name="T90" fmla="*/ 3382 w 3673"/>
              <a:gd name="T91" fmla="*/ 986 h 1289"/>
              <a:gd name="T92" fmla="*/ 2487 w 3673"/>
              <a:gd name="T93" fmla="*/ 1067 h 1289"/>
              <a:gd name="T94" fmla="*/ 2926 w 3673"/>
              <a:gd name="T95" fmla="*/ 1201 h 1289"/>
              <a:gd name="T96" fmla="*/ 3039 w 3673"/>
              <a:gd name="T97" fmla="*/ 787 h 1289"/>
              <a:gd name="T98" fmla="*/ 2471 w 3673"/>
              <a:gd name="T99" fmla="*/ 493 h 1289"/>
              <a:gd name="T100" fmla="*/ 3161 w 3673"/>
              <a:gd name="T101" fmla="*/ 233 h 1289"/>
              <a:gd name="T102" fmla="*/ 3215 w 3673"/>
              <a:gd name="T103" fmla="*/ 493 h 1289"/>
              <a:gd name="T104" fmla="*/ 2638 w 3673"/>
              <a:gd name="T105" fmla="*/ 493 h 1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73" h="1289">
                <a:moveTo>
                  <a:pt x="1126" y="78"/>
                </a:moveTo>
                <a:cubicBezTo>
                  <a:pt x="1126" y="35"/>
                  <a:pt x="1178" y="0"/>
                  <a:pt x="1244" y="0"/>
                </a:cubicBezTo>
                <a:cubicBezTo>
                  <a:pt x="1309" y="0"/>
                  <a:pt x="1361" y="35"/>
                  <a:pt x="1361" y="78"/>
                </a:cubicBezTo>
                <a:cubicBezTo>
                  <a:pt x="1361" y="122"/>
                  <a:pt x="1309" y="156"/>
                  <a:pt x="1244" y="156"/>
                </a:cubicBezTo>
                <a:cubicBezTo>
                  <a:pt x="1178" y="156"/>
                  <a:pt x="1126" y="122"/>
                  <a:pt x="1126" y="78"/>
                </a:cubicBezTo>
                <a:close/>
                <a:moveTo>
                  <a:pt x="3570" y="178"/>
                </a:moveTo>
                <a:cubicBezTo>
                  <a:pt x="3570" y="178"/>
                  <a:pt x="3570" y="178"/>
                  <a:pt x="3570" y="178"/>
                </a:cubicBezTo>
                <a:cubicBezTo>
                  <a:pt x="3570" y="170"/>
                  <a:pt x="3570" y="170"/>
                  <a:pt x="3570" y="170"/>
                </a:cubicBezTo>
                <a:cubicBezTo>
                  <a:pt x="3510" y="170"/>
                  <a:pt x="3510" y="170"/>
                  <a:pt x="3510" y="170"/>
                </a:cubicBezTo>
                <a:cubicBezTo>
                  <a:pt x="3510" y="178"/>
                  <a:pt x="3510" y="178"/>
                  <a:pt x="3510" y="178"/>
                </a:cubicBezTo>
                <a:cubicBezTo>
                  <a:pt x="3535" y="178"/>
                  <a:pt x="3535" y="178"/>
                  <a:pt x="3535" y="178"/>
                </a:cubicBezTo>
                <a:cubicBezTo>
                  <a:pt x="3535" y="256"/>
                  <a:pt x="3535" y="256"/>
                  <a:pt x="3535" y="256"/>
                </a:cubicBezTo>
                <a:cubicBezTo>
                  <a:pt x="3546" y="256"/>
                  <a:pt x="3546" y="256"/>
                  <a:pt x="3546" y="256"/>
                </a:cubicBezTo>
                <a:cubicBezTo>
                  <a:pt x="3546" y="178"/>
                  <a:pt x="3546" y="178"/>
                  <a:pt x="3546" y="178"/>
                </a:cubicBezTo>
                <a:cubicBezTo>
                  <a:pt x="3570" y="178"/>
                  <a:pt x="3570" y="178"/>
                  <a:pt x="3570" y="178"/>
                </a:cubicBezTo>
                <a:close/>
                <a:moveTo>
                  <a:pt x="3673" y="256"/>
                </a:moveTo>
                <a:cubicBezTo>
                  <a:pt x="3673" y="256"/>
                  <a:pt x="3673" y="256"/>
                  <a:pt x="3673" y="256"/>
                </a:cubicBezTo>
                <a:cubicBezTo>
                  <a:pt x="3673" y="170"/>
                  <a:pt x="3673" y="170"/>
                  <a:pt x="3673" y="170"/>
                </a:cubicBezTo>
                <a:cubicBezTo>
                  <a:pt x="3673" y="170"/>
                  <a:pt x="3673" y="170"/>
                  <a:pt x="3660" y="170"/>
                </a:cubicBezTo>
                <a:cubicBezTo>
                  <a:pt x="3660" y="170"/>
                  <a:pt x="3660" y="170"/>
                  <a:pt x="3633" y="230"/>
                </a:cubicBezTo>
                <a:cubicBezTo>
                  <a:pt x="3633" y="232"/>
                  <a:pt x="3630" y="236"/>
                  <a:pt x="3628" y="241"/>
                </a:cubicBezTo>
                <a:cubicBezTo>
                  <a:pt x="3628" y="241"/>
                  <a:pt x="3628" y="241"/>
                  <a:pt x="3628" y="241"/>
                </a:cubicBezTo>
                <a:cubicBezTo>
                  <a:pt x="3628" y="238"/>
                  <a:pt x="3626" y="234"/>
                  <a:pt x="3624" y="230"/>
                </a:cubicBezTo>
                <a:cubicBezTo>
                  <a:pt x="3624" y="230"/>
                  <a:pt x="3624" y="230"/>
                  <a:pt x="3597" y="170"/>
                </a:cubicBezTo>
                <a:cubicBezTo>
                  <a:pt x="3597" y="170"/>
                  <a:pt x="3597" y="170"/>
                  <a:pt x="3583" y="170"/>
                </a:cubicBezTo>
                <a:cubicBezTo>
                  <a:pt x="3583" y="170"/>
                  <a:pt x="3583" y="170"/>
                  <a:pt x="3583" y="256"/>
                </a:cubicBezTo>
                <a:cubicBezTo>
                  <a:pt x="3583" y="256"/>
                  <a:pt x="3583" y="256"/>
                  <a:pt x="3595" y="256"/>
                </a:cubicBezTo>
                <a:cubicBezTo>
                  <a:pt x="3595" y="256"/>
                  <a:pt x="3595" y="256"/>
                  <a:pt x="3595" y="199"/>
                </a:cubicBezTo>
                <a:cubicBezTo>
                  <a:pt x="3595" y="190"/>
                  <a:pt x="3592" y="185"/>
                  <a:pt x="3592" y="181"/>
                </a:cubicBezTo>
                <a:cubicBezTo>
                  <a:pt x="3592" y="181"/>
                  <a:pt x="3592" y="181"/>
                  <a:pt x="3592" y="181"/>
                </a:cubicBezTo>
                <a:cubicBezTo>
                  <a:pt x="3595" y="185"/>
                  <a:pt x="3595" y="187"/>
                  <a:pt x="3597" y="190"/>
                </a:cubicBezTo>
                <a:cubicBezTo>
                  <a:pt x="3597" y="190"/>
                  <a:pt x="3597" y="190"/>
                  <a:pt x="3626" y="256"/>
                </a:cubicBezTo>
                <a:cubicBezTo>
                  <a:pt x="3626" y="256"/>
                  <a:pt x="3626" y="256"/>
                  <a:pt x="3630" y="256"/>
                </a:cubicBezTo>
                <a:cubicBezTo>
                  <a:pt x="3630" y="256"/>
                  <a:pt x="3630" y="256"/>
                  <a:pt x="3662" y="190"/>
                </a:cubicBezTo>
                <a:cubicBezTo>
                  <a:pt x="3662" y="187"/>
                  <a:pt x="3662" y="185"/>
                  <a:pt x="3664" y="181"/>
                </a:cubicBezTo>
                <a:cubicBezTo>
                  <a:pt x="3664" y="181"/>
                  <a:pt x="3664" y="181"/>
                  <a:pt x="3664" y="181"/>
                </a:cubicBezTo>
                <a:cubicBezTo>
                  <a:pt x="3664" y="187"/>
                  <a:pt x="3664" y="194"/>
                  <a:pt x="3664" y="199"/>
                </a:cubicBezTo>
                <a:cubicBezTo>
                  <a:pt x="3664" y="199"/>
                  <a:pt x="3664" y="199"/>
                  <a:pt x="3664" y="256"/>
                </a:cubicBezTo>
                <a:cubicBezTo>
                  <a:pt x="3664" y="256"/>
                  <a:pt x="3664" y="256"/>
                  <a:pt x="3673" y="256"/>
                </a:cubicBezTo>
                <a:close/>
                <a:moveTo>
                  <a:pt x="1245" y="247"/>
                </a:moveTo>
                <a:cubicBezTo>
                  <a:pt x="1216" y="247"/>
                  <a:pt x="1189" y="243"/>
                  <a:pt x="1162" y="236"/>
                </a:cubicBezTo>
                <a:cubicBezTo>
                  <a:pt x="1162" y="890"/>
                  <a:pt x="1162" y="890"/>
                  <a:pt x="1162" y="890"/>
                </a:cubicBezTo>
                <a:cubicBezTo>
                  <a:pt x="1322" y="890"/>
                  <a:pt x="1322" y="890"/>
                  <a:pt x="1322" y="890"/>
                </a:cubicBezTo>
                <a:cubicBezTo>
                  <a:pt x="1322" y="238"/>
                  <a:pt x="1322" y="238"/>
                  <a:pt x="1322" y="238"/>
                </a:cubicBezTo>
                <a:cubicBezTo>
                  <a:pt x="1299" y="243"/>
                  <a:pt x="1272" y="247"/>
                  <a:pt x="1245" y="247"/>
                </a:cubicBezTo>
                <a:close/>
                <a:moveTo>
                  <a:pt x="2421" y="547"/>
                </a:moveTo>
                <a:cubicBezTo>
                  <a:pt x="2421" y="547"/>
                  <a:pt x="2421" y="547"/>
                  <a:pt x="2421" y="547"/>
                </a:cubicBezTo>
                <a:cubicBezTo>
                  <a:pt x="2421" y="534"/>
                  <a:pt x="2421" y="534"/>
                  <a:pt x="2421" y="534"/>
                </a:cubicBezTo>
                <a:cubicBezTo>
                  <a:pt x="2421" y="534"/>
                  <a:pt x="2421" y="534"/>
                  <a:pt x="2421" y="534"/>
                </a:cubicBezTo>
                <a:cubicBezTo>
                  <a:pt x="2419" y="439"/>
                  <a:pt x="2396" y="353"/>
                  <a:pt x="2295" y="292"/>
                </a:cubicBezTo>
                <a:cubicBezTo>
                  <a:pt x="2207" y="238"/>
                  <a:pt x="2094" y="202"/>
                  <a:pt x="1976" y="195"/>
                </a:cubicBezTo>
                <a:cubicBezTo>
                  <a:pt x="1960" y="193"/>
                  <a:pt x="1945" y="193"/>
                  <a:pt x="1927" y="193"/>
                </a:cubicBezTo>
                <a:cubicBezTo>
                  <a:pt x="1793" y="193"/>
                  <a:pt x="1660" y="231"/>
                  <a:pt x="1561" y="292"/>
                </a:cubicBezTo>
                <a:cubicBezTo>
                  <a:pt x="1457" y="355"/>
                  <a:pt x="1435" y="446"/>
                  <a:pt x="1435" y="547"/>
                </a:cubicBezTo>
                <a:cubicBezTo>
                  <a:pt x="1435" y="547"/>
                  <a:pt x="1435" y="547"/>
                  <a:pt x="1435" y="547"/>
                </a:cubicBezTo>
                <a:cubicBezTo>
                  <a:pt x="1435" y="890"/>
                  <a:pt x="1435" y="890"/>
                  <a:pt x="1435" y="890"/>
                </a:cubicBezTo>
                <a:cubicBezTo>
                  <a:pt x="1595" y="890"/>
                  <a:pt x="1595" y="890"/>
                  <a:pt x="1595" y="890"/>
                </a:cubicBezTo>
                <a:cubicBezTo>
                  <a:pt x="1595" y="554"/>
                  <a:pt x="1595" y="554"/>
                  <a:pt x="1595" y="554"/>
                </a:cubicBezTo>
                <a:cubicBezTo>
                  <a:pt x="1595" y="484"/>
                  <a:pt x="1590" y="414"/>
                  <a:pt x="1665" y="365"/>
                </a:cubicBezTo>
                <a:cubicBezTo>
                  <a:pt x="1732" y="319"/>
                  <a:pt x="1825" y="281"/>
                  <a:pt x="1927" y="281"/>
                </a:cubicBezTo>
                <a:cubicBezTo>
                  <a:pt x="1929" y="281"/>
                  <a:pt x="1931" y="283"/>
                  <a:pt x="1933" y="283"/>
                </a:cubicBezTo>
                <a:cubicBezTo>
                  <a:pt x="1933" y="283"/>
                  <a:pt x="1933" y="283"/>
                  <a:pt x="1933" y="283"/>
                </a:cubicBezTo>
                <a:cubicBezTo>
                  <a:pt x="1945" y="283"/>
                  <a:pt x="1956" y="283"/>
                  <a:pt x="1967" y="283"/>
                </a:cubicBezTo>
                <a:cubicBezTo>
                  <a:pt x="1970" y="283"/>
                  <a:pt x="1970" y="283"/>
                  <a:pt x="1972" y="283"/>
                </a:cubicBezTo>
                <a:cubicBezTo>
                  <a:pt x="2058" y="290"/>
                  <a:pt x="2132" y="326"/>
                  <a:pt x="2191" y="365"/>
                </a:cubicBezTo>
                <a:cubicBezTo>
                  <a:pt x="2267" y="414"/>
                  <a:pt x="2263" y="484"/>
                  <a:pt x="2263" y="554"/>
                </a:cubicBezTo>
                <a:cubicBezTo>
                  <a:pt x="2263" y="556"/>
                  <a:pt x="2263" y="556"/>
                  <a:pt x="2263" y="556"/>
                </a:cubicBezTo>
                <a:cubicBezTo>
                  <a:pt x="2263" y="556"/>
                  <a:pt x="2263" y="556"/>
                  <a:pt x="2263" y="556"/>
                </a:cubicBezTo>
                <a:cubicBezTo>
                  <a:pt x="2263" y="890"/>
                  <a:pt x="2263" y="890"/>
                  <a:pt x="2263" y="890"/>
                </a:cubicBezTo>
                <a:cubicBezTo>
                  <a:pt x="2421" y="890"/>
                  <a:pt x="2421" y="890"/>
                  <a:pt x="2421" y="890"/>
                </a:cubicBezTo>
                <a:cubicBezTo>
                  <a:pt x="2421" y="547"/>
                  <a:pt x="2421" y="547"/>
                  <a:pt x="2421" y="547"/>
                </a:cubicBezTo>
                <a:close/>
                <a:moveTo>
                  <a:pt x="544" y="190"/>
                </a:moveTo>
                <a:cubicBezTo>
                  <a:pt x="845" y="190"/>
                  <a:pt x="1089" y="353"/>
                  <a:pt x="1089" y="555"/>
                </a:cubicBezTo>
                <a:cubicBezTo>
                  <a:pt x="1089" y="754"/>
                  <a:pt x="845" y="917"/>
                  <a:pt x="544" y="917"/>
                </a:cubicBezTo>
                <a:cubicBezTo>
                  <a:pt x="244" y="917"/>
                  <a:pt x="2" y="754"/>
                  <a:pt x="0" y="555"/>
                </a:cubicBezTo>
                <a:cubicBezTo>
                  <a:pt x="0" y="555"/>
                  <a:pt x="0" y="555"/>
                  <a:pt x="0" y="555"/>
                </a:cubicBezTo>
                <a:cubicBezTo>
                  <a:pt x="0" y="555"/>
                  <a:pt x="0" y="555"/>
                  <a:pt x="0" y="20"/>
                </a:cubicBezTo>
                <a:cubicBezTo>
                  <a:pt x="0" y="20"/>
                  <a:pt x="0" y="20"/>
                  <a:pt x="158" y="20"/>
                </a:cubicBezTo>
                <a:cubicBezTo>
                  <a:pt x="158" y="20"/>
                  <a:pt x="158" y="20"/>
                  <a:pt x="158" y="299"/>
                </a:cubicBezTo>
                <a:cubicBezTo>
                  <a:pt x="257" y="231"/>
                  <a:pt x="393" y="190"/>
                  <a:pt x="544" y="190"/>
                </a:cubicBezTo>
                <a:close/>
                <a:moveTo>
                  <a:pt x="544" y="829"/>
                </a:moveTo>
                <a:cubicBezTo>
                  <a:pt x="755" y="829"/>
                  <a:pt x="924" y="706"/>
                  <a:pt x="924" y="555"/>
                </a:cubicBezTo>
                <a:cubicBezTo>
                  <a:pt x="924" y="401"/>
                  <a:pt x="755" y="278"/>
                  <a:pt x="544" y="278"/>
                </a:cubicBezTo>
                <a:cubicBezTo>
                  <a:pt x="337" y="278"/>
                  <a:pt x="167" y="401"/>
                  <a:pt x="167" y="555"/>
                </a:cubicBezTo>
                <a:cubicBezTo>
                  <a:pt x="167" y="706"/>
                  <a:pt x="337" y="829"/>
                  <a:pt x="544" y="829"/>
                </a:cubicBezTo>
                <a:close/>
                <a:moveTo>
                  <a:pt x="3161" y="233"/>
                </a:moveTo>
                <a:cubicBezTo>
                  <a:pt x="3237" y="190"/>
                  <a:pt x="3350" y="156"/>
                  <a:pt x="3460" y="163"/>
                </a:cubicBezTo>
                <a:cubicBezTo>
                  <a:pt x="3460" y="163"/>
                  <a:pt x="3460" y="163"/>
                  <a:pt x="3460" y="308"/>
                </a:cubicBezTo>
                <a:cubicBezTo>
                  <a:pt x="3413" y="303"/>
                  <a:pt x="3345" y="306"/>
                  <a:pt x="3294" y="315"/>
                </a:cubicBezTo>
                <a:cubicBezTo>
                  <a:pt x="3350" y="364"/>
                  <a:pt x="3382" y="425"/>
                  <a:pt x="3382" y="493"/>
                </a:cubicBezTo>
                <a:cubicBezTo>
                  <a:pt x="3382" y="595"/>
                  <a:pt x="3307" y="685"/>
                  <a:pt x="3194" y="740"/>
                </a:cubicBezTo>
                <a:cubicBezTo>
                  <a:pt x="3307" y="794"/>
                  <a:pt x="3382" y="884"/>
                  <a:pt x="3382" y="986"/>
                </a:cubicBezTo>
                <a:cubicBezTo>
                  <a:pt x="3382" y="1153"/>
                  <a:pt x="3179" y="1289"/>
                  <a:pt x="2926" y="1289"/>
                </a:cubicBezTo>
                <a:cubicBezTo>
                  <a:pt x="2716" y="1289"/>
                  <a:pt x="2538" y="1194"/>
                  <a:pt x="2487" y="1067"/>
                </a:cubicBezTo>
                <a:cubicBezTo>
                  <a:pt x="2487" y="1067"/>
                  <a:pt x="2487" y="1067"/>
                  <a:pt x="2658" y="1067"/>
                </a:cubicBezTo>
                <a:cubicBezTo>
                  <a:pt x="2701" y="1144"/>
                  <a:pt x="2804" y="1201"/>
                  <a:pt x="2926" y="1201"/>
                </a:cubicBezTo>
                <a:cubicBezTo>
                  <a:pt x="3086" y="1201"/>
                  <a:pt x="3215" y="1104"/>
                  <a:pt x="3215" y="986"/>
                </a:cubicBezTo>
                <a:cubicBezTo>
                  <a:pt x="3215" y="898"/>
                  <a:pt x="3143" y="821"/>
                  <a:pt x="3039" y="787"/>
                </a:cubicBezTo>
                <a:cubicBezTo>
                  <a:pt x="3003" y="794"/>
                  <a:pt x="2964" y="798"/>
                  <a:pt x="2926" y="798"/>
                </a:cubicBezTo>
                <a:cubicBezTo>
                  <a:pt x="2674" y="798"/>
                  <a:pt x="2471" y="661"/>
                  <a:pt x="2471" y="493"/>
                </a:cubicBezTo>
                <a:cubicBezTo>
                  <a:pt x="2471" y="326"/>
                  <a:pt x="2674" y="190"/>
                  <a:pt x="2926" y="190"/>
                </a:cubicBezTo>
                <a:cubicBezTo>
                  <a:pt x="3012" y="190"/>
                  <a:pt x="3093" y="206"/>
                  <a:pt x="3161" y="233"/>
                </a:cubicBezTo>
                <a:close/>
                <a:moveTo>
                  <a:pt x="2926" y="708"/>
                </a:moveTo>
                <a:cubicBezTo>
                  <a:pt x="3086" y="708"/>
                  <a:pt x="3215" y="613"/>
                  <a:pt x="3215" y="493"/>
                </a:cubicBezTo>
                <a:cubicBezTo>
                  <a:pt x="3215" y="376"/>
                  <a:pt x="3086" y="279"/>
                  <a:pt x="2926" y="279"/>
                </a:cubicBezTo>
                <a:cubicBezTo>
                  <a:pt x="2766" y="279"/>
                  <a:pt x="2638" y="376"/>
                  <a:pt x="2638" y="493"/>
                </a:cubicBezTo>
                <a:cubicBezTo>
                  <a:pt x="2638" y="613"/>
                  <a:pt x="2766" y="708"/>
                  <a:pt x="2926" y="708"/>
                </a:cubicBezTo>
                <a:close/>
              </a:path>
            </a:pathLst>
          </a:custGeom>
          <a:solidFill>
            <a:srgbClr val="FFFFFF"/>
          </a:solidFill>
          <a:ln>
            <a:noFill/>
          </a:ln>
        </p:spPr>
        <p:txBody>
          <a:bodyPr vert="horz" wrap="square" lIns="93258" tIns="46628" rIns="93258" bIns="46628" numCol="1" anchor="t" anchorCtr="0" compatLnSpc="1">
            <a:prstTxWarp prst="textNoShape">
              <a:avLst/>
            </a:prstTxWarp>
          </a:bodyPr>
          <a:lstStyle/>
          <a:p>
            <a:pPr defTabSz="932653"/>
            <a:endParaRPr lang="en-US">
              <a:solidFill>
                <a:srgbClr val="FFFFFF"/>
              </a:solidFill>
            </a:endParaRPr>
          </a:p>
        </p:txBody>
      </p:sp>
      <p:sp>
        <p:nvSpPr>
          <p:cNvPr id="47" name="MSN"/>
          <p:cNvSpPr>
            <a:spLocks noChangeAspect="1" noEditPoints="1"/>
          </p:cNvSpPr>
          <p:nvPr/>
        </p:nvSpPr>
        <p:spPr bwMode="auto">
          <a:xfrm>
            <a:off x="4236077" y="4253518"/>
            <a:ext cx="1698204" cy="756713"/>
          </a:xfrm>
          <a:custGeom>
            <a:avLst/>
            <a:gdLst>
              <a:gd name="T0" fmla="*/ 2632 w 3190"/>
              <a:gd name="T1" fmla="*/ 815 h 1421"/>
              <a:gd name="T2" fmla="*/ 2624 w 3190"/>
              <a:gd name="T3" fmla="*/ 159 h 1421"/>
              <a:gd name="T4" fmla="*/ 2998 w 3190"/>
              <a:gd name="T5" fmla="*/ 531 h 1421"/>
              <a:gd name="T6" fmla="*/ 2680 w 3190"/>
              <a:gd name="T7" fmla="*/ 1089 h 1421"/>
              <a:gd name="T8" fmla="*/ 2530 w 3190"/>
              <a:gd name="T9" fmla="*/ 675 h 1421"/>
              <a:gd name="T10" fmla="*/ 2229 w 3190"/>
              <a:gd name="T11" fmla="*/ 452 h 1421"/>
              <a:gd name="T12" fmla="*/ 2466 w 3190"/>
              <a:gd name="T13" fmla="*/ 918 h 1421"/>
              <a:gd name="T14" fmla="*/ 3118 w 3190"/>
              <a:gd name="T15" fmla="*/ 1185 h 1421"/>
              <a:gd name="T16" fmla="*/ 3131 w 3190"/>
              <a:gd name="T17" fmla="*/ 1214 h 1421"/>
              <a:gd name="T18" fmla="*/ 3150 w 3190"/>
              <a:gd name="T19" fmla="*/ 1185 h 1421"/>
              <a:gd name="T20" fmla="*/ 3170 w 3190"/>
              <a:gd name="T21" fmla="*/ 1210 h 1421"/>
              <a:gd name="T22" fmla="*/ 3187 w 3190"/>
              <a:gd name="T23" fmla="*/ 1192 h 1421"/>
              <a:gd name="T24" fmla="*/ 3187 w 3190"/>
              <a:gd name="T25" fmla="*/ 1214 h 1421"/>
              <a:gd name="T26" fmla="*/ 3175 w 3190"/>
              <a:gd name="T27" fmla="*/ 1201 h 1421"/>
              <a:gd name="T28" fmla="*/ 3168 w 3190"/>
              <a:gd name="T29" fmla="*/ 1201 h 1421"/>
              <a:gd name="T30" fmla="*/ 3156 w 3190"/>
              <a:gd name="T31" fmla="*/ 1214 h 1421"/>
              <a:gd name="T32" fmla="*/ 3156 w 3190"/>
              <a:gd name="T33" fmla="*/ 1192 h 1421"/>
              <a:gd name="T34" fmla="*/ 0 w 3190"/>
              <a:gd name="T35" fmla="*/ 914 h 1421"/>
              <a:gd name="T36" fmla="*/ 102 w 3190"/>
              <a:gd name="T37" fmla="*/ 1020 h 1421"/>
              <a:gd name="T38" fmla="*/ 341 w 3190"/>
              <a:gd name="T39" fmla="*/ 941 h 1421"/>
              <a:gd name="T40" fmla="*/ 453 w 3190"/>
              <a:gd name="T41" fmla="*/ 1406 h 1421"/>
              <a:gd name="T42" fmla="*/ 597 w 3190"/>
              <a:gd name="T43" fmla="*/ 969 h 1421"/>
              <a:gd name="T44" fmla="*/ 852 w 3190"/>
              <a:gd name="T45" fmla="*/ 973 h 1421"/>
              <a:gd name="T46" fmla="*/ 993 w 3190"/>
              <a:gd name="T47" fmla="*/ 1406 h 1421"/>
              <a:gd name="T48" fmla="*/ 835 w 3190"/>
              <a:gd name="T49" fmla="*/ 867 h 1421"/>
              <a:gd name="T50" fmla="*/ 409 w 3190"/>
              <a:gd name="T51" fmla="*/ 878 h 1421"/>
              <a:gd name="T52" fmla="*/ 0 w 3190"/>
              <a:gd name="T53" fmla="*/ 914 h 1421"/>
              <a:gd name="T54" fmla="*/ 1232 w 3190"/>
              <a:gd name="T55" fmla="*/ 1407 h 1421"/>
              <a:gd name="T56" fmla="*/ 1646 w 3190"/>
              <a:gd name="T57" fmla="*/ 1324 h 1421"/>
              <a:gd name="T58" fmla="*/ 1521 w 3190"/>
              <a:gd name="T59" fmla="*/ 1096 h 1421"/>
              <a:gd name="T60" fmla="*/ 1200 w 3190"/>
              <a:gd name="T61" fmla="*/ 1039 h 1421"/>
              <a:gd name="T62" fmla="*/ 1288 w 3190"/>
              <a:gd name="T63" fmla="*/ 931 h 1421"/>
              <a:gd name="T64" fmla="*/ 1635 w 3190"/>
              <a:gd name="T65" fmla="*/ 905 h 1421"/>
              <a:gd name="T66" fmla="*/ 1245 w 3190"/>
              <a:gd name="T67" fmla="*/ 863 h 1421"/>
              <a:gd name="T68" fmla="*/ 1103 w 3190"/>
              <a:gd name="T69" fmla="*/ 1013 h 1421"/>
              <a:gd name="T70" fmla="*/ 1243 w 3190"/>
              <a:gd name="T71" fmla="*/ 1149 h 1421"/>
              <a:gd name="T72" fmla="*/ 1540 w 3190"/>
              <a:gd name="T73" fmla="*/ 1189 h 1421"/>
              <a:gd name="T74" fmla="*/ 1525 w 3190"/>
              <a:gd name="T75" fmla="*/ 1318 h 1421"/>
              <a:gd name="T76" fmla="*/ 1097 w 3190"/>
              <a:gd name="T77" fmla="*/ 1269 h 1421"/>
              <a:gd name="T78" fmla="*/ 2279 w 3190"/>
              <a:gd name="T79" fmla="*/ 1018 h 1421"/>
              <a:gd name="T80" fmla="*/ 2381 w 3190"/>
              <a:gd name="T81" fmla="*/ 1090 h 1421"/>
              <a:gd name="T82" fmla="*/ 2079 w 3190"/>
              <a:gd name="T83" fmla="*/ 850 h 1421"/>
              <a:gd name="T84" fmla="*/ 1770 w 3190"/>
              <a:gd name="T85" fmla="*/ 1406 h 1421"/>
              <a:gd name="T86" fmla="*/ 1918 w 3190"/>
              <a:gd name="T87" fmla="*/ 969 h 1421"/>
              <a:gd name="T88" fmla="*/ 2487 w 3190"/>
              <a:gd name="T89" fmla="*/ 1363 h 1421"/>
              <a:gd name="T90" fmla="*/ 2447 w 3190"/>
              <a:gd name="T91" fmla="*/ 1345 h 1421"/>
              <a:gd name="T92" fmla="*/ 2425 w 3190"/>
              <a:gd name="T93" fmla="*/ 1367 h 1421"/>
              <a:gd name="T94" fmla="*/ 2444 w 3190"/>
              <a:gd name="T95" fmla="*/ 1404 h 1421"/>
              <a:gd name="T96" fmla="*/ 2479 w 3190"/>
              <a:gd name="T97" fmla="*/ 1397 h 1421"/>
              <a:gd name="T98" fmla="*/ 2485 w 3190"/>
              <a:gd name="T99" fmla="*/ 1376 h 1421"/>
              <a:gd name="T100" fmla="*/ 2457 w 3190"/>
              <a:gd name="T101" fmla="*/ 1404 h 1421"/>
              <a:gd name="T102" fmla="*/ 2429 w 3190"/>
              <a:gd name="T103" fmla="*/ 1376 h 1421"/>
              <a:gd name="T104" fmla="*/ 2457 w 3190"/>
              <a:gd name="T105" fmla="*/ 1347 h 1421"/>
              <a:gd name="T106" fmla="*/ 2485 w 3190"/>
              <a:gd name="T107" fmla="*/ 1376 h 1421"/>
              <a:gd name="T108" fmla="*/ 2469 w 3190"/>
              <a:gd name="T109" fmla="*/ 1380 h 1421"/>
              <a:gd name="T110" fmla="*/ 2465 w 3190"/>
              <a:gd name="T111" fmla="*/ 1376 h 1421"/>
              <a:gd name="T112" fmla="*/ 2472 w 3190"/>
              <a:gd name="T113" fmla="*/ 1369 h 1421"/>
              <a:gd name="T114" fmla="*/ 2445 w 3190"/>
              <a:gd name="T115" fmla="*/ 1391 h 1421"/>
              <a:gd name="T116" fmla="*/ 2460 w 3190"/>
              <a:gd name="T117" fmla="*/ 1378 h 1421"/>
              <a:gd name="T118" fmla="*/ 2471 w 3190"/>
              <a:gd name="T119" fmla="*/ 1391 h 1421"/>
              <a:gd name="T120" fmla="*/ 2460 w 3190"/>
              <a:gd name="T121" fmla="*/ 1363 h 1421"/>
              <a:gd name="T122" fmla="*/ 2469 w 3190"/>
              <a:gd name="T123" fmla="*/ 1369 h 1421"/>
              <a:gd name="T124" fmla="*/ 2462 w 3190"/>
              <a:gd name="T125" fmla="*/ 1374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90" h="1421">
                <a:moveTo>
                  <a:pt x="3112" y="1035"/>
                </a:moveTo>
                <a:cubicBezTo>
                  <a:pt x="3124" y="1101"/>
                  <a:pt x="3105" y="1181"/>
                  <a:pt x="3034" y="1206"/>
                </a:cubicBezTo>
                <a:cubicBezTo>
                  <a:pt x="2972" y="1228"/>
                  <a:pt x="2899" y="1202"/>
                  <a:pt x="2846" y="1166"/>
                </a:cubicBezTo>
                <a:cubicBezTo>
                  <a:pt x="2729" y="1088"/>
                  <a:pt x="2666" y="948"/>
                  <a:pt x="2632" y="815"/>
                </a:cubicBezTo>
                <a:cubicBezTo>
                  <a:pt x="2630" y="807"/>
                  <a:pt x="2628" y="800"/>
                  <a:pt x="2626" y="792"/>
                </a:cubicBezTo>
                <a:cubicBezTo>
                  <a:pt x="2601" y="732"/>
                  <a:pt x="2584" y="665"/>
                  <a:pt x="2575" y="599"/>
                </a:cubicBezTo>
                <a:cubicBezTo>
                  <a:pt x="2562" y="523"/>
                  <a:pt x="2556" y="445"/>
                  <a:pt x="2562" y="368"/>
                </a:cubicBezTo>
                <a:cubicBezTo>
                  <a:pt x="2567" y="296"/>
                  <a:pt x="2588" y="222"/>
                  <a:pt x="2624" y="159"/>
                </a:cubicBezTo>
                <a:cubicBezTo>
                  <a:pt x="2660" y="98"/>
                  <a:pt x="2713" y="42"/>
                  <a:pt x="2784" y="21"/>
                </a:cubicBezTo>
                <a:cubicBezTo>
                  <a:pt x="2858" y="0"/>
                  <a:pt x="2928" y="34"/>
                  <a:pt x="2974" y="93"/>
                </a:cubicBezTo>
                <a:cubicBezTo>
                  <a:pt x="3015" y="152"/>
                  <a:pt x="3034" y="227"/>
                  <a:pt x="3036" y="297"/>
                </a:cubicBezTo>
                <a:cubicBezTo>
                  <a:pt x="3038" y="377"/>
                  <a:pt x="3019" y="455"/>
                  <a:pt x="2998" y="531"/>
                </a:cubicBezTo>
                <a:cubicBezTo>
                  <a:pt x="2979" y="605"/>
                  <a:pt x="2953" y="677"/>
                  <a:pt x="2918" y="745"/>
                </a:cubicBezTo>
                <a:cubicBezTo>
                  <a:pt x="2953" y="775"/>
                  <a:pt x="2983" y="807"/>
                  <a:pt x="3012" y="840"/>
                </a:cubicBezTo>
                <a:cubicBezTo>
                  <a:pt x="3059" y="897"/>
                  <a:pt x="3101" y="961"/>
                  <a:pt x="3112" y="1035"/>
                </a:cubicBezTo>
                <a:close/>
                <a:moveTo>
                  <a:pt x="2680" y="1089"/>
                </a:moveTo>
                <a:cubicBezTo>
                  <a:pt x="2678" y="1051"/>
                  <a:pt x="2667" y="1015"/>
                  <a:pt x="2654" y="979"/>
                </a:cubicBezTo>
                <a:cubicBezTo>
                  <a:pt x="2640" y="943"/>
                  <a:pt x="2627" y="907"/>
                  <a:pt x="2610" y="871"/>
                </a:cubicBezTo>
                <a:cubicBezTo>
                  <a:pt x="2602" y="854"/>
                  <a:pt x="2595" y="835"/>
                  <a:pt x="2585" y="818"/>
                </a:cubicBezTo>
                <a:cubicBezTo>
                  <a:pt x="2572" y="768"/>
                  <a:pt x="2551" y="721"/>
                  <a:pt x="2530" y="675"/>
                </a:cubicBezTo>
                <a:cubicBezTo>
                  <a:pt x="2500" y="605"/>
                  <a:pt x="2466" y="537"/>
                  <a:pt x="2422" y="474"/>
                </a:cubicBezTo>
                <a:cubicBezTo>
                  <a:pt x="2399" y="444"/>
                  <a:pt x="2375" y="415"/>
                  <a:pt x="2346" y="391"/>
                </a:cubicBezTo>
                <a:cubicBezTo>
                  <a:pt x="2324" y="374"/>
                  <a:pt x="2284" y="343"/>
                  <a:pt x="2253" y="359"/>
                </a:cubicBezTo>
                <a:cubicBezTo>
                  <a:pt x="2221" y="376"/>
                  <a:pt x="2225" y="423"/>
                  <a:pt x="2229" y="452"/>
                </a:cubicBezTo>
                <a:cubicBezTo>
                  <a:pt x="2234" y="489"/>
                  <a:pt x="2248" y="524"/>
                  <a:pt x="2261" y="558"/>
                </a:cubicBezTo>
                <a:cubicBezTo>
                  <a:pt x="2301" y="649"/>
                  <a:pt x="2361" y="730"/>
                  <a:pt x="2424" y="806"/>
                </a:cubicBezTo>
                <a:cubicBezTo>
                  <a:pt x="2435" y="820"/>
                  <a:pt x="2447" y="835"/>
                  <a:pt x="2458" y="848"/>
                </a:cubicBezTo>
                <a:cubicBezTo>
                  <a:pt x="2460" y="871"/>
                  <a:pt x="2462" y="895"/>
                  <a:pt x="2466" y="918"/>
                </a:cubicBezTo>
                <a:cubicBezTo>
                  <a:pt x="2477" y="992"/>
                  <a:pt x="2506" y="1066"/>
                  <a:pt x="2555" y="1125"/>
                </a:cubicBezTo>
                <a:cubicBezTo>
                  <a:pt x="2574" y="1150"/>
                  <a:pt x="2610" y="1188"/>
                  <a:pt x="2646" y="1180"/>
                </a:cubicBezTo>
                <a:cubicBezTo>
                  <a:pt x="2684" y="1172"/>
                  <a:pt x="2684" y="1117"/>
                  <a:pt x="2680" y="1089"/>
                </a:cubicBezTo>
                <a:close/>
                <a:moveTo>
                  <a:pt x="3118" y="1185"/>
                </a:moveTo>
                <a:cubicBezTo>
                  <a:pt x="3118" y="1185"/>
                  <a:pt x="3118" y="1185"/>
                  <a:pt x="3118" y="1185"/>
                </a:cubicBezTo>
                <a:cubicBezTo>
                  <a:pt x="3118" y="1188"/>
                  <a:pt x="3118" y="1188"/>
                  <a:pt x="3118" y="1188"/>
                </a:cubicBezTo>
                <a:cubicBezTo>
                  <a:pt x="3131" y="1188"/>
                  <a:pt x="3131" y="1188"/>
                  <a:pt x="3131" y="1188"/>
                </a:cubicBezTo>
                <a:cubicBezTo>
                  <a:pt x="3131" y="1214"/>
                  <a:pt x="3131" y="1214"/>
                  <a:pt x="3131" y="1214"/>
                </a:cubicBezTo>
                <a:cubicBezTo>
                  <a:pt x="3135" y="1214"/>
                  <a:pt x="3135" y="1214"/>
                  <a:pt x="3135" y="1214"/>
                </a:cubicBezTo>
                <a:cubicBezTo>
                  <a:pt x="3135" y="1188"/>
                  <a:pt x="3135" y="1188"/>
                  <a:pt x="3135" y="1188"/>
                </a:cubicBezTo>
                <a:cubicBezTo>
                  <a:pt x="3150" y="1188"/>
                  <a:pt x="3150" y="1188"/>
                  <a:pt x="3150" y="1188"/>
                </a:cubicBezTo>
                <a:cubicBezTo>
                  <a:pt x="3150" y="1185"/>
                  <a:pt x="3150" y="1185"/>
                  <a:pt x="3150" y="1185"/>
                </a:cubicBezTo>
                <a:cubicBezTo>
                  <a:pt x="3118" y="1185"/>
                  <a:pt x="3118" y="1185"/>
                  <a:pt x="3118" y="1185"/>
                </a:cubicBezTo>
                <a:close/>
                <a:moveTo>
                  <a:pt x="3156" y="1190"/>
                </a:moveTo>
                <a:cubicBezTo>
                  <a:pt x="3156" y="1190"/>
                  <a:pt x="3156" y="1190"/>
                  <a:pt x="3156" y="1190"/>
                </a:cubicBezTo>
                <a:cubicBezTo>
                  <a:pt x="3170" y="1210"/>
                  <a:pt x="3170" y="1210"/>
                  <a:pt x="3170" y="1210"/>
                </a:cubicBezTo>
                <a:cubicBezTo>
                  <a:pt x="3170" y="1210"/>
                  <a:pt x="3170" y="1210"/>
                  <a:pt x="3173" y="1210"/>
                </a:cubicBezTo>
                <a:cubicBezTo>
                  <a:pt x="3173" y="1210"/>
                  <a:pt x="3173" y="1210"/>
                  <a:pt x="3187" y="1190"/>
                </a:cubicBezTo>
                <a:cubicBezTo>
                  <a:pt x="3187" y="1190"/>
                  <a:pt x="3187" y="1190"/>
                  <a:pt x="3187" y="1190"/>
                </a:cubicBezTo>
                <a:cubicBezTo>
                  <a:pt x="3187" y="1190"/>
                  <a:pt x="3187" y="1190"/>
                  <a:pt x="3187" y="1192"/>
                </a:cubicBezTo>
                <a:cubicBezTo>
                  <a:pt x="3187" y="1194"/>
                  <a:pt x="3187" y="1194"/>
                  <a:pt x="3187" y="1194"/>
                </a:cubicBezTo>
                <a:cubicBezTo>
                  <a:pt x="3187" y="1196"/>
                  <a:pt x="3187" y="1196"/>
                  <a:pt x="3187" y="1196"/>
                </a:cubicBezTo>
                <a:cubicBezTo>
                  <a:pt x="3187" y="1197"/>
                  <a:pt x="3187" y="1197"/>
                  <a:pt x="3187" y="1197"/>
                </a:cubicBezTo>
                <a:cubicBezTo>
                  <a:pt x="3187" y="1197"/>
                  <a:pt x="3187" y="1197"/>
                  <a:pt x="3187" y="1214"/>
                </a:cubicBezTo>
                <a:cubicBezTo>
                  <a:pt x="3187" y="1214"/>
                  <a:pt x="3187" y="1214"/>
                  <a:pt x="3190" y="1214"/>
                </a:cubicBezTo>
                <a:cubicBezTo>
                  <a:pt x="3190" y="1214"/>
                  <a:pt x="3190" y="1214"/>
                  <a:pt x="3190" y="1185"/>
                </a:cubicBezTo>
                <a:cubicBezTo>
                  <a:pt x="3190" y="1185"/>
                  <a:pt x="3190" y="1185"/>
                  <a:pt x="3187" y="1185"/>
                </a:cubicBezTo>
                <a:cubicBezTo>
                  <a:pt x="3187" y="1185"/>
                  <a:pt x="3187" y="1185"/>
                  <a:pt x="3175" y="1201"/>
                </a:cubicBezTo>
                <a:cubicBezTo>
                  <a:pt x="3175" y="1203"/>
                  <a:pt x="3173" y="1203"/>
                  <a:pt x="3173" y="1205"/>
                </a:cubicBezTo>
                <a:cubicBezTo>
                  <a:pt x="3172" y="1207"/>
                  <a:pt x="3172" y="1207"/>
                  <a:pt x="3172" y="1207"/>
                </a:cubicBezTo>
                <a:cubicBezTo>
                  <a:pt x="3170" y="1205"/>
                  <a:pt x="3170" y="1205"/>
                  <a:pt x="3170" y="1205"/>
                </a:cubicBezTo>
                <a:cubicBezTo>
                  <a:pt x="3170" y="1203"/>
                  <a:pt x="3170" y="1203"/>
                  <a:pt x="3168" y="1201"/>
                </a:cubicBezTo>
                <a:cubicBezTo>
                  <a:pt x="3168" y="1201"/>
                  <a:pt x="3168" y="1201"/>
                  <a:pt x="3156" y="1185"/>
                </a:cubicBezTo>
                <a:cubicBezTo>
                  <a:pt x="3156" y="1185"/>
                  <a:pt x="3156" y="1185"/>
                  <a:pt x="3153" y="1185"/>
                </a:cubicBezTo>
                <a:cubicBezTo>
                  <a:pt x="3153" y="1185"/>
                  <a:pt x="3153" y="1185"/>
                  <a:pt x="3153" y="1214"/>
                </a:cubicBezTo>
                <a:cubicBezTo>
                  <a:pt x="3153" y="1214"/>
                  <a:pt x="3153" y="1214"/>
                  <a:pt x="3156" y="1214"/>
                </a:cubicBezTo>
                <a:cubicBezTo>
                  <a:pt x="3156" y="1214"/>
                  <a:pt x="3156" y="1214"/>
                  <a:pt x="3156" y="1197"/>
                </a:cubicBezTo>
                <a:cubicBezTo>
                  <a:pt x="3156" y="1197"/>
                  <a:pt x="3156" y="1197"/>
                  <a:pt x="3156" y="1196"/>
                </a:cubicBezTo>
                <a:cubicBezTo>
                  <a:pt x="3156" y="1194"/>
                  <a:pt x="3156" y="1194"/>
                  <a:pt x="3156" y="1194"/>
                </a:cubicBezTo>
                <a:cubicBezTo>
                  <a:pt x="3156" y="1192"/>
                  <a:pt x="3156" y="1192"/>
                  <a:pt x="3156" y="1192"/>
                </a:cubicBezTo>
                <a:cubicBezTo>
                  <a:pt x="3156" y="1190"/>
                  <a:pt x="3156" y="1190"/>
                  <a:pt x="3156" y="1190"/>
                </a:cubicBezTo>
                <a:cubicBezTo>
                  <a:pt x="3156" y="1190"/>
                  <a:pt x="3156" y="1190"/>
                  <a:pt x="3156" y="1190"/>
                </a:cubicBezTo>
                <a:close/>
                <a:moveTo>
                  <a:pt x="0" y="914"/>
                </a:moveTo>
                <a:cubicBezTo>
                  <a:pt x="0" y="914"/>
                  <a:pt x="0" y="914"/>
                  <a:pt x="0" y="914"/>
                </a:cubicBezTo>
                <a:cubicBezTo>
                  <a:pt x="0" y="1406"/>
                  <a:pt x="0" y="1406"/>
                  <a:pt x="0" y="1406"/>
                </a:cubicBezTo>
                <a:cubicBezTo>
                  <a:pt x="0" y="1406"/>
                  <a:pt x="0" y="1406"/>
                  <a:pt x="87" y="1406"/>
                </a:cubicBezTo>
                <a:cubicBezTo>
                  <a:pt x="87" y="1406"/>
                  <a:pt x="87" y="1406"/>
                  <a:pt x="87" y="1090"/>
                </a:cubicBezTo>
                <a:cubicBezTo>
                  <a:pt x="87" y="1064"/>
                  <a:pt x="93" y="1039"/>
                  <a:pt x="102" y="1020"/>
                </a:cubicBezTo>
                <a:cubicBezTo>
                  <a:pt x="113" y="999"/>
                  <a:pt x="127" y="982"/>
                  <a:pt x="144" y="969"/>
                </a:cubicBezTo>
                <a:cubicBezTo>
                  <a:pt x="161" y="956"/>
                  <a:pt x="180" y="946"/>
                  <a:pt x="203" y="941"/>
                </a:cubicBezTo>
                <a:cubicBezTo>
                  <a:pt x="223" y="933"/>
                  <a:pt x="246" y="931"/>
                  <a:pt x="269" y="931"/>
                </a:cubicBezTo>
                <a:cubicBezTo>
                  <a:pt x="293" y="931"/>
                  <a:pt x="318" y="933"/>
                  <a:pt x="341" y="941"/>
                </a:cubicBezTo>
                <a:cubicBezTo>
                  <a:pt x="362" y="946"/>
                  <a:pt x="382" y="956"/>
                  <a:pt x="398" y="969"/>
                </a:cubicBezTo>
                <a:cubicBezTo>
                  <a:pt x="415" y="982"/>
                  <a:pt x="428" y="999"/>
                  <a:pt x="437" y="1020"/>
                </a:cubicBezTo>
                <a:cubicBezTo>
                  <a:pt x="447" y="1039"/>
                  <a:pt x="453" y="1064"/>
                  <a:pt x="453" y="1090"/>
                </a:cubicBezTo>
                <a:cubicBezTo>
                  <a:pt x="453" y="1090"/>
                  <a:pt x="453" y="1090"/>
                  <a:pt x="453" y="1406"/>
                </a:cubicBezTo>
                <a:cubicBezTo>
                  <a:pt x="453" y="1406"/>
                  <a:pt x="453" y="1406"/>
                  <a:pt x="540" y="1406"/>
                </a:cubicBezTo>
                <a:cubicBezTo>
                  <a:pt x="540" y="1406"/>
                  <a:pt x="540" y="1406"/>
                  <a:pt x="540" y="1090"/>
                </a:cubicBezTo>
                <a:cubicBezTo>
                  <a:pt x="540" y="1064"/>
                  <a:pt x="545" y="1039"/>
                  <a:pt x="555" y="1020"/>
                </a:cubicBezTo>
                <a:cubicBezTo>
                  <a:pt x="564" y="999"/>
                  <a:pt x="580" y="982"/>
                  <a:pt x="597" y="969"/>
                </a:cubicBezTo>
                <a:cubicBezTo>
                  <a:pt x="614" y="956"/>
                  <a:pt x="633" y="946"/>
                  <a:pt x="653" y="941"/>
                </a:cubicBezTo>
                <a:cubicBezTo>
                  <a:pt x="676" y="933"/>
                  <a:pt x="699" y="931"/>
                  <a:pt x="722" y="931"/>
                </a:cubicBezTo>
                <a:cubicBezTo>
                  <a:pt x="748" y="931"/>
                  <a:pt x="771" y="933"/>
                  <a:pt x="794" y="941"/>
                </a:cubicBezTo>
                <a:cubicBezTo>
                  <a:pt x="816" y="948"/>
                  <a:pt x="835" y="958"/>
                  <a:pt x="852" y="973"/>
                </a:cubicBezTo>
                <a:cubicBezTo>
                  <a:pt x="867" y="986"/>
                  <a:pt x="881" y="1003"/>
                  <a:pt x="890" y="1022"/>
                </a:cubicBezTo>
                <a:cubicBezTo>
                  <a:pt x="900" y="1043"/>
                  <a:pt x="905" y="1066"/>
                  <a:pt x="905" y="1090"/>
                </a:cubicBezTo>
                <a:cubicBezTo>
                  <a:pt x="905" y="1090"/>
                  <a:pt x="905" y="1090"/>
                  <a:pt x="905" y="1406"/>
                </a:cubicBezTo>
                <a:cubicBezTo>
                  <a:pt x="905" y="1406"/>
                  <a:pt x="905" y="1406"/>
                  <a:pt x="993" y="1406"/>
                </a:cubicBezTo>
                <a:cubicBezTo>
                  <a:pt x="993" y="1406"/>
                  <a:pt x="993" y="1406"/>
                  <a:pt x="993" y="1090"/>
                </a:cubicBezTo>
                <a:cubicBezTo>
                  <a:pt x="993" y="1054"/>
                  <a:pt x="985" y="1022"/>
                  <a:pt x="974" y="992"/>
                </a:cubicBezTo>
                <a:cubicBezTo>
                  <a:pt x="960" y="963"/>
                  <a:pt x="943" y="937"/>
                  <a:pt x="921" y="916"/>
                </a:cubicBezTo>
                <a:cubicBezTo>
                  <a:pt x="898" y="895"/>
                  <a:pt x="869" y="878"/>
                  <a:pt x="835" y="867"/>
                </a:cubicBezTo>
                <a:cubicBezTo>
                  <a:pt x="801" y="856"/>
                  <a:pt x="765" y="850"/>
                  <a:pt x="722" y="850"/>
                </a:cubicBezTo>
                <a:cubicBezTo>
                  <a:pt x="674" y="850"/>
                  <a:pt x="631" y="859"/>
                  <a:pt x="593" y="878"/>
                </a:cubicBezTo>
                <a:cubicBezTo>
                  <a:pt x="555" y="899"/>
                  <a:pt x="525" y="924"/>
                  <a:pt x="500" y="958"/>
                </a:cubicBezTo>
                <a:cubicBezTo>
                  <a:pt x="479" y="924"/>
                  <a:pt x="449" y="899"/>
                  <a:pt x="409" y="878"/>
                </a:cubicBezTo>
                <a:cubicBezTo>
                  <a:pt x="371" y="859"/>
                  <a:pt x="324" y="850"/>
                  <a:pt x="271" y="850"/>
                </a:cubicBezTo>
                <a:cubicBezTo>
                  <a:pt x="233" y="850"/>
                  <a:pt x="199" y="856"/>
                  <a:pt x="167" y="867"/>
                </a:cubicBezTo>
                <a:cubicBezTo>
                  <a:pt x="136" y="878"/>
                  <a:pt x="110" y="895"/>
                  <a:pt x="87" y="914"/>
                </a:cubicBezTo>
                <a:cubicBezTo>
                  <a:pt x="87" y="914"/>
                  <a:pt x="87" y="914"/>
                  <a:pt x="0" y="914"/>
                </a:cubicBezTo>
                <a:close/>
                <a:moveTo>
                  <a:pt x="1097" y="1269"/>
                </a:moveTo>
                <a:cubicBezTo>
                  <a:pt x="1097" y="1269"/>
                  <a:pt x="1097" y="1269"/>
                  <a:pt x="1097" y="1269"/>
                </a:cubicBezTo>
                <a:cubicBezTo>
                  <a:pt x="1097" y="1362"/>
                  <a:pt x="1097" y="1362"/>
                  <a:pt x="1097" y="1362"/>
                </a:cubicBezTo>
                <a:cubicBezTo>
                  <a:pt x="1141" y="1383"/>
                  <a:pt x="1186" y="1398"/>
                  <a:pt x="1232" y="1407"/>
                </a:cubicBezTo>
                <a:cubicBezTo>
                  <a:pt x="1275" y="1415"/>
                  <a:pt x="1324" y="1421"/>
                  <a:pt x="1377" y="1421"/>
                </a:cubicBezTo>
                <a:cubicBezTo>
                  <a:pt x="1423" y="1421"/>
                  <a:pt x="1463" y="1417"/>
                  <a:pt x="1497" y="1409"/>
                </a:cubicBezTo>
                <a:cubicBezTo>
                  <a:pt x="1533" y="1403"/>
                  <a:pt x="1563" y="1392"/>
                  <a:pt x="1587" y="1379"/>
                </a:cubicBezTo>
                <a:cubicBezTo>
                  <a:pt x="1614" y="1364"/>
                  <a:pt x="1633" y="1347"/>
                  <a:pt x="1646" y="1324"/>
                </a:cubicBezTo>
                <a:cubicBezTo>
                  <a:pt x="1659" y="1301"/>
                  <a:pt x="1665" y="1275"/>
                  <a:pt x="1665" y="1242"/>
                </a:cubicBezTo>
                <a:cubicBezTo>
                  <a:pt x="1665" y="1216"/>
                  <a:pt x="1661" y="1191"/>
                  <a:pt x="1652" y="1172"/>
                </a:cubicBezTo>
                <a:cubicBezTo>
                  <a:pt x="1642" y="1153"/>
                  <a:pt x="1627" y="1138"/>
                  <a:pt x="1606" y="1125"/>
                </a:cubicBezTo>
                <a:cubicBezTo>
                  <a:pt x="1584" y="1113"/>
                  <a:pt x="1555" y="1104"/>
                  <a:pt x="1521" y="1096"/>
                </a:cubicBezTo>
                <a:cubicBezTo>
                  <a:pt x="1485" y="1089"/>
                  <a:pt x="1442" y="1085"/>
                  <a:pt x="1391" y="1081"/>
                </a:cubicBezTo>
                <a:cubicBezTo>
                  <a:pt x="1349" y="1079"/>
                  <a:pt x="1315" y="1076"/>
                  <a:pt x="1290" y="1072"/>
                </a:cubicBezTo>
                <a:cubicBezTo>
                  <a:pt x="1264" y="1068"/>
                  <a:pt x="1243" y="1064"/>
                  <a:pt x="1230" y="1058"/>
                </a:cubicBezTo>
                <a:cubicBezTo>
                  <a:pt x="1215" y="1053"/>
                  <a:pt x="1205" y="1047"/>
                  <a:pt x="1200" y="1039"/>
                </a:cubicBezTo>
                <a:cubicBezTo>
                  <a:pt x="1194" y="1032"/>
                  <a:pt x="1190" y="1022"/>
                  <a:pt x="1190" y="1011"/>
                </a:cubicBezTo>
                <a:cubicBezTo>
                  <a:pt x="1190" y="996"/>
                  <a:pt x="1194" y="985"/>
                  <a:pt x="1203" y="973"/>
                </a:cubicBezTo>
                <a:cubicBezTo>
                  <a:pt x="1211" y="964"/>
                  <a:pt x="1220" y="954"/>
                  <a:pt x="1235" y="947"/>
                </a:cubicBezTo>
                <a:cubicBezTo>
                  <a:pt x="1251" y="941"/>
                  <a:pt x="1268" y="935"/>
                  <a:pt x="1288" y="931"/>
                </a:cubicBezTo>
                <a:cubicBezTo>
                  <a:pt x="1309" y="928"/>
                  <a:pt x="1332" y="926"/>
                  <a:pt x="1357" y="926"/>
                </a:cubicBezTo>
                <a:cubicBezTo>
                  <a:pt x="1408" y="926"/>
                  <a:pt x="1455" y="931"/>
                  <a:pt x="1498" y="943"/>
                </a:cubicBezTo>
                <a:cubicBezTo>
                  <a:pt x="1544" y="954"/>
                  <a:pt x="1589" y="971"/>
                  <a:pt x="1635" y="992"/>
                </a:cubicBezTo>
                <a:cubicBezTo>
                  <a:pt x="1635" y="992"/>
                  <a:pt x="1635" y="992"/>
                  <a:pt x="1635" y="905"/>
                </a:cubicBezTo>
                <a:cubicBezTo>
                  <a:pt x="1595" y="886"/>
                  <a:pt x="1550" y="873"/>
                  <a:pt x="1504" y="863"/>
                </a:cubicBezTo>
                <a:cubicBezTo>
                  <a:pt x="1457" y="854"/>
                  <a:pt x="1408" y="850"/>
                  <a:pt x="1357" y="850"/>
                </a:cubicBezTo>
                <a:cubicBezTo>
                  <a:pt x="1340" y="850"/>
                  <a:pt x="1321" y="850"/>
                  <a:pt x="1302" y="852"/>
                </a:cubicBezTo>
                <a:cubicBezTo>
                  <a:pt x="1283" y="854"/>
                  <a:pt x="1264" y="858"/>
                  <a:pt x="1245" y="863"/>
                </a:cubicBezTo>
                <a:cubicBezTo>
                  <a:pt x="1226" y="867"/>
                  <a:pt x="1207" y="875"/>
                  <a:pt x="1190" y="882"/>
                </a:cubicBezTo>
                <a:cubicBezTo>
                  <a:pt x="1173" y="890"/>
                  <a:pt x="1158" y="901"/>
                  <a:pt x="1145" y="912"/>
                </a:cubicBezTo>
                <a:cubicBezTo>
                  <a:pt x="1131" y="924"/>
                  <a:pt x="1122" y="939"/>
                  <a:pt x="1114" y="956"/>
                </a:cubicBezTo>
                <a:cubicBezTo>
                  <a:pt x="1107" y="973"/>
                  <a:pt x="1103" y="992"/>
                  <a:pt x="1103" y="1013"/>
                </a:cubicBezTo>
                <a:cubicBezTo>
                  <a:pt x="1103" y="1036"/>
                  <a:pt x="1105" y="1053"/>
                  <a:pt x="1112" y="1068"/>
                </a:cubicBezTo>
                <a:cubicBezTo>
                  <a:pt x="1120" y="1083"/>
                  <a:pt x="1129" y="1096"/>
                  <a:pt x="1141" y="1108"/>
                </a:cubicBezTo>
                <a:cubicBezTo>
                  <a:pt x="1154" y="1117"/>
                  <a:pt x="1169" y="1127"/>
                  <a:pt x="1186" y="1132"/>
                </a:cubicBezTo>
                <a:cubicBezTo>
                  <a:pt x="1203" y="1140"/>
                  <a:pt x="1222" y="1146"/>
                  <a:pt x="1243" y="1149"/>
                </a:cubicBezTo>
                <a:cubicBezTo>
                  <a:pt x="1264" y="1153"/>
                  <a:pt x="1287" y="1157"/>
                  <a:pt x="1309" y="1159"/>
                </a:cubicBezTo>
                <a:cubicBezTo>
                  <a:pt x="1334" y="1161"/>
                  <a:pt x="1358" y="1163"/>
                  <a:pt x="1383" y="1165"/>
                </a:cubicBezTo>
                <a:cubicBezTo>
                  <a:pt x="1423" y="1166"/>
                  <a:pt x="1455" y="1170"/>
                  <a:pt x="1480" y="1174"/>
                </a:cubicBezTo>
                <a:cubicBezTo>
                  <a:pt x="1506" y="1178"/>
                  <a:pt x="1525" y="1184"/>
                  <a:pt x="1540" y="1189"/>
                </a:cubicBezTo>
                <a:cubicBezTo>
                  <a:pt x="1553" y="1197"/>
                  <a:pt x="1565" y="1204"/>
                  <a:pt x="1569" y="1212"/>
                </a:cubicBezTo>
                <a:cubicBezTo>
                  <a:pt x="1574" y="1221"/>
                  <a:pt x="1578" y="1231"/>
                  <a:pt x="1578" y="1244"/>
                </a:cubicBezTo>
                <a:cubicBezTo>
                  <a:pt x="1578" y="1261"/>
                  <a:pt x="1572" y="1276"/>
                  <a:pt x="1565" y="1288"/>
                </a:cubicBezTo>
                <a:cubicBezTo>
                  <a:pt x="1555" y="1301"/>
                  <a:pt x="1542" y="1311"/>
                  <a:pt x="1525" y="1318"/>
                </a:cubicBezTo>
                <a:cubicBezTo>
                  <a:pt x="1508" y="1326"/>
                  <a:pt x="1487" y="1333"/>
                  <a:pt x="1463" y="1337"/>
                </a:cubicBezTo>
                <a:cubicBezTo>
                  <a:pt x="1438" y="1341"/>
                  <a:pt x="1410" y="1343"/>
                  <a:pt x="1377" y="1343"/>
                </a:cubicBezTo>
                <a:cubicBezTo>
                  <a:pt x="1326" y="1343"/>
                  <a:pt x="1279" y="1335"/>
                  <a:pt x="1232" y="1324"/>
                </a:cubicBezTo>
                <a:cubicBezTo>
                  <a:pt x="1186" y="1311"/>
                  <a:pt x="1141" y="1294"/>
                  <a:pt x="1097" y="1269"/>
                </a:cubicBezTo>
                <a:close/>
                <a:moveTo>
                  <a:pt x="2075" y="931"/>
                </a:moveTo>
                <a:cubicBezTo>
                  <a:pt x="2108" y="931"/>
                  <a:pt x="2136" y="933"/>
                  <a:pt x="2163" y="939"/>
                </a:cubicBezTo>
                <a:cubicBezTo>
                  <a:pt x="2191" y="946"/>
                  <a:pt x="2214" y="956"/>
                  <a:pt x="2233" y="969"/>
                </a:cubicBezTo>
                <a:cubicBezTo>
                  <a:pt x="2252" y="980"/>
                  <a:pt x="2267" y="997"/>
                  <a:pt x="2279" y="1018"/>
                </a:cubicBezTo>
                <a:cubicBezTo>
                  <a:pt x="2290" y="1039"/>
                  <a:pt x="2296" y="1062"/>
                  <a:pt x="2296" y="1090"/>
                </a:cubicBezTo>
                <a:cubicBezTo>
                  <a:pt x="2296" y="1090"/>
                  <a:pt x="2296" y="1090"/>
                  <a:pt x="2296" y="1406"/>
                </a:cubicBezTo>
                <a:cubicBezTo>
                  <a:pt x="2296" y="1406"/>
                  <a:pt x="2296" y="1406"/>
                  <a:pt x="2381" y="1406"/>
                </a:cubicBezTo>
                <a:cubicBezTo>
                  <a:pt x="2381" y="1406"/>
                  <a:pt x="2381" y="1406"/>
                  <a:pt x="2381" y="1090"/>
                </a:cubicBezTo>
                <a:cubicBezTo>
                  <a:pt x="2381" y="1052"/>
                  <a:pt x="2375" y="1020"/>
                  <a:pt x="2362" y="990"/>
                </a:cubicBezTo>
                <a:cubicBezTo>
                  <a:pt x="2349" y="960"/>
                  <a:pt x="2330" y="935"/>
                  <a:pt x="2305" y="914"/>
                </a:cubicBezTo>
                <a:cubicBezTo>
                  <a:pt x="2281" y="893"/>
                  <a:pt x="2248" y="878"/>
                  <a:pt x="2210" y="867"/>
                </a:cubicBezTo>
                <a:cubicBezTo>
                  <a:pt x="2172" y="856"/>
                  <a:pt x="2129" y="850"/>
                  <a:pt x="2079" y="850"/>
                </a:cubicBezTo>
                <a:cubicBezTo>
                  <a:pt x="2036" y="850"/>
                  <a:pt x="1996" y="854"/>
                  <a:pt x="1958" y="865"/>
                </a:cubicBezTo>
                <a:cubicBezTo>
                  <a:pt x="1922" y="875"/>
                  <a:pt x="1888" y="892"/>
                  <a:pt x="1857" y="914"/>
                </a:cubicBezTo>
                <a:cubicBezTo>
                  <a:pt x="1857" y="914"/>
                  <a:pt x="1857" y="914"/>
                  <a:pt x="1770" y="914"/>
                </a:cubicBezTo>
                <a:cubicBezTo>
                  <a:pt x="1770" y="914"/>
                  <a:pt x="1770" y="914"/>
                  <a:pt x="1770" y="1406"/>
                </a:cubicBezTo>
                <a:cubicBezTo>
                  <a:pt x="1770" y="1406"/>
                  <a:pt x="1770" y="1406"/>
                  <a:pt x="1857" y="1406"/>
                </a:cubicBezTo>
                <a:cubicBezTo>
                  <a:pt x="1857" y="1406"/>
                  <a:pt x="1857" y="1406"/>
                  <a:pt x="1857" y="1090"/>
                </a:cubicBezTo>
                <a:cubicBezTo>
                  <a:pt x="1857" y="1062"/>
                  <a:pt x="1861" y="1039"/>
                  <a:pt x="1872" y="1018"/>
                </a:cubicBezTo>
                <a:cubicBezTo>
                  <a:pt x="1884" y="997"/>
                  <a:pt x="1899" y="980"/>
                  <a:pt x="1918" y="969"/>
                </a:cubicBezTo>
                <a:cubicBezTo>
                  <a:pt x="1937" y="956"/>
                  <a:pt x="1960" y="946"/>
                  <a:pt x="1986" y="939"/>
                </a:cubicBezTo>
                <a:cubicBezTo>
                  <a:pt x="2013" y="933"/>
                  <a:pt x="2043" y="931"/>
                  <a:pt x="2075" y="931"/>
                </a:cubicBezTo>
                <a:close/>
                <a:moveTo>
                  <a:pt x="2489" y="1374"/>
                </a:moveTo>
                <a:cubicBezTo>
                  <a:pt x="2489" y="1371"/>
                  <a:pt x="2489" y="1367"/>
                  <a:pt x="2487" y="1363"/>
                </a:cubicBezTo>
                <a:cubicBezTo>
                  <a:pt x="2485" y="1360"/>
                  <a:pt x="2483" y="1356"/>
                  <a:pt x="2479" y="1352"/>
                </a:cubicBezTo>
                <a:cubicBezTo>
                  <a:pt x="2478" y="1350"/>
                  <a:pt x="2474" y="1349"/>
                  <a:pt x="2470" y="1347"/>
                </a:cubicBezTo>
                <a:cubicBezTo>
                  <a:pt x="2466" y="1345"/>
                  <a:pt x="2461" y="1345"/>
                  <a:pt x="2457" y="1345"/>
                </a:cubicBezTo>
                <a:cubicBezTo>
                  <a:pt x="2453" y="1345"/>
                  <a:pt x="2451" y="1345"/>
                  <a:pt x="2447" y="1345"/>
                </a:cubicBezTo>
                <a:cubicBezTo>
                  <a:pt x="2446" y="1347"/>
                  <a:pt x="2442" y="1347"/>
                  <a:pt x="2440" y="1349"/>
                </a:cubicBezTo>
                <a:cubicBezTo>
                  <a:pt x="2438" y="1350"/>
                  <a:pt x="2436" y="1352"/>
                  <a:pt x="2434" y="1354"/>
                </a:cubicBezTo>
                <a:cubicBezTo>
                  <a:pt x="2432" y="1356"/>
                  <a:pt x="2430" y="1358"/>
                  <a:pt x="2429" y="1360"/>
                </a:cubicBezTo>
                <a:cubicBezTo>
                  <a:pt x="2427" y="1361"/>
                  <a:pt x="2427" y="1365"/>
                  <a:pt x="2425" y="1367"/>
                </a:cubicBezTo>
                <a:cubicBezTo>
                  <a:pt x="2425" y="1371"/>
                  <a:pt x="2425" y="1373"/>
                  <a:pt x="2425" y="1376"/>
                </a:cubicBezTo>
                <a:cubicBezTo>
                  <a:pt x="2425" y="1380"/>
                  <a:pt x="2425" y="1384"/>
                  <a:pt x="2427" y="1387"/>
                </a:cubicBezTo>
                <a:cubicBezTo>
                  <a:pt x="2429" y="1391"/>
                  <a:pt x="2430" y="1395"/>
                  <a:pt x="2434" y="1399"/>
                </a:cubicBezTo>
                <a:cubicBezTo>
                  <a:pt x="2436" y="1400"/>
                  <a:pt x="2440" y="1402"/>
                  <a:pt x="2444" y="1404"/>
                </a:cubicBezTo>
                <a:cubicBezTo>
                  <a:pt x="2447" y="1406"/>
                  <a:pt x="2451" y="1406"/>
                  <a:pt x="2457" y="1406"/>
                </a:cubicBezTo>
                <a:cubicBezTo>
                  <a:pt x="2461" y="1406"/>
                  <a:pt x="2462" y="1406"/>
                  <a:pt x="2466" y="1406"/>
                </a:cubicBezTo>
                <a:cubicBezTo>
                  <a:pt x="2468" y="1404"/>
                  <a:pt x="2470" y="1404"/>
                  <a:pt x="2474" y="1402"/>
                </a:cubicBezTo>
                <a:cubicBezTo>
                  <a:pt x="2476" y="1400"/>
                  <a:pt x="2478" y="1399"/>
                  <a:pt x="2479" y="1397"/>
                </a:cubicBezTo>
                <a:cubicBezTo>
                  <a:pt x="2481" y="1395"/>
                  <a:pt x="2483" y="1393"/>
                  <a:pt x="2485" y="1391"/>
                </a:cubicBezTo>
                <a:cubicBezTo>
                  <a:pt x="2485" y="1389"/>
                  <a:pt x="2487" y="1386"/>
                  <a:pt x="2487" y="1384"/>
                </a:cubicBezTo>
                <a:cubicBezTo>
                  <a:pt x="2489" y="1382"/>
                  <a:pt x="2489" y="1378"/>
                  <a:pt x="2489" y="1374"/>
                </a:cubicBezTo>
                <a:close/>
                <a:moveTo>
                  <a:pt x="2485" y="1376"/>
                </a:moveTo>
                <a:cubicBezTo>
                  <a:pt x="2485" y="1380"/>
                  <a:pt x="2485" y="1384"/>
                  <a:pt x="2483" y="1387"/>
                </a:cubicBezTo>
                <a:cubicBezTo>
                  <a:pt x="2481" y="1391"/>
                  <a:pt x="2479" y="1393"/>
                  <a:pt x="2478" y="1395"/>
                </a:cubicBezTo>
                <a:cubicBezTo>
                  <a:pt x="2474" y="1399"/>
                  <a:pt x="2472" y="1400"/>
                  <a:pt x="2468" y="1402"/>
                </a:cubicBezTo>
                <a:cubicBezTo>
                  <a:pt x="2464" y="1402"/>
                  <a:pt x="2461" y="1404"/>
                  <a:pt x="2457" y="1404"/>
                </a:cubicBezTo>
                <a:cubicBezTo>
                  <a:pt x="2453" y="1404"/>
                  <a:pt x="2449" y="1402"/>
                  <a:pt x="2446" y="1402"/>
                </a:cubicBezTo>
                <a:cubicBezTo>
                  <a:pt x="2442" y="1400"/>
                  <a:pt x="2440" y="1399"/>
                  <a:pt x="2436" y="1397"/>
                </a:cubicBezTo>
                <a:cubicBezTo>
                  <a:pt x="2434" y="1393"/>
                  <a:pt x="2432" y="1391"/>
                  <a:pt x="2430" y="1387"/>
                </a:cubicBezTo>
                <a:cubicBezTo>
                  <a:pt x="2429" y="1384"/>
                  <a:pt x="2429" y="1380"/>
                  <a:pt x="2429" y="1376"/>
                </a:cubicBezTo>
                <a:cubicBezTo>
                  <a:pt x="2429" y="1371"/>
                  <a:pt x="2429" y="1367"/>
                  <a:pt x="2430" y="1365"/>
                </a:cubicBezTo>
                <a:cubicBezTo>
                  <a:pt x="2432" y="1361"/>
                  <a:pt x="2434" y="1358"/>
                  <a:pt x="2436" y="1356"/>
                </a:cubicBezTo>
                <a:cubicBezTo>
                  <a:pt x="2438" y="1352"/>
                  <a:pt x="2442" y="1350"/>
                  <a:pt x="2446" y="1350"/>
                </a:cubicBezTo>
                <a:cubicBezTo>
                  <a:pt x="2449" y="1349"/>
                  <a:pt x="2453" y="1347"/>
                  <a:pt x="2457" y="1347"/>
                </a:cubicBezTo>
                <a:cubicBezTo>
                  <a:pt x="2461" y="1347"/>
                  <a:pt x="2464" y="1349"/>
                  <a:pt x="2468" y="1350"/>
                </a:cubicBezTo>
                <a:cubicBezTo>
                  <a:pt x="2472" y="1350"/>
                  <a:pt x="2474" y="1352"/>
                  <a:pt x="2478" y="1356"/>
                </a:cubicBezTo>
                <a:cubicBezTo>
                  <a:pt x="2479" y="1358"/>
                  <a:pt x="2481" y="1361"/>
                  <a:pt x="2483" y="1363"/>
                </a:cubicBezTo>
                <a:cubicBezTo>
                  <a:pt x="2485" y="1367"/>
                  <a:pt x="2485" y="1371"/>
                  <a:pt x="2485" y="1376"/>
                </a:cubicBezTo>
                <a:close/>
                <a:moveTo>
                  <a:pt x="2474" y="1391"/>
                </a:moveTo>
                <a:cubicBezTo>
                  <a:pt x="2474" y="1391"/>
                  <a:pt x="2474" y="1391"/>
                  <a:pt x="2474" y="1391"/>
                </a:cubicBezTo>
                <a:cubicBezTo>
                  <a:pt x="2469" y="1382"/>
                  <a:pt x="2469" y="1382"/>
                  <a:pt x="2469" y="1382"/>
                </a:cubicBezTo>
                <a:cubicBezTo>
                  <a:pt x="2469" y="1380"/>
                  <a:pt x="2469" y="1380"/>
                  <a:pt x="2469" y="1380"/>
                </a:cubicBezTo>
                <a:cubicBezTo>
                  <a:pt x="2467" y="1380"/>
                  <a:pt x="2467" y="1380"/>
                  <a:pt x="2467" y="1378"/>
                </a:cubicBezTo>
                <a:cubicBezTo>
                  <a:pt x="2467" y="1378"/>
                  <a:pt x="2467" y="1378"/>
                  <a:pt x="2467" y="1378"/>
                </a:cubicBezTo>
                <a:cubicBezTo>
                  <a:pt x="2465" y="1378"/>
                  <a:pt x="2465" y="1376"/>
                  <a:pt x="2465" y="1376"/>
                </a:cubicBezTo>
                <a:cubicBezTo>
                  <a:pt x="2465" y="1376"/>
                  <a:pt x="2465" y="1376"/>
                  <a:pt x="2465" y="1376"/>
                </a:cubicBezTo>
                <a:cubicBezTo>
                  <a:pt x="2467" y="1376"/>
                  <a:pt x="2467" y="1376"/>
                  <a:pt x="2467" y="1376"/>
                </a:cubicBezTo>
                <a:cubicBezTo>
                  <a:pt x="2469" y="1376"/>
                  <a:pt x="2469" y="1374"/>
                  <a:pt x="2469" y="1374"/>
                </a:cubicBezTo>
                <a:cubicBezTo>
                  <a:pt x="2471" y="1374"/>
                  <a:pt x="2471" y="1373"/>
                  <a:pt x="2471" y="1373"/>
                </a:cubicBezTo>
                <a:cubicBezTo>
                  <a:pt x="2471" y="1371"/>
                  <a:pt x="2472" y="1371"/>
                  <a:pt x="2472" y="1369"/>
                </a:cubicBezTo>
                <a:cubicBezTo>
                  <a:pt x="2472" y="1365"/>
                  <a:pt x="2471" y="1363"/>
                  <a:pt x="2469" y="1363"/>
                </a:cubicBezTo>
                <a:cubicBezTo>
                  <a:pt x="2467" y="1361"/>
                  <a:pt x="2465" y="1359"/>
                  <a:pt x="2462" y="1359"/>
                </a:cubicBezTo>
                <a:cubicBezTo>
                  <a:pt x="2462" y="1359"/>
                  <a:pt x="2462" y="1359"/>
                  <a:pt x="2445" y="1359"/>
                </a:cubicBezTo>
                <a:cubicBezTo>
                  <a:pt x="2445" y="1359"/>
                  <a:pt x="2445" y="1359"/>
                  <a:pt x="2445" y="1391"/>
                </a:cubicBezTo>
                <a:cubicBezTo>
                  <a:pt x="2445" y="1391"/>
                  <a:pt x="2445" y="1391"/>
                  <a:pt x="2449" y="1391"/>
                </a:cubicBezTo>
                <a:cubicBezTo>
                  <a:pt x="2449" y="1391"/>
                  <a:pt x="2449" y="1391"/>
                  <a:pt x="2449" y="1378"/>
                </a:cubicBezTo>
                <a:cubicBezTo>
                  <a:pt x="2449" y="1378"/>
                  <a:pt x="2449" y="1378"/>
                  <a:pt x="2458" y="1378"/>
                </a:cubicBezTo>
                <a:cubicBezTo>
                  <a:pt x="2460" y="1378"/>
                  <a:pt x="2460" y="1378"/>
                  <a:pt x="2460" y="1378"/>
                </a:cubicBezTo>
                <a:cubicBezTo>
                  <a:pt x="2462" y="1378"/>
                  <a:pt x="2462" y="1378"/>
                  <a:pt x="2462" y="1378"/>
                </a:cubicBezTo>
                <a:cubicBezTo>
                  <a:pt x="2463" y="1380"/>
                  <a:pt x="2463" y="1380"/>
                  <a:pt x="2463" y="1380"/>
                </a:cubicBezTo>
                <a:cubicBezTo>
                  <a:pt x="2465" y="1380"/>
                  <a:pt x="2465" y="1382"/>
                  <a:pt x="2465" y="1382"/>
                </a:cubicBezTo>
                <a:cubicBezTo>
                  <a:pt x="2465" y="1382"/>
                  <a:pt x="2465" y="1382"/>
                  <a:pt x="2471" y="1391"/>
                </a:cubicBezTo>
                <a:cubicBezTo>
                  <a:pt x="2471" y="1391"/>
                  <a:pt x="2471" y="1391"/>
                  <a:pt x="2474" y="1391"/>
                </a:cubicBezTo>
                <a:close/>
                <a:moveTo>
                  <a:pt x="2449" y="1363"/>
                </a:moveTo>
                <a:cubicBezTo>
                  <a:pt x="2449" y="1363"/>
                  <a:pt x="2449" y="1363"/>
                  <a:pt x="2449" y="1363"/>
                </a:cubicBezTo>
                <a:cubicBezTo>
                  <a:pt x="2460" y="1363"/>
                  <a:pt x="2460" y="1363"/>
                  <a:pt x="2460" y="1363"/>
                </a:cubicBezTo>
                <a:cubicBezTo>
                  <a:pt x="2462" y="1363"/>
                  <a:pt x="2462" y="1363"/>
                  <a:pt x="2463" y="1363"/>
                </a:cubicBezTo>
                <a:cubicBezTo>
                  <a:pt x="2465" y="1365"/>
                  <a:pt x="2465" y="1365"/>
                  <a:pt x="2465" y="1365"/>
                </a:cubicBezTo>
                <a:cubicBezTo>
                  <a:pt x="2467" y="1365"/>
                  <a:pt x="2467" y="1365"/>
                  <a:pt x="2467" y="1367"/>
                </a:cubicBezTo>
                <a:cubicBezTo>
                  <a:pt x="2467" y="1367"/>
                  <a:pt x="2469" y="1367"/>
                  <a:pt x="2469" y="1369"/>
                </a:cubicBezTo>
                <a:cubicBezTo>
                  <a:pt x="2469" y="1371"/>
                  <a:pt x="2467" y="1371"/>
                  <a:pt x="2467" y="1371"/>
                </a:cubicBezTo>
                <a:cubicBezTo>
                  <a:pt x="2467" y="1373"/>
                  <a:pt x="2467" y="1373"/>
                  <a:pt x="2465" y="1373"/>
                </a:cubicBezTo>
                <a:cubicBezTo>
                  <a:pt x="2465" y="1374"/>
                  <a:pt x="2465" y="1374"/>
                  <a:pt x="2463" y="1374"/>
                </a:cubicBezTo>
                <a:cubicBezTo>
                  <a:pt x="2462" y="1374"/>
                  <a:pt x="2462" y="1374"/>
                  <a:pt x="2462" y="1374"/>
                </a:cubicBezTo>
                <a:cubicBezTo>
                  <a:pt x="2462" y="1374"/>
                  <a:pt x="2462" y="1374"/>
                  <a:pt x="2449" y="1374"/>
                </a:cubicBezTo>
                <a:cubicBezTo>
                  <a:pt x="2449" y="1374"/>
                  <a:pt x="2449" y="1374"/>
                  <a:pt x="2449" y="1363"/>
                </a:cubicBezTo>
                <a:close/>
              </a:path>
            </a:pathLst>
          </a:custGeom>
          <a:solidFill>
            <a:srgbClr val="FFFFFF"/>
          </a:solidFill>
          <a:ln>
            <a:noFill/>
          </a:ln>
        </p:spPr>
        <p:txBody>
          <a:bodyPr vert="horz" wrap="square" lIns="93258" tIns="46628" rIns="93258" bIns="46628" numCol="1" anchor="t" anchorCtr="0" compatLnSpc="1">
            <a:prstTxWarp prst="textNoShape">
              <a:avLst/>
            </a:prstTxWarp>
          </a:bodyPr>
          <a:lstStyle/>
          <a:p>
            <a:pPr defTabSz="932653"/>
            <a:endParaRPr lang="en-US">
              <a:solidFill>
                <a:srgbClr val="FFFFFF"/>
              </a:solidFill>
            </a:endParaRPr>
          </a:p>
        </p:txBody>
      </p:sp>
      <p:grpSp>
        <p:nvGrpSpPr>
          <p:cNvPr id="23" name="Group 22"/>
          <p:cNvGrpSpPr/>
          <p:nvPr/>
        </p:nvGrpSpPr>
        <p:grpSpPr>
          <a:xfrm>
            <a:off x="8463862" y="1710125"/>
            <a:ext cx="3098592" cy="4507457"/>
            <a:chOff x="8463861" y="1709896"/>
            <a:chExt cx="3098592" cy="4508032"/>
          </a:xfrm>
        </p:grpSpPr>
        <p:sp>
          <p:nvSpPr>
            <p:cNvPr id="2" name="TextBox 1"/>
            <p:cNvSpPr txBox="1"/>
            <p:nvPr/>
          </p:nvSpPr>
          <p:spPr>
            <a:xfrm>
              <a:off x="8463861" y="1709896"/>
              <a:ext cx="3098592" cy="683264"/>
            </a:xfrm>
            <a:prstGeom prst="rect">
              <a:avLst/>
            </a:prstGeom>
            <a:noFill/>
          </p:spPr>
          <p:txBody>
            <a:bodyPr wrap="square" lIns="182857" tIns="146285" rIns="182857" bIns="146285" rtlCol="0">
              <a:spAutoFit/>
            </a:bodyPr>
            <a:lstStyle/>
            <a:p>
              <a:pPr algn="ctr">
                <a:lnSpc>
                  <a:spcPct val="90000"/>
                </a:lnSpc>
              </a:pPr>
              <a:r>
                <a:rPr lang="en-US" sz="2800" spc="-50" dirty="0">
                  <a:gradFill>
                    <a:gsLst>
                      <a:gs pos="76106">
                        <a:schemeClr val="accent1"/>
                      </a:gs>
                      <a:gs pos="58000">
                        <a:schemeClr val="accent1"/>
                      </a:gs>
                    </a:gsLst>
                    <a:lin ang="5400000" scaled="0"/>
                  </a:gradFill>
                  <a:latin typeface="Segoe UI Semibold" panose="020B0702040204020203" pitchFamily="34" charset="0"/>
                </a:rPr>
                <a:t>Windows Server</a:t>
              </a:r>
            </a:p>
          </p:txBody>
        </p:sp>
        <p:sp>
          <p:nvSpPr>
            <p:cNvPr id="33" name="TextBox 32"/>
            <p:cNvSpPr txBox="1"/>
            <p:nvPr/>
          </p:nvSpPr>
          <p:spPr>
            <a:xfrm>
              <a:off x="8463861" y="5534664"/>
              <a:ext cx="3098592" cy="683264"/>
            </a:xfrm>
            <a:prstGeom prst="rect">
              <a:avLst/>
            </a:prstGeom>
            <a:noFill/>
          </p:spPr>
          <p:txBody>
            <a:bodyPr wrap="square" lIns="182857" tIns="146285" rIns="182857" bIns="146285" rtlCol="0">
              <a:spAutoFit/>
            </a:bodyPr>
            <a:lstStyle/>
            <a:p>
              <a:pPr algn="ctr">
                <a:lnSpc>
                  <a:spcPct val="90000"/>
                </a:lnSpc>
              </a:pPr>
              <a:r>
                <a:rPr lang="en-US" sz="2800" spc="-50" dirty="0">
                  <a:gradFill>
                    <a:gsLst>
                      <a:gs pos="76106">
                        <a:schemeClr val="accent1"/>
                      </a:gs>
                      <a:gs pos="58000">
                        <a:schemeClr val="accent1"/>
                      </a:gs>
                    </a:gsLst>
                    <a:lin ang="5400000" scaled="0"/>
                  </a:gradFill>
                  <a:latin typeface="Segoe UI Semibold" panose="020B0702040204020203" pitchFamily="34" charset="0"/>
                </a:rPr>
                <a:t>Windows Azure</a:t>
              </a:r>
            </a:p>
          </p:txBody>
        </p:sp>
        <p:grpSp>
          <p:nvGrpSpPr>
            <p:cNvPr id="14" name="Group 13"/>
            <p:cNvGrpSpPr/>
            <p:nvPr/>
          </p:nvGrpSpPr>
          <p:grpSpPr>
            <a:xfrm>
              <a:off x="8463861" y="2405839"/>
              <a:ext cx="3098592" cy="3103425"/>
              <a:chOff x="8006661" y="2436319"/>
              <a:chExt cx="3098592" cy="3103425"/>
            </a:xfrm>
          </p:grpSpPr>
          <p:sp>
            <p:nvSpPr>
              <p:cNvPr id="34" name="Oval 24"/>
              <p:cNvSpPr>
                <a:spLocks noChangeArrowheads="1"/>
              </p:cNvSpPr>
              <p:nvPr/>
            </p:nvSpPr>
            <p:spPr bwMode="auto">
              <a:xfrm>
                <a:off x="8006661" y="2436319"/>
                <a:ext cx="3098592" cy="3103425"/>
              </a:xfrm>
              <a:prstGeom prst="ellipse">
                <a:avLst/>
              </a:prstGeom>
              <a:solidFill>
                <a:schemeClr val="accent1"/>
              </a:solidFill>
              <a:ln w="120650">
                <a:noFill/>
              </a:ln>
            </p:spPr>
            <p:txBody>
              <a:bodyPr vert="horz" wrap="square" lIns="93257" tIns="46628" rIns="93257" bIns="46628" numCol="1" anchor="t" anchorCtr="0" compatLnSpc="1">
                <a:prstTxWarp prst="textNoShape">
                  <a:avLst/>
                </a:prstTxWarp>
              </a:bodyPr>
              <a:lstStyle/>
              <a:p>
                <a:pPr defTabSz="914227">
                  <a:defRPr/>
                </a:pPr>
                <a:endParaRPr lang="en-US" kern="0" dirty="0">
                  <a:ln w="6350">
                    <a:noFill/>
                  </a:ln>
                  <a:solidFill>
                    <a:srgbClr val="00188F">
                      <a:lumMod val="60000"/>
                      <a:lumOff val="40000"/>
                    </a:srgbClr>
                  </a:solidFill>
                </a:endParaRPr>
              </a:p>
            </p:txBody>
          </p:sp>
          <p:sp>
            <p:nvSpPr>
              <p:cNvPr id="93" name="Oval 24"/>
              <p:cNvSpPr>
                <a:spLocks noChangeArrowheads="1"/>
              </p:cNvSpPr>
              <p:nvPr/>
            </p:nvSpPr>
            <p:spPr bwMode="auto">
              <a:xfrm>
                <a:off x="8145916" y="2570168"/>
                <a:ext cx="2831315" cy="2835728"/>
              </a:xfrm>
              <a:prstGeom prst="ellipse">
                <a:avLst/>
              </a:prstGeom>
              <a:solidFill>
                <a:schemeClr val="bg1"/>
              </a:solidFill>
              <a:ln>
                <a:noFill/>
              </a:ln>
            </p:spPr>
            <p:txBody>
              <a:bodyPr vert="horz" wrap="square" lIns="93257" tIns="46628" rIns="93257" bIns="46628" numCol="1" anchor="t" anchorCtr="0" compatLnSpc="1">
                <a:prstTxWarp prst="textNoShape">
                  <a:avLst/>
                </a:prstTxWarp>
              </a:bodyPr>
              <a:lstStyle/>
              <a:p>
                <a:pPr defTabSz="914227">
                  <a:defRPr/>
                </a:pPr>
                <a:endParaRPr lang="en-US" kern="0" dirty="0">
                  <a:solidFill>
                    <a:srgbClr val="00188F">
                      <a:lumMod val="60000"/>
                      <a:lumOff val="40000"/>
                    </a:srgbClr>
                  </a:solidFill>
                </a:endParaRPr>
              </a:p>
            </p:txBody>
          </p:sp>
          <p:sp>
            <p:nvSpPr>
              <p:cNvPr id="48" name="Freeform 539"/>
              <p:cNvSpPr>
                <a:spLocks noChangeAspect="1"/>
              </p:cNvSpPr>
              <p:nvPr/>
            </p:nvSpPr>
            <p:spPr bwMode="auto">
              <a:xfrm>
                <a:off x="8558637" y="3428167"/>
                <a:ext cx="1994639" cy="1096627"/>
              </a:xfrm>
              <a:custGeom>
                <a:avLst/>
                <a:gdLst>
                  <a:gd name="T0" fmla="*/ 312 w 400"/>
                  <a:gd name="T1" fmla="*/ 220 h 220"/>
                  <a:gd name="T2" fmla="*/ 45 w 400"/>
                  <a:gd name="T3" fmla="*/ 220 h 220"/>
                  <a:gd name="T4" fmla="*/ 0 w 400"/>
                  <a:gd name="T5" fmla="*/ 175 h 220"/>
                  <a:gd name="T6" fmla="*/ 34 w 400"/>
                  <a:gd name="T7" fmla="*/ 131 h 220"/>
                  <a:gd name="T8" fmla="*/ 87 w 400"/>
                  <a:gd name="T9" fmla="*/ 91 h 220"/>
                  <a:gd name="T10" fmla="*/ 183 w 400"/>
                  <a:gd name="T11" fmla="*/ 0 h 220"/>
                  <a:gd name="T12" fmla="*/ 270 w 400"/>
                  <a:gd name="T13" fmla="*/ 55 h 220"/>
                  <a:gd name="T14" fmla="*/ 312 w 400"/>
                  <a:gd name="T15" fmla="*/ 44 h 220"/>
                  <a:gd name="T16" fmla="*/ 400 w 400"/>
                  <a:gd name="T17" fmla="*/ 132 h 220"/>
                  <a:gd name="T18" fmla="*/ 312 w 400"/>
                  <a:gd name="T19"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220">
                    <a:moveTo>
                      <a:pt x="312" y="220"/>
                    </a:moveTo>
                    <a:cubicBezTo>
                      <a:pt x="45" y="220"/>
                      <a:pt x="45" y="220"/>
                      <a:pt x="45" y="220"/>
                    </a:cubicBezTo>
                    <a:cubicBezTo>
                      <a:pt x="20" y="220"/>
                      <a:pt x="0" y="200"/>
                      <a:pt x="0" y="175"/>
                    </a:cubicBezTo>
                    <a:cubicBezTo>
                      <a:pt x="0" y="154"/>
                      <a:pt x="15" y="136"/>
                      <a:pt x="34" y="131"/>
                    </a:cubicBezTo>
                    <a:cubicBezTo>
                      <a:pt x="43" y="110"/>
                      <a:pt x="63" y="94"/>
                      <a:pt x="87" y="91"/>
                    </a:cubicBezTo>
                    <a:cubicBezTo>
                      <a:pt x="89" y="40"/>
                      <a:pt x="131" y="0"/>
                      <a:pt x="183" y="0"/>
                    </a:cubicBezTo>
                    <a:cubicBezTo>
                      <a:pt x="220" y="0"/>
                      <a:pt x="254" y="22"/>
                      <a:pt x="270" y="55"/>
                    </a:cubicBezTo>
                    <a:cubicBezTo>
                      <a:pt x="282" y="48"/>
                      <a:pt x="297" y="44"/>
                      <a:pt x="312" y="44"/>
                    </a:cubicBezTo>
                    <a:cubicBezTo>
                      <a:pt x="360" y="44"/>
                      <a:pt x="400" y="84"/>
                      <a:pt x="400" y="132"/>
                    </a:cubicBezTo>
                    <a:cubicBezTo>
                      <a:pt x="400" y="181"/>
                      <a:pt x="360" y="220"/>
                      <a:pt x="312" y="220"/>
                    </a:cubicBezTo>
                    <a:close/>
                  </a:path>
                </a:pathLst>
              </a:custGeom>
              <a:solidFill>
                <a:schemeClr val="accent1"/>
              </a:solidFill>
              <a:ln>
                <a:noFill/>
              </a:ln>
              <a:extLst/>
            </p:spPr>
            <p:txBody>
              <a:bodyPr vert="horz" wrap="square" lIns="91428" tIns="45714" rIns="91428" bIns="45714" numCol="1" anchor="t" anchorCtr="0" compatLnSpc="1">
                <a:prstTxWarp prst="textNoShape">
                  <a:avLst/>
                </a:prstTxWarp>
              </a:bodyPr>
              <a:lstStyle/>
              <a:p>
                <a:endParaRPr lang="en-US"/>
              </a:p>
            </p:txBody>
          </p:sp>
        </p:grpSp>
      </p:grpSp>
      <p:grpSp>
        <p:nvGrpSpPr>
          <p:cNvPr id="4" name="Group 3"/>
          <p:cNvGrpSpPr/>
          <p:nvPr/>
        </p:nvGrpSpPr>
        <p:grpSpPr>
          <a:xfrm>
            <a:off x="8294693" y="3787825"/>
            <a:ext cx="3436932" cy="339338"/>
            <a:chOff x="7909503" y="3234408"/>
            <a:chExt cx="3780627" cy="373319"/>
          </a:xfrm>
        </p:grpSpPr>
        <p:sp>
          <p:nvSpPr>
            <p:cNvPr id="49" name="Chevron 48"/>
            <p:cNvSpPr/>
            <p:nvPr/>
          </p:nvSpPr>
          <p:spPr bwMode="black">
            <a:xfrm rot="5400000" flipV="1">
              <a:off x="11237359" y="3154956"/>
              <a:ext cx="373319" cy="532223"/>
            </a:xfrm>
            <a:prstGeom prst="chevron">
              <a:avLst>
                <a:gd name="adj" fmla="val 39048"/>
              </a:avLst>
            </a:prstGeom>
            <a:solidFill>
              <a:schemeClr val="accent1"/>
            </a:solidFill>
            <a:ln w="50800" cap="sq" cmpd="sng" algn="ctr">
              <a:solidFill>
                <a:schemeClr val="bg1"/>
              </a:solidFill>
              <a:prstDash val="solid"/>
              <a:miter lim="800000"/>
              <a:headEnd type="none" w="med" len="med"/>
              <a:tailEnd type="none" w="med" len="med"/>
            </a:ln>
            <a:effectLst/>
          </p:spPr>
          <p:txBody>
            <a:bodyPr vert="horz" wrap="square" lIns="91424" tIns="45712" rIns="91424" bIns="45712" numCol="1" rtlCol="0" anchor="ctr" anchorCtr="0" compatLnSpc="1">
              <a:prstTxWarp prst="textNoShape">
                <a:avLst/>
              </a:prstTxWarp>
            </a:bodyPr>
            <a:lstStyle/>
            <a:p>
              <a:pPr algn="ctr" defTabSz="932295" fontAlgn="base">
                <a:spcBef>
                  <a:spcPct val="0"/>
                </a:spcBef>
                <a:spcAft>
                  <a:spcPct val="0"/>
                </a:spcAft>
              </a:pPr>
              <a:endParaRPr lang="en-US" sz="1600" kern="0" dirty="0">
                <a:solidFill>
                  <a:srgbClr val="00188F">
                    <a:lumMod val="60000"/>
                    <a:lumOff val="40000"/>
                  </a:srgbClr>
                </a:solidFill>
                <a:latin typeface="Segoe UI Light"/>
              </a:endParaRPr>
            </a:p>
          </p:txBody>
        </p:sp>
        <p:sp>
          <p:nvSpPr>
            <p:cNvPr id="50" name="Chevron 49"/>
            <p:cNvSpPr/>
            <p:nvPr/>
          </p:nvSpPr>
          <p:spPr bwMode="black">
            <a:xfrm rot="16200000">
              <a:off x="7988955" y="3154956"/>
              <a:ext cx="373319" cy="532223"/>
            </a:xfrm>
            <a:prstGeom prst="chevron">
              <a:avLst>
                <a:gd name="adj" fmla="val 39048"/>
              </a:avLst>
            </a:prstGeom>
            <a:solidFill>
              <a:schemeClr val="accent1"/>
            </a:solidFill>
            <a:ln w="50800" cap="sq" cmpd="sng" algn="ctr">
              <a:solidFill>
                <a:schemeClr val="bg1"/>
              </a:solidFill>
              <a:prstDash val="solid"/>
              <a:miter lim="800000"/>
              <a:headEnd type="none" w="med" len="med"/>
              <a:tailEnd type="none" w="med" len="med"/>
            </a:ln>
            <a:effectLst/>
          </p:spPr>
          <p:txBody>
            <a:bodyPr vert="horz" wrap="square" lIns="91424" tIns="45712" rIns="91424" bIns="45712" numCol="1" rtlCol="0" anchor="ctr" anchorCtr="0" compatLnSpc="1">
              <a:prstTxWarp prst="textNoShape">
                <a:avLst/>
              </a:prstTxWarp>
            </a:bodyPr>
            <a:lstStyle/>
            <a:p>
              <a:pPr algn="ctr" defTabSz="932295" fontAlgn="base">
                <a:spcBef>
                  <a:spcPct val="0"/>
                </a:spcBef>
                <a:spcAft>
                  <a:spcPct val="0"/>
                </a:spcAft>
              </a:pPr>
              <a:endParaRPr lang="en-US" sz="1600" kern="0" dirty="0">
                <a:solidFill>
                  <a:srgbClr val="00188F">
                    <a:lumMod val="60000"/>
                    <a:lumOff val="40000"/>
                  </a:srgbClr>
                </a:solidFill>
                <a:latin typeface="Segoe UI Light"/>
              </a:endParaRPr>
            </a:p>
          </p:txBody>
        </p:sp>
      </p:grpSp>
      <p:sp>
        <p:nvSpPr>
          <p:cNvPr id="3" name="Title 2"/>
          <p:cNvSpPr>
            <a:spLocks noGrp="1"/>
          </p:cNvSpPr>
          <p:nvPr>
            <p:ph type="title"/>
          </p:nvPr>
        </p:nvSpPr>
        <p:spPr/>
        <p:txBody>
          <a:bodyPr/>
          <a:lstStyle/>
          <a:p>
            <a:r>
              <a:rPr lang="en-US" sz="3200" b="1" dirty="0" smtClean="0"/>
              <a:t>Microsoft – Public Clouds built on Microsoft Technologies</a:t>
            </a:r>
            <a:endParaRPr lang="en-US" sz="3200" b="1" dirty="0"/>
          </a:p>
        </p:txBody>
      </p:sp>
    </p:spTree>
    <p:extLst>
      <p:ext uri="{BB962C8B-B14F-4D97-AF65-F5344CB8AC3E}">
        <p14:creationId xmlns:p14="http://schemas.microsoft.com/office/powerpoint/2010/main" val="263566402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00" fill="hold"/>
                                        <p:tgtEl>
                                          <p:spTgt spid="11"/>
                                        </p:tgtEl>
                                        <p:attrNameLst>
                                          <p:attrName>ppt_x</p:attrName>
                                        </p:attrNameLst>
                                      </p:cBhvr>
                                      <p:tavLst>
                                        <p:tav tm="0">
                                          <p:val>
                                            <p:strVal val="0-#ppt_w/2"/>
                                          </p:val>
                                        </p:tav>
                                        <p:tav tm="100000">
                                          <p:val>
                                            <p:strVal val="#ppt_x"/>
                                          </p:val>
                                        </p:tav>
                                      </p:tavLst>
                                    </p:anim>
                                    <p:anim calcmode="lin" valueType="num">
                                      <p:cBhvr additive="base">
                                        <p:cTn id="8" dur="7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650" fill="hold"/>
                                        <p:tgtEl>
                                          <p:spTgt spid="43"/>
                                        </p:tgtEl>
                                        <p:attrNameLst>
                                          <p:attrName>ppt_x</p:attrName>
                                        </p:attrNameLst>
                                      </p:cBhvr>
                                      <p:tavLst>
                                        <p:tav tm="0">
                                          <p:val>
                                            <p:strVal val="0-#ppt_w/2"/>
                                          </p:val>
                                        </p:tav>
                                        <p:tav tm="100000">
                                          <p:val>
                                            <p:strVal val="#ppt_x"/>
                                          </p:val>
                                        </p:tav>
                                      </p:tavLst>
                                    </p:anim>
                                    <p:anim calcmode="lin" valueType="num">
                                      <p:cBhvr additive="base">
                                        <p:cTn id="12" dur="650" fill="hold"/>
                                        <p:tgtEl>
                                          <p:spTgt spid="43"/>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650" fill="hold"/>
                                        <p:tgtEl>
                                          <p:spTgt spid="46"/>
                                        </p:tgtEl>
                                        <p:attrNameLst>
                                          <p:attrName>ppt_x</p:attrName>
                                        </p:attrNameLst>
                                      </p:cBhvr>
                                      <p:tavLst>
                                        <p:tav tm="0">
                                          <p:val>
                                            <p:strVal val="0-#ppt_w/2"/>
                                          </p:val>
                                        </p:tav>
                                        <p:tav tm="100000">
                                          <p:val>
                                            <p:strVal val="#ppt_x"/>
                                          </p:val>
                                        </p:tav>
                                      </p:tavLst>
                                    </p:anim>
                                    <p:anim calcmode="lin" valueType="num">
                                      <p:cBhvr additive="base">
                                        <p:cTn id="16" dur="650" fill="hold"/>
                                        <p:tgtEl>
                                          <p:spTgt spid="46"/>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5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650" fill="hold"/>
                                        <p:tgtEl>
                                          <p:spTgt spid="47"/>
                                        </p:tgtEl>
                                        <p:attrNameLst>
                                          <p:attrName>ppt_x</p:attrName>
                                        </p:attrNameLst>
                                      </p:cBhvr>
                                      <p:tavLst>
                                        <p:tav tm="0">
                                          <p:val>
                                            <p:strVal val="0-#ppt_w/2"/>
                                          </p:val>
                                        </p:tav>
                                        <p:tav tm="100000">
                                          <p:val>
                                            <p:strVal val="#ppt_x"/>
                                          </p:val>
                                        </p:tav>
                                      </p:tavLst>
                                    </p:anim>
                                    <p:anim calcmode="lin" valueType="num">
                                      <p:cBhvr additive="base">
                                        <p:cTn id="20" dur="650" fill="hold"/>
                                        <p:tgtEl>
                                          <p:spTgt spid="47"/>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20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650" fill="hold"/>
                                        <p:tgtEl>
                                          <p:spTgt spid="44"/>
                                        </p:tgtEl>
                                        <p:attrNameLst>
                                          <p:attrName>ppt_x</p:attrName>
                                        </p:attrNameLst>
                                      </p:cBhvr>
                                      <p:tavLst>
                                        <p:tav tm="0">
                                          <p:val>
                                            <p:strVal val="0-#ppt_w/2"/>
                                          </p:val>
                                        </p:tav>
                                        <p:tav tm="100000">
                                          <p:val>
                                            <p:strVal val="#ppt_x"/>
                                          </p:val>
                                        </p:tav>
                                      </p:tavLst>
                                    </p:anim>
                                    <p:anim calcmode="lin" valueType="num">
                                      <p:cBhvr additive="base">
                                        <p:cTn id="24" dur="650" fill="hold"/>
                                        <p:tgtEl>
                                          <p:spTgt spid="44"/>
                                        </p:tgtEl>
                                        <p:attrNameLst>
                                          <p:attrName>ppt_y</p:attrName>
                                        </p:attrNameLst>
                                      </p:cBhvr>
                                      <p:tavLst>
                                        <p:tav tm="0">
                                          <p:val>
                                            <p:strVal val="#ppt_y"/>
                                          </p:val>
                                        </p:tav>
                                        <p:tav tm="100000">
                                          <p:val>
                                            <p:strVal val="#ppt_y"/>
                                          </p:val>
                                        </p:tav>
                                      </p:tavLst>
                                    </p:anim>
                                  </p:childTnLst>
                                </p:cTn>
                              </p:par>
                              <p:par>
                                <p:cTn id="25" presetID="2" presetClass="entr" presetSubtype="8" decel="100000" fill="hold" nodeType="withEffect">
                                  <p:stCondLst>
                                    <p:cond delay="250"/>
                                  </p:stCondLst>
                                  <p:childTnLst>
                                    <p:set>
                                      <p:cBhvr>
                                        <p:cTn id="26" dur="1" fill="hold">
                                          <p:stCondLst>
                                            <p:cond delay="0"/>
                                          </p:stCondLst>
                                        </p:cTn>
                                        <p:tgtEl>
                                          <p:spTgt spid="107"/>
                                        </p:tgtEl>
                                        <p:attrNameLst>
                                          <p:attrName>style.visibility</p:attrName>
                                        </p:attrNameLst>
                                      </p:cBhvr>
                                      <p:to>
                                        <p:strVal val="visible"/>
                                      </p:to>
                                    </p:set>
                                    <p:anim calcmode="lin" valueType="num">
                                      <p:cBhvr additive="base">
                                        <p:cTn id="27" dur="650" fill="hold"/>
                                        <p:tgtEl>
                                          <p:spTgt spid="107"/>
                                        </p:tgtEl>
                                        <p:attrNameLst>
                                          <p:attrName>ppt_x</p:attrName>
                                        </p:attrNameLst>
                                      </p:cBhvr>
                                      <p:tavLst>
                                        <p:tav tm="0">
                                          <p:val>
                                            <p:strVal val="0-#ppt_w/2"/>
                                          </p:val>
                                        </p:tav>
                                        <p:tav tm="100000">
                                          <p:val>
                                            <p:strVal val="#ppt_x"/>
                                          </p:val>
                                        </p:tav>
                                      </p:tavLst>
                                    </p:anim>
                                    <p:anim calcmode="lin" valueType="num">
                                      <p:cBhvr additive="base">
                                        <p:cTn id="28" dur="650" fill="hold"/>
                                        <p:tgtEl>
                                          <p:spTgt spid="107"/>
                                        </p:tgtEl>
                                        <p:attrNameLst>
                                          <p:attrName>ppt_y</p:attrName>
                                        </p:attrNameLst>
                                      </p:cBhvr>
                                      <p:tavLst>
                                        <p:tav tm="0">
                                          <p:val>
                                            <p:strVal val="#ppt_y"/>
                                          </p:val>
                                        </p:tav>
                                        <p:tav tm="100000">
                                          <p:val>
                                            <p:strVal val="#ppt_y"/>
                                          </p:val>
                                        </p:tav>
                                      </p:tavLst>
                                    </p:anim>
                                  </p:childTnLst>
                                </p:cTn>
                              </p:par>
                              <p:par>
                                <p:cTn id="29" presetID="2" presetClass="entr" presetSubtype="8" decel="100000" fill="hold" grpId="0" nodeType="withEffect">
                                  <p:stCondLst>
                                    <p:cond delay="3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650" fill="hold"/>
                                        <p:tgtEl>
                                          <p:spTgt spid="12"/>
                                        </p:tgtEl>
                                        <p:attrNameLst>
                                          <p:attrName>ppt_x</p:attrName>
                                        </p:attrNameLst>
                                      </p:cBhvr>
                                      <p:tavLst>
                                        <p:tav tm="0">
                                          <p:val>
                                            <p:strVal val="0-#ppt_w/2"/>
                                          </p:val>
                                        </p:tav>
                                        <p:tav tm="100000">
                                          <p:val>
                                            <p:strVal val="#ppt_x"/>
                                          </p:val>
                                        </p:tav>
                                      </p:tavLst>
                                    </p:anim>
                                    <p:anim calcmode="lin" valueType="num">
                                      <p:cBhvr additive="base">
                                        <p:cTn id="32" dur="650" fill="hold"/>
                                        <p:tgtEl>
                                          <p:spTgt spid="1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30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800" fill="hold"/>
                                        <p:tgtEl>
                                          <p:spTgt spid="13"/>
                                        </p:tgtEl>
                                        <p:attrNameLst>
                                          <p:attrName>ppt_x</p:attrName>
                                        </p:attrNameLst>
                                      </p:cBhvr>
                                      <p:tavLst>
                                        <p:tav tm="0">
                                          <p:val>
                                            <p:strVal val="0-#ppt_w/2"/>
                                          </p:val>
                                        </p:tav>
                                        <p:tav tm="100000">
                                          <p:val>
                                            <p:strVal val="#ppt_x"/>
                                          </p:val>
                                        </p:tav>
                                      </p:tavLst>
                                    </p:anim>
                                    <p:anim calcmode="lin" valueType="num">
                                      <p:cBhvr additive="base">
                                        <p:cTn id="36" dur="800" fill="hold"/>
                                        <p:tgtEl>
                                          <p:spTgt spid="13"/>
                                        </p:tgtEl>
                                        <p:attrNameLst>
                                          <p:attrName>ppt_y</p:attrName>
                                        </p:attrNameLst>
                                      </p:cBhvr>
                                      <p:tavLst>
                                        <p:tav tm="0">
                                          <p:val>
                                            <p:strVal val="#ppt_y"/>
                                          </p:val>
                                        </p:tav>
                                        <p:tav tm="100000">
                                          <p:val>
                                            <p:strVal val="#ppt_y"/>
                                          </p:val>
                                        </p:tav>
                                      </p:tavLst>
                                    </p:anim>
                                  </p:childTnLst>
                                </p:cTn>
                              </p:par>
                              <p:par>
                                <p:cTn id="37" presetID="2" presetClass="entr" presetSubtype="8" decel="100000" fill="hold" grpId="0" nodeType="withEffect">
                                  <p:stCondLst>
                                    <p:cond delay="7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900" fill="hold"/>
                                        <p:tgtEl>
                                          <p:spTgt spid="9"/>
                                        </p:tgtEl>
                                        <p:attrNameLst>
                                          <p:attrName>ppt_x</p:attrName>
                                        </p:attrNameLst>
                                      </p:cBhvr>
                                      <p:tavLst>
                                        <p:tav tm="0">
                                          <p:val>
                                            <p:strVal val="0-#ppt_w/2"/>
                                          </p:val>
                                        </p:tav>
                                        <p:tav tm="100000">
                                          <p:val>
                                            <p:strVal val="#ppt_x"/>
                                          </p:val>
                                        </p:tav>
                                      </p:tavLst>
                                    </p:anim>
                                    <p:anim calcmode="lin" valueType="num">
                                      <p:cBhvr additive="base">
                                        <p:cTn id="40" dur="900" fill="hold"/>
                                        <p:tgtEl>
                                          <p:spTgt spid="9"/>
                                        </p:tgtEl>
                                        <p:attrNameLst>
                                          <p:attrName>ppt_y</p:attrName>
                                        </p:attrNameLst>
                                      </p:cBhvr>
                                      <p:tavLst>
                                        <p:tav tm="0">
                                          <p:val>
                                            <p:strVal val="#ppt_y"/>
                                          </p:val>
                                        </p:tav>
                                        <p:tav tm="100000">
                                          <p:val>
                                            <p:strVal val="#ppt_y"/>
                                          </p:val>
                                        </p:tav>
                                      </p:tavLst>
                                    </p:anim>
                                  </p:childTnLst>
                                </p:cTn>
                              </p:par>
                              <p:par>
                                <p:cTn id="41" presetID="2" presetClass="entr" presetSubtype="2" decel="100000" fill="hold" nodeType="withEffect">
                                  <p:stCondLst>
                                    <p:cond delay="150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1+#ppt_w/2"/>
                                          </p:val>
                                        </p:tav>
                                        <p:tav tm="100000">
                                          <p:val>
                                            <p:strVal val="#ppt_x"/>
                                          </p:val>
                                        </p:tav>
                                      </p:tavLst>
                                    </p:anim>
                                    <p:anim calcmode="lin" valueType="num">
                                      <p:cBhvr additive="base">
                                        <p:cTn id="44" dur="500" fill="hold"/>
                                        <p:tgtEl>
                                          <p:spTgt spid="4"/>
                                        </p:tgtEl>
                                        <p:attrNameLst>
                                          <p:attrName>ppt_y</p:attrName>
                                        </p:attrNameLst>
                                      </p:cBhvr>
                                      <p:tavLst>
                                        <p:tav tm="0">
                                          <p:val>
                                            <p:strVal val="#ppt_y"/>
                                          </p:val>
                                        </p:tav>
                                        <p:tav tm="100000">
                                          <p:val>
                                            <p:strVal val="#ppt_y"/>
                                          </p:val>
                                        </p:tav>
                                      </p:tavLst>
                                    </p:anim>
                                  </p:childTnLst>
                                </p:cTn>
                              </p:par>
                              <p:par>
                                <p:cTn id="45" presetID="2" presetClass="entr" presetSubtype="2" decel="100000" fill="hold" nodeType="withEffect">
                                  <p:stCondLst>
                                    <p:cond delay="150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1+#ppt_w/2"/>
                                          </p:val>
                                        </p:tav>
                                        <p:tav tm="100000">
                                          <p:val>
                                            <p:strVal val="#ppt_x"/>
                                          </p:val>
                                        </p:tav>
                                      </p:tavLst>
                                    </p:anim>
                                    <p:anim calcmode="lin" valueType="num">
                                      <p:cBhvr additive="base">
                                        <p:cTn id="48" dur="500" fill="hold"/>
                                        <p:tgtEl>
                                          <p:spTgt spid="23"/>
                                        </p:tgtEl>
                                        <p:attrNameLst>
                                          <p:attrName>ppt_y</p:attrName>
                                        </p:attrNameLst>
                                      </p:cBhvr>
                                      <p:tavLst>
                                        <p:tav tm="0">
                                          <p:val>
                                            <p:strVal val="#ppt_y"/>
                                          </p:val>
                                        </p:tav>
                                        <p:tav tm="100000">
                                          <p:val>
                                            <p:strVal val="#ppt_y"/>
                                          </p:val>
                                        </p:tav>
                                      </p:tavLst>
                                    </p:anim>
                                  </p:childTnLst>
                                </p:cTn>
                              </p:par>
                              <p:par>
                                <p:cTn id="49" presetID="8" presetClass="emph" presetSubtype="0" accel="47000" decel="48000" fill="hold" nodeType="withEffect">
                                  <p:stCondLst>
                                    <p:cond delay="2000"/>
                                  </p:stCondLst>
                                  <p:childTnLst>
                                    <p:animRot by="10800000">
                                      <p:cBhvr>
                                        <p:cTn id="50" dur="15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1" grpId="0" animBg="1"/>
      <p:bldP spid="12" grpId="0" animBg="1"/>
      <p:bldP spid="43" grpId="0" animBg="1"/>
      <p:bldP spid="44" grpId="0" animBg="1"/>
      <p:bldP spid="46" grpId="0" animBg="1"/>
      <p:bldP spid="47"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Microsoft: Unmatched in the Cloud</a:t>
            </a:r>
          </a:p>
        </p:txBody>
      </p:sp>
      <p:grpSp>
        <p:nvGrpSpPr>
          <p:cNvPr id="30" name="Group 29"/>
          <p:cNvGrpSpPr/>
          <p:nvPr/>
        </p:nvGrpSpPr>
        <p:grpSpPr>
          <a:xfrm>
            <a:off x="6182367" y="4228696"/>
            <a:ext cx="5722829" cy="2492788"/>
            <a:chOff x="6059256" y="4146157"/>
            <a:chExt cx="5608869" cy="2444132"/>
          </a:xfrm>
        </p:grpSpPr>
        <p:sp>
          <p:nvSpPr>
            <p:cNvPr id="24" name="Rectangle 23"/>
            <p:cNvSpPr/>
            <p:nvPr/>
          </p:nvSpPr>
          <p:spPr bwMode="auto">
            <a:xfrm>
              <a:off x="6059256" y="4146157"/>
              <a:ext cx="5608869" cy="24441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i="1" dirty="0"/>
            </a:p>
          </p:txBody>
        </p:sp>
        <p:sp>
          <p:nvSpPr>
            <p:cNvPr id="12" name="TextBox 11"/>
            <p:cNvSpPr txBox="1"/>
            <p:nvPr/>
          </p:nvSpPr>
          <p:spPr>
            <a:xfrm>
              <a:off x="6508241" y="5213765"/>
              <a:ext cx="2398370" cy="603538"/>
            </a:xfrm>
            <a:prstGeom prst="rect">
              <a:avLst/>
            </a:prstGeom>
            <a:noFill/>
          </p:spPr>
          <p:txBody>
            <a:bodyPr wrap="none" lIns="0" tIns="0" rIns="0" bIns="0" rtlCol="0">
              <a:spAutoFit/>
            </a:bodyPr>
            <a:lstStyle/>
            <a:p>
              <a:r>
                <a:rPr lang="en-US" sz="2000" spc="-71" dirty="0">
                  <a:solidFill>
                    <a:schemeClr val="bg1"/>
                  </a:solidFill>
                </a:rPr>
                <a:t>Highly </a:t>
              </a:r>
              <a:r>
                <a:rPr lang="en-US" sz="2000" spc="-71" dirty="0">
                  <a:solidFill>
                    <a:schemeClr val="bg1"/>
                  </a:solidFill>
                </a:rPr>
                <a:t>secure, </a:t>
              </a:r>
            </a:p>
            <a:p>
              <a:r>
                <a:rPr lang="en-US" sz="2000" spc="-71" dirty="0">
                  <a:solidFill>
                    <a:schemeClr val="bg1"/>
                  </a:solidFill>
                </a:rPr>
                <a:t>compliant infrastructure</a:t>
              </a:r>
              <a:endParaRPr lang="en-US" sz="2000" spc="-71" dirty="0">
                <a:solidFill>
                  <a:schemeClr val="bg1"/>
                </a:solidFill>
              </a:endParaRPr>
            </a:p>
          </p:txBody>
        </p:sp>
        <p:sp>
          <p:nvSpPr>
            <p:cNvPr id="13" name="TextBox 12"/>
            <p:cNvSpPr txBox="1"/>
            <p:nvPr/>
          </p:nvSpPr>
          <p:spPr>
            <a:xfrm>
              <a:off x="6471673" y="4199321"/>
              <a:ext cx="2978772" cy="1010926"/>
            </a:xfrm>
            <a:prstGeom prst="rect">
              <a:avLst/>
            </a:prstGeom>
            <a:noFill/>
          </p:spPr>
          <p:txBody>
            <a:bodyPr wrap="none" lIns="0" tIns="0" rIns="0" bIns="0" rtlCol="0">
              <a:spAutoFit/>
            </a:bodyPr>
            <a:lstStyle/>
            <a:p>
              <a:r>
                <a:rPr lang="en-US" sz="6700" spc="-71" dirty="0">
                  <a:solidFill>
                    <a:schemeClr val="bg1"/>
                  </a:solidFill>
                  <a:latin typeface="+mj-lt"/>
                </a:rPr>
                <a:t>Security</a:t>
              </a:r>
            </a:p>
          </p:txBody>
        </p:sp>
      </p:grpSp>
      <p:grpSp>
        <p:nvGrpSpPr>
          <p:cNvPr id="29" name="Group 28"/>
          <p:cNvGrpSpPr/>
          <p:nvPr/>
        </p:nvGrpSpPr>
        <p:grpSpPr>
          <a:xfrm>
            <a:off x="417473" y="4228696"/>
            <a:ext cx="5722829" cy="2492788"/>
            <a:chOff x="409159" y="4146157"/>
            <a:chExt cx="5608869" cy="2444132"/>
          </a:xfrm>
        </p:grpSpPr>
        <p:sp>
          <p:nvSpPr>
            <p:cNvPr id="23" name="Rectangle 22"/>
            <p:cNvSpPr/>
            <p:nvPr/>
          </p:nvSpPr>
          <p:spPr bwMode="auto">
            <a:xfrm>
              <a:off x="409159" y="4146157"/>
              <a:ext cx="5608869" cy="24441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i="1" dirty="0"/>
            </a:p>
          </p:txBody>
        </p:sp>
        <p:sp>
          <p:nvSpPr>
            <p:cNvPr id="4" name="Rectangle 3"/>
            <p:cNvSpPr/>
            <p:nvPr/>
          </p:nvSpPr>
          <p:spPr>
            <a:xfrm>
              <a:off x="785836" y="5116326"/>
              <a:ext cx="2627216" cy="1323439"/>
            </a:xfrm>
            <a:prstGeom prst="rect">
              <a:avLst/>
            </a:prstGeom>
          </p:spPr>
          <p:txBody>
            <a:bodyPr wrap="square">
              <a:spAutoFit/>
            </a:bodyPr>
            <a:lstStyle/>
            <a:p>
              <a:pPr marL="0" lvl="1">
                <a:buClr>
                  <a:schemeClr val="bg1"/>
                </a:buClr>
                <a:buSzPct val="100000"/>
                <a:defRPr/>
              </a:pPr>
              <a:r>
                <a:rPr lang="en-US" sz="2000" spc="-71" dirty="0">
                  <a:solidFill>
                    <a:schemeClr val="bg1"/>
                  </a:solidFill>
                </a:rPr>
                <a:t>FISMA </a:t>
              </a:r>
              <a:r>
                <a:rPr lang="en-US" sz="2000" spc="-71" dirty="0">
                  <a:solidFill>
                    <a:schemeClr val="bg1"/>
                  </a:solidFill>
                </a:rPr>
                <a:t>certified</a:t>
              </a:r>
            </a:p>
            <a:p>
              <a:pPr marL="0" lvl="1">
                <a:buClr>
                  <a:schemeClr val="bg1"/>
                </a:buClr>
                <a:buSzPct val="100000"/>
                <a:defRPr/>
              </a:pPr>
              <a:r>
                <a:rPr lang="en-US" sz="2000" spc="-71" dirty="0">
                  <a:solidFill>
                    <a:schemeClr val="bg1"/>
                  </a:solidFill>
                </a:rPr>
                <a:t>EU Model Clauses </a:t>
              </a:r>
            </a:p>
            <a:p>
              <a:pPr marL="0" lvl="1">
                <a:buClr>
                  <a:schemeClr val="bg1"/>
                </a:buClr>
                <a:buSzPct val="100000"/>
                <a:defRPr/>
              </a:pPr>
              <a:r>
                <a:rPr lang="en-US" sz="2000" spc="-71" dirty="0">
                  <a:solidFill>
                    <a:schemeClr val="bg1"/>
                  </a:solidFill>
                </a:rPr>
                <a:t>SAS </a:t>
              </a:r>
              <a:r>
                <a:rPr lang="en-US" sz="2000" spc="-71" dirty="0">
                  <a:solidFill>
                    <a:schemeClr val="bg1"/>
                  </a:solidFill>
                </a:rPr>
                <a:t>70/SSAE </a:t>
              </a:r>
              <a:r>
                <a:rPr lang="en-US" sz="2000" spc="-71" dirty="0">
                  <a:solidFill>
                    <a:schemeClr val="bg1"/>
                  </a:solidFill>
                </a:rPr>
                <a:t>16</a:t>
              </a:r>
            </a:p>
            <a:p>
              <a:pPr marL="0" lvl="1">
                <a:buClr>
                  <a:schemeClr val="bg1"/>
                </a:buClr>
                <a:buSzPct val="100000"/>
                <a:defRPr/>
              </a:pPr>
              <a:r>
                <a:rPr lang="en-US" sz="2000" spc="-71" dirty="0">
                  <a:solidFill>
                    <a:schemeClr val="bg1"/>
                  </a:solidFill>
                </a:rPr>
                <a:t>ISO </a:t>
              </a:r>
              <a:r>
                <a:rPr lang="en-US" sz="2000" spc="-71" dirty="0">
                  <a:solidFill>
                    <a:schemeClr val="bg1"/>
                  </a:solidFill>
                </a:rPr>
                <a:t>27001 compliant</a:t>
              </a:r>
            </a:p>
          </p:txBody>
        </p:sp>
        <p:sp>
          <p:nvSpPr>
            <p:cNvPr id="14" name="TextBox 13"/>
            <p:cNvSpPr txBox="1"/>
            <p:nvPr/>
          </p:nvSpPr>
          <p:spPr>
            <a:xfrm>
              <a:off x="746441" y="4199321"/>
              <a:ext cx="4742225" cy="1010926"/>
            </a:xfrm>
            <a:prstGeom prst="rect">
              <a:avLst/>
            </a:prstGeom>
            <a:noFill/>
          </p:spPr>
          <p:txBody>
            <a:bodyPr wrap="none" lIns="0" tIns="0" rIns="0" bIns="0" rtlCol="0">
              <a:spAutoFit/>
            </a:bodyPr>
            <a:lstStyle/>
            <a:p>
              <a:r>
                <a:rPr lang="en-US" sz="6700" spc="-71" dirty="0">
                  <a:solidFill>
                    <a:schemeClr val="bg1"/>
                  </a:solidFill>
                  <a:latin typeface="+mj-lt"/>
                </a:rPr>
                <a:t>Certifications</a:t>
              </a:r>
            </a:p>
          </p:txBody>
        </p:sp>
      </p:grpSp>
      <p:grpSp>
        <p:nvGrpSpPr>
          <p:cNvPr id="27" name="Group 26"/>
          <p:cNvGrpSpPr/>
          <p:nvPr/>
        </p:nvGrpSpPr>
        <p:grpSpPr>
          <a:xfrm>
            <a:off x="417473" y="1168200"/>
            <a:ext cx="5722829" cy="1473332"/>
            <a:chOff x="409159" y="1145398"/>
            <a:chExt cx="5608869" cy="1444574"/>
          </a:xfrm>
        </p:grpSpPr>
        <p:sp>
          <p:nvSpPr>
            <p:cNvPr id="19" name="Rectangle 18"/>
            <p:cNvSpPr/>
            <p:nvPr/>
          </p:nvSpPr>
          <p:spPr bwMode="auto">
            <a:xfrm>
              <a:off x="409159" y="1145398"/>
              <a:ext cx="5608869" cy="144457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i="1" dirty="0"/>
            </a:p>
          </p:txBody>
        </p:sp>
        <p:sp>
          <p:nvSpPr>
            <p:cNvPr id="6" name="TextBox 5"/>
            <p:cNvSpPr txBox="1"/>
            <p:nvPr/>
          </p:nvSpPr>
          <p:spPr>
            <a:xfrm>
              <a:off x="2135660" y="1547454"/>
              <a:ext cx="2864136" cy="724246"/>
            </a:xfrm>
            <a:prstGeom prst="rect">
              <a:avLst/>
            </a:prstGeom>
            <a:noFill/>
          </p:spPr>
          <p:txBody>
            <a:bodyPr wrap="none" lIns="0" tIns="0" rIns="0" bIns="0" rtlCol="0">
              <a:spAutoFit/>
            </a:bodyPr>
            <a:lstStyle/>
            <a:p>
              <a:r>
                <a:rPr lang="en-US" sz="2400" spc="-71" dirty="0">
                  <a:solidFill>
                    <a:schemeClr val="bg1"/>
                  </a:solidFill>
                </a:rPr>
                <a:t>years in consumer and </a:t>
              </a:r>
            </a:p>
            <a:p>
              <a:r>
                <a:rPr lang="en-US" sz="2400" spc="-71" dirty="0">
                  <a:solidFill>
                    <a:schemeClr val="bg1"/>
                  </a:solidFill>
                </a:rPr>
                <a:t>business services</a:t>
              </a:r>
            </a:p>
          </p:txBody>
        </p:sp>
        <p:sp>
          <p:nvSpPr>
            <p:cNvPr id="7" name="TextBox 6"/>
            <p:cNvSpPr txBox="1"/>
            <p:nvPr/>
          </p:nvSpPr>
          <p:spPr>
            <a:xfrm>
              <a:off x="748990" y="1427368"/>
              <a:ext cx="1394934" cy="1015663"/>
            </a:xfrm>
            <a:prstGeom prst="rect">
              <a:avLst/>
            </a:prstGeom>
            <a:noFill/>
          </p:spPr>
          <p:txBody>
            <a:bodyPr wrap="none" lIns="0" tIns="0" rIns="0" bIns="0" rtlCol="0">
              <a:spAutoFit/>
            </a:bodyPr>
            <a:lstStyle/>
            <a:p>
              <a:r>
                <a:rPr lang="en-US" sz="6700" spc="-71" dirty="0">
                  <a:solidFill>
                    <a:schemeClr val="bg1"/>
                  </a:solidFill>
                  <a:latin typeface="+mj-lt"/>
                </a:rPr>
                <a:t>15+</a:t>
              </a:r>
            </a:p>
          </p:txBody>
        </p:sp>
      </p:grpSp>
      <p:grpSp>
        <p:nvGrpSpPr>
          <p:cNvPr id="28" name="Group 27"/>
          <p:cNvGrpSpPr/>
          <p:nvPr/>
        </p:nvGrpSpPr>
        <p:grpSpPr>
          <a:xfrm>
            <a:off x="417473" y="2701695"/>
            <a:ext cx="5722829" cy="1473332"/>
            <a:chOff x="409159" y="2648961"/>
            <a:chExt cx="5608869" cy="1444574"/>
          </a:xfrm>
        </p:grpSpPr>
        <p:sp>
          <p:nvSpPr>
            <p:cNvPr id="22" name="Rectangle 21"/>
            <p:cNvSpPr/>
            <p:nvPr/>
          </p:nvSpPr>
          <p:spPr bwMode="auto">
            <a:xfrm>
              <a:off x="409159" y="2648961"/>
              <a:ext cx="5608869" cy="144457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i="1" dirty="0"/>
            </a:p>
          </p:txBody>
        </p:sp>
        <p:sp>
          <p:nvSpPr>
            <p:cNvPr id="8" name="TextBox 7"/>
            <p:cNvSpPr txBox="1"/>
            <p:nvPr/>
          </p:nvSpPr>
          <p:spPr>
            <a:xfrm>
              <a:off x="784576" y="2784745"/>
              <a:ext cx="1861086" cy="1010926"/>
            </a:xfrm>
            <a:prstGeom prst="rect">
              <a:avLst/>
            </a:prstGeom>
            <a:noFill/>
          </p:spPr>
          <p:txBody>
            <a:bodyPr wrap="none" lIns="0" tIns="0" rIns="0" bIns="0" rtlCol="0">
              <a:spAutoFit/>
            </a:bodyPr>
            <a:lstStyle/>
            <a:p>
              <a:r>
                <a:rPr lang="en-US" sz="6700" spc="-71" dirty="0">
                  <a:solidFill>
                    <a:schemeClr val="bg1"/>
                  </a:solidFill>
                  <a:latin typeface="+mj-lt"/>
                </a:rPr>
                <a:t>200+</a:t>
              </a:r>
            </a:p>
          </p:txBody>
        </p:sp>
        <p:sp>
          <p:nvSpPr>
            <p:cNvPr id="9" name="TextBox 8"/>
            <p:cNvSpPr txBox="1"/>
            <p:nvPr/>
          </p:nvSpPr>
          <p:spPr>
            <a:xfrm>
              <a:off x="2627816" y="3281351"/>
              <a:ext cx="3021770" cy="362123"/>
            </a:xfrm>
            <a:prstGeom prst="rect">
              <a:avLst/>
            </a:prstGeom>
            <a:noFill/>
          </p:spPr>
          <p:txBody>
            <a:bodyPr wrap="none" lIns="0" tIns="0" rIns="0" bIns="0" rtlCol="0">
              <a:spAutoFit/>
            </a:bodyPr>
            <a:lstStyle/>
            <a:p>
              <a:r>
                <a:rPr lang="en-US" sz="2400" spc="-71" dirty="0">
                  <a:solidFill>
                    <a:schemeClr val="bg1"/>
                  </a:solidFill>
                </a:rPr>
                <a:t>services, delivered 24x7</a:t>
              </a:r>
            </a:p>
          </p:txBody>
        </p:sp>
      </p:grpSp>
      <p:grpSp>
        <p:nvGrpSpPr>
          <p:cNvPr id="26" name="Group 25"/>
          <p:cNvGrpSpPr/>
          <p:nvPr/>
        </p:nvGrpSpPr>
        <p:grpSpPr>
          <a:xfrm>
            <a:off x="6182367" y="1168200"/>
            <a:ext cx="5722829" cy="1473332"/>
            <a:chOff x="6059256" y="1145398"/>
            <a:chExt cx="5608869" cy="1444574"/>
          </a:xfrm>
        </p:grpSpPr>
        <p:sp>
          <p:nvSpPr>
            <p:cNvPr id="20" name="Rectangle 19"/>
            <p:cNvSpPr/>
            <p:nvPr/>
          </p:nvSpPr>
          <p:spPr bwMode="auto">
            <a:xfrm>
              <a:off x="6059256" y="1145398"/>
              <a:ext cx="5608869" cy="144457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i="1" dirty="0"/>
            </a:p>
          </p:txBody>
        </p:sp>
        <p:grpSp>
          <p:nvGrpSpPr>
            <p:cNvPr id="3" name="Group 2"/>
            <p:cNvGrpSpPr/>
            <p:nvPr/>
          </p:nvGrpSpPr>
          <p:grpSpPr>
            <a:xfrm>
              <a:off x="6439906" y="1442057"/>
              <a:ext cx="4316582" cy="1010926"/>
              <a:chOff x="5219700" y="1487543"/>
              <a:chExt cx="4316582" cy="1165932"/>
            </a:xfrm>
          </p:grpSpPr>
          <p:sp>
            <p:nvSpPr>
              <p:cNvPr id="10" name="TextBox 9"/>
              <p:cNvSpPr txBox="1"/>
              <p:nvPr/>
            </p:nvSpPr>
            <p:spPr>
              <a:xfrm>
                <a:off x="5219700" y="1487543"/>
                <a:ext cx="1332277" cy="1165932"/>
              </a:xfrm>
              <a:prstGeom prst="rect">
                <a:avLst/>
              </a:prstGeom>
              <a:noFill/>
            </p:spPr>
            <p:txBody>
              <a:bodyPr wrap="none" lIns="0" tIns="0" rIns="0" bIns="0" rtlCol="0">
                <a:spAutoFit/>
              </a:bodyPr>
              <a:lstStyle/>
              <a:p>
                <a:r>
                  <a:rPr lang="en-US" sz="6700" spc="-71" dirty="0">
                    <a:solidFill>
                      <a:schemeClr val="bg1"/>
                    </a:solidFill>
                    <a:latin typeface="+mj-lt"/>
                  </a:rPr>
                  <a:t>30k</a:t>
                </a:r>
              </a:p>
            </p:txBody>
          </p:sp>
          <p:sp>
            <p:nvSpPr>
              <p:cNvPr id="11" name="TextBox 10"/>
              <p:cNvSpPr txBox="1"/>
              <p:nvPr/>
            </p:nvSpPr>
            <p:spPr>
              <a:xfrm>
                <a:off x="6556869" y="1687359"/>
                <a:ext cx="2979413" cy="835295"/>
              </a:xfrm>
              <a:prstGeom prst="rect">
                <a:avLst/>
              </a:prstGeom>
              <a:noFill/>
            </p:spPr>
            <p:txBody>
              <a:bodyPr wrap="none" lIns="0" tIns="0" rIns="0" bIns="0" rtlCol="0">
                <a:spAutoFit/>
              </a:bodyPr>
              <a:lstStyle/>
              <a:p>
                <a:r>
                  <a:rPr lang="en-US" sz="2400" spc="-71" dirty="0">
                    <a:solidFill>
                      <a:schemeClr val="bg1"/>
                    </a:solidFill>
                  </a:rPr>
                  <a:t>engineers involved </a:t>
                </a:r>
                <a:br>
                  <a:rPr lang="en-US" sz="2400" spc="-71" dirty="0">
                    <a:solidFill>
                      <a:schemeClr val="bg1"/>
                    </a:solidFill>
                  </a:rPr>
                </a:br>
                <a:r>
                  <a:rPr lang="en-US" sz="2400" spc="-71" dirty="0">
                    <a:solidFill>
                      <a:schemeClr val="bg1"/>
                    </a:solidFill>
                  </a:rPr>
                  <a:t>in cloud-based activities</a:t>
                </a:r>
              </a:p>
            </p:txBody>
          </p:sp>
        </p:grpSp>
      </p:grpSp>
      <p:grpSp>
        <p:nvGrpSpPr>
          <p:cNvPr id="25" name="Group 24"/>
          <p:cNvGrpSpPr/>
          <p:nvPr/>
        </p:nvGrpSpPr>
        <p:grpSpPr>
          <a:xfrm>
            <a:off x="6182367" y="2701695"/>
            <a:ext cx="5722829" cy="1473332"/>
            <a:chOff x="6059256" y="2648961"/>
            <a:chExt cx="5608869" cy="1444574"/>
          </a:xfrm>
        </p:grpSpPr>
        <p:sp>
          <p:nvSpPr>
            <p:cNvPr id="21" name="Rectangle 20"/>
            <p:cNvSpPr/>
            <p:nvPr/>
          </p:nvSpPr>
          <p:spPr bwMode="auto">
            <a:xfrm>
              <a:off x="6059256" y="2648961"/>
              <a:ext cx="5608869" cy="144457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i="1" dirty="0"/>
            </a:p>
          </p:txBody>
        </p:sp>
        <p:grpSp>
          <p:nvGrpSpPr>
            <p:cNvPr id="15" name="Group 14"/>
            <p:cNvGrpSpPr/>
            <p:nvPr/>
          </p:nvGrpSpPr>
          <p:grpSpPr>
            <a:xfrm>
              <a:off x="6408007" y="2801218"/>
              <a:ext cx="4106124" cy="1010926"/>
              <a:chOff x="6308082" y="2725483"/>
              <a:chExt cx="4106124" cy="1165932"/>
            </a:xfrm>
          </p:grpSpPr>
          <p:sp>
            <p:nvSpPr>
              <p:cNvPr id="17" name="TextBox 16"/>
              <p:cNvSpPr txBox="1"/>
              <p:nvPr/>
            </p:nvSpPr>
            <p:spPr>
              <a:xfrm>
                <a:off x="6308082" y="2725483"/>
                <a:ext cx="2156025" cy="1165932"/>
              </a:xfrm>
              <a:prstGeom prst="rect">
                <a:avLst/>
              </a:prstGeom>
              <a:noFill/>
            </p:spPr>
            <p:txBody>
              <a:bodyPr wrap="none" lIns="0" tIns="0" rIns="0" bIns="0" rtlCol="0">
                <a:spAutoFit/>
              </a:bodyPr>
              <a:lstStyle/>
              <a:p>
                <a:r>
                  <a:rPr lang="en-US" sz="6700" spc="-71" dirty="0">
                    <a:solidFill>
                      <a:schemeClr val="bg1"/>
                    </a:solidFill>
                    <a:latin typeface="+mj-lt"/>
                  </a:rPr>
                  <a:t>$2.3B </a:t>
                </a:r>
              </a:p>
            </p:txBody>
          </p:sp>
          <p:sp>
            <p:nvSpPr>
              <p:cNvPr id="18" name="TextBox 17"/>
              <p:cNvSpPr txBox="1"/>
              <p:nvPr/>
            </p:nvSpPr>
            <p:spPr>
              <a:xfrm>
                <a:off x="8318868" y="2888501"/>
                <a:ext cx="2095338" cy="835295"/>
              </a:xfrm>
              <a:prstGeom prst="rect">
                <a:avLst/>
              </a:prstGeom>
              <a:noFill/>
            </p:spPr>
            <p:txBody>
              <a:bodyPr wrap="none" lIns="0" tIns="0" rIns="0" bIns="0" rtlCol="0">
                <a:spAutoFit/>
              </a:bodyPr>
              <a:lstStyle/>
              <a:p>
                <a:r>
                  <a:rPr lang="en-US" sz="2400" spc="-71" dirty="0">
                    <a:solidFill>
                      <a:schemeClr val="bg1"/>
                    </a:solidFill>
                  </a:rPr>
                  <a:t>invested in cloud</a:t>
                </a:r>
              </a:p>
              <a:p>
                <a:r>
                  <a:rPr lang="en-US" sz="2400" spc="-71" dirty="0">
                    <a:solidFill>
                      <a:schemeClr val="bg1"/>
                    </a:solidFill>
                  </a:rPr>
                  <a:t>infrastructure</a:t>
                </a:r>
                <a:endParaRPr lang="en-US" sz="2400" spc="-71" dirty="0">
                  <a:solidFill>
                    <a:schemeClr val="bg1"/>
                  </a:solidFill>
                </a:endParaRPr>
              </a:p>
            </p:txBody>
          </p:sp>
        </p:grpSp>
      </p:grpSp>
    </p:spTree>
    <p:extLst>
      <p:ext uri="{BB962C8B-B14F-4D97-AF65-F5344CB8AC3E}">
        <p14:creationId xmlns:p14="http://schemas.microsoft.com/office/powerpoint/2010/main" val="9716108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1+#ppt_w/2"/>
                                          </p:val>
                                        </p:tav>
                                        <p:tav tm="100000">
                                          <p:val>
                                            <p:strVal val="#ppt_x"/>
                                          </p:val>
                                        </p:tav>
                                      </p:tavLst>
                                    </p:anim>
                                    <p:anim calcmode="lin" valueType="num">
                                      <p:cBhvr additive="base">
                                        <p:cTn id="8" dur="75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25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750" fill="hold"/>
                                        <p:tgtEl>
                                          <p:spTgt spid="26"/>
                                        </p:tgtEl>
                                        <p:attrNameLst>
                                          <p:attrName>ppt_x</p:attrName>
                                        </p:attrNameLst>
                                      </p:cBhvr>
                                      <p:tavLst>
                                        <p:tav tm="0">
                                          <p:val>
                                            <p:strVal val="1+#ppt_w/2"/>
                                          </p:val>
                                        </p:tav>
                                        <p:tav tm="100000">
                                          <p:val>
                                            <p:strVal val="#ppt_x"/>
                                          </p:val>
                                        </p:tav>
                                      </p:tavLst>
                                    </p:anim>
                                    <p:anim calcmode="lin" valueType="num">
                                      <p:cBhvr additive="base">
                                        <p:cTn id="12" dur="750" fill="hold"/>
                                        <p:tgtEl>
                                          <p:spTgt spid="26"/>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50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750" fill="hold"/>
                                        <p:tgtEl>
                                          <p:spTgt spid="28"/>
                                        </p:tgtEl>
                                        <p:attrNameLst>
                                          <p:attrName>ppt_x</p:attrName>
                                        </p:attrNameLst>
                                      </p:cBhvr>
                                      <p:tavLst>
                                        <p:tav tm="0">
                                          <p:val>
                                            <p:strVal val="1+#ppt_w/2"/>
                                          </p:val>
                                        </p:tav>
                                        <p:tav tm="100000">
                                          <p:val>
                                            <p:strVal val="#ppt_x"/>
                                          </p:val>
                                        </p:tav>
                                      </p:tavLst>
                                    </p:anim>
                                    <p:anim calcmode="lin" valueType="num">
                                      <p:cBhvr additive="base">
                                        <p:cTn id="16" dur="750" fill="hold"/>
                                        <p:tgtEl>
                                          <p:spTgt spid="28"/>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75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750" fill="hold"/>
                                        <p:tgtEl>
                                          <p:spTgt spid="25"/>
                                        </p:tgtEl>
                                        <p:attrNameLst>
                                          <p:attrName>ppt_x</p:attrName>
                                        </p:attrNameLst>
                                      </p:cBhvr>
                                      <p:tavLst>
                                        <p:tav tm="0">
                                          <p:val>
                                            <p:strVal val="1+#ppt_w/2"/>
                                          </p:val>
                                        </p:tav>
                                        <p:tav tm="100000">
                                          <p:val>
                                            <p:strVal val="#ppt_x"/>
                                          </p:val>
                                        </p:tav>
                                      </p:tavLst>
                                    </p:anim>
                                    <p:anim calcmode="lin" valueType="num">
                                      <p:cBhvr additive="base">
                                        <p:cTn id="20" dur="75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100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750" fill="hold"/>
                                        <p:tgtEl>
                                          <p:spTgt spid="29"/>
                                        </p:tgtEl>
                                        <p:attrNameLst>
                                          <p:attrName>ppt_x</p:attrName>
                                        </p:attrNameLst>
                                      </p:cBhvr>
                                      <p:tavLst>
                                        <p:tav tm="0">
                                          <p:val>
                                            <p:strVal val="1+#ppt_w/2"/>
                                          </p:val>
                                        </p:tav>
                                        <p:tav tm="100000">
                                          <p:val>
                                            <p:strVal val="#ppt_x"/>
                                          </p:val>
                                        </p:tav>
                                      </p:tavLst>
                                    </p:anim>
                                    <p:anim calcmode="lin" valueType="num">
                                      <p:cBhvr additive="base">
                                        <p:cTn id="24" dur="750" fill="hold"/>
                                        <p:tgtEl>
                                          <p:spTgt spid="29"/>
                                        </p:tgtEl>
                                        <p:attrNameLst>
                                          <p:attrName>ppt_y</p:attrName>
                                        </p:attrNameLst>
                                      </p:cBhvr>
                                      <p:tavLst>
                                        <p:tav tm="0">
                                          <p:val>
                                            <p:strVal val="#ppt_y"/>
                                          </p:val>
                                        </p:tav>
                                        <p:tav tm="100000">
                                          <p:val>
                                            <p:strVal val="#ppt_y"/>
                                          </p:val>
                                        </p:tav>
                                      </p:tavLst>
                                    </p:anim>
                                  </p:childTnLst>
                                </p:cTn>
                              </p:par>
                              <p:par>
                                <p:cTn id="25" presetID="2" presetClass="entr" presetSubtype="2" decel="100000" fill="hold" nodeType="withEffect">
                                  <p:stCondLst>
                                    <p:cond delay="125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750" fill="hold"/>
                                        <p:tgtEl>
                                          <p:spTgt spid="30"/>
                                        </p:tgtEl>
                                        <p:attrNameLst>
                                          <p:attrName>ppt_x</p:attrName>
                                        </p:attrNameLst>
                                      </p:cBhvr>
                                      <p:tavLst>
                                        <p:tav tm="0">
                                          <p:val>
                                            <p:strVal val="1+#ppt_w/2"/>
                                          </p:val>
                                        </p:tav>
                                        <p:tav tm="100000">
                                          <p:val>
                                            <p:strVal val="#ppt_x"/>
                                          </p:val>
                                        </p:tav>
                                      </p:tavLst>
                                    </p:anim>
                                    <p:anim calcmode="lin" valueType="num">
                                      <p:cBhvr additive="base">
                                        <p:cTn id="28" dur="7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9791813" y="6206281"/>
            <a:ext cx="2644662" cy="78824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ext Placeholder 1"/>
          <p:cNvSpPr>
            <a:spLocks noGrp="1"/>
          </p:cNvSpPr>
          <p:nvPr>
            <p:ph type="body" idx="1"/>
          </p:nvPr>
        </p:nvSpPr>
        <p:spPr>
          <a:xfrm>
            <a:off x="408824" y="140603"/>
            <a:ext cx="5338712" cy="1695079"/>
          </a:xfrm>
        </p:spPr>
        <p:txBody>
          <a:bodyPr/>
          <a:lstStyle/>
          <a:p>
            <a:r>
              <a:rPr lang="en-US" sz="4900" dirty="0"/>
              <a:t>Getting to the cloud</a:t>
            </a:r>
          </a:p>
          <a:p>
            <a:r>
              <a:rPr lang="en-US" sz="4900" dirty="0"/>
              <a:t>confidently!</a:t>
            </a:r>
          </a:p>
        </p:txBody>
      </p:sp>
      <p:sp>
        <p:nvSpPr>
          <p:cNvPr id="4" name="TextBox 3"/>
          <p:cNvSpPr txBox="1"/>
          <p:nvPr/>
        </p:nvSpPr>
        <p:spPr>
          <a:xfrm>
            <a:off x="521993" y="2597714"/>
            <a:ext cx="5430674" cy="3691506"/>
          </a:xfrm>
          <a:prstGeom prst="rect">
            <a:avLst/>
          </a:prstGeom>
          <a:noFill/>
        </p:spPr>
        <p:txBody>
          <a:bodyPr wrap="square" lIns="0" tIns="0" rIns="0" bIns="0" rtlCol="0">
            <a:spAutoFit/>
          </a:bodyPr>
          <a:lstStyle/>
          <a:p>
            <a:pPr>
              <a:lnSpc>
                <a:spcPct val="90000"/>
              </a:lnSpc>
              <a:spcBef>
                <a:spcPts val="1224"/>
              </a:spcBef>
              <a:buSzPct val="80000"/>
            </a:pPr>
            <a:r>
              <a:rPr lang="en-US" sz="2400" spc="-71" dirty="0">
                <a:solidFill>
                  <a:schemeClr val="bg1"/>
                </a:solidFill>
              </a:rPr>
              <a:t>“Formal Decision Frameworks Facilitate Cloud Investment Optimization</a:t>
            </a:r>
          </a:p>
          <a:p>
            <a:pPr>
              <a:lnSpc>
                <a:spcPct val="90000"/>
              </a:lnSpc>
              <a:spcBef>
                <a:spcPts val="1224"/>
              </a:spcBef>
              <a:buSzPct val="80000"/>
            </a:pPr>
            <a:r>
              <a:rPr lang="en-US" sz="2400" spc="-71" dirty="0">
                <a:solidFill>
                  <a:schemeClr val="bg1"/>
                </a:solidFill>
              </a:rPr>
              <a:t>The cloud promises to deliver a range of benefits, …which need to be examined carefully and mapped against a number of challenges, including security, </a:t>
            </a:r>
            <a:r>
              <a:rPr lang="en-US" sz="2400" spc="-71" dirty="0">
                <a:solidFill>
                  <a:schemeClr val="bg1"/>
                </a:solidFill>
              </a:rPr>
              <a:t>transparency</a:t>
            </a:r>
            <a:r>
              <a:rPr lang="en-US" sz="2400" spc="-71" dirty="0">
                <a:solidFill>
                  <a:schemeClr val="bg1"/>
                </a:solidFill>
              </a:rPr>
              <a:t>, and integration needs. “</a:t>
            </a:r>
          </a:p>
          <a:p>
            <a:pPr>
              <a:lnSpc>
                <a:spcPct val="90000"/>
              </a:lnSpc>
              <a:spcBef>
                <a:spcPts val="1224"/>
              </a:spcBef>
              <a:buSzPct val="80000"/>
            </a:pPr>
            <a:endParaRPr lang="en-US" sz="2400" spc="-71" dirty="0">
              <a:solidFill>
                <a:schemeClr val="bg1"/>
              </a:solidFill>
            </a:endParaRPr>
          </a:p>
          <a:p>
            <a:pPr algn="r">
              <a:lnSpc>
                <a:spcPct val="90000"/>
              </a:lnSpc>
              <a:spcBef>
                <a:spcPts val="1224"/>
              </a:spcBef>
              <a:buSzPct val="80000"/>
            </a:pPr>
            <a:r>
              <a:rPr lang="en-US" i="1" spc="-71" dirty="0">
                <a:solidFill>
                  <a:schemeClr val="bg1"/>
                </a:solidFill>
              </a:rPr>
              <a:t>Source: Gartner; Five </a:t>
            </a:r>
            <a:r>
              <a:rPr lang="en-US" i="1" spc="-71" dirty="0">
                <a:solidFill>
                  <a:schemeClr val="bg1"/>
                </a:solidFill>
              </a:rPr>
              <a:t>Cloud Computing Trends That Will Affect Cloud Strategy Through </a:t>
            </a:r>
            <a:r>
              <a:rPr lang="en-US" i="1" spc="-71" dirty="0">
                <a:solidFill>
                  <a:schemeClr val="bg1"/>
                </a:solidFill>
              </a:rPr>
              <a:t>2015;  </a:t>
            </a:r>
            <a:r>
              <a:rPr lang="en-US" i="1" spc="-71" dirty="0">
                <a:solidFill>
                  <a:schemeClr val="bg1"/>
                </a:solidFill>
              </a:rPr>
              <a:t>April 2, 2012</a:t>
            </a:r>
          </a:p>
        </p:txBody>
      </p:sp>
      <p:sp>
        <p:nvSpPr>
          <p:cNvPr id="17" name="TextBox 16"/>
          <p:cNvSpPr txBox="1"/>
          <p:nvPr/>
        </p:nvSpPr>
        <p:spPr>
          <a:xfrm>
            <a:off x="6566386" y="223532"/>
            <a:ext cx="5081158" cy="1379608"/>
          </a:xfrm>
          <a:prstGeom prst="rect">
            <a:avLst/>
          </a:prstGeom>
          <a:noFill/>
        </p:spPr>
        <p:txBody>
          <a:bodyPr wrap="square" lIns="0" tIns="0" rIns="0" bIns="0" rtlCol="0">
            <a:spAutoFit/>
          </a:bodyPr>
          <a:lstStyle/>
          <a:p>
            <a:pPr marL="119836" algn="ctr">
              <a:lnSpc>
                <a:spcPct val="90000"/>
              </a:lnSpc>
              <a:spcBef>
                <a:spcPct val="0"/>
              </a:spcBef>
            </a:pPr>
            <a:r>
              <a:rPr lang="en-US" sz="3300" spc="-102" dirty="0">
                <a:ln w="3175">
                  <a:noFill/>
                </a:ln>
                <a:gradFill>
                  <a:gsLst>
                    <a:gs pos="1250">
                      <a:schemeClr val="tx2"/>
                    </a:gs>
                    <a:gs pos="100000">
                      <a:schemeClr val="tx2"/>
                    </a:gs>
                  </a:gsLst>
                  <a:lin ang="5400000" scaled="0"/>
                </a:gradFill>
                <a:latin typeface="+mj-lt"/>
                <a:cs typeface="Arial" charset="0"/>
              </a:rPr>
              <a:t>Microsoft’s </a:t>
            </a:r>
            <a:r>
              <a:rPr lang="en-US" sz="3300" spc="-102" dirty="0">
                <a:ln w="3175">
                  <a:noFill/>
                </a:ln>
                <a:gradFill>
                  <a:gsLst>
                    <a:gs pos="1250">
                      <a:schemeClr val="tx2"/>
                    </a:gs>
                    <a:gs pos="100000">
                      <a:schemeClr val="tx2"/>
                    </a:gs>
                  </a:gsLst>
                  <a:lin ang="5400000" scaled="0"/>
                </a:gradFill>
                <a:latin typeface="+mj-lt"/>
                <a:cs typeface="Arial" charset="0"/>
              </a:rPr>
              <a:t>proven decision </a:t>
            </a:r>
            <a:r>
              <a:rPr lang="en-US" sz="3300" spc="-102" dirty="0">
                <a:ln w="3175">
                  <a:noFill/>
                </a:ln>
                <a:gradFill>
                  <a:gsLst>
                    <a:gs pos="1250">
                      <a:schemeClr val="tx2"/>
                    </a:gs>
                    <a:gs pos="100000">
                      <a:schemeClr val="tx2"/>
                    </a:gs>
                  </a:gsLst>
                  <a:lin ang="5400000" scaled="0"/>
                </a:gradFill>
                <a:latin typeface="+mj-lt"/>
                <a:cs typeface="Arial" charset="0"/>
              </a:rPr>
              <a:t>framework </a:t>
            </a:r>
            <a:r>
              <a:rPr lang="en-US" sz="3300" spc="-102" dirty="0">
                <a:ln w="3175">
                  <a:noFill/>
                </a:ln>
                <a:gradFill>
                  <a:gsLst>
                    <a:gs pos="1250">
                      <a:schemeClr val="tx2"/>
                    </a:gs>
                    <a:gs pos="100000">
                      <a:schemeClr val="tx2"/>
                    </a:gs>
                  </a:gsLst>
                  <a:lin ang="5400000" scaled="0"/>
                </a:gradFill>
                <a:latin typeface="+mj-lt"/>
                <a:cs typeface="Arial" charset="0"/>
              </a:rPr>
              <a:t>helps you move </a:t>
            </a:r>
            <a:r>
              <a:rPr lang="en-US" sz="3300" spc="-102" dirty="0">
                <a:ln w="3175">
                  <a:noFill/>
                </a:ln>
                <a:gradFill>
                  <a:gsLst>
                    <a:gs pos="1250">
                      <a:schemeClr val="tx2"/>
                    </a:gs>
                    <a:gs pos="100000">
                      <a:schemeClr val="tx2"/>
                    </a:gs>
                  </a:gsLst>
                  <a:lin ang="5400000" scaled="0"/>
                </a:gradFill>
                <a:latin typeface="+mj-lt"/>
                <a:cs typeface="Arial" charset="0"/>
              </a:rPr>
              <a:t>to the </a:t>
            </a:r>
            <a:r>
              <a:rPr lang="en-US" sz="3300" spc="-102" dirty="0">
                <a:ln w="3175">
                  <a:noFill/>
                </a:ln>
                <a:gradFill>
                  <a:gsLst>
                    <a:gs pos="1250">
                      <a:schemeClr val="tx2"/>
                    </a:gs>
                    <a:gs pos="100000">
                      <a:schemeClr val="tx2"/>
                    </a:gs>
                  </a:gsLst>
                  <a:lin ang="5400000" scaled="0"/>
                </a:gradFill>
                <a:latin typeface="+mj-lt"/>
                <a:cs typeface="Arial" charset="0"/>
              </a:rPr>
              <a:t>cloud confidently</a:t>
            </a:r>
            <a:endParaRPr lang="en-US" sz="3300" spc="-102" dirty="0">
              <a:ln w="3175">
                <a:noFill/>
              </a:ln>
              <a:gradFill>
                <a:gsLst>
                  <a:gs pos="1250">
                    <a:schemeClr val="tx2"/>
                  </a:gs>
                  <a:gs pos="100000">
                    <a:schemeClr val="tx2"/>
                  </a:gs>
                </a:gsLst>
                <a:lin ang="5400000" scaled="0"/>
              </a:gradFill>
              <a:latin typeface="+mj-lt"/>
              <a:cs typeface="Arial" charset="0"/>
            </a:endParaRPr>
          </a:p>
        </p:txBody>
      </p:sp>
      <p:sp>
        <p:nvSpPr>
          <p:cNvPr id="27" name="Rectangle 26"/>
          <p:cNvSpPr/>
          <p:nvPr/>
        </p:nvSpPr>
        <p:spPr>
          <a:xfrm>
            <a:off x="6762132" y="3866433"/>
            <a:ext cx="4213443" cy="569387"/>
          </a:xfrm>
          <a:prstGeom prst="rect">
            <a:avLst/>
          </a:prstGeom>
        </p:spPr>
        <p:txBody>
          <a:bodyPr wrap="square" lIns="0" tIns="0" rIns="0" bIns="0">
            <a:spAutoFit/>
          </a:bodyPr>
          <a:lstStyle/>
          <a:p>
            <a:pPr defTabSz="1243437"/>
            <a:endParaRPr lang="en-US" sz="3700" dirty="0">
              <a:solidFill>
                <a:srgbClr val="EB3C00">
                  <a:alpha val="99000"/>
                </a:srgbClr>
              </a:solidFill>
              <a:latin typeface="+mj-lt"/>
            </a:endParaRPr>
          </a:p>
        </p:txBody>
      </p:sp>
      <p:grpSp>
        <p:nvGrpSpPr>
          <p:cNvPr id="6" name="Group 5"/>
          <p:cNvGrpSpPr/>
          <p:nvPr/>
        </p:nvGrpSpPr>
        <p:grpSpPr>
          <a:xfrm>
            <a:off x="6676361" y="1833342"/>
            <a:ext cx="4580034" cy="1998176"/>
            <a:chOff x="6543413" y="1797557"/>
            <a:chExt cx="4488831" cy="1959174"/>
          </a:xfrm>
        </p:grpSpPr>
        <p:pic>
          <p:nvPicPr>
            <p:cNvPr id="43" name="Picture 2" descr="\\sfp\Public\Mitchell\iStock_000008114474Medium.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7055141" y="1797558"/>
              <a:ext cx="3977103" cy="150058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7407479" y="2014960"/>
              <a:ext cx="1177093" cy="362123"/>
            </a:xfrm>
            <a:prstGeom prst="rect">
              <a:avLst/>
            </a:prstGeom>
            <a:noFill/>
          </p:spPr>
          <p:txBody>
            <a:bodyPr wrap="none" lIns="0" tIns="0" rIns="0" bIns="0" rtlCol="0">
              <a:spAutoFit/>
            </a:bodyPr>
            <a:lstStyle/>
            <a:p>
              <a:r>
                <a:rPr lang="en-US" sz="2400" spc="-71" dirty="0">
                  <a:solidFill>
                    <a:schemeClr val="bg1"/>
                  </a:solidFill>
                  <a:effectLst>
                    <a:outerShdw blurRad="38100" dist="38100" dir="2700000" algn="tl">
                      <a:srgbClr val="000000">
                        <a:alpha val="43137"/>
                      </a:srgbClr>
                    </a:outerShdw>
                  </a:effectLst>
                </a:rPr>
                <a:t>Security?</a:t>
              </a:r>
            </a:p>
          </p:txBody>
        </p:sp>
        <p:sp>
          <p:nvSpPr>
            <p:cNvPr id="45" name="TextBox 44"/>
            <p:cNvSpPr txBox="1"/>
            <p:nvPr/>
          </p:nvSpPr>
          <p:spPr>
            <a:xfrm>
              <a:off x="8692246" y="2014960"/>
              <a:ext cx="1662385" cy="362123"/>
            </a:xfrm>
            <a:prstGeom prst="rect">
              <a:avLst/>
            </a:prstGeom>
            <a:noFill/>
          </p:spPr>
          <p:txBody>
            <a:bodyPr wrap="none" lIns="0" tIns="0" rIns="0" bIns="0" rtlCol="0">
              <a:spAutoFit/>
            </a:bodyPr>
            <a:lstStyle/>
            <a:p>
              <a:r>
                <a:rPr lang="en-US" sz="2400" spc="-71" dirty="0">
                  <a:solidFill>
                    <a:schemeClr val="bg1"/>
                  </a:solidFill>
                  <a:effectLst>
                    <a:outerShdw blurRad="38100" dist="38100" dir="2700000" algn="tl">
                      <a:srgbClr val="000000">
                        <a:alpha val="43137"/>
                      </a:srgbClr>
                    </a:outerShdw>
                  </a:effectLst>
                </a:rPr>
                <a:t>Compliance?</a:t>
              </a:r>
            </a:p>
          </p:txBody>
        </p:sp>
        <p:sp>
          <p:nvSpPr>
            <p:cNvPr id="46" name="TextBox 45"/>
            <p:cNvSpPr txBox="1"/>
            <p:nvPr/>
          </p:nvSpPr>
          <p:spPr>
            <a:xfrm>
              <a:off x="7336879" y="2678186"/>
              <a:ext cx="1698285" cy="369332"/>
            </a:xfrm>
            <a:prstGeom prst="rect">
              <a:avLst/>
            </a:prstGeom>
            <a:noFill/>
          </p:spPr>
          <p:txBody>
            <a:bodyPr wrap="none" lIns="0" tIns="0" rIns="0" bIns="0" rtlCol="0">
              <a:spAutoFit/>
            </a:bodyPr>
            <a:lstStyle/>
            <a:p>
              <a:r>
                <a:rPr lang="en-US" sz="2400" spc="-71" dirty="0">
                  <a:solidFill>
                    <a:schemeClr val="bg1"/>
                  </a:solidFill>
                  <a:effectLst>
                    <a:outerShdw blurRad="38100" dist="38100" dir="2700000" algn="tl">
                      <a:srgbClr val="000000">
                        <a:alpha val="43137"/>
                      </a:srgbClr>
                    </a:outerShdw>
                  </a:effectLst>
                </a:rPr>
                <a:t>Deployment?</a:t>
              </a:r>
            </a:p>
          </p:txBody>
        </p:sp>
        <p:sp>
          <p:nvSpPr>
            <p:cNvPr id="47" name="TextBox 46"/>
            <p:cNvSpPr txBox="1"/>
            <p:nvPr/>
          </p:nvSpPr>
          <p:spPr>
            <a:xfrm>
              <a:off x="9596827" y="2541001"/>
              <a:ext cx="1160189" cy="369332"/>
            </a:xfrm>
            <a:prstGeom prst="rect">
              <a:avLst/>
            </a:prstGeom>
            <a:noFill/>
          </p:spPr>
          <p:txBody>
            <a:bodyPr wrap="none" lIns="0" tIns="0" rIns="0" bIns="0" rtlCol="0">
              <a:spAutoFit/>
            </a:bodyPr>
            <a:lstStyle/>
            <a:p>
              <a:r>
                <a:rPr lang="en-US" sz="2400" spc="-71" dirty="0">
                  <a:solidFill>
                    <a:schemeClr val="bg1"/>
                  </a:solidFill>
                  <a:effectLst>
                    <a:outerShdw blurRad="38100" dist="38100" dir="2700000" algn="tl">
                      <a:srgbClr val="000000">
                        <a:alpha val="43137"/>
                      </a:srgbClr>
                    </a:outerShdw>
                  </a:effectLst>
                </a:rPr>
                <a:t>Support?</a:t>
              </a:r>
            </a:p>
          </p:txBody>
        </p:sp>
        <p:sp>
          <p:nvSpPr>
            <p:cNvPr id="36" name="Rectangle 35"/>
            <p:cNvSpPr/>
            <p:nvPr/>
          </p:nvSpPr>
          <p:spPr bwMode="auto">
            <a:xfrm>
              <a:off x="6543413" y="1797557"/>
              <a:ext cx="511728" cy="150058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300" dirty="0">
                  <a:gradFill>
                    <a:gsLst>
                      <a:gs pos="0">
                        <a:srgbClr val="FFFFFF"/>
                      </a:gs>
                      <a:gs pos="100000">
                        <a:srgbClr val="FFFFFF"/>
                      </a:gs>
                    </a:gsLst>
                    <a:lin ang="5400000" scaled="0"/>
                  </a:gradFill>
                  <a:latin typeface="+mj-lt"/>
                  <a:ea typeface="Segoe UI" pitchFamily="34" charset="0"/>
                  <a:cs typeface="Segoe UI" pitchFamily="34" charset="0"/>
                </a:rPr>
                <a:t>1</a:t>
              </a:r>
            </a:p>
          </p:txBody>
        </p:sp>
        <p:sp>
          <p:nvSpPr>
            <p:cNvPr id="3" name="Rectangle 2"/>
            <p:cNvSpPr/>
            <p:nvPr/>
          </p:nvSpPr>
          <p:spPr bwMode="auto">
            <a:xfrm>
              <a:off x="6543413" y="3298145"/>
              <a:ext cx="4488831" cy="45858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32636" fontAlgn="base">
                <a:lnSpc>
                  <a:spcPct val="90000"/>
                </a:lnSpc>
                <a:spcBef>
                  <a:spcPct val="20000"/>
                </a:spcBef>
                <a:spcAft>
                  <a:spcPct val="0"/>
                </a:spcAft>
                <a:buClr>
                  <a:srgbClr val="F69F1E"/>
                </a:buClr>
                <a:buSzPct val="90000"/>
                <a:defRPr/>
              </a:pPr>
              <a:r>
                <a:rPr lang="en-US" sz="2900" dirty="0">
                  <a:solidFill>
                    <a:schemeClr val="bg1"/>
                  </a:solidFill>
                  <a:latin typeface="Segoe UI Light" pitchFamily="34" charset="0"/>
                </a:rPr>
                <a:t>Evaluate</a:t>
              </a:r>
            </a:p>
          </p:txBody>
        </p:sp>
      </p:grpSp>
      <p:grpSp>
        <p:nvGrpSpPr>
          <p:cNvPr id="7" name="Group 6"/>
          <p:cNvGrpSpPr/>
          <p:nvPr/>
        </p:nvGrpSpPr>
        <p:grpSpPr>
          <a:xfrm>
            <a:off x="6676360" y="4215274"/>
            <a:ext cx="4580034" cy="1991006"/>
            <a:chOff x="6543412" y="4132997"/>
            <a:chExt cx="4488831" cy="1952144"/>
          </a:xfrm>
        </p:grpSpPr>
        <p:sp>
          <p:nvSpPr>
            <p:cNvPr id="49" name="Rectangle 48"/>
            <p:cNvSpPr/>
            <p:nvPr/>
          </p:nvSpPr>
          <p:spPr bwMode="auto">
            <a:xfrm>
              <a:off x="6543413" y="4132997"/>
              <a:ext cx="511728" cy="150058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300" dirty="0">
                  <a:gradFill>
                    <a:gsLst>
                      <a:gs pos="0">
                        <a:srgbClr val="FFFFFF"/>
                      </a:gs>
                      <a:gs pos="100000">
                        <a:srgbClr val="FFFFFF"/>
                      </a:gs>
                    </a:gsLst>
                    <a:lin ang="5400000" scaled="0"/>
                  </a:gradFill>
                  <a:latin typeface="+mj-lt"/>
                  <a:ea typeface="Segoe UI" pitchFamily="34" charset="0"/>
                  <a:cs typeface="Segoe UI" pitchFamily="34" charset="0"/>
                </a:rPr>
                <a:t>2</a:t>
              </a:r>
            </a:p>
          </p:txBody>
        </p:sp>
        <p:sp>
          <p:nvSpPr>
            <p:cNvPr id="18" name="Rectangle 17"/>
            <p:cNvSpPr/>
            <p:nvPr/>
          </p:nvSpPr>
          <p:spPr bwMode="auto">
            <a:xfrm>
              <a:off x="6543412" y="5626555"/>
              <a:ext cx="4488831" cy="45858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32636" fontAlgn="base">
                <a:lnSpc>
                  <a:spcPct val="90000"/>
                </a:lnSpc>
                <a:spcBef>
                  <a:spcPct val="20000"/>
                </a:spcBef>
                <a:spcAft>
                  <a:spcPct val="0"/>
                </a:spcAft>
                <a:buClr>
                  <a:srgbClr val="F69F1E"/>
                </a:buClr>
                <a:buSzPct val="90000"/>
                <a:defRPr/>
              </a:pPr>
              <a:r>
                <a:rPr lang="en-US" sz="2900" dirty="0">
                  <a:solidFill>
                    <a:schemeClr val="bg1"/>
                  </a:solidFill>
                  <a:latin typeface="Segoe UI Light" pitchFamily="34" charset="0"/>
                </a:rPr>
                <a:t>Deploy</a:t>
              </a:r>
              <a:endParaRPr lang="en-US" sz="2900" dirty="0">
                <a:solidFill>
                  <a:schemeClr val="bg1"/>
                </a:solidFill>
                <a:latin typeface="Segoe UI Light" pitchFamily="34" charset="0"/>
              </a:endParaRPr>
            </a:p>
          </p:txBody>
        </p:sp>
        <p:pic>
          <p:nvPicPr>
            <p:cNvPr id="1026" name="Picture 2" descr="C:\Users\v-junyo\Documents\Jun_Mesh\Microsoft Files\DesignTools\Brand Photos\Windows 7\Commercial\COMMERCIAL\WIN12_Morayma_08.png"/>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7055713" y="4132997"/>
              <a:ext cx="3976529" cy="150058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33461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2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1+#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76899" y="306837"/>
            <a:ext cx="11574878" cy="658903"/>
          </a:xfrm>
        </p:spPr>
        <p:txBody>
          <a:bodyPr>
            <a:noAutofit/>
          </a:bodyPr>
          <a:lstStyle/>
          <a:p>
            <a:r>
              <a:rPr lang="en-US" dirty="0"/>
              <a:t>Microsoft Office 365 </a:t>
            </a:r>
            <a:r>
              <a:rPr lang="en-US" dirty="0" smtClean="0"/>
              <a:t>- </a:t>
            </a:r>
            <a:r>
              <a:rPr lang="en-US" dirty="0"/>
              <a:t>Cloud Principles </a:t>
            </a:r>
          </a:p>
        </p:txBody>
      </p:sp>
      <p:sp>
        <p:nvSpPr>
          <p:cNvPr id="6" name="Rectangle 5"/>
          <p:cNvSpPr/>
          <p:nvPr/>
        </p:nvSpPr>
        <p:spPr>
          <a:xfrm flipH="1">
            <a:off x="1151877" y="1215654"/>
            <a:ext cx="8597271" cy="573972"/>
          </a:xfrm>
          <a:prstGeom prst="rect">
            <a:avLst/>
          </a:prstGeom>
          <a:solidFill>
            <a:schemeClr val="bg1">
              <a:lumMod val="95000"/>
            </a:schemeClr>
          </a:solidFill>
          <a:ln w="12700">
            <a:noFill/>
          </a:ln>
          <a:effectLst/>
        </p:spPr>
        <p:style>
          <a:lnRef idx="1">
            <a:schemeClr val="accent1"/>
          </a:lnRef>
          <a:fillRef idx="3">
            <a:schemeClr val="accent1"/>
          </a:fillRef>
          <a:effectRef idx="2">
            <a:schemeClr val="accent1"/>
          </a:effectRef>
          <a:fontRef idx="minor">
            <a:schemeClr val="lt1"/>
          </a:fontRef>
        </p:style>
        <p:txBody>
          <a:bodyPr wrap="square" lIns="223796" tIns="55948" rIns="223796" bIns="55948" rtlCol="0" anchor="ctr">
            <a:noAutofit/>
          </a:bodyPr>
          <a:lstStyle/>
          <a:p>
            <a:pPr marL="701204" defTabSz="559478"/>
            <a:r>
              <a:rPr lang="en-US" dirty="0">
                <a:solidFill>
                  <a:prstClr val="black">
                    <a:lumMod val="85000"/>
                    <a:lumOff val="15000"/>
                    <a:alpha val="99000"/>
                  </a:prstClr>
                </a:solidFill>
              </a:rPr>
              <a:t>Services are </a:t>
            </a:r>
            <a:r>
              <a:rPr lang="en-US" dirty="0">
                <a:solidFill>
                  <a:srgbClr val="0072C6">
                    <a:alpha val="99000"/>
                  </a:srgbClr>
                </a:solidFill>
              </a:rPr>
              <a:t>highly configurable </a:t>
            </a:r>
            <a:r>
              <a:rPr lang="en-US" dirty="0">
                <a:solidFill>
                  <a:prstClr val="black">
                    <a:lumMod val="85000"/>
                    <a:lumOff val="15000"/>
                    <a:alpha val="99000"/>
                  </a:prstClr>
                </a:solidFill>
              </a:rPr>
              <a:t>and scalable without customization.</a:t>
            </a:r>
          </a:p>
        </p:txBody>
      </p:sp>
      <p:sp>
        <p:nvSpPr>
          <p:cNvPr id="7" name="Rectangle 6"/>
          <p:cNvSpPr/>
          <p:nvPr/>
        </p:nvSpPr>
        <p:spPr>
          <a:xfrm flipH="1">
            <a:off x="1151877" y="1898261"/>
            <a:ext cx="8597271" cy="573972"/>
          </a:xfrm>
          <a:prstGeom prst="rect">
            <a:avLst/>
          </a:prstGeom>
          <a:solidFill>
            <a:schemeClr val="bg1">
              <a:lumMod val="95000"/>
            </a:schemeClr>
          </a:solidFill>
          <a:ln w="12700">
            <a:noFill/>
          </a:ln>
          <a:effectLst/>
        </p:spPr>
        <p:style>
          <a:lnRef idx="1">
            <a:schemeClr val="accent1"/>
          </a:lnRef>
          <a:fillRef idx="3">
            <a:schemeClr val="accent1"/>
          </a:fillRef>
          <a:effectRef idx="2">
            <a:schemeClr val="accent1"/>
          </a:effectRef>
          <a:fontRef idx="minor">
            <a:schemeClr val="lt1"/>
          </a:fontRef>
        </p:style>
        <p:txBody>
          <a:bodyPr wrap="square" lIns="223796" tIns="55948" rIns="223796" bIns="55948" rtlCol="0" anchor="ctr">
            <a:noAutofit/>
          </a:bodyPr>
          <a:lstStyle/>
          <a:p>
            <a:pPr marL="701204" defTabSz="559478"/>
            <a:r>
              <a:rPr lang="en-US" dirty="0">
                <a:solidFill>
                  <a:prstClr val="black">
                    <a:lumMod val="85000"/>
                    <a:lumOff val="15000"/>
                    <a:alpha val="99000"/>
                  </a:prstClr>
                </a:solidFill>
              </a:rPr>
              <a:t>Services are under the </a:t>
            </a:r>
            <a:r>
              <a:rPr lang="en-US" dirty="0">
                <a:solidFill>
                  <a:srgbClr val="0072C6">
                    <a:alpha val="99000"/>
                  </a:srgbClr>
                </a:solidFill>
              </a:rPr>
              <a:t>Microsoft Security Policy</a:t>
            </a:r>
            <a:r>
              <a:rPr lang="en-US" dirty="0">
                <a:solidFill>
                  <a:prstClr val="black">
                    <a:lumMod val="85000"/>
                    <a:lumOff val="15000"/>
                    <a:alpha val="99000"/>
                  </a:prstClr>
                </a:solidFill>
              </a:rPr>
              <a:t>.</a:t>
            </a:r>
          </a:p>
        </p:txBody>
      </p:sp>
      <p:sp>
        <p:nvSpPr>
          <p:cNvPr id="8" name="Rectangle 7"/>
          <p:cNvSpPr/>
          <p:nvPr/>
        </p:nvSpPr>
        <p:spPr>
          <a:xfrm flipH="1">
            <a:off x="1151877" y="2580869"/>
            <a:ext cx="8597271" cy="573972"/>
          </a:xfrm>
          <a:prstGeom prst="rect">
            <a:avLst/>
          </a:prstGeom>
          <a:solidFill>
            <a:schemeClr val="bg1">
              <a:lumMod val="95000"/>
            </a:schemeClr>
          </a:solidFill>
          <a:ln w="12700">
            <a:noFill/>
          </a:ln>
          <a:effectLst/>
        </p:spPr>
        <p:style>
          <a:lnRef idx="1">
            <a:schemeClr val="accent1"/>
          </a:lnRef>
          <a:fillRef idx="3">
            <a:schemeClr val="accent1"/>
          </a:fillRef>
          <a:effectRef idx="2">
            <a:schemeClr val="accent1"/>
          </a:effectRef>
          <a:fontRef idx="minor">
            <a:schemeClr val="lt1"/>
          </a:fontRef>
        </p:style>
        <p:txBody>
          <a:bodyPr wrap="square" lIns="223796" tIns="55948" rIns="223796" bIns="55948" rtlCol="0" anchor="ctr">
            <a:noAutofit/>
          </a:bodyPr>
          <a:lstStyle/>
          <a:p>
            <a:pPr marL="701204" defTabSz="559478"/>
            <a:r>
              <a:rPr lang="en-US" dirty="0">
                <a:solidFill>
                  <a:prstClr val="black">
                    <a:lumMod val="85000"/>
                    <a:lumOff val="15000"/>
                    <a:alpha val="99000"/>
                  </a:prstClr>
                </a:solidFill>
              </a:rPr>
              <a:t>We provide </a:t>
            </a:r>
            <a:r>
              <a:rPr lang="en-US" dirty="0">
                <a:solidFill>
                  <a:srgbClr val="0072C6">
                    <a:alpha val="99000"/>
                  </a:srgbClr>
                </a:solidFill>
              </a:rPr>
              <a:t>transparency in data location and transfers</a:t>
            </a:r>
            <a:r>
              <a:rPr lang="en-US" dirty="0">
                <a:solidFill>
                  <a:prstClr val="black">
                    <a:lumMod val="85000"/>
                    <a:lumOff val="15000"/>
                    <a:alpha val="99000"/>
                  </a:prstClr>
                </a:solidFill>
              </a:rPr>
              <a:t>.</a:t>
            </a:r>
          </a:p>
        </p:txBody>
      </p:sp>
      <p:sp>
        <p:nvSpPr>
          <p:cNvPr id="9" name="Rectangle 8"/>
          <p:cNvSpPr/>
          <p:nvPr/>
        </p:nvSpPr>
        <p:spPr>
          <a:xfrm flipH="1">
            <a:off x="1151877" y="3263477"/>
            <a:ext cx="8597271" cy="573972"/>
          </a:xfrm>
          <a:prstGeom prst="rect">
            <a:avLst/>
          </a:prstGeom>
          <a:solidFill>
            <a:schemeClr val="bg1">
              <a:lumMod val="95000"/>
            </a:schemeClr>
          </a:solidFill>
          <a:ln w="12700">
            <a:noFill/>
          </a:ln>
          <a:effectLst/>
        </p:spPr>
        <p:style>
          <a:lnRef idx="1">
            <a:schemeClr val="accent1"/>
          </a:lnRef>
          <a:fillRef idx="3">
            <a:schemeClr val="accent1"/>
          </a:fillRef>
          <a:effectRef idx="2">
            <a:schemeClr val="accent1"/>
          </a:effectRef>
          <a:fontRef idx="minor">
            <a:schemeClr val="lt1"/>
          </a:fontRef>
        </p:style>
        <p:txBody>
          <a:bodyPr wrap="square" lIns="223796" tIns="55948" rIns="223796" bIns="55948" rtlCol="0" anchor="ctr">
            <a:noAutofit/>
          </a:bodyPr>
          <a:lstStyle/>
          <a:p>
            <a:pPr marL="701204" defTabSz="559478"/>
            <a:r>
              <a:rPr lang="en-US" dirty="0">
                <a:solidFill>
                  <a:prstClr val="black">
                    <a:lumMod val="85000"/>
                    <a:lumOff val="15000"/>
                    <a:alpha val="99000"/>
                  </a:prstClr>
                </a:solidFill>
              </a:rPr>
              <a:t>We </a:t>
            </a:r>
            <a:r>
              <a:rPr lang="en-US" dirty="0">
                <a:solidFill>
                  <a:srgbClr val="0072C6">
                    <a:alpha val="99000"/>
                  </a:srgbClr>
                </a:solidFill>
              </a:rPr>
              <a:t>audit on your behalf </a:t>
            </a:r>
            <a:r>
              <a:rPr lang="en-US" dirty="0">
                <a:solidFill>
                  <a:prstClr val="black">
                    <a:lumMod val="85000"/>
                    <a:lumOff val="15000"/>
                    <a:alpha val="99000"/>
                  </a:prstClr>
                </a:solidFill>
              </a:rPr>
              <a:t>and provide certification reports.</a:t>
            </a:r>
          </a:p>
        </p:txBody>
      </p:sp>
      <p:sp>
        <p:nvSpPr>
          <p:cNvPr id="10" name="Rectangle 9"/>
          <p:cNvSpPr/>
          <p:nvPr/>
        </p:nvSpPr>
        <p:spPr>
          <a:xfrm flipH="1">
            <a:off x="1151877" y="3946085"/>
            <a:ext cx="8597271" cy="573972"/>
          </a:xfrm>
          <a:prstGeom prst="rect">
            <a:avLst/>
          </a:prstGeom>
          <a:solidFill>
            <a:schemeClr val="bg1">
              <a:lumMod val="95000"/>
            </a:schemeClr>
          </a:solidFill>
          <a:ln w="12700">
            <a:noFill/>
          </a:ln>
          <a:effectLst/>
        </p:spPr>
        <p:style>
          <a:lnRef idx="1">
            <a:schemeClr val="accent1"/>
          </a:lnRef>
          <a:fillRef idx="3">
            <a:schemeClr val="accent1"/>
          </a:fillRef>
          <a:effectRef idx="2">
            <a:schemeClr val="accent1"/>
          </a:effectRef>
          <a:fontRef idx="minor">
            <a:schemeClr val="lt1"/>
          </a:fontRef>
        </p:style>
        <p:txBody>
          <a:bodyPr wrap="square" lIns="223796" tIns="55948" rIns="223796" bIns="55948" rtlCol="0" anchor="ctr">
            <a:noAutofit/>
          </a:bodyPr>
          <a:lstStyle/>
          <a:p>
            <a:pPr marL="701204" defTabSz="559478"/>
            <a:r>
              <a:rPr lang="en-US" dirty="0">
                <a:solidFill>
                  <a:prstClr val="black">
                    <a:lumMod val="85000"/>
                    <a:lumOff val="15000"/>
                    <a:alpha val="99000"/>
                  </a:prstClr>
                </a:solidFill>
              </a:rPr>
              <a:t>Microsoft’s </a:t>
            </a:r>
            <a:r>
              <a:rPr lang="en-US" dirty="0">
                <a:solidFill>
                  <a:srgbClr val="0072C6">
                    <a:alpha val="99000"/>
                  </a:srgbClr>
                </a:solidFill>
              </a:rPr>
              <a:t>liability is capped</a:t>
            </a:r>
            <a:r>
              <a:rPr lang="en-US" dirty="0">
                <a:solidFill>
                  <a:prstClr val="black">
                    <a:lumMod val="85000"/>
                    <a:lumOff val="15000"/>
                    <a:alpha val="99000"/>
                  </a:prstClr>
                </a:solidFill>
              </a:rPr>
              <a:t>, consistent with industry standards.</a:t>
            </a:r>
          </a:p>
        </p:txBody>
      </p:sp>
      <p:sp>
        <p:nvSpPr>
          <p:cNvPr id="11" name="Rectangle 10"/>
          <p:cNvSpPr/>
          <p:nvPr/>
        </p:nvSpPr>
        <p:spPr>
          <a:xfrm flipH="1">
            <a:off x="1151877" y="4628692"/>
            <a:ext cx="8597271" cy="573972"/>
          </a:xfrm>
          <a:prstGeom prst="rect">
            <a:avLst/>
          </a:prstGeom>
          <a:solidFill>
            <a:schemeClr val="bg1">
              <a:lumMod val="95000"/>
            </a:schemeClr>
          </a:solidFill>
          <a:ln w="12700">
            <a:noFill/>
          </a:ln>
          <a:effectLst/>
        </p:spPr>
        <p:style>
          <a:lnRef idx="1">
            <a:schemeClr val="accent1"/>
          </a:lnRef>
          <a:fillRef idx="3">
            <a:schemeClr val="accent1"/>
          </a:fillRef>
          <a:effectRef idx="2">
            <a:schemeClr val="accent1"/>
          </a:effectRef>
          <a:fontRef idx="minor">
            <a:schemeClr val="lt1"/>
          </a:fontRef>
        </p:style>
        <p:txBody>
          <a:bodyPr wrap="square" lIns="223796" tIns="55948" rIns="223796" bIns="55948" rtlCol="0" anchor="ctr">
            <a:noAutofit/>
          </a:bodyPr>
          <a:lstStyle/>
          <a:p>
            <a:pPr marL="701204" defTabSz="559478"/>
            <a:r>
              <a:rPr lang="en-US" dirty="0">
                <a:solidFill>
                  <a:prstClr val="black">
                    <a:lumMod val="85000"/>
                    <a:lumOff val="15000"/>
                    <a:alpha val="99000"/>
                  </a:prstClr>
                </a:solidFill>
              </a:rPr>
              <a:t>Office 365 is an </a:t>
            </a:r>
            <a:r>
              <a:rPr lang="en-US" dirty="0">
                <a:solidFill>
                  <a:srgbClr val="0072C6">
                    <a:alpha val="99000"/>
                  </a:srgbClr>
                </a:solidFill>
              </a:rPr>
              <a:t>evergreen service</a:t>
            </a:r>
            <a:r>
              <a:rPr lang="en-US" dirty="0">
                <a:solidFill>
                  <a:prstClr val="black">
                    <a:lumMod val="85000"/>
                    <a:lumOff val="15000"/>
                    <a:alpha val="99000"/>
                  </a:prstClr>
                </a:solidFill>
              </a:rPr>
              <a:t>. Customers need to stay current.</a:t>
            </a:r>
          </a:p>
        </p:txBody>
      </p:sp>
      <p:sp>
        <p:nvSpPr>
          <p:cNvPr id="12" name="Rectangle 11"/>
          <p:cNvSpPr/>
          <p:nvPr/>
        </p:nvSpPr>
        <p:spPr>
          <a:xfrm flipH="1">
            <a:off x="1151877" y="5311300"/>
            <a:ext cx="8597271" cy="573972"/>
          </a:xfrm>
          <a:prstGeom prst="rect">
            <a:avLst/>
          </a:prstGeom>
          <a:solidFill>
            <a:schemeClr val="bg1">
              <a:lumMod val="95000"/>
            </a:schemeClr>
          </a:solidFill>
          <a:ln w="12700">
            <a:noFill/>
          </a:ln>
          <a:effectLst/>
        </p:spPr>
        <p:style>
          <a:lnRef idx="1">
            <a:schemeClr val="accent1"/>
          </a:lnRef>
          <a:fillRef idx="3">
            <a:schemeClr val="accent1"/>
          </a:fillRef>
          <a:effectRef idx="2">
            <a:schemeClr val="accent1"/>
          </a:effectRef>
          <a:fontRef idx="minor">
            <a:schemeClr val="lt1"/>
          </a:fontRef>
        </p:style>
        <p:txBody>
          <a:bodyPr wrap="square" lIns="223796" tIns="55948" rIns="223796" bIns="55948" rtlCol="0" anchor="ctr">
            <a:noAutofit/>
          </a:bodyPr>
          <a:lstStyle/>
          <a:p>
            <a:pPr marL="701204" defTabSz="559478"/>
            <a:r>
              <a:rPr lang="en-US" dirty="0">
                <a:solidFill>
                  <a:prstClr val="black">
                    <a:lumMod val="85000"/>
                    <a:lumOff val="15000"/>
                    <a:alpha val="99000"/>
                  </a:prstClr>
                </a:solidFill>
              </a:rPr>
              <a:t>Our solution evolves rapidly with a </a:t>
            </a:r>
            <a:r>
              <a:rPr lang="en-US" dirty="0">
                <a:solidFill>
                  <a:srgbClr val="0072C6">
                    <a:alpha val="99000"/>
                  </a:srgbClr>
                </a:solidFill>
              </a:rPr>
              <a:t>documented roadmap</a:t>
            </a:r>
            <a:r>
              <a:rPr lang="en-US" dirty="0">
                <a:solidFill>
                  <a:prstClr val="black">
                    <a:lumMod val="85000"/>
                    <a:lumOff val="15000"/>
                    <a:alpha val="99000"/>
                  </a:prstClr>
                </a:solidFill>
              </a:rPr>
              <a:t>.</a:t>
            </a:r>
          </a:p>
        </p:txBody>
      </p:sp>
      <p:sp>
        <p:nvSpPr>
          <p:cNvPr id="13" name="Rectangle 12"/>
          <p:cNvSpPr/>
          <p:nvPr/>
        </p:nvSpPr>
        <p:spPr>
          <a:xfrm flipH="1">
            <a:off x="1151877" y="5993907"/>
            <a:ext cx="8597271" cy="573972"/>
          </a:xfrm>
          <a:prstGeom prst="rect">
            <a:avLst/>
          </a:prstGeom>
          <a:solidFill>
            <a:schemeClr val="bg1">
              <a:lumMod val="95000"/>
            </a:schemeClr>
          </a:solidFill>
          <a:ln w="12700">
            <a:noFill/>
          </a:ln>
          <a:effectLst/>
        </p:spPr>
        <p:style>
          <a:lnRef idx="1">
            <a:schemeClr val="accent1"/>
          </a:lnRef>
          <a:fillRef idx="3">
            <a:schemeClr val="accent1"/>
          </a:fillRef>
          <a:effectRef idx="2">
            <a:schemeClr val="accent1"/>
          </a:effectRef>
          <a:fontRef idx="minor">
            <a:schemeClr val="lt1"/>
          </a:fontRef>
        </p:style>
        <p:txBody>
          <a:bodyPr wrap="square" lIns="223796" tIns="55948" rIns="223796" bIns="55948" rtlCol="0" anchor="ctr">
            <a:noAutofit/>
          </a:bodyPr>
          <a:lstStyle/>
          <a:p>
            <a:pPr marL="701204" defTabSz="559478"/>
            <a:r>
              <a:rPr lang="en-US" dirty="0">
                <a:solidFill>
                  <a:prstClr val="black">
                    <a:lumMod val="85000"/>
                    <a:lumOff val="15000"/>
                    <a:alpha val="99000"/>
                  </a:prstClr>
                </a:solidFill>
              </a:rPr>
              <a:t>We provide services offers to </a:t>
            </a:r>
            <a:r>
              <a:rPr lang="en-US" dirty="0">
                <a:solidFill>
                  <a:srgbClr val="0072C6">
                    <a:alpha val="99000"/>
                  </a:srgbClr>
                </a:solidFill>
              </a:rPr>
              <a:t>help you migrate to the cloud efficiently</a:t>
            </a:r>
            <a:r>
              <a:rPr lang="en-US" dirty="0">
                <a:solidFill>
                  <a:prstClr val="black">
                    <a:lumMod val="85000"/>
                    <a:lumOff val="15000"/>
                    <a:alpha val="99000"/>
                  </a:prstClr>
                </a:solidFill>
              </a:rPr>
              <a:t>.</a:t>
            </a:r>
          </a:p>
        </p:txBody>
      </p:sp>
      <p:sp>
        <p:nvSpPr>
          <p:cNvPr id="3" name="Rectangle 2"/>
          <p:cNvSpPr/>
          <p:nvPr/>
        </p:nvSpPr>
        <p:spPr>
          <a:xfrm>
            <a:off x="1134974" y="1215654"/>
            <a:ext cx="588183" cy="5739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78" tIns="93278" rIns="93278" bIns="93278" numCol="1" spcCol="0" rtlCol="0" fromWordArt="0" anchor="b" anchorCtr="0" forceAA="0" compatLnSpc="1">
            <a:prstTxWarp prst="textNoShape">
              <a:avLst/>
            </a:prstTxWarp>
            <a:noAutofit/>
          </a:bodyPr>
          <a:lstStyle/>
          <a:p>
            <a:pPr algn="r"/>
            <a:endParaRPr lang="en-US" sz="1200" dirty="0"/>
          </a:p>
        </p:txBody>
      </p:sp>
      <p:sp>
        <p:nvSpPr>
          <p:cNvPr id="15" name="Rectangle 14"/>
          <p:cNvSpPr/>
          <p:nvPr/>
        </p:nvSpPr>
        <p:spPr>
          <a:xfrm>
            <a:off x="1134974" y="1898259"/>
            <a:ext cx="588183" cy="5739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78" tIns="93278" rIns="93278" bIns="93278" numCol="1" spcCol="0" rtlCol="0" fromWordArt="0" anchor="b" anchorCtr="0" forceAA="0" compatLnSpc="1">
            <a:prstTxWarp prst="textNoShape">
              <a:avLst/>
            </a:prstTxWarp>
            <a:noAutofit/>
          </a:bodyPr>
          <a:lstStyle/>
          <a:p>
            <a:pPr algn="r"/>
            <a:endParaRPr lang="en-US" sz="1200" dirty="0"/>
          </a:p>
        </p:txBody>
      </p:sp>
      <p:sp>
        <p:nvSpPr>
          <p:cNvPr id="16" name="Rectangle 15"/>
          <p:cNvSpPr/>
          <p:nvPr/>
        </p:nvSpPr>
        <p:spPr>
          <a:xfrm>
            <a:off x="1134974" y="2588159"/>
            <a:ext cx="588183" cy="5739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78" tIns="93278" rIns="93278" bIns="93278" numCol="1" spcCol="0" rtlCol="0" fromWordArt="0" anchor="b" anchorCtr="0" forceAA="0" compatLnSpc="1">
            <a:prstTxWarp prst="textNoShape">
              <a:avLst/>
            </a:prstTxWarp>
            <a:noAutofit/>
          </a:bodyPr>
          <a:lstStyle/>
          <a:p>
            <a:pPr algn="r"/>
            <a:endParaRPr lang="en-US" sz="1200" dirty="0"/>
          </a:p>
        </p:txBody>
      </p:sp>
      <p:sp>
        <p:nvSpPr>
          <p:cNvPr id="17" name="Rectangle 16"/>
          <p:cNvSpPr/>
          <p:nvPr/>
        </p:nvSpPr>
        <p:spPr>
          <a:xfrm>
            <a:off x="1134974" y="3263476"/>
            <a:ext cx="588183" cy="5739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78" tIns="93278" rIns="93278" bIns="93278" numCol="1" spcCol="0" rtlCol="0" fromWordArt="0" anchor="b" anchorCtr="0" forceAA="0" compatLnSpc="1">
            <a:prstTxWarp prst="textNoShape">
              <a:avLst/>
            </a:prstTxWarp>
            <a:noAutofit/>
          </a:bodyPr>
          <a:lstStyle/>
          <a:p>
            <a:pPr algn="r"/>
            <a:endParaRPr lang="en-US" sz="1200" dirty="0"/>
          </a:p>
        </p:txBody>
      </p:sp>
      <p:sp>
        <p:nvSpPr>
          <p:cNvPr id="18" name="Rectangle 17"/>
          <p:cNvSpPr/>
          <p:nvPr/>
        </p:nvSpPr>
        <p:spPr>
          <a:xfrm>
            <a:off x="1134974" y="3959216"/>
            <a:ext cx="588183" cy="5739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78" tIns="93278" rIns="93278" bIns="93278" numCol="1" spcCol="0" rtlCol="0" fromWordArt="0" anchor="b" anchorCtr="0" forceAA="0" compatLnSpc="1">
            <a:prstTxWarp prst="textNoShape">
              <a:avLst/>
            </a:prstTxWarp>
            <a:noAutofit/>
          </a:bodyPr>
          <a:lstStyle/>
          <a:p>
            <a:pPr algn="r"/>
            <a:endParaRPr lang="en-US" sz="1200" dirty="0"/>
          </a:p>
        </p:txBody>
      </p:sp>
      <p:sp>
        <p:nvSpPr>
          <p:cNvPr id="19" name="Rectangle 18"/>
          <p:cNvSpPr/>
          <p:nvPr/>
        </p:nvSpPr>
        <p:spPr>
          <a:xfrm>
            <a:off x="1134974" y="4628692"/>
            <a:ext cx="588183" cy="5739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78" tIns="93278" rIns="93278" bIns="93278" numCol="1" spcCol="0" rtlCol="0" fromWordArt="0" anchor="b" anchorCtr="0" forceAA="0" compatLnSpc="1">
            <a:prstTxWarp prst="textNoShape">
              <a:avLst/>
            </a:prstTxWarp>
            <a:noAutofit/>
          </a:bodyPr>
          <a:lstStyle/>
          <a:p>
            <a:pPr algn="r"/>
            <a:endParaRPr lang="en-US" sz="1200" dirty="0"/>
          </a:p>
        </p:txBody>
      </p:sp>
      <p:sp>
        <p:nvSpPr>
          <p:cNvPr id="20" name="Rectangle 19"/>
          <p:cNvSpPr/>
          <p:nvPr/>
        </p:nvSpPr>
        <p:spPr>
          <a:xfrm>
            <a:off x="1134974" y="5311299"/>
            <a:ext cx="588183" cy="5739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78" tIns="93278" rIns="93278" bIns="93278" numCol="1" spcCol="0" rtlCol="0" fromWordArt="0" anchor="b" anchorCtr="0" forceAA="0" compatLnSpc="1">
            <a:prstTxWarp prst="textNoShape">
              <a:avLst/>
            </a:prstTxWarp>
            <a:noAutofit/>
          </a:bodyPr>
          <a:lstStyle/>
          <a:p>
            <a:pPr algn="r"/>
            <a:endParaRPr lang="en-US" sz="1200" dirty="0"/>
          </a:p>
        </p:txBody>
      </p:sp>
      <p:sp>
        <p:nvSpPr>
          <p:cNvPr id="21" name="Rectangle 20"/>
          <p:cNvSpPr/>
          <p:nvPr/>
        </p:nvSpPr>
        <p:spPr>
          <a:xfrm>
            <a:off x="1134974" y="5993906"/>
            <a:ext cx="588183" cy="5739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78" tIns="93278" rIns="93278" bIns="93278" numCol="1" spcCol="0" rtlCol="0" fromWordArt="0" anchor="b" anchorCtr="0" forceAA="0" compatLnSpc="1">
            <a:prstTxWarp prst="textNoShape">
              <a:avLst/>
            </a:prstTxWarp>
            <a:noAutofit/>
          </a:bodyPr>
          <a:lstStyle/>
          <a:p>
            <a:pPr algn="r"/>
            <a:endParaRPr lang="en-US" sz="1200" dirty="0"/>
          </a:p>
        </p:txBody>
      </p:sp>
      <p:pic>
        <p:nvPicPr>
          <p:cNvPr id="1026" name="Picture 2" descr="C:\Users\v-clapal\AppData\Local\MetroStyleAddIn\Icons\Calendar.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9500" y="5449074"/>
            <a:ext cx="331953" cy="2984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v-clapal\AppData\Local\MetroStyleAddIn\Icons\Building.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1892" y="6135117"/>
            <a:ext cx="287172" cy="29154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v-clapal\AppData\Local\MetroStyleAddIn\Icons\Cloud.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4096" y="4761009"/>
            <a:ext cx="362761" cy="2487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v-clapal\AppData\Local\MetroStyleAddIn\Icons\Boxed In.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05894" y="1374730"/>
            <a:ext cx="259161" cy="25581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v-clapal\AppData\Local\MetroStyleAddIn\Icons\Checklist.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17637" y="3405552"/>
            <a:ext cx="235675" cy="28982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v-clapal\AppData\Local\MetroStyleAddIn\Icons\Cloud Computing.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14428" y="2673915"/>
            <a:ext cx="442097" cy="38787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MAGNUM\Projects\Microsoft\Cloud Power FY12\Design\ICONS_PNG\Confidentiality.png"/>
          <p:cNvPicPr>
            <a:picLocks noChangeAspect="1" noChangeArrowheads="1"/>
          </p:cNvPicPr>
          <p:nvPr/>
        </p:nvPicPr>
        <p:blipFill>
          <a:blip r:embed="rId9" cstate="print">
            <a:lum bright="100000"/>
          </a:blip>
          <a:srcRect/>
          <a:stretch>
            <a:fillRect/>
          </a:stretch>
        </p:blipFill>
        <p:spPr bwMode="auto">
          <a:xfrm>
            <a:off x="1239092" y="1988939"/>
            <a:ext cx="392765" cy="392607"/>
          </a:xfrm>
          <a:prstGeom prst="rect">
            <a:avLst/>
          </a:prstGeom>
          <a:noFill/>
        </p:spPr>
      </p:pic>
      <p:pic>
        <p:nvPicPr>
          <p:cNvPr id="32" name="Picture 31" descr="\\MAGNUM\Projects\Microsoft\Cloud Power FY12\Design\ICONS_PNG\Within_Your_Reach.png"/>
          <p:cNvPicPr>
            <a:picLocks noChangeAspect="1" noChangeArrowheads="1"/>
          </p:cNvPicPr>
          <p:nvPr/>
        </p:nvPicPr>
        <p:blipFill>
          <a:blip r:embed="rId10" cstate="print">
            <a:lum bright="100000"/>
          </a:blip>
          <a:stretch>
            <a:fillRect/>
          </a:stretch>
        </p:blipFill>
        <p:spPr bwMode="auto">
          <a:xfrm>
            <a:off x="1161964" y="3980295"/>
            <a:ext cx="547028" cy="546808"/>
          </a:xfrm>
          <a:prstGeom prst="rect">
            <a:avLst/>
          </a:prstGeom>
          <a:noFill/>
        </p:spPr>
      </p:pic>
    </p:spTree>
    <p:extLst>
      <p:ext uri="{BB962C8B-B14F-4D97-AF65-F5344CB8AC3E}">
        <p14:creationId xmlns:p14="http://schemas.microsoft.com/office/powerpoint/2010/main" val="306197318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178723" y="233151"/>
            <a:ext cx="11375536" cy="762786"/>
          </a:xfrm>
        </p:spPr>
        <p:txBody>
          <a:bodyPr/>
          <a:lstStyle/>
          <a:p>
            <a:r>
              <a:rPr lang="en-US" sz="4900" dirty="0"/>
              <a:t>Deployment options</a:t>
            </a:r>
            <a:endParaRPr lang="en-US" sz="4900" dirty="0"/>
          </a:p>
        </p:txBody>
      </p:sp>
      <p:pic>
        <p:nvPicPr>
          <p:cNvPr id="6" name="Picture Placeholder 6"/>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813803" y="0"/>
            <a:ext cx="5622672" cy="6994525"/>
          </a:xfrm>
          <a:prstGeom prst="rect">
            <a:avLst/>
          </a:prstGeom>
        </p:spPr>
      </p:pic>
      <p:sp>
        <p:nvSpPr>
          <p:cNvPr id="2" name="Rectangle 1"/>
          <p:cNvSpPr/>
          <p:nvPr/>
        </p:nvSpPr>
        <p:spPr bwMode="auto">
          <a:xfrm>
            <a:off x="531109" y="1853083"/>
            <a:ext cx="932979" cy="93260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4100" dirty="0">
                <a:gradFill>
                  <a:gsLst>
                    <a:gs pos="0">
                      <a:srgbClr val="FFFFFF"/>
                    </a:gs>
                    <a:gs pos="100000">
                      <a:srgbClr val="FFFFFF"/>
                    </a:gs>
                  </a:gsLst>
                  <a:lin ang="5400000" scaled="0"/>
                </a:gradFill>
                <a:latin typeface="+mj-lt"/>
                <a:ea typeface="Segoe UI" pitchFamily="34" charset="0"/>
                <a:cs typeface="Segoe UI" pitchFamily="34" charset="0"/>
              </a:rPr>
              <a:t>1</a:t>
            </a:r>
          </a:p>
        </p:txBody>
      </p:sp>
      <p:sp>
        <p:nvSpPr>
          <p:cNvPr id="8" name="Rectangle 7"/>
          <p:cNvSpPr/>
          <p:nvPr/>
        </p:nvSpPr>
        <p:spPr bwMode="auto">
          <a:xfrm>
            <a:off x="1545467" y="1853083"/>
            <a:ext cx="4478297" cy="93260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56" tIns="46639" rIns="46639" bIns="46639" numCol="1" spcCol="0" rtlCol="0" fromWordArt="0" anchor="ctr" anchorCtr="0" forceAA="0" compatLnSpc="1">
            <a:prstTxWarp prst="textNoShape">
              <a:avLst/>
            </a:prstTxWarp>
            <a:noAutofit/>
          </a:bodyPr>
          <a:lstStyle/>
          <a:p>
            <a:pPr defTabSz="932472" fontAlgn="base">
              <a:spcBef>
                <a:spcPct val="0"/>
              </a:spcBef>
              <a:spcAft>
                <a:spcPct val="0"/>
              </a:spcAft>
            </a:pPr>
            <a:r>
              <a:rPr lang="en-US" sz="2200" dirty="0">
                <a:gradFill>
                  <a:gsLst>
                    <a:gs pos="0">
                      <a:srgbClr val="FFFFFF"/>
                    </a:gs>
                    <a:gs pos="100000">
                      <a:srgbClr val="FFFFFF"/>
                    </a:gs>
                  </a:gsLst>
                  <a:lin ang="5400000" scaled="0"/>
                </a:gradFill>
                <a:ea typeface="Segoe UI" pitchFamily="34" charset="0"/>
                <a:cs typeface="Segoe UI" pitchFamily="34" charset="0"/>
              </a:rPr>
              <a:t>Do it yourself</a:t>
            </a:r>
          </a:p>
        </p:txBody>
      </p:sp>
      <p:sp>
        <p:nvSpPr>
          <p:cNvPr id="9" name="Rectangle 8"/>
          <p:cNvSpPr/>
          <p:nvPr/>
        </p:nvSpPr>
        <p:spPr bwMode="auto">
          <a:xfrm>
            <a:off x="531109" y="3243880"/>
            <a:ext cx="932979" cy="93260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4100" dirty="0">
                <a:gradFill>
                  <a:gsLst>
                    <a:gs pos="0">
                      <a:srgbClr val="FFFFFF"/>
                    </a:gs>
                    <a:gs pos="100000">
                      <a:srgbClr val="FFFFFF"/>
                    </a:gs>
                  </a:gsLst>
                  <a:lin ang="5400000" scaled="0"/>
                </a:gradFill>
                <a:latin typeface="+mj-lt"/>
                <a:ea typeface="Segoe UI" pitchFamily="34" charset="0"/>
                <a:cs typeface="Segoe UI" pitchFamily="34" charset="0"/>
              </a:rPr>
              <a:t>2</a:t>
            </a:r>
          </a:p>
        </p:txBody>
      </p:sp>
      <p:sp>
        <p:nvSpPr>
          <p:cNvPr id="10" name="Rectangle 9"/>
          <p:cNvSpPr/>
          <p:nvPr/>
        </p:nvSpPr>
        <p:spPr bwMode="auto">
          <a:xfrm>
            <a:off x="1545467" y="3243880"/>
            <a:ext cx="4478297" cy="93260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56" tIns="46639" rIns="46639" bIns="46639" numCol="1" spcCol="0" rtlCol="0" fromWordArt="0" anchor="ctr" anchorCtr="0" forceAA="0" compatLnSpc="1">
            <a:prstTxWarp prst="textNoShape">
              <a:avLst/>
            </a:prstTxWarp>
            <a:noAutofit/>
          </a:bodyPr>
          <a:lstStyle/>
          <a:p>
            <a:pPr defTabSz="932472" fontAlgn="base">
              <a:spcBef>
                <a:spcPct val="0"/>
              </a:spcBef>
              <a:spcAft>
                <a:spcPct val="0"/>
              </a:spcAft>
            </a:pPr>
            <a:r>
              <a:rPr lang="en-US" sz="2200" dirty="0">
                <a:gradFill>
                  <a:gsLst>
                    <a:gs pos="0">
                      <a:srgbClr val="FFFFFF"/>
                    </a:gs>
                    <a:gs pos="100000">
                      <a:srgbClr val="FFFFFF"/>
                    </a:gs>
                  </a:gsLst>
                  <a:lin ang="5400000" scaled="0"/>
                </a:gradFill>
                <a:ea typeface="Segoe UI" pitchFamily="34" charset="0"/>
                <a:cs typeface="Segoe UI" pitchFamily="34" charset="0"/>
              </a:rPr>
              <a:t>Microsoft partners</a:t>
            </a:r>
          </a:p>
        </p:txBody>
      </p:sp>
      <p:sp>
        <p:nvSpPr>
          <p:cNvPr id="11" name="Rectangle 10"/>
          <p:cNvSpPr/>
          <p:nvPr/>
        </p:nvSpPr>
        <p:spPr bwMode="auto">
          <a:xfrm>
            <a:off x="531109" y="4636691"/>
            <a:ext cx="932979" cy="93260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4100" dirty="0">
                <a:gradFill>
                  <a:gsLst>
                    <a:gs pos="0">
                      <a:srgbClr val="FFFFFF"/>
                    </a:gs>
                    <a:gs pos="100000">
                      <a:srgbClr val="FFFFFF"/>
                    </a:gs>
                  </a:gsLst>
                  <a:lin ang="5400000" scaled="0"/>
                </a:gradFill>
                <a:latin typeface="+mj-lt"/>
                <a:ea typeface="Segoe UI" pitchFamily="34" charset="0"/>
                <a:cs typeface="Segoe UI" pitchFamily="34" charset="0"/>
              </a:rPr>
              <a:t>3</a:t>
            </a:r>
          </a:p>
        </p:txBody>
      </p:sp>
      <p:sp>
        <p:nvSpPr>
          <p:cNvPr id="12" name="Rectangle 11"/>
          <p:cNvSpPr/>
          <p:nvPr/>
        </p:nvSpPr>
        <p:spPr bwMode="auto">
          <a:xfrm>
            <a:off x="1545467" y="4636691"/>
            <a:ext cx="4478297" cy="93260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56" tIns="46639" rIns="46639" bIns="46639" numCol="1" spcCol="0" rtlCol="0" fromWordArt="0" anchor="ctr" anchorCtr="0" forceAA="0" compatLnSpc="1">
            <a:prstTxWarp prst="textNoShape">
              <a:avLst/>
            </a:prstTxWarp>
            <a:noAutofit/>
          </a:bodyPr>
          <a:lstStyle/>
          <a:p>
            <a:pPr defTabSz="932472" fontAlgn="base">
              <a:spcBef>
                <a:spcPct val="0"/>
              </a:spcBef>
              <a:spcAft>
                <a:spcPct val="0"/>
              </a:spcAft>
            </a:pPr>
            <a:r>
              <a:rPr lang="en-US" sz="2200" dirty="0">
                <a:gradFill>
                  <a:gsLst>
                    <a:gs pos="0">
                      <a:srgbClr val="FFFFFF"/>
                    </a:gs>
                    <a:gs pos="100000">
                      <a:srgbClr val="FFFFFF"/>
                    </a:gs>
                  </a:gsLst>
                  <a:lin ang="5400000" scaled="0"/>
                </a:gradFill>
                <a:ea typeface="Segoe UI" pitchFamily="34" charset="0"/>
                <a:cs typeface="Segoe UI" pitchFamily="34" charset="0"/>
              </a:rPr>
              <a:t>Microsoft Cloud Vantage Services</a:t>
            </a:r>
          </a:p>
        </p:txBody>
      </p:sp>
    </p:spTree>
    <p:extLst>
      <p:ext uri="{BB962C8B-B14F-4D97-AF65-F5344CB8AC3E}">
        <p14:creationId xmlns:p14="http://schemas.microsoft.com/office/powerpoint/2010/main" val="2504516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Microsoft </a:t>
            </a:r>
            <a:r>
              <a:rPr lang="en-US" dirty="0" smtClean="0"/>
              <a:t>Office 365 Cloud </a:t>
            </a:r>
            <a:r>
              <a:rPr lang="en-US" dirty="0"/>
              <a:t>Deployment </a:t>
            </a:r>
            <a:r>
              <a:rPr lang="en-US" dirty="0" smtClean="0"/>
              <a:t>Program</a:t>
            </a:r>
            <a:endParaRPr lang="en-US" dirty="0"/>
          </a:p>
          <a:p>
            <a:endParaRPr lang="en-US" dirty="0" smtClean="0"/>
          </a:p>
        </p:txBody>
      </p:sp>
      <p:sp>
        <p:nvSpPr>
          <p:cNvPr id="3" name="Content Placeholder 2"/>
          <p:cNvSpPr>
            <a:spLocks noGrp="1"/>
          </p:cNvSpPr>
          <p:nvPr>
            <p:ph sz="quarter" idx="4"/>
          </p:nvPr>
        </p:nvSpPr>
        <p:spPr>
          <a:xfrm>
            <a:off x="557208" y="3684256"/>
            <a:ext cx="4971186" cy="2564361"/>
          </a:xfrm>
        </p:spPr>
        <p:txBody>
          <a:bodyPr/>
          <a:lstStyle/>
          <a:p>
            <a:r>
              <a:rPr lang="en-US" sz="2400" spc="-71" dirty="0">
                <a:solidFill>
                  <a:schemeClr val="bg1"/>
                </a:solidFill>
                <a:cs typeface="+mn-cs"/>
              </a:rPr>
              <a:t>Sustaining and cultivating your existing investment in high value strategic </a:t>
            </a:r>
            <a:r>
              <a:rPr lang="en-US" sz="2400" spc="-71" dirty="0">
                <a:solidFill>
                  <a:schemeClr val="bg1"/>
                </a:solidFill>
                <a:cs typeface="+mn-cs"/>
              </a:rPr>
              <a:t>partnerships when deploying</a:t>
            </a:r>
            <a:br>
              <a:rPr lang="en-US" sz="2400" spc="-71" dirty="0">
                <a:solidFill>
                  <a:schemeClr val="bg1"/>
                </a:solidFill>
                <a:cs typeface="+mn-cs"/>
              </a:rPr>
            </a:br>
            <a:r>
              <a:rPr lang="en-US" sz="2400" spc="-71" dirty="0">
                <a:solidFill>
                  <a:schemeClr val="bg1"/>
                </a:solidFill>
                <a:cs typeface="+mn-cs"/>
              </a:rPr>
              <a:t>Office 365</a:t>
            </a:r>
            <a:endParaRPr lang="en-US" sz="2400" spc="-71" dirty="0">
              <a:solidFill>
                <a:schemeClr val="bg1"/>
              </a:solidFill>
              <a:cs typeface="+mn-cs"/>
            </a:endParaRPr>
          </a:p>
        </p:txBody>
      </p:sp>
      <p:sp>
        <p:nvSpPr>
          <p:cNvPr id="41" name="Rectangle 40"/>
          <p:cNvSpPr/>
          <p:nvPr/>
        </p:nvSpPr>
        <p:spPr bwMode="auto">
          <a:xfrm>
            <a:off x="6435015" y="887944"/>
            <a:ext cx="5532842" cy="755409"/>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b" anchorCtr="0" compatLnSpc="1">
            <a:prstTxWarp prst="textNoShape">
              <a:avLst/>
            </a:prstTxWarp>
          </a:bodyPr>
          <a:lstStyle/>
          <a:p>
            <a:pPr marL="116597" defTabSz="932472" fontAlgn="base">
              <a:lnSpc>
                <a:spcPct val="90000"/>
              </a:lnSpc>
              <a:spcBef>
                <a:spcPct val="0"/>
              </a:spcBef>
              <a:spcAft>
                <a:spcPct val="0"/>
              </a:spcAft>
            </a:pPr>
            <a:r>
              <a:rPr lang="en-US" sz="2400" spc="-71" dirty="0">
                <a:solidFill>
                  <a:schemeClr val="bg1"/>
                </a:solidFill>
              </a:rPr>
              <a:t>Choice</a:t>
            </a:r>
            <a:endParaRPr lang="en-US" sz="2400" spc="-71" dirty="0">
              <a:solidFill>
                <a:schemeClr val="bg1"/>
              </a:solidFill>
            </a:endParaRPr>
          </a:p>
        </p:txBody>
      </p:sp>
      <p:sp>
        <p:nvSpPr>
          <p:cNvPr id="58" name="Round Same Side Corner Rectangle 57"/>
          <p:cNvSpPr/>
          <p:nvPr/>
        </p:nvSpPr>
        <p:spPr>
          <a:xfrm>
            <a:off x="6435015" y="1667491"/>
            <a:ext cx="5532842" cy="1128681"/>
          </a:xfrm>
          <a:prstGeom prst="round2SameRect">
            <a:avLst>
              <a:gd name="adj1" fmla="val 0"/>
              <a:gd name="adj2" fmla="val 4118"/>
            </a:avLst>
          </a:prstGeom>
          <a:ln>
            <a:noFill/>
          </a:ln>
        </p:spPr>
        <p:style>
          <a:lnRef idx="2">
            <a:schemeClr val="accent4"/>
          </a:lnRef>
          <a:fillRef idx="1">
            <a:schemeClr val="lt1"/>
          </a:fillRef>
          <a:effectRef idx="0">
            <a:schemeClr val="accent4"/>
          </a:effectRef>
          <a:fontRef idx="minor">
            <a:schemeClr val="dk1"/>
          </a:fontRef>
        </p:style>
        <p:txBody>
          <a:bodyPr lIns="93278" tIns="46639" rIns="93278" bIns="46639" rtlCol="0" anchor="t"/>
          <a:lstStyle/>
          <a:p>
            <a:pPr marL="0" lvl="2">
              <a:spcAft>
                <a:spcPts val="612"/>
              </a:spcAft>
              <a:buSzPct val="100000"/>
            </a:pPr>
            <a:r>
              <a:rPr lang="en-US" sz="1400" dirty="0">
                <a:solidFill>
                  <a:schemeClr val="tx1">
                    <a:lumMod val="50000"/>
                    <a:lumOff val="50000"/>
                  </a:schemeClr>
                </a:solidFill>
                <a:cs typeface="Segoe UI" pitchFamily="34" charset="0"/>
              </a:rPr>
              <a:t>Readying</a:t>
            </a:r>
            <a:r>
              <a:rPr lang="en-US" sz="1100" dirty="0">
                <a:ln>
                  <a:solidFill>
                    <a:srgbClr val="FFFFFF">
                      <a:alpha val="0"/>
                    </a:srgbClr>
                  </a:solidFill>
                </a:ln>
                <a:solidFill>
                  <a:schemeClr val="tx1">
                    <a:lumMod val="50000"/>
                    <a:lumOff val="50000"/>
                  </a:schemeClr>
                </a:solidFill>
                <a:ea typeface="Verdana" pitchFamily="34" charset="0"/>
                <a:cs typeface="Verdana" pitchFamily="34" charset="0"/>
              </a:rPr>
              <a:t> </a:t>
            </a:r>
            <a:r>
              <a:rPr lang="en-US" sz="1400" b="1" dirty="0">
                <a:ln>
                  <a:solidFill>
                    <a:srgbClr val="FFFFFF">
                      <a:alpha val="0"/>
                    </a:srgbClr>
                  </a:solidFill>
                </a:ln>
                <a:solidFill>
                  <a:schemeClr val="tx1">
                    <a:lumMod val="50000"/>
                    <a:lumOff val="50000"/>
                  </a:schemeClr>
                </a:solidFill>
                <a:ea typeface="Verdana" pitchFamily="34" charset="0"/>
                <a:cs typeface="Verdana" pitchFamily="34" charset="0"/>
              </a:rPr>
              <a:t>your</a:t>
            </a: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 enterprise </a:t>
            </a:r>
            <a:r>
              <a:rPr lang="en-US" sz="1400" b="1" dirty="0">
                <a:ln>
                  <a:solidFill>
                    <a:srgbClr val="FFFFFF">
                      <a:alpha val="0"/>
                    </a:srgbClr>
                  </a:solidFill>
                </a:ln>
                <a:solidFill>
                  <a:schemeClr val="tx1">
                    <a:lumMod val="50000"/>
                    <a:lumOff val="50000"/>
                  </a:schemeClr>
                </a:solidFill>
                <a:ea typeface="Verdana" pitchFamily="34" charset="0"/>
                <a:cs typeface="Verdana" pitchFamily="34" charset="0"/>
              </a:rPr>
              <a:t>partner</a:t>
            </a: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 of </a:t>
            </a:r>
            <a:r>
              <a:rPr lang="en-US" sz="1400" b="1" dirty="0">
                <a:ln>
                  <a:solidFill>
                    <a:srgbClr val="FFFFFF">
                      <a:alpha val="0"/>
                    </a:srgbClr>
                  </a:solidFill>
                </a:ln>
                <a:solidFill>
                  <a:schemeClr val="tx1">
                    <a:lumMod val="50000"/>
                    <a:lumOff val="50000"/>
                  </a:schemeClr>
                </a:solidFill>
                <a:ea typeface="Verdana" pitchFamily="34" charset="0"/>
                <a:cs typeface="Verdana" pitchFamily="34" charset="0"/>
              </a:rPr>
              <a:t>choice</a:t>
            </a: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 through the Cloud Deployment Program, </a:t>
            </a:r>
            <a:r>
              <a:rPr lang="en-US" sz="1400" b="1" dirty="0">
                <a:ln>
                  <a:solidFill>
                    <a:srgbClr val="FFFFFF">
                      <a:alpha val="0"/>
                    </a:srgbClr>
                  </a:solidFill>
                </a:ln>
                <a:solidFill>
                  <a:schemeClr val="tx1">
                    <a:lumMod val="50000"/>
                    <a:lumOff val="50000"/>
                  </a:schemeClr>
                </a:solidFill>
                <a:ea typeface="Verdana" pitchFamily="34" charset="0"/>
                <a:cs typeface="Verdana" pitchFamily="34" charset="0"/>
              </a:rPr>
              <a:t>to deploy </a:t>
            </a: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Office </a:t>
            </a: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365</a:t>
            </a:r>
          </a:p>
          <a:p>
            <a:pPr marL="174896" lvl="2" indent="-174896">
              <a:spcAft>
                <a:spcPts val="612"/>
              </a:spcAft>
              <a:buSzPct val="100000"/>
              <a:buFont typeface="Arial" pitchFamily="34" charset="0"/>
              <a:buChar char="•"/>
            </a:pPr>
            <a:endParaRPr lang="en-US" sz="1400" dirty="0">
              <a:ln>
                <a:solidFill>
                  <a:srgbClr val="FFFFFF">
                    <a:alpha val="0"/>
                  </a:srgbClr>
                </a:solidFill>
              </a:ln>
              <a:solidFill>
                <a:schemeClr val="tx1"/>
              </a:solidFill>
              <a:ea typeface="Verdana" pitchFamily="34" charset="0"/>
              <a:cs typeface="Verdana" pitchFamily="34" charset="0"/>
            </a:endParaRPr>
          </a:p>
        </p:txBody>
      </p:sp>
      <p:sp>
        <p:nvSpPr>
          <p:cNvPr id="38" name="Rectangle 37"/>
          <p:cNvSpPr/>
          <p:nvPr/>
        </p:nvSpPr>
        <p:spPr bwMode="auto">
          <a:xfrm>
            <a:off x="6443898" y="2515595"/>
            <a:ext cx="5532841" cy="755409"/>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b" anchorCtr="0" compatLnSpc="1">
            <a:prstTxWarp prst="textNoShape">
              <a:avLst/>
            </a:prstTxWarp>
          </a:bodyPr>
          <a:lstStyle/>
          <a:p>
            <a:pPr marL="116597" defTabSz="932472" fontAlgn="base">
              <a:lnSpc>
                <a:spcPct val="90000"/>
              </a:lnSpc>
              <a:spcBef>
                <a:spcPct val="0"/>
              </a:spcBef>
              <a:spcAft>
                <a:spcPct val="0"/>
              </a:spcAft>
            </a:pPr>
            <a:r>
              <a:rPr lang="en-US" sz="2400" spc="-71" dirty="0">
                <a:solidFill>
                  <a:schemeClr val="bg1"/>
                </a:solidFill>
              </a:rPr>
              <a:t>Support</a:t>
            </a:r>
            <a:endParaRPr lang="en-US" sz="2400" spc="-71" dirty="0">
              <a:solidFill>
                <a:schemeClr val="bg1"/>
              </a:solidFill>
            </a:endParaRPr>
          </a:p>
        </p:txBody>
      </p:sp>
      <p:sp>
        <p:nvSpPr>
          <p:cNvPr id="59" name="Round Same Side Corner Rectangle 58"/>
          <p:cNvSpPr/>
          <p:nvPr/>
        </p:nvSpPr>
        <p:spPr>
          <a:xfrm>
            <a:off x="6435013" y="3299701"/>
            <a:ext cx="5532841" cy="1465309"/>
          </a:xfrm>
          <a:prstGeom prst="round2SameRect">
            <a:avLst>
              <a:gd name="adj1" fmla="val 0"/>
              <a:gd name="adj2" fmla="val 4118"/>
            </a:avLst>
          </a:prstGeom>
          <a:ln>
            <a:noFill/>
          </a:ln>
        </p:spPr>
        <p:style>
          <a:lnRef idx="2">
            <a:schemeClr val="accent1"/>
          </a:lnRef>
          <a:fillRef idx="1">
            <a:schemeClr val="lt1"/>
          </a:fillRef>
          <a:effectRef idx="0">
            <a:schemeClr val="accent1"/>
          </a:effectRef>
          <a:fontRef idx="minor">
            <a:schemeClr val="dk1"/>
          </a:fontRef>
        </p:style>
        <p:txBody>
          <a:bodyPr lIns="93278" tIns="46639" rIns="93278" bIns="46639" rtlCol="0" anchor="t"/>
          <a:lstStyle/>
          <a:p>
            <a:pPr marL="0" lvl="2">
              <a:spcAft>
                <a:spcPts val="612"/>
              </a:spcAft>
              <a:buSzPct val="100000"/>
            </a:pP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Providing, for </a:t>
            </a:r>
            <a:r>
              <a:rPr lang="en-US" sz="1400" b="1" dirty="0">
                <a:ln>
                  <a:solidFill>
                    <a:srgbClr val="FFFFFF">
                      <a:alpha val="0"/>
                    </a:srgbClr>
                  </a:solidFill>
                </a:ln>
                <a:solidFill>
                  <a:schemeClr val="tx1">
                    <a:lumMod val="50000"/>
                    <a:lumOff val="50000"/>
                  </a:schemeClr>
                </a:solidFill>
                <a:ea typeface="Verdana" pitchFamily="34" charset="0"/>
                <a:cs typeface="Verdana" pitchFamily="34" charset="0"/>
              </a:rPr>
              <a:t>your</a:t>
            </a: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 benefit, </a:t>
            </a:r>
            <a:r>
              <a:rPr lang="en-US" sz="1400" b="1" dirty="0">
                <a:ln>
                  <a:solidFill>
                    <a:srgbClr val="FFFFFF">
                      <a:alpha val="0"/>
                    </a:srgbClr>
                  </a:solidFill>
                </a:ln>
                <a:solidFill>
                  <a:schemeClr val="tx1">
                    <a:lumMod val="50000"/>
                    <a:lumOff val="50000"/>
                  </a:schemeClr>
                </a:solidFill>
                <a:ea typeface="Verdana" pitchFamily="34" charset="0"/>
                <a:cs typeface="Verdana" pitchFamily="34" charset="0"/>
              </a:rPr>
              <a:t>deep </a:t>
            </a:r>
            <a:r>
              <a:rPr lang="en-US" sz="1400" b="1" dirty="0">
                <a:ln>
                  <a:solidFill>
                    <a:srgbClr val="FFFFFF">
                      <a:alpha val="0"/>
                    </a:srgbClr>
                  </a:solidFill>
                </a:ln>
                <a:solidFill>
                  <a:schemeClr val="tx1">
                    <a:lumMod val="50000"/>
                    <a:lumOff val="50000"/>
                  </a:schemeClr>
                </a:solidFill>
                <a:ea typeface="Verdana" pitchFamily="34" charset="0"/>
                <a:cs typeface="Verdana" pitchFamily="34" charset="0"/>
              </a:rPr>
              <a:t>domain </a:t>
            </a: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Office 365 deployment </a:t>
            </a:r>
            <a:r>
              <a:rPr lang="en-US" sz="1400" b="1" dirty="0">
                <a:ln>
                  <a:solidFill>
                    <a:srgbClr val="FFFFFF">
                      <a:alpha val="0"/>
                    </a:srgbClr>
                  </a:solidFill>
                </a:ln>
                <a:solidFill>
                  <a:schemeClr val="tx1">
                    <a:lumMod val="50000"/>
                    <a:lumOff val="50000"/>
                  </a:schemeClr>
                </a:solidFill>
                <a:ea typeface="Verdana" pitchFamily="34" charset="0"/>
                <a:cs typeface="Verdana" pitchFamily="34" charset="0"/>
              </a:rPr>
              <a:t>support</a:t>
            </a: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 direct to your chosen Cloud Deployment </a:t>
            </a: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Partner</a:t>
            </a:r>
          </a:p>
          <a:p>
            <a:pPr marL="174896" lvl="2" indent="-174896">
              <a:spcAft>
                <a:spcPts val="612"/>
              </a:spcAft>
              <a:buSzPct val="100000"/>
              <a:buFont typeface="Arial" pitchFamily="34" charset="0"/>
              <a:buChar char="•"/>
            </a:pPr>
            <a:endParaRPr lang="en-US" sz="1400" dirty="0">
              <a:ln>
                <a:solidFill>
                  <a:srgbClr val="FFFFFF">
                    <a:alpha val="0"/>
                  </a:srgbClr>
                </a:solidFill>
              </a:ln>
              <a:solidFill>
                <a:schemeClr val="tx1">
                  <a:lumMod val="50000"/>
                  <a:lumOff val="50000"/>
                </a:schemeClr>
              </a:solidFill>
              <a:ea typeface="Verdana" pitchFamily="34" charset="0"/>
              <a:cs typeface="Verdana" pitchFamily="34" charset="0"/>
            </a:endParaRPr>
          </a:p>
        </p:txBody>
      </p:sp>
      <p:sp>
        <p:nvSpPr>
          <p:cNvPr id="42" name="Rectangle 41"/>
          <p:cNvSpPr/>
          <p:nvPr/>
        </p:nvSpPr>
        <p:spPr bwMode="auto">
          <a:xfrm>
            <a:off x="6435013" y="4207557"/>
            <a:ext cx="5532841" cy="755409"/>
          </a:xfrm>
          <a:prstGeom prst="rect">
            <a:avLst/>
          </a:prstGeom>
          <a:solidFill>
            <a:schemeClr val="accent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b" anchorCtr="0" compatLnSpc="1">
            <a:prstTxWarp prst="textNoShape">
              <a:avLst/>
            </a:prstTxWarp>
          </a:bodyPr>
          <a:lstStyle/>
          <a:p>
            <a:pPr marL="116597" defTabSz="932472" fontAlgn="base">
              <a:lnSpc>
                <a:spcPct val="90000"/>
              </a:lnSpc>
              <a:spcBef>
                <a:spcPct val="0"/>
              </a:spcBef>
              <a:spcAft>
                <a:spcPct val="0"/>
              </a:spcAft>
            </a:pPr>
            <a:r>
              <a:rPr lang="en-US" sz="2400" spc="-71" dirty="0">
                <a:solidFill>
                  <a:schemeClr val="bg1"/>
                </a:solidFill>
              </a:rPr>
              <a:t>Advancement</a:t>
            </a:r>
            <a:endParaRPr lang="en-US" sz="2400" spc="-71" dirty="0">
              <a:solidFill>
                <a:schemeClr val="bg1"/>
              </a:solidFill>
            </a:endParaRPr>
          </a:p>
        </p:txBody>
      </p:sp>
      <p:sp>
        <p:nvSpPr>
          <p:cNvPr id="60" name="Round Same Side Corner Rectangle 59"/>
          <p:cNvSpPr/>
          <p:nvPr/>
        </p:nvSpPr>
        <p:spPr>
          <a:xfrm>
            <a:off x="6435013" y="4977281"/>
            <a:ext cx="5541727" cy="1321634"/>
          </a:xfrm>
          <a:prstGeom prst="round2SameRect">
            <a:avLst>
              <a:gd name="adj1" fmla="val 0"/>
              <a:gd name="adj2" fmla="val 4118"/>
            </a:avLst>
          </a:prstGeom>
          <a:ln>
            <a:noFill/>
          </a:ln>
        </p:spPr>
        <p:style>
          <a:lnRef idx="2">
            <a:schemeClr val="accent4"/>
          </a:lnRef>
          <a:fillRef idx="1">
            <a:schemeClr val="lt1"/>
          </a:fillRef>
          <a:effectRef idx="0">
            <a:schemeClr val="accent4"/>
          </a:effectRef>
          <a:fontRef idx="minor">
            <a:schemeClr val="dk1"/>
          </a:fontRef>
        </p:style>
        <p:txBody>
          <a:bodyPr lIns="93278" tIns="46639" rIns="93278" bIns="46639" rtlCol="0" anchor="t"/>
          <a:lstStyle/>
          <a:p>
            <a:pPr marL="0" lvl="2">
              <a:spcAft>
                <a:spcPts val="612"/>
              </a:spcAft>
              <a:buSzPct val="100000"/>
            </a:pP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Ensuring continued </a:t>
            </a: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ongoing investment in your strategic partner to allow </a:t>
            </a:r>
            <a:r>
              <a:rPr lang="en-US" sz="1400" b="1" dirty="0">
                <a:ln>
                  <a:solidFill>
                    <a:srgbClr val="FFFFFF">
                      <a:alpha val="0"/>
                    </a:srgbClr>
                  </a:solidFill>
                </a:ln>
                <a:solidFill>
                  <a:schemeClr val="tx1">
                    <a:lumMod val="50000"/>
                    <a:lumOff val="50000"/>
                  </a:schemeClr>
                </a:solidFill>
                <a:ea typeface="Verdana" pitchFamily="34" charset="0"/>
                <a:cs typeface="Verdana" pitchFamily="34" charset="0"/>
              </a:rPr>
              <a:t>you</a:t>
            </a: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 to </a:t>
            </a:r>
            <a:r>
              <a:rPr lang="en-US" sz="1400" b="1" dirty="0">
                <a:ln>
                  <a:solidFill>
                    <a:srgbClr val="FFFFFF">
                      <a:alpha val="0"/>
                    </a:srgbClr>
                  </a:solidFill>
                </a:ln>
                <a:solidFill>
                  <a:schemeClr val="tx1">
                    <a:lumMod val="50000"/>
                    <a:lumOff val="50000"/>
                  </a:schemeClr>
                </a:solidFill>
                <a:ea typeface="Verdana" pitchFamily="34" charset="0"/>
                <a:cs typeface="Verdana" pitchFamily="34" charset="0"/>
              </a:rPr>
              <a:t>persistently capitalize on</a:t>
            </a: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 the latest </a:t>
            </a:r>
            <a:r>
              <a:rPr lang="en-US" sz="1400" b="1" dirty="0">
                <a:ln>
                  <a:solidFill>
                    <a:srgbClr val="FFFFFF">
                      <a:alpha val="0"/>
                    </a:srgbClr>
                  </a:solidFill>
                </a:ln>
                <a:solidFill>
                  <a:schemeClr val="tx1">
                    <a:lumMod val="50000"/>
                    <a:lumOff val="50000"/>
                  </a:schemeClr>
                </a:solidFill>
                <a:ea typeface="Verdana" pitchFamily="34" charset="0"/>
                <a:cs typeface="Verdana" pitchFamily="34" charset="0"/>
              </a:rPr>
              <a:t>innovations</a:t>
            </a: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 </a:t>
            </a: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in Office 365</a:t>
            </a:r>
          </a:p>
          <a:p>
            <a:pPr marL="0" lvl="2">
              <a:spcAft>
                <a:spcPts val="612"/>
              </a:spcAft>
              <a:buSzPct val="100000"/>
            </a:pPr>
            <a:endParaRPr lang="en-US" sz="1400" dirty="0">
              <a:ln>
                <a:solidFill>
                  <a:srgbClr val="FFFFFF">
                    <a:alpha val="0"/>
                  </a:srgbClr>
                </a:solidFill>
              </a:ln>
              <a:solidFill>
                <a:schemeClr val="tx1">
                  <a:lumMod val="50000"/>
                  <a:lumOff val="50000"/>
                </a:schemeClr>
              </a:solidFill>
              <a:ea typeface="Verdana" pitchFamily="34" charset="0"/>
              <a:cs typeface="Verdana" pitchFamily="34" charset="0"/>
            </a:endParaRPr>
          </a:p>
        </p:txBody>
      </p:sp>
      <p:sp>
        <p:nvSpPr>
          <p:cNvPr id="11" name="Rectangle 10"/>
          <p:cNvSpPr/>
          <p:nvPr/>
        </p:nvSpPr>
        <p:spPr bwMode="auto">
          <a:xfrm>
            <a:off x="9791813" y="6206281"/>
            <a:ext cx="2644662" cy="78824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5150333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Cloud Vantage Services</a:t>
            </a:r>
          </a:p>
        </p:txBody>
      </p:sp>
      <p:sp>
        <p:nvSpPr>
          <p:cNvPr id="3" name="Content Placeholder 2"/>
          <p:cNvSpPr>
            <a:spLocks noGrp="1"/>
          </p:cNvSpPr>
          <p:nvPr>
            <p:ph sz="quarter" idx="4"/>
          </p:nvPr>
        </p:nvSpPr>
        <p:spPr>
          <a:xfrm>
            <a:off x="557208" y="3684256"/>
            <a:ext cx="4971186" cy="2564361"/>
          </a:xfrm>
        </p:spPr>
        <p:txBody>
          <a:bodyPr/>
          <a:lstStyle/>
          <a:p>
            <a:r>
              <a:rPr lang="en-US" sz="2400" spc="-71" dirty="0">
                <a:solidFill>
                  <a:schemeClr val="bg1"/>
                </a:solidFill>
                <a:cs typeface="+mn-cs"/>
              </a:rPr>
              <a:t>Microsoft’s </a:t>
            </a:r>
            <a:r>
              <a:rPr lang="en-US" sz="2400" spc="-71" dirty="0">
                <a:solidFill>
                  <a:schemeClr val="bg1"/>
                </a:solidFill>
                <a:cs typeface="+mn-cs"/>
              </a:rPr>
              <a:t>Cloud Vantage Services helps you realize business value from your Office 365 </a:t>
            </a:r>
            <a:r>
              <a:rPr lang="en-US" sz="2400" spc="-71" dirty="0">
                <a:solidFill>
                  <a:schemeClr val="bg1"/>
                </a:solidFill>
                <a:cs typeface="+mn-cs"/>
              </a:rPr>
              <a:t>investments.</a:t>
            </a:r>
          </a:p>
          <a:p>
            <a:endParaRPr lang="en-US" sz="2400" spc="-71" dirty="0">
              <a:solidFill>
                <a:schemeClr val="bg1"/>
              </a:solidFill>
              <a:cs typeface="+mn-cs"/>
            </a:endParaRPr>
          </a:p>
        </p:txBody>
      </p:sp>
      <p:sp>
        <p:nvSpPr>
          <p:cNvPr id="41" name="Rectangle 40"/>
          <p:cNvSpPr/>
          <p:nvPr/>
        </p:nvSpPr>
        <p:spPr bwMode="auto">
          <a:xfrm>
            <a:off x="6435015" y="563886"/>
            <a:ext cx="5532842" cy="758624"/>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b" anchorCtr="0" compatLnSpc="1">
            <a:prstTxWarp prst="textNoShape">
              <a:avLst/>
            </a:prstTxWarp>
          </a:bodyPr>
          <a:lstStyle/>
          <a:p>
            <a:pPr marL="116597" defTabSz="932472" fontAlgn="base">
              <a:lnSpc>
                <a:spcPct val="90000"/>
              </a:lnSpc>
              <a:spcBef>
                <a:spcPct val="0"/>
              </a:spcBef>
              <a:spcAft>
                <a:spcPct val="0"/>
              </a:spcAft>
            </a:pPr>
            <a:r>
              <a:rPr lang="en-US" sz="2400" spc="-71" dirty="0">
                <a:solidFill>
                  <a:schemeClr val="bg1"/>
                </a:solidFill>
              </a:rPr>
              <a:t>Deep Expertise</a:t>
            </a:r>
          </a:p>
        </p:txBody>
      </p:sp>
      <p:sp>
        <p:nvSpPr>
          <p:cNvPr id="58" name="Round Same Side Corner Rectangle 57"/>
          <p:cNvSpPr/>
          <p:nvPr/>
        </p:nvSpPr>
        <p:spPr>
          <a:xfrm>
            <a:off x="6435015" y="1309617"/>
            <a:ext cx="5532842" cy="1128681"/>
          </a:xfrm>
          <a:prstGeom prst="round2SameRect">
            <a:avLst>
              <a:gd name="adj1" fmla="val 0"/>
              <a:gd name="adj2" fmla="val 4118"/>
            </a:avLst>
          </a:prstGeom>
          <a:ln>
            <a:noFill/>
          </a:ln>
        </p:spPr>
        <p:style>
          <a:lnRef idx="2">
            <a:schemeClr val="accent4"/>
          </a:lnRef>
          <a:fillRef idx="1">
            <a:schemeClr val="lt1"/>
          </a:fillRef>
          <a:effectRef idx="0">
            <a:schemeClr val="accent4"/>
          </a:effectRef>
          <a:fontRef idx="minor">
            <a:schemeClr val="dk1"/>
          </a:fontRef>
        </p:style>
        <p:txBody>
          <a:bodyPr lIns="93278" tIns="46639" rIns="93278" bIns="46639" rtlCol="0" anchor="t"/>
          <a:lstStyle/>
          <a:p>
            <a:pPr marL="0" lvl="2">
              <a:spcAft>
                <a:spcPts val="612"/>
              </a:spcAft>
              <a:buSzPct val="100000"/>
            </a:pPr>
            <a:r>
              <a:rPr lang="en-US" sz="1400" b="1" dirty="0">
                <a:ln>
                  <a:solidFill>
                    <a:srgbClr val="FFFFFF">
                      <a:alpha val="0"/>
                    </a:srgbClr>
                  </a:solidFill>
                </a:ln>
                <a:solidFill>
                  <a:schemeClr val="tx1">
                    <a:lumMod val="50000"/>
                    <a:lumOff val="50000"/>
                  </a:schemeClr>
                </a:solidFill>
                <a:ea typeface="Verdana" pitchFamily="34" charset="0"/>
                <a:cs typeface="Verdana" pitchFamily="34" charset="0"/>
              </a:rPr>
              <a:t>Single point of accountability </a:t>
            </a: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for Office 365 across the lifecycle</a:t>
            </a:r>
          </a:p>
          <a:p>
            <a:pPr marL="0" lvl="2">
              <a:spcAft>
                <a:spcPts val="612"/>
              </a:spcAft>
              <a:buSzPct val="100000"/>
            </a:pP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Global </a:t>
            </a:r>
            <a:r>
              <a:rPr lang="en-US" sz="1400" b="1" dirty="0">
                <a:ln>
                  <a:solidFill>
                    <a:srgbClr val="FFFFFF">
                      <a:alpha val="0"/>
                    </a:srgbClr>
                  </a:solidFill>
                </a:ln>
                <a:solidFill>
                  <a:schemeClr val="tx1">
                    <a:lumMod val="50000"/>
                    <a:lumOff val="50000"/>
                  </a:schemeClr>
                </a:solidFill>
                <a:ea typeface="Verdana" pitchFamily="34" charset="0"/>
                <a:cs typeface="Verdana" pitchFamily="34" charset="0"/>
              </a:rPr>
              <a:t>network</a:t>
            </a: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 </a:t>
            </a: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of technical and operations </a:t>
            </a:r>
            <a:r>
              <a:rPr lang="en-US" sz="1400" b="1" dirty="0">
                <a:ln>
                  <a:solidFill>
                    <a:srgbClr val="FFFFFF">
                      <a:alpha val="0"/>
                    </a:srgbClr>
                  </a:solidFill>
                </a:ln>
                <a:solidFill>
                  <a:schemeClr val="tx1">
                    <a:lumMod val="50000"/>
                    <a:lumOff val="50000"/>
                  </a:schemeClr>
                </a:solidFill>
                <a:ea typeface="Verdana" pitchFamily="34" charset="0"/>
                <a:cs typeface="Verdana" pitchFamily="34" charset="0"/>
              </a:rPr>
              <a:t>experts</a:t>
            </a:r>
          </a:p>
          <a:p>
            <a:pPr marL="0" lvl="2">
              <a:spcAft>
                <a:spcPts val="612"/>
              </a:spcAft>
              <a:buSzPct val="100000"/>
            </a:pP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Broad</a:t>
            </a:r>
            <a:r>
              <a:rPr lang="en-US" sz="1400" b="1" dirty="0">
                <a:ln>
                  <a:solidFill>
                    <a:srgbClr val="FFFFFF">
                      <a:alpha val="0"/>
                    </a:srgbClr>
                  </a:solidFill>
                </a:ln>
                <a:solidFill>
                  <a:schemeClr val="tx1">
                    <a:lumMod val="50000"/>
                    <a:lumOff val="50000"/>
                  </a:schemeClr>
                </a:solidFill>
                <a:ea typeface="Verdana" pitchFamily="34" charset="0"/>
                <a:cs typeface="Verdana" pitchFamily="34" charset="0"/>
              </a:rPr>
              <a:t> industry expertise</a:t>
            </a:r>
            <a:endParaRPr lang="en-US" sz="1400" b="1" dirty="0">
              <a:ln>
                <a:solidFill>
                  <a:srgbClr val="FFFFFF">
                    <a:alpha val="0"/>
                  </a:srgbClr>
                </a:solidFill>
              </a:ln>
              <a:solidFill>
                <a:schemeClr val="tx1">
                  <a:lumMod val="50000"/>
                  <a:lumOff val="50000"/>
                </a:schemeClr>
              </a:solidFill>
              <a:ea typeface="Verdana" pitchFamily="34" charset="0"/>
              <a:cs typeface="Verdana" pitchFamily="34" charset="0"/>
            </a:endParaRPr>
          </a:p>
        </p:txBody>
      </p:sp>
      <p:sp>
        <p:nvSpPr>
          <p:cNvPr id="38" name="Rectangle 37"/>
          <p:cNvSpPr/>
          <p:nvPr/>
        </p:nvSpPr>
        <p:spPr bwMode="auto">
          <a:xfrm>
            <a:off x="6443898" y="2549411"/>
            <a:ext cx="5532841" cy="758624"/>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b" anchorCtr="0" compatLnSpc="1">
            <a:prstTxWarp prst="textNoShape">
              <a:avLst/>
            </a:prstTxWarp>
          </a:bodyPr>
          <a:lstStyle/>
          <a:p>
            <a:pPr marL="116597" defTabSz="932472" fontAlgn="base">
              <a:lnSpc>
                <a:spcPct val="90000"/>
              </a:lnSpc>
              <a:spcBef>
                <a:spcPct val="0"/>
              </a:spcBef>
              <a:spcAft>
                <a:spcPct val="0"/>
              </a:spcAft>
            </a:pPr>
            <a:r>
              <a:rPr lang="en-US" sz="2400" spc="-71" dirty="0">
                <a:solidFill>
                  <a:schemeClr val="bg1"/>
                </a:solidFill>
              </a:rPr>
              <a:t>Collaboration</a:t>
            </a:r>
          </a:p>
        </p:txBody>
      </p:sp>
      <p:sp>
        <p:nvSpPr>
          <p:cNvPr id="59" name="Round Same Side Corner Rectangle 58"/>
          <p:cNvSpPr/>
          <p:nvPr/>
        </p:nvSpPr>
        <p:spPr>
          <a:xfrm>
            <a:off x="6435013" y="3299701"/>
            <a:ext cx="5532841" cy="1465309"/>
          </a:xfrm>
          <a:prstGeom prst="round2SameRect">
            <a:avLst>
              <a:gd name="adj1" fmla="val 0"/>
              <a:gd name="adj2" fmla="val 4118"/>
            </a:avLst>
          </a:prstGeom>
          <a:ln>
            <a:noFill/>
          </a:ln>
        </p:spPr>
        <p:style>
          <a:lnRef idx="2">
            <a:schemeClr val="accent1"/>
          </a:lnRef>
          <a:fillRef idx="1">
            <a:schemeClr val="lt1"/>
          </a:fillRef>
          <a:effectRef idx="0">
            <a:schemeClr val="accent1"/>
          </a:effectRef>
          <a:fontRef idx="minor">
            <a:schemeClr val="dk1"/>
          </a:fontRef>
        </p:style>
        <p:txBody>
          <a:bodyPr lIns="93278" tIns="46639" rIns="93278" bIns="46639" rtlCol="0" anchor="t"/>
          <a:lstStyle/>
          <a:p>
            <a:pPr marL="0" lvl="2">
              <a:spcAft>
                <a:spcPts val="612"/>
              </a:spcAft>
              <a:buSzPct val="100000"/>
            </a:pP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Partner for </a:t>
            </a: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smooth </a:t>
            </a:r>
            <a:r>
              <a:rPr lang="en-US" sz="1400" b="1" dirty="0">
                <a:ln>
                  <a:solidFill>
                    <a:srgbClr val="FFFFFF">
                      <a:alpha val="0"/>
                    </a:srgbClr>
                  </a:solidFill>
                </a:ln>
                <a:solidFill>
                  <a:schemeClr val="tx1">
                    <a:lumMod val="50000"/>
                    <a:lumOff val="50000"/>
                  </a:schemeClr>
                </a:solidFill>
                <a:ea typeface="Verdana" pitchFamily="34" charset="0"/>
                <a:cs typeface="Verdana" pitchFamily="34" charset="0"/>
              </a:rPr>
              <a:t>program orchestration</a:t>
            </a:r>
          </a:p>
          <a:p>
            <a:pPr marL="0" lvl="2">
              <a:spcAft>
                <a:spcPts val="612"/>
              </a:spcAft>
              <a:buSzPct val="100000"/>
            </a:pP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Increase IT agility through </a:t>
            </a:r>
            <a:r>
              <a:rPr lang="en-US" sz="1400" b="1" dirty="0">
                <a:ln>
                  <a:solidFill>
                    <a:srgbClr val="FFFFFF">
                      <a:alpha val="0"/>
                    </a:srgbClr>
                  </a:solidFill>
                </a:ln>
                <a:solidFill>
                  <a:schemeClr val="tx1">
                    <a:lumMod val="50000"/>
                    <a:lumOff val="50000"/>
                  </a:schemeClr>
                </a:solidFill>
                <a:ea typeface="Verdana" pitchFamily="34" charset="0"/>
                <a:cs typeface="Verdana" pitchFamily="34" charset="0"/>
              </a:rPr>
              <a:t>change management </a:t>
            </a: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and</a:t>
            </a:r>
            <a:r>
              <a:rPr lang="en-US" sz="1400" b="1" dirty="0">
                <a:ln>
                  <a:solidFill>
                    <a:srgbClr val="FFFFFF">
                      <a:alpha val="0"/>
                    </a:srgbClr>
                  </a:solidFill>
                </a:ln>
                <a:solidFill>
                  <a:schemeClr val="tx1">
                    <a:lumMod val="50000"/>
                    <a:lumOff val="50000"/>
                  </a:schemeClr>
                </a:solidFill>
                <a:ea typeface="Verdana" pitchFamily="34" charset="0"/>
                <a:cs typeface="Verdana" pitchFamily="34" charset="0"/>
              </a:rPr>
              <a:t> </a:t>
            </a:r>
            <a:r>
              <a:rPr lang="en-US" sz="1400" b="1" dirty="0">
                <a:ln>
                  <a:solidFill>
                    <a:srgbClr val="FFFFFF">
                      <a:alpha val="0"/>
                    </a:srgbClr>
                  </a:solidFill>
                </a:ln>
                <a:solidFill>
                  <a:schemeClr val="tx1">
                    <a:lumMod val="50000"/>
                    <a:lumOff val="50000"/>
                  </a:schemeClr>
                </a:solidFill>
                <a:ea typeface="Verdana" pitchFamily="34" charset="0"/>
                <a:cs typeface="Verdana" pitchFamily="34" charset="0"/>
              </a:rPr>
              <a:t>roadmap planning</a:t>
            </a:r>
            <a:endParaRPr lang="en-US" sz="1400" b="1" dirty="0">
              <a:ln>
                <a:solidFill>
                  <a:srgbClr val="FFFFFF">
                    <a:alpha val="0"/>
                  </a:srgbClr>
                </a:solidFill>
              </a:ln>
              <a:solidFill>
                <a:schemeClr val="tx1">
                  <a:lumMod val="50000"/>
                  <a:lumOff val="50000"/>
                </a:schemeClr>
              </a:solidFill>
              <a:ea typeface="Verdana" pitchFamily="34" charset="0"/>
              <a:cs typeface="Verdana" pitchFamily="34" charset="0"/>
            </a:endParaRPr>
          </a:p>
          <a:p>
            <a:pPr marL="0" lvl="2">
              <a:spcAft>
                <a:spcPts val="612"/>
              </a:spcAft>
              <a:buSzPct val="100000"/>
            </a:pP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Align on</a:t>
            </a:r>
            <a:r>
              <a:rPr lang="en-US" sz="1400" b="1" dirty="0">
                <a:ln>
                  <a:solidFill>
                    <a:srgbClr val="FFFFFF">
                      <a:alpha val="0"/>
                    </a:srgbClr>
                  </a:solidFill>
                </a:ln>
                <a:solidFill>
                  <a:schemeClr val="tx1">
                    <a:lumMod val="50000"/>
                    <a:lumOff val="50000"/>
                  </a:schemeClr>
                </a:solidFill>
                <a:ea typeface="Verdana" pitchFamily="34" charset="0"/>
                <a:cs typeface="Verdana" pitchFamily="34" charset="0"/>
              </a:rPr>
              <a:t> </a:t>
            </a: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measurable </a:t>
            </a:r>
            <a:r>
              <a:rPr lang="en-US" sz="1400" b="1" dirty="0">
                <a:ln>
                  <a:solidFill>
                    <a:srgbClr val="FFFFFF">
                      <a:alpha val="0"/>
                    </a:srgbClr>
                  </a:solidFill>
                </a:ln>
                <a:solidFill>
                  <a:schemeClr val="tx1">
                    <a:lumMod val="50000"/>
                    <a:lumOff val="50000"/>
                  </a:schemeClr>
                </a:solidFill>
                <a:ea typeface="Verdana" pitchFamily="34" charset="0"/>
                <a:cs typeface="Verdana" pitchFamily="34" charset="0"/>
              </a:rPr>
              <a:t>business value </a:t>
            </a: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results</a:t>
            </a:r>
            <a:endParaRPr lang="en-US" sz="1400" b="1" dirty="0">
              <a:ln>
                <a:solidFill>
                  <a:srgbClr val="FFFFFF">
                    <a:alpha val="0"/>
                  </a:srgbClr>
                </a:solidFill>
              </a:ln>
              <a:solidFill>
                <a:schemeClr val="tx1">
                  <a:lumMod val="50000"/>
                  <a:lumOff val="50000"/>
                </a:schemeClr>
              </a:solidFill>
              <a:ea typeface="Verdana" pitchFamily="34" charset="0"/>
              <a:cs typeface="Verdana" pitchFamily="34" charset="0"/>
            </a:endParaRPr>
          </a:p>
          <a:p>
            <a:pPr marL="174896" lvl="2" indent="-174896">
              <a:spcAft>
                <a:spcPts val="612"/>
              </a:spcAft>
              <a:buSzPct val="100000"/>
              <a:buFont typeface="Arial" pitchFamily="34" charset="0"/>
              <a:buChar char="•"/>
            </a:pPr>
            <a:endParaRPr lang="en-US" sz="1400" b="1" dirty="0">
              <a:ln>
                <a:solidFill>
                  <a:srgbClr val="FFFFFF">
                    <a:alpha val="0"/>
                  </a:srgbClr>
                </a:solidFill>
              </a:ln>
              <a:solidFill>
                <a:schemeClr val="tx1">
                  <a:lumMod val="50000"/>
                  <a:lumOff val="50000"/>
                </a:schemeClr>
              </a:solidFill>
              <a:ea typeface="Verdana" pitchFamily="34" charset="0"/>
              <a:cs typeface="Verdana" pitchFamily="34" charset="0"/>
            </a:endParaRPr>
          </a:p>
        </p:txBody>
      </p:sp>
      <p:sp>
        <p:nvSpPr>
          <p:cNvPr id="42" name="Rectangle 41"/>
          <p:cNvSpPr/>
          <p:nvPr/>
        </p:nvSpPr>
        <p:spPr bwMode="auto">
          <a:xfrm>
            <a:off x="6435013" y="4557203"/>
            <a:ext cx="5532841" cy="734575"/>
          </a:xfrm>
          <a:prstGeom prst="rect">
            <a:avLst/>
          </a:prstGeom>
          <a:solidFill>
            <a:schemeClr val="accent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b" anchorCtr="0" compatLnSpc="1">
            <a:prstTxWarp prst="textNoShape">
              <a:avLst/>
            </a:prstTxWarp>
          </a:bodyPr>
          <a:lstStyle/>
          <a:p>
            <a:pPr marL="116597" defTabSz="932472" fontAlgn="base">
              <a:lnSpc>
                <a:spcPct val="90000"/>
              </a:lnSpc>
              <a:spcBef>
                <a:spcPct val="0"/>
              </a:spcBef>
              <a:spcAft>
                <a:spcPct val="0"/>
              </a:spcAft>
            </a:pPr>
            <a:r>
              <a:rPr lang="en-US" sz="2400" spc="-71" dirty="0">
                <a:solidFill>
                  <a:schemeClr val="bg1"/>
                </a:solidFill>
              </a:rPr>
              <a:t>Full lifecycle</a:t>
            </a:r>
          </a:p>
        </p:txBody>
      </p:sp>
      <p:sp>
        <p:nvSpPr>
          <p:cNvPr id="60" name="Round Same Side Corner Rectangle 59"/>
          <p:cNvSpPr/>
          <p:nvPr/>
        </p:nvSpPr>
        <p:spPr>
          <a:xfrm>
            <a:off x="6435013" y="5291777"/>
            <a:ext cx="5541727" cy="1321634"/>
          </a:xfrm>
          <a:prstGeom prst="round2SameRect">
            <a:avLst>
              <a:gd name="adj1" fmla="val 0"/>
              <a:gd name="adj2" fmla="val 4118"/>
            </a:avLst>
          </a:prstGeom>
          <a:ln>
            <a:noFill/>
          </a:ln>
        </p:spPr>
        <p:style>
          <a:lnRef idx="2">
            <a:schemeClr val="accent4"/>
          </a:lnRef>
          <a:fillRef idx="1">
            <a:schemeClr val="lt1"/>
          </a:fillRef>
          <a:effectRef idx="0">
            <a:schemeClr val="accent4"/>
          </a:effectRef>
          <a:fontRef idx="minor">
            <a:schemeClr val="dk1"/>
          </a:fontRef>
        </p:style>
        <p:txBody>
          <a:bodyPr lIns="93278" tIns="46639" rIns="93278" bIns="46639" rtlCol="0" anchor="t"/>
          <a:lstStyle/>
          <a:p>
            <a:pPr marL="0" lvl="2">
              <a:spcAft>
                <a:spcPts val="612"/>
              </a:spcAft>
              <a:buSzPct val="100000"/>
            </a:pP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Enable</a:t>
            </a:r>
            <a:r>
              <a:rPr lang="en-US" sz="1400" b="1" dirty="0">
                <a:ln>
                  <a:solidFill>
                    <a:srgbClr val="FFFFFF">
                      <a:alpha val="0"/>
                    </a:srgbClr>
                  </a:solidFill>
                </a:ln>
                <a:solidFill>
                  <a:schemeClr val="tx1">
                    <a:lumMod val="50000"/>
                    <a:lumOff val="50000"/>
                  </a:schemeClr>
                </a:solidFill>
                <a:ea typeface="Verdana" pitchFamily="34" charset="0"/>
                <a:cs typeface="Verdana" pitchFamily="34" charset="0"/>
              </a:rPr>
              <a:t> end-users </a:t>
            </a: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and </a:t>
            </a:r>
            <a:r>
              <a:rPr lang="en-US" sz="1400" b="1" dirty="0">
                <a:ln>
                  <a:solidFill>
                    <a:srgbClr val="FFFFFF">
                      <a:alpha val="0"/>
                    </a:srgbClr>
                  </a:solidFill>
                </a:ln>
                <a:solidFill>
                  <a:schemeClr val="tx1">
                    <a:lumMod val="50000"/>
                    <a:lumOff val="50000"/>
                  </a:schemeClr>
                </a:solidFill>
                <a:ea typeface="Verdana" pitchFamily="34" charset="0"/>
                <a:cs typeface="Verdana" pitchFamily="34" charset="0"/>
              </a:rPr>
              <a:t>IT team </a:t>
            </a: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for transition to cloud</a:t>
            </a:r>
            <a:r>
              <a:rPr lang="en-US" sz="1400" b="1" dirty="0">
                <a:ln>
                  <a:solidFill>
                    <a:srgbClr val="FFFFFF">
                      <a:alpha val="0"/>
                    </a:srgbClr>
                  </a:solidFill>
                </a:ln>
                <a:solidFill>
                  <a:schemeClr val="tx1">
                    <a:lumMod val="50000"/>
                    <a:lumOff val="50000"/>
                  </a:schemeClr>
                </a:solidFill>
                <a:ea typeface="Verdana" pitchFamily="34" charset="0"/>
                <a:cs typeface="Verdana" pitchFamily="34" charset="0"/>
              </a:rPr>
              <a:t> </a:t>
            </a: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 </a:t>
            </a:r>
          </a:p>
          <a:p>
            <a:pPr marL="0" lvl="2">
              <a:spcAft>
                <a:spcPts val="612"/>
              </a:spcAft>
              <a:buSzPct val="100000"/>
            </a:pP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Prepare </a:t>
            </a:r>
            <a:r>
              <a:rPr lang="en-US" sz="1400" b="1" dirty="0">
                <a:ln>
                  <a:solidFill>
                    <a:srgbClr val="FFFFFF">
                      <a:alpha val="0"/>
                    </a:srgbClr>
                  </a:solidFill>
                </a:ln>
                <a:solidFill>
                  <a:schemeClr val="tx1">
                    <a:lumMod val="50000"/>
                    <a:lumOff val="50000"/>
                  </a:schemeClr>
                </a:solidFill>
                <a:ea typeface="Verdana" pitchFamily="34" charset="0"/>
                <a:cs typeface="Verdana" pitchFamily="34" charset="0"/>
              </a:rPr>
              <a:t>IT environment </a:t>
            </a: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for Office 365 consumption </a:t>
            </a:r>
          </a:p>
          <a:p>
            <a:pPr marL="0" lvl="2">
              <a:spcAft>
                <a:spcPts val="612"/>
              </a:spcAft>
              <a:buSzPct val="100000"/>
            </a:pP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Deliver on time </a:t>
            </a:r>
            <a:r>
              <a:rPr lang="en-US" sz="1400" b="1" dirty="0">
                <a:ln>
                  <a:solidFill>
                    <a:srgbClr val="FFFFFF">
                      <a:alpha val="0"/>
                    </a:srgbClr>
                  </a:solidFill>
                </a:ln>
                <a:solidFill>
                  <a:schemeClr val="tx1">
                    <a:lumMod val="50000"/>
                    <a:lumOff val="50000"/>
                  </a:schemeClr>
                </a:solidFill>
                <a:ea typeface="Verdana" pitchFamily="34" charset="0"/>
                <a:cs typeface="Verdana" pitchFamily="34" charset="0"/>
              </a:rPr>
              <a:t>deployment</a:t>
            </a:r>
          </a:p>
          <a:p>
            <a:pPr marL="0" lvl="2">
              <a:spcAft>
                <a:spcPts val="612"/>
              </a:spcAft>
              <a:buSzPct val="100000"/>
            </a:pP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Provide </a:t>
            </a:r>
            <a:r>
              <a:rPr lang="en-US" sz="1400" b="1" dirty="0">
                <a:ln>
                  <a:solidFill>
                    <a:srgbClr val="FFFFFF">
                      <a:alpha val="0"/>
                    </a:srgbClr>
                  </a:solidFill>
                </a:ln>
                <a:solidFill>
                  <a:schemeClr val="tx1">
                    <a:lumMod val="50000"/>
                    <a:lumOff val="50000"/>
                  </a:schemeClr>
                </a:solidFill>
                <a:ea typeface="Verdana" pitchFamily="34" charset="0"/>
                <a:cs typeface="Verdana" pitchFamily="34" charset="0"/>
              </a:rPr>
              <a:t>enterprise</a:t>
            </a:r>
            <a:r>
              <a:rPr lang="en-US" sz="1400" dirty="0">
                <a:ln>
                  <a:solidFill>
                    <a:srgbClr val="FFFFFF">
                      <a:alpha val="0"/>
                    </a:srgbClr>
                  </a:solidFill>
                </a:ln>
                <a:solidFill>
                  <a:schemeClr val="tx1">
                    <a:lumMod val="50000"/>
                    <a:lumOff val="50000"/>
                  </a:schemeClr>
                </a:solidFill>
                <a:ea typeface="Verdana" pitchFamily="34" charset="0"/>
                <a:cs typeface="Verdana" pitchFamily="34" charset="0"/>
              </a:rPr>
              <a:t> grade </a:t>
            </a:r>
            <a:r>
              <a:rPr lang="en-US" sz="1400" b="1" dirty="0">
                <a:ln>
                  <a:solidFill>
                    <a:srgbClr val="FFFFFF">
                      <a:alpha val="0"/>
                    </a:srgbClr>
                  </a:solidFill>
                </a:ln>
                <a:solidFill>
                  <a:schemeClr val="tx1">
                    <a:lumMod val="50000"/>
                    <a:lumOff val="50000"/>
                  </a:schemeClr>
                </a:solidFill>
                <a:ea typeface="Verdana" pitchFamily="34" charset="0"/>
                <a:cs typeface="Verdana" pitchFamily="34" charset="0"/>
              </a:rPr>
              <a:t>support</a:t>
            </a:r>
            <a:endParaRPr lang="en-US" sz="1400" dirty="0">
              <a:ln>
                <a:solidFill>
                  <a:srgbClr val="FFFFFF">
                    <a:alpha val="0"/>
                  </a:srgbClr>
                </a:solidFill>
              </a:ln>
              <a:solidFill>
                <a:schemeClr val="tx1">
                  <a:lumMod val="50000"/>
                  <a:lumOff val="50000"/>
                </a:schemeClr>
              </a:solidFill>
              <a:ea typeface="Verdana" pitchFamily="34" charset="0"/>
              <a:cs typeface="Verdana" pitchFamily="34" charset="0"/>
            </a:endParaRPr>
          </a:p>
          <a:p>
            <a:pPr marL="174896" lvl="2" indent="-174896">
              <a:spcAft>
                <a:spcPts val="612"/>
              </a:spcAft>
              <a:buSzPct val="100000"/>
              <a:buFont typeface="Arial" pitchFamily="34" charset="0"/>
              <a:buChar char="•"/>
            </a:pPr>
            <a:endParaRPr lang="en-US" sz="1400" dirty="0">
              <a:ln>
                <a:solidFill>
                  <a:srgbClr val="FFFFFF">
                    <a:alpha val="0"/>
                  </a:srgbClr>
                </a:solidFill>
              </a:ln>
              <a:solidFill>
                <a:schemeClr val="tx1">
                  <a:lumMod val="50000"/>
                  <a:lumOff val="50000"/>
                </a:schemeClr>
              </a:solidFill>
              <a:ea typeface="Verdana" pitchFamily="34" charset="0"/>
              <a:cs typeface="Verdana" pitchFamily="34" charset="0"/>
            </a:endParaRPr>
          </a:p>
        </p:txBody>
      </p:sp>
      <p:sp>
        <p:nvSpPr>
          <p:cNvPr id="10" name="Rectangle 9"/>
          <p:cNvSpPr/>
          <p:nvPr/>
        </p:nvSpPr>
        <p:spPr bwMode="auto">
          <a:xfrm>
            <a:off x="9791813" y="6206281"/>
            <a:ext cx="2644662" cy="78824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5270780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ctangle 12"/>
          <p:cNvSpPr/>
          <p:nvPr/>
        </p:nvSpPr>
        <p:spPr bwMode="auto">
          <a:xfrm>
            <a:off x="9791813" y="6206281"/>
            <a:ext cx="2644662" cy="78824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ext Placeholder 1"/>
          <p:cNvSpPr>
            <a:spLocks noGrp="1"/>
          </p:cNvSpPr>
          <p:nvPr>
            <p:ph type="body" idx="1"/>
          </p:nvPr>
        </p:nvSpPr>
        <p:spPr>
          <a:xfrm>
            <a:off x="531279" y="592346"/>
            <a:ext cx="5405857" cy="1695079"/>
          </a:xfrm>
        </p:spPr>
        <p:txBody>
          <a:bodyPr/>
          <a:lstStyle/>
          <a:p>
            <a:r>
              <a:rPr lang="en-US" sz="4900" dirty="0"/>
              <a:t>The Time is NOW</a:t>
            </a:r>
            <a:endParaRPr lang="en-US" sz="4900" dirty="0"/>
          </a:p>
        </p:txBody>
      </p:sp>
      <p:sp>
        <p:nvSpPr>
          <p:cNvPr id="5" name="Content Placeholder 8"/>
          <p:cNvSpPr txBox="1">
            <a:spLocks/>
          </p:cNvSpPr>
          <p:nvPr/>
        </p:nvSpPr>
        <p:spPr>
          <a:xfrm>
            <a:off x="531279" y="3929530"/>
            <a:ext cx="5182534" cy="1392108"/>
          </a:xfrm>
          <a:prstGeom prst="rect">
            <a:avLst/>
          </a:prstGeom>
        </p:spPr>
        <p:txBody>
          <a:bodyPr vert="horz" lIns="0" tIns="0" rIns="0" bIns="0" rtlCol="0">
            <a:noAutofit/>
          </a:bodyPr>
          <a:lstStyle>
            <a:defPPr>
              <a:defRPr lang="en-US"/>
            </a:defPPr>
            <a:lvl1pPr marR="0" indent="0" fontAlgn="auto">
              <a:lnSpc>
                <a:spcPct val="90000"/>
              </a:lnSpc>
              <a:spcBef>
                <a:spcPts val="1200"/>
              </a:spcBef>
              <a:spcAft>
                <a:spcPts val="0"/>
              </a:spcAft>
              <a:buClrTx/>
              <a:buSzPct val="80000"/>
              <a:buFont typeface="Arial" pitchFamily="34" charset="0"/>
              <a:buNone/>
              <a:tabLst/>
              <a:defRPr sz="1600" spc="0" baseline="0">
                <a:solidFill>
                  <a:schemeClr val="bg1"/>
                </a:solidFill>
                <a:cs typeface="Segoe UI" pitchFamily="34" charset="0"/>
              </a:defRPr>
            </a:lvl1pPr>
            <a:lvl2pPr marL="914240" marR="0" indent="-380933" fontAlgn="auto">
              <a:lnSpc>
                <a:spcPct val="90000"/>
              </a:lnSpc>
              <a:spcBef>
                <a:spcPct val="20000"/>
              </a:spcBef>
              <a:spcAft>
                <a:spcPts val="0"/>
              </a:spcAft>
              <a:buClrTx/>
              <a:buSzPct val="90000"/>
              <a:buFont typeface="Wingdings" pitchFamily="2" charset="2"/>
              <a:buChar char=""/>
              <a:tabLst/>
              <a:defRPr sz="2100" spc="0" baseline="0">
                <a:solidFill>
                  <a:schemeClr val="bg2">
                    <a:lumMod val="50000"/>
                  </a:schemeClr>
                </a:solidFill>
                <a:cs typeface="Arial" pitchFamily="34" charset="0"/>
              </a:defRPr>
            </a:lvl2pPr>
            <a:lvl3pPr marL="914240" marR="0" indent="-228560" fontAlgn="auto">
              <a:lnSpc>
                <a:spcPct val="90000"/>
              </a:lnSpc>
              <a:spcBef>
                <a:spcPct val="20000"/>
              </a:spcBef>
              <a:spcAft>
                <a:spcPts val="0"/>
              </a:spcAft>
              <a:buClrTx/>
              <a:buSzPct val="90000"/>
              <a:buFont typeface="Wingdings" pitchFamily="2" charset="2"/>
              <a:buChar char=""/>
              <a:tabLst>
                <a:tab pos="798513" algn="l"/>
              </a:tabLst>
              <a:defRPr sz="1900" spc="0" baseline="0">
                <a:solidFill>
                  <a:schemeClr val="bg2">
                    <a:lumMod val="50000"/>
                  </a:schemeClr>
                </a:solidFill>
                <a:cs typeface="Arial" pitchFamily="34" charset="0"/>
              </a:defRPr>
            </a:lvl3pPr>
            <a:lvl4pPr marL="1218987" marR="0" indent="-228560" fontAlgn="auto">
              <a:lnSpc>
                <a:spcPct val="90000"/>
              </a:lnSpc>
              <a:spcBef>
                <a:spcPct val="20000"/>
              </a:spcBef>
              <a:spcAft>
                <a:spcPts val="0"/>
              </a:spcAft>
              <a:buClrTx/>
              <a:buSzPct val="90000"/>
              <a:buFont typeface="Wingdings" pitchFamily="2" charset="2"/>
              <a:buChar char=""/>
              <a:tabLst/>
              <a:defRPr sz="1600" spc="0" baseline="0">
                <a:solidFill>
                  <a:schemeClr val="bg2">
                    <a:lumMod val="50000"/>
                  </a:schemeClr>
                </a:solidFill>
                <a:cs typeface="Arial" pitchFamily="34" charset="0"/>
              </a:defRPr>
            </a:lvl4pPr>
            <a:lvl5pPr marL="1447547" marR="0" indent="-228560" fontAlgn="auto">
              <a:lnSpc>
                <a:spcPct val="90000"/>
              </a:lnSpc>
              <a:spcBef>
                <a:spcPct val="20000"/>
              </a:spcBef>
              <a:spcAft>
                <a:spcPts val="0"/>
              </a:spcAft>
              <a:buClrTx/>
              <a:buSzPct val="90000"/>
              <a:buFont typeface="Wingdings" pitchFamily="2" charset="2"/>
              <a:buChar char=""/>
              <a:tabLst>
                <a:tab pos="1255713" algn="l"/>
              </a:tabLst>
              <a:defRPr sz="1600" spc="0" baseline="0">
                <a:solidFill>
                  <a:schemeClr val="bg2">
                    <a:lumMod val="50000"/>
                  </a:schemeClr>
                </a:solidFill>
                <a:cs typeface="Arial" pitchFamily="34" charset="0"/>
              </a:defRPr>
            </a:lvl5pPr>
            <a:lvl6pPr marL="2514499" indent="-228591">
              <a:spcBef>
                <a:spcPct val="20000"/>
              </a:spcBef>
              <a:buFont typeface="Arial" pitchFamily="34" charset="0"/>
              <a:buChar char="•"/>
              <a:defRPr sz="2100"/>
            </a:lvl6pPr>
            <a:lvl7pPr marL="2971681" indent="-228591">
              <a:spcBef>
                <a:spcPct val="20000"/>
              </a:spcBef>
              <a:buFont typeface="Arial" pitchFamily="34" charset="0"/>
              <a:buChar char="•"/>
              <a:defRPr sz="2100"/>
            </a:lvl7pPr>
            <a:lvl8pPr marL="3428863" indent="-228591">
              <a:spcBef>
                <a:spcPct val="20000"/>
              </a:spcBef>
              <a:buFont typeface="Arial" pitchFamily="34" charset="0"/>
              <a:buChar char="•"/>
              <a:defRPr sz="2100"/>
            </a:lvl8pPr>
            <a:lvl9pPr marL="3886045" indent="-228591">
              <a:spcBef>
                <a:spcPct val="20000"/>
              </a:spcBef>
              <a:buFont typeface="Arial" pitchFamily="34" charset="0"/>
              <a:buChar char="•"/>
              <a:defRPr sz="2100"/>
            </a:lvl9pPr>
          </a:lstStyle>
          <a:p>
            <a:r>
              <a:rPr lang="en-US" sz="2400" spc="-71" dirty="0">
                <a:cs typeface="+mn-cs"/>
              </a:rPr>
              <a:t>Add Office 365 to your </a:t>
            </a:r>
            <a:r>
              <a:rPr lang="en-US" sz="2400" spc="-71" dirty="0">
                <a:cs typeface="+mn-cs"/>
              </a:rPr>
              <a:t>EA.</a:t>
            </a:r>
            <a:endParaRPr lang="en-US" sz="2400" spc="-71" dirty="0">
              <a:cs typeface="+mn-cs"/>
            </a:endParaRPr>
          </a:p>
          <a:p>
            <a:r>
              <a:rPr lang="en-US" sz="2400" spc="-71" dirty="0">
                <a:cs typeface="+mn-cs"/>
              </a:rPr>
              <a:t>Microsoft </a:t>
            </a:r>
            <a:r>
              <a:rPr lang="en-US" sz="2400" spc="-71" dirty="0">
                <a:cs typeface="+mn-cs"/>
              </a:rPr>
              <a:t>will help offset your deployment </a:t>
            </a:r>
            <a:r>
              <a:rPr lang="en-US" sz="2400" spc="-71" dirty="0">
                <a:cs typeface="+mn-cs"/>
              </a:rPr>
              <a:t>cost.</a:t>
            </a:r>
            <a:endParaRPr lang="en-US" sz="2400" spc="-71" dirty="0">
              <a:cs typeface="+mn-cs"/>
            </a:endParaRPr>
          </a:p>
          <a:p>
            <a:endParaRPr lang="en-US" sz="2400" i="1" spc="-71" dirty="0">
              <a:cs typeface="+mn-cs"/>
            </a:endParaRPr>
          </a:p>
        </p:txBody>
      </p:sp>
      <p:sp>
        <p:nvSpPr>
          <p:cNvPr id="6" name="TextBox 5"/>
          <p:cNvSpPr txBox="1"/>
          <p:nvPr/>
        </p:nvSpPr>
        <p:spPr>
          <a:xfrm>
            <a:off x="6560620" y="290067"/>
            <a:ext cx="4514056" cy="507831"/>
          </a:xfrm>
          <a:prstGeom prst="rect">
            <a:avLst/>
          </a:prstGeom>
          <a:noFill/>
        </p:spPr>
        <p:txBody>
          <a:bodyPr wrap="none" lIns="0" tIns="0" rIns="0" bIns="0" rtlCol="0">
            <a:spAutoFit/>
          </a:bodyPr>
          <a:lstStyle/>
          <a:p>
            <a:r>
              <a:rPr lang="en-US" sz="3300" spc="-102" dirty="0">
                <a:ln w="3175">
                  <a:noFill/>
                </a:ln>
                <a:gradFill>
                  <a:gsLst>
                    <a:gs pos="1250">
                      <a:schemeClr val="tx2"/>
                    </a:gs>
                    <a:gs pos="100000">
                      <a:schemeClr val="tx2"/>
                    </a:gs>
                  </a:gsLst>
                  <a:lin ang="5400000" scaled="0"/>
                </a:gradFill>
                <a:latin typeface="+mj-lt"/>
                <a:cs typeface="Arial" charset="0"/>
              </a:rPr>
              <a:t>For CAL Suite Customers</a:t>
            </a:r>
          </a:p>
        </p:txBody>
      </p:sp>
      <p:graphicFrame>
        <p:nvGraphicFramePr>
          <p:cNvPr id="8" name="Table 7"/>
          <p:cNvGraphicFramePr>
            <a:graphicFrameLocks noGrp="1"/>
          </p:cNvGraphicFramePr>
          <p:nvPr>
            <p:extLst>
              <p:ext uri="{D42A27DB-BD31-4B8C-83A1-F6EECF244321}">
                <p14:modId xmlns:p14="http://schemas.microsoft.com/office/powerpoint/2010/main" val="1613330197"/>
              </p:ext>
            </p:extLst>
          </p:nvPr>
        </p:nvGraphicFramePr>
        <p:xfrm>
          <a:off x="6581298" y="1879337"/>
          <a:ext cx="5391926" cy="2202877"/>
        </p:xfrm>
        <a:graphic>
          <a:graphicData uri="http://schemas.openxmlformats.org/drawingml/2006/table">
            <a:tbl>
              <a:tblPr firstRow="1" bandRow="1">
                <a:tableStyleId>{69012ECD-51FC-41F1-AA8D-1B2483CD663E}</a:tableStyleId>
              </a:tblPr>
              <a:tblGrid>
                <a:gridCol w="2708272"/>
                <a:gridCol w="2683654"/>
              </a:tblGrid>
              <a:tr h="527047">
                <a:tc>
                  <a:txBody>
                    <a:bodyPr/>
                    <a:lstStyle/>
                    <a:p>
                      <a:pPr algn="ctr">
                        <a:lnSpc>
                          <a:spcPts val="1700"/>
                        </a:lnSpc>
                      </a:pPr>
                      <a:endParaRPr lang="en-US" sz="2400" dirty="0">
                        <a:latin typeface="+mn-lt"/>
                      </a:endParaRPr>
                    </a:p>
                  </a:txBody>
                  <a:tcPr marL="0" marR="0" marT="0" marB="0" anchor="ctr">
                    <a:lnR w="12700" cap="flat" cmpd="sng" algn="ctr">
                      <a:solidFill>
                        <a:schemeClr val="tx2"/>
                      </a:solidFill>
                      <a:prstDash val="solid"/>
                      <a:round/>
                      <a:headEnd type="none" w="med" len="med"/>
                      <a:tailEnd type="none" w="med" len="med"/>
                    </a:lnR>
                  </a:tcPr>
                </a:tc>
                <a:tc>
                  <a:txBody>
                    <a:bodyPr/>
                    <a:lstStyle/>
                    <a:p>
                      <a:pPr algn="ctr">
                        <a:lnSpc>
                          <a:spcPts val="1700"/>
                        </a:lnSpc>
                      </a:pPr>
                      <a:r>
                        <a:rPr lang="en-US" sz="2400" b="0" dirty="0" smtClean="0">
                          <a:latin typeface="+mn-lt"/>
                        </a:rPr>
                        <a:t>Your EA License</a:t>
                      </a:r>
                      <a:endParaRPr lang="en-US" sz="2400" b="0" dirty="0">
                        <a:latin typeface="+mn-lt"/>
                      </a:endParaRPr>
                    </a:p>
                  </a:txBody>
                  <a:tcPr marL="0" marR="0" marT="0" marB="0" anchor="ctr">
                    <a:lnL w="12700" cap="flat" cmpd="sng" algn="ctr">
                      <a:solidFill>
                        <a:schemeClr val="tx2"/>
                      </a:solidFill>
                      <a:prstDash val="solid"/>
                      <a:round/>
                      <a:headEnd type="none" w="med" len="med"/>
                      <a:tailEnd type="none" w="med" len="med"/>
                    </a:lnL>
                  </a:tcPr>
                </a:tc>
              </a:tr>
              <a:tr h="527047">
                <a:tc>
                  <a:txBody>
                    <a:bodyPr/>
                    <a:lstStyle/>
                    <a:p>
                      <a:pPr marL="117475" marR="0" lvl="1" indent="0" algn="ctr" defTabSz="914363" rtl="0" eaLnBrk="1" fontAlgn="auto" latinLnBrk="0" hangingPunct="1">
                        <a:lnSpc>
                          <a:spcPts val="1700"/>
                        </a:lnSpc>
                        <a:spcBef>
                          <a:spcPts val="0"/>
                        </a:spcBef>
                        <a:spcAft>
                          <a:spcPts val="800"/>
                        </a:spcAft>
                        <a:buClrTx/>
                        <a:buSzTx/>
                        <a:buFontTx/>
                        <a:buNone/>
                        <a:tabLst>
                          <a:tab pos="233363" algn="l"/>
                        </a:tabLst>
                        <a:defRPr/>
                      </a:pPr>
                      <a:r>
                        <a:rPr lang="en-US" sz="2000" kern="1200" spc="-70" dirty="0" smtClean="0">
                          <a:solidFill>
                            <a:schemeClr val="bg1"/>
                          </a:solidFill>
                          <a:latin typeface="+mn-lt"/>
                          <a:ea typeface="+mn-ea"/>
                          <a:cs typeface="+mn-cs"/>
                        </a:rPr>
                        <a:t>Service Plan</a:t>
                      </a:r>
                    </a:p>
                  </a:txBody>
                  <a:tcPr marL="0" marR="0" marT="0" marB="0" anchor="ctr">
                    <a:lnR w="12700" cap="flat" cmpd="sng" algn="ctr">
                      <a:solidFill>
                        <a:schemeClr val="tx2"/>
                      </a:solidFill>
                      <a:prstDash val="solid"/>
                      <a:round/>
                      <a:headEnd type="none" w="med" len="med"/>
                      <a:tailEnd type="none" w="med" len="med"/>
                    </a:lnR>
                    <a:solidFill>
                      <a:schemeClr val="tx1">
                        <a:lumMod val="50000"/>
                        <a:lumOff val="50000"/>
                      </a:schemeClr>
                    </a:solidFill>
                  </a:tcPr>
                </a:tc>
                <a:tc>
                  <a:txBody>
                    <a:bodyPr/>
                    <a:lstStyle/>
                    <a:p>
                      <a:pPr marL="117475" lvl="1" algn="ctr" defTabSz="914363" rtl="0" eaLnBrk="1" latinLnBrk="0" hangingPunct="1">
                        <a:lnSpc>
                          <a:spcPts val="1700"/>
                        </a:lnSpc>
                        <a:spcAft>
                          <a:spcPts val="800"/>
                        </a:spcAft>
                        <a:tabLst>
                          <a:tab pos="233363" algn="l"/>
                        </a:tabLst>
                      </a:pPr>
                      <a:r>
                        <a:rPr lang="en-US" sz="2000" kern="1200" spc="-70" dirty="0" smtClean="0">
                          <a:solidFill>
                            <a:schemeClr val="bg1"/>
                          </a:solidFill>
                          <a:latin typeface="+mn-lt"/>
                          <a:ea typeface="+mn-ea"/>
                          <a:cs typeface="+mn-cs"/>
                        </a:rPr>
                        <a:t>Core</a:t>
                      </a:r>
                      <a:r>
                        <a:rPr lang="en-US" sz="2000" kern="1200" spc="-70" baseline="0" dirty="0" smtClean="0">
                          <a:solidFill>
                            <a:schemeClr val="bg1"/>
                          </a:solidFill>
                          <a:latin typeface="+mn-lt"/>
                          <a:ea typeface="+mn-ea"/>
                          <a:cs typeface="+mn-cs"/>
                        </a:rPr>
                        <a:t> </a:t>
                      </a:r>
                      <a:r>
                        <a:rPr lang="en-US" sz="2000" kern="1200" spc="-70" dirty="0" smtClean="0">
                          <a:solidFill>
                            <a:schemeClr val="bg1"/>
                          </a:solidFill>
                          <a:latin typeface="+mn-lt"/>
                          <a:ea typeface="+mn-ea"/>
                          <a:cs typeface="+mn-cs"/>
                        </a:rPr>
                        <a:t>CAL + Office</a:t>
                      </a:r>
                      <a:endParaRPr lang="en-US" sz="2000" kern="1200" spc="-70" dirty="0">
                        <a:solidFill>
                          <a:schemeClr val="bg1"/>
                        </a:solidFill>
                        <a:latin typeface="+mn-lt"/>
                        <a:ea typeface="+mn-ea"/>
                        <a:cs typeface="+mn-cs"/>
                      </a:endParaRPr>
                    </a:p>
                  </a:txBody>
                  <a:tcPr marL="0" marR="0" marT="0" marB="0" anchor="ctr">
                    <a:lnL w="12700" cap="flat" cmpd="sng" algn="ctr">
                      <a:solidFill>
                        <a:schemeClr val="tx2"/>
                      </a:solidFill>
                      <a:prstDash val="solid"/>
                      <a:round/>
                      <a:headEnd type="none" w="med" len="med"/>
                      <a:tailEnd type="none" w="med" len="med"/>
                    </a:lnL>
                    <a:solidFill>
                      <a:schemeClr val="tx1">
                        <a:lumMod val="50000"/>
                        <a:lumOff val="50000"/>
                      </a:schemeClr>
                    </a:solidFill>
                  </a:tcPr>
                </a:tc>
              </a:tr>
              <a:tr h="527047">
                <a:tc>
                  <a:txBody>
                    <a:bodyPr/>
                    <a:lstStyle/>
                    <a:p>
                      <a:pPr marL="117475" lvl="1" algn="l" defTabSz="914363" rtl="0" eaLnBrk="1" latinLnBrk="0" hangingPunct="1">
                        <a:spcAft>
                          <a:spcPts val="800"/>
                        </a:spcAft>
                        <a:tabLst>
                          <a:tab pos="233363" algn="l"/>
                        </a:tabLst>
                      </a:pPr>
                      <a:r>
                        <a:rPr lang="en-US" sz="2000" kern="1200" spc="-70" dirty="0" smtClean="0">
                          <a:gradFill>
                            <a:gsLst>
                              <a:gs pos="2917">
                                <a:schemeClr val="bg2"/>
                              </a:gs>
                              <a:gs pos="95000">
                                <a:schemeClr val="bg2"/>
                              </a:gs>
                            </a:gsLst>
                            <a:lin ang="5400000" scaled="0"/>
                          </a:gradFill>
                          <a:latin typeface="+mn-lt"/>
                          <a:ea typeface="+mn-ea"/>
                          <a:cs typeface="+mn-cs"/>
                        </a:rPr>
                        <a:t>Office 365 E3</a:t>
                      </a:r>
                      <a:endParaRPr lang="en-US" sz="2000" kern="1200" spc="-70" dirty="0">
                        <a:gradFill>
                          <a:gsLst>
                            <a:gs pos="2917">
                              <a:schemeClr val="bg2"/>
                            </a:gs>
                            <a:gs pos="95000">
                              <a:schemeClr val="bg2"/>
                            </a:gs>
                          </a:gsLst>
                          <a:lin ang="5400000" scaled="0"/>
                        </a:gradFill>
                        <a:latin typeface="+mn-lt"/>
                        <a:ea typeface="+mn-ea"/>
                        <a:cs typeface="+mn-cs"/>
                      </a:endParaRPr>
                    </a:p>
                  </a:txBody>
                  <a:tcPr marL="27989" marR="27989" marT="0" marB="0" anchor="ctr">
                    <a:lnR w="12700" cap="flat" cmpd="sng" algn="ctr">
                      <a:solidFill>
                        <a:schemeClr val="tx2"/>
                      </a:solidFill>
                      <a:prstDash val="solid"/>
                      <a:round/>
                      <a:headEnd type="none" w="med" len="med"/>
                      <a:tailEnd type="none" w="med" len="med"/>
                    </a:lnR>
                  </a:tcPr>
                </a:tc>
                <a:tc>
                  <a:txBody>
                    <a:bodyPr/>
                    <a:lstStyle/>
                    <a:p>
                      <a:pPr marL="117475" marR="0" lvl="1" indent="0" algn="l" defTabSz="914363" rtl="0" eaLnBrk="1" fontAlgn="auto" latinLnBrk="0" hangingPunct="1">
                        <a:lnSpc>
                          <a:spcPct val="100000"/>
                        </a:lnSpc>
                        <a:spcBef>
                          <a:spcPts val="0"/>
                        </a:spcBef>
                        <a:spcAft>
                          <a:spcPts val="800"/>
                        </a:spcAft>
                        <a:buClrTx/>
                        <a:buSzTx/>
                        <a:buFontTx/>
                        <a:buNone/>
                        <a:tabLst>
                          <a:tab pos="233363" algn="l"/>
                        </a:tabLst>
                        <a:defRPr/>
                      </a:pPr>
                      <a:r>
                        <a:rPr lang="en-US" sz="2000" kern="1200" spc="-70" dirty="0" smtClean="0">
                          <a:gradFill>
                            <a:gsLst>
                              <a:gs pos="2917">
                                <a:schemeClr val="bg2"/>
                              </a:gs>
                              <a:gs pos="95000">
                                <a:schemeClr val="bg2"/>
                              </a:gs>
                            </a:gsLst>
                            <a:lin ang="5400000" scaled="0"/>
                          </a:gradFill>
                          <a:latin typeface="+mn-lt"/>
                          <a:ea typeface="+mn-ea"/>
                          <a:cs typeface="+mn-cs"/>
                        </a:rPr>
                        <a:t>$4.50 per user/month</a:t>
                      </a:r>
                    </a:p>
                  </a:txBody>
                  <a:tcPr marL="27989" marR="186596" marT="0" marB="0" anchor="ctr">
                    <a:lnL w="12700" cap="flat" cmpd="sng" algn="ctr">
                      <a:solidFill>
                        <a:schemeClr val="tx2"/>
                      </a:solidFill>
                      <a:prstDash val="solid"/>
                      <a:round/>
                      <a:headEnd type="none" w="med" len="med"/>
                      <a:tailEnd type="none" w="med" len="med"/>
                    </a:lnL>
                  </a:tcPr>
                </a:tc>
              </a:tr>
              <a:tr h="621736">
                <a:tc>
                  <a:txBody>
                    <a:bodyPr/>
                    <a:lstStyle/>
                    <a:p>
                      <a:pPr marL="117475" lvl="1" algn="l" defTabSz="914363" rtl="0" eaLnBrk="1" latinLnBrk="0" hangingPunct="1">
                        <a:spcAft>
                          <a:spcPts val="800"/>
                        </a:spcAft>
                        <a:tabLst>
                          <a:tab pos="233363" algn="l"/>
                        </a:tabLst>
                      </a:pPr>
                      <a:r>
                        <a:rPr lang="en-US" sz="2000" kern="1200" spc="-70" dirty="0" smtClean="0">
                          <a:gradFill>
                            <a:gsLst>
                              <a:gs pos="2917">
                                <a:schemeClr val="bg2"/>
                              </a:gs>
                              <a:gs pos="95000">
                                <a:schemeClr val="bg2"/>
                              </a:gs>
                            </a:gsLst>
                            <a:lin ang="5400000" scaled="0"/>
                          </a:gradFill>
                          <a:latin typeface="+mn-lt"/>
                          <a:ea typeface="+mn-ea"/>
                          <a:cs typeface="+mn-cs"/>
                        </a:rPr>
                        <a:t>Exchange Online Plan 1</a:t>
                      </a:r>
                      <a:endParaRPr lang="en-US" sz="2000" kern="1200" spc="-70" dirty="0">
                        <a:gradFill>
                          <a:gsLst>
                            <a:gs pos="2917">
                              <a:schemeClr val="bg2"/>
                            </a:gs>
                            <a:gs pos="95000">
                              <a:schemeClr val="bg2"/>
                            </a:gs>
                          </a:gsLst>
                          <a:lin ang="5400000" scaled="0"/>
                        </a:gradFill>
                        <a:latin typeface="+mn-lt"/>
                        <a:ea typeface="+mn-ea"/>
                        <a:cs typeface="+mn-cs"/>
                      </a:endParaRPr>
                    </a:p>
                  </a:txBody>
                  <a:tcPr marL="27989" marR="27989" marT="0" marB="0" anchor="ctr">
                    <a:lnR w="12700" cap="flat" cmpd="sng" algn="ctr">
                      <a:solidFill>
                        <a:schemeClr val="tx2"/>
                      </a:solidFill>
                      <a:prstDash val="solid"/>
                      <a:round/>
                      <a:headEnd type="none" w="med" len="med"/>
                      <a:tailEnd type="none" w="med" len="med"/>
                    </a:lnR>
                  </a:tcPr>
                </a:tc>
                <a:tc>
                  <a:txBody>
                    <a:bodyPr/>
                    <a:lstStyle/>
                    <a:p>
                      <a:pPr marL="117475" marR="0" lvl="1" indent="0" algn="l" defTabSz="914363" rtl="0" eaLnBrk="1" fontAlgn="auto" latinLnBrk="0" hangingPunct="1">
                        <a:lnSpc>
                          <a:spcPct val="100000"/>
                        </a:lnSpc>
                        <a:spcBef>
                          <a:spcPts val="0"/>
                        </a:spcBef>
                        <a:spcAft>
                          <a:spcPts val="800"/>
                        </a:spcAft>
                        <a:buClrTx/>
                        <a:buSzTx/>
                        <a:buFontTx/>
                        <a:buNone/>
                        <a:tabLst>
                          <a:tab pos="233363" algn="l"/>
                        </a:tabLst>
                        <a:defRPr/>
                      </a:pPr>
                      <a:r>
                        <a:rPr lang="en-US" sz="2000" kern="1200" spc="-70" dirty="0" smtClean="0">
                          <a:gradFill>
                            <a:gsLst>
                              <a:gs pos="2917">
                                <a:schemeClr val="bg2"/>
                              </a:gs>
                              <a:gs pos="95000">
                                <a:schemeClr val="bg2"/>
                              </a:gs>
                            </a:gsLst>
                            <a:lin ang="5400000" scaled="0"/>
                          </a:gradFill>
                          <a:latin typeface="+mn-lt"/>
                          <a:ea typeface="+mn-ea"/>
                          <a:cs typeface="+mn-cs"/>
                        </a:rPr>
                        <a:t>$1.50</a:t>
                      </a:r>
                      <a:r>
                        <a:rPr lang="en-US" sz="2000" kern="1200" spc="-70" baseline="0" dirty="0" smtClean="0">
                          <a:gradFill>
                            <a:gsLst>
                              <a:gs pos="2917">
                                <a:schemeClr val="bg2"/>
                              </a:gs>
                              <a:gs pos="95000">
                                <a:schemeClr val="bg2"/>
                              </a:gs>
                            </a:gsLst>
                            <a:lin ang="5400000" scaled="0"/>
                          </a:gradFill>
                          <a:latin typeface="+mn-lt"/>
                          <a:ea typeface="+mn-ea"/>
                          <a:cs typeface="+mn-cs"/>
                        </a:rPr>
                        <a:t> </a:t>
                      </a:r>
                      <a:r>
                        <a:rPr lang="en-US" sz="2000" kern="1200" spc="-70" dirty="0" smtClean="0">
                          <a:gradFill>
                            <a:gsLst>
                              <a:gs pos="2917">
                                <a:schemeClr val="bg2"/>
                              </a:gs>
                              <a:gs pos="95000">
                                <a:schemeClr val="bg2"/>
                              </a:gs>
                            </a:gsLst>
                            <a:lin ang="5400000" scaled="0"/>
                          </a:gradFill>
                          <a:latin typeface="+mn-lt"/>
                          <a:ea typeface="+mn-ea"/>
                          <a:cs typeface="+mn-cs"/>
                        </a:rPr>
                        <a:t>per user/month</a:t>
                      </a:r>
                    </a:p>
                  </a:txBody>
                  <a:tcPr marL="27989" marR="186596" marT="0" marB="0" anchor="ctr">
                    <a:lnL w="12700" cap="flat" cmpd="sng" algn="ctr">
                      <a:solidFill>
                        <a:schemeClr val="tx2"/>
                      </a:solidFill>
                      <a:prstDash val="solid"/>
                      <a:round/>
                      <a:headEnd type="none" w="med" len="med"/>
                      <a:tailEnd type="none" w="med" len="med"/>
                    </a:lnL>
                  </a:tcPr>
                </a:tc>
              </a:tr>
            </a:tbl>
          </a:graphicData>
        </a:graphic>
      </p:graphicFrame>
      <p:sp>
        <p:nvSpPr>
          <p:cNvPr id="4" name="Rectangle 3"/>
          <p:cNvSpPr/>
          <p:nvPr/>
        </p:nvSpPr>
        <p:spPr bwMode="auto">
          <a:xfrm>
            <a:off x="6351171" y="1387566"/>
            <a:ext cx="5896666" cy="4760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56" tIns="46639" rIns="46639" bIns="46639" numCol="1" spcCol="0" rtlCol="0" fromWordArt="0" anchor="t" anchorCtr="0" forceAA="0" compatLnSpc="1">
            <a:prstTxWarp prst="textNoShape">
              <a:avLst/>
            </a:prstTxWarp>
            <a:noAutofit/>
          </a:bodyPr>
          <a:lstStyle/>
          <a:p>
            <a:pPr defTabSz="932472" fontAlgn="base">
              <a:spcBef>
                <a:spcPct val="0"/>
              </a:spcBef>
              <a:spcAft>
                <a:spcPct val="0"/>
              </a:spcAft>
            </a:pPr>
            <a:endParaRPr lang="en-US" sz="1600" i="1" spc="-71" dirty="0">
              <a:solidFill>
                <a:schemeClr val="tx1">
                  <a:lumMod val="50000"/>
                  <a:lumOff val="50000"/>
                </a:schemeClr>
              </a:solidFill>
            </a:endParaRPr>
          </a:p>
        </p:txBody>
      </p:sp>
      <p:sp>
        <p:nvSpPr>
          <p:cNvPr id="20" name="Rectangle 19"/>
          <p:cNvSpPr/>
          <p:nvPr/>
        </p:nvSpPr>
        <p:spPr bwMode="auto">
          <a:xfrm>
            <a:off x="6351171" y="5145309"/>
            <a:ext cx="4177233" cy="10347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56" tIns="46639" rIns="46639" bIns="46639" numCol="1" spcCol="0" rtlCol="0" fromWordArt="0" anchor="t" anchorCtr="0" forceAA="0" compatLnSpc="1">
            <a:prstTxWarp prst="textNoShape">
              <a:avLst/>
            </a:prstTxWarp>
            <a:noAutofit/>
          </a:bodyPr>
          <a:lstStyle/>
          <a:p>
            <a:pPr marL="119836" lvl="1">
              <a:spcAft>
                <a:spcPts val="816"/>
              </a:spcAft>
              <a:tabLst>
                <a:tab pos="238054" algn="l"/>
              </a:tabLst>
            </a:pPr>
            <a:r>
              <a:rPr lang="en-US" sz="2000" spc="-71" dirty="0">
                <a:gradFill>
                  <a:gsLst>
                    <a:gs pos="2917">
                      <a:schemeClr val="bg2"/>
                    </a:gs>
                    <a:gs pos="95000">
                      <a:schemeClr val="bg2"/>
                    </a:gs>
                  </a:gsLst>
                  <a:lin ang="5400000" scaled="0"/>
                </a:gradFill>
              </a:rPr>
              <a:t>Minimum </a:t>
            </a:r>
            <a:r>
              <a:rPr lang="en-US" sz="2000" spc="-71" dirty="0">
                <a:gradFill>
                  <a:gsLst>
                    <a:gs pos="2917">
                      <a:schemeClr val="bg2"/>
                    </a:gs>
                    <a:gs pos="95000">
                      <a:schemeClr val="bg2"/>
                    </a:gs>
                  </a:gsLst>
                  <a:lin ang="5400000" scaled="0"/>
                </a:gradFill>
              </a:rPr>
              <a:t>250 seats</a:t>
            </a:r>
          </a:p>
          <a:p>
            <a:pPr marL="119836" lvl="1">
              <a:spcAft>
                <a:spcPts val="816"/>
              </a:spcAft>
              <a:tabLst>
                <a:tab pos="238054" algn="l"/>
              </a:tabLst>
            </a:pPr>
            <a:r>
              <a:rPr lang="en-US" sz="2000" spc="-71" dirty="0">
                <a:gradFill>
                  <a:gsLst>
                    <a:gs pos="2917">
                      <a:schemeClr val="bg2"/>
                    </a:gs>
                    <a:gs pos="95000">
                      <a:schemeClr val="bg2"/>
                    </a:gs>
                  </a:gsLst>
                  <a:lin ang="5400000" scaled="0"/>
                </a:gradFill>
              </a:rPr>
              <a:t>$40 per seat for first 3,000 seats </a:t>
            </a:r>
            <a:endParaRPr lang="en-US" sz="2000" spc="-71" baseline="30000" dirty="0">
              <a:gradFill>
                <a:gsLst>
                  <a:gs pos="2917">
                    <a:schemeClr val="bg2"/>
                  </a:gs>
                  <a:gs pos="95000">
                    <a:schemeClr val="bg2"/>
                  </a:gs>
                </a:gsLst>
                <a:lin ang="5400000" scaled="0"/>
              </a:gradFill>
            </a:endParaRPr>
          </a:p>
          <a:p>
            <a:pPr marL="119836" lvl="1">
              <a:spcAft>
                <a:spcPts val="816"/>
              </a:spcAft>
              <a:tabLst>
                <a:tab pos="238054" algn="l"/>
              </a:tabLst>
            </a:pPr>
            <a:r>
              <a:rPr lang="en-US" sz="2000" spc="-71" dirty="0">
                <a:gradFill>
                  <a:gsLst>
                    <a:gs pos="2917">
                      <a:schemeClr val="bg2"/>
                    </a:gs>
                    <a:gs pos="95000">
                      <a:schemeClr val="bg2"/>
                    </a:gs>
                  </a:gsLst>
                  <a:lin ang="5400000" scaled="0"/>
                </a:gradFill>
              </a:rPr>
              <a:t>$5 per seat for each additional seat</a:t>
            </a:r>
          </a:p>
          <a:p>
            <a:pPr defTabSz="932472" fontAlgn="base">
              <a:spcBef>
                <a:spcPct val="0"/>
              </a:spcBef>
              <a:spcAft>
                <a:spcPts val="816"/>
              </a:spcAft>
            </a:pPr>
            <a:endParaRPr lang="en-US" sz="2000" spc="-71" dirty="0">
              <a:solidFill>
                <a:schemeClr val="tx1">
                  <a:lumMod val="50000"/>
                  <a:lumOff val="50000"/>
                </a:schemeClr>
              </a:solidFill>
            </a:endParaRPr>
          </a:p>
        </p:txBody>
      </p:sp>
      <p:sp>
        <p:nvSpPr>
          <p:cNvPr id="12" name="Rectangle 11"/>
          <p:cNvSpPr/>
          <p:nvPr/>
        </p:nvSpPr>
        <p:spPr bwMode="auto">
          <a:xfrm>
            <a:off x="6351170" y="4088590"/>
            <a:ext cx="5745381" cy="4760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56" tIns="46639" rIns="46639" bIns="46639" numCol="1" spcCol="0" rtlCol="0" fromWordArt="0" anchor="t" anchorCtr="0" forceAA="0" compatLnSpc="1">
            <a:prstTxWarp prst="textNoShape">
              <a:avLst/>
            </a:prstTxWarp>
            <a:noAutofit/>
          </a:bodyPr>
          <a:lstStyle/>
          <a:p>
            <a:pPr defTabSz="932472" fontAlgn="base">
              <a:spcBef>
                <a:spcPct val="0"/>
              </a:spcBef>
              <a:spcAft>
                <a:spcPct val="0"/>
              </a:spcAft>
            </a:pPr>
            <a:endParaRPr lang="en-US" sz="1400" i="1" spc="-71" dirty="0">
              <a:solidFill>
                <a:schemeClr val="tx1">
                  <a:lumMod val="50000"/>
                  <a:lumOff val="50000"/>
                </a:schemeClr>
              </a:solidFill>
            </a:endParaRPr>
          </a:p>
        </p:txBody>
      </p:sp>
      <p:sp>
        <p:nvSpPr>
          <p:cNvPr id="9" name="Rectangle 8"/>
          <p:cNvSpPr/>
          <p:nvPr/>
        </p:nvSpPr>
        <p:spPr>
          <a:xfrm>
            <a:off x="6499764" y="4625584"/>
            <a:ext cx="3163551" cy="463521"/>
          </a:xfrm>
          <a:prstGeom prst="rect">
            <a:avLst/>
          </a:prstGeom>
        </p:spPr>
        <p:txBody>
          <a:bodyPr wrap="none" lIns="93278" tIns="46639" rIns="93278" bIns="46639">
            <a:spAutoFit/>
          </a:bodyPr>
          <a:lstStyle/>
          <a:p>
            <a:pPr algn="ctr" defTabSz="932472" fontAlgn="base">
              <a:spcBef>
                <a:spcPts val="1224"/>
              </a:spcBef>
              <a:spcAft>
                <a:spcPct val="0"/>
              </a:spcAft>
            </a:pPr>
            <a:r>
              <a:rPr lang="en-US" sz="2400" spc="-102" dirty="0">
                <a:ln w="3175">
                  <a:noFill/>
                </a:ln>
                <a:gradFill>
                  <a:gsLst>
                    <a:gs pos="1250">
                      <a:schemeClr val="tx2"/>
                    </a:gs>
                    <a:gs pos="100000">
                      <a:schemeClr val="tx2"/>
                    </a:gs>
                  </a:gsLst>
                  <a:lin ang="5400000" scaled="0"/>
                </a:gradFill>
                <a:latin typeface="+mj-lt"/>
                <a:cs typeface="Arial" charset="0"/>
              </a:rPr>
              <a:t>Deployment Investment</a:t>
            </a:r>
          </a:p>
        </p:txBody>
      </p:sp>
      <p:sp>
        <p:nvSpPr>
          <p:cNvPr id="15" name="Rectangle 14"/>
          <p:cNvSpPr/>
          <p:nvPr/>
        </p:nvSpPr>
        <p:spPr>
          <a:xfrm>
            <a:off x="6457669" y="1234902"/>
            <a:ext cx="3791928" cy="463521"/>
          </a:xfrm>
          <a:prstGeom prst="rect">
            <a:avLst/>
          </a:prstGeom>
        </p:spPr>
        <p:txBody>
          <a:bodyPr wrap="none" lIns="93278" tIns="46639" rIns="93278" bIns="46639">
            <a:spAutoFit/>
          </a:bodyPr>
          <a:lstStyle/>
          <a:p>
            <a:pPr algn="ctr" defTabSz="932472" fontAlgn="base">
              <a:spcBef>
                <a:spcPts val="1224"/>
              </a:spcBef>
              <a:spcAft>
                <a:spcPct val="0"/>
              </a:spcAft>
            </a:pPr>
            <a:r>
              <a:rPr lang="en-US" sz="2400" spc="-102" dirty="0">
                <a:ln w="3175">
                  <a:noFill/>
                </a:ln>
                <a:gradFill>
                  <a:gsLst>
                    <a:gs pos="1250">
                      <a:schemeClr val="tx2"/>
                    </a:gs>
                    <a:gs pos="100000">
                      <a:schemeClr val="tx2"/>
                    </a:gs>
                  </a:gsLst>
                  <a:lin ang="5400000" scaled="0"/>
                </a:gradFill>
                <a:latin typeface="+mj-lt"/>
                <a:cs typeface="Arial" charset="0"/>
              </a:rPr>
              <a:t>Office 365 Service Plan Offer</a:t>
            </a:r>
          </a:p>
        </p:txBody>
      </p:sp>
      <p:sp>
        <p:nvSpPr>
          <p:cNvPr id="3" name="TextBox 2"/>
          <p:cNvSpPr txBox="1"/>
          <p:nvPr/>
        </p:nvSpPr>
        <p:spPr>
          <a:xfrm>
            <a:off x="531279" y="1863587"/>
            <a:ext cx="4390912" cy="1272400"/>
          </a:xfrm>
          <a:prstGeom prst="rect">
            <a:avLst/>
          </a:prstGeom>
          <a:noFill/>
        </p:spPr>
        <p:txBody>
          <a:bodyPr wrap="none" lIns="0" tIns="0" rIns="0" bIns="0" rtlCol="0">
            <a:spAutoFit/>
          </a:bodyPr>
          <a:lstStyle/>
          <a:p>
            <a:pPr>
              <a:lnSpc>
                <a:spcPct val="90000"/>
              </a:lnSpc>
              <a:spcBef>
                <a:spcPct val="20000"/>
              </a:spcBef>
              <a:buSzPct val="80000"/>
            </a:pPr>
            <a:r>
              <a:rPr lang="en-US" sz="4100" spc="-71" dirty="0">
                <a:gradFill>
                  <a:gsLst>
                    <a:gs pos="100000">
                      <a:schemeClr val="bg1"/>
                    </a:gs>
                    <a:gs pos="0">
                      <a:schemeClr val="bg1"/>
                    </a:gs>
                  </a:gsLst>
                  <a:lin ang="5400000" scaled="0"/>
                </a:gradFill>
                <a:latin typeface="+mj-lt"/>
              </a:rPr>
              <a:t>Promotional Offer +</a:t>
            </a:r>
          </a:p>
          <a:p>
            <a:pPr>
              <a:lnSpc>
                <a:spcPct val="90000"/>
              </a:lnSpc>
              <a:spcBef>
                <a:spcPct val="20000"/>
              </a:spcBef>
              <a:buSzPct val="80000"/>
            </a:pPr>
            <a:r>
              <a:rPr lang="en-US" sz="4100" spc="-71" dirty="0">
                <a:gradFill>
                  <a:gsLst>
                    <a:gs pos="100000">
                      <a:schemeClr val="bg1"/>
                    </a:gs>
                    <a:gs pos="0">
                      <a:schemeClr val="bg1"/>
                    </a:gs>
                  </a:gsLst>
                  <a:lin ang="5400000" scaled="0"/>
                </a:gradFill>
                <a:latin typeface="+mj-lt"/>
              </a:rPr>
              <a:t>Deployment Offer</a:t>
            </a:r>
          </a:p>
        </p:txBody>
      </p:sp>
    </p:spTree>
    <p:extLst>
      <p:ext uri="{BB962C8B-B14F-4D97-AF65-F5344CB8AC3E}">
        <p14:creationId xmlns:p14="http://schemas.microsoft.com/office/powerpoint/2010/main" val="1703345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531279" y="6526955"/>
            <a:ext cx="572078" cy="223825"/>
          </a:xfrm>
          <a:prstGeom prst="rect">
            <a:avLst/>
          </a:prstGeom>
        </p:spPr>
        <p:txBody>
          <a:bodyPr lIns="93278" tIns="46639" rIns="93278" bIns="46639"/>
          <a:lstStyle/>
          <a:p>
            <a:fld id="{727B4C2D-45E2-4621-8491-2995EB46A674}" type="slidenum">
              <a:rPr lang="en-US" smtClean="0"/>
              <a:pPr/>
              <a:t>87</a:t>
            </a:fld>
            <a:endParaRPr lang="en-US" dirty="0"/>
          </a:p>
        </p:txBody>
      </p:sp>
      <p:pic>
        <p:nvPicPr>
          <p:cNvPr id="2" name="Picture 1"/>
          <p:cNvPicPr>
            <a:picLocks noChangeAspect="1"/>
          </p:cNvPicPr>
          <p:nvPr/>
        </p:nvPicPr>
        <p:blipFill>
          <a:blip r:embed="rId2"/>
          <a:stretch>
            <a:fillRect/>
          </a:stretch>
        </p:blipFill>
        <p:spPr>
          <a:xfrm>
            <a:off x="129580" y="0"/>
            <a:ext cx="12166637" cy="6994525"/>
          </a:xfrm>
          <a:prstGeom prst="rect">
            <a:avLst/>
          </a:prstGeom>
        </p:spPr>
      </p:pic>
      <p:sp>
        <p:nvSpPr>
          <p:cNvPr id="6" name="Title 5"/>
          <p:cNvSpPr txBox="1">
            <a:spLocks/>
          </p:cNvSpPr>
          <p:nvPr/>
        </p:nvSpPr>
        <p:spPr>
          <a:xfrm>
            <a:off x="1034926" y="6788388"/>
            <a:ext cx="1894081" cy="214572"/>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a:ln w="3175">
                  <a:noFill/>
                </a:ln>
                <a:gradFill>
                  <a:gsLst>
                    <a:gs pos="1250">
                      <a:schemeClr val="tx2"/>
                    </a:gs>
                    <a:gs pos="100000">
                      <a:schemeClr val="tx2"/>
                    </a:gs>
                  </a:gsLst>
                  <a:lin ang="5400000" scaled="0"/>
                </a:gradFill>
                <a:effectLst/>
                <a:latin typeface="+mj-lt"/>
                <a:ea typeface="+mn-ea"/>
                <a:cs typeface="Arial" charset="0"/>
              </a:defRPr>
            </a:lvl1pPr>
          </a:lstStyle>
          <a:p>
            <a:r>
              <a:rPr lang="en-US" sz="1200" dirty="0"/>
              <a:t>**Tablet Edition as well**</a:t>
            </a:r>
            <a:endParaRPr lang="en-US" sz="1200" dirty="0"/>
          </a:p>
        </p:txBody>
      </p:sp>
    </p:spTree>
    <p:extLst>
      <p:ext uri="{BB962C8B-B14F-4D97-AF65-F5344CB8AC3E}">
        <p14:creationId xmlns:p14="http://schemas.microsoft.com/office/powerpoint/2010/main" val="267972208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531279" y="6526955"/>
            <a:ext cx="572078" cy="223825"/>
          </a:xfrm>
          <a:prstGeom prst="rect">
            <a:avLst/>
          </a:prstGeom>
        </p:spPr>
        <p:txBody>
          <a:bodyPr lIns="93278" tIns="46639" rIns="93278" bIns="46639"/>
          <a:lstStyle/>
          <a:p>
            <a:fld id="{727B4C2D-45E2-4621-8491-2995EB46A674}" type="slidenum">
              <a:rPr lang="en-US" smtClean="0"/>
              <a:pPr/>
              <a:t>88</a:t>
            </a:fld>
            <a:endParaRPr lang="en-US" dirty="0"/>
          </a:p>
        </p:txBody>
      </p:sp>
      <p:pic>
        <p:nvPicPr>
          <p:cNvPr id="2" name="Picture 1"/>
          <p:cNvPicPr>
            <a:picLocks noChangeAspect="1"/>
          </p:cNvPicPr>
          <p:nvPr/>
        </p:nvPicPr>
        <p:blipFill>
          <a:blip r:embed="rId2"/>
          <a:stretch>
            <a:fillRect/>
          </a:stretch>
        </p:blipFill>
        <p:spPr>
          <a:xfrm>
            <a:off x="388741" y="0"/>
            <a:ext cx="11645922" cy="6994525"/>
          </a:xfrm>
          <a:prstGeom prst="rect">
            <a:avLst/>
          </a:prstGeom>
        </p:spPr>
      </p:pic>
    </p:spTree>
    <p:extLst>
      <p:ext uri="{BB962C8B-B14F-4D97-AF65-F5344CB8AC3E}">
        <p14:creationId xmlns:p14="http://schemas.microsoft.com/office/powerpoint/2010/main" val="40542530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531279" y="6526955"/>
            <a:ext cx="572078" cy="223825"/>
          </a:xfrm>
          <a:prstGeom prst="rect">
            <a:avLst/>
          </a:prstGeom>
        </p:spPr>
        <p:txBody>
          <a:bodyPr lIns="93278" tIns="46639" rIns="93278" bIns="46639"/>
          <a:lstStyle/>
          <a:p>
            <a:fld id="{727B4C2D-45E2-4621-8491-2995EB46A674}" type="slidenum">
              <a:rPr lang="en-US" smtClean="0"/>
              <a:pPr/>
              <a:t>89</a:t>
            </a:fld>
            <a:endParaRPr lang="en-US" dirty="0"/>
          </a:p>
        </p:txBody>
      </p:sp>
      <p:pic>
        <p:nvPicPr>
          <p:cNvPr id="4" name="Picture 3"/>
          <p:cNvPicPr>
            <a:picLocks noChangeAspect="1"/>
          </p:cNvPicPr>
          <p:nvPr/>
        </p:nvPicPr>
        <p:blipFill>
          <a:blip r:embed="rId2"/>
          <a:stretch>
            <a:fillRect/>
          </a:stretch>
        </p:blipFill>
        <p:spPr>
          <a:xfrm>
            <a:off x="246203" y="0"/>
            <a:ext cx="11937824" cy="6994525"/>
          </a:xfrm>
          <a:prstGeom prst="rect">
            <a:avLst/>
          </a:prstGeom>
        </p:spPr>
      </p:pic>
      <p:sp>
        <p:nvSpPr>
          <p:cNvPr id="5" name="Title 5"/>
          <p:cNvSpPr>
            <a:spLocks noGrp="1"/>
          </p:cNvSpPr>
          <p:nvPr>
            <p:ph type="title"/>
          </p:nvPr>
        </p:nvSpPr>
        <p:spPr>
          <a:xfrm>
            <a:off x="117441" y="2511891"/>
            <a:ext cx="2948563" cy="476724"/>
          </a:xfrm>
        </p:spPr>
        <p:txBody>
          <a:bodyPr/>
          <a:lstStyle/>
          <a:p>
            <a:r>
              <a:rPr lang="en-US" sz="1200" dirty="0" smtClean="0">
                <a:solidFill>
                  <a:srgbClr val="FF0000"/>
                </a:solidFill>
              </a:rPr>
              <a:t>choose between Newsfeed and </a:t>
            </a:r>
            <a:br>
              <a:rPr lang="en-US" sz="1200" dirty="0" smtClean="0">
                <a:solidFill>
                  <a:srgbClr val="FF0000"/>
                </a:solidFill>
              </a:rPr>
            </a:br>
            <a:r>
              <a:rPr lang="en-US" sz="1200" dirty="0" smtClean="0">
                <a:solidFill>
                  <a:srgbClr val="FF0000"/>
                </a:solidFill>
              </a:rPr>
              <a:t>Yammer</a:t>
            </a:r>
            <a:endParaRPr lang="en-US" sz="1200" dirty="0">
              <a:solidFill>
                <a:srgbClr val="FF0000"/>
              </a:solidFill>
            </a:endParaRPr>
          </a:p>
        </p:txBody>
      </p:sp>
    </p:spTree>
    <p:extLst>
      <p:ext uri="{BB962C8B-B14F-4D97-AF65-F5344CB8AC3E}">
        <p14:creationId xmlns:p14="http://schemas.microsoft.com/office/powerpoint/2010/main" val="391843019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bwMode="auto">
          <a:xfrm rot="5400000" flipH="1">
            <a:off x="2779239" y="3421469"/>
            <a:ext cx="4895760" cy="107800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8" tIns="146285" rIns="182858" bIns="146285" numCol="1" spcCol="0" rtlCol="0" fromWordArt="0" anchor="t" anchorCtr="0" forceAA="0" compatLnSpc="1">
            <a:prstTxWarp prst="textNoShape">
              <a:avLst/>
            </a:prstTxWarp>
            <a:noAutofit/>
          </a:bodyPr>
          <a:lstStyle/>
          <a:p>
            <a:pPr algn="ctr" defTabSz="914012" fontAlgn="base">
              <a:lnSpc>
                <a:spcPct val="90000"/>
              </a:lnSpc>
              <a:spcBef>
                <a:spcPct val="0"/>
              </a:spcBef>
              <a:spcAft>
                <a:spcPct val="0"/>
              </a:spcAft>
            </a:pPr>
            <a:endParaRPr lang="en-US" sz="2000" spc="-50" dirty="0">
              <a:gradFill>
                <a:gsLst>
                  <a:gs pos="1250">
                    <a:schemeClr val="bg1"/>
                  </a:gs>
                  <a:gs pos="10417">
                    <a:schemeClr val="bg1"/>
                  </a:gs>
                </a:gsLst>
                <a:lin ang="5400000" scaled="0"/>
              </a:gradFill>
            </a:endParaRPr>
          </a:p>
        </p:txBody>
      </p:sp>
      <p:sp useBgFill="1">
        <p:nvSpPr>
          <p:cNvPr id="44" name="Rectangle 43"/>
          <p:cNvSpPr/>
          <p:nvPr/>
        </p:nvSpPr>
        <p:spPr bwMode="auto">
          <a:xfrm rot="2040000" flipH="1">
            <a:off x="4068420" y="872194"/>
            <a:ext cx="2881859" cy="98497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8" tIns="146285" rIns="182858" bIns="146285" numCol="1" spcCol="0" rtlCol="0" fromWordArt="0" anchor="t" anchorCtr="0" forceAA="0" compatLnSpc="1">
            <a:prstTxWarp prst="textNoShape">
              <a:avLst/>
            </a:prstTxWarp>
            <a:noAutofit/>
          </a:bodyPr>
          <a:lstStyle/>
          <a:p>
            <a:pPr algn="ctr" defTabSz="914012" fontAlgn="base">
              <a:lnSpc>
                <a:spcPct val="90000"/>
              </a:lnSpc>
              <a:spcBef>
                <a:spcPct val="0"/>
              </a:spcBef>
              <a:spcAft>
                <a:spcPct val="0"/>
              </a:spcAft>
            </a:pPr>
            <a:endParaRPr lang="en-US" sz="2000" spc="-50" dirty="0">
              <a:gradFill>
                <a:gsLst>
                  <a:gs pos="1250">
                    <a:schemeClr val="bg1"/>
                  </a:gs>
                  <a:gs pos="10417">
                    <a:schemeClr val="bg1"/>
                  </a:gs>
                </a:gsLst>
                <a:lin ang="5400000" scaled="0"/>
              </a:gradFill>
            </a:endParaRPr>
          </a:p>
        </p:txBody>
      </p:sp>
      <p:sp useBgFill="1">
        <p:nvSpPr>
          <p:cNvPr id="45" name="Rectangle 44"/>
          <p:cNvSpPr/>
          <p:nvPr/>
        </p:nvSpPr>
        <p:spPr bwMode="auto">
          <a:xfrm rot="19560000" flipH="1">
            <a:off x="4068420" y="6063773"/>
            <a:ext cx="2881859" cy="98497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8" tIns="146285" rIns="182858" bIns="146285" numCol="1" spcCol="0" rtlCol="0" fromWordArt="0" anchor="t" anchorCtr="0" forceAA="0" compatLnSpc="1">
            <a:prstTxWarp prst="textNoShape">
              <a:avLst/>
            </a:prstTxWarp>
            <a:noAutofit/>
          </a:bodyPr>
          <a:lstStyle/>
          <a:p>
            <a:pPr algn="ctr" defTabSz="914012" fontAlgn="base">
              <a:lnSpc>
                <a:spcPct val="90000"/>
              </a:lnSpc>
              <a:spcBef>
                <a:spcPct val="0"/>
              </a:spcBef>
              <a:spcAft>
                <a:spcPct val="0"/>
              </a:spcAft>
            </a:pPr>
            <a:endParaRPr lang="en-US" sz="2000" spc="-50" dirty="0">
              <a:gradFill>
                <a:gsLst>
                  <a:gs pos="1250">
                    <a:schemeClr val="bg1"/>
                  </a:gs>
                  <a:gs pos="10417">
                    <a:schemeClr val="bg1"/>
                  </a:gs>
                </a:gsLst>
                <a:lin ang="5400000" scaled="0"/>
              </a:gradFill>
            </a:endParaRPr>
          </a:p>
        </p:txBody>
      </p:sp>
      <p:sp useBgFill="1">
        <p:nvSpPr>
          <p:cNvPr id="46" name="Rectangle 45"/>
          <p:cNvSpPr/>
          <p:nvPr/>
        </p:nvSpPr>
        <p:spPr bwMode="auto">
          <a:xfrm>
            <a:off x="-4759" y="447"/>
            <a:ext cx="4844875" cy="6993632"/>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8" tIns="146285" rIns="182858" bIns="146285" numCol="1" spcCol="0" rtlCol="0" fromWordArt="0" anchor="t" anchorCtr="0" forceAA="0" compatLnSpc="1">
            <a:prstTxWarp prst="textNoShape">
              <a:avLst/>
            </a:prstTxWarp>
            <a:noAutofit/>
          </a:bodyPr>
          <a:lstStyle/>
          <a:p>
            <a:pPr algn="ctr" defTabSz="914012" fontAlgn="base">
              <a:lnSpc>
                <a:spcPct val="90000"/>
              </a:lnSpc>
              <a:spcBef>
                <a:spcPct val="0"/>
              </a:spcBef>
              <a:spcAft>
                <a:spcPct val="0"/>
              </a:spcAft>
            </a:pPr>
            <a:endParaRPr lang="en-US" sz="2000" spc="-50" dirty="0">
              <a:gradFill>
                <a:gsLst>
                  <a:gs pos="1250">
                    <a:schemeClr val="bg1"/>
                  </a:gs>
                  <a:gs pos="10417">
                    <a:schemeClr val="bg1"/>
                  </a:gs>
                </a:gsLst>
                <a:lin ang="5400000" scaled="0"/>
              </a:gradFill>
            </a:endParaRPr>
          </a:p>
        </p:txBody>
      </p:sp>
      <p:grpSp>
        <p:nvGrpSpPr>
          <p:cNvPr id="7" name="Group 6"/>
          <p:cNvGrpSpPr/>
          <p:nvPr/>
        </p:nvGrpSpPr>
        <p:grpSpPr>
          <a:xfrm>
            <a:off x="-6844" y="1512593"/>
            <a:ext cx="12443323" cy="4895762"/>
            <a:chOff x="0" y="1512339"/>
            <a:chExt cx="12443323" cy="4896387"/>
          </a:xfrm>
        </p:grpSpPr>
        <p:grpSp>
          <p:nvGrpSpPr>
            <p:cNvPr id="5" name="Group 4"/>
            <p:cNvGrpSpPr/>
            <p:nvPr/>
          </p:nvGrpSpPr>
          <p:grpSpPr>
            <a:xfrm>
              <a:off x="7596685" y="1512341"/>
              <a:ext cx="4846638" cy="4896385"/>
              <a:chOff x="7589838" y="1512341"/>
              <a:chExt cx="4846638" cy="4896385"/>
            </a:xfrm>
          </p:grpSpPr>
          <p:sp>
            <p:nvSpPr>
              <p:cNvPr id="9" name="Rectangle 8"/>
              <p:cNvSpPr/>
              <p:nvPr/>
            </p:nvSpPr>
            <p:spPr bwMode="auto">
              <a:xfrm>
                <a:off x="7589838" y="1512341"/>
                <a:ext cx="4846638" cy="4896385"/>
              </a:xfrm>
              <a:prstGeom prst="rect">
                <a:avLst/>
              </a:prstGeom>
              <a:solidFill>
                <a:schemeClr val="tx1">
                  <a:lumMod val="20000"/>
                  <a:lumOff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7" tIns="146285" rIns="182857" bIns="146285" numCol="1" spcCol="0" rtlCol="0" fromWordArt="0" anchor="t" anchorCtr="0" forceAA="0" compatLnSpc="1">
                <a:prstTxWarp prst="textNoShape">
                  <a:avLst/>
                </a:prstTxWarp>
                <a:noAutofit/>
              </a:bodyPr>
              <a:lstStyle/>
              <a:p>
                <a:pPr algn="ctr" defTabSz="914012" fontAlgn="base">
                  <a:lnSpc>
                    <a:spcPct val="90000"/>
                  </a:lnSpc>
                  <a:spcBef>
                    <a:spcPct val="0"/>
                  </a:spcBef>
                  <a:spcAft>
                    <a:spcPct val="0"/>
                  </a:spcAft>
                </a:pPr>
                <a:endParaRPr lang="en-US" sz="2000" spc="-50" dirty="0">
                  <a:gradFill>
                    <a:gsLst>
                      <a:gs pos="1250">
                        <a:schemeClr val="bg1"/>
                      </a:gs>
                      <a:gs pos="10417">
                        <a:schemeClr val="bg1"/>
                      </a:gs>
                    </a:gsLst>
                    <a:lin ang="5400000" scaled="0"/>
                  </a:gradFill>
                </a:endParaRPr>
              </a:p>
            </p:txBody>
          </p:sp>
          <p:sp>
            <p:nvSpPr>
              <p:cNvPr id="2" name="TextBox 1"/>
              <p:cNvSpPr txBox="1"/>
              <p:nvPr/>
            </p:nvSpPr>
            <p:spPr>
              <a:xfrm>
                <a:off x="8463861" y="1709896"/>
                <a:ext cx="3098592" cy="683264"/>
              </a:xfrm>
              <a:prstGeom prst="rect">
                <a:avLst/>
              </a:prstGeom>
              <a:noFill/>
            </p:spPr>
            <p:txBody>
              <a:bodyPr wrap="square" lIns="182857" tIns="146285" rIns="182857" bIns="146285" rtlCol="0">
                <a:spAutoFit/>
              </a:bodyPr>
              <a:lstStyle/>
              <a:p>
                <a:pPr algn="ctr">
                  <a:lnSpc>
                    <a:spcPct val="90000"/>
                  </a:lnSpc>
                </a:pPr>
                <a:r>
                  <a:rPr lang="en-US" sz="2800" spc="-50" dirty="0">
                    <a:gradFill>
                      <a:gsLst>
                        <a:gs pos="76106">
                          <a:schemeClr val="accent1"/>
                        </a:gs>
                        <a:gs pos="58000">
                          <a:schemeClr val="accent1"/>
                        </a:gs>
                      </a:gsLst>
                      <a:lin ang="5400000" scaled="0"/>
                    </a:gradFill>
                    <a:latin typeface="Segoe UI Semibold" panose="020B0702040204020203" pitchFamily="34" charset="0"/>
                  </a:rPr>
                  <a:t>Windows Server</a:t>
                </a:r>
              </a:p>
            </p:txBody>
          </p:sp>
          <p:sp>
            <p:nvSpPr>
              <p:cNvPr id="33" name="TextBox 32"/>
              <p:cNvSpPr txBox="1"/>
              <p:nvPr/>
            </p:nvSpPr>
            <p:spPr>
              <a:xfrm>
                <a:off x="8463861" y="5534664"/>
                <a:ext cx="3098592" cy="683264"/>
              </a:xfrm>
              <a:prstGeom prst="rect">
                <a:avLst/>
              </a:prstGeom>
              <a:noFill/>
            </p:spPr>
            <p:txBody>
              <a:bodyPr wrap="square" lIns="182857" tIns="146285" rIns="182857" bIns="146285" rtlCol="0">
                <a:spAutoFit/>
              </a:bodyPr>
              <a:lstStyle/>
              <a:p>
                <a:pPr algn="ctr">
                  <a:lnSpc>
                    <a:spcPct val="90000"/>
                  </a:lnSpc>
                </a:pPr>
                <a:r>
                  <a:rPr lang="en-US" sz="2800" spc="-50" dirty="0">
                    <a:gradFill>
                      <a:gsLst>
                        <a:gs pos="76106">
                          <a:schemeClr val="accent1"/>
                        </a:gs>
                        <a:gs pos="58000">
                          <a:schemeClr val="accent1"/>
                        </a:gs>
                      </a:gsLst>
                      <a:lin ang="5400000" scaled="0"/>
                    </a:gradFill>
                    <a:latin typeface="Segoe UI Semibold" panose="020B0702040204020203" pitchFamily="34" charset="0"/>
                  </a:rPr>
                  <a:t>Windows Azure</a:t>
                </a:r>
              </a:p>
            </p:txBody>
          </p:sp>
          <p:grpSp>
            <p:nvGrpSpPr>
              <p:cNvPr id="14" name="Group 13"/>
              <p:cNvGrpSpPr/>
              <p:nvPr/>
            </p:nvGrpSpPr>
            <p:grpSpPr>
              <a:xfrm>
                <a:off x="8463861" y="2405839"/>
                <a:ext cx="3098592" cy="3103425"/>
                <a:chOff x="8006661" y="2436319"/>
                <a:chExt cx="3098592" cy="3103425"/>
              </a:xfrm>
            </p:grpSpPr>
            <p:sp>
              <p:nvSpPr>
                <p:cNvPr id="34" name="Oval 24"/>
                <p:cNvSpPr>
                  <a:spLocks noChangeArrowheads="1"/>
                </p:cNvSpPr>
                <p:nvPr/>
              </p:nvSpPr>
              <p:spPr bwMode="auto">
                <a:xfrm>
                  <a:off x="8006661" y="2436319"/>
                  <a:ext cx="3098592" cy="3103425"/>
                </a:xfrm>
                <a:prstGeom prst="ellipse">
                  <a:avLst/>
                </a:prstGeom>
                <a:solidFill>
                  <a:schemeClr val="accent1"/>
                </a:solidFill>
                <a:ln w="120650">
                  <a:noFill/>
                </a:ln>
              </p:spPr>
              <p:txBody>
                <a:bodyPr vert="horz" wrap="square" lIns="93257" tIns="46628" rIns="93257" bIns="46628" numCol="1" anchor="t" anchorCtr="0" compatLnSpc="1">
                  <a:prstTxWarp prst="textNoShape">
                    <a:avLst/>
                  </a:prstTxWarp>
                </a:bodyPr>
                <a:lstStyle/>
                <a:p>
                  <a:pPr defTabSz="914227">
                    <a:defRPr/>
                  </a:pPr>
                  <a:endParaRPr lang="en-US" kern="0" dirty="0">
                    <a:ln w="6350">
                      <a:noFill/>
                    </a:ln>
                    <a:solidFill>
                      <a:srgbClr val="00188F">
                        <a:lumMod val="60000"/>
                        <a:lumOff val="40000"/>
                      </a:srgbClr>
                    </a:solidFill>
                  </a:endParaRPr>
                </a:p>
              </p:txBody>
            </p:sp>
            <p:sp>
              <p:nvSpPr>
                <p:cNvPr id="93" name="Oval 24"/>
                <p:cNvSpPr>
                  <a:spLocks noChangeArrowheads="1"/>
                </p:cNvSpPr>
                <p:nvPr/>
              </p:nvSpPr>
              <p:spPr bwMode="auto">
                <a:xfrm>
                  <a:off x="8145916" y="2570168"/>
                  <a:ext cx="2831315" cy="2835728"/>
                </a:xfrm>
                <a:prstGeom prst="ellipse">
                  <a:avLst/>
                </a:prstGeom>
                <a:solidFill>
                  <a:schemeClr val="bg1"/>
                </a:solidFill>
                <a:ln>
                  <a:noFill/>
                </a:ln>
              </p:spPr>
              <p:txBody>
                <a:bodyPr vert="horz" wrap="square" lIns="93257" tIns="46628" rIns="93257" bIns="46628" numCol="1" anchor="t" anchorCtr="0" compatLnSpc="1">
                  <a:prstTxWarp prst="textNoShape">
                    <a:avLst/>
                  </a:prstTxWarp>
                </a:bodyPr>
                <a:lstStyle/>
                <a:p>
                  <a:pPr defTabSz="914227">
                    <a:defRPr/>
                  </a:pPr>
                  <a:endParaRPr lang="en-US" kern="0" dirty="0">
                    <a:solidFill>
                      <a:srgbClr val="00188F">
                        <a:lumMod val="60000"/>
                        <a:lumOff val="40000"/>
                      </a:srgbClr>
                    </a:solidFill>
                  </a:endParaRPr>
                </a:p>
              </p:txBody>
            </p:sp>
            <p:sp>
              <p:nvSpPr>
                <p:cNvPr id="48" name="Freeform 539"/>
                <p:cNvSpPr>
                  <a:spLocks noChangeAspect="1"/>
                </p:cNvSpPr>
                <p:nvPr/>
              </p:nvSpPr>
              <p:spPr bwMode="auto">
                <a:xfrm>
                  <a:off x="8558637" y="3428167"/>
                  <a:ext cx="1994639" cy="1096627"/>
                </a:xfrm>
                <a:custGeom>
                  <a:avLst/>
                  <a:gdLst>
                    <a:gd name="T0" fmla="*/ 312 w 400"/>
                    <a:gd name="T1" fmla="*/ 220 h 220"/>
                    <a:gd name="T2" fmla="*/ 45 w 400"/>
                    <a:gd name="T3" fmla="*/ 220 h 220"/>
                    <a:gd name="T4" fmla="*/ 0 w 400"/>
                    <a:gd name="T5" fmla="*/ 175 h 220"/>
                    <a:gd name="T6" fmla="*/ 34 w 400"/>
                    <a:gd name="T7" fmla="*/ 131 h 220"/>
                    <a:gd name="T8" fmla="*/ 87 w 400"/>
                    <a:gd name="T9" fmla="*/ 91 h 220"/>
                    <a:gd name="T10" fmla="*/ 183 w 400"/>
                    <a:gd name="T11" fmla="*/ 0 h 220"/>
                    <a:gd name="T12" fmla="*/ 270 w 400"/>
                    <a:gd name="T13" fmla="*/ 55 h 220"/>
                    <a:gd name="T14" fmla="*/ 312 w 400"/>
                    <a:gd name="T15" fmla="*/ 44 h 220"/>
                    <a:gd name="T16" fmla="*/ 400 w 400"/>
                    <a:gd name="T17" fmla="*/ 132 h 220"/>
                    <a:gd name="T18" fmla="*/ 312 w 400"/>
                    <a:gd name="T19"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220">
                      <a:moveTo>
                        <a:pt x="312" y="220"/>
                      </a:moveTo>
                      <a:cubicBezTo>
                        <a:pt x="45" y="220"/>
                        <a:pt x="45" y="220"/>
                        <a:pt x="45" y="220"/>
                      </a:cubicBezTo>
                      <a:cubicBezTo>
                        <a:pt x="20" y="220"/>
                        <a:pt x="0" y="200"/>
                        <a:pt x="0" y="175"/>
                      </a:cubicBezTo>
                      <a:cubicBezTo>
                        <a:pt x="0" y="154"/>
                        <a:pt x="15" y="136"/>
                        <a:pt x="34" y="131"/>
                      </a:cubicBezTo>
                      <a:cubicBezTo>
                        <a:pt x="43" y="110"/>
                        <a:pt x="63" y="94"/>
                        <a:pt x="87" y="91"/>
                      </a:cubicBezTo>
                      <a:cubicBezTo>
                        <a:pt x="89" y="40"/>
                        <a:pt x="131" y="0"/>
                        <a:pt x="183" y="0"/>
                      </a:cubicBezTo>
                      <a:cubicBezTo>
                        <a:pt x="220" y="0"/>
                        <a:pt x="254" y="22"/>
                        <a:pt x="270" y="55"/>
                      </a:cubicBezTo>
                      <a:cubicBezTo>
                        <a:pt x="282" y="48"/>
                        <a:pt x="297" y="44"/>
                        <a:pt x="312" y="44"/>
                      </a:cubicBezTo>
                      <a:cubicBezTo>
                        <a:pt x="360" y="44"/>
                        <a:pt x="400" y="84"/>
                        <a:pt x="400" y="132"/>
                      </a:cubicBezTo>
                      <a:cubicBezTo>
                        <a:pt x="400" y="181"/>
                        <a:pt x="360" y="220"/>
                        <a:pt x="312" y="220"/>
                      </a:cubicBezTo>
                      <a:close/>
                    </a:path>
                  </a:pathLst>
                </a:custGeom>
                <a:solidFill>
                  <a:schemeClr val="accent1"/>
                </a:solidFill>
                <a:ln>
                  <a:noFill/>
                </a:ln>
                <a:extLst/>
              </p:spPr>
              <p:txBody>
                <a:bodyPr vert="horz" wrap="square" lIns="91428" tIns="45714" rIns="91428" bIns="45714" numCol="1" anchor="t" anchorCtr="0" compatLnSpc="1">
                  <a:prstTxWarp prst="textNoShape">
                    <a:avLst/>
                  </a:prstTxWarp>
                </a:bodyPr>
                <a:lstStyle/>
                <a:p>
                  <a:endParaRPr lang="en-US"/>
                </a:p>
              </p:txBody>
            </p:sp>
          </p:grpSp>
          <p:grpSp>
            <p:nvGrpSpPr>
              <p:cNvPr id="4" name="Group 3"/>
              <p:cNvGrpSpPr/>
              <p:nvPr/>
            </p:nvGrpSpPr>
            <p:grpSpPr>
              <a:xfrm>
                <a:off x="8294691" y="3787861"/>
                <a:ext cx="3436933" cy="339381"/>
                <a:chOff x="7909503" y="3234408"/>
                <a:chExt cx="3780627" cy="373319"/>
              </a:xfrm>
            </p:grpSpPr>
            <p:sp>
              <p:nvSpPr>
                <p:cNvPr id="49" name="Chevron 48"/>
                <p:cNvSpPr/>
                <p:nvPr/>
              </p:nvSpPr>
              <p:spPr bwMode="black">
                <a:xfrm rot="5400000" flipV="1">
                  <a:off x="11237359" y="3154956"/>
                  <a:ext cx="373319" cy="532223"/>
                </a:xfrm>
                <a:prstGeom prst="chevron">
                  <a:avLst>
                    <a:gd name="adj" fmla="val 39048"/>
                  </a:avLst>
                </a:prstGeom>
                <a:solidFill>
                  <a:schemeClr val="accent1"/>
                </a:solidFill>
                <a:ln w="50800" cap="sq" cmpd="sng" algn="ctr">
                  <a:solidFill>
                    <a:schemeClr val="bg1"/>
                  </a:solidFill>
                  <a:prstDash val="solid"/>
                  <a:miter lim="800000"/>
                  <a:headEnd type="none" w="med" len="med"/>
                  <a:tailEnd type="none" w="med" len="med"/>
                </a:ln>
                <a:effectLst/>
              </p:spPr>
              <p:txBody>
                <a:bodyPr vert="horz" wrap="square" lIns="91424" tIns="45712" rIns="91424" bIns="45712" numCol="1" rtlCol="0" anchor="ctr" anchorCtr="0" compatLnSpc="1">
                  <a:prstTxWarp prst="textNoShape">
                    <a:avLst/>
                  </a:prstTxWarp>
                </a:bodyPr>
                <a:lstStyle/>
                <a:p>
                  <a:pPr algn="ctr" defTabSz="932295" fontAlgn="base">
                    <a:spcBef>
                      <a:spcPct val="0"/>
                    </a:spcBef>
                    <a:spcAft>
                      <a:spcPct val="0"/>
                    </a:spcAft>
                  </a:pPr>
                  <a:endParaRPr lang="en-US" sz="1600" kern="0" dirty="0">
                    <a:solidFill>
                      <a:srgbClr val="00188F">
                        <a:lumMod val="60000"/>
                        <a:lumOff val="40000"/>
                      </a:srgbClr>
                    </a:solidFill>
                    <a:latin typeface="Segoe UI Light"/>
                  </a:endParaRPr>
                </a:p>
              </p:txBody>
            </p:sp>
            <p:sp>
              <p:nvSpPr>
                <p:cNvPr id="50" name="Chevron 49"/>
                <p:cNvSpPr/>
                <p:nvPr/>
              </p:nvSpPr>
              <p:spPr bwMode="black">
                <a:xfrm rot="16200000">
                  <a:off x="7988955" y="3154956"/>
                  <a:ext cx="373319" cy="532223"/>
                </a:xfrm>
                <a:prstGeom prst="chevron">
                  <a:avLst>
                    <a:gd name="adj" fmla="val 39048"/>
                  </a:avLst>
                </a:prstGeom>
                <a:solidFill>
                  <a:schemeClr val="accent1"/>
                </a:solidFill>
                <a:ln w="50800" cap="sq" cmpd="sng" algn="ctr">
                  <a:solidFill>
                    <a:schemeClr val="bg1"/>
                  </a:solidFill>
                  <a:prstDash val="solid"/>
                  <a:miter lim="800000"/>
                  <a:headEnd type="none" w="med" len="med"/>
                  <a:tailEnd type="none" w="med" len="med"/>
                </a:ln>
                <a:effectLst/>
              </p:spPr>
              <p:txBody>
                <a:bodyPr vert="horz" wrap="square" lIns="91424" tIns="45712" rIns="91424" bIns="45712" numCol="1" rtlCol="0" anchor="ctr" anchorCtr="0" compatLnSpc="1">
                  <a:prstTxWarp prst="textNoShape">
                    <a:avLst/>
                  </a:prstTxWarp>
                </a:bodyPr>
                <a:lstStyle/>
                <a:p>
                  <a:pPr algn="ctr" defTabSz="932295" fontAlgn="base">
                    <a:spcBef>
                      <a:spcPct val="0"/>
                    </a:spcBef>
                    <a:spcAft>
                      <a:spcPct val="0"/>
                    </a:spcAft>
                  </a:pPr>
                  <a:endParaRPr lang="en-US" sz="1600" kern="0" dirty="0">
                    <a:solidFill>
                      <a:srgbClr val="00188F">
                        <a:lumMod val="60000"/>
                        <a:lumOff val="40000"/>
                      </a:srgbClr>
                    </a:solidFill>
                    <a:latin typeface="Segoe UI Light"/>
                  </a:endParaRPr>
                </a:p>
              </p:txBody>
            </p:sp>
          </p:grpSp>
        </p:grpSp>
        <p:grpSp>
          <p:nvGrpSpPr>
            <p:cNvPr id="8" name="Group 7"/>
            <p:cNvGrpSpPr/>
            <p:nvPr/>
          </p:nvGrpSpPr>
          <p:grpSpPr>
            <a:xfrm>
              <a:off x="0" y="1512339"/>
              <a:ext cx="7596685" cy="4896385"/>
              <a:chOff x="0" y="1512339"/>
              <a:chExt cx="7596685" cy="4896385"/>
            </a:xfrm>
          </p:grpSpPr>
          <p:sp>
            <p:nvSpPr>
              <p:cNvPr id="35" name="Rectangle 34"/>
              <p:cNvSpPr/>
              <p:nvPr/>
            </p:nvSpPr>
            <p:spPr bwMode="auto">
              <a:xfrm>
                <a:off x="0" y="2131731"/>
                <a:ext cx="6675438" cy="365760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7" tIns="146285" rIns="182857" bIns="146285" numCol="1" spcCol="0" rtlCol="0" fromWordArt="0" anchor="t" anchorCtr="0" forceAA="0" compatLnSpc="1">
                <a:prstTxWarp prst="textNoShape">
                  <a:avLst/>
                </a:prstTxWarp>
                <a:noAutofit/>
              </a:bodyPr>
              <a:lstStyle/>
              <a:p>
                <a:pPr algn="ctr" defTabSz="914012" fontAlgn="base">
                  <a:lnSpc>
                    <a:spcPct val="90000"/>
                  </a:lnSpc>
                  <a:spcBef>
                    <a:spcPct val="0"/>
                  </a:spcBef>
                  <a:spcAft>
                    <a:spcPct val="0"/>
                  </a:spcAft>
                </a:pPr>
                <a:endParaRPr lang="en-US" sz="2000" spc="-50" dirty="0">
                  <a:gradFill>
                    <a:gsLst>
                      <a:gs pos="1250">
                        <a:schemeClr val="bg1"/>
                      </a:gs>
                      <a:gs pos="10417">
                        <a:schemeClr val="bg1"/>
                      </a:gs>
                    </a:gsLst>
                    <a:lin ang="5400000" scaled="0"/>
                  </a:gradFill>
                </a:endParaRPr>
              </a:p>
            </p:txBody>
          </p:sp>
          <p:pic>
            <p:nvPicPr>
              <p:cNvPr id="36" name="Picture 5"/>
              <p:cNvPicPr>
                <a:picLocks noChangeAspect="1" noChangeArrowheads="1"/>
              </p:cNvPicPr>
              <p:nvPr/>
            </p:nvPicPr>
            <p:blipFill rotWithShape="1">
              <a:blip r:embed="rId3">
                <a:lum bright="100000"/>
              </a:blip>
              <a:srcRect l="1" r="2195"/>
              <a:stretch/>
            </p:blipFill>
            <p:spPr bwMode="auto">
              <a:xfrm>
                <a:off x="321575" y="3736945"/>
                <a:ext cx="2622442" cy="341323"/>
              </a:xfrm>
              <a:prstGeom prst="rect">
                <a:avLst/>
              </a:prstGeom>
              <a:noFill/>
              <a:ln w="9525">
                <a:noFill/>
                <a:miter lim="800000"/>
                <a:headEnd/>
                <a:tailEnd/>
              </a:ln>
              <a:effectLst/>
            </p:spPr>
          </p:pic>
          <p:sp>
            <p:nvSpPr>
              <p:cNvPr id="37" name="Freeform 16"/>
              <p:cNvSpPr>
                <a:spLocks noChangeAspect="1" noEditPoints="1"/>
              </p:cNvSpPr>
              <p:nvPr/>
            </p:nvSpPr>
            <p:spPr bwMode="auto">
              <a:xfrm>
                <a:off x="321575" y="4370668"/>
                <a:ext cx="3569160" cy="708987"/>
              </a:xfrm>
              <a:custGeom>
                <a:avLst/>
                <a:gdLst>
                  <a:gd name="T0" fmla="*/ 324 w 3311"/>
                  <a:gd name="T1" fmla="*/ 334 h 658"/>
                  <a:gd name="T2" fmla="*/ 498 w 3311"/>
                  <a:gd name="T3" fmla="*/ 528 h 658"/>
                  <a:gd name="T4" fmla="*/ 630 w 3311"/>
                  <a:gd name="T5" fmla="*/ 206 h 658"/>
                  <a:gd name="T6" fmla="*/ 207 w 3311"/>
                  <a:gd name="T7" fmla="*/ 253 h 658"/>
                  <a:gd name="T8" fmla="*/ 905 w 3311"/>
                  <a:gd name="T9" fmla="*/ 149 h 658"/>
                  <a:gd name="T10" fmla="*/ 752 w 3311"/>
                  <a:gd name="T11" fmla="*/ 351 h 658"/>
                  <a:gd name="T12" fmla="*/ 913 w 3311"/>
                  <a:gd name="T13" fmla="*/ 176 h 658"/>
                  <a:gd name="T14" fmla="*/ 977 w 3311"/>
                  <a:gd name="T15" fmla="*/ 144 h 658"/>
                  <a:gd name="T16" fmla="*/ 976 w 3311"/>
                  <a:gd name="T17" fmla="*/ 207 h 658"/>
                  <a:gd name="T18" fmla="*/ 1064 w 3311"/>
                  <a:gd name="T19" fmla="*/ 238 h 658"/>
                  <a:gd name="T20" fmla="*/ 1095 w 3311"/>
                  <a:gd name="T21" fmla="*/ 354 h 658"/>
                  <a:gd name="T22" fmla="*/ 1183 w 3311"/>
                  <a:gd name="T23" fmla="*/ 207 h 658"/>
                  <a:gd name="T24" fmla="*/ 1235 w 3311"/>
                  <a:gd name="T25" fmla="*/ 206 h 658"/>
                  <a:gd name="T26" fmla="*/ 1379 w 3311"/>
                  <a:gd name="T27" fmla="*/ 278 h 658"/>
                  <a:gd name="T28" fmla="*/ 1343 w 3311"/>
                  <a:gd name="T29" fmla="*/ 237 h 658"/>
                  <a:gd name="T30" fmla="*/ 1445 w 3311"/>
                  <a:gd name="T31" fmla="*/ 223 h 658"/>
                  <a:gd name="T32" fmla="*/ 1455 w 3311"/>
                  <a:gd name="T33" fmla="*/ 300 h 658"/>
                  <a:gd name="T34" fmla="*/ 1474 w 3311"/>
                  <a:gd name="T35" fmla="*/ 286 h 658"/>
                  <a:gd name="T36" fmla="*/ 1640 w 3311"/>
                  <a:gd name="T37" fmla="*/ 278 h 658"/>
                  <a:gd name="T38" fmla="*/ 1604 w 3311"/>
                  <a:gd name="T39" fmla="*/ 237 h 658"/>
                  <a:gd name="T40" fmla="*/ 1646 w 3311"/>
                  <a:gd name="T41" fmla="*/ 207 h 658"/>
                  <a:gd name="T42" fmla="*/ 1694 w 3311"/>
                  <a:gd name="T43" fmla="*/ 207 h 658"/>
                  <a:gd name="T44" fmla="*/ 1780 w 3311"/>
                  <a:gd name="T45" fmla="*/ 307 h 658"/>
                  <a:gd name="T46" fmla="*/ 1732 w 3311"/>
                  <a:gd name="T47" fmla="*/ 207 h 658"/>
                  <a:gd name="T48" fmla="*/ 729 w 3311"/>
                  <a:gd name="T49" fmla="*/ 389 h 658"/>
                  <a:gd name="T50" fmla="*/ 753 w 3311"/>
                  <a:gd name="T51" fmla="*/ 569 h 658"/>
                  <a:gd name="T52" fmla="*/ 965 w 3311"/>
                  <a:gd name="T53" fmla="*/ 568 h 658"/>
                  <a:gd name="T54" fmla="*/ 903 w 3311"/>
                  <a:gd name="T55" fmla="*/ 657 h 658"/>
                  <a:gd name="T56" fmla="*/ 1074 w 3311"/>
                  <a:gd name="T57" fmla="*/ 471 h 658"/>
                  <a:gd name="T58" fmla="*/ 1113 w 3311"/>
                  <a:gd name="T59" fmla="*/ 463 h 658"/>
                  <a:gd name="T60" fmla="*/ 1207 w 3311"/>
                  <a:gd name="T61" fmla="*/ 457 h 658"/>
                  <a:gd name="T62" fmla="*/ 1283 w 3311"/>
                  <a:gd name="T63" fmla="*/ 568 h 658"/>
                  <a:gd name="T64" fmla="*/ 1223 w 3311"/>
                  <a:gd name="T65" fmla="*/ 568 h 658"/>
                  <a:gd name="T66" fmla="*/ 1450 w 3311"/>
                  <a:gd name="T67" fmla="*/ 473 h 658"/>
                  <a:gd name="T68" fmla="*/ 1364 w 3311"/>
                  <a:gd name="T69" fmla="*/ 591 h 658"/>
                  <a:gd name="T70" fmla="*/ 1465 w 3311"/>
                  <a:gd name="T71" fmla="*/ 476 h 658"/>
                  <a:gd name="T72" fmla="*/ 1592 w 3311"/>
                  <a:gd name="T73" fmla="*/ 380 h 658"/>
                  <a:gd name="T74" fmla="*/ 1603 w 3311"/>
                  <a:gd name="T75" fmla="*/ 447 h 658"/>
                  <a:gd name="T76" fmla="*/ 1654 w 3311"/>
                  <a:gd name="T77" fmla="*/ 520 h 658"/>
                  <a:gd name="T78" fmla="*/ 1649 w 3311"/>
                  <a:gd name="T79" fmla="*/ 574 h 658"/>
                  <a:gd name="T80" fmla="*/ 1786 w 3311"/>
                  <a:gd name="T81" fmla="*/ 468 h 658"/>
                  <a:gd name="T82" fmla="*/ 1790 w 3311"/>
                  <a:gd name="T83" fmla="*/ 527 h 658"/>
                  <a:gd name="T84" fmla="*/ 1843 w 3311"/>
                  <a:gd name="T85" fmla="*/ 552 h 658"/>
                  <a:gd name="T86" fmla="*/ 2079 w 3311"/>
                  <a:gd name="T87" fmla="*/ 419 h 658"/>
                  <a:gd name="T88" fmla="*/ 2079 w 3311"/>
                  <a:gd name="T89" fmla="*/ 559 h 658"/>
                  <a:gd name="T90" fmla="*/ 2111 w 3311"/>
                  <a:gd name="T91" fmla="*/ 389 h 658"/>
                  <a:gd name="T92" fmla="*/ 2209 w 3311"/>
                  <a:gd name="T93" fmla="*/ 523 h 658"/>
                  <a:gd name="T94" fmla="*/ 2197 w 3311"/>
                  <a:gd name="T95" fmla="*/ 473 h 658"/>
                  <a:gd name="T96" fmla="*/ 2268 w 3311"/>
                  <a:gd name="T97" fmla="*/ 389 h 658"/>
                  <a:gd name="T98" fmla="*/ 2377 w 3311"/>
                  <a:gd name="T99" fmla="*/ 591 h 658"/>
                  <a:gd name="T100" fmla="*/ 2712 w 3311"/>
                  <a:gd name="T101" fmla="*/ 414 h 658"/>
                  <a:gd name="T102" fmla="*/ 2712 w 3311"/>
                  <a:gd name="T103" fmla="*/ 414 h 658"/>
                  <a:gd name="T104" fmla="*/ 2713 w 3311"/>
                  <a:gd name="T105" fmla="*/ 490 h 658"/>
                  <a:gd name="T106" fmla="*/ 2765 w 3311"/>
                  <a:gd name="T107" fmla="*/ 447 h 658"/>
                  <a:gd name="T108" fmla="*/ 2885 w 3311"/>
                  <a:gd name="T109" fmla="*/ 591 h 658"/>
                  <a:gd name="T110" fmla="*/ 2993 w 3311"/>
                  <a:gd name="T111" fmla="*/ 380 h 658"/>
                  <a:gd name="T112" fmla="*/ 3004 w 3311"/>
                  <a:gd name="T113" fmla="*/ 447 h 658"/>
                  <a:gd name="T114" fmla="*/ 3065 w 3311"/>
                  <a:gd name="T115" fmla="*/ 471 h 658"/>
                  <a:gd name="T116" fmla="*/ 3105 w 3311"/>
                  <a:gd name="T117" fmla="*/ 463 h 658"/>
                  <a:gd name="T118" fmla="*/ 3205 w 3311"/>
                  <a:gd name="T119" fmla="*/ 463 h 658"/>
                  <a:gd name="T120" fmla="*/ 3209 w 3311"/>
                  <a:gd name="T121" fmla="*/ 524 h 658"/>
                  <a:gd name="T122" fmla="*/ 3209 w 3311"/>
                  <a:gd name="T123" fmla="*/ 505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11" h="658">
                    <a:moveTo>
                      <a:pt x="487" y="107"/>
                    </a:moveTo>
                    <a:cubicBezTo>
                      <a:pt x="487" y="514"/>
                      <a:pt x="487" y="514"/>
                      <a:pt x="487" y="514"/>
                    </a:cubicBezTo>
                    <a:cubicBezTo>
                      <a:pt x="468" y="517"/>
                      <a:pt x="468" y="517"/>
                      <a:pt x="468" y="517"/>
                    </a:cubicBezTo>
                    <a:cubicBezTo>
                      <a:pt x="467" y="517"/>
                      <a:pt x="219" y="454"/>
                      <a:pt x="0" y="590"/>
                    </a:cubicBezTo>
                    <a:cubicBezTo>
                      <a:pt x="0" y="590"/>
                      <a:pt x="114" y="492"/>
                      <a:pt x="310" y="479"/>
                    </a:cubicBezTo>
                    <a:cubicBezTo>
                      <a:pt x="319" y="478"/>
                      <a:pt x="319" y="478"/>
                      <a:pt x="319" y="478"/>
                    </a:cubicBezTo>
                    <a:cubicBezTo>
                      <a:pt x="324" y="476"/>
                      <a:pt x="324" y="476"/>
                      <a:pt x="324" y="476"/>
                    </a:cubicBezTo>
                    <a:cubicBezTo>
                      <a:pt x="324" y="334"/>
                      <a:pt x="324" y="334"/>
                      <a:pt x="324" y="334"/>
                    </a:cubicBezTo>
                    <a:cubicBezTo>
                      <a:pt x="381" y="276"/>
                      <a:pt x="437" y="193"/>
                      <a:pt x="474" y="102"/>
                    </a:cubicBezTo>
                    <a:cubicBezTo>
                      <a:pt x="474" y="102"/>
                      <a:pt x="474" y="102"/>
                      <a:pt x="474" y="102"/>
                    </a:cubicBezTo>
                    <a:lnTo>
                      <a:pt x="487" y="107"/>
                    </a:lnTo>
                    <a:close/>
                    <a:moveTo>
                      <a:pt x="621" y="200"/>
                    </a:moveTo>
                    <a:cubicBezTo>
                      <a:pt x="621" y="200"/>
                      <a:pt x="621" y="200"/>
                      <a:pt x="621" y="200"/>
                    </a:cubicBezTo>
                    <a:cubicBezTo>
                      <a:pt x="621" y="200"/>
                      <a:pt x="599" y="227"/>
                      <a:pt x="536" y="284"/>
                    </a:cubicBezTo>
                    <a:cubicBezTo>
                      <a:pt x="521" y="298"/>
                      <a:pt x="513" y="306"/>
                      <a:pt x="498" y="318"/>
                    </a:cubicBezTo>
                    <a:cubicBezTo>
                      <a:pt x="498" y="528"/>
                      <a:pt x="498" y="528"/>
                      <a:pt x="498" y="528"/>
                    </a:cubicBezTo>
                    <a:cubicBezTo>
                      <a:pt x="486" y="531"/>
                      <a:pt x="486" y="531"/>
                      <a:pt x="486" y="531"/>
                    </a:cubicBezTo>
                    <a:cubicBezTo>
                      <a:pt x="485" y="531"/>
                      <a:pt x="431" y="513"/>
                      <a:pt x="336" y="510"/>
                    </a:cubicBezTo>
                    <a:cubicBezTo>
                      <a:pt x="244" y="508"/>
                      <a:pt x="105" y="533"/>
                      <a:pt x="0" y="590"/>
                    </a:cubicBezTo>
                    <a:cubicBezTo>
                      <a:pt x="4" y="590"/>
                      <a:pt x="4" y="590"/>
                      <a:pt x="4" y="590"/>
                    </a:cubicBezTo>
                    <a:cubicBezTo>
                      <a:pt x="4" y="590"/>
                      <a:pt x="288" y="479"/>
                      <a:pt x="618" y="592"/>
                    </a:cubicBezTo>
                    <a:cubicBezTo>
                      <a:pt x="618" y="592"/>
                      <a:pt x="618" y="592"/>
                      <a:pt x="618" y="592"/>
                    </a:cubicBezTo>
                    <a:cubicBezTo>
                      <a:pt x="630" y="588"/>
                      <a:pt x="630" y="588"/>
                      <a:pt x="630" y="588"/>
                    </a:cubicBezTo>
                    <a:cubicBezTo>
                      <a:pt x="630" y="206"/>
                      <a:pt x="630" y="206"/>
                      <a:pt x="630" y="206"/>
                    </a:cubicBezTo>
                    <a:lnTo>
                      <a:pt x="621" y="200"/>
                    </a:lnTo>
                    <a:close/>
                    <a:moveTo>
                      <a:pt x="312" y="4"/>
                    </a:moveTo>
                    <a:cubicBezTo>
                      <a:pt x="297" y="0"/>
                      <a:pt x="297" y="0"/>
                      <a:pt x="297" y="0"/>
                    </a:cubicBezTo>
                    <a:cubicBezTo>
                      <a:pt x="297" y="0"/>
                      <a:pt x="297" y="0"/>
                      <a:pt x="297" y="0"/>
                    </a:cubicBezTo>
                    <a:cubicBezTo>
                      <a:pt x="297" y="0"/>
                      <a:pt x="297" y="0"/>
                      <a:pt x="297" y="0"/>
                    </a:cubicBezTo>
                    <a:cubicBezTo>
                      <a:pt x="297" y="0"/>
                      <a:pt x="297" y="0"/>
                      <a:pt x="297" y="0"/>
                    </a:cubicBezTo>
                    <a:cubicBezTo>
                      <a:pt x="297" y="1"/>
                      <a:pt x="297" y="1"/>
                      <a:pt x="297" y="1"/>
                    </a:cubicBezTo>
                    <a:cubicBezTo>
                      <a:pt x="295" y="14"/>
                      <a:pt x="279" y="113"/>
                      <a:pt x="207" y="253"/>
                    </a:cubicBezTo>
                    <a:cubicBezTo>
                      <a:pt x="164" y="336"/>
                      <a:pt x="99" y="439"/>
                      <a:pt x="0" y="542"/>
                    </a:cubicBezTo>
                    <a:cubicBezTo>
                      <a:pt x="0" y="590"/>
                      <a:pt x="0" y="590"/>
                      <a:pt x="0" y="590"/>
                    </a:cubicBezTo>
                    <a:cubicBezTo>
                      <a:pt x="0" y="590"/>
                      <a:pt x="105" y="489"/>
                      <a:pt x="295" y="470"/>
                    </a:cubicBezTo>
                    <a:cubicBezTo>
                      <a:pt x="302" y="469"/>
                      <a:pt x="302" y="469"/>
                      <a:pt x="302" y="469"/>
                    </a:cubicBezTo>
                    <a:cubicBezTo>
                      <a:pt x="312" y="466"/>
                      <a:pt x="312" y="466"/>
                      <a:pt x="312" y="466"/>
                    </a:cubicBezTo>
                    <a:lnTo>
                      <a:pt x="312" y="4"/>
                    </a:lnTo>
                    <a:close/>
                    <a:moveTo>
                      <a:pt x="935" y="149"/>
                    </a:moveTo>
                    <a:cubicBezTo>
                      <a:pt x="905" y="149"/>
                      <a:pt x="905" y="149"/>
                      <a:pt x="905" y="149"/>
                    </a:cubicBezTo>
                    <a:cubicBezTo>
                      <a:pt x="842" y="289"/>
                      <a:pt x="842" y="289"/>
                      <a:pt x="842" y="289"/>
                    </a:cubicBezTo>
                    <a:cubicBezTo>
                      <a:pt x="840" y="294"/>
                      <a:pt x="836" y="303"/>
                      <a:pt x="832" y="314"/>
                    </a:cubicBezTo>
                    <a:cubicBezTo>
                      <a:pt x="831" y="314"/>
                      <a:pt x="831" y="314"/>
                      <a:pt x="831" y="314"/>
                    </a:cubicBezTo>
                    <a:cubicBezTo>
                      <a:pt x="830" y="308"/>
                      <a:pt x="827" y="300"/>
                      <a:pt x="822" y="290"/>
                    </a:cubicBezTo>
                    <a:cubicBezTo>
                      <a:pt x="760" y="149"/>
                      <a:pt x="760" y="149"/>
                      <a:pt x="760" y="149"/>
                    </a:cubicBezTo>
                    <a:cubicBezTo>
                      <a:pt x="729" y="149"/>
                      <a:pt x="729" y="149"/>
                      <a:pt x="729" y="149"/>
                    </a:cubicBezTo>
                    <a:cubicBezTo>
                      <a:pt x="729" y="351"/>
                      <a:pt x="729" y="351"/>
                      <a:pt x="729" y="351"/>
                    </a:cubicBezTo>
                    <a:cubicBezTo>
                      <a:pt x="752" y="351"/>
                      <a:pt x="752" y="351"/>
                      <a:pt x="752" y="351"/>
                    </a:cubicBezTo>
                    <a:cubicBezTo>
                      <a:pt x="752" y="215"/>
                      <a:pt x="752" y="215"/>
                      <a:pt x="752" y="215"/>
                    </a:cubicBezTo>
                    <a:cubicBezTo>
                      <a:pt x="752" y="197"/>
                      <a:pt x="751" y="184"/>
                      <a:pt x="751" y="176"/>
                    </a:cubicBezTo>
                    <a:cubicBezTo>
                      <a:pt x="751" y="176"/>
                      <a:pt x="751" y="176"/>
                      <a:pt x="751" y="176"/>
                    </a:cubicBezTo>
                    <a:cubicBezTo>
                      <a:pt x="753" y="186"/>
                      <a:pt x="755" y="192"/>
                      <a:pt x="757" y="197"/>
                    </a:cubicBezTo>
                    <a:cubicBezTo>
                      <a:pt x="826" y="351"/>
                      <a:pt x="826" y="351"/>
                      <a:pt x="826" y="351"/>
                    </a:cubicBezTo>
                    <a:cubicBezTo>
                      <a:pt x="838" y="351"/>
                      <a:pt x="838" y="351"/>
                      <a:pt x="838" y="351"/>
                    </a:cubicBezTo>
                    <a:cubicBezTo>
                      <a:pt x="906" y="196"/>
                      <a:pt x="906" y="196"/>
                      <a:pt x="906" y="196"/>
                    </a:cubicBezTo>
                    <a:cubicBezTo>
                      <a:pt x="908" y="192"/>
                      <a:pt x="910" y="185"/>
                      <a:pt x="913" y="176"/>
                    </a:cubicBezTo>
                    <a:cubicBezTo>
                      <a:pt x="913" y="176"/>
                      <a:pt x="913" y="176"/>
                      <a:pt x="913" y="176"/>
                    </a:cubicBezTo>
                    <a:cubicBezTo>
                      <a:pt x="912" y="191"/>
                      <a:pt x="911" y="205"/>
                      <a:pt x="911" y="215"/>
                    </a:cubicBezTo>
                    <a:cubicBezTo>
                      <a:pt x="911" y="351"/>
                      <a:pt x="911" y="351"/>
                      <a:pt x="911" y="351"/>
                    </a:cubicBezTo>
                    <a:cubicBezTo>
                      <a:pt x="935" y="351"/>
                      <a:pt x="935" y="351"/>
                      <a:pt x="935" y="351"/>
                    </a:cubicBezTo>
                    <a:lnTo>
                      <a:pt x="935" y="149"/>
                    </a:lnTo>
                    <a:close/>
                    <a:moveTo>
                      <a:pt x="998" y="144"/>
                    </a:moveTo>
                    <a:cubicBezTo>
                      <a:pt x="996" y="142"/>
                      <a:pt x="992" y="140"/>
                      <a:pt x="988" y="140"/>
                    </a:cubicBezTo>
                    <a:cubicBezTo>
                      <a:pt x="984" y="140"/>
                      <a:pt x="980" y="142"/>
                      <a:pt x="977" y="144"/>
                    </a:cubicBezTo>
                    <a:cubicBezTo>
                      <a:pt x="974" y="147"/>
                      <a:pt x="973" y="151"/>
                      <a:pt x="973" y="155"/>
                    </a:cubicBezTo>
                    <a:cubicBezTo>
                      <a:pt x="973" y="159"/>
                      <a:pt x="974" y="163"/>
                      <a:pt x="977" y="166"/>
                    </a:cubicBezTo>
                    <a:cubicBezTo>
                      <a:pt x="980" y="169"/>
                      <a:pt x="984" y="170"/>
                      <a:pt x="988" y="170"/>
                    </a:cubicBezTo>
                    <a:cubicBezTo>
                      <a:pt x="992" y="170"/>
                      <a:pt x="996" y="169"/>
                      <a:pt x="998" y="166"/>
                    </a:cubicBezTo>
                    <a:cubicBezTo>
                      <a:pt x="1001" y="163"/>
                      <a:pt x="1003" y="159"/>
                      <a:pt x="1003" y="155"/>
                    </a:cubicBezTo>
                    <a:cubicBezTo>
                      <a:pt x="1003" y="151"/>
                      <a:pt x="1001" y="147"/>
                      <a:pt x="998" y="144"/>
                    </a:cubicBezTo>
                    <a:close/>
                    <a:moveTo>
                      <a:pt x="999" y="207"/>
                    </a:moveTo>
                    <a:cubicBezTo>
                      <a:pt x="976" y="207"/>
                      <a:pt x="976" y="207"/>
                      <a:pt x="976" y="207"/>
                    </a:cubicBezTo>
                    <a:cubicBezTo>
                      <a:pt x="976" y="351"/>
                      <a:pt x="976" y="351"/>
                      <a:pt x="976" y="351"/>
                    </a:cubicBezTo>
                    <a:cubicBezTo>
                      <a:pt x="999" y="351"/>
                      <a:pt x="999" y="351"/>
                      <a:pt x="999" y="351"/>
                    </a:cubicBezTo>
                    <a:lnTo>
                      <a:pt x="999" y="207"/>
                    </a:lnTo>
                    <a:close/>
                    <a:moveTo>
                      <a:pt x="1134" y="322"/>
                    </a:moveTo>
                    <a:cubicBezTo>
                      <a:pt x="1123" y="330"/>
                      <a:pt x="1111" y="334"/>
                      <a:pt x="1099" y="334"/>
                    </a:cubicBezTo>
                    <a:cubicBezTo>
                      <a:pt x="1084" y="334"/>
                      <a:pt x="1072" y="330"/>
                      <a:pt x="1063" y="320"/>
                    </a:cubicBezTo>
                    <a:cubicBezTo>
                      <a:pt x="1054" y="310"/>
                      <a:pt x="1050" y="297"/>
                      <a:pt x="1050" y="280"/>
                    </a:cubicBezTo>
                    <a:cubicBezTo>
                      <a:pt x="1050" y="263"/>
                      <a:pt x="1054" y="249"/>
                      <a:pt x="1064" y="238"/>
                    </a:cubicBezTo>
                    <a:cubicBezTo>
                      <a:pt x="1073" y="228"/>
                      <a:pt x="1085" y="223"/>
                      <a:pt x="1100" y="223"/>
                    </a:cubicBezTo>
                    <a:cubicBezTo>
                      <a:pt x="1112" y="223"/>
                      <a:pt x="1124" y="227"/>
                      <a:pt x="1134" y="234"/>
                    </a:cubicBezTo>
                    <a:cubicBezTo>
                      <a:pt x="1134" y="210"/>
                      <a:pt x="1134" y="210"/>
                      <a:pt x="1134" y="210"/>
                    </a:cubicBezTo>
                    <a:cubicBezTo>
                      <a:pt x="1125" y="206"/>
                      <a:pt x="1114" y="203"/>
                      <a:pt x="1101" y="203"/>
                    </a:cubicBezTo>
                    <a:cubicBezTo>
                      <a:pt x="1078" y="203"/>
                      <a:pt x="1060" y="210"/>
                      <a:pt x="1046" y="225"/>
                    </a:cubicBezTo>
                    <a:cubicBezTo>
                      <a:pt x="1033" y="239"/>
                      <a:pt x="1026" y="259"/>
                      <a:pt x="1026" y="282"/>
                    </a:cubicBezTo>
                    <a:cubicBezTo>
                      <a:pt x="1026" y="303"/>
                      <a:pt x="1032" y="320"/>
                      <a:pt x="1045" y="334"/>
                    </a:cubicBezTo>
                    <a:cubicBezTo>
                      <a:pt x="1057" y="347"/>
                      <a:pt x="1074" y="354"/>
                      <a:pt x="1095" y="354"/>
                    </a:cubicBezTo>
                    <a:cubicBezTo>
                      <a:pt x="1110" y="354"/>
                      <a:pt x="1123" y="351"/>
                      <a:pt x="1134" y="344"/>
                    </a:cubicBezTo>
                    <a:lnTo>
                      <a:pt x="1134" y="322"/>
                    </a:lnTo>
                    <a:close/>
                    <a:moveTo>
                      <a:pt x="1235" y="206"/>
                    </a:moveTo>
                    <a:cubicBezTo>
                      <a:pt x="1232" y="205"/>
                      <a:pt x="1228" y="204"/>
                      <a:pt x="1222" y="204"/>
                    </a:cubicBezTo>
                    <a:cubicBezTo>
                      <a:pt x="1213" y="204"/>
                      <a:pt x="1206" y="207"/>
                      <a:pt x="1200" y="212"/>
                    </a:cubicBezTo>
                    <a:cubicBezTo>
                      <a:pt x="1192" y="218"/>
                      <a:pt x="1187" y="226"/>
                      <a:pt x="1184" y="236"/>
                    </a:cubicBezTo>
                    <a:cubicBezTo>
                      <a:pt x="1183" y="236"/>
                      <a:pt x="1183" y="236"/>
                      <a:pt x="1183" y="236"/>
                    </a:cubicBezTo>
                    <a:cubicBezTo>
                      <a:pt x="1183" y="207"/>
                      <a:pt x="1183" y="207"/>
                      <a:pt x="1183" y="207"/>
                    </a:cubicBezTo>
                    <a:cubicBezTo>
                      <a:pt x="1160" y="207"/>
                      <a:pt x="1160" y="207"/>
                      <a:pt x="1160" y="207"/>
                    </a:cubicBezTo>
                    <a:cubicBezTo>
                      <a:pt x="1160" y="351"/>
                      <a:pt x="1160" y="351"/>
                      <a:pt x="1160" y="351"/>
                    </a:cubicBezTo>
                    <a:cubicBezTo>
                      <a:pt x="1183" y="351"/>
                      <a:pt x="1183" y="351"/>
                      <a:pt x="1183" y="351"/>
                    </a:cubicBezTo>
                    <a:cubicBezTo>
                      <a:pt x="1183" y="277"/>
                      <a:pt x="1183" y="277"/>
                      <a:pt x="1183" y="277"/>
                    </a:cubicBezTo>
                    <a:cubicBezTo>
                      <a:pt x="1183" y="261"/>
                      <a:pt x="1187" y="247"/>
                      <a:pt x="1194" y="238"/>
                    </a:cubicBezTo>
                    <a:cubicBezTo>
                      <a:pt x="1201" y="230"/>
                      <a:pt x="1208" y="225"/>
                      <a:pt x="1218" y="225"/>
                    </a:cubicBezTo>
                    <a:cubicBezTo>
                      <a:pt x="1225" y="225"/>
                      <a:pt x="1231" y="227"/>
                      <a:pt x="1235" y="230"/>
                    </a:cubicBezTo>
                    <a:lnTo>
                      <a:pt x="1235" y="206"/>
                    </a:lnTo>
                    <a:close/>
                    <a:moveTo>
                      <a:pt x="1361" y="223"/>
                    </a:moveTo>
                    <a:cubicBezTo>
                      <a:pt x="1349" y="210"/>
                      <a:pt x="1332" y="203"/>
                      <a:pt x="1311" y="203"/>
                    </a:cubicBezTo>
                    <a:cubicBezTo>
                      <a:pt x="1289" y="203"/>
                      <a:pt x="1271" y="209"/>
                      <a:pt x="1258" y="222"/>
                    </a:cubicBezTo>
                    <a:cubicBezTo>
                      <a:pt x="1244" y="236"/>
                      <a:pt x="1237" y="255"/>
                      <a:pt x="1237" y="280"/>
                    </a:cubicBezTo>
                    <a:cubicBezTo>
                      <a:pt x="1237" y="302"/>
                      <a:pt x="1243" y="320"/>
                      <a:pt x="1256" y="333"/>
                    </a:cubicBezTo>
                    <a:cubicBezTo>
                      <a:pt x="1268" y="347"/>
                      <a:pt x="1286" y="354"/>
                      <a:pt x="1307" y="354"/>
                    </a:cubicBezTo>
                    <a:cubicBezTo>
                      <a:pt x="1329" y="354"/>
                      <a:pt x="1347" y="347"/>
                      <a:pt x="1359" y="333"/>
                    </a:cubicBezTo>
                    <a:cubicBezTo>
                      <a:pt x="1372" y="319"/>
                      <a:pt x="1379" y="301"/>
                      <a:pt x="1379" y="278"/>
                    </a:cubicBezTo>
                    <a:cubicBezTo>
                      <a:pt x="1379" y="255"/>
                      <a:pt x="1373" y="236"/>
                      <a:pt x="1361" y="223"/>
                    </a:cubicBezTo>
                    <a:close/>
                    <a:moveTo>
                      <a:pt x="1344" y="320"/>
                    </a:moveTo>
                    <a:cubicBezTo>
                      <a:pt x="1336" y="330"/>
                      <a:pt x="1324" y="334"/>
                      <a:pt x="1309" y="334"/>
                    </a:cubicBezTo>
                    <a:cubicBezTo>
                      <a:pt x="1294" y="334"/>
                      <a:pt x="1283" y="330"/>
                      <a:pt x="1274" y="320"/>
                    </a:cubicBezTo>
                    <a:cubicBezTo>
                      <a:pt x="1265" y="310"/>
                      <a:pt x="1261" y="297"/>
                      <a:pt x="1261" y="279"/>
                    </a:cubicBezTo>
                    <a:cubicBezTo>
                      <a:pt x="1261" y="261"/>
                      <a:pt x="1265" y="247"/>
                      <a:pt x="1274" y="237"/>
                    </a:cubicBezTo>
                    <a:cubicBezTo>
                      <a:pt x="1283" y="227"/>
                      <a:pt x="1295" y="223"/>
                      <a:pt x="1309" y="223"/>
                    </a:cubicBezTo>
                    <a:cubicBezTo>
                      <a:pt x="1323" y="223"/>
                      <a:pt x="1335" y="227"/>
                      <a:pt x="1343" y="237"/>
                    </a:cubicBezTo>
                    <a:cubicBezTo>
                      <a:pt x="1351" y="246"/>
                      <a:pt x="1355" y="260"/>
                      <a:pt x="1355" y="279"/>
                    </a:cubicBezTo>
                    <a:cubicBezTo>
                      <a:pt x="1355" y="297"/>
                      <a:pt x="1351" y="310"/>
                      <a:pt x="1344" y="320"/>
                    </a:cubicBezTo>
                    <a:close/>
                    <a:moveTo>
                      <a:pt x="1474" y="286"/>
                    </a:moveTo>
                    <a:cubicBezTo>
                      <a:pt x="1469" y="280"/>
                      <a:pt x="1460" y="275"/>
                      <a:pt x="1447" y="270"/>
                    </a:cubicBezTo>
                    <a:cubicBezTo>
                      <a:pt x="1436" y="265"/>
                      <a:pt x="1429" y="261"/>
                      <a:pt x="1426" y="258"/>
                    </a:cubicBezTo>
                    <a:cubicBezTo>
                      <a:pt x="1422" y="254"/>
                      <a:pt x="1420" y="249"/>
                      <a:pt x="1420" y="243"/>
                    </a:cubicBezTo>
                    <a:cubicBezTo>
                      <a:pt x="1420" y="237"/>
                      <a:pt x="1422" y="232"/>
                      <a:pt x="1427" y="228"/>
                    </a:cubicBezTo>
                    <a:cubicBezTo>
                      <a:pt x="1432" y="225"/>
                      <a:pt x="1438" y="223"/>
                      <a:pt x="1445" y="223"/>
                    </a:cubicBezTo>
                    <a:cubicBezTo>
                      <a:pt x="1458" y="223"/>
                      <a:pt x="1468" y="226"/>
                      <a:pt x="1478" y="233"/>
                    </a:cubicBezTo>
                    <a:cubicBezTo>
                      <a:pt x="1478" y="210"/>
                      <a:pt x="1478" y="210"/>
                      <a:pt x="1478" y="210"/>
                    </a:cubicBezTo>
                    <a:cubicBezTo>
                      <a:pt x="1469" y="205"/>
                      <a:pt x="1459" y="203"/>
                      <a:pt x="1447" y="203"/>
                    </a:cubicBezTo>
                    <a:cubicBezTo>
                      <a:pt x="1432" y="203"/>
                      <a:pt x="1420" y="207"/>
                      <a:pt x="1411" y="215"/>
                    </a:cubicBezTo>
                    <a:cubicBezTo>
                      <a:pt x="1401" y="223"/>
                      <a:pt x="1396" y="233"/>
                      <a:pt x="1396" y="245"/>
                    </a:cubicBezTo>
                    <a:cubicBezTo>
                      <a:pt x="1396" y="256"/>
                      <a:pt x="1399" y="264"/>
                      <a:pt x="1406" y="271"/>
                    </a:cubicBezTo>
                    <a:cubicBezTo>
                      <a:pt x="1411" y="277"/>
                      <a:pt x="1419" y="282"/>
                      <a:pt x="1431" y="287"/>
                    </a:cubicBezTo>
                    <a:cubicBezTo>
                      <a:pt x="1443" y="292"/>
                      <a:pt x="1451" y="297"/>
                      <a:pt x="1455" y="300"/>
                    </a:cubicBezTo>
                    <a:cubicBezTo>
                      <a:pt x="1459" y="304"/>
                      <a:pt x="1461" y="309"/>
                      <a:pt x="1461" y="314"/>
                    </a:cubicBezTo>
                    <a:cubicBezTo>
                      <a:pt x="1461" y="328"/>
                      <a:pt x="1452" y="334"/>
                      <a:pt x="1434" y="334"/>
                    </a:cubicBezTo>
                    <a:cubicBezTo>
                      <a:pt x="1420" y="334"/>
                      <a:pt x="1407" y="330"/>
                      <a:pt x="1396" y="321"/>
                    </a:cubicBezTo>
                    <a:cubicBezTo>
                      <a:pt x="1396" y="345"/>
                      <a:pt x="1396" y="345"/>
                      <a:pt x="1396" y="345"/>
                    </a:cubicBezTo>
                    <a:cubicBezTo>
                      <a:pt x="1406" y="351"/>
                      <a:pt x="1418" y="354"/>
                      <a:pt x="1432" y="354"/>
                    </a:cubicBezTo>
                    <a:cubicBezTo>
                      <a:pt x="1449" y="354"/>
                      <a:pt x="1462" y="350"/>
                      <a:pt x="1471" y="341"/>
                    </a:cubicBezTo>
                    <a:cubicBezTo>
                      <a:pt x="1480" y="334"/>
                      <a:pt x="1485" y="324"/>
                      <a:pt x="1485" y="312"/>
                    </a:cubicBezTo>
                    <a:cubicBezTo>
                      <a:pt x="1485" y="301"/>
                      <a:pt x="1481" y="293"/>
                      <a:pt x="1474" y="286"/>
                    </a:cubicBezTo>
                    <a:close/>
                    <a:moveTo>
                      <a:pt x="1622" y="223"/>
                    </a:moveTo>
                    <a:cubicBezTo>
                      <a:pt x="1610" y="210"/>
                      <a:pt x="1594" y="203"/>
                      <a:pt x="1572" y="203"/>
                    </a:cubicBezTo>
                    <a:cubicBezTo>
                      <a:pt x="1550" y="203"/>
                      <a:pt x="1533" y="209"/>
                      <a:pt x="1520" y="222"/>
                    </a:cubicBezTo>
                    <a:cubicBezTo>
                      <a:pt x="1506" y="236"/>
                      <a:pt x="1499" y="255"/>
                      <a:pt x="1499" y="280"/>
                    </a:cubicBezTo>
                    <a:cubicBezTo>
                      <a:pt x="1499" y="302"/>
                      <a:pt x="1505" y="320"/>
                      <a:pt x="1517" y="333"/>
                    </a:cubicBezTo>
                    <a:cubicBezTo>
                      <a:pt x="1530" y="347"/>
                      <a:pt x="1547" y="354"/>
                      <a:pt x="1569" y="354"/>
                    </a:cubicBezTo>
                    <a:cubicBezTo>
                      <a:pt x="1591" y="354"/>
                      <a:pt x="1608" y="347"/>
                      <a:pt x="1621" y="333"/>
                    </a:cubicBezTo>
                    <a:cubicBezTo>
                      <a:pt x="1634" y="319"/>
                      <a:pt x="1640" y="301"/>
                      <a:pt x="1640" y="278"/>
                    </a:cubicBezTo>
                    <a:cubicBezTo>
                      <a:pt x="1640" y="255"/>
                      <a:pt x="1634" y="236"/>
                      <a:pt x="1622" y="223"/>
                    </a:cubicBezTo>
                    <a:close/>
                    <a:moveTo>
                      <a:pt x="1605" y="320"/>
                    </a:moveTo>
                    <a:cubicBezTo>
                      <a:pt x="1597" y="330"/>
                      <a:pt x="1586" y="334"/>
                      <a:pt x="1570" y="334"/>
                    </a:cubicBezTo>
                    <a:cubicBezTo>
                      <a:pt x="1556" y="334"/>
                      <a:pt x="1544" y="330"/>
                      <a:pt x="1535" y="320"/>
                    </a:cubicBezTo>
                    <a:cubicBezTo>
                      <a:pt x="1527" y="310"/>
                      <a:pt x="1522" y="297"/>
                      <a:pt x="1522" y="279"/>
                    </a:cubicBezTo>
                    <a:cubicBezTo>
                      <a:pt x="1522" y="261"/>
                      <a:pt x="1527" y="247"/>
                      <a:pt x="1536" y="237"/>
                    </a:cubicBezTo>
                    <a:cubicBezTo>
                      <a:pt x="1545" y="227"/>
                      <a:pt x="1556" y="223"/>
                      <a:pt x="1570" y="223"/>
                    </a:cubicBezTo>
                    <a:cubicBezTo>
                      <a:pt x="1585" y="223"/>
                      <a:pt x="1596" y="227"/>
                      <a:pt x="1604" y="237"/>
                    </a:cubicBezTo>
                    <a:cubicBezTo>
                      <a:pt x="1613" y="246"/>
                      <a:pt x="1617" y="260"/>
                      <a:pt x="1617" y="279"/>
                    </a:cubicBezTo>
                    <a:cubicBezTo>
                      <a:pt x="1617" y="297"/>
                      <a:pt x="1613" y="310"/>
                      <a:pt x="1605" y="320"/>
                    </a:cubicBezTo>
                    <a:close/>
                    <a:moveTo>
                      <a:pt x="1733" y="137"/>
                    </a:moveTo>
                    <a:cubicBezTo>
                      <a:pt x="1729" y="135"/>
                      <a:pt x="1724" y="134"/>
                      <a:pt x="1717" y="134"/>
                    </a:cubicBezTo>
                    <a:cubicBezTo>
                      <a:pt x="1704" y="134"/>
                      <a:pt x="1694" y="138"/>
                      <a:pt x="1686" y="146"/>
                    </a:cubicBezTo>
                    <a:cubicBezTo>
                      <a:pt x="1676" y="155"/>
                      <a:pt x="1671" y="167"/>
                      <a:pt x="1671" y="183"/>
                    </a:cubicBezTo>
                    <a:cubicBezTo>
                      <a:pt x="1671" y="207"/>
                      <a:pt x="1671" y="207"/>
                      <a:pt x="1671" y="207"/>
                    </a:cubicBezTo>
                    <a:cubicBezTo>
                      <a:pt x="1646" y="207"/>
                      <a:pt x="1646" y="207"/>
                      <a:pt x="1646" y="207"/>
                    </a:cubicBezTo>
                    <a:cubicBezTo>
                      <a:pt x="1646" y="226"/>
                      <a:pt x="1646" y="226"/>
                      <a:pt x="1646" y="226"/>
                    </a:cubicBezTo>
                    <a:cubicBezTo>
                      <a:pt x="1671" y="226"/>
                      <a:pt x="1671" y="226"/>
                      <a:pt x="1671" y="226"/>
                    </a:cubicBezTo>
                    <a:cubicBezTo>
                      <a:pt x="1671" y="351"/>
                      <a:pt x="1671" y="351"/>
                      <a:pt x="1671" y="351"/>
                    </a:cubicBezTo>
                    <a:cubicBezTo>
                      <a:pt x="1694" y="351"/>
                      <a:pt x="1694" y="351"/>
                      <a:pt x="1694" y="351"/>
                    </a:cubicBezTo>
                    <a:cubicBezTo>
                      <a:pt x="1694" y="226"/>
                      <a:pt x="1694" y="226"/>
                      <a:pt x="1694" y="226"/>
                    </a:cubicBezTo>
                    <a:cubicBezTo>
                      <a:pt x="1728" y="226"/>
                      <a:pt x="1728" y="226"/>
                      <a:pt x="1728" y="226"/>
                    </a:cubicBezTo>
                    <a:cubicBezTo>
                      <a:pt x="1728" y="207"/>
                      <a:pt x="1728" y="207"/>
                      <a:pt x="1728" y="207"/>
                    </a:cubicBezTo>
                    <a:cubicBezTo>
                      <a:pt x="1694" y="207"/>
                      <a:pt x="1694" y="207"/>
                      <a:pt x="1694" y="207"/>
                    </a:cubicBezTo>
                    <a:cubicBezTo>
                      <a:pt x="1694" y="184"/>
                      <a:pt x="1694" y="184"/>
                      <a:pt x="1694" y="184"/>
                    </a:cubicBezTo>
                    <a:cubicBezTo>
                      <a:pt x="1694" y="164"/>
                      <a:pt x="1702" y="154"/>
                      <a:pt x="1718" y="154"/>
                    </a:cubicBezTo>
                    <a:cubicBezTo>
                      <a:pt x="1724" y="154"/>
                      <a:pt x="1729" y="155"/>
                      <a:pt x="1733" y="158"/>
                    </a:cubicBezTo>
                    <a:lnTo>
                      <a:pt x="1733" y="137"/>
                    </a:lnTo>
                    <a:close/>
                    <a:moveTo>
                      <a:pt x="1816" y="330"/>
                    </a:moveTo>
                    <a:cubicBezTo>
                      <a:pt x="1812" y="333"/>
                      <a:pt x="1807" y="334"/>
                      <a:pt x="1801" y="334"/>
                    </a:cubicBezTo>
                    <a:cubicBezTo>
                      <a:pt x="1793" y="334"/>
                      <a:pt x="1788" y="332"/>
                      <a:pt x="1784" y="328"/>
                    </a:cubicBezTo>
                    <a:cubicBezTo>
                      <a:pt x="1781" y="324"/>
                      <a:pt x="1780" y="317"/>
                      <a:pt x="1780" y="307"/>
                    </a:cubicBezTo>
                    <a:cubicBezTo>
                      <a:pt x="1780" y="226"/>
                      <a:pt x="1780" y="226"/>
                      <a:pt x="1780" y="226"/>
                    </a:cubicBezTo>
                    <a:cubicBezTo>
                      <a:pt x="1816" y="226"/>
                      <a:pt x="1816" y="226"/>
                      <a:pt x="1816" y="226"/>
                    </a:cubicBezTo>
                    <a:cubicBezTo>
                      <a:pt x="1816" y="207"/>
                      <a:pt x="1816" y="207"/>
                      <a:pt x="1816" y="207"/>
                    </a:cubicBezTo>
                    <a:cubicBezTo>
                      <a:pt x="1780" y="207"/>
                      <a:pt x="1780" y="207"/>
                      <a:pt x="1780" y="207"/>
                    </a:cubicBezTo>
                    <a:cubicBezTo>
                      <a:pt x="1780" y="164"/>
                      <a:pt x="1780" y="164"/>
                      <a:pt x="1780" y="164"/>
                    </a:cubicBezTo>
                    <a:cubicBezTo>
                      <a:pt x="1771" y="167"/>
                      <a:pt x="1764" y="169"/>
                      <a:pt x="1756" y="171"/>
                    </a:cubicBezTo>
                    <a:cubicBezTo>
                      <a:pt x="1756" y="207"/>
                      <a:pt x="1756" y="207"/>
                      <a:pt x="1756" y="207"/>
                    </a:cubicBezTo>
                    <a:cubicBezTo>
                      <a:pt x="1732" y="207"/>
                      <a:pt x="1732" y="207"/>
                      <a:pt x="1732" y="207"/>
                    </a:cubicBezTo>
                    <a:cubicBezTo>
                      <a:pt x="1732" y="226"/>
                      <a:pt x="1732" y="226"/>
                      <a:pt x="1732" y="226"/>
                    </a:cubicBezTo>
                    <a:cubicBezTo>
                      <a:pt x="1756" y="226"/>
                      <a:pt x="1756" y="226"/>
                      <a:pt x="1756" y="226"/>
                    </a:cubicBezTo>
                    <a:cubicBezTo>
                      <a:pt x="1756" y="311"/>
                      <a:pt x="1756" y="311"/>
                      <a:pt x="1756" y="311"/>
                    </a:cubicBezTo>
                    <a:cubicBezTo>
                      <a:pt x="1756" y="340"/>
                      <a:pt x="1769" y="354"/>
                      <a:pt x="1794" y="354"/>
                    </a:cubicBezTo>
                    <a:cubicBezTo>
                      <a:pt x="1803" y="354"/>
                      <a:pt x="1810" y="352"/>
                      <a:pt x="1816" y="349"/>
                    </a:cubicBezTo>
                    <a:lnTo>
                      <a:pt x="1816" y="330"/>
                    </a:lnTo>
                    <a:close/>
                    <a:moveTo>
                      <a:pt x="785" y="389"/>
                    </a:moveTo>
                    <a:cubicBezTo>
                      <a:pt x="729" y="389"/>
                      <a:pt x="729" y="389"/>
                      <a:pt x="729" y="389"/>
                    </a:cubicBezTo>
                    <a:cubicBezTo>
                      <a:pt x="729" y="591"/>
                      <a:pt x="729" y="591"/>
                      <a:pt x="729" y="591"/>
                    </a:cubicBezTo>
                    <a:cubicBezTo>
                      <a:pt x="782" y="591"/>
                      <a:pt x="782" y="591"/>
                      <a:pt x="782" y="591"/>
                    </a:cubicBezTo>
                    <a:cubicBezTo>
                      <a:pt x="816" y="591"/>
                      <a:pt x="843" y="581"/>
                      <a:pt x="863" y="562"/>
                    </a:cubicBezTo>
                    <a:cubicBezTo>
                      <a:pt x="882" y="543"/>
                      <a:pt x="891" y="518"/>
                      <a:pt x="891" y="487"/>
                    </a:cubicBezTo>
                    <a:cubicBezTo>
                      <a:pt x="891" y="422"/>
                      <a:pt x="856" y="389"/>
                      <a:pt x="785" y="389"/>
                    </a:cubicBezTo>
                    <a:close/>
                    <a:moveTo>
                      <a:pt x="844" y="548"/>
                    </a:moveTo>
                    <a:cubicBezTo>
                      <a:pt x="830" y="562"/>
                      <a:pt x="809" y="569"/>
                      <a:pt x="783" y="569"/>
                    </a:cubicBezTo>
                    <a:cubicBezTo>
                      <a:pt x="753" y="569"/>
                      <a:pt x="753" y="569"/>
                      <a:pt x="753" y="569"/>
                    </a:cubicBezTo>
                    <a:cubicBezTo>
                      <a:pt x="753" y="410"/>
                      <a:pt x="753" y="410"/>
                      <a:pt x="753" y="410"/>
                    </a:cubicBezTo>
                    <a:cubicBezTo>
                      <a:pt x="784" y="410"/>
                      <a:pt x="784" y="410"/>
                      <a:pt x="784" y="410"/>
                    </a:cubicBezTo>
                    <a:cubicBezTo>
                      <a:pt x="839" y="410"/>
                      <a:pt x="866" y="436"/>
                      <a:pt x="866" y="488"/>
                    </a:cubicBezTo>
                    <a:cubicBezTo>
                      <a:pt x="866" y="514"/>
                      <a:pt x="859" y="534"/>
                      <a:pt x="844" y="548"/>
                    </a:cubicBezTo>
                    <a:close/>
                    <a:moveTo>
                      <a:pt x="1010" y="447"/>
                    </a:moveTo>
                    <a:cubicBezTo>
                      <a:pt x="969" y="558"/>
                      <a:pt x="969" y="558"/>
                      <a:pt x="969" y="558"/>
                    </a:cubicBezTo>
                    <a:cubicBezTo>
                      <a:pt x="968" y="563"/>
                      <a:pt x="967" y="566"/>
                      <a:pt x="966" y="568"/>
                    </a:cubicBezTo>
                    <a:cubicBezTo>
                      <a:pt x="965" y="568"/>
                      <a:pt x="965" y="568"/>
                      <a:pt x="965" y="568"/>
                    </a:cubicBezTo>
                    <a:cubicBezTo>
                      <a:pt x="964" y="563"/>
                      <a:pt x="963" y="560"/>
                      <a:pt x="962" y="557"/>
                    </a:cubicBezTo>
                    <a:cubicBezTo>
                      <a:pt x="924" y="447"/>
                      <a:pt x="924" y="447"/>
                      <a:pt x="924" y="447"/>
                    </a:cubicBezTo>
                    <a:cubicBezTo>
                      <a:pt x="898" y="447"/>
                      <a:pt x="898" y="447"/>
                      <a:pt x="898" y="447"/>
                    </a:cubicBezTo>
                    <a:cubicBezTo>
                      <a:pt x="954" y="590"/>
                      <a:pt x="954" y="590"/>
                      <a:pt x="954" y="590"/>
                    </a:cubicBezTo>
                    <a:cubicBezTo>
                      <a:pt x="943" y="618"/>
                      <a:pt x="943" y="618"/>
                      <a:pt x="943" y="618"/>
                    </a:cubicBezTo>
                    <a:cubicBezTo>
                      <a:pt x="937" y="632"/>
                      <a:pt x="928" y="638"/>
                      <a:pt x="916" y="638"/>
                    </a:cubicBezTo>
                    <a:cubicBezTo>
                      <a:pt x="912" y="638"/>
                      <a:pt x="908" y="638"/>
                      <a:pt x="903" y="636"/>
                    </a:cubicBezTo>
                    <a:cubicBezTo>
                      <a:pt x="903" y="657"/>
                      <a:pt x="903" y="657"/>
                      <a:pt x="903" y="657"/>
                    </a:cubicBezTo>
                    <a:cubicBezTo>
                      <a:pt x="907" y="658"/>
                      <a:pt x="912" y="658"/>
                      <a:pt x="918" y="658"/>
                    </a:cubicBezTo>
                    <a:cubicBezTo>
                      <a:pt x="939" y="658"/>
                      <a:pt x="956" y="643"/>
                      <a:pt x="968" y="614"/>
                    </a:cubicBezTo>
                    <a:cubicBezTo>
                      <a:pt x="1034" y="447"/>
                      <a:pt x="1034" y="447"/>
                      <a:pt x="1034" y="447"/>
                    </a:cubicBezTo>
                    <a:lnTo>
                      <a:pt x="1010" y="447"/>
                    </a:lnTo>
                    <a:close/>
                    <a:moveTo>
                      <a:pt x="1169" y="502"/>
                    </a:moveTo>
                    <a:cubicBezTo>
                      <a:pt x="1169" y="484"/>
                      <a:pt x="1165" y="469"/>
                      <a:pt x="1157" y="459"/>
                    </a:cubicBezTo>
                    <a:cubicBezTo>
                      <a:pt x="1149" y="448"/>
                      <a:pt x="1137" y="443"/>
                      <a:pt x="1121" y="443"/>
                    </a:cubicBezTo>
                    <a:cubicBezTo>
                      <a:pt x="1100" y="443"/>
                      <a:pt x="1084" y="452"/>
                      <a:pt x="1074" y="471"/>
                    </a:cubicBezTo>
                    <a:cubicBezTo>
                      <a:pt x="1073" y="471"/>
                      <a:pt x="1073" y="471"/>
                      <a:pt x="1073" y="471"/>
                    </a:cubicBezTo>
                    <a:cubicBezTo>
                      <a:pt x="1073" y="447"/>
                      <a:pt x="1073" y="447"/>
                      <a:pt x="1073" y="447"/>
                    </a:cubicBezTo>
                    <a:cubicBezTo>
                      <a:pt x="1050" y="447"/>
                      <a:pt x="1050" y="447"/>
                      <a:pt x="1050" y="447"/>
                    </a:cubicBezTo>
                    <a:cubicBezTo>
                      <a:pt x="1050" y="591"/>
                      <a:pt x="1050" y="591"/>
                      <a:pt x="1050" y="591"/>
                    </a:cubicBezTo>
                    <a:cubicBezTo>
                      <a:pt x="1073" y="591"/>
                      <a:pt x="1073" y="591"/>
                      <a:pt x="1073" y="591"/>
                    </a:cubicBezTo>
                    <a:cubicBezTo>
                      <a:pt x="1073" y="509"/>
                      <a:pt x="1073" y="509"/>
                      <a:pt x="1073" y="509"/>
                    </a:cubicBezTo>
                    <a:cubicBezTo>
                      <a:pt x="1073" y="495"/>
                      <a:pt x="1077" y="484"/>
                      <a:pt x="1084" y="476"/>
                    </a:cubicBezTo>
                    <a:cubicBezTo>
                      <a:pt x="1092" y="467"/>
                      <a:pt x="1101" y="463"/>
                      <a:pt x="1113" y="463"/>
                    </a:cubicBezTo>
                    <a:cubicBezTo>
                      <a:pt x="1135" y="463"/>
                      <a:pt x="1146" y="478"/>
                      <a:pt x="1146" y="509"/>
                    </a:cubicBezTo>
                    <a:cubicBezTo>
                      <a:pt x="1146" y="591"/>
                      <a:pt x="1146" y="591"/>
                      <a:pt x="1146" y="591"/>
                    </a:cubicBezTo>
                    <a:cubicBezTo>
                      <a:pt x="1169" y="591"/>
                      <a:pt x="1169" y="591"/>
                      <a:pt x="1169" y="591"/>
                    </a:cubicBezTo>
                    <a:lnTo>
                      <a:pt x="1169" y="502"/>
                    </a:lnTo>
                    <a:close/>
                    <a:moveTo>
                      <a:pt x="1306" y="497"/>
                    </a:moveTo>
                    <a:cubicBezTo>
                      <a:pt x="1306" y="461"/>
                      <a:pt x="1289" y="443"/>
                      <a:pt x="1255" y="443"/>
                    </a:cubicBezTo>
                    <a:cubicBezTo>
                      <a:pt x="1247" y="443"/>
                      <a:pt x="1237" y="445"/>
                      <a:pt x="1227" y="448"/>
                    </a:cubicBezTo>
                    <a:cubicBezTo>
                      <a:pt x="1218" y="451"/>
                      <a:pt x="1211" y="454"/>
                      <a:pt x="1207" y="457"/>
                    </a:cubicBezTo>
                    <a:cubicBezTo>
                      <a:pt x="1207" y="480"/>
                      <a:pt x="1207" y="480"/>
                      <a:pt x="1207" y="480"/>
                    </a:cubicBezTo>
                    <a:cubicBezTo>
                      <a:pt x="1221" y="469"/>
                      <a:pt x="1236" y="463"/>
                      <a:pt x="1254" y="463"/>
                    </a:cubicBezTo>
                    <a:cubicBezTo>
                      <a:pt x="1273" y="463"/>
                      <a:pt x="1283" y="475"/>
                      <a:pt x="1283" y="499"/>
                    </a:cubicBezTo>
                    <a:cubicBezTo>
                      <a:pt x="1240" y="505"/>
                      <a:pt x="1240" y="505"/>
                      <a:pt x="1240" y="505"/>
                    </a:cubicBezTo>
                    <a:cubicBezTo>
                      <a:pt x="1208" y="510"/>
                      <a:pt x="1192" y="525"/>
                      <a:pt x="1192" y="552"/>
                    </a:cubicBezTo>
                    <a:cubicBezTo>
                      <a:pt x="1192" y="565"/>
                      <a:pt x="1196" y="574"/>
                      <a:pt x="1204" y="582"/>
                    </a:cubicBezTo>
                    <a:cubicBezTo>
                      <a:pt x="1212" y="590"/>
                      <a:pt x="1224" y="594"/>
                      <a:pt x="1238" y="594"/>
                    </a:cubicBezTo>
                    <a:cubicBezTo>
                      <a:pt x="1258" y="594"/>
                      <a:pt x="1273" y="585"/>
                      <a:pt x="1283" y="568"/>
                    </a:cubicBezTo>
                    <a:cubicBezTo>
                      <a:pt x="1283" y="568"/>
                      <a:pt x="1283" y="568"/>
                      <a:pt x="1283" y="568"/>
                    </a:cubicBezTo>
                    <a:cubicBezTo>
                      <a:pt x="1283" y="591"/>
                      <a:pt x="1283" y="591"/>
                      <a:pt x="1283" y="591"/>
                    </a:cubicBezTo>
                    <a:cubicBezTo>
                      <a:pt x="1306" y="591"/>
                      <a:pt x="1306" y="591"/>
                      <a:pt x="1306" y="591"/>
                    </a:cubicBezTo>
                    <a:lnTo>
                      <a:pt x="1306" y="497"/>
                    </a:lnTo>
                    <a:close/>
                    <a:moveTo>
                      <a:pt x="1283" y="532"/>
                    </a:moveTo>
                    <a:cubicBezTo>
                      <a:pt x="1283" y="544"/>
                      <a:pt x="1279" y="554"/>
                      <a:pt x="1272" y="562"/>
                    </a:cubicBezTo>
                    <a:cubicBezTo>
                      <a:pt x="1265" y="570"/>
                      <a:pt x="1255" y="574"/>
                      <a:pt x="1244" y="574"/>
                    </a:cubicBezTo>
                    <a:cubicBezTo>
                      <a:pt x="1235" y="574"/>
                      <a:pt x="1228" y="572"/>
                      <a:pt x="1223" y="568"/>
                    </a:cubicBezTo>
                    <a:cubicBezTo>
                      <a:pt x="1219" y="563"/>
                      <a:pt x="1216" y="557"/>
                      <a:pt x="1216" y="551"/>
                    </a:cubicBezTo>
                    <a:cubicBezTo>
                      <a:pt x="1216" y="542"/>
                      <a:pt x="1218" y="536"/>
                      <a:pt x="1222" y="532"/>
                    </a:cubicBezTo>
                    <a:cubicBezTo>
                      <a:pt x="1227" y="528"/>
                      <a:pt x="1236" y="524"/>
                      <a:pt x="1248" y="523"/>
                    </a:cubicBezTo>
                    <a:cubicBezTo>
                      <a:pt x="1283" y="518"/>
                      <a:pt x="1283" y="518"/>
                      <a:pt x="1283" y="518"/>
                    </a:cubicBezTo>
                    <a:lnTo>
                      <a:pt x="1283" y="532"/>
                    </a:lnTo>
                    <a:close/>
                    <a:moveTo>
                      <a:pt x="1546" y="502"/>
                    </a:moveTo>
                    <a:cubicBezTo>
                      <a:pt x="1546" y="463"/>
                      <a:pt x="1530" y="443"/>
                      <a:pt x="1498" y="443"/>
                    </a:cubicBezTo>
                    <a:cubicBezTo>
                      <a:pt x="1477" y="443"/>
                      <a:pt x="1461" y="453"/>
                      <a:pt x="1450" y="473"/>
                    </a:cubicBezTo>
                    <a:cubicBezTo>
                      <a:pt x="1447" y="464"/>
                      <a:pt x="1443" y="457"/>
                      <a:pt x="1435" y="452"/>
                    </a:cubicBezTo>
                    <a:cubicBezTo>
                      <a:pt x="1428" y="446"/>
                      <a:pt x="1419" y="443"/>
                      <a:pt x="1409" y="443"/>
                    </a:cubicBezTo>
                    <a:cubicBezTo>
                      <a:pt x="1390" y="443"/>
                      <a:pt x="1375" y="452"/>
                      <a:pt x="1365" y="469"/>
                    </a:cubicBezTo>
                    <a:cubicBezTo>
                      <a:pt x="1364" y="469"/>
                      <a:pt x="1364" y="469"/>
                      <a:pt x="1364" y="469"/>
                    </a:cubicBezTo>
                    <a:cubicBezTo>
                      <a:pt x="1364" y="447"/>
                      <a:pt x="1364" y="447"/>
                      <a:pt x="1364" y="447"/>
                    </a:cubicBezTo>
                    <a:cubicBezTo>
                      <a:pt x="1341" y="447"/>
                      <a:pt x="1341" y="447"/>
                      <a:pt x="1341" y="447"/>
                    </a:cubicBezTo>
                    <a:cubicBezTo>
                      <a:pt x="1341" y="591"/>
                      <a:pt x="1341" y="591"/>
                      <a:pt x="1341" y="591"/>
                    </a:cubicBezTo>
                    <a:cubicBezTo>
                      <a:pt x="1364" y="591"/>
                      <a:pt x="1364" y="591"/>
                      <a:pt x="1364" y="591"/>
                    </a:cubicBezTo>
                    <a:cubicBezTo>
                      <a:pt x="1364" y="509"/>
                      <a:pt x="1364" y="509"/>
                      <a:pt x="1364" y="509"/>
                    </a:cubicBezTo>
                    <a:cubicBezTo>
                      <a:pt x="1364" y="495"/>
                      <a:pt x="1367" y="484"/>
                      <a:pt x="1374" y="475"/>
                    </a:cubicBezTo>
                    <a:cubicBezTo>
                      <a:pt x="1381" y="467"/>
                      <a:pt x="1389" y="463"/>
                      <a:pt x="1399" y="463"/>
                    </a:cubicBezTo>
                    <a:cubicBezTo>
                      <a:pt x="1421" y="463"/>
                      <a:pt x="1432" y="477"/>
                      <a:pt x="1432" y="505"/>
                    </a:cubicBezTo>
                    <a:cubicBezTo>
                      <a:pt x="1432" y="591"/>
                      <a:pt x="1432" y="591"/>
                      <a:pt x="1432" y="591"/>
                    </a:cubicBezTo>
                    <a:cubicBezTo>
                      <a:pt x="1455" y="591"/>
                      <a:pt x="1455" y="591"/>
                      <a:pt x="1455" y="591"/>
                    </a:cubicBezTo>
                    <a:cubicBezTo>
                      <a:pt x="1455" y="509"/>
                      <a:pt x="1455" y="509"/>
                      <a:pt x="1455" y="509"/>
                    </a:cubicBezTo>
                    <a:cubicBezTo>
                      <a:pt x="1455" y="496"/>
                      <a:pt x="1458" y="485"/>
                      <a:pt x="1465" y="476"/>
                    </a:cubicBezTo>
                    <a:cubicBezTo>
                      <a:pt x="1472" y="467"/>
                      <a:pt x="1480" y="463"/>
                      <a:pt x="1490" y="463"/>
                    </a:cubicBezTo>
                    <a:cubicBezTo>
                      <a:pt x="1501" y="463"/>
                      <a:pt x="1509" y="466"/>
                      <a:pt x="1514" y="473"/>
                    </a:cubicBezTo>
                    <a:cubicBezTo>
                      <a:pt x="1520" y="480"/>
                      <a:pt x="1522" y="491"/>
                      <a:pt x="1522" y="508"/>
                    </a:cubicBezTo>
                    <a:cubicBezTo>
                      <a:pt x="1522" y="591"/>
                      <a:pt x="1522" y="591"/>
                      <a:pt x="1522" y="591"/>
                    </a:cubicBezTo>
                    <a:cubicBezTo>
                      <a:pt x="1546" y="591"/>
                      <a:pt x="1546" y="591"/>
                      <a:pt x="1546" y="591"/>
                    </a:cubicBezTo>
                    <a:lnTo>
                      <a:pt x="1546" y="502"/>
                    </a:lnTo>
                    <a:close/>
                    <a:moveTo>
                      <a:pt x="1603" y="384"/>
                    </a:moveTo>
                    <a:cubicBezTo>
                      <a:pt x="1600" y="382"/>
                      <a:pt x="1596" y="380"/>
                      <a:pt x="1592" y="380"/>
                    </a:cubicBezTo>
                    <a:cubicBezTo>
                      <a:pt x="1588" y="380"/>
                      <a:pt x="1584" y="382"/>
                      <a:pt x="1582" y="384"/>
                    </a:cubicBezTo>
                    <a:cubicBezTo>
                      <a:pt x="1579" y="387"/>
                      <a:pt x="1577" y="391"/>
                      <a:pt x="1577" y="395"/>
                    </a:cubicBezTo>
                    <a:cubicBezTo>
                      <a:pt x="1577" y="399"/>
                      <a:pt x="1579" y="403"/>
                      <a:pt x="1582" y="406"/>
                    </a:cubicBezTo>
                    <a:cubicBezTo>
                      <a:pt x="1584" y="409"/>
                      <a:pt x="1588" y="410"/>
                      <a:pt x="1592" y="410"/>
                    </a:cubicBezTo>
                    <a:cubicBezTo>
                      <a:pt x="1596" y="410"/>
                      <a:pt x="1600" y="409"/>
                      <a:pt x="1603" y="406"/>
                    </a:cubicBezTo>
                    <a:cubicBezTo>
                      <a:pt x="1606" y="403"/>
                      <a:pt x="1607" y="399"/>
                      <a:pt x="1607" y="395"/>
                    </a:cubicBezTo>
                    <a:cubicBezTo>
                      <a:pt x="1607" y="391"/>
                      <a:pt x="1606" y="387"/>
                      <a:pt x="1603" y="384"/>
                    </a:cubicBezTo>
                    <a:close/>
                    <a:moveTo>
                      <a:pt x="1603" y="447"/>
                    </a:moveTo>
                    <a:cubicBezTo>
                      <a:pt x="1580" y="447"/>
                      <a:pt x="1580" y="447"/>
                      <a:pt x="1580" y="447"/>
                    </a:cubicBezTo>
                    <a:cubicBezTo>
                      <a:pt x="1580" y="591"/>
                      <a:pt x="1580" y="591"/>
                      <a:pt x="1580" y="591"/>
                    </a:cubicBezTo>
                    <a:cubicBezTo>
                      <a:pt x="1603" y="591"/>
                      <a:pt x="1603" y="591"/>
                      <a:pt x="1603" y="591"/>
                    </a:cubicBezTo>
                    <a:lnTo>
                      <a:pt x="1603" y="447"/>
                    </a:lnTo>
                    <a:close/>
                    <a:moveTo>
                      <a:pt x="1738" y="562"/>
                    </a:moveTo>
                    <a:cubicBezTo>
                      <a:pt x="1727" y="570"/>
                      <a:pt x="1716" y="574"/>
                      <a:pt x="1703" y="574"/>
                    </a:cubicBezTo>
                    <a:cubicBezTo>
                      <a:pt x="1688" y="574"/>
                      <a:pt x="1676" y="570"/>
                      <a:pt x="1667" y="560"/>
                    </a:cubicBezTo>
                    <a:cubicBezTo>
                      <a:pt x="1659" y="550"/>
                      <a:pt x="1654" y="537"/>
                      <a:pt x="1654" y="520"/>
                    </a:cubicBezTo>
                    <a:cubicBezTo>
                      <a:pt x="1654" y="503"/>
                      <a:pt x="1659" y="489"/>
                      <a:pt x="1669" y="478"/>
                    </a:cubicBezTo>
                    <a:cubicBezTo>
                      <a:pt x="1678" y="468"/>
                      <a:pt x="1690" y="463"/>
                      <a:pt x="1704" y="463"/>
                    </a:cubicBezTo>
                    <a:cubicBezTo>
                      <a:pt x="1717" y="463"/>
                      <a:pt x="1728" y="467"/>
                      <a:pt x="1739" y="474"/>
                    </a:cubicBezTo>
                    <a:cubicBezTo>
                      <a:pt x="1739" y="450"/>
                      <a:pt x="1739" y="450"/>
                      <a:pt x="1739" y="450"/>
                    </a:cubicBezTo>
                    <a:cubicBezTo>
                      <a:pt x="1729" y="446"/>
                      <a:pt x="1718" y="443"/>
                      <a:pt x="1705" y="443"/>
                    </a:cubicBezTo>
                    <a:cubicBezTo>
                      <a:pt x="1683" y="443"/>
                      <a:pt x="1664" y="450"/>
                      <a:pt x="1651" y="465"/>
                    </a:cubicBezTo>
                    <a:cubicBezTo>
                      <a:pt x="1637" y="479"/>
                      <a:pt x="1630" y="499"/>
                      <a:pt x="1630" y="522"/>
                    </a:cubicBezTo>
                    <a:cubicBezTo>
                      <a:pt x="1630" y="543"/>
                      <a:pt x="1637" y="560"/>
                      <a:pt x="1649" y="574"/>
                    </a:cubicBezTo>
                    <a:cubicBezTo>
                      <a:pt x="1662" y="587"/>
                      <a:pt x="1678" y="594"/>
                      <a:pt x="1699" y="594"/>
                    </a:cubicBezTo>
                    <a:cubicBezTo>
                      <a:pt x="1714" y="594"/>
                      <a:pt x="1727" y="591"/>
                      <a:pt x="1738" y="584"/>
                    </a:cubicBezTo>
                    <a:lnTo>
                      <a:pt x="1738" y="562"/>
                    </a:lnTo>
                    <a:close/>
                    <a:moveTo>
                      <a:pt x="1833" y="526"/>
                    </a:moveTo>
                    <a:cubicBezTo>
                      <a:pt x="1827" y="520"/>
                      <a:pt x="1818" y="515"/>
                      <a:pt x="1806" y="510"/>
                    </a:cubicBezTo>
                    <a:cubicBezTo>
                      <a:pt x="1795" y="505"/>
                      <a:pt x="1788" y="501"/>
                      <a:pt x="1785" y="498"/>
                    </a:cubicBezTo>
                    <a:cubicBezTo>
                      <a:pt x="1781" y="494"/>
                      <a:pt x="1779" y="489"/>
                      <a:pt x="1779" y="483"/>
                    </a:cubicBezTo>
                    <a:cubicBezTo>
                      <a:pt x="1779" y="477"/>
                      <a:pt x="1781" y="472"/>
                      <a:pt x="1786" y="468"/>
                    </a:cubicBezTo>
                    <a:cubicBezTo>
                      <a:pt x="1790" y="465"/>
                      <a:pt x="1796" y="463"/>
                      <a:pt x="1804" y="463"/>
                    </a:cubicBezTo>
                    <a:cubicBezTo>
                      <a:pt x="1816" y="463"/>
                      <a:pt x="1827" y="466"/>
                      <a:pt x="1837" y="473"/>
                    </a:cubicBezTo>
                    <a:cubicBezTo>
                      <a:pt x="1837" y="450"/>
                      <a:pt x="1837" y="450"/>
                      <a:pt x="1837" y="450"/>
                    </a:cubicBezTo>
                    <a:cubicBezTo>
                      <a:pt x="1828" y="445"/>
                      <a:pt x="1817" y="443"/>
                      <a:pt x="1806" y="443"/>
                    </a:cubicBezTo>
                    <a:cubicBezTo>
                      <a:pt x="1791" y="443"/>
                      <a:pt x="1779" y="447"/>
                      <a:pt x="1769" y="455"/>
                    </a:cubicBezTo>
                    <a:cubicBezTo>
                      <a:pt x="1760" y="463"/>
                      <a:pt x="1755" y="473"/>
                      <a:pt x="1755" y="485"/>
                    </a:cubicBezTo>
                    <a:cubicBezTo>
                      <a:pt x="1755" y="496"/>
                      <a:pt x="1758" y="504"/>
                      <a:pt x="1764" y="511"/>
                    </a:cubicBezTo>
                    <a:cubicBezTo>
                      <a:pt x="1769" y="517"/>
                      <a:pt x="1778" y="522"/>
                      <a:pt x="1790" y="527"/>
                    </a:cubicBezTo>
                    <a:cubicBezTo>
                      <a:pt x="1802" y="532"/>
                      <a:pt x="1810" y="537"/>
                      <a:pt x="1814" y="540"/>
                    </a:cubicBezTo>
                    <a:cubicBezTo>
                      <a:pt x="1818" y="544"/>
                      <a:pt x="1820" y="549"/>
                      <a:pt x="1820" y="554"/>
                    </a:cubicBezTo>
                    <a:cubicBezTo>
                      <a:pt x="1820" y="568"/>
                      <a:pt x="1811" y="574"/>
                      <a:pt x="1792" y="574"/>
                    </a:cubicBezTo>
                    <a:cubicBezTo>
                      <a:pt x="1779" y="574"/>
                      <a:pt x="1766" y="570"/>
                      <a:pt x="1755" y="561"/>
                    </a:cubicBezTo>
                    <a:cubicBezTo>
                      <a:pt x="1755" y="585"/>
                      <a:pt x="1755" y="585"/>
                      <a:pt x="1755" y="585"/>
                    </a:cubicBezTo>
                    <a:cubicBezTo>
                      <a:pt x="1765" y="591"/>
                      <a:pt x="1777" y="594"/>
                      <a:pt x="1791" y="594"/>
                    </a:cubicBezTo>
                    <a:cubicBezTo>
                      <a:pt x="1807" y="594"/>
                      <a:pt x="1820" y="590"/>
                      <a:pt x="1830" y="581"/>
                    </a:cubicBezTo>
                    <a:cubicBezTo>
                      <a:pt x="1839" y="574"/>
                      <a:pt x="1843" y="564"/>
                      <a:pt x="1843" y="552"/>
                    </a:cubicBezTo>
                    <a:cubicBezTo>
                      <a:pt x="1843" y="541"/>
                      <a:pt x="1840" y="533"/>
                      <a:pt x="1833" y="526"/>
                    </a:cubicBezTo>
                    <a:close/>
                    <a:moveTo>
                      <a:pt x="2079" y="559"/>
                    </a:moveTo>
                    <a:cubicBezTo>
                      <a:pt x="2064" y="568"/>
                      <a:pt x="2047" y="573"/>
                      <a:pt x="2027" y="573"/>
                    </a:cubicBezTo>
                    <a:cubicBezTo>
                      <a:pt x="2005" y="573"/>
                      <a:pt x="1988" y="566"/>
                      <a:pt x="1974" y="552"/>
                    </a:cubicBezTo>
                    <a:cubicBezTo>
                      <a:pt x="1960" y="537"/>
                      <a:pt x="1953" y="517"/>
                      <a:pt x="1953" y="492"/>
                    </a:cubicBezTo>
                    <a:cubicBezTo>
                      <a:pt x="1953" y="466"/>
                      <a:pt x="1961" y="445"/>
                      <a:pt x="1976" y="429"/>
                    </a:cubicBezTo>
                    <a:cubicBezTo>
                      <a:pt x="1990" y="414"/>
                      <a:pt x="2008" y="407"/>
                      <a:pt x="2031" y="407"/>
                    </a:cubicBezTo>
                    <a:cubicBezTo>
                      <a:pt x="2049" y="407"/>
                      <a:pt x="2065" y="411"/>
                      <a:pt x="2079" y="419"/>
                    </a:cubicBezTo>
                    <a:cubicBezTo>
                      <a:pt x="2079" y="394"/>
                      <a:pt x="2079" y="394"/>
                      <a:pt x="2079" y="394"/>
                    </a:cubicBezTo>
                    <a:cubicBezTo>
                      <a:pt x="2066" y="388"/>
                      <a:pt x="2051" y="386"/>
                      <a:pt x="2031" y="386"/>
                    </a:cubicBezTo>
                    <a:cubicBezTo>
                      <a:pt x="2002" y="386"/>
                      <a:pt x="1978" y="395"/>
                      <a:pt x="1959" y="414"/>
                    </a:cubicBezTo>
                    <a:cubicBezTo>
                      <a:pt x="1939" y="434"/>
                      <a:pt x="1929" y="461"/>
                      <a:pt x="1929" y="494"/>
                    </a:cubicBezTo>
                    <a:cubicBezTo>
                      <a:pt x="1929" y="524"/>
                      <a:pt x="1937" y="548"/>
                      <a:pt x="1954" y="566"/>
                    </a:cubicBezTo>
                    <a:cubicBezTo>
                      <a:pt x="1971" y="585"/>
                      <a:pt x="1994" y="594"/>
                      <a:pt x="2023" y="594"/>
                    </a:cubicBezTo>
                    <a:cubicBezTo>
                      <a:pt x="2046" y="594"/>
                      <a:pt x="2064" y="590"/>
                      <a:pt x="2079" y="582"/>
                    </a:cubicBezTo>
                    <a:lnTo>
                      <a:pt x="2079" y="559"/>
                    </a:lnTo>
                    <a:close/>
                    <a:moveTo>
                      <a:pt x="2209" y="523"/>
                    </a:moveTo>
                    <a:cubicBezTo>
                      <a:pt x="2203" y="510"/>
                      <a:pt x="2196" y="502"/>
                      <a:pt x="2188" y="499"/>
                    </a:cubicBezTo>
                    <a:cubicBezTo>
                      <a:pt x="2188" y="499"/>
                      <a:pt x="2188" y="499"/>
                      <a:pt x="2188" y="499"/>
                    </a:cubicBezTo>
                    <a:cubicBezTo>
                      <a:pt x="2202" y="495"/>
                      <a:pt x="2213" y="489"/>
                      <a:pt x="2221" y="479"/>
                    </a:cubicBezTo>
                    <a:cubicBezTo>
                      <a:pt x="2229" y="469"/>
                      <a:pt x="2233" y="457"/>
                      <a:pt x="2233" y="443"/>
                    </a:cubicBezTo>
                    <a:cubicBezTo>
                      <a:pt x="2233" y="427"/>
                      <a:pt x="2228" y="414"/>
                      <a:pt x="2218" y="404"/>
                    </a:cubicBezTo>
                    <a:cubicBezTo>
                      <a:pt x="2207" y="394"/>
                      <a:pt x="2192" y="389"/>
                      <a:pt x="2172" y="389"/>
                    </a:cubicBezTo>
                    <a:cubicBezTo>
                      <a:pt x="2111" y="389"/>
                      <a:pt x="2111" y="389"/>
                      <a:pt x="2111" y="389"/>
                    </a:cubicBezTo>
                    <a:cubicBezTo>
                      <a:pt x="2111" y="591"/>
                      <a:pt x="2111" y="591"/>
                      <a:pt x="2111" y="591"/>
                    </a:cubicBezTo>
                    <a:cubicBezTo>
                      <a:pt x="2135" y="591"/>
                      <a:pt x="2135" y="591"/>
                      <a:pt x="2135" y="591"/>
                    </a:cubicBezTo>
                    <a:cubicBezTo>
                      <a:pt x="2135" y="505"/>
                      <a:pt x="2135" y="505"/>
                      <a:pt x="2135" y="505"/>
                    </a:cubicBezTo>
                    <a:cubicBezTo>
                      <a:pt x="2156" y="505"/>
                      <a:pt x="2156" y="505"/>
                      <a:pt x="2156" y="505"/>
                    </a:cubicBezTo>
                    <a:cubicBezTo>
                      <a:pt x="2169" y="505"/>
                      <a:pt x="2179" y="513"/>
                      <a:pt x="2186" y="530"/>
                    </a:cubicBezTo>
                    <a:cubicBezTo>
                      <a:pt x="2213" y="591"/>
                      <a:pt x="2213" y="591"/>
                      <a:pt x="2213" y="591"/>
                    </a:cubicBezTo>
                    <a:cubicBezTo>
                      <a:pt x="2241" y="591"/>
                      <a:pt x="2241" y="591"/>
                      <a:pt x="2241" y="591"/>
                    </a:cubicBezTo>
                    <a:lnTo>
                      <a:pt x="2209" y="523"/>
                    </a:lnTo>
                    <a:close/>
                    <a:moveTo>
                      <a:pt x="2197" y="473"/>
                    </a:moveTo>
                    <a:cubicBezTo>
                      <a:pt x="2189" y="480"/>
                      <a:pt x="2179" y="483"/>
                      <a:pt x="2166" y="483"/>
                    </a:cubicBezTo>
                    <a:cubicBezTo>
                      <a:pt x="2135" y="483"/>
                      <a:pt x="2135" y="483"/>
                      <a:pt x="2135" y="483"/>
                    </a:cubicBezTo>
                    <a:cubicBezTo>
                      <a:pt x="2135" y="410"/>
                      <a:pt x="2135" y="410"/>
                      <a:pt x="2135" y="410"/>
                    </a:cubicBezTo>
                    <a:cubicBezTo>
                      <a:pt x="2167" y="410"/>
                      <a:pt x="2167" y="410"/>
                      <a:pt x="2167" y="410"/>
                    </a:cubicBezTo>
                    <a:cubicBezTo>
                      <a:pt x="2181" y="410"/>
                      <a:pt x="2191" y="413"/>
                      <a:pt x="2198" y="419"/>
                    </a:cubicBezTo>
                    <a:cubicBezTo>
                      <a:pt x="2205" y="426"/>
                      <a:pt x="2208" y="434"/>
                      <a:pt x="2208" y="445"/>
                    </a:cubicBezTo>
                    <a:cubicBezTo>
                      <a:pt x="2208" y="456"/>
                      <a:pt x="2204" y="466"/>
                      <a:pt x="2197" y="473"/>
                    </a:cubicBezTo>
                    <a:close/>
                    <a:moveTo>
                      <a:pt x="2474" y="389"/>
                    </a:moveTo>
                    <a:cubicBezTo>
                      <a:pt x="2445" y="389"/>
                      <a:pt x="2445" y="389"/>
                      <a:pt x="2445" y="389"/>
                    </a:cubicBezTo>
                    <a:cubicBezTo>
                      <a:pt x="2381" y="529"/>
                      <a:pt x="2381" y="529"/>
                      <a:pt x="2381" y="529"/>
                    </a:cubicBezTo>
                    <a:cubicBezTo>
                      <a:pt x="2379" y="534"/>
                      <a:pt x="2376" y="543"/>
                      <a:pt x="2372" y="554"/>
                    </a:cubicBezTo>
                    <a:cubicBezTo>
                      <a:pt x="2371" y="554"/>
                      <a:pt x="2371" y="554"/>
                      <a:pt x="2371" y="554"/>
                    </a:cubicBezTo>
                    <a:cubicBezTo>
                      <a:pt x="2369" y="548"/>
                      <a:pt x="2366" y="540"/>
                      <a:pt x="2362" y="530"/>
                    </a:cubicBezTo>
                    <a:cubicBezTo>
                      <a:pt x="2300" y="389"/>
                      <a:pt x="2300" y="389"/>
                      <a:pt x="2300" y="389"/>
                    </a:cubicBezTo>
                    <a:cubicBezTo>
                      <a:pt x="2268" y="389"/>
                      <a:pt x="2268" y="389"/>
                      <a:pt x="2268" y="389"/>
                    </a:cubicBezTo>
                    <a:cubicBezTo>
                      <a:pt x="2268" y="591"/>
                      <a:pt x="2268" y="591"/>
                      <a:pt x="2268" y="591"/>
                    </a:cubicBezTo>
                    <a:cubicBezTo>
                      <a:pt x="2291" y="591"/>
                      <a:pt x="2291" y="591"/>
                      <a:pt x="2291" y="591"/>
                    </a:cubicBezTo>
                    <a:cubicBezTo>
                      <a:pt x="2291" y="455"/>
                      <a:pt x="2291" y="455"/>
                      <a:pt x="2291" y="455"/>
                    </a:cubicBezTo>
                    <a:cubicBezTo>
                      <a:pt x="2291" y="437"/>
                      <a:pt x="2291" y="424"/>
                      <a:pt x="2290" y="416"/>
                    </a:cubicBezTo>
                    <a:cubicBezTo>
                      <a:pt x="2291" y="416"/>
                      <a:pt x="2291" y="416"/>
                      <a:pt x="2291" y="416"/>
                    </a:cubicBezTo>
                    <a:cubicBezTo>
                      <a:pt x="2293" y="426"/>
                      <a:pt x="2295" y="432"/>
                      <a:pt x="2297" y="437"/>
                    </a:cubicBezTo>
                    <a:cubicBezTo>
                      <a:pt x="2366" y="591"/>
                      <a:pt x="2366" y="591"/>
                      <a:pt x="2366" y="591"/>
                    </a:cubicBezTo>
                    <a:cubicBezTo>
                      <a:pt x="2377" y="591"/>
                      <a:pt x="2377" y="591"/>
                      <a:pt x="2377" y="591"/>
                    </a:cubicBezTo>
                    <a:cubicBezTo>
                      <a:pt x="2446" y="436"/>
                      <a:pt x="2446" y="436"/>
                      <a:pt x="2446" y="436"/>
                    </a:cubicBezTo>
                    <a:cubicBezTo>
                      <a:pt x="2448" y="432"/>
                      <a:pt x="2450" y="425"/>
                      <a:pt x="2452" y="416"/>
                    </a:cubicBezTo>
                    <a:cubicBezTo>
                      <a:pt x="2453" y="416"/>
                      <a:pt x="2453" y="416"/>
                      <a:pt x="2453" y="416"/>
                    </a:cubicBezTo>
                    <a:cubicBezTo>
                      <a:pt x="2451" y="431"/>
                      <a:pt x="2451" y="445"/>
                      <a:pt x="2451" y="455"/>
                    </a:cubicBezTo>
                    <a:cubicBezTo>
                      <a:pt x="2451" y="591"/>
                      <a:pt x="2451" y="591"/>
                      <a:pt x="2451" y="591"/>
                    </a:cubicBezTo>
                    <a:cubicBezTo>
                      <a:pt x="2474" y="591"/>
                      <a:pt x="2474" y="591"/>
                      <a:pt x="2474" y="591"/>
                    </a:cubicBezTo>
                    <a:lnTo>
                      <a:pt x="2474" y="389"/>
                    </a:lnTo>
                    <a:close/>
                    <a:moveTo>
                      <a:pt x="2712" y="414"/>
                    </a:moveTo>
                    <a:cubicBezTo>
                      <a:pt x="2695" y="395"/>
                      <a:pt x="2672" y="386"/>
                      <a:pt x="2645" y="386"/>
                    </a:cubicBezTo>
                    <a:cubicBezTo>
                      <a:pt x="2614" y="386"/>
                      <a:pt x="2589" y="396"/>
                      <a:pt x="2572" y="416"/>
                    </a:cubicBezTo>
                    <a:cubicBezTo>
                      <a:pt x="2555" y="435"/>
                      <a:pt x="2547" y="461"/>
                      <a:pt x="2547" y="492"/>
                    </a:cubicBezTo>
                    <a:cubicBezTo>
                      <a:pt x="2547" y="522"/>
                      <a:pt x="2555" y="546"/>
                      <a:pt x="2572" y="565"/>
                    </a:cubicBezTo>
                    <a:cubicBezTo>
                      <a:pt x="2589" y="584"/>
                      <a:pt x="2612" y="594"/>
                      <a:pt x="2641" y="594"/>
                    </a:cubicBezTo>
                    <a:cubicBezTo>
                      <a:pt x="2670" y="594"/>
                      <a:pt x="2694" y="585"/>
                      <a:pt x="2711" y="566"/>
                    </a:cubicBezTo>
                    <a:cubicBezTo>
                      <a:pt x="2729" y="546"/>
                      <a:pt x="2737" y="520"/>
                      <a:pt x="2737" y="487"/>
                    </a:cubicBezTo>
                    <a:cubicBezTo>
                      <a:pt x="2737" y="457"/>
                      <a:pt x="2729" y="432"/>
                      <a:pt x="2712" y="414"/>
                    </a:cubicBezTo>
                    <a:close/>
                    <a:moveTo>
                      <a:pt x="2693" y="552"/>
                    </a:moveTo>
                    <a:cubicBezTo>
                      <a:pt x="2680" y="566"/>
                      <a:pt x="2663" y="573"/>
                      <a:pt x="2641" y="573"/>
                    </a:cubicBezTo>
                    <a:cubicBezTo>
                      <a:pt x="2621" y="573"/>
                      <a:pt x="2604" y="565"/>
                      <a:pt x="2591" y="551"/>
                    </a:cubicBezTo>
                    <a:cubicBezTo>
                      <a:pt x="2578" y="535"/>
                      <a:pt x="2571" y="515"/>
                      <a:pt x="2571" y="490"/>
                    </a:cubicBezTo>
                    <a:cubicBezTo>
                      <a:pt x="2571" y="465"/>
                      <a:pt x="2578" y="445"/>
                      <a:pt x="2591" y="430"/>
                    </a:cubicBezTo>
                    <a:cubicBezTo>
                      <a:pt x="2605" y="415"/>
                      <a:pt x="2622" y="407"/>
                      <a:pt x="2643" y="407"/>
                    </a:cubicBezTo>
                    <a:cubicBezTo>
                      <a:pt x="2664" y="407"/>
                      <a:pt x="2681" y="414"/>
                      <a:pt x="2693" y="428"/>
                    </a:cubicBezTo>
                    <a:cubicBezTo>
                      <a:pt x="2706" y="443"/>
                      <a:pt x="2713" y="463"/>
                      <a:pt x="2713" y="490"/>
                    </a:cubicBezTo>
                    <a:cubicBezTo>
                      <a:pt x="2713" y="517"/>
                      <a:pt x="2706" y="537"/>
                      <a:pt x="2693" y="552"/>
                    </a:cubicBezTo>
                    <a:close/>
                    <a:moveTo>
                      <a:pt x="2885" y="502"/>
                    </a:moveTo>
                    <a:cubicBezTo>
                      <a:pt x="2885" y="484"/>
                      <a:pt x="2881" y="469"/>
                      <a:pt x="2872" y="459"/>
                    </a:cubicBezTo>
                    <a:cubicBezTo>
                      <a:pt x="2864" y="448"/>
                      <a:pt x="2852" y="443"/>
                      <a:pt x="2836" y="443"/>
                    </a:cubicBezTo>
                    <a:cubicBezTo>
                      <a:pt x="2815" y="443"/>
                      <a:pt x="2800" y="452"/>
                      <a:pt x="2789" y="471"/>
                    </a:cubicBezTo>
                    <a:cubicBezTo>
                      <a:pt x="2788" y="471"/>
                      <a:pt x="2788" y="471"/>
                      <a:pt x="2788" y="471"/>
                    </a:cubicBezTo>
                    <a:cubicBezTo>
                      <a:pt x="2788" y="447"/>
                      <a:pt x="2788" y="447"/>
                      <a:pt x="2788" y="447"/>
                    </a:cubicBezTo>
                    <a:cubicBezTo>
                      <a:pt x="2765" y="447"/>
                      <a:pt x="2765" y="447"/>
                      <a:pt x="2765" y="447"/>
                    </a:cubicBezTo>
                    <a:cubicBezTo>
                      <a:pt x="2765" y="591"/>
                      <a:pt x="2765" y="591"/>
                      <a:pt x="2765" y="591"/>
                    </a:cubicBezTo>
                    <a:cubicBezTo>
                      <a:pt x="2788" y="591"/>
                      <a:pt x="2788" y="591"/>
                      <a:pt x="2788" y="591"/>
                    </a:cubicBezTo>
                    <a:cubicBezTo>
                      <a:pt x="2788" y="509"/>
                      <a:pt x="2788" y="509"/>
                      <a:pt x="2788" y="509"/>
                    </a:cubicBezTo>
                    <a:cubicBezTo>
                      <a:pt x="2788" y="495"/>
                      <a:pt x="2792" y="484"/>
                      <a:pt x="2800" y="476"/>
                    </a:cubicBezTo>
                    <a:cubicBezTo>
                      <a:pt x="2807" y="467"/>
                      <a:pt x="2817" y="463"/>
                      <a:pt x="2828" y="463"/>
                    </a:cubicBezTo>
                    <a:cubicBezTo>
                      <a:pt x="2851" y="463"/>
                      <a:pt x="2862" y="478"/>
                      <a:pt x="2862" y="509"/>
                    </a:cubicBezTo>
                    <a:cubicBezTo>
                      <a:pt x="2862" y="591"/>
                      <a:pt x="2862" y="591"/>
                      <a:pt x="2862" y="591"/>
                    </a:cubicBezTo>
                    <a:cubicBezTo>
                      <a:pt x="2885" y="591"/>
                      <a:pt x="2885" y="591"/>
                      <a:pt x="2885" y="591"/>
                    </a:cubicBezTo>
                    <a:lnTo>
                      <a:pt x="2885" y="502"/>
                    </a:lnTo>
                    <a:close/>
                    <a:moveTo>
                      <a:pt x="2943" y="377"/>
                    </a:moveTo>
                    <a:cubicBezTo>
                      <a:pt x="2920" y="377"/>
                      <a:pt x="2920" y="377"/>
                      <a:pt x="2920" y="377"/>
                    </a:cubicBezTo>
                    <a:cubicBezTo>
                      <a:pt x="2920" y="591"/>
                      <a:pt x="2920" y="591"/>
                      <a:pt x="2920" y="591"/>
                    </a:cubicBezTo>
                    <a:cubicBezTo>
                      <a:pt x="2943" y="591"/>
                      <a:pt x="2943" y="591"/>
                      <a:pt x="2943" y="591"/>
                    </a:cubicBezTo>
                    <a:lnTo>
                      <a:pt x="2943" y="377"/>
                    </a:lnTo>
                    <a:close/>
                    <a:moveTo>
                      <a:pt x="3003" y="384"/>
                    </a:moveTo>
                    <a:cubicBezTo>
                      <a:pt x="3000" y="382"/>
                      <a:pt x="2997" y="380"/>
                      <a:pt x="2993" y="380"/>
                    </a:cubicBezTo>
                    <a:cubicBezTo>
                      <a:pt x="2988" y="380"/>
                      <a:pt x="2985" y="382"/>
                      <a:pt x="2982" y="384"/>
                    </a:cubicBezTo>
                    <a:cubicBezTo>
                      <a:pt x="2979" y="387"/>
                      <a:pt x="2977" y="391"/>
                      <a:pt x="2977" y="395"/>
                    </a:cubicBezTo>
                    <a:cubicBezTo>
                      <a:pt x="2977" y="399"/>
                      <a:pt x="2979" y="403"/>
                      <a:pt x="2982" y="406"/>
                    </a:cubicBezTo>
                    <a:cubicBezTo>
                      <a:pt x="2985" y="409"/>
                      <a:pt x="2988" y="410"/>
                      <a:pt x="2993" y="410"/>
                    </a:cubicBezTo>
                    <a:cubicBezTo>
                      <a:pt x="2997" y="410"/>
                      <a:pt x="3000" y="409"/>
                      <a:pt x="3003" y="406"/>
                    </a:cubicBezTo>
                    <a:cubicBezTo>
                      <a:pt x="3006" y="403"/>
                      <a:pt x="3008" y="399"/>
                      <a:pt x="3008" y="395"/>
                    </a:cubicBezTo>
                    <a:cubicBezTo>
                      <a:pt x="3008" y="391"/>
                      <a:pt x="3006" y="387"/>
                      <a:pt x="3003" y="384"/>
                    </a:cubicBezTo>
                    <a:close/>
                    <a:moveTo>
                      <a:pt x="3004" y="447"/>
                    </a:moveTo>
                    <a:cubicBezTo>
                      <a:pt x="2981" y="447"/>
                      <a:pt x="2981" y="447"/>
                      <a:pt x="2981" y="447"/>
                    </a:cubicBezTo>
                    <a:cubicBezTo>
                      <a:pt x="2981" y="591"/>
                      <a:pt x="2981" y="591"/>
                      <a:pt x="2981" y="591"/>
                    </a:cubicBezTo>
                    <a:cubicBezTo>
                      <a:pt x="3004" y="591"/>
                      <a:pt x="3004" y="591"/>
                      <a:pt x="3004" y="591"/>
                    </a:cubicBezTo>
                    <a:lnTo>
                      <a:pt x="3004" y="447"/>
                    </a:lnTo>
                    <a:close/>
                    <a:moveTo>
                      <a:pt x="3161" y="502"/>
                    </a:moveTo>
                    <a:cubicBezTo>
                      <a:pt x="3161" y="484"/>
                      <a:pt x="3157" y="469"/>
                      <a:pt x="3149" y="459"/>
                    </a:cubicBezTo>
                    <a:cubicBezTo>
                      <a:pt x="3141" y="448"/>
                      <a:pt x="3129" y="443"/>
                      <a:pt x="3113" y="443"/>
                    </a:cubicBezTo>
                    <a:cubicBezTo>
                      <a:pt x="3092" y="443"/>
                      <a:pt x="3076" y="452"/>
                      <a:pt x="3065" y="471"/>
                    </a:cubicBezTo>
                    <a:cubicBezTo>
                      <a:pt x="3065" y="471"/>
                      <a:pt x="3065" y="471"/>
                      <a:pt x="3065" y="471"/>
                    </a:cubicBezTo>
                    <a:cubicBezTo>
                      <a:pt x="3065" y="447"/>
                      <a:pt x="3065" y="447"/>
                      <a:pt x="3065" y="447"/>
                    </a:cubicBezTo>
                    <a:cubicBezTo>
                      <a:pt x="3042" y="447"/>
                      <a:pt x="3042" y="447"/>
                      <a:pt x="3042" y="447"/>
                    </a:cubicBezTo>
                    <a:cubicBezTo>
                      <a:pt x="3042" y="591"/>
                      <a:pt x="3042" y="591"/>
                      <a:pt x="3042" y="591"/>
                    </a:cubicBezTo>
                    <a:cubicBezTo>
                      <a:pt x="3065" y="591"/>
                      <a:pt x="3065" y="591"/>
                      <a:pt x="3065" y="591"/>
                    </a:cubicBezTo>
                    <a:cubicBezTo>
                      <a:pt x="3065" y="509"/>
                      <a:pt x="3065" y="509"/>
                      <a:pt x="3065" y="509"/>
                    </a:cubicBezTo>
                    <a:cubicBezTo>
                      <a:pt x="3065" y="495"/>
                      <a:pt x="3069" y="484"/>
                      <a:pt x="3076" y="476"/>
                    </a:cubicBezTo>
                    <a:cubicBezTo>
                      <a:pt x="3084" y="467"/>
                      <a:pt x="3093" y="463"/>
                      <a:pt x="3105" y="463"/>
                    </a:cubicBezTo>
                    <a:cubicBezTo>
                      <a:pt x="3127" y="463"/>
                      <a:pt x="3138" y="478"/>
                      <a:pt x="3138" y="509"/>
                    </a:cubicBezTo>
                    <a:cubicBezTo>
                      <a:pt x="3138" y="591"/>
                      <a:pt x="3138" y="591"/>
                      <a:pt x="3138" y="591"/>
                    </a:cubicBezTo>
                    <a:cubicBezTo>
                      <a:pt x="3161" y="591"/>
                      <a:pt x="3161" y="591"/>
                      <a:pt x="3161" y="591"/>
                    </a:cubicBezTo>
                    <a:lnTo>
                      <a:pt x="3161" y="502"/>
                    </a:lnTo>
                    <a:close/>
                    <a:moveTo>
                      <a:pt x="3311" y="512"/>
                    </a:moveTo>
                    <a:cubicBezTo>
                      <a:pt x="3311" y="491"/>
                      <a:pt x="3306" y="475"/>
                      <a:pt x="3296" y="463"/>
                    </a:cubicBezTo>
                    <a:cubicBezTo>
                      <a:pt x="3286" y="450"/>
                      <a:pt x="3271" y="443"/>
                      <a:pt x="3251" y="443"/>
                    </a:cubicBezTo>
                    <a:cubicBezTo>
                      <a:pt x="3233" y="443"/>
                      <a:pt x="3218" y="450"/>
                      <a:pt x="3205" y="463"/>
                    </a:cubicBezTo>
                    <a:cubicBezTo>
                      <a:pt x="3192" y="477"/>
                      <a:pt x="3185" y="496"/>
                      <a:pt x="3185" y="519"/>
                    </a:cubicBezTo>
                    <a:cubicBezTo>
                      <a:pt x="3185" y="544"/>
                      <a:pt x="3191" y="562"/>
                      <a:pt x="3204" y="576"/>
                    </a:cubicBezTo>
                    <a:cubicBezTo>
                      <a:pt x="3215" y="588"/>
                      <a:pt x="3231" y="594"/>
                      <a:pt x="3251" y="594"/>
                    </a:cubicBezTo>
                    <a:cubicBezTo>
                      <a:pt x="3271" y="594"/>
                      <a:pt x="3288" y="590"/>
                      <a:pt x="3301" y="580"/>
                    </a:cubicBezTo>
                    <a:cubicBezTo>
                      <a:pt x="3301" y="559"/>
                      <a:pt x="3301" y="559"/>
                      <a:pt x="3301" y="559"/>
                    </a:cubicBezTo>
                    <a:cubicBezTo>
                      <a:pt x="3287" y="569"/>
                      <a:pt x="3272" y="574"/>
                      <a:pt x="3256" y="574"/>
                    </a:cubicBezTo>
                    <a:cubicBezTo>
                      <a:pt x="3242" y="574"/>
                      <a:pt x="3230" y="570"/>
                      <a:pt x="3222" y="562"/>
                    </a:cubicBezTo>
                    <a:cubicBezTo>
                      <a:pt x="3214" y="553"/>
                      <a:pt x="3209" y="541"/>
                      <a:pt x="3209" y="524"/>
                    </a:cubicBezTo>
                    <a:cubicBezTo>
                      <a:pt x="3311" y="524"/>
                      <a:pt x="3311" y="524"/>
                      <a:pt x="3311" y="524"/>
                    </a:cubicBezTo>
                    <a:lnTo>
                      <a:pt x="3311" y="512"/>
                    </a:lnTo>
                    <a:close/>
                    <a:moveTo>
                      <a:pt x="3209" y="505"/>
                    </a:moveTo>
                    <a:cubicBezTo>
                      <a:pt x="3211" y="492"/>
                      <a:pt x="3216" y="482"/>
                      <a:pt x="3223" y="474"/>
                    </a:cubicBezTo>
                    <a:cubicBezTo>
                      <a:pt x="3231" y="467"/>
                      <a:pt x="3240" y="463"/>
                      <a:pt x="3251" y="463"/>
                    </a:cubicBezTo>
                    <a:cubicBezTo>
                      <a:pt x="3263" y="463"/>
                      <a:pt x="3272" y="467"/>
                      <a:pt x="3278" y="474"/>
                    </a:cubicBezTo>
                    <a:cubicBezTo>
                      <a:pt x="3284" y="482"/>
                      <a:pt x="3287" y="492"/>
                      <a:pt x="3287" y="505"/>
                    </a:cubicBezTo>
                    <a:lnTo>
                      <a:pt x="3209" y="505"/>
                    </a:lnTo>
                    <a:close/>
                  </a:path>
                </a:pathLst>
              </a:custGeom>
              <a:solidFill>
                <a:srgbClr val="FFFFFF"/>
              </a:solidFill>
              <a:ln>
                <a:noFill/>
              </a:ln>
              <a:extLst/>
            </p:spPr>
            <p:txBody>
              <a:bodyPr vert="horz" wrap="square" lIns="93257" tIns="46628" rIns="93257" bIns="46628" numCol="1" anchor="t" anchorCtr="0" compatLnSpc="1">
                <a:prstTxWarp prst="textNoShape">
                  <a:avLst/>
                </a:prstTxWarp>
              </a:bodyPr>
              <a:lstStyle/>
              <a:p>
                <a:pPr defTabSz="932653"/>
                <a:endParaRPr lang="en-US" dirty="0">
                  <a:solidFill>
                    <a:srgbClr val="FFFFFF"/>
                  </a:solidFill>
                </a:endParaRPr>
              </a:p>
            </p:txBody>
          </p:sp>
          <p:sp>
            <p:nvSpPr>
              <p:cNvPr id="38" name="Freeform 26"/>
              <p:cNvSpPr>
                <a:spLocks noChangeAspect="1" noEditPoints="1"/>
              </p:cNvSpPr>
              <p:nvPr/>
            </p:nvSpPr>
            <p:spPr bwMode="auto">
              <a:xfrm>
                <a:off x="4246018" y="2838521"/>
                <a:ext cx="2141270" cy="472303"/>
              </a:xfrm>
              <a:custGeom>
                <a:avLst/>
                <a:gdLst>
                  <a:gd name="T0" fmla="*/ 1225 w 3933"/>
                  <a:gd name="T1" fmla="*/ 701 h 865"/>
                  <a:gd name="T2" fmla="*/ 1013 w 3933"/>
                  <a:gd name="T3" fmla="*/ 295 h 865"/>
                  <a:gd name="T4" fmla="*/ 1442 w 3933"/>
                  <a:gd name="T5" fmla="*/ 291 h 865"/>
                  <a:gd name="T6" fmla="*/ 1229 w 3933"/>
                  <a:gd name="T7" fmla="*/ 220 h 865"/>
                  <a:gd name="T8" fmla="*/ 1068 w 3933"/>
                  <a:gd name="T9" fmla="*/ 545 h 865"/>
                  <a:gd name="T10" fmla="*/ 1409 w 3933"/>
                  <a:gd name="T11" fmla="*/ 435 h 865"/>
                  <a:gd name="T12" fmla="*/ 1633 w 3933"/>
                  <a:gd name="T13" fmla="*/ 322 h 865"/>
                  <a:gd name="T14" fmla="*/ 1633 w 3933"/>
                  <a:gd name="T15" fmla="*/ 692 h 865"/>
                  <a:gd name="T16" fmla="*/ 1511 w 3933"/>
                  <a:gd name="T17" fmla="*/ 322 h 865"/>
                  <a:gd name="T18" fmla="*/ 1692 w 3933"/>
                  <a:gd name="T19" fmla="*/ 136 h 865"/>
                  <a:gd name="T20" fmla="*/ 1899 w 3933"/>
                  <a:gd name="T21" fmla="*/ 186 h 865"/>
                  <a:gd name="T22" fmla="*/ 1924 w 3933"/>
                  <a:gd name="T23" fmla="*/ 372 h 865"/>
                  <a:gd name="T24" fmla="*/ 1777 w 3933"/>
                  <a:gd name="T25" fmla="*/ 372 h 865"/>
                  <a:gd name="T26" fmla="*/ 1777 w 3933"/>
                  <a:gd name="T27" fmla="*/ 262 h 865"/>
                  <a:gd name="T28" fmla="*/ 1938 w 3933"/>
                  <a:gd name="T29" fmla="*/ 196 h 865"/>
                  <a:gd name="T30" fmla="*/ 1981 w 3933"/>
                  <a:gd name="T31" fmla="*/ 217 h 865"/>
                  <a:gd name="T32" fmla="*/ 2037 w 3933"/>
                  <a:gd name="T33" fmla="*/ 162 h 865"/>
                  <a:gd name="T34" fmla="*/ 1978 w 3933"/>
                  <a:gd name="T35" fmla="*/ 322 h 865"/>
                  <a:gd name="T36" fmla="*/ 2275 w 3933"/>
                  <a:gd name="T37" fmla="*/ 701 h 865"/>
                  <a:gd name="T38" fmla="*/ 2151 w 3933"/>
                  <a:gd name="T39" fmla="*/ 369 h 865"/>
                  <a:gd name="T40" fmla="*/ 2289 w 3933"/>
                  <a:gd name="T41" fmla="*/ 364 h 865"/>
                  <a:gd name="T42" fmla="*/ 2285 w 3933"/>
                  <a:gd name="T43" fmla="*/ 651 h 865"/>
                  <a:gd name="T44" fmla="*/ 2480 w 3933"/>
                  <a:gd name="T45" fmla="*/ 522 h 865"/>
                  <a:gd name="T46" fmla="*/ 2716 w 3933"/>
                  <a:gd name="T47" fmla="*/ 666 h 865"/>
                  <a:gd name="T48" fmla="*/ 2441 w 3933"/>
                  <a:gd name="T49" fmla="*/ 408 h 865"/>
                  <a:gd name="T50" fmla="*/ 2742 w 3933"/>
                  <a:gd name="T51" fmla="*/ 491 h 865"/>
                  <a:gd name="T52" fmla="*/ 2588 w 3933"/>
                  <a:gd name="T53" fmla="*/ 364 h 865"/>
                  <a:gd name="T54" fmla="*/ 3193 w 3933"/>
                  <a:gd name="T55" fmla="*/ 546 h 865"/>
                  <a:gd name="T56" fmla="*/ 2892 w 3933"/>
                  <a:gd name="T57" fmla="*/ 610 h 865"/>
                  <a:gd name="T58" fmla="*/ 2987 w 3933"/>
                  <a:gd name="T59" fmla="*/ 449 h 865"/>
                  <a:gd name="T60" fmla="*/ 3113 w 3933"/>
                  <a:gd name="T61" fmla="*/ 304 h 865"/>
                  <a:gd name="T62" fmla="*/ 3030 w 3933"/>
                  <a:gd name="T63" fmla="*/ 165 h 865"/>
                  <a:gd name="T64" fmla="*/ 3070 w 3933"/>
                  <a:gd name="T65" fmla="*/ 422 h 865"/>
                  <a:gd name="T66" fmla="*/ 3563 w 3933"/>
                  <a:gd name="T67" fmla="*/ 617 h 865"/>
                  <a:gd name="T68" fmla="*/ 3254 w 3933"/>
                  <a:gd name="T69" fmla="*/ 464 h 865"/>
                  <a:gd name="T70" fmla="*/ 3552 w 3933"/>
                  <a:gd name="T71" fmla="*/ 180 h 865"/>
                  <a:gd name="T72" fmla="*/ 3316 w 3933"/>
                  <a:gd name="T73" fmla="*/ 441 h 865"/>
                  <a:gd name="T74" fmla="*/ 3584 w 3933"/>
                  <a:gd name="T75" fmla="*/ 528 h 865"/>
                  <a:gd name="T76" fmla="*/ 3349 w 3933"/>
                  <a:gd name="T77" fmla="*/ 449 h 865"/>
                  <a:gd name="T78" fmla="*/ 3495 w 3933"/>
                  <a:gd name="T79" fmla="*/ 619 h 865"/>
                  <a:gd name="T80" fmla="*/ 3749 w 3933"/>
                  <a:gd name="T81" fmla="*/ 701 h 865"/>
                  <a:gd name="T82" fmla="*/ 3838 w 3933"/>
                  <a:gd name="T83" fmla="*/ 620 h 865"/>
                  <a:gd name="T84" fmla="*/ 3651 w 3933"/>
                  <a:gd name="T85" fmla="*/ 434 h 865"/>
                  <a:gd name="T86" fmla="*/ 3721 w 3933"/>
                  <a:gd name="T87" fmla="*/ 227 h 865"/>
                  <a:gd name="T88" fmla="*/ 3933 w 3933"/>
                  <a:gd name="T89" fmla="*/ 534 h 865"/>
                  <a:gd name="T90" fmla="*/ 464 w 3933"/>
                  <a:gd name="T91" fmla="*/ 0 h 865"/>
                  <a:gd name="T92" fmla="*/ 158 w 3933"/>
                  <a:gd name="T93" fmla="*/ 632 h 865"/>
                  <a:gd name="T94" fmla="*/ 1 w 3933"/>
                  <a:gd name="T95" fmla="*/ 694 h 865"/>
                  <a:gd name="T96" fmla="*/ 722 w 3933"/>
                  <a:gd name="T97" fmla="*/ 793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933" h="865">
                    <a:moveTo>
                      <a:pt x="1472" y="427"/>
                    </a:moveTo>
                    <a:cubicBezTo>
                      <a:pt x="1472" y="482"/>
                      <a:pt x="1462" y="530"/>
                      <a:pt x="1442" y="572"/>
                    </a:cubicBezTo>
                    <a:cubicBezTo>
                      <a:pt x="1422" y="613"/>
                      <a:pt x="1393" y="645"/>
                      <a:pt x="1355" y="668"/>
                    </a:cubicBezTo>
                    <a:cubicBezTo>
                      <a:pt x="1318" y="690"/>
                      <a:pt x="1274" y="701"/>
                      <a:pt x="1225" y="701"/>
                    </a:cubicBezTo>
                    <a:cubicBezTo>
                      <a:pt x="1177" y="701"/>
                      <a:pt x="1135" y="691"/>
                      <a:pt x="1098" y="669"/>
                    </a:cubicBezTo>
                    <a:cubicBezTo>
                      <a:pt x="1061" y="647"/>
                      <a:pt x="1033" y="616"/>
                      <a:pt x="1012" y="576"/>
                    </a:cubicBezTo>
                    <a:cubicBezTo>
                      <a:pt x="992" y="536"/>
                      <a:pt x="982" y="490"/>
                      <a:pt x="982" y="439"/>
                    </a:cubicBezTo>
                    <a:cubicBezTo>
                      <a:pt x="982" y="384"/>
                      <a:pt x="992" y="336"/>
                      <a:pt x="1013" y="295"/>
                    </a:cubicBezTo>
                    <a:cubicBezTo>
                      <a:pt x="1033" y="253"/>
                      <a:pt x="1063" y="221"/>
                      <a:pt x="1101" y="199"/>
                    </a:cubicBezTo>
                    <a:cubicBezTo>
                      <a:pt x="1139" y="176"/>
                      <a:pt x="1184" y="165"/>
                      <a:pt x="1234" y="165"/>
                    </a:cubicBezTo>
                    <a:cubicBezTo>
                      <a:pt x="1280" y="165"/>
                      <a:pt x="1321" y="176"/>
                      <a:pt x="1358" y="198"/>
                    </a:cubicBezTo>
                    <a:cubicBezTo>
                      <a:pt x="1394" y="220"/>
                      <a:pt x="1423" y="251"/>
                      <a:pt x="1442" y="291"/>
                    </a:cubicBezTo>
                    <a:cubicBezTo>
                      <a:pt x="1462" y="330"/>
                      <a:pt x="1472" y="376"/>
                      <a:pt x="1472" y="427"/>
                    </a:cubicBezTo>
                    <a:close/>
                    <a:moveTo>
                      <a:pt x="1409" y="435"/>
                    </a:moveTo>
                    <a:cubicBezTo>
                      <a:pt x="1409" y="367"/>
                      <a:pt x="1393" y="314"/>
                      <a:pt x="1361" y="276"/>
                    </a:cubicBezTo>
                    <a:cubicBezTo>
                      <a:pt x="1330" y="239"/>
                      <a:pt x="1286" y="220"/>
                      <a:pt x="1229" y="220"/>
                    </a:cubicBezTo>
                    <a:cubicBezTo>
                      <a:pt x="1194" y="220"/>
                      <a:pt x="1162" y="229"/>
                      <a:pt x="1134" y="247"/>
                    </a:cubicBezTo>
                    <a:cubicBezTo>
                      <a:pt x="1106" y="265"/>
                      <a:pt x="1084" y="290"/>
                      <a:pt x="1069" y="323"/>
                    </a:cubicBezTo>
                    <a:cubicBezTo>
                      <a:pt x="1053" y="356"/>
                      <a:pt x="1046" y="393"/>
                      <a:pt x="1046" y="434"/>
                    </a:cubicBezTo>
                    <a:cubicBezTo>
                      <a:pt x="1046" y="475"/>
                      <a:pt x="1053" y="512"/>
                      <a:pt x="1068" y="545"/>
                    </a:cubicBezTo>
                    <a:cubicBezTo>
                      <a:pt x="1083" y="577"/>
                      <a:pt x="1104" y="602"/>
                      <a:pt x="1131" y="620"/>
                    </a:cubicBezTo>
                    <a:cubicBezTo>
                      <a:pt x="1159" y="638"/>
                      <a:pt x="1190" y="646"/>
                      <a:pt x="1225" y="646"/>
                    </a:cubicBezTo>
                    <a:cubicBezTo>
                      <a:pt x="1282" y="646"/>
                      <a:pt x="1327" y="628"/>
                      <a:pt x="1360" y="590"/>
                    </a:cubicBezTo>
                    <a:cubicBezTo>
                      <a:pt x="1392" y="552"/>
                      <a:pt x="1409" y="501"/>
                      <a:pt x="1409" y="435"/>
                    </a:cubicBezTo>
                    <a:close/>
                    <a:moveTo>
                      <a:pt x="1735" y="196"/>
                    </a:moveTo>
                    <a:cubicBezTo>
                      <a:pt x="1723" y="190"/>
                      <a:pt x="1710" y="186"/>
                      <a:pt x="1695" y="186"/>
                    </a:cubicBezTo>
                    <a:cubicBezTo>
                      <a:pt x="1654" y="186"/>
                      <a:pt x="1633" y="213"/>
                      <a:pt x="1633" y="265"/>
                    </a:cubicBezTo>
                    <a:cubicBezTo>
                      <a:pt x="1633" y="322"/>
                      <a:pt x="1633" y="322"/>
                      <a:pt x="1633" y="322"/>
                    </a:cubicBezTo>
                    <a:cubicBezTo>
                      <a:pt x="1720" y="322"/>
                      <a:pt x="1720" y="322"/>
                      <a:pt x="1720" y="322"/>
                    </a:cubicBezTo>
                    <a:cubicBezTo>
                      <a:pt x="1720" y="372"/>
                      <a:pt x="1720" y="372"/>
                      <a:pt x="1720" y="372"/>
                    </a:cubicBezTo>
                    <a:cubicBezTo>
                      <a:pt x="1633" y="372"/>
                      <a:pt x="1633" y="372"/>
                      <a:pt x="1633" y="372"/>
                    </a:cubicBezTo>
                    <a:cubicBezTo>
                      <a:pt x="1633" y="692"/>
                      <a:pt x="1633" y="692"/>
                      <a:pt x="1633" y="692"/>
                    </a:cubicBezTo>
                    <a:cubicBezTo>
                      <a:pt x="1574" y="692"/>
                      <a:pt x="1574" y="692"/>
                      <a:pt x="1574" y="692"/>
                    </a:cubicBezTo>
                    <a:cubicBezTo>
                      <a:pt x="1574" y="372"/>
                      <a:pt x="1574" y="372"/>
                      <a:pt x="1574" y="372"/>
                    </a:cubicBezTo>
                    <a:cubicBezTo>
                      <a:pt x="1511" y="372"/>
                      <a:pt x="1511" y="372"/>
                      <a:pt x="1511" y="372"/>
                    </a:cubicBezTo>
                    <a:cubicBezTo>
                      <a:pt x="1511" y="322"/>
                      <a:pt x="1511" y="322"/>
                      <a:pt x="1511" y="322"/>
                    </a:cubicBezTo>
                    <a:cubicBezTo>
                      <a:pt x="1574" y="322"/>
                      <a:pt x="1574" y="322"/>
                      <a:pt x="1574" y="322"/>
                    </a:cubicBezTo>
                    <a:cubicBezTo>
                      <a:pt x="1574" y="262"/>
                      <a:pt x="1574" y="262"/>
                      <a:pt x="1574" y="262"/>
                    </a:cubicBezTo>
                    <a:cubicBezTo>
                      <a:pt x="1574" y="224"/>
                      <a:pt x="1585" y="194"/>
                      <a:pt x="1607" y="171"/>
                    </a:cubicBezTo>
                    <a:cubicBezTo>
                      <a:pt x="1629" y="148"/>
                      <a:pt x="1657" y="136"/>
                      <a:pt x="1692" y="136"/>
                    </a:cubicBezTo>
                    <a:cubicBezTo>
                      <a:pt x="1710" y="136"/>
                      <a:pt x="1724" y="138"/>
                      <a:pt x="1735" y="143"/>
                    </a:cubicBezTo>
                    <a:lnTo>
                      <a:pt x="1735" y="196"/>
                    </a:lnTo>
                    <a:close/>
                    <a:moveTo>
                      <a:pt x="1938" y="196"/>
                    </a:moveTo>
                    <a:cubicBezTo>
                      <a:pt x="1927" y="190"/>
                      <a:pt x="1914" y="186"/>
                      <a:pt x="1899" y="186"/>
                    </a:cubicBezTo>
                    <a:cubicBezTo>
                      <a:pt x="1858" y="186"/>
                      <a:pt x="1837" y="213"/>
                      <a:pt x="1837" y="265"/>
                    </a:cubicBezTo>
                    <a:cubicBezTo>
                      <a:pt x="1837" y="322"/>
                      <a:pt x="1837" y="322"/>
                      <a:pt x="1837" y="322"/>
                    </a:cubicBezTo>
                    <a:cubicBezTo>
                      <a:pt x="1924" y="322"/>
                      <a:pt x="1924" y="322"/>
                      <a:pt x="1924" y="322"/>
                    </a:cubicBezTo>
                    <a:cubicBezTo>
                      <a:pt x="1924" y="372"/>
                      <a:pt x="1924" y="372"/>
                      <a:pt x="1924" y="372"/>
                    </a:cubicBezTo>
                    <a:cubicBezTo>
                      <a:pt x="1837" y="372"/>
                      <a:pt x="1837" y="372"/>
                      <a:pt x="1837" y="372"/>
                    </a:cubicBezTo>
                    <a:cubicBezTo>
                      <a:pt x="1837" y="692"/>
                      <a:pt x="1837" y="692"/>
                      <a:pt x="1837" y="692"/>
                    </a:cubicBezTo>
                    <a:cubicBezTo>
                      <a:pt x="1777" y="692"/>
                      <a:pt x="1777" y="692"/>
                      <a:pt x="1777" y="692"/>
                    </a:cubicBezTo>
                    <a:cubicBezTo>
                      <a:pt x="1777" y="372"/>
                      <a:pt x="1777" y="372"/>
                      <a:pt x="1777" y="372"/>
                    </a:cubicBezTo>
                    <a:cubicBezTo>
                      <a:pt x="1715" y="372"/>
                      <a:pt x="1715" y="372"/>
                      <a:pt x="1715" y="372"/>
                    </a:cubicBezTo>
                    <a:cubicBezTo>
                      <a:pt x="1715" y="322"/>
                      <a:pt x="1715" y="322"/>
                      <a:pt x="1715" y="322"/>
                    </a:cubicBezTo>
                    <a:cubicBezTo>
                      <a:pt x="1777" y="322"/>
                      <a:pt x="1777" y="322"/>
                      <a:pt x="1777" y="322"/>
                    </a:cubicBezTo>
                    <a:cubicBezTo>
                      <a:pt x="1777" y="262"/>
                      <a:pt x="1777" y="262"/>
                      <a:pt x="1777" y="262"/>
                    </a:cubicBezTo>
                    <a:cubicBezTo>
                      <a:pt x="1777" y="224"/>
                      <a:pt x="1789" y="194"/>
                      <a:pt x="1811" y="171"/>
                    </a:cubicBezTo>
                    <a:cubicBezTo>
                      <a:pt x="1833" y="148"/>
                      <a:pt x="1861" y="136"/>
                      <a:pt x="1895" y="136"/>
                    </a:cubicBezTo>
                    <a:cubicBezTo>
                      <a:pt x="1913" y="136"/>
                      <a:pt x="1928" y="138"/>
                      <a:pt x="1938" y="143"/>
                    </a:cubicBezTo>
                    <a:lnTo>
                      <a:pt x="1938" y="196"/>
                    </a:lnTo>
                    <a:close/>
                    <a:moveTo>
                      <a:pt x="2048" y="189"/>
                    </a:moveTo>
                    <a:cubicBezTo>
                      <a:pt x="2048" y="200"/>
                      <a:pt x="2044" y="210"/>
                      <a:pt x="2036" y="217"/>
                    </a:cubicBezTo>
                    <a:cubicBezTo>
                      <a:pt x="2029" y="224"/>
                      <a:pt x="2019" y="228"/>
                      <a:pt x="2009" y="228"/>
                    </a:cubicBezTo>
                    <a:cubicBezTo>
                      <a:pt x="1998" y="228"/>
                      <a:pt x="1989" y="224"/>
                      <a:pt x="1981" y="217"/>
                    </a:cubicBezTo>
                    <a:cubicBezTo>
                      <a:pt x="1974" y="210"/>
                      <a:pt x="1970" y="201"/>
                      <a:pt x="1970" y="189"/>
                    </a:cubicBezTo>
                    <a:cubicBezTo>
                      <a:pt x="1970" y="179"/>
                      <a:pt x="1974" y="170"/>
                      <a:pt x="1981" y="162"/>
                    </a:cubicBezTo>
                    <a:cubicBezTo>
                      <a:pt x="1988" y="155"/>
                      <a:pt x="1998" y="151"/>
                      <a:pt x="2009" y="151"/>
                    </a:cubicBezTo>
                    <a:cubicBezTo>
                      <a:pt x="2020" y="151"/>
                      <a:pt x="2029" y="155"/>
                      <a:pt x="2037" y="162"/>
                    </a:cubicBezTo>
                    <a:cubicBezTo>
                      <a:pt x="2044" y="170"/>
                      <a:pt x="2048" y="179"/>
                      <a:pt x="2048" y="189"/>
                    </a:cubicBezTo>
                    <a:close/>
                    <a:moveTo>
                      <a:pt x="2038" y="692"/>
                    </a:moveTo>
                    <a:cubicBezTo>
                      <a:pt x="1978" y="692"/>
                      <a:pt x="1978" y="692"/>
                      <a:pt x="1978" y="692"/>
                    </a:cubicBezTo>
                    <a:cubicBezTo>
                      <a:pt x="1978" y="322"/>
                      <a:pt x="1978" y="322"/>
                      <a:pt x="1978" y="322"/>
                    </a:cubicBezTo>
                    <a:cubicBezTo>
                      <a:pt x="2038" y="322"/>
                      <a:pt x="2038" y="322"/>
                      <a:pt x="2038" y="322"/>
                    </a:cubicBezTo>
                    <a:lnTo>
                      <a:pt x="2038" y="692"/>
                    </a:lnTo>
                    <a:close/>
                    <a:moveTo>
                      <a:pt x="2376" y="675"/>
                    </a:moveTo>
                    <a:cubicBezTo>
                      <a:pt x="2348" y="693"/>
                      <a:pt x="2314" y="701"/>
                      <a:pt x="2275" y="701"/>
                    </a:cubicBezTo>
                    <a:cubicBezTo>
                      <a:pt x="2241" y="701"/>
                      <a:pt x="2211" y="694"/>
                      <a:pt x="2184" y="678"/>
                    </a:cubicBezTo>
                    <a:cubicBezTo>
                      <a:pt x="2157" y="663"/>
                      <a:pt x="2136" y="641"/>
                      <a:pt x="2121" y="612"/>
                    </a:cubicBezTo>
                    <a:cubicBezTo>
                      <a:pt x="2106" y="584"/>
                      <a:pt x="2099" y="552"/>
                      <a:pt x="2099" y="516"/>
                    </a:cubicBezTo>
                    <a:cubicBezTo>
                      <a:pt x="2099" y="455"/>
                      <a:pt x="2116" y="406"/>
                      <a:pt x="2151" y="369"/>
                    </a:cubicBezTo>
                    <a:cubicBezTo>
                      <a:pt x="2186" y="332"/>
                      <a:pt x="2233" y="313"/>
                      <a:pt x="2291" y="313"/>
                    </a:cubicBezTo>
                    <a:cubicBezTo>
                      <a:pt x="2324" y="313"/>
                      <a:pt x="2352" y="319"/>
                      <a:pt x="2377" y="332"/>
                    </a:cubicBezTo>
                    <a:cubicBezTo>
                      <a:pt x="2377" y="393"/>
                      <a:pt x="2377" y="393"/>
                      <a:pt x="2377" y="393"/>
                    </a:cubicBezTo>
                    <a:cubicBezTo>
                      <a:pt x="2349" y="373"/>
                      <a:pt x="2320" y="364"/>
                      <a:pt x="2289" y="364"/>
                    </a:cubicBezTo>
                    <a:cubicBezTo>
                      <a:pt x="2250" y="364"/>
                      <a:pt x="2219" y="377"/>
                      <a:pt x="2195" y="405"/>
                    </a:cubicBezTo>
                    <a:cubicBezTo>
                      <a:pt x="2171" y="432"/>
                      <a:pt x="2159" y="467"/>
                      <a:pt x="2159" y="511"/>
                    </a:cubicBezTo>
                    <a:cubicBezTo>
                      <a:pt x="2159" y="554"/>
                      <a:pt x="2171" y="588"/>
                      <a:pt x="2193" y="613"/>
                    </a:cubicBezTo>
                    <a:cubicBezTo>
                      <a:pt x="2216" y="638"/>
                      <a:pt x="2247" y="651"/>
                      <a:pt x="2285" y="651"/>
                    </a:cubicBezTo>
                    <a:cubicBezTo>
                      <a:pt x="2317" y="651"/>
                      <a:pt x="2348" y="640"/>
                      <a:pt x="2376" y="619"/>
                    </a:cubicBezTo>
                    <a:lnTo>
                      <a:pt x="2376" y="675"/>
                    </a:lnTo>
                    <a:close/>
                    <a:moveTo>
                      <a:pt x="2742" y="522"/>
                    </a:moveTo>
                    <a:cubicBezTo>
                      <a:pt x="2480" y="522"/>
                      <a:pt x="2480" y="522"/>
                      <a:pt x="2480" y="522"/>
                    </a:cubicBezTo>
                    <a:cubicBezTo>
                      <a:pt x="2481" y="564"/>
                      <a:pt x="2492" y="596"/>
                      <a:pt x="2513" y="618"/>
                    </a:cubicBezTo>
                    <a:cubicBezTo>
                      <a:pt x="2534" y="640"/>
                      <a:pt x="2564" y="651"/>
                      <a:pt x="2601" y="651"/>
                    </a:cubicBezTo>
                    <a:cubicBezTo>
                      <a:pt x="2643" y="651"/>
                      <a:pt x="2681" y="637"/>
                      <a:pt x="2716" y="610"/>
                    </a:cubicBezTo>
                    <a:cubicBezTo>
                      <a:pt x="2716" y="666"/>
                      <a:pt x="2716" y="666"/>
                      <a:pt x="2716" y="666"/>
                    </a:cubicBezTo>
                    <a:cubicBezTo>
                      <a:pt x="2683" y="689"/>
                      <a:pt x="2640" y="701"/>
                      <a:pt x="2587" y="701"/>
                    </a:cubicBezTo>
                    <a:cubicBezTo>
                      <a:pt x="2534" y="701"/>
                      <a:pt x="2493" y="684"/>
                      <a:pt x="2463" y="650"/>
                    </a:cubicBezTo>
                    <a:cubicBezTo>
                      <a:pt x="2433" y="616"/>
                      <a:pt x="2419" y="569"/>
                      <a:pt x="2419" y="509"/>
                    </a:cubicBezTo>
                    <a:cubicBezTo>
                      <a:pt x="2419" y="472"/>
                      <a:pt x="2426" y="439"/>
                      <a:pt x="2441" y="408"/>
                    </a:cubicBezTo>
                    <a:cubicBezTo>
                      <a:pt x="2456" y="378"/>
                      <a:pt x="2476" y="355"/>
                      <a:pt x="2502" y="338"/>
                    </a:cubicBezTo>
                    <a:cubicBezTo>
                      <a:pt x="2528" y="321"/>
                      <a:pt x="2557" y="313"/>
                      <a:pt x="2589" y="313"/>
                    </a:cubicBezTo>
                    <a:cubicBezTo>
                      <a:pt x="2637" y="313"/>
                      <a:pt x="2674" y="329"/>
                      <a:pt x="2701" y="360"/>
                    </a:cubicBezTo>
                    <a:cubicBezTo>
                      <a:pt x="2728" y="391"/>
                      <a:pt x="2742" y="435"/>
                      <a:pt x="2742" y="491"/>
                    </a:cubicBezTo>
                    <a:lnTo>
                      <a:pt x="2742" y="522"/>
                    </a:lnTo>
                    <a:close/>
                    <a:moveTo>
                      <a:pt x="2681" y="472"/>
                    </a:moveTo>
                    <a:cubicBezTo>
                      <a:pt x="2680" y="438"/>
                      <a:pt x="2672" y="411"/>
                      <a:pt x="2656" y="392"/>
                    </a:cubicBezTo>
                    <a:cubicBezTo>
                      <a:pt x="2640" y="373"/>
                      <a:pt x="2617" y="364"/>
                      <a:pt x="2588" y="364"/>
                    </a:cubicBezTo>
                    <a:cubicBezTo>
                      <a:pt x="2561" y="364"/>
                      <a:pt x="2537" y="374"/>
                      <a:pt x="2518" y="393"/>
                    </a:cubicBezTo>
                    <a:cubicBezTo>
                      <a:pt x="2498" y="413"/>
                      <a:pt x="2486" y="439"/>
                      <a:pt x="2481" y="472"/>
                    </a:cubicBezTo>
                    <a:lnTo>
                      <a:pt x="2681" y="472"/>
                    </a:lnTo>
                    <a:close/>
                    <a:moveTo>
                      <a:pt x="3193" y="546"/>
                    </a:moveTo>
                    <a:cubicBezTo>
                      <a:pt x="3193" y="592"/>
                      <a:pt x="3176" y="630"/>
                      <a:pt x="3142" y="659"/>
                    </a:cubicBezTo>
                    <a:cubicBezTo>
                      <a:pt x="3109" y="687"/>
                      <a:pt x="3065" y="701"/>
                      <a:pt x="3010" y="701"/>
                    </a:cubicBezTo>
                    <a:cubicBezTo>
                      <a:pt x="2961" y="701"/>
                      <a:pt x="2922" y="692"/>
                      <a:pt x="2892" y="673"/>
                    </a:cubicBezTo>
                    <a:cubicBezTo>
                      <a:pt x="2892" y="610"/>
                      <a:pt x="2892" y="610"/>
                      <a:pt x="2892" y="610"/>
                    </a:cubicBezTo>
                    <a:cubicBezTo>
                      <a:pt x="2927" y="637"/>
                      <a:pt x="2967" y="651"/>
                      <a:pt x="3013" y="651"/>
                    </a:cubicBezTo>
                    <a:cubicBezTo>
                      <a:pt x="3049" y="651"/>
                      <a:pt x="3078" y="642"/>
                      <a:pt x="3100" y="624"/>
                    </a:cubicBezTo>
                    <a:cubicBezTo>
                      <a:pt x="3121" y="606"/>
                      <a:pt x="3132" y="582"/>
                      <a:pt x="3132" y="551"/>
                    </a:cubicBezTo>
                    <a:cubicBezTo>
                      <a:pt x="3132" y="483"/>
                      <a:pt x="3084" y="449"/>
                      <a:pt x="2987" y="449"/>
                    </a:cubicBezTo>
                    <a:cubicBezTo>
                      <a:pt x="2944" y="449"/>
                      <a:pt x="2944" y="449"/>
                      <a:pt x="2944" y="449"/>
                    </a:cubicBezTo>
                    <a:cubicBezTo>
                      <a:pt x="2944" y="399"/>
                      <a:pt x="2944" y="399"/>
                      <a:pt x="2944" y="399"/>
                    </a:cubicBezTo>
                    <a:cubicBezTo>
                      <a:pt x="2985" y="399"/>
                      <a:pt x="2985" y="399"/>
                      <a:pt x="2985" y="399"/>
                    </a:cubicBezTo>
                    <a:cubicBezTo>
                      <a:pt x="3070" y="399"/>
                      <a:pt x="3113" y="367"/>
                      <a:pt x="3113" y="304"/>
                    </a:cubicBezTo>
                    <a:cubicBezTo>
                      <a:pt x="3113" y="245"/>
                      <a:pt x="3081" y="215"/>
                      <a:pt x="3015" y="215"/>
                    </a:cubicBezTo>
                    <a:cubicBezTo>
                      <a:pt x="2979" y="215"/>
                      <a:pt x="2944" y="228"/>
                      <a:pt x="2912" y="252"/>
                    </a:cubicBezTo>
                    <a:cubicBezTo>
                      <a:pt x="2912" y="195"/>
                      <a:pt x="2912" y="195"/>
                      <a:pt x="2912" y="195"/>
                    </a:cubicBezTo>
                    <a:cubicBezTo>
                      <a:pt x="2945" y="175"/>
                      <a:pt x="2985" y="165"/>
                      <a:pt x="3030" y="165"/>
                    </a:cubicBezTo>
                    <a:cubicBezTo>
                      <a:pt x="3073" y="165"/>
                      <a:pt x="3108" y="176"/>
                      <a:pt x="3134" y="199"/>
                    </a:cubicBezTo>
                    <a:cubicBezTo>
                      <a:pt x="3161" y="222"/>
                      <a:pt x="3174" y="252"/>
                      <a:pt x="3174" y="289"/>
                    </a:cubicBezTo>
                    <a:cubicBezTo>
                      <a:pt x="3174" y="357"/>
                      <a:pt x="3139" y="401"/>
                      <a:pt x="3070" y="420"/>
                    </a:cubicBezTo>
                    <a:cubicBezTo>
                      <a:pt x="3070" y="422"/>
                      <a:pt x="3070" y="422"/>
                      <a:pt x="3070" y="422"/>
                    </a:cubicBezTo>
                    <a:cubicBezTo>
                      <a:pt x="3107" y="426"/>
                      <a:pt x="3137" y="439"/>
                      <a:pt x="3159" y="462"/>
                    </a:cubicBezTo>
                    <a:cubicBezTo>
                      <a:pt x="3181" y="484"/>
                      <a:pt x="3193" y="512"/>
                      <a:pt x="3193" y="546"/>
                    </a:cubicBezTo>
                    <a:close/>
                    <a:moveTo>
                      <a:pt x="3584" y="528"/>
                    </a:moveTo>
                    <a:cubicBezTo>
                      <a:pt x="3584" y="561"/>
                      <a:pt x="3577" y="590"/>
                      <a:pt x="3563" y="617"/>
                    </a:cubicBezTo>
                    <a:cubicBezTo>
                      <a:pt x="3548" y="644"/>
                      <a:pt x="3529" y="665"/>
                      <a:pt x="3504" y="679"/>
                    </a:cubicBezTo>
                    <a:cubicBezTo>
                      <a:pt x="3479" y="694"/>
                      <a:pt x="3451" y="701"/>
                      <a:pt x="3421" y="701"/>
                    </a:cubicBezTo>
                    <a:cubicBezTo>
                      <a:pt x="3369" y="701"/>
                      <a:pt x="3328" y="681"/>
                      <a:pt x="3299" y="639"/>
                    </a:cubicBezTo>
                    <a:cubicBezTo>
                      <a:pt x="3269" y="597"/>
                      <a:pt x="3254" y="539"/>
                      <a:pt x="3254" y="464"/>
                    </a:cubicBezTo>
                    <a:cubicBezTo>
                      <a:pt x="3254" y="405"/>
                      <a:pt x="3263" y="352"/>
                      <a:pt x="3280" y="307"/>
                    </a:cubicBezTo>
                    <a:cubicBezTo>
                      <a:pt x="3298" y="262"/>
                      <a:pt x="3323" y="227"/>
                      <a:pt x="3355" y="202"/>
                    </a:cubicBezTo>
                    <a:cubicBezTo>
                      <a:pt x="3387" y="177"/>
                      <a:pt x="3424" y="165"/>
                      <a:pt x="3466" y="165"/>
                    </a:cubicBezTo>
                    <a:cubicBezTo>
                      <a:pt x="3502" y="165"/>
                      <a:pt x="3530" y="170"/>
                      <a:pt x="3552" y="180"/>
                    </a:cubicBezTo>
                    <a:cubicBezTo>
                      <a:pt x="3552" y="236"/>
                      <a:pt x="3552" y="236"/>
                      <a:pt x="3552" y="236"/>
                    </a:cubicBezTo>
                    <a:cubicBezTo>
                      <a:pt x="3525" y="222"/>
                      <a:pt x="3497" y="215"/>
                      <a:pt x="3467" y="215"/>
                    </a:cubicBezTo>
                    <a:cubicBezTo>
                      <a:pt x="3421" y="215"/>
                      <a:pt x="3385" y="236"/>
                      <a:pt x="3357" y="277"/>
                    </a:cubicBezTo>
                    <a:cubicBezTo>
                      <a:pt x="3330" y="318"/>
                      <a:pt x="3316" y="373"/>
                      <a:pt x="3316" y="441"/>
                    </a:cubicBezTo>
                    <a:cubicBezTo>
                      <a:pt x="3317" y="441"/>
                      <a:pt x="3317" y="441"/>
                      <a:pt x="3317" y="441"/>
                    </a:cubicBezTo>
                    <a:cubicBezTo>
                      <a:pt x="3341" y="392"/>
                      <a:pt x="3380" y="368"/>
                      <a:pt x="3435" y="368"/>
                    </a:cubicBezTo>
                    <a:cubicBezTo>
                      <a:pt x="3480" y="368"/>
                      <a:pt x="3516" y="383"/>
                      <a:pt x="3543" y="412"/>
                    </a:cubicBezTo>
                    <a:cubicBezTo>
                      <a:pt x="3570" y="441"/>
                      <a:pt x="3584" y="480"/>
                      <a:pt x="3584" y="528"/>
                    </a:cubicBezTo>
                    <a:close/>
                    <a:moveTo>
                      <a:pt x="3523" y="535"/>
                    </a:moveTo>
                    <a:cubicBezTo>
                      <a:pt x="3523" y="499"/>
                      <a:pt x="3514" y="471"/>
                      <a:pt x="3496" y="450"/>
                    </a:cubicBezTo>
                    <a:cubicBezTo>
                      <a:pt x="3479" y="429"/>
                      <a:pt x="3454" y="418"/>
                      <a:pt x="3422" y="418"/>
                    </a:cubicBezTo>
                    <a:cubicBezTo>
                      <a:pt x="3393" y="418"/>
                      <a:pt x="3369" y="428"/>
                      <a:pt x="3349" y="449"/>
                    </a:cubicBezTo>
                    <a:cubicBezTo>
                      <a:pt x="3329" y="469"/>
                      <a:pt x="3319" y="494"/>
                      <a:pt x="3319" y="523"/>
                    </a:cubicBezTo>
                    <a:cubicBezTo>
                      <a:pt x="3319" y="559"/>
                      <a:pt x="3329" y="590"/>
                      <a:pt x="3349" y="614"/>
                    </a:cubicBezTo>
                    <a:cubicBezTo>
                      <a:pt x="3368" y="639"/>
                      <a:pt x="3393" y="651"/>
                      <a:pt x="3423" y="651"/>
                    </a:cubicBezTo>
                    <a:cubicBezTo>
                      <a:pt x="3453" y="651"/>
                      <a:pt x="3477" y="640"/>
                      <a:pt x="3495" y="619"/>
                    </a:cubicBezTo>
                    <a:cubicBezTo>
                      <a:pt x="3514" y="597"/>
                      <a:pt x="3523" y="570"/>
                      <a:pt x="3523" y="535"/>
                    </a:cubicBezTo>
                    <a:close/>
                    <a:moveTo>
                      <a:pt x="3933" y="534"/>
                    </a:moveTo>
                    <a:cubicBezTo>
                      <a:pt x="3933" y="584"/>
                      <a:pt x="3916" y="625"/>
                      <a:pt x="3883" y="655"/>
                    </a:cubicBezTo>
                    <a:cubicBezTo>
                      <a:pt x="3849" y="686"/>
                      <a:pt x="3805" y="701"/>
                      <a:pt x="3749" y="701"/>
                    </a:cubicBezTo>
                    <a:cubicBezTo>
                      <a:pt x="3701" y="701"/>
                      <a:pt x="3665" y="694"/>
                      <a:pt x="3642" y="680"/>
                    </a:cubicBezTo>
                    <a:cubicBezTo>
                      <a:pt x="3642" y="617"/>
                      <a:pt x="3642" y="617"/>
                      <a:pt x="3642" y="617"/>
                    </a:cubicBezTo>
                    <a:cubicBezTo>
                      <a:pt x="3677" y="639"/>
                      <a:pt x="3713" y="651"/>
                      <a:pt x="3750" y="651"/>
                    </a:cubicBezTo>
                    <a:cubicBezTo>
                      <a:pt x="3786" y="651"/>
                      <a:pt x="3816" y="641"/>
                      <a:pt x="3838" y="620"/>
                    </a:cubicBezTo>
                    <a:cubicBezTo>
                      <a:pt x="3861" y="600"/>
                      <a:pt x="3872" y="572"/>
                      <a:pt x="3872" y="538"/>
                    </a:cubicBezTo>
                    <a:cubicBezTo>
                      <a:pt x="3872" y="504"/>
                      <a:pt x="3861" y="477"/>
                      <a:pt x="3838" y="458"/>
                    </a:cubicBezTo>
                    <a:cubicBezTo>
                      <a:pt x="3815" y="439"/>
                      <a:pt x="3782" y="429"/>
                      <a:pt x="3739" y="429"/>
                    </a:cubicBezTo>
                    <a:cubicBezTo>
                      <a:pt x="3705" y="429"/>
                      <a:pt x="3676" y="431"/>
                      <a:pt x="3651" y="434"/>
                    </a:cubicBezTo>
                    <a:cubicBezTo>
                      <a:pt x="3669" y="174"/>
                      <a:pt x="3669" y="174"/>
                      <a:pt x="3669" y="174"/>
                    </a:cubicBezTo>
                    <a:cubicBezTo>
                      <a:pt x="3909" y="174"/>
                      <a:pt x="3909" y="174"/>
                      <a:pt x="3909" y="174"/>
                    </a:cubicBezTo>
                    <a:cubicBezTo>
                      <a:pt x="3909" y="227"/>
                      <a:pt x="3909" y="227"/>
                      <a:pt x="3909" y="227"/>
                    </a:cubicBezTo>
                    <a:cubicBezTo>
                      <a:pt x="3721" y="227"/>
                      <a:pt x="3721" y="227"/>
                      <a:pt x="3721" y="227"/>
                    </a:cubicBezTo>
                    <a:cubicBezTo>
                      <a:pt x="3710" y="380"/>
                      <a:pt x="3710" y="380"/>
                      <a:pt x="3710" y="380"/>
                    </a:cubicBezTo>
                    <a:cubicBezTo>
                      <a:pt x="3758" y="378"/>
                      <a:pt x="3758" y="378"/>
                      <a:pt x="3758" y="378"/>
                    </a:cubicBezTo>
                    <a:cubicBezTo>
                      <a:pt x="3812" y="378"/>
                      <a:pt x="3854" y="391"/>
                      <a:pt x="3886" y="419"/>
                    </a:cubicBezTo>
                    <a:cubicBezTo>
                      <a:pt x="3917" y="446"/>
                      <a:pt x="3933" y="484"/>
                      <a:pt x="3933" y="534"/>
                    </a:cubicBezTo>
                    <a:close/>
                    <a:moveTo>
                      <a:pt x="722" y="793"/>
                    </a:moveTo>
                    <a:cubicBezTo>
                      <a:pt x="722" y="793"/>
                      <a:pt x="722" y="793"/>
                      <a:pt x="722" y="793"/>
                    </a:cubicBezTo>
                    <a:cubicBezTo>
                      <a:pt x="722" y="74"/>
                      <a:pt x="722" y="74"/>
                      <a:pt x="722" y="74"/>
                    </a:cubicBezTo>
                    <a:cubicBezTo>
                      <a:pt x="464" y="0"/>
                      <a:pt x="464" y="0"/>
                      <a:pt x="464" y="0"/>
                    </a:cubicBezTo>
                    <a:cubicBezTo>
                      <a:pt x="2" y="174"/>
                      <a:pt x="2" y="174"/>
                      <a:pt x="2" y="174"/>
                    </a:cubicBezTo>
                    <a:cubicBezTo>
                      <a:pt x="0" y="174"/>
                      <a:pt x="0" y="174"/>
                      <a:pt x="0" y="174"/>
                    </a:cubicBezTo>
                    <a:cubicBezTo>
                      <a:pt x="0" y="694"/>
                      <a:pt x="0" y="694"/>
                      <a:pt x="0" y="694"/>
                    </a:cubicBezTo>
                    <a:cubicBezTo>
                      <a:pt x="158" y="632"/>
                      <a:pt x="158" y="632"/>
                      <a:pt x="158" y="632"/>
                    </a:cubicBezTo>
                    <a:cubicBezTo>
                      <a:pt x="158" y="209"/>
                      <a:pt x="158" y="209"/>
                      <a:pt x="158" y="209"/>
                    </a:cubicBezTo>
                    <a:cubicBezTo>
                      <a:pt x="464" y="136"/>
                      <a:pt x="464" y="136"/>
                      <a:pt x="464" y="136"/>
                    </a:cubicBezTo>
                    <a:cubicBezTo>
                      <a:pt x="464" y="758"/>
                      <a:pt x="464" y="758"/>
                      <a:pt x="464" y="758"/>
                    </a:cubicBezTo>
                    <a:cubicBezTo>
                      <a:pt x="1" y="694"/>
                      <a:pt x="1" y="694"/>
                      <a:pt x="1" y="694"/>
                    </a:cubicBezTo>
                    <a:cubicBezTo>
                      <a:pt x="464" y="865"/>
                      <a:pt x="464" y="865"/>
                      <a:pt x="464" y="865"/>
                    </a:cubicBezTo>
                    <a:cubicBezTo>
                      <a:pt x="464" y="865"/>
                      <a:pt x="464" y="865"/>
                      <a:pt x="464" y="865"/>
                    </a:cubicBezTo>
                    <a:cubicBezTo>
                      <a:pt x="722" y="794"/>
                      <a:pt x="722" y="794"/>
                      <a:pt x="722" y="794"/>
                    </a:cubicBezTo>
                    <a:cubicBezTo>
                      <a:pt x="722" y="793"/>
                      <a:pt x="722" y="793"/>
                      <a:pt x="722" y="793"/>
                    </a:cubicBezTo>
                    <a:close/>
                  </a:path>
                </a:pathLst>
              </a:custGeom>
              <a:solidFill>
                <a:srgbClr val="FFFFFF"/>
              </a:solidFill>
              <a:ln>
                <a:noFill/>
              </a:ln>
            </p:spPr>
            <p:txBody>
              <a:bodyPr vert="horz" wrap="square" lIns="91428" tIns="45714" rIns="91428" bIns="45714" numCol="1" anchor="t" anchorCtr="0" compatLnSpc="1">
                <a:prstTxWarp prst="textNoShape">
                  <a:avLst/>
                </a:prstTxWarp>
              </a:bodyPr>
              <a:lstStyle/>
              <a:p>
                <a:endParaRPr lang="en-US"/>
              </a:p>
            </p:txBody>
          </p:sp>
          <p:sp>
            <p:nvSpPr>
              <p:cNvPr id="39" name="Freeform 9"/>
              <p:cNvSpPr>
                <a:spLocks noChangeAspect="1" noEditPoints="1"/>
              </p:cNvSpPr>
              <p:nvPr/>
            </p:nvSpPr>
            <p:spPr bwMode="auto">
              <a:xfrm>
                <a:off x="321575" y="2790607"/>
                <a:ext cx="2938619" cy="520217"/>
              </a:xfrm>
              <a:custGeom>
                <a:avLst/>
                <a:gdLst>
                  <a:gd name="T0" fmla="*/ 481 w 1917"/>
                  <a:gd name="T1" fmla="*/ 260 h 337"/>
                  <a:gd name="T2" fmla="*/ 532 w 1917"/>
                  <a:gd name="T3" fmla="*/ 69 h 337"/>
                  <a:gd name="T4" fmla="*/ 580 w 1917"/>
                  <a:gd name="T5" fmla="*/ 112 h 337"/>
                  <a:gd name="T6" fmla="*/ 469 w 1917"/>
                  <a:gd name="T7" fmla="*/ 213 h 337"/>
                  <a:gd name="T8" fmla="*/ 761 w 1917"/>
                  <a:gd name="T9" fmla="*/ 269 h 337"/>
                  <a:gd name="T10" fmla="*/ 645 w 1917"/>
                  <a:gd name="T11" fmla="*/ 213 h 337"/>
                  <a:gd name="T12" fmla="*/ 728 w 1917"/>
                  <a:gd name="T13" fmla="*/ 241 h 337"/>
                  <a:gd name="T14" fmla="*/ 863 w 1917"/>
                  <a:gd name="T15" fmla="*/ 268 h 337"/>
                  <a:gd name="T16" fmla="*/ 781 w 1917"/>
                  <a:gd name="T17" fmla="*/ 129 h 337"/>
                  <a:gd name="T18" fmla="*/ 863 w 1917"/>
                  <a:gd name="T19" fmla="*/ 129 h 337"/>
                  <a:gd name="T20" fmla="*/ 849 w 1917"/>
                  <a:gd name="T21" fmla="*/ 253 h 337"/>
                  <a:gd name="T22" fmla="*/ 888 w 1917"/>
                  <a:gd name="T23" fmla="*/ 61 h 337"/>
                  <a:gd name="T24" fmla="*/ 1003 w 1917"/>
                  <a:gd name="T25" fmla="*/ 272 h 337"/>
                  <a:gd name="T26" fmla="*/ 1055 w 1917"/>
                  <a:gd name="T27" fmla="*/ 145 h 337"/>
                  <a:gd name="T28" fmla="*/ 971 w 1917"/>
                  <a:gd name="T29" fmla="*/ 159 h 337"/>
                  <a:gd name="T30" fmla="*/ 1050 w 1917"/>
                  <a:gd name="T31" fmla="*/ 199 h 337"/>
                  <a:gd name="T32" fmla="*/ 1090 w 1917"/>
                  <a:gd name="T33" fmla="*/ 201 h 337"/>
                  <a:gd name="T34" fmla="*/ 1205 w 1917"/>
                  <a:gd name="T35" fmla="*/ 199 h 337"/>
                  <a:gd name="T36" fmla="*/ 1126 w 1917"/>
                  <a:gd name="T37" fmla="*/ 239 h 337"/>
                  <a:gd name="T38" fmla="*/ 1337 w 1917"/>
                  <a:gd name="T39" fmla="*/ 269 h 337"/>
                  <a:gd name="T40" fmla="*/ 1253 w 1917"/>
                  <a:gd name="T41" fmla="*/ 61 h 337"/>
                  <a:gd name="T42" fmla="*/ 1364 w 1917"/>
                  <a:gd name="T43" fmla="*/ 129 h 337"/>
                  <a:gd name="T44" fmla="*/ 1401 w 1917"/>
                  <a:gd name="T45" fmla="*/ 272 h 337"/>
                  <a:gd name="T46" fmla="*/ 1412 w 1917"/>
                  <a:gd name="T47" fmla="*/ 246 h 337"/>
                  <a:gd name="T48" fmla="*/ 1439 w 1917"/>
                  <a:gd name="T49" fmla="*/ 239 h 337"/>
                  <a:gd name="T50" fmla="*/ 1536 w 1917"/>
                  <a:gd name="T51" fmla="*/ 156 h 337"/>
                  <a:gd name="T52" fmla="*/ 1501 w 1917"/>
                  <a:gd name="T53" fmla="*/ 253 h 337"/>
                  <a:gd name="T54" fmla="*/ 1622 w 1917"/>
                  <a:gd name="T55" fmla="*/ 272 h 337"/>
                  <a:gd name="T56" fmla="*/ 1674 w 1917"/>
                  <a:gd name="T57" fmla="*/ 145 h 337"/>
                  <a:gd name="T58" fmla="*/ 1589 w 1917"/>
                  <a:gd name="T59" fmla="*/ 159 h 337"/>
                  <a:gd name="T60" fmla="*/ 1669 w 1917"/>
                  <a:gd name="T61" fmla="*/ 199 h 337"/>
                  <a:gd name="T62" fmla="*/ 1863 w 1917"/>
                  <a:gd name="T63" fmla="*/ 145 h 337"/>
                  <a:gd name="T64" fmla="*/ 1806 w 1917"/>
                  <a:gd name="T65" fmla="*/ 186 h 337"/>
                  <a:gd name="T66" fmla="*/ 1718 w 1917"/>
                  <a:gd name="T67" fmla="*/ 269 h 337"/>
                  <a:gd name="T68" fmla="*/ 1784 w 1917"/>
                  <a:gd name="T69" fmla="*/ 125 h 337"/>
                  <a:gd name="T70" fmla="*/ 1917 w 1917"/>
                  <a:gd name="T71" fmla="*/ 269 h 337"/>
                  <a:gd name="T72" fmla="*/ 221 w 1917"/>
                  <a:gd name="T73" fmla="*/ 269 h 337"/>
                  <a:gd name="T74" fmla="*/ 202 w 1917"/>
                  <a:gd name="T75" fmla="*/ 155 h 337"/>
                  <a:gd name="T76" fmla="*/ 202 w 1917"/>
                  <a:gd name="T77" fmla="*/ 73 h 337"/>
                  <a:gd name="T78" fmla="*/ 202 w 1917"/>
                  <a:gd name="T79" fmla="*/ 337 h 337"/>
                  <a:gd name="T80" fmla="*/ 140 w 1917"/>
                  <a:gd name="T81" fmla="*/ 182 h 337"/>
                  <a:gd name="T82" fmla="*/ 112 w 1917"/>
                  <a:gd name="T83" fmla="*/ 226 h 337"/>
                  <a:gd name="T84" fmla="*/ 68 w 1917"/>
                  <a:gd name="T85" fmla="*/ 219 h 337"/>
                  <a:gd name="T86" fmla="*/ 50 w 1917"/>
                  <a:gd name="T87" fmla="*/ 170 h 337"/>
                  <a:gd name="T88" fmla="*/ 68 w 1917"/>
                  <a:gd name="T89" fmla="*/ 120 h 337"/>
                  <a:gd name="T90" fmla="*/ 113 w 1917"/>
                  <a:gd name="T91" fmla="*/ 112 h 337"/>
                  <a:gd name="T92" fmla="*/ 140 w 1917"/>
                  <a:gd name="T93" fmla="*/ 155 h 337"/>
                  <a:gd name="T94" fmla="*/ 362 w 1917"/>
                  <a:gd name="T95" fmla="*/ 79 h 337"/>
                  <a:gd name="T96" fmla="*/ 114 w 1917"/>
                  <a:gd name="T97" fmla="*/ 146 h 337"/>
                  <a:gd name="T98" fmla="*/ 94 w 1917"/>
                  <a:gd name="T99" fmla="*/ 132 h 337"/>
                  <a:gd name="T100" fmla="*/ 74 w 1917"/>
                  <a:gd name="T101" fmla="*/ 148 h 337"/>
                  <a:gd name="T102" fmla="*/ 72 w 1917"/>
                  <a:gd name="T103" fmla="*/ 185 h 337"/>
                  <a:gd name="T104" fmla="*/ 88 w 1917"/>
                  <a:gd name="T105" fmla="*/ 206 h 337"/>
                  <a:gd name="T106" fmla="*/ 110 w 1917"/>
                  <a:gd name="T107" fmla="*/ 198 h 337"/>
                  <a:gd name="T108" fmla="*/ 117 w 1917"/>
                  <a:gd name="T109" fmla="*/ 161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17" h="337">
                    <a:moveTo>
                      <a:pt x="622" y="168"/>
                    </a:moveTo>
                    <a:cubicBezTo>
                      <a:pt x="622" y="189"/>
                      <a:pt x="619" y="208"/>
                      <a:pt x="611" y="223"/>
                    </a:cubicBezTo>
                    <a:cubicBezTo>
                      <a:pt x="603" y="239"/>
                      <a:pt x="592" y="251"/>
                      <a:pt x="578" y="260"/>
                    </a:cubicBezTo>
                    <a:cubicBezTo>
                      <a:pt x="564" y="268"/>
                      <a:pt x="547" y="272"/>
                      <a:pt x="529" y="272"/>
                    </a:cubicBezTo>
                    <a:cubicBezTo>
                      <a:pt x="511" y="272"/>
                      <a:pt x="495" y="268"/>
                      <a:pt x="481" y="260"/>
                    </a:cubicBezTo>
                    <a:cubicBezTo>
                      <a:pt x="467" y="252"/>
                      <a:pt x="456" y="240"/>
                      <a:pt x="448" y="225"/>
                    </a:cubicBezTo>
                    <a:cubicBezTo>
                      <a:pt x="441" y="210"/>
                      <a:pt x="437" y="192"/>
                      <a:pt x="437" y="173"/>
                    </a:cubicBezTo>
                    <a:cubicBezTo>
                      <a:pt x="437" y="152"/>
                      <a:pt x="441" y="134"/>
                      <a:pt x="448" y="118"/>
                    </a:cubicBezTo>
                    <a:cubicBezTo>
                      <a:pt x="456" y="103"/>
                      <a:pt x="467" y="91"/>
                      <a:pt x="482" y="82"/>
                    </a:cubicBezTo>
                    <a:cubicBezTo>
                      <a:pt x="496" y="74"/>
                      <a:pt x="513" y="69"/>
                      <a:pt x="532" y="69"/>
                    </a:cubicBezTo>
                    <a:cubicBezTo>
                      <a:pt x="550" y="69"/>
                      <a:pt x="565" y="74"/>
                      <a:pt x="579" y="82"/>
                    </a:cubicBezTo>
                    <a:cubicBezTo>
                      <a:pt x="593" y="90"/>
                      <a:pt x="604" y="102"/>
                      <a:pt x="611" y="117"/>
                    </a:cubicBezTo>
                    <a:cubicBezTo>
                      <a:pt x="619" y="132"/>
                      <a:pt x="622" y="149"/>
                      <a:pt x="622" y="168"/>
                    </a:cubicBezTo>
                    <a:close/>
                    <a:moveTo>
                      <a:pt x="598" y="171"/>
                    </a:moveTo>
                    <a:cubicBezTo>
                      <a:pt x="598" y="146"/>
                      <a:pt x="592" y="126"/>
                      <a:pt x="580" y="112"/>
                    </a:cubicBezTo>
                    <a:cubicBezTo>
                      <a:pt x="568" y="97"/>
                      <a:pt x="552" y="90"/>
                      <a:pt x="530" y="90"/>
                    </a:cubicBezTo>
                    <a:cubicBezTo>
                      <a:pt x="517" y="90"/>
                      <a:pt x="505" y="93"/>
                      <a:pt x="494" y="100"/>
                    </a:cubicBezTo>
                    <a:cubicBezTo>
                      <a:pt x="484" y="107"/>
                      <a:pt x="475" y="117"/>
                      <a:pt x="470" y="129"/>
                    </a:cubicBezTo>
                    <a:cubicBezTo>
                      <a:pt x="464" y="142"/>
                      <a:pt x="461" y="156"/>
                      <a:pt x="461" y="171"/>
                    </a:cubicBezTo>
                    <a:cubicBezTo>
                      <a:pt x="461" y="187"/>
                      <a:pt x="464" y="201"/>
                      <a:pt x="469" y="213"/>
                    </a:cubicBezTo>
                    <a:cubicBezTo>
                      <a:pt x="475" y="225"/>
                      <a:pt x="483" y="235"/>
                      <a:pt x="493" y="242"/>
                    </a:cubicBezTo>
                    <a:cubicBezTo>
                      <a:pt x="504" y="248"/>
                      <a:pt x="515" y="252"/>
                      <a:pt x="529" y="252"/>
                    </a:cubicBezTo>
                    <a:cubicBezTo>
                      <a:pt x="550" y="252"/>
                      <a:pt x="567" y="244"/>
                      <a:pt x="580" y="230"/>
                    </a:cubicBezTo>
                    <a:cubicBezTo>
                      <a:pt x="592" y="216"/>
                      <a:pt x="598" y="196"/>
                      <a:pt x="598" y="171"/>
                    </a:cubicBezTo>
                    <a:close/>
                    <a:moveTo>
                      <a:pt x="761" y="269"/>
                    </a:moveTo>
                    <a:cubicBezTo>
                      <a:pt x="739" y="269"/>
                      <a:pt x="739" y="269"/>
                      <a:pt x="739" y="269"/>
                    </a:cubicBezTo>
                    <a:cubicBezTo>
                      <a:pt x="739" y="247"/>
                      <a:pt x="739" y="247"/>
                      <a:pt x="739" y="247"/>
                    </a:cubicBezTo>
                    <a:cubicBezTo>
                      <a:pt x="738" y="247"/>
                      <a:pt x="738" y="247"/>
                      <a:pt x="738" y="247"/>
                    </a:cubicBezTo>
                    <a:cubicBezTo>
                      <a:pt x="729" y="264"/>
                      <a:pt x="715" y="272"/>
                      <a:pt x="695" y="272"/>
                    </a:cubicBezTo>
                    <a:cubicBezTo>
                      <a:pt x="662" y="272"/>
                      <a:pt x="645" y="252"/>
                      <a:pt x="645" y="213"/>
                    </a:cubicBezTo>
                    <a:cubicBezTo>
                      <a:pt x="645" y="129"/>
                      <a:pt x="645" y="129"/>
                      <a:pt x="645" y="129"/>
                    </a:cubicBezTo>
                    <a:cubicBezTo>
                      <a:pt x="667" y="129"/>
                      <a:pt x="667" y="129"/>
                      <a:pt x="667" y="129"/>
                    </a:cubicBezTo>
                    <a:cubicBezTo>
                      <a:pt x="667" y="209"/>
                      <a:pt x="667" y="209"/>
                      <a:pt x="667" y="209"/>
                    </a:cubicBezTo>
                    <a:cubicBezTo>
                      <a:pt x="667" y="238"/>
                      <a:pt x="679" y="253"/>
                      <a:pt x="701" y="253"/>
                    </a:cubicBezTo>
                    <a:cubicBezTo>
                      <a:pt x="712" y="253"/>
                      <a:pt x="722" y="249"/>
                      <a:pt x="728" y="241"/>
                    </a:cubicBezTo>
                    <a:cubicBezTo>
                      <a:pt x="735" y="233"/>
                      <a:pt x="739" y="223"/>
                      <a:pt x="739" y="210"/>
                    </a:cubicBezTo>
                    <a:cubicBezTo>
                      <a:pt x="739" y="129"/>
                      <a:pt x="739" y="129"/>
                      <a:pt x="739" y="129"/>
                    </a:cubicBezTo>
                    <a:cubicBezTo>
                      <a:pt x="761" y="129"/>
                      <a:pt x="761" y="129"/>
                      <a:pt x="761" y="129"/>
                    </a:cubicBezTo>
                    <a:lnTo>
                      <a:pt x="761" y="269"/>
                    </a:lnTo>
                    <a:close/>
                    <a:moveTo>
                      <a:pt x="863" y="268"/>
                    </a:moveTo>
                    <a:cubicBezTo>
                      <a:pt x="858" y="271"/>
                      <a:pt x="851" y="272"/>
                      <a:pt x="842" y="272"/>
                    </a:cubicBezTo>
                    <a:cubicBezTo>
                      <a:pt x="818" y="272"/>
                      <a:pt x="806" y="258"/>
                      <a:pt x="806" y="231"/>
                    </a:cubicBezTo>
                    <a:cubicBezTo>
                      <a:pt x="806" y="148"/>
                      <a:pt x="806" y="148"/>
                      <a:pt x="806" y="148"/>
                    </a:cubicBezTo>
                    <a:cubicBezTo>
                      <a:pt x="781" y="148"/>
                      <a:pt x="781" y="148"/>
                      <a:pt x="781" y="148"/>
                    </a:cubicBezTo>
                    <a:cubicBezTo>
                      <a:pt x="781" y="129"/>
                      <a:pt x="781" y="129"/>
                      <a:pt x="781" y="129"/>
                    </a:cubicBezTo>
                    <a:cubicBezTo>
                      <a:pt x="806" y="129"/>
                      <a:pt x="806" y="129"/>
                      <a:pt x="806" y="129"/>
                    </a:cubicBezTo>
                    <a:cubicBezTo>
                      <a:pt x="806" y="95"/>
                      <a:pt x="806" y="95"/>
                      <a:pt x="806" y="95"/>
                    </a:cubicBezTo>
                    <a:cubicBezTo>
                      <a:pt x="828" y="87"/>
                      <a:pt x="828" y="87"/>
                      <a:pt x="828" y="87"/>
                    </a:cubicBezTo>
                    <a:cubicBezTo>
                      <a:pt x="828" y="129"/>
                      <a:pt x="828" y="129"/>
                      <a:pt x="828" y="129"/>
                    </a:cubicBezTo>
                    <a:cubicBezTo>
                      <a:pt x="863" y="129"/>
                      <a:pt x="863" y="129"/>
                      <a:pt x="863" y="129"/>
                    </a:cubicBezTo>
                    <a:cubicBezTo>
                      <a:pt x="863" y="148"/>
                      <a:pt x="863" y="148"/>
                      <a:pt x="863" y="148"/>
                    </a:cubicBezTo>
                    <a:cubicBezTo>
                      <a:pt x="828" y="148"/>
                      <a:pt x="828" y="148"/>
                      <a:pt x="828" y="148"/>
                    </a:cubicBezTo>
                    <a:cubicBezTo>
                      <a:pt x="828" y="227"/>
                      <a:pt x="828" y="227"/>
                      <a:pt x="828" y="227"/>
                    </a:cubicBezTo>
                    <a:cubicBezTo>
                      <a:pt x="828" y="236"/>
                      <a:pt x="830" y="243"/>
                      <a:pt x="833" y="247"/>
                    </a:cubicBezTo>
                    <a:cubicBezTo>
                      <a:pt x="836" y="251"/>
                      <a:pt x="841" y="253"/>
                      <a:pt x="849" y="253"/>
                    </a:cubicBezTo>
                    <a:cubicBezTo>
                      <a:pt x="854" y="253"/>
                      <a:pt x="859" y="251"/>
                      <a:pt x="863" y="248"/>
                    </a:cubicBezTo>
                    <a:lnTo>
                      <a:pt x="863" y="268"/>
                    </a:lnTo>
                    <a:close/>
                    <a:moveTo>
                      <a:pt x="910" y="269"/>
                    </a:moveTo>
                    <a:cubicBezTo>
                      <a:pt x="888" y="269"/>
                      <a:pt x="888" y="269"/>
                      <a:pt x="888" y="269"/>
                    </a:cubicBezTo>
                    <a:cubicBezTo>
                      <a:pt x="888" y="61"/>
                      <a:pt x="888" y="61"/>
                      <a:pt x="888" y="61"/>
                    </a:cubicBezTo>
                    <a:cubicBezTo>
                      <a:pt x="910" y="61"/>
                      <a:pt x="910" y="61"/>
                      <a:pt x="910" y="61"/>
                    </a:cubicBezTo>
                    <a:lnTo>
                      <a:pt x="910" y="269"/>
                    </a:lnTo>
                    <a:close/>
                    <a:moveTo>
                      <a:pt x="1073" y="198"/>
                    </a:moveTo>
                    <a:cubicBezTo>
                      <a:pt x="1073" y="221"/>
                      <a:pt x="1067" y="239"/>
                      <a:pt x="1054" y="252"/>
                    </a:cubicBezTo>
                    <a:cubicBezTo>
                      <a:pt x="1041" y="266"/>
                      <a:pt x="1025" y="272"/>
                      <a:pt x="1003" y="272"/>
                    </a:cubicBezTo>
                    <a:cubicBezTo>
                      <a:pt x="983" y="272"/>
                      <a:pt x="966" y="266"/>
                      <a:pt x="954" y="253"/>
                    </a:cubicBezTo>
                    <a:cubicBezTo>
                      <a:pt x="941" y="239"/>
                      <a:pt x="935" y="222"/>
                      <a:pt x="935" y="201"/>
                    </a:cubicBezTo>
                    <a:cubicBezTo>
                      <a:pt x="935" y="177"/>
                      <a:pt x="941" y="159"/>
                      <a:pt x="954" y="146"/>
                    </a:cubicBezTo>
                    <a:cubicBezTo>
                      <a:pt x="967" y="132"/>
                      <a:pt x="984" y="125"/>
                      <a:pt x="1007" y="125"/>
                    </a:cubicBezTo>
                    <a:cubicBezTo>
                      <a:pt x="1027" y="125"/>
                      <a:pt x="1044" y="132"/>
                      <a:pt x="1055" y="145"/>
                    </a:cubicBezTo>
                    <a:cubicBezTo>
                      <a:pt x="1067" y="158"/>
                      <a:pt x="1073" y="176"/>
                      <a:pt x="1073" y="198"/>
                    </a:cubicBezTo>
                    <a:close/>
                    <a:moveTo>
                      <a:pt x="1050" y="199"/>
                    </a:moveTo>
                    <a:cubicBezTo>
                      <a:pt x="1050" y="182"/>
                      <a:pt x="1046" y="168"/>
                      <a:pt x="1038" y="159"/>
                    </a:cubicBezTo>
                    <a:cubicBezTo>
                      <a:pt x="1031" y="149"/>
                      <a:pt x="1019" y="145"/>
                      <a:pt x="1005" y="145"/>
                    </a:cubicBezTo>
                    <a:cubicBezTo>
                      <a:pt x="991" y="145"/>
                      <a:pt x="979" y="149"/>
                      <a:pt x="971" y="159"/>
                    </a:cubicBezTo>
                    <a:cubicBezTo>
                      <a:pt x="962" y="169"/>
                      <a:pt x="958" y="182"/>
                      <a:pt x="958" y="200"/>
                    </a:cubicBezTo>
                    <a:cubicBezTo>
                      <a:pt x="958" y="217"/>
                      <a:pt x="962" y="230"/>
                      <a:pt x="971" y="239"/>
                    </a:cubicBezTo>
                    <a:cubicBezTo>
                      <a:pt x="979" y="249"/>
                      <a:pt x="991" y="253"/>
                      <a:pt x="1005" y="253"/>
                    </a:cubicBezTo>
                    <a:cubicBezTo>
                      <a:pt x="1020" y="253"/>
                      <a:pt x="1031" y="249"/>
                      <a:pt x="1038" y="239"/>
                    </a:cubicBezTo>
                    <a:cubicBezTo>
                      <a:pt x="1046" y="230"/>
                      <a:pt x="1050" y="217"/>
                      <a:pt x="1050" y="199"/>
                    </a:cubicBezTo>
                    <a:close/>
                    <a:moveTo>
                      <a:pt x="1228" y="198"/>
                    </a:moveTo>
                    <a:cubicBezTo>
                      <a:pt x="1228" y="221"/>
                      <a:pt x="1222" y="239"/>
                      <a:pt x="1209" y="252"/>
                    </a:cubicBezTo>
                    <a:cubicBezTo>
                      <a:pt x="1197" y="266"/>
                      <a:pt x="1180" y="272"/>
                      <a:pt x="1158" y="272"/>
                    </a:cubicBezTo>
                    <a:cubicBezTo>
                      <a:pt x="1138" y="272"/>
                      <a:pt x="1121" y="266"/>
                      <a:pt x="1109" y="253"/>
                    </a:cubicBezTo>
                    <a:cubicBezTo>
                      <a:pt x="1096" y="239"/>
                      <a:pt x="1090" y="222"/>
                      <a:pt x="1090" y="201"/>
                    </a:cubicBezTo>
                    <a:cubicBezTo>
                      <a:pt x="1090" y="177"/>
                      <a:pt x="1097" y="159"/>
                      <a:pt x="1109" y="146"/>
                    </a:cubicBezTo>
                    <a:cubicBezTo>
                      <a:pt x="1122" y="132"/>
                      <a:pt x="1139" y="125"/>
                      <a:pt x="1162" y="125"/>
                    </a:cubicBezTo>
                    <a:cubicBezTo>
                      <a:pt x="1182" y="125"/>
                      <a:pt x="1199" y="132"/>
                      <a:pt x="1210" y="145"/>
                    </a:cubicBezTo>
                    <a:cubicBezTo>
                      <a:pt x="1222" y="158"/>
                      <a:pt x="1228" y="176"/>
                      <a:pt x="1228" y="198"/>
                    </a:cubicBezTo>
                    <a:close/>
                    <a:moveTo>
                      <a:pt x="1205" y="199"/>
                    </a:moveTo>
                    <a:cubicBezTo>
                      <a:pt x="1205" y="182"/>
                      <a:pt x="1201" y="168"/>
                      <a:pt x="1193" y="159"/>
                    </a:cubicBezTo>
                    <a:cubicBezTo>
                      <a:pt x="1186" y="149"/>
                      <a:pt x="1174" y="145"/>
                      <a:pt x="1160" y="145"/>
                    </a:cubicBezTo>
                    <a:cubicBezTo>
                      <a:pt x="1146" y="145"/>
                      <a:pt x="1134" y="149"/>
                      <a:pt x="1126" y="159"/>
                    </a:cubicBezTo>
                    <a:cubicBezTo>
                      <a:pt x="1117" y="169"/>
                      <a:pt x="1113" y="182"/>
                      <a:pt x="1113" y="200"/>
                    </a:cubicBezTo>
                    <a:cubicBezTo>
                      <a:pt x="1113" y="217"/>
                      <a:pt x="1117" y="230"/>
                      <a:pt x="1126" y="239"/>
                    </a:cubicBezTo>
                    <a:cubicBezTo>
                      <a:pt x="1134" y="249"/>
                      <a:pt x="1146" y="253"/>
                      <a:pt x="1160" y="253"/>
                    </a:cubicBezTo>
                    <a:cubicBezTo>
                      <a:pt x="1175" y="253"/>
                      <a:pt x="1186" y="249"/>
                      <a:pt x="1194" y="239"/>
                    </a:cubicBezTo>
                    <a:cubicBezTo>
                      <a:pt x="1201" y="230"/>
                      <a:pt x="1205" y="217"/>
                      <a:pt x="1205" y="199"/>
                    </a:cubicBezTo>
                    <a:close/>
                    <a:moveTo>
                      <a:pt x="1369" y="269"/>
                    </a:moveTo>
                    <a:cubicBezTo>
                      <a:pt x="1337" y="269"/>
                      <a:pt x="1337" y="269"/>
                      <a:pt x="1337" y="269"/>
                    </a:cubicBezTo>
                    <a:cubicBezTo>
                      <a:pt x="1276" y="202"/>
                      <a:pt x="1276" y="202"/>
                      <a:pt x="1276" y="202"/>
                    </a:cubicBezTo>
                    <a:cubicBezTo>
                      <a:pt x="1275" y="202"/>
                      <a:pt x="1275" y="202"/>
                      <a:pt x="1275" y="202"/>
                    </a:cubicBezTo>
                    <a:cubicBezTo>
                      <a:pt x="1275" y="269"/>
                      <a:pt x="1275" y="269"/>
                      <a:pt x="1275" y="269"/>
                    </a:cubicBezTo>
                    <a:cubicBezTo>
                      <a:pt x="1253" y="269"/>
                      <a:pt x="1253" y="269"/>
                      <a:pt x="1253" y="269"/>
                    </a:cubicBezTo>
                    <a:cubicBezTo>
                      <a:pt x="1253" y="61"/>
                      <a:pt x="1253" y="61"/>
                      <a:pt x="1253" y="61"/>
                    </a:cubicBezTo>
                    <a:cubicBezTo>
                      <a:pt x="1275" y="61"/>
                      <a:pt x="1275" y="61"/>
                      <a:pt x="1275" y="61"/>
                    </a:cubicBezTo>
                    <a:cubicBezTo>
                      <a:pt x="1275" y="193"/>
                      <a:pt x="1275" y="193"/>
                      <a:pt x="1275" y="193"/>
                    </a:cubicBezTo>
                    <a:cubicBezTo>
                      <a:pt x="1276" y="193"/>
                      <a:pt x="1276" y="193"/>
                      <a:pt x="1276" y="193"/>
                    </a:cubicBezTo>
                    <a:cubicBezTo>
                      <a:pt x="1334" y="129"/>
                      <a:pt x="1334" y="129"/>
                      <a:pt x="1334" y="129"/>
                    </a:cubicBezTo>
                    <a:cubicBezTo>
                      <a:pt x="1364" y="129"/>
                      <a:pt x="1364" y="129"/>
                      <a:pt x="1364" y="129"/>
                    </a:cubicBezTo>
                    <a:cubicBezTo>
                      <a:pt x="1299" y="196"/>
                      <a:pt x="1299" y="196"/>
                      <a:pt x="1299" y="196"/>
                    </a:cubicBezTo>
                    <a:lnTo>
                      <a:pt x="1369" y="269"/>
                    </a:lnTo>
                    <a:close/>
                    <a:moveTo>
                      <a:pt x="1417" y="257"/>
                    </a:moveTo>
                    <a:cubicBezTo>
                      <a:pt x="1417" y="261"/>
                      <a:pt x="1415" y="264"/>
                      <a:pt x="1412" y="267"/>
                    </a:cubicBezTo>
                    <a:cubicBezTo>
                      <a:pt x="1409" y="271"/>
                      <a:pt x="1405" y="272"/>
                      <a:pt x="1401" y="272"/>
                    </a:cubicBezTo>
                    <a:cubicBezTo>
                      <a:pt x="1397" y="272"/>
                      <a:pt x="1393" y="271"/>
                      <a:pt x="1390" y="268"/>
                    </a:cubicBezTo>
                    <a:cubicBezTo>
                      <a:pt x="1387" y="264"/>
                      <a:pt x="1386" y="261"/>
                      <a:pt x="1386" y="257"/>
                    </a:cubicBezTo>
                    <a:cubicBezTo>
                      <a:pt x="1386" y="252"/>
                      <a:pt x="1388" y="249"/>
                      <a:pt x="1390" y="246"/>
                    </a:cubicBezTo>
                    <a:cubicBezTo>
                      <a:pt x="1393" y="243"/>
                      <a:pt x="1397" y="241"/>
                      <a:pt x="1401" y="241"/>
                    </a:cubicBezTo>
                    <a:cubicBezTo>
                      <a:pt x="1405" y="241"/>
                      <a:pt x="1409" y="243"/>
                      <a:pt x="1412" y="246"/>
                    </a:cubicBezTo>
                    <a:cubicBezTo>
                      <a:pt x="1415" y="249"/>
                      <a:pt x="1417" y="252"/>
                      <a:pt x="1417" y="257"/>
                    </a:cubicBezTo>
                    <a:close/>
                    <a:moveTo>
                      <a:pt x="1536" y="263"/>
                    </a:moveTo>
                    <a:cubicBezTo>
                      <a:pt x="1525" y="269"/>
                      <a:pt x="1512" y="272"/>
                      <a:pt x="1497" y="272"/>
                    </a:cubicBezTo>
                    <a:cubicBezTo>
                      <a:pt x="1485" y="272"/>
                      <a:pt x="1473" y="269"/>
                      <a:pt x="1463" y="264"/>
                    </a:cubicBezTo>
                    <a:cubicBezTo>
                      <a:pt x="1453" y="258"/>
                      <a:pt x="1445" y="249"/>
                      <a:pt x="1439" y="239"/>
                    </a:cubicBezTo>
                    <a:cubicBezTo>
                      <a:pt x="1434" y="228"/>
                      <a:pt x="1431" y="216"/>
                      <a:pt x="1431" y="202"/>
                    </a:cubicBezTo>
                    <a:cubicBezTo>
                      <a:pt x="1431" y="179"/>
                      <a:pt x="1437" y="161"/>
                      <a:pt x="1451" y="146"/>
                    </a:cubicBezTo>
                    <a:cubicBezTo>
                      <a:pt x="1464" y="132"/>
                      <a:pt x="1482" y="125"/>
                      <a:pt x="1504" y="125"/>
                    </a:cubicBezTo>
                    <a:cubicBezTo>
                      <a:pt x="1516" y="125"/>
                      <a:pt x="1527" y="128"/>
                      <a:pt x="1536" y="133"/>
                    </a:cubicBezTo>
                    <a:cubicBezTo>
                      <a:pt x="1536" y="156"/>
                      <a:pt x="1536" y="156"/>
                      <a:pt x="1536" y="156"/>
                    </a:cubicBezTo>
                    <a:cubicBezTo>
                      <a:pt x="1526" y="148"/>
                      <a:pt x="1515" y="145"/>
                      <a:pt x="1503" y="145"/>
                    </a:cubicBezTo>
                    <a:cubicBezTo>
                      <a:pt x="1488" y="145"/>
                      <a:pt x="1476" y="150"/>
                      <a:pt x="1467" y="160"/>
                    </a:cubicBezTo>
                    <a:cubicBezTo>
                      <a:pt x="1458" y="170"/>
                      <a:pt x="1454" y="184"/>
                      <a:pt x="1454" y="200"/>
                    </a:cubicBezTo>
                    <a:cubicBezTo>
                      <a:pt x="1454" y="217"/>
                      <a:pt x="1458" y="230"/>
                      <a:pt x="1467" y="239"/>
                    </a:cubicBezTo>
                    <a:cubicBezTo>
                      <a:pt x="1475" y="248"/>
                      <a:pt x="1487" y="253"/>
                      <a:pt x="1501" y="253"/>
                    </a:cubicBezTo>
                    <a:cubicBezTo>
                      <a:pt x="1514" y="253"/>
                      <a:pt x="1525" y="249"/>
                      <a:pt x="1536" y="241"/>
                    </a:cubicBezTo>
                    <a:lnTo>
                      <a:pt x="1536" y="263"/>
                    </a:lnTo>
                    <a:close/>
                    <a:moveTo>
                      <a:pt x="1692" y="198"/>
                    </a:moveTo>
                    <a:cubicBezTo>
                      <a:pt x="1692" y="221"/>
                      <a:pt x="1685" y="239"/>
                      <a:pt x="1673" y="252"/>
                    </a:cubicBezTo>
                    <a:cubicBezTo>
                      <a:pt x="1660" y="266"/>
                      <a:pt x="1643" y="272"/>
                      <a:pt x="1622" y="272"/>
                    </a:cubicBezTo>
                    <a:cubicBezTo>
                      <a:pt x="1601" y="272"/>
                      <a:pt x="1584" y="266"/>
                      <a:pt x="1572" y="253"/>
                    </a:cubicBezTo>
                    <a:cubicBezTo>
                      <a:pt x="1560" y="239"/>
                      <a:pt x="1554" y="222"/>
                      <a:pt x="1554" y="201"/>
                    </a:cubicBezTo>
                    <a:cubicBezTo>
                      <a:pt x="1554" y="177"/>
                      <a:pt x="1560" y="159"/>
                      <a:pt x="1573" y="146"/>
                    </a:cubicBezTo>
                    <a:cubicBezTo>
                      <a:pt x="1585" y="132"/>
                      <a:pt x="1603" y="125"/>
                      <a:pt x="1625" y="125"/>
                    </a:cubicBezTo>
                    <a:cubicBezTo>
                      <a:pt x="1646" y="125"/>
                      <a:pt x="1662" y="132"/>
                      <a:pt x="1674" y="145"/>
                    </a:cubicBezTo>
                    <a:cubicBezTo>
                      <a:pt x="1686" y="158"/>
                      <a:pt x="1692" y="176"/>
                      <a:pt x="1692" y="198"/>
                    </a:cubicBezTo>
                    <a:close/>
                    <a:moveTo>
                      <a:pt x="1669" y="199"/>
                    </a:moveTo>
                    <a:cubicBezTo>
                      <a:pt x="1669" y="182"/>
                      <a:pt x="1665" y="168"/>
                      <a:pt x="1657" y="159"/>
                    </a:cubicBezTo>
                    <a:cubicBezTo>
                      <a:pt x="1649" y="149"/>
                      <a:pt x="1638" y="145"/>
                      <a:pt x="1623" y="145"/>
                    </a:cubicBezTo>
                    <a:cubicBezTo>
                      <a:pt x="1609" y="145"/>
                      <a:pt x="1598" y="149"/>
                      <a:pt x="1589" y="159"/>
                    </a:cubicBezTo>
                    <a:cubicBezTo>
                      <a:pt x="1581" y="169"/>
                      <a:pt x="1577" y="182"/>
                      <a:pt x="1577" y="200"/>
                    </a:cubicBezTo>
                    <a:cubicBezTo>
                      <a:pt x="1577" y="217"/>
                      <a:pt x="1581" y="230"/>
                      <a:pt x="1589" y="239"/>
                    </a:cubicBezTo>
                    <a:cubicBezTo>
                      <a:pt x="1598" y="249"/>
                      <a:pt x="1609" y="253"/>
                      <a:pt x="1623" y="253"/>
                    </a:cubicBezTo>
                    <a:cubicBezTo>
                      <a:pt x="1638" y="253"/>
                      <a:pt x="1649" y="249"/>
                      <a:pt x="1657" y="239"/>
                    </a:cubicBezTo>
                    <a:cubicBezTo>
                      <a:pt x="1665" y="230"/>
                      <a:pt x="1669" y="217"/>
                      <a:pt x="1669" y="199"/>
                    </a:cubicBezTo>
                    <a:close/>
                    <a:moveTo>
                      <a:pt x="1917" y="269"/>
                    </a:moveTo>
                    <a:cubicBezTo>
                      <a:pt x="1894" y="269"/>
                      <a:pt x="1894" y="269"/>
                      <a:pt x="1894" y="269"/>
                    </a:cubicBezTo>
                    <a:cubicBezTo>
                      <a:pt x="1894" y="189"/>
                      <a:pt x="1894" y="189"/>
                      <a:pt x="1894" y="189"/>
                    </a:cubicBezTo>
                    <a:cubicBezTo>
                      <a:pt x="1894" y="173"/>
                      <a:pt x="1892" y="162"/>
                      <a:pt x="1887" y="155"/>
                    </a:cubicBezTo>
                    <a:cubicBezTo>
                      <a:pt x="1882" y="148"/>
                      <a:pt x="1874" y="145"/>
                      <a:pt x="1863" y="145"/>
                    </a:cubicBezTo>
                    <a:cubicBezTo>
                      <a:pt x="1854" y="145"/>
                      <a:pt x="1845" y="149"/>
                      <a:pt x="1839" y="158"/>
                    </a:cubicBezTo>
                    <a:cubicBezTo>
                      <a:pt x="1832" y="166"/>
                      <a:pt x="1829" y="177"/>
                      <a:pt x="1829" y="189"/>
                    </a:cubicBezTo>
                    <a:cubicBezTo>
                      <a:pt x="1829" y="269"/>
                      <a:pt x="1829" y="269"/>
                      <a:pt x="1829" y="269"/>
                    </a:cubicBezTo>
                    <a:cubicBezTo>
                      <a:pt x="1806" y="269"/>
                      <a:pt x="1806" y="269"/>
                      <a:pt x="1806" y="269"/>
                    </a:cubicBezTo>
                    <a:cubicBezTo>
                      <a:pt x="1806" y="186"/>
                      <a:pt x="1806" y="186"/>
                      <a:pt x="1806" y="186"/>
                    </a:cubicBezTo>
                    <a:cubicBezTo>
                      <a:pt x="1806" y="158"/>
                      <a:pt x="1796" y="145"/>
                      <a:pt x="1774" y="145"/>
                    </a:cubicBezTo>
                    <a:cubicBezTo>
                      <a:pt x="1764" y="145"/>
                      <a:pt x="1756" y="149"/>
                      <a:pt x="1750" y="157"/>
                    </a:cubicBezTo>
                    <a:cubicBezTo>
                      <a:pt x="1744" y="165"/>
                      <a:pt x="1740" y="176"/>
                      <a:pt x="1740" y="189"/>
                    </a:cubicBezTo>
                    <a:cubicBezTo>
                      <a:pt x="1740" y="269"/>
                      <a:pt x="1740" y="269"/>
                      <a:pt x="1740" y="269"/>
                    </a:cubicBezTo>
                    <a:cubicBezTo>
                      <a:pt x="1718" y="269"/>
                      <a:pt x="1718" y="269"/>
                      <a:pt x="1718" y="269"/>
                    </a:cubicBezTo>
                    <a:cubicBezTo>
                      <a:pt x="1718" y="129"/>
                      <a:pt x="1718" y="129"/>
                      <a:pt x="1718" y="129"/>
                    </a:cubicBezTo>
                    <a:cubicBezTo>
                      <a:pt x="1740" y="129"/>
                      <a:pt x="1740" y="129"/>
                      <a:pt x="1740" y="129"/>
                    </a:cubicBezTo>
                    <a:cubicBezTo>
                      <a:pt x="1740" y="151"/>
                      <a:pt x="1740" y="151"/>
                      <a:pt x="1740" y="151"/>
                    </a:cubicBezTo>
                    <a:cubicBezTo>
                      <a:pt x="1741" y="151"/>
                      <a:pt x="1741" y="151"/>
                      <a:pt x="1741" y="151"/>
                    </a:cubicBezTo>
                    <a:cubicBezTo>
                      <a:pt x="1751" y="134"/>
                      <a:pt x="1765" y="125"/>
                      <a:pt x="1784" y="125"/>
                    </a:cubicBezTo>
                    <a:cubicBezTo>
                      <a:pt x="1793" y="125"/>
                      <a:pt x="1802" y="128"/>
                      <a:pt x="1809" y="133"/>
                    </a:cubicBezTo>
                    <a:cubicBezTo>
                      <a:pt x="1816" y="138"/>
                      <a:pt x="1821" y="145"/>
                      <a:pt x="1824" y="155"/>
                    </a:cubicBezTo>
                    <a:cubicBezTo>
                      <a:pt x="1834" y="135"/>
                      <a:pt x="1850" y="125"/>
                      <a:pt x="1871" y="125"/>
                    </a:cubicBezTo>
                    <a:cubicBezTo>
                      <a:pt x="1901" y="125"/>
                      <a:pt x="1917" y="144"/>
                      <a:pt x="1917" y="183"/>
                    </a:cubicBezTo>
                    <a:lnTo>
                      <a:pt x="1917" y="269"/>
                    </a:lnTo>
                    <a:close/>
                    <a:moveTo>
                      <a:pt x="257" y="183"/>
                    </a:moveTo>
                    <a:cubicBezTo>
                      <a:pt x="255" y="184"/>
                      <a:pt x="253" y="185"/>
                      <a:pt x="251" y="185"/>
                    </a:cubicBezTo>
                    <a:cubicBezTo>
                      <a:pt x="249" y="185"/>
                      <a:pt x="246" y="184"/>
                      <a:pt x="245" y="183"/>
                    </a:cubicBezTo>
                    <a:cubicBezTo>
                      <a:pt x="221" y="164"/>
                      <a:pt x="221" y="164"/>
                      <a:pt x="221" y="164"/>
                    </a:cubicBezTo>
                    <a:cubicBezTo>
                      <a:pt x="221" y="269"/>
                      <a:pt x="221" y="269"/>
                      <a:pt x="221" y="269"/>
                    </a:cubicBezTo>
                    <a:cubicBezTo>
                      <a:pt x="350" y="269"/>
                      <a:pt x="350" y="269"/>
                      <a:pt x="350" y="269"/>
                    </a:cubicBezTo>
                    <a:cubicBezTo>
                      <a:pt x="356" y="269"/>
                      <a:pt x="362" y="264"/>
                      <a:pt x="362" y="257"/>
                    </a:cubicBezTo>
                    <a:cubicBezTo>
                      <a:pt x="362" y="99"/>
                      <a:pt x="362" y="99"/>
                      <a:pt x="362" y="99"/>
                    </a:cubicBezTo>
                    <a:lnTo>
                      <a:pt x="257" y="183"/>
                    </a:lnTo>
                    <a:close/>
                    <a:moveTo>
                      <a:pt x="202" y="155"/>
                    </a:moveTo>
                    <a:cubicBezTo>
                      <a:pt x="202" y="155"/>
                      <a:pt x="202" y="155"/>
                      <a:pt x="202" y="155"/>
                    </a:cubicBezTo>
                    <a:cubicBezTo>
                      <a:pt x="202" y="140"/>
                      <a:pt x="202" y="140"/>
                      <a:pt x="202" y="140"/>
                    </a:cubicBezTo>
                    <a:cubicBezTo>
                      <a:pt x="202" y="140"/>
                      <a:pt x="202" y="140"/>
                      <a:pt x="202" y="140"/>
                    </a:cubicBezTo>
                    <a:cubicBezTo>
                      <a:pt x="202" y="85"/>
                      <a:pt x="202" y="85"/>
                      <a:pt x="202" y="85"/>
                    </a:cubicBezTo>
                    <a:cubicBezTo>
                      <a:pt x="202" y="73"/>
                      <a:pt x="202" y="73"/>
                      <a:pt x="202" y="73"/>
                    </a:cubicBezTo>
                    <a:cubicBezTo>
                      <a:pt x="202" y="73"/>
                      <a:pt x="202" y="73"/>
                      <a:pt x="202" y="73"/>
                    </a:cubicBezTo>
                    <a:cubicBezTo>
                      <a:pt x="202" y="0"/>
                      <a:pt x="202" y="0"/>
                      <a:pt x="202" y="0"/>
                    </a:cubicBezTo>
                    <a:cubicBezTo>
                      <a:pt x="0" y="36"/>
                      <a:pt x="0" y="36"/>
                      <a:pt x="0" y="36"/>
                    </a:cubicBezTo>
                    <a:cubicBezTo>
                      <a:pt x="0" y="302"/>
                      <a:pt x="0" y="302"/>
                      <a:pt x="0" y="302"/>
                    </a:cubicBezTo>
                    <a:cubicBezTo>
                      <a:pt x="202" y="337"/>
                      <a:pt x="202" y="337"/>
                      <a:pt x="202" y="337"/>
                    </a:cubicBezTo>
                    <a:cubicBezTo>
                      <a:pt x="202" y="265"/>
                      <a:pt x="202" y="265"/>
                      <a:pt x="202" y="265"/>
                    </a:cubicBezTo>
                    <a:cubicBezTo>
                      <a:pt x="202" y="265"/>
                      <a:pt x="202" y="265"/>
                      <a:pt x="202" y="265"/>
                    </a:cubicBezTo>
                    <a:cubicBezTo>
                      <a:pt x="202" y="253"/>
                      <a:pt x="202" y="253"/>
                      <a:pt x="202" y="253"/>
                    </a:cubicBezTo>
                    <a:lnTo>
                      <a:pt x="202" y="155"/>
                    </a:lnTo>
                    <a:close/>
                    <a:moveTo>
                      <a:pt x="140" y="182"/>
                    </a:moveTo>
                    <a:cubicBezTo>
                      <a:pt x="139" y="186"/>
                      <a:pt x="139" y="190"/>
                      <a:pt x="137" y="194"/>
                    </a:cubicBezTo>
                    <a:cubicBezTo>
                      <a:pt x="136" y="198"/>
                      <a:pt x="135" y="201"/>
                      <a:pt x="133" y="205"/>
                    </a:cubicBezTo>
                    <a:cubicBezTo>
                      <a:pt x="131" y="208"/>
                      <a:pt x="129" y="211"/>
                      <a:pt x="127" y="214"/>
                    </a:cubicBezTo>
                    <a:cubicBezTo>
                      <a:pt x="125" y="217"/>
                      <a:pt x="122" y="219"/>
                      <a:pt x="120" y="221"/>
                    </a:cubicBezTo>
                    <a:cubicBezTo>
                      <a:pt x="117" y="223"/>
                      <a:pt x="114" y="225"/>
                      <a:pt x="112" y="226"/>
                    </a:cubicBezTo>
                    <a:cubicBezTo>
                      <a:pt x="109" y="227"/>
                      <a:pt x="106" y="228"/>
                      <a:pt x="103" y="228"/>
                    </a:cubicBezTo>
                    <a:cubicBezTo>
                      <a:pt x="99" y="229"/>
                      <a:pt x="96" y="229"/>
                      <a:pt x="93" y="229"/>
                    </a:cubicBezTo>
                    <a:cubicBezTo>
                      <a:pt x="90" y="229"/>
                      <a:pt x="86" y="228"/>
                      <a:pt x="84" y="227"/>
                    </a:cubicBezTo>
                    <a:cubicBezTo>
                      <a:pt x="81" y="226"/>
                      <a:pt x="78" y="225"/>
                      <a:pt x="75" y="224"/>
                    </a:cubicBezTo>
                    <a:cubicBezTo>
                      <a:pt x="73" y="222"/>
                      <a:pt x="70" y="221"/>
                      <a:pt x="68" y="219"/>
                    </a:cubicBezTo>
                    <a:cubicBezTo>
                      <a:pt x="66" y="216"/>
                      <a:pt x="64" y="214"/>
                      <a:pt x="62" y="211"/>
                    </a:cubicBezTo>
                    <a:cubicBezTo>
                      <a:pt x="60" y="209"/>
                      <a:pt x="58" y="206"/>
                      <a:pt x="57" y="203"/>
                    </a:cubicBezTo>
                    <a:cubicBezTo>
                      <a:pt x="55" y="200"/>
                      <a:pt x="54" y="197"/>
                      <a:pt x="53" y="193"/>
                    </a:cubicBezTo>
                    <a:cubicBezTo>
                      <a:pt x="52" y="190"/>
                      <a:pt x="51" y="186"/>
                      <a:pt x="51" y="182"/>
                    </a:cubicBezTo>
                    <a:cubicBezTo>
                      <a:pt x="50" y="179"/>
                      <a:pt x="50" y="175"/>
                      <a:pt x="50" y="170"/>
                    </a:cubicBezTo>
                    <a:cubicBezTo>
                      <a:pt x="50" y="166"/>
                      <a:pt x="50" y="162"/>
                      <a:pt x="51" y="158"/>
                    </a:cubicBezTo>
                    <a:cubicBezTo>
                      <a:pt x="51" y="154"/>
                      <a:pt x="52" y="150"/>
                      <a:pt x="53" y="147"/>
                    </a:cubicBezTo>
                    <a:cubicBezTo>
                      <a:pt x="54" y="143"/>
                      <a:pt x="55" y="140"/>
                      <a:pt x="56" y="137"/>
                    </a:cubicBezTo>
                    <a:cubicBezTo>
                      <a:pt x="58" y="134"/>
                      <a:pt x="60" y="131"/>
                      <a:pt x="61" y="128"/>
                    </a:cubicBezTo>
                    <a:cubicBezTo>
                      <a:pt x="63" y="125"/>
                      <a:pt x="66" y="122"/>
                      <a:pt x="68" y="120"/>
                    </a:cubicBezTo>
                    <a:cubicBezTo>
                      <a:pt x="70" y="118"/>
                      <a:pt x="73" y="116"/>
                      <a:pt x="76" y="114"/>
                    </a:cubicBezTo>
                    <a:cubicBezTo>
                      <a:pt x="78" y="113"/>
                      <a:pt x="81" y="112"/>
                      <a:pt x="84" y="111"/>
                    </a:cubicBezTo>
                    <a:cubicBezTo>
                      <a:pt x="87" y="110"/>
                      <a:pt x="91" y="109"/>
                      <a:pt x="94" y="109"/>
                    </a:cubicBezTo>
                    <a:cubicBezTo>
                      <a:pt x="98" y="109"/>
                      <a:pt x="101" y="109"/>
                      <a:pt x="104" y="109"/>
                    </a:cubicBezTo>
                    <a:cubicBezTo>
                      <a:pt x="107" y="110"/>
                      <a:pt x="110" y="111"/>
                      <a:pt x="113" y="112"/>
                    </a:cubicBezTo>
                    <a:cubicBezTo>
                      <a:pt x="115" y="113"/>
                      <a:pt x="118" y="115"/>
                      <a:pt x="120" y="117"/>
                    </a:cubicBezTo>
                    <a:cubicBezTo>
                      <a:pt x="123" y="119"/>
                      <a:pt x="125" y="121"/>
                      <a:pt x="128" y="124"/>
                    </a:cubicBezTo>
                    <a:cubicBezTo>
                      <a:pt x="130" y="126"/>
                      <a:pt x="132" y="129"/>
                      <a:pt x="133" y="133"/>
                    </a:cubicBezTo>
                    <a:cubicBezTo>
                      <a:pt x="135" y="136"/>
                      <a:pt x="136" y="139"/>
                      <a:pt x="138" y="143"/>
                    </a:cubicBezTo>
                    <a:cubicBezTo>
                      <a:pt x="139" y="147"/>
                      <a:pt x="139" y="151"/>
                      <a:pt x="140" y="155"/>
                    </a:cubicBezTo>
                    <a:cubicBezTo>
                      <a:pt x="141" y="159"/>
                      <a:pt x="141" y="163"/>
                      <a:pt x="141" y="168"/>
                    </a:cubicBezTo>
                    <a:cubicBezTo>
                      <a:pt x="141" y="173"/>
                      <a:pt x="141" y="177"/>
                      <a:pt x="140" y="182"/>
                    </a:cubicBezTo>
                    <a:close/>
                    <a:moveTo>
                      <a:pt x="221" y="144"/>
                    </a:moveTo>
                    <a:cubicBezTo>
                      <a:pt x="251" y="167"/>
                      <a:pt x="251" y="167"/>
                      <a:pt x="251" y="167"/>
                    </a:cubicBezTo>
                    <a:cubicBezTo>
                      <a:pt x="362" y="79"/>
                      <a:pt x="362" y="79"/>
                      <a:pt x="362" y="79"/>
                    </a:cubicBezTo>
                    <a:cubicBezTo>
                      <a:pt x="361" y="73"/>
                      <a:pt x="356" y="68"/>
                      <a:pt x="350" y="68"/>
                    </a:cubicBezTo>
                    <a:cubicBezTo>
                      <a:pt x="221" y="68"/>
                      <a:pt x="221" y="68"/>
                      <a:pt x="221" y="68"/>
                    </a:cubicBezTo>
                    <a:lnTo>
                      <a:pt x="221" y="144"/>
                    </a:lnTo>
                    <a:close/>
                    <a:moveTo>
                      <a:pt x="116" y="153"/>
                    </a:moveTo>
                    <a:cubicBezTo>
                      <a:pt x="115" y="151"/>
                      <a:pt x="114" y="148"/>
                      <a:pt x="114" y="146"/>
                    </a:cubicBezTo>
                    <a:cubicBezTo>
                      <a:pt x="113" y="144"/>
                      <a:pt x="112" y="142"/>
                      <a:pt x="111" y="141"/>
                    </a:cubicBezTo>
                    <a:cubicBezTo>
                      <a:pt x="110" y="139"/>
                      <a:pt x="108" y="138"/>
                      <a:pt x="107" y="137"/>
                    </a:cubicBezTo>
                    <a:cubicBezTo>
                      <a:pt x="106" y="135"/>
                      <a:pt x="105" y="134"/>
                      <a:pt x="103" y="134"/>
                    </a:cubicBezTo>
                    <a:cubicBezTo>
                      <a:pt x="102" y="133"/>
                      <a:pt x="100" y="132"/>
                      <a:pt x="99" y="132"/>
                    </a:cubicBezTo>
                    <a:cubicBezTo>
                      <a:pt x="97" y="132"/>
                      <a:pt x="96" y="131"/>
                      <a:pt x="94" y="132"/>
                    </a:cubicBezTo>
                    <a:cubicBezTo>
                      <a:pt x="92" y="132"/>
                      <a:pt x="90" y="132"/>
                      <a:pt x="88" y="132"/>
                    </a:cubicBezTo>
                    <a:cubicBezTo>
                      <a:pt x="87" y="133"/>
                      <a:pt x="85" y="134"/>
                      <a:pt x="84" y="135"/>
                    </a:cubicBezTo>
                    <a:cubicBezTo>
                      <a:pt x="82" y="136"/>
                      <a:pt x="81" y="137"/>
                      <a:pt x="80" y="138"/>
                    </a:cubicBezTo>
                    <a:cubicBezTo>
                      <a:pt x="79" y="139"/>
                      <a:pt x="77" y="141"/>
                      <a:pt x="76" y="143"/>
                    </a:cubicBezTo>
                    <a:cubicBezTo>
                      <a:pt x="75" y="144"/>
                      <a:pt x="75" y="146"/>
                      <a:pt x="74" y="148"/>
                    </a:cubicBezTo>
                    <a:cubicBezTo>
                      <a:pt x="73" y="150"/>
                      <a:pt x="72" y="152"/>
                      <a:pt x="72" y="154"/>
                    </a:cubicBezTo>
                    <a:cubicBezTo>
                      <a:pt x="71" y="157"/>
                      <a:pt x="71" y="159"/>
                      <a:pt x="71" y="161"/>
                    </a:cubicBezTo>
                    <a:cubicBezTo>
                      <a:pt x="71" y="164"/>
                      <a:pt x="70" y="166"/>
                      <a:pt x="70" y="169"/>
                    </a:cubicBezTo>
                    <a:cubicBezTo>
                      <a:pt x="70" y="172"/>
                      <a:pt x="71" y="175"/>
                      <a:pt x="71" y="177"/>
                    </a:cubicBezTo>
                    <a:cubicBezTo>
                      <a:pt x="71" y="180"/>
                      <a:pt x="72" y="182"/>
                      <a:pt x="72" y="185"/>
                    </a:cubicBezTo>
                    <a:cubicBezTo>
                      <a:pt x="73" y="187"/>
                      <a:pt x="73" y="189"/>
                      <a:pt x="74" y="191"/>
                    </a:cubicBezTo>
                    <a:cubicBezTo>
                      <a:pt x="75" y="193"/>
                      <a:pt x="76" y="195"/>
                      <a:pt x="77" y="197"/>
                    </a:cubicBezTo>
                    <a:cubicBezTo>
                      <a:pt x="78" y="198"/>
                      <a:pt x="79" y="199"/>
                      <a:pt x="80" y="201"/>
                    </a:cubicBezTo>
                    <a:cubicBezTo>
                      <a:pt x="82" y="202"/>
                      <a:pt x="83" y="203"/>
                      <a:pt x="84" y="204"/>
                    </a:cubicBezTo>
                    <a:cubicBezTo>
                      <a:pt x="85" y="204"/>
                      <a:pt x="87" y="205"/>
                      <a:pt x="88" y="206"/>
                    </a:cubicBezTo>
                    <a:cubicBezTo>
                      <a:pt x="90" y="206"/>
                      <a:pt x="92" y="206"/>
                      <a:pt x="93" y="206"/>
                    </a:cubicBezTo>
                    <a:cubicBezTo>
                      <a:pt x="95" y="206"/>
                      <a:pt x="97" y="206"/>
                      <a:pt x="98" y="206"/>
                    </a:cubicBezTo>
                    <a:cubicBezTo>
                      <a:pt x="100" y="206"/>
                      <a:pt x="101" y="205"/>
                      <a:pt x="103" y="204"/>
                    </a:cubicBezTo>
                    <a:cubicBezTo>
                      <a:pt x="104" y="204"/>
                      <a:pt x="105" y="203"/>
                      <a:pt x="107" y="202"/>
                    </a:cubicBezTo>
                    <a:cubicBezTo>
                      <a:pt x="108" y="201"/>
                      <a:pt x="109" y="199"/>
                      <a:pt x="110" y="198"/>
                    </a:cubicBezTo>
                    <a:cubicBezTo>
                      <a:pt x="111" y="196"/>
                      <a:pt x="112" y="194"/>
                      <a:pt x="113" y="192"/>
                    </a:cubicBezTo>
                    <a:cubicBezTo>
                      <a:pt x="114" y="190"/>
                      <a:pt x="115" y="188"/>
                      <a:pt x="115" y="186"/>
                    </a:cubicBezTo>
                    <a:cubicBezTo>
                      <a:pt x="116" y="183"/>
                      <a:pt x="117" y="181"/>
                      <a:pt x="117" y="178"/>
                    </a:cubicBezTo>
                    <a:cubicBezTo>
                      <a:pt x="117" y="176"/>
                      <a:pt x="117" y="173"/>
                      <a:pt x="117" y="170"/>
                    </a:cubicBezTo>
                    <a:cubicBezTo>
                      <a:pt x="117" y="167"/>
                      <a:pt x="117" y="164"/>
                      <a:pt x="117" y="161"/>
                    </a:cubicBezTo>
                    <a:cubicBezTo>
                      <a:pt x="117" y="158"/>
                      <a:pt x="116" y="155"/>
                      <a:pt x="116" y="153"/>
                    </a:cubicBezTo>
                    <a:close/>
                  </a:path>
                </a:pathLst>
              </a:custGeom>
              <a:solidFill>
                <a:srgbClr val="FFFFFF"/>
              </a:solidFill>
              <a:ln>
                <a:noFill/>
              </a:ln>
            </p:spPr>
            <p:txBody>
              <a:bodyPr vert="horz" wrap="square" lIns="91428" tIns="45714" rIns="91428" bIns="45714" numCol="1" anchor="t" anchorCtr="0" compatLnSpc="1">
                <a:prstTxWarp prst="textNoShape">
                  <a:avLst/>
                </a:prstTxWarp>
              </a:bodyPr>
              <a:lstStyle/>
              <a:p>
                <a:endParaRPr lang="en-US"/>
              </a:p>
            </p:txBody>
          </p:sp>
          <p:sp>
            <p:nvSpPr>
              <p:cNvPr id="40" name="Bing"/>
              <p:cNvSpPr>
                <a:spLocks noChangeAspect="1" noEditPoints="1"/>
              </p:cNvSpPr>
              <p:nvPr/>
            </p:nvSpPr>
            <p:spPr bwMode="auto">
              <a:xfrm>
                <a:off x="4246019" y="3703632"/>
                <a:ext cx="1451155" cy="509142"/>
              </a:xfrm>
              <a:custGeom>
                <a:avLst/>
                <a:gdLst>
                  <a:gd name="T0" fmla="*/ 1244 w 3673"/>
                  <a:gd name="T1" fmla="*/ 0 h 1289"/>
                  <a:gd name="T2" fmla="*/ 1244 w 3673"/>
                  <a:gd name="T3" fmla="*/ 156 h 1289"/>
                  <a:gd name="T4" fmla="*/ 3570 w 3673"/>
                  <a:gd name="T5" fmla="*/ 178 h 1289"/>
                  <a:gd name="T6" fmla="*/ 3570 w 3673"/>
                  <a:gd name="T7" fmla="*/ 170 h 1289"/>
                  <a:gd name="T8" fmla="*/ 3510 w 3673"/>
                  <a:gd name="T9" fmla="*/ 178 h 1289"/>
                  <a:gd name="T10" fmla="*/ 3535 w 3673"/>
                  <a:gd name="T11" fmla="*/ 256 h 1289"/>
                  <a:gd name="T12" fmla="*/ 3546 w 3673"/>
                  <a:gd name="T13" fmla="*/ 178 h 1289"/>
                  <a:gd name="T14" fmla="*/ 3673 w 3673"/>
                  <a:gd name="T15" fmla="*/ 256 h 1289"/>
                  <a:gd name="T16" fmla="*/ 3673 w 3673"/>
                  <a:gd name="T17" fmla="*/ 170 h 1289"/>
                  <a:gd name="T18" fmla="*/ 3633 w 3673"/>
                  <a:gd name="T19" fmla="*/ 230 h 1289"/>
                  <a:gd name="T20" fmla="*/ 3628 w 3673"/>
                  <a:gd name="T21" fmla="*/ 241 h 1289"/>
                  <a:gd name="T22" fmla="*/ 3597 w 3673"/>
                  <a:gd name="T23" fmla="*/ 170 h 1289"/>
                  <a:gd name="T24" fmla="*/ 3583 w 3673"/>
                  <a:gd name="T25" fmla="*/ 256 h 1289"/>
                  <a:gd name="T26" fmla="*/ 3595 w 3673"/>
                  <a:gd name="T27" fmla="*/ 199 h 1289"/>
                  <a:gd name="T28" fmla="*/ 3592 w 3673"/>
                  <a:gd name="T29" fmla="*/ 181 h 1289"/>
                  <a:gd name="T30" fmla="*/ 3626 w 3673"/>
                  <a:gd name="T31" fmla="*/ 256 h 1289"/>
                  <a:gd name="T32" fmla="*/ 3662 w 3673"/>
                  <a:gd name="T33" fmla="*/ 190 h 1289"/>
                  <a:gd name="T34" fmla="*/ 3664 w 3673"/>
                  <a:gd name="T35" fmla="*/ 181 h 1289"/>
                  <a:gd name="T36" fmla="*/ 3664 w 3673"/>
                  <a:gd name="T37" fmla="*/ 256 h 1289"/>
                  <a:gd name="T38" fmla="*/ 1245 w 3673"/>
                  <a:gd name="T39" fmla="*/ 247 h 1289"/>
                  <a:gd name="T40" fmla="*/ 1162 w 3673"/>
                  <a:gd name="T41" fmla="*/ 890 h 1289"/>
                  <a:gd name="T42" fmla="*/ 1322 w 3673"/>
                  <a:gd name="T43" fmla="*/ 238 h 1289"/>
                  <a:gd name="T44" fmla="*/ 2421 w 3673"/>
                  <a:gd name="T45" fmla="*/ 547 h 1289"/>
                  <a:gd name="T46" fmla="*/ 2421 w 3673"/>
                  <a:gd name="T47" fmla="*/ 534 h 1289"/>
                  <a:gd name="T48" fmla="*/ 2295 w 3673"/>
                  <a:gd name="T49" fmla="*/ 292 h 1289"/>
                  <a:gd name="T50" fmla="*/ 1927 w 3673"/>
                  <a:gd name="T51" fmla="*/ 193 h 1289"/>
                  <a:gd name="T52" fmla="*/ 1435 w 3673"/>
                  <a:gd name="T53" fmla="*/ 547 h 1289"/>
                  <a:gd name="T54" fmla="*/ 1435 w 3673"/>
                  <a:gd name="T55" fmla="*/ 890 h 1289"/>
                  <a:gd name="T56" fmla="*/ 1595 w 3673"/>
                  <a:gd name="T57" fmla="*/ 554 h 1289"/>
                  <a:gd name="T58" fmla="*/ 1927 w 3673"/>
                  <a:gd name="T59" fmla="*/ 281 h 1289"/>
                  <a:gd name="T60" fmla="*/ 1933 w 3673"/>
                  <a:gd name="T61" fmla="*/ 283 h 1289"/>
                  <a:gd name="T62" fmla="*/ 1972 w 3673"/>
                  <a:gd name="T63" fmla="*/ 283 h 1289"/>
                  <a:gd name="T64" fmla="*/ 2263 w 3673"/>
                  <a:gd name="T65" fmla="*/ 554 h 1289"/>
                  <a:gd name="T66" fmla="*/ 2263 w 3673"/>
                  <a:gd name="T67" fmla="*/ 556 h 1289"/>
                  <a:gd name="T68" fmla="*/ 2421 w 3673"/>
                  <a:gd name="T69" fmla="*/ 890 h 1289"/>
                  <a:gd name="T70" fmla="*/ 544 w 3673"/>
                  <a:gd name="T71" fmla="*/ 190 h 1289"/>
                  <a:gd name="T72" fmla="*/ 544 w 3673"/>
                  <a:gd name="T73" fmla="*/ 917 h 1289"/>
                  <a:gd name="T74" fmla="*/ 0 w 3673"/>
                  <a:gd name="T75" fmla="*/ 555 h 1289"/>
                  <a:gd name="T76" fmla="*/ 158 w 3673"/>
                  <a:gd name="T77" fmla="*/ 20 h 1289"/>
                  <a:gd name="T78" fmla="*/ 544 w 3673"/>
                  <a:gd name="T79" fmla="*/ 190 h 1289"/>
                  <a:gd name="T80" fmla="*/ 924 w 3673"/>
                  <a:gd name="T81" fmla="*/ 555 h 1289"/>
                  <a:gd name="T82" fmla="*/ 167 w 3673"/>
                  <a:gd name="T83" fmla="*/ 555 h 1289"/>
                  <a:gd name="T84" fmla="*/ 3161 w 3673"/>
                  <a:gd name="T85" fmla="*/ 233 h 1289"/>
                  <a:gd name="T86" fmla="*/ 3460 w 3673"/>
                  <a:gd name="T87" fmla="*/ 308 h 1289"/>
                  <a:gd name="T88" fmla="*/ 3382 w 3673"/>
                  <a:gd name="T89" fmla="*/ 493 h 1289"/>
                  <a:gd name="T90" fmla="*/ 3382 w 3673"/>
                  <a:gd name="T91" fmla="*/ 986 h 1289"/>
                  <a:gd name="T92" fmla="*/ 2487 w 3673"/>
                  <a:gd name="T93" fmla="*/ 1067 h 1289"/>
                  <a:gd name="T94" fmla="*/ 2926 w 3673"/>
                  <a:gd name="T95" fmla="*/ 1201 h 1289"/>
                  <a:gd name="T96" fmla="*/ 3039 w 3673"/>
                  <a:gd name="T97" fmla="*/ 787 h 1289"/>
                  <a:gd name="T98" fmla="*/ 2471 w 3673"/>
                  <a:gd name="T99" fmla="*/ 493 h 1289"/>
                  <a:gd name="T100" fmla="*/ 3161 w 3673"/>
                  <a:gd name="T101" fmla="*/ 233 h 1289"/>
                  <a:gd name="T102" fmla="*/ 3215 w 3673"/>
                  <a:gd name="T103" fmla="*/ 493 h 1289"/>
                  <a:gd name="T104" fmla="*/ 2638 w 3673"/>
                  <a:gd name="T105" fmla="*/ 493 h 1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73" h="1289">
                    <a:moveTo>
                      <a:pt x="1126" y="78"/>
                    </a:moveTo>
                    <a:cubicBezTo>
                      <a:pt x="1126" y="35"/>
                      <a:pt x="1178" y="0"/>
                      <a:pt x="1244" y="0"/>
                    </a:cubicBezTo>
                    <a:cubicBezTo>
                      <a:pt x="1309" y="0"/>
                      <a:pt x="1361" y="35"/>
                      <a:pt x="1361" y="78"/>
                    </a:cubicBezTo>
                    <a:cubicBezTo>
                      <a:pt x="1361" y="122"/>
                      <a:pt x="1309" y="156"/>
                      <a:pt x="1244" y="156"/>
                    </a:cubicBezTo>
                    <a:cubicBezTo>
                      <a:pt x="1178" y="156"/>
                      <a:pt x="1126" y="122"/>
                      <a:pt x="1126" y="78"/>
                    </a:cubicBezTo>
                    <a:close/>
                    <a:moveTo>
                      <a:pt x="3570" y="178"/>
                    </a:moveTo>
                    <a:cubicBezTo>
                      <a:pt x="3570" y="178"/>
                      <a:pt x="3570" y="178"/>
                      <a:pt x="3570" y="178"/>
                    </a:cubicBezTo>
                    <a:cubicBezTo>
                      <a:pt x="3570" y="170"/>
                      <a:pt x="3570" y="170"/>
                      <a:pt x="3570" y="170"/>
                    </a:cubicBezTo>
                    <a:cubicBezTo>
                      <a:pt x="3510" y="170"/>
                      <a:pt x="3510" y="170"/>
                      <a:pt x="3510" y="170"/>
                    </a:cubicBezTo>
                    <a:cubicBezTo>
                      <a:pt x="3510" y="178"/>
                      <a:pt x="3510" y="178"/>
                      <a:pt x="3510" y="178"/>
                    </a:cubicBezTo>
                    <a:cubicBezTo>
                      <a:pt x="3535" y="178"/>
                      <a:pt x="3535" y="178"/>
                      <a:pt x="3535" y="178"/>
                    </a:cubicBezTo>
                    <a:cubicBezTo>
                      <a:pt x="3535" y="256"/>
                      <a:pt x="3535" y="256"/>
                      <a:pt x="3535" y="256"/>
                    </a:cubicBezTo>
                    <a:cubicBezTo>
                      <a:pt x="3546" y="256"/>
                      <a:pt x="3546" y="256"/>
                      <a:pt x="3546" y="256"/>
                    </a:cubicBezTo>
                    <a:cubicBezTo>
                      <a:pt x="3546" y="178"/>
                      <a:pt x="3546" y="178"/>
                      <a:pt x="3546" y="178"/>
                    </a:cubicBezTo>
                    <a:cubicBezTo>
                      <a:pt x="3570" y="178"/>
                      <a:pt x="3570" y="178"/>
                      <a:pt x="3570" y="178"/>
                    </a:cubicBezTo>
                    <a:close/>
                    <a:moveTo>
                      <a:pt x="3673" y="256"/>
                    </a:moveTo>
                    <a:cubicBezTo>
                      <a:pt x="3673" y="256"/>
                      <a:pt x="3673" y="256"/>
                      <a:pt x="3673" y="256"/>
                    </a:cubicBezTo>
                    <a:cubicBezTo>
                      <a:pt x="3673" y="170"/>
                      <a:pt x="3673" y="170"/>
                      <a:pt x="3673" y="170"/>
                    </a:cubicBezTo>
                    <a:cubicBezTo>
                      <a:pt x="3673" y="170"/>
                      <a:pt x="3673" y="170"/>
                      <a:pt x="3660" y="170"/>
                    </a:cubicBezTo>
                    <a:cubicBezTo>
                      <a:pt x="3660" y="170"/>
                      <a:pt x="3660" y="170"/>
                      <a:pt x="3633" y="230"/>
                    </a:cubicBezTo>
                    <a:cubicBezTo>
                      <a:pt x="3633" y="232"/>
                      <a:pt x="3630" y="236"/>
                      <a:pt x="3628" y="241"/>
                    </a:cubicBezTo>
                    <a:cubicBezTo>
                      <a:pt x="3628" y="241"/>
                      <a:pt x="3628" y="241"/>
                      <a:pt x="3628" y="241"/>
                    </a:cubicBezTo>
                    <a:cubicBezTo>
                      <a:pt x="3628" y="238"/>
                      <a:pt x="3626" y="234"/>
                      <a:pt x="3624" y="230"/>
                    </a:cubicBezTo>
                    <a:cubicBezTo>
                      <a:pt x="3624" y="230"/>
                      <a:pt x="3624" y="230"/>
                      <a:pt x="3597" y="170"/>
                    </a:cubicBezTo>
                    <a:cubicBezTo>
                      <a:pt x="3597" y="170"/>
                      <a:pt x="3597" y="170"/>
                      <a:pt x="3583" y="170"/>
                    </a:cubicBezTo>
                    <a:cubicBezTo>
                      <a:pt x="3583" y="170"/>
                      <a:pt x="3583" y="170"/>
                      <a:pt x="3583" y="256"/>
                    </a:cubicBezTo>
                    <a:cubicBezTo>
                      <a:pt x="3583" y="256"/>
                      <a:pt x="3583" y="256"/>
                      <a:pt x="3595" y="256"/>
                    </a:cubicBezTo>
                    <a:cubicBezTo>
                      <a:pt x="3595" y="256"/>
                      <a:pt x="3595" y="256"/>
                      <a:pt x="3595" y="199"/>
                    </a:cubicBezTo>
                    <a:cubicBezTo>
                      <a:pt x="3595" y="190"/>
                      <a:pt x="3592" y="185"/>
                      <a:pt x="3592" y="181"/>
                    </a:cubicBezTo>
                    <a:cubicBezTo>
                      <a:pt x="3592" y="181"/>
                      <a:pt x="3592" y="181"/>
                      <a:pt x="3592" y="181"/>
                    </a:cubicBezTo>
                    <a:cubicBezTo>
                      <a:pt x="3595" y="185"/>
                      <a:pt x="3595" y="187"/>
                      <a:pt x="3597" y="190"/>
                    </a:cubicBezTo>
                    <a:cubicBezTo>
                      <a:pt x="3597" y="190"/>
                      <a:pt x="3597" y="190"/>
                      <a:pt x="3626" y="256"/>
                    </a:cubicBezTo>
                    <a:cubicBezTo>
                      <a:pt x="3626" y="256"/>
                      <a:pt x="3626" y="256"/>
                      <a:pt x="3630" y="256"/>
                    </a:cubicBezTo>
                    <a:cubicBezTo>
                      <a:pt x="3630" y="256"/>
                      <a:pt x="3630" y="256"/>
                      <a:pt x="3662" y="190"/>
                    </a:cubicBezTo>
                    <a:cubicBezTo>
                      <a:pt x="3662" y="187"/>
                      <a:pt x="3662" y="185"/>
                      <a:pt x="3664" y="181"/>
                    </a:cubicBezTo>
                    <a:cubicBezTo>
                      <a:pt x="3664" y="181"/>
                      <a:pt x="3664" y="181"/>
                      <a:pt x="3664" y="181"/>
                    </a:cubicBezTo>
                    <a:cubicBezTo>
                      <a:pt x="3664" y="187"/>
                      <a:pt x="3664" y="194"/>
                      <a:pt x="3664" y="199"/>
                    </a:cubicBezTo>
                    <a:cubicBezTo>
                      <a:pt x="3664" y="199"/>
                      <a:pt x="3664" y="199"/>
                      <a:pt x="3664" y="256"/>
                    </a:cubicBezTo>
                    <a:cubicBezTo>
                      <a:pt x="3664" y="256"/>
                      <a:pt x="3664" y="256"/>
                      <a:pt x="3673" y="256"/>
                    </a:cubicBezTo>
                    <a:close/>
                    <a:moveTo>
                      <a:pt x="1245" y="247"/>
                    </a:moveTo>
                    <a:cubicBezTo>
                      <a:pt x="1216" y="247"/>
                      <a:pt x="1189" y="243"/>
                      <a:pt x="1162" y="236"/>
                    </a:cubicBezTo>
                    <a:cubicBezTo>
                      <a:pt x="1162" y="890"/>
                      <a:pt x="1162" y="890"/>
                      <a:pt x="1162" y="890"/>
                    </a:cubicBezTo>
                    <a:cubicBezTo>
                      <a:pt x="1322" y="890"/>
                      <a:pt x="1322" y="890"/>
                      <a:pt x="1322" y="890"/>
                    </a:cubicBezTo>
                    <a:cubicBezTo>
                      <a:pt x="1322" y="238"/>
                      <a:pt x="1322" y="238"/>
                      <a:pt x="1322" y="238"/>
                    </a:cubicBezTo>
                    <a:cubicBezTo>
                      <a:pt x="1299" y="243"/>
                      <a:pt x="1272" y="247"/>
                      <a:pt x="1245" y="247"/>
                    </a:cubicBezTo>
                    <a:close/>
                    <a:moveTo>
                      <a:pt x="2421" y="547"/>
                    </a:moveTo>
                    <a:cubicBezTo>
                      <a:pt x="2421" y="547"/>
                      <a:pt x="2421" y="547"/>
                      <a:pt x="2421" y="547"/>
                    </a:cubicBezTo>
                    <a:cubicBezTo>
                      <a:pt x="2421" y="534"/>
                      <a:pt x="2421" y="534"/>
                      <a:pt x="2421" y="534"/>
                    </a:cubicBezTo>
                    <a:cubicBezTo>
                      <a:pt x="2421" y="534"/>
                      <a:pt x="2421" y="534"/>
                      <a:pt x="2421" y="534"/>
                    </a:cubicBezTo>
                    <a:cubicBezTo>
                      <a:pt x="2419" y="439"/>
                      <a:pt x="2396" y="353"/>
                      <a:pt x="2295" y="292"/>
                    </a:cubicBezTo>
                    <a:cubicBezTo>
                      <a:pt x="2207" y="238"/>
                      <a:pt x="2094" y="202"/>
                      <a:pt x="1976" y="195"/>
                    </a:cubicBezTo>
                    <a:cubicBezTo>
                      <a:pt x="1960" y="193"/>
                      <a:pt x="1945" y="193"/>
                      <a:pt x="1927" y="193"/>
                    </a:cubicBezTo>
                    <a:cubicBezTo>
                      <a:pt x="1793" y="193"/>
                      <a:pt x="1660" y="231"/>
                      <a:pt x="1561" y="292"/>
                    </a:cubicBezTo>
                    <a:cubicBezTo>
                      <a:pt x="1457" y="355"/>
                      <a:pt x="1435" y="446"/>
                      <a:pt x="1435" y="547"/>
                    </a:cubicBezTo>
                    <a:cubicBezTo>
                      <a:pt x="1435" y="547"/>
                      <a:pt x="1435" y="547"/>
                      <a:pt x="1435" y="547"/>
                    </a:cubicBezTo>
                    <a:cubicBezTo>
                      <a:pt x="1435" y="890"/>
                      <a:pt x="1435" y="890"/>
                      <a:pt x="1435" y="890"/>
                    </a:cubicBezTo>
                    <a:cubicBezTo>
                      <a:pt x="1595" y="890"/>
                      <a:pt x="1595" y="890"/>
                      <a:pt x="1595" y="890"/>
                    </a:cubicBezTo>
                    <a:cubicBezTo>
                      <a:pt x="1595" y="554"/>
                      <a:pt x="1595" y="554"/>
                      <a:pt x="1595" y="554"/>
                    </a:cubicBezTo>
                    <a:cubicBezTo>
                      <a:pt x="1595" y="484"/>
                      <a:pt x="1590" y="414"/>
                      <a:pt x="1665" y="365"/>
                    </a:cubicBezTo>
                    <a:cubicBezTo>
                      <a:pt x="1732" y="319"/>
                      <a:pt x="1825" y="281"/>
                      <a:pt x="1927" y="281"/>
                    </a:cubicBezTo>
                    <a:cubicBezTo>
                      <a:pt x="1929" y="281"/>
                      <a:pt x="1931" y="283"/>
                      <a:pt x="1933" y="283"/>
                    </a:cubicBezTo>
                    <a:cubicBezTo>
                      <a:pt x="1933" y="283"/>
                      <a:pt x="1933" y="283"/>
                      <a:pt x="1933" y="283"/>
                    </a:cubicBezTo>
                    <a:cubicBezTo>
                      <a:pt x="1945" y="283"/>
                      <a:pt x="1956" y="283"/>
                      <a:pt x="1967" y="283"/>
                    </a:cubicBezTo>
                    <a:cubicBezTo>
                      <a:pt x="1970" y="283"/>
                      <a:pt x="1970" y="283"/>
                      <a:pt x="1972" y="283"/>
                    </a:cubicBezTo>
                    <a:cubicBezTo>
                      <a:pt x="2058" y="290"/>
                      <a:pt x="2132" y="326"/>
                      <a:pt x="2191" y="365"/>
                    </a:cubicBezTo>
                    <a:cubicBezTo>
                      <a:pt x="2267" y="414"/>
                      <a:pt x="2263" y="484"/>
                      <a:pt x="2263" y="554"/>
                    </a:cubicBezTo>
                    <a:cubicBezTo>
                      <a:pt x="2263" y="556"/>
                      <a:pt x="2263" y="556"/>
                      <a:pt x="2263" y="556"/>
                    </a:cubicBezTo>
                    <a:cubicBezTo>
                      <a:pt x="2263" y="556"/>
                      <a:pt x="2263" y="556"/>
                      <a:pt x="2263" y="556"/>
                    </a:cubicBezTo>
                    <a:cubicBezTo>
                      <a:pt x="2263" y="890"/>
                      <a:pt x="2263" y="890"/>
                      <a:pt x="2263" y="890"/>
                    </a:cubicBezTo>
                    <a:cubicBezTo>
                      <a:pt x="2421" y="890"/>
                      <a:pt x="2421" y="890"/>
                      <a:pt x="2421" y="890"/>
                    </a:cubicBezTo>
                    <a:cubicBezTo>
                      <a:pt x="2421" y="547"/>
                      <a:pt x="2421" y="547"/>
                      <a:pt x="2421" y="547"/>
                    </a:cubicBezTo>
                    <a:close/>
                    <a:moveTo>
                      <a:pt x="544" y="190"/>
                    </a:moveTo>
                    <a:cubicBezTo>
                      <a:pt x="845" y="190"/>
                      <a:pt x="1089" y="353"/>
                      <a:pt x="1089" y="555"/>
                    </a:cubicBezTo>
                    <a:cubicBezTo>
                      <a:pt x="1089" y="754"/>
                      <a:pt x="845" y="917"/>
                      <a:pt x="544" y="917"/>
                    </a:cubicBezTo>
                    <a:cubicBezTo>
                      <a:pt x="244" y="917"/>
                      <a:pt x="2" y="754"/>
                      <a:pt x="0" y="555"/>
                    </a:cubicBezTo>
                    <a:cubicBezTo>
                      <a:pt x="0" y="555"/>
                      <a:pt x="0" y="555"/>
                      <a:pt x="0" y="555"/>
                    </a:cubicBezTo>
                    <a:cubicBezTo>
                      <a:pt x="0" y="555"/>
                      <a:pt x="0" y="555"/>
                      <a:pt x="0" y="20"/>
                    </a:cubicBezTo>
                    <a:cubicBezTo>
                      <a:pt x="0" y="20"/>
                      <a:pt x="0" y="20"/>
                      <a:pt x="158" y="20"/>
                    </a:cubicBezTo>
                    <a:cubicBezTo>
                      <a:pt x="158" y="20"/>
                      <a:pt x="158" y="20"/>
                      <a:pt x="158" y="299"/>
                    </a:cubicBezTo>
                    <a:cubicBezTo>
                      <a:pt x="257" y="231"/>
                      <a:pt x="393" y="190"/>
                      <a:pt x="544" y="190"/>
                    </a:cubicBezTo>
                    <a:close/>
                    <a:moveTo>
                      <a:pt x="544" y="829"/>
                    </a:moveTo>
                    <a:cubicBezTo>
                      <a:pt x="755" y="829"/>
                      <a:pt x="924" y="706"/>
                      <a:pt x="924" y="555"/>
                    </a:cubicBezTo>
                    <a:cubicBezTo>
                      <a:pt x="924" y="401"/>
                      <a:pt x="755" y="278"/>
                      <a:pt x="544" y="278"/>
                    </a:cubicBezTo>
                    <a:cubicBezTo>
                      <a:pt x="337" y="278"/>
                      <a:pt x="167" y="401"/>
                      <a:pt x="167" y="555"/>
                    </a:cubicBezTo>
                    <a:cubicBezTo>
                      <a:pt x="167" y="706"/>
                      <a:pt x="337" y="829"/>
                      <a:pt x="544" y="829"/>
                    </a:cubicBezTo>
                    <a:close/>
                    <a:moveTo>
                      <a:pt x="3161" y="233"/>
                    </a:moveTo>
                    <a:cubicBezTo>
                      <a:pt x="3237" y="190"/>
                      <a:pt x="3350" y="156"/>
                      <a:pt x="3460" y="163"/>
                    </a:cubicBezTo>
                    <a:cubicBezTo>
                      <a:pt x="3460" y="163"/>
                      <a:pt x="3460" y="163"/>
                      <a:pt x="3460" y="308"/>
                    </a:cubicBezTo>
                    <a:cubicBezTo>
                      <a:pt x="3413" y="303"/>
                      <a:pt x="3345" y="306"/>
                      <a:pt x="3294" y="315"/>
                    </a:cubicBezTo>
                    <a:cubicBezTo>
                      <a:pt x="3350" y="364"/>
                      <a:pt x="3382" y="425"/>
                      <a:pt x="3382" y="493"/>
                    </a:cubicBezTo>
                    <a:cubicBezTo>
                      <a:pt x="3382" y="595"/>
                      <a:pt x="3307" y="685"/>
                      <a:pt x="3194" y="740"/>
                    </a:cubicBezTo>
                    <a:cubicBezTo>
                      <a:pt x="3307" y="794"/>
                      <a:pt x="3382" y="884"/>
                      <a:pt x="3382" y="986"/>
                    </a:cubicBezTo>
                    <a:cubicBezTo>
                      <a:pt x="3382" y="1153"/>
                      <a:pt x="3179" y="1289"/>
                      <a:pt x="2926" y="1289"/>
                    </a:cubicBezTo>
                    <a:cubicBezTo>
                      <a:pt x="2716" y="1289"/>
                      <a:pt x="2538" y="1194"/>
                      <a:pt x="2487" y="1067"/>
                    </a:cubicBezTo>
                    <a:cubicBezTo>
                      <a:pt x="2487" y="1067"/>
                      <a:pt x="2487" y="1067"/>
                      <a:pt x="2658" y="1067"/>
                    </a:cubicBezTo>
                    <a:cubicBezTo>
                      <a:pt x="2701" y="1144"/>
                      <a:pt x="2804" y="1201"/>
                      <a:pt x="2926" y="1201"/>
                    </a:cubicBezTo>
                    <a:cubicBezTo>
                      <a:pt x="3086" y="1201"/>
                      <a:pt x="3215" y="1104"/>
                      <a:pt x="3215" y="986"/>
                    </a:cubicBezTo>
                    <a:cubicBezTo>
                      <a:pt x="3215" y="898"/>
                      <a:pt x="3143" y="821"/>
                      <a:pt x="3039" y="787"/>
                    </a:cubicBezTo>
                    <a:cubicBezTo>
                      <a:pt x="3003" y="794"/>
                      <a:pt x="2964" y="798"/>
                      <a:pt x="2926" y="798"/>
                    </a:cubicBezTo>
                    <a:cubicBezTo>
                      <a:pt x="2674" y="798"/>
                      <a:pt x="2471" y="661"/>
                      <a:pt x="2471" y="493"/>
                    </a:cubicBezTo>
                    <a:cubicBezTo>
                      <a:pt x="2471" y="326"/>
                      <a:pt x="2674" y="190"/>
                      <a:pt x="2926" y="190"/>
                    </a:cubicBezTo>
                    <a:cubicBezTo>
                      <a:pt x="3012" y="190"/>
                      <a:pt x="3093" y="206"/>
                      <a:pt x="3161" y="233"/>
                    </a:cubicBezTo>
                    <a:close/>
                    <a:moveTo>
                      <a:pt x="2926" y="708"/>
                    </a:moveTo>
                    <a:cubicBezTo>
                      <a:pt x="3086" y="708"/>
                      <a:pt x="3215" y="613"/>
                      <a:pt x="3215" y="493"/>
                    </a:cubicBezTo>
                    <a:cubicBezTo>
                      <a:pt x="3215" y="376"/>
                      <a:pt x="3086" y="279"/>
                      <a:pt x="2926" y="279"/>
                    </a:cubicBezTo>
                    <a:cubicBezTo>
                      <a:pt x="2766" y="279"/>
                      <a:pt x="2638" y="376"/>
                      <a:pt x="2638" y="493"/>
                    </a:cubicBezTo>
                    <a:cubicBezTo>
                      <a:pt x="2638" y="613"/>
                      <a:pt x="2766" y="708"/>
                      <a:pt x="2926" y="708"/>
                    </a:cubicBezTo>
                    <a:close/>
                  </a:path>
                </a:pathLst>
              </a:custGeom>
              <a:solidFill>
                <a:srgbClr val="FFFFFF"/>
              </a:solidFill>
              <a:ln>
                <a:noFill/>
              </a:ln>
            </p:spPr>
            <p:txBody>
              <a:bodyPr vert="horz" wrap="square" lIns="93257" tIns="46628" rIns="93257" bIns="46628" numCol="1" anchor="t" anchorCtr="0" compatLnSpc="1">
                <a:prstTxWarp prst="textNoShape">
                  <a:avLst/>
                </a:prstTxWarp>
              </a:bodyPr>
              <a:lstStyle/>
              <a:p>
                <a:pPr defTabSz="932653"/>
                <a:endParaRPr lang="en-US">
                  <a:solidFill>
                    <a:srgbClr val="FFFFFF"/>
                  </a:solidFill>
                </a:endParaRPr>
              </a:p>
            </p:txBody>
          </p:sp>
          <p:sp>
            <p:nvSpPr>
              <p:cNvPr id="41" name="MSN"/>
              <p:cNvSpPr>
                <a:spLocks noChangeAspect="1" noEditPoints="1"/>
              </p:cNvSpPr>
              <p:nvPr/>
            </p:nvSpPr>
            <p:spPr bwMode="auto">
              <a:xfrm>
                <a:off x="4246018" y="4253609"/>
                <a:ext cx="1698204" cy="756810"/>
              </a:xfrm>
              <a:custGeom>
                <a:avLst/>
                <a:gdLst>
                  <a:gd name="T0" fmla="*/ 2632 w 3190"/>
                  <a:gd name="T1" fmla="*/ 815 h 1421"/>
                  <a:gd name="T2" fmla="*/ 2624 w 3190"/>
                  <a:gd name="T3" fmla="*/ 159 h 1421"/>
                  <a:gd name="T4" fmla="*/ 2998 w 3190"/>
                  <a:gd name="T5" fmla="*/ 531 h 1421"/>
                  <a:gd name="T6" fmla="*/ 2680 w 3190"/>
                  <a:gd name="T7" fmla="*/ 1089 h 1421"/>
                  <a:gd name="T8" fmla="*/ 2530 w 3190"/>
                  <a:gd name="T9" fmla="*/ 675 h 1421"/>
                  <a:gd name="T10" fmla="*/ 2229 w 3190"/>
                  <a:gd name="T11" fmla="*/ 452 h 1421"/>
                  <a:gd name="T12" fmla="*/ 2466 w 3190"/>
                  <a:gd name="T13" fmla="*/ 918 h 1421"/>
                  <a:gd name="T14" fmla="*/ 3118 w 3190"/>
                  <a:gd name="T15" fmla="*/ 1185 h 1421"/>
                  <a:gd name="T16" fmla="*/ 3131 w 3190"/>
                  <a:gd name="T17" fmla="*/ 1214 h 1421"/>
                  <a:gd name="T18" fmla="*/ 3150 w 3190"/>
                  <a:gd name="T19" fmla="*/ 1185 h 1421"/>
                  <a:gd name="T20" fmla="*/ 3170 w 3190"/>
                  <a:gd name="T21" fmla="*/ 1210 h 1421"/>
                  <a:gd name="T22" fmla="*/ 3187 w 3190"/>
                  <a:gd name="T23" fmla="*/ 1192 h 1421"/>
                  <a:gd name="T24" fmla="*/ 3187 w 3190"/>
                  <a:gd name="T25" fmla="*/ 1214 h 1421"/>
                  <a:gd name="T26" fmla="*/ 3175 w 3190"/>
                  <a:gd name="T27" fmla="*/ 1201 h 1421"/>
                  <a:gd name="T28" fmla="*/ 3168 w 3190"/>
                  <a:gd name="T29" fmla="*/ 1201 h 1421"/>
                  <a:gd name="T30" fmla="*/ 3156 w 3190"/>
                  <a:gd name="T31" fmla="*/ 1214 h 1421"/>
                  <a:gd name="T32" fmla="*/ 3156 w 3190"/>
                  <a:gd name="T33" fmla="*/ 1192 h 1421"/>
                  <a:gd name="T34" fmla="*/ 0 w 3190"/>
                  <a:gd name="T35" fmla="*/ 914 h 1421"/>
                  <a:gd name="T36" fmla="*/ 102 w 3190"/>
                  <a:gd name="T37" fmla="*/ 1020 h 1421"/>
                  <a:gd name="T38" fmla="*/ 341 w 3190"/>
                  <a:gd name="T39" fmla="*/ 941 h 1421"/>
                  <a:gd name="T40" fmla="*/ 453 w 3190"/>
                  <a:gd name="T41" fmla="*/ 1406 h 1421"/>
                  <a:gd name="T42" fmla="*/ 597 w 3190"/>
                  <a:gd name="T43" fmla="*/ 969 h 1421"/>
                  <a:gd name="T44" fmla="*/ 852 w 3190"/>
                  <a:gd name="T45" fmla="*/ 973 h 1421"/>
                  <a:gd name="T46" fmla="*/ 993 w 3190"/>
                  <a:gd name="T47" fmla="*/ 1406 h 1421"/>
                  <a:gd name="T48" fmla="*/ 835 w 3190"/>
                  <a:gd name="T49" fmla="*/ 867 h 1421"/>
                  <a:gd name="T50" fmla="*/ 409 w 3190"/>
                  <a:gd name="T51" fmla="*/ 878 h 1421"/>
                  <a:gd name="T52" fmla="*/ 0 w 3190"/>
                  <a:gd name="T53" fmla="*/ 914 h 1421"/>
                  <a:gd name="T54" fmla="*/ 1232 w 3190"/>
                  <a:gd name="T55" fmla="*/ 1407 h 1421"/>
                  <a:gd name="T56" fmla="*/ 1646 w 3190"/>
                  <a:gd name="T57" fmla="*/ 1324 h 1421"/>
                  <a:gd name="T58" fmla="*/ 1521 w 3190"/>
                  <a:gd name="T59" fmla="*/ 1096 h 1421"/>
                  <a:gd name="T60" fmla="*/ 1200 w 3190"/>
                  <a:gd name="T61" fmla="*/ 1039 h 1421"/>
                  <a:gd name="T62" fmla="*/ 1288 w 3190"/>
                  <a:gd name="T63" fmla="*/ 931 h 1421"/>
                  <a:gd name="T64" fmla="*/ 1635 w 3190"/>
                  <a:gd name="T65" fmla="*/ 905 h 1421"/>
                  <a:gd name="T66" fmla="*/ 1245 w 3190"/>
                  <a:gd name="T67" fmla="*/ 863 h 1421"/>
                  <a:gd name="T68" fmla="*/ 1103 w 3190"/>
                  <a:gd name="T69" fmla="*/ 1013 h 1421"/>
                  <a:gd name="T70" fmla="*/ 1243 w 3190"/>
                  <a:gd name="T71" fmla="*/ 1149 h 1421"/>
                  <a:gd name="T72" fmla="*/ 1540 w 3190"/>
                  <a:gd name="T73" fmla="*/ 1189 h 1421"/>
                  <a:gd name="T74" fmla="*/ 1525 w 3190"/>
                  <a:gd name="T75" fmla="*/ 1318 h 1421"/>
                  <a:gd name="T76" fmla="*/ 1097 w 3190"/>
                  <a:gd name="T77" fmla="*/ 1269 h 1421"/>
                  <a:gd name="T78" fmla="*/ 2279 w 3190"/>
                  <a:gd name="T79" fmla="*/ 1018 h 1421"/>
                  <a:gd name="T80" fmla="*/ 2381 w 3190"/>
                  <a:gd name="T81" fmla="*/ 1090 h 1421"/>
                  <a:gd name="T82" fmla="*/ 2079 w 3190"/>
                  <a:gd name="T83" fmla="*/ 850 h 1421"/>
                  <a:gd name="T84" fmla="*/ 1770 w 3190"/>
                  <a:gd name="T85" fmla="*/ 1406 h 1421"/>
                  <a:gd name="T86" fmla="*/ 1918 w 3190"/>
                  <a:gd name="T87" fmla="*/ 969 h 1421"/>
                  <a:gd name="T88" fmla="*/ 2487 w 3190"/>
                  <a:gd name="T89" fmla="*/ 1363 h 1421"/>
                  <a:gd name="T90" fmla="*/ 2447 w 3190"/>
                  <a:gd name="T91" fmla="*/ 1345 h 1421"/>
                  <a:gd name="T92" fmla="*/ 2425 w 3190"/>
                  <a:gd name="T93" fmla="*/ 1367 h 1421"/>
                  <a:gd name="T94" fmla="*/ 2444 w 3190"/>
                  <a:gd name="T95" fmla="*/ 1404 h 1421"/>
                  <a:gd name="T96" fmla="*/ 2479 w 3190"/>
                  <a:gd name="T97" fmla="*/ 1397 h 1421"/>
                  <a:gd name="T98" fmla="*/ 2485 w 3190"/>
                  <a:gd name="T99" fmla="*/ 1376 h 1421"/>
                  <a:gd name="T100" fmla="*/ 2457 w 3190"/>
                  <a:gd name="T101" fmla="*/ 1404 h 1421"/>
                  <a:gd name="T102" fmla="*/ 2429 w 3190"/>
                  <a:gd name="T103" fmla="*/ 1376 h 1421"/>
                  <a:gd name="T104" fmla="*/ 2457 w 3190"/>
                  <a:gd name="T105" fmla="*/ 1347 h 1421"/>
                  <a:gd name="T106" fmla="*/ 2485 w 3190"/>
                  <a:gd name="T107" fmla="*/ 1376 h 1421"/>
                  <a:gd name="T108" fmla="*/ 2469 w 3190"/>
                  <a:gd name="T109" fmla="*/ 1380 h 1421"/>
                  <a:gd name="T110" fmla="*/ 2465 w 3190"/>
                  <a:gd name="T111" fmla="*/ 1376 h 1421"/>
                  <a:gd name="T112" fmla="*/ 2472 w 3190"/>
                  <a:gd name="T113" fmla="*/ 1369 h 1421"/>
                  <a:gd name="T114" fmla="*/ 2445 w 3190"/>
                  <a:gd name="T115" fmla="*/ 1391 h 1421"/>
                  <a:gd name="T116" fmla="*/ 2460 w 3190"/>
                  <a:gd name="T117" fmla="*/ 1378 h 1421"/>
                  <a:gd name="T118" fmla="*/ 2471 w 3190"/>
                  <a:gd name="T119" fmla="*/ 1391 h 1421"/>
                  <a:gd name="T120" fmla="*/ 2460 w 3190"/>
                  <a:gd name="T121" fmla="*/ 1363 h 1421"/>
                  <a:gd name="T122" fmla="*/ 2469 w 3190"/>
                  <a:gd name="T123" fmla="*/ 1369 h 1421"/>
                  <a:gd name="T124" fmla="*/ 2462 w 3190"/>
                  <a:gd name="T125" fmla="*/ 1374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90" h="1421">
                    <a:moveTo>
                      <a:pt x="3112" y="1035"/>
                    </a:moveTo>
                    <a:cubicBezTo>
                      <a:pt x="3124" y="1101"/>
                      <a:pt x="3105" y="1181"/>
                      <a:pt x="3034" y="1206"/>
                    </a:cubicBezTo>
                    <a:cubicBezTo>
                      <a:pt x="2972" y="1228"/>
                      <a:pt x="2899" y="1202"/>
                      <a:pt x="2846" y="1166"/>
                    </a:cubicBezTo>
                    <a:cubicBezTo>
                      <a:pt x="2729" y="1088"/>
                      <a:pt x="2666" y="948"/>
                      <a:pt x="2632" y="815"/>
                    </a:cubicBezTo>
                    <a:cubicBezTo>
                      <a:pt x="2630" y="807"/>
                      <a:pt x="2628" y="800"/>
                      <a:pt x="2626" y="792"/>
                    </a:cubicBezTo>
                    <a:cubicBezTo>
                      <a:pt x="2601" y="732"/>
                      <a:pt x="2584" y="665"/>
                      <a:pt x="2575" y="599"/>
                    </a:cubicBezTo>
                    <a:cubicBezTo>
                      <a:pt x="2562" y="523"/>
                      <a:pt x="2556" y="445"/>
                      <a:pt x="2562" y="368"/>
                    </a:cubicBezTo>
                    <a:cubicBezTo>
                      <a:pt x="2567" y="296"/>
                      <a:pt x="2588" y="222"/>
                      <a:pt x="2624" y="159"/>
                    </a:cubicBezTo>
                    <a:cubicBezTo>
                      <a:pt x="2660" y="98"/>
                      <a:pt x="2713" y="42"/>
                      <a:pt x="2784" y="21"/>
                    </a:cubicBezTo>
                    <a:cubicBezTo>
                      <a:pt x="2858" y="0"/>
                      <a:pt x="2928" y="34"/>
                      <a:pt x="2974" y="93"/>
                    </a:cubicBezTo>
                    <a:cubicBezTo>
                      <a:pt x="3015" y="152"/>
                      <a:pt x="3034" y="227"/>
                      <a:pt x="3036" y="297"/>
                    </a:cubicBezTo>
                    <a:cubicBezTo>
                      <a:pt x="3038" y="377"/>
                      <a:pt x="3019" y="455"/>
                      <a:pt x="2998" y="531"/>
                    </a:cubicBezTo>
                    <a:cubicBezTo>
                      <a:pt x="2979" y="605"/>
                      <a:pt x="2953" y="677"/>
                      <a:pt x="2918" y="745"/>
                    </a:cubicBezTo>
                    <a:cubicBezTo>
                      <a:pt x="2953" y="775"/>
                      <a:pt x="2983" y="807"/>
                      <a:pt x="3012" y="840"/>
                    </a:cubicBezTo>
                    <a:cubicBezTo>
                      <a:pt x="3059" y="897"/>
                      <a:pt x="3101" y="961"/>
                      <a:pt x="3112" y="1035"/>
                    </a:cubicBezTo>
                    <a:close/>
                    <a:moveTo>
                      <a:pt x="2680" y="1089"/>
                    </a:moveTo>
                    <a:cubicBezTo>
                      <a:pt x="2678" y="1051"/>
                      <a:pt x="2667" y="1015"/>
                      <a:pt x="2654" y="979"/>
                    </a:cubicBezTo>
                    <a:cubicBezTo>
                      <a:pt x="2640" y="943"/>
                      <a:pt x="2627" y="907"/>
                      <a:pt x="2610" y="871"/>
                    </a:cubicBezTo>
                    <a:cubicBezTo>
                      <a:pt x="2602" y="854"/>
                      <a:pt x="2595" y="835"/>
                      <a:pt x="2585" y="818"/>
                    </a:cubicBezTo>
                    <a:cubicBezTo>
                      <a:pt x="2572" y="768"/>
                      <a:pt x="2551" y="721"/>
                      <a:pt x="2530" y="675"/>
                    </a:cubicBezTo>
                    <a:cubicBezTo>
                      <a:pt x="2500" y="605"/>
                      <a:pt x="2466" y="537"/>
                      <a:pt x="2422" y="474"/>
                    </a:cubicBezTo>
                    <a:cubicBezTo>
                      <a:pt x="2399" y="444"/>
                      <a:pt x="2375" y="415"/>
                      <a:pt x="2346" y="391"/>
                    </a:cubicBezTo>
                    <a:cubicBezTo>
                      <a:pt x="2324" y="374"/>
                      <a:pt x="2284" y="343"/>
                      <a:pt x="2253" y="359"/>
                    </a:cubicBezTo>
                    <a:cubicBezTo>
                      <a:pt x="2221" y="376"/>
                      <a:pt x="2225" y="423"/>
                      <a:pt x="2229" y="452"/>
                    </a:cubicBezTo>
                    <a:cubicBezTo>
                      <a:pt x="2234" y="489"/>
                      <a:pt x="2248" y="524"/>
                      <a:pt x="2261" y="558"/>
                    </a:cubicBezTo>
                    <a:cubicBezTo>
                      <a:pt x="2301" y="649"/>
                      <a:pt x="2361" y="730"/>
                      <a:pt x="2424" y="806"/>
                    </a:cubicBezTo>
                    <a:cubicBezTo>
                      <a:pt x="2435" y="820"/>
                      <a:pt x="2447" y="835"/>
                      <a:pt x="2458" y="848"/>
                    </a:cubicBezTo>
                    <a:cubicBezTo>
                      <a:pt x="2460" y="871"/>
                      <a:pt x="2462" y="895"/>
                      <a:pt x="2466" y="918"/>
                    </a:cubicBezTo>
                    <a:cubicBezTo>
                      <a:pt x="2477" y="992"/>
                      <a:pt x="2506" y="1066"/>
                      <a:pt x="2555" y="1125"/>
                    </a:cubicBezTo>
                    <a:cubicBezTo>
                      <a:pt x="2574" y="1150"/>
                      <a:pt x="2610" y="1188"/>
                      <a:pt x="2646" y="1180"/>
                    </a:cubicBezTo>
                    <a:cubicBezTo>
                      <a:pt x="2684" y="1172"/>
                      <a:pt x="2684" y="1117"/>
                      <a:pt x="2680" y="1089"/>
                    </a:cubicBezTo>
                    <a:close/>
                    <a:moveTo>
                      <a:pt x="3118" y="1185"/>
                    </a:moveTo>
                    <a:cubicBezTo>
                      <a:pt x="3118" y="1185"/>
                      <a:pt x="3118" y="1185"/>
                      <a:pt x="3118" y="1185"/>
                    </a:cubicBezTo>
                    <a:cubicBezTo>
                      <a:pt x="3118" y="1188"/>
                      <a:pt x="3118" y="1188"/>
                      <a:pt x="3118" y="1188"/>
                    </a:cubicBezTo>
                    <a:cubicBezTo>
                      <a:pt x="3131" y="1188"/>
                      <a:pt x="3131" y="1188"/>
                      <a:pt x="3131" y="1188"/>
                    </a:cubicBezTo>
                    <a:cubicBezTo>
                      <a:pt x="3131" y="1214"/>
                      <a:pt x="3131" y="1214"/>
                      <a:pt x="3131" y="1214"/>
                    </a:cubicBezTo>
                    <a:cubicBezTo>
                      <a:pt x="3135" y="1214"/>
                      <a:pt x="3135" y="1214"/>
                      <a:pt x="3135" y="1214"/>
                    </a:cubicBezTo>
                    <a:cubicBezTo>
                      <a:pt x="3135" y="1188"/>
                      <a:pt x="3135" y="1188"/>
                      <a:pt x="3135" y="1188"/>
                    </a:cubicBezTo>
                    <a:cubicBezTo>
                      <a:pt x="3150" y="1188"/>
                      <a:pt x="3150" y="1188"/>
                      <a:pt x="3150" y="1188"/>
                    </a:cubicBezTo>
                    <a:cubicBezTo>
                      <a:pt x="3150" y="1185"/>
                      <a:pt x="3150" y="1185"/>
                      <a:pt x="3150" y="1185"/>
                    </a:cubicBezTo>
                    <a:cubicBezTo>
                      <a:pt x="3118" y="1185"/>
                      <a:pt x="3118" y="1185"/>
                      <a:pt x="3118" y="1185"/>
                    </a:cubicBezTo>
                    <a:close/>
                    <a:moveTo>
                      <a:pt x="3156" y="1190"/>
                    </a:moveTo>
                    <a:cubicBezTo>
                      <a:pt x="3156" y="1190"/>
                      <a:pt x="3156" y="1190"/>
                      <a:pt x="3156" y="1190"/>
                    </a:cubicBezTo>
                    <a:cubicBezTo>
                      <a:pt x="3170" y="1210"/>
                      <a:pt x="3170" y="1210"/>
                      <a:pt x="3170" y="1210"/>
                    </a:cubicBezTo>
                    <a:cubicBezTo>
                      <a:pt x="3170" y="1210"/>
                      <a:pt x="3170" y="1210"/>
                      <a:pt x="3173" y="1210"/>
                    </a:cubicBezTo>
                    <a:cubicBezTo>
                      <a:pt x="3173" y="1210"/>
                      <a:pt x="3173" y="1210"/>
                      <a:pt x="3187" y="1190"/>
                    </a:cubicBezTo>
                    <a:cubicBezTo>
                      <a:pt x="3187" y="1190"/>
                      <a:pt x="3187" y="1190"/>
                      <a:pt x="3187" y="1190"/>
                    </a:cubicBezTo>
                    <a:cubicBezTo>
                      <a:pt x="3187" y="1190"/>
                      <a:pt x="3187" y="1190"/>
                      <a:pt x="3187" y="1192"/>
                    </a:cubicBezTo>
                    <a:cubicBezTo>
                      <a:pt x="3187" y="1194"/>
                      <a:pt x="3187" y="1194"/>
                      <a:pt x="3187" y="1194"/>
                    </a:cubicBezTo>
                    <a:cubicBezTo>
                      <a:pt x="3187" y="1196"/>
                      <a:pt x="3187" y="1196"/>
                      <a:pt x="3187" y="1196"/>
                    </a:cubicBezTo>
                    <a:cubicBezTo>
                      <a:pt x="3187" y="1197"/>
                      <a:pt x="3187" y="1197"/>
                      <a:pt x="3187" y="1197"/>
                    </a:cubicBezTo>
                    <a:cubicBezTo>
                      <a:pt x="3187" y="1197"/>
                      <a:pt x="3187" y="1197"/>
                      <a:pt x="3187" y="1214"/>
                    </a:cubicBezTo>
                    <a:cubicBezTo>
                      <a:pt x="3187" y="1214"/>
                      <a:pt x="3187" y="1214"/>
                      <a:pt x="3190" y="1214"/>
                    </a:cubicBezTo>
                    <a:cubicBezTo>
                      <a:pt x="3190" y="1214"/>
                      <a:pt x="3190" y="1214"/>
                      <a:pt x="3190" y="1185"/>
                    </a:cubicBezTo>
                    <a:cubicBezTo>
                      <a:pt x="3190" y="1185"/>
                      <a:pt x="3190" y="1185"/>
                      <a:pt x="3187" y="1185"/>
                    </a:cubicBezTo>
                    <a:cubicBezTo>
                      <a:pt x="3187" y="1185"/>
                      <a:pt x="3187" y="1185"/>
                      <a:pt x="3175" y="1201"/>
                    </a:cubicBezTo>
                    <a:cubicBezTo>
                      <a:pt x="3175" y="1203"/>
                      <a:pt x="3173" y="1203"/>
                      <a:pt x="3173" y="1205"/>
                    </a:cubicBezTo>
                    <a:cubicBezTo>
                      <a:pt x="3172" y="1207"/>
                      <a:pt x="3172" y="1207"/>
                      <a:pt x="3172" y="1207"/>
                    </a:cubicBezTo>
                    <a:cubicBezTo>
                      <a:pt x="3170" y="1205"/>
                      <a:pt x="3170" y="1205"/>
                      <a:pt x="3170" y="1205"/>
                    </a:cubicBezTo>
                    <a:cubicBezTo>
                      <a:pt x="3170" y="1203"/>
                      <a:pt x="3170" y="1203"/>
                      <a:pt x="3168" y="1201"/>
                    </a:cubicBezTo>
                    <a:cubicBezTo>
                      <a:pt x="3168" y="1201"/>
                      <a:pt x="3168" y="1201"/>
                      <a:pt x="3156" y="1185"/>
                    </a:cubicBezTo>
                    <a:cubicBezTo>
                      <a:pt x="3156" y="1185"/>
                      <a:pt x="3156" y="1185"/>
                      <a:pt x="3153" y="1185"/>
                    </a:cubicBezTo>
                    <a:cubicBezTo>
                      <a:pt x="3153" y="1185"/>
                      <a:pt x="3153" y="1185"/>
                      <a:pt x="3153" y="1214"/>
                    </a:cubicBezTo>
                    <a:cubicBezTo>
                      <a:pt x="3153" y="1214"/>
                      <a:pt x="3153" y="1214"/>
                      <a:pt x="3156" y="1214"/>
                    </a:cubicBezTo>
                    <a:cubicBezTo>
                      <a:pt x="3156" y="1214"/>
                      <a:pt x="3156" y="1214"/>
                      <a:pt x="3156" y="1197"/>
                    </a:cubicBezTo>
                    <a:cubicBezTo>
                      <a:pt x="3156" y="1197"/>
                      <a:pt x="3156" y="1197"/>
                      <a:pt x="3156" y="1196"/>
                    </a:cubicBezTo>
                    <a:cubicBezTo>
                      <a:pt x="3156" y="1194"/>
                      <a:pt x="3156" y="1194"/>
                      <a:pt x="3156" y="1194"/>
                    </a:cubicBezTo>
                    <a:cubicBezTo>
                      <a:pt x="3156" y="1192"/>
                      <a:pt x="3156" y="1192"/>
                      <a:pt x="3156" y="1192"/>
                    </a:cubicBezTo>
                    <a:cubicBezTo>
                      <a:pt x="3156" y="1190"/>
                      <a:pt x="3156" y="1190"/>
                      <a:pt x="3156" y="1190"/>
                    </a:cubicBezTo>
                    <a:cubicBezTo>
                      <a:pt x="3156" y="1190"/>
                      <a:pt x="3156" y="1190"/>
                      <a:pt x="3156" y="1190"/>
                    </a:cubicBezTo>
                    <a:close/>
                    <a:moveTo>
                      <a:pt x="0" y="914"/>
                    </a:moveTo>
                    <a:cubicBezTo>
                      <a:pt x="0" y="914"/>
                      <a:pt x="0" y="914"/>
                      <a:pt x="0" y="914"/>
                    </a:cubicBezTo>
                    <a:cubicBezTo>
                      <a:pt x="0" y="1406"/>
                      <a:pt x="0" y="1406"/>
                      <a:pt x="0" y="1406"/>
                    </a:cubicBezTo>
                    <a:cubicBezTo>
                      <a:pt x="0" y="1406"/>
                      <a:pt x="0" y="1406"/>
                      <a:pt x="87" y="1406"/>
                    </a:cubicBezTo>
                    <a:cubicBezTo>
                      <a:pt x="87" y="1406"/>
                      <a:pt x="87" y="1406"/>
                      <a:pt x="87" y="1090"/>
                    </a:cubicBezTo>
                    <a:cubicBezTo>
                      <a:pt x="87" y="1064"/>
                      <a:pt x="93" y="1039"/>
                      <a:pt x="102" y="1020"/>
                    </a:cubicBezTo>
                    <a:cubicBezTo>
                      <a:pt x="113" y="999"/>
                      <a:pt x="127" y="982"/>
                      <a:pt x="144" y="969"/>
                    </a:cubicBezTo>
                    <a:cubicBezTo>
                      <a:pt x="161" y="956"/>
                      <a:pt x="180" y="946"/>
                      <a:pt x="203" y="941"/>
                    </a:cubicBezTo>
                    <a:cubicBezTo>
                      <a:pt x="223" y="933"/>
                      <a:pt x="246" y="931"/>
                      <a:pt x="269" y="931"/>
                    </a:cubicBezTo>
                    <a:cubicBezTo>
                      <a:pt x="293" y="931"/>
                      <a:pt x="318" y="933"/>
                      <a:pt x="341" y="941"/>
                    </a:cubicBezTo>
                    <a:cubicBezTo>
                      <a:pt x="362" y="946"/>
                      <a:pt x="382" y="956"/>
                      <a:pt x="398" y="969"/>
                    </a:cubicBezTo>
                    <a:cubicBezTo>
                      <a:pt x="415" y="982"/>
                      <a:pt x="428" y="999"/>
                      <a:pt x="437" y="1020"/>
                    </a:cubicBezTo>
                    <a:cubicBezTo>
                      <a:pt x="447" y="1039"/>
                      <a:pt x="453" y="1064"/>
                      <a:pt x="453" y="1090"/>
                    </a:cubicBezTo>
                    <a:cubicBezTo>
                      <a:pt x="453" y="1090"/>
                      <a:pt x="453" y="1090"/>
                      <a:pt x="453" y="1406"/>
                    </a:cubicBezTo>
                    <a:cubicBezTo>
                      <a:pt x="453" y="1406"/>
                      <a:pt x="453" y="1406"/>
                      <a:pt x="540" y="1406"/>
                    </a:cubicBezTo>
                    <a:cubicBezTo>
                      <a:pt x="540" y="1406"/>
                      <a:pt x="540" y="1406"/>
                      <a:pt x="540" y="1090"/>
                    </a:cubicBezTo>
                    <a:cubicBezTo>
                      <a:pt x="540" y="1064"/>
                      <a:pt x="545" y="1039"/>
                      <a:pt x="555" y="1020"/>
                    </a:cubicBezTo>
                    <a:cubicBezTo>
                      <a:pt x="564" y="999"/>
                      <a:pt x="580" y="982"/>
                      <a:pt x="597" y="969"/>
                    </a:cubicBezTo>
                    <a:cubicBezTo>
                      <a:pt x="614" y="956"/>
                      <a:pt x="633" y="946"/>
                      <a:pt x="653" y="941"/>
                    </a:cubicBezTo>
                    <a:cubicBezTo>
                      <a:pt x="676" y="933"/>
                      <a:pt x="699" y="931"/>
                      <a:pt x="722" y="931"/>
                    </a:cubicBezTo>
                    <a:cubicBezTo>
                      <a:pt x="748" y="931"/>
                      <a:pt x="771" y="933"/>
                      <a:pt x="794" y="941"/>
                    </a:cubicBezTo>
                    <a:cubicBezTo>
                      <a:pt x="816" y="948"/>
                      <a:pt x="835" y="958"/>
                      <a:pt x="852" y="973"/>
                    </a:cubicBezTo>
                    <a:cubicBezTo>
                      <a:pt x="867" y="986"/>
                      <a:pt x="881" y="1003"/>
                      <a:pt x="890" y="1022"/>
                    </a:cubicBezTo>
                    <a:cubicBezTo>
                      <a:pt x="900" y="1043"/>
                      <a:pt x="905" y="1066"/>
                      <a:pt x="905" y="1090"/>
                    </a:cubicBezTo>
                    <a:cubicBezTo>
                      <a:pt x="905" y="1090"/>
                      <a:pt x="905" y="1090"/>
                      <a:pt x="905" y="1406"/>
                    </a:cubicBezTo>
                    <a:cubicBezTo>
                      <a:pt x="905" y="1406"/>
                      <a:pt x="905" y="1406"/>
                      <a:pt x="993" y="1406"/>
                    </a:cubicBezTo>
                    <a:cubicBezTo>
                      <a:pt x="993" y="1406"/>
                      <a:pt x="993" y="1406"/>
                      <a:pt x="993" y="1090"/>
                    </a:cubicBezTo>
                    <a:cubicBezTo>
                      <a:pt x="993" y="1054"/>
                      <a:pt x="985" y="1022"/>
                      <a:pt x="974" y="992"/>
                    </a:cubicBezTo>
                    <a:cubicBezTo>
                      <a:pt x="960" y="963"/>
                      <a:pt x="943" y="937"/>
                      <a:pt x="921" y="916"/>
                    </a:cubicBezTo>
                    <a:cubicBezTo>
                      <a:pt x="898" y="895"/>
                      <a:pt x="869" y="878"/>
                      <a:pt x="835" y="867"/>
                    </a:cubicBezTo>
                    <a:cubicBezTo>
                      <a:pt x="801" y="856"/>
                      <a:pt x="765" y="850"/>
                      <a:pt x="722" y="850"/>
                    </a:cubicBezTo>
                    <a:cubicBezTo>
                      <a:pt x="674" y="850"/>
                      <a:pt x="631" y="859"/>
                      <a:pt x="593" y="878"/>
                    </a:cubicBezTo>
                    <a:cubicBezTo>
                      <a:pt x="555" y="899"/>
                      <a:pt x="525" y="924"/>
                      <a:pt x="500" y="958"/>
                    </a:cubicBezTo>
                    <a:cubicBezTo>
                      <a:pt x="479" y="924"/>
                      <a:pt x="449" y="899"/>
                      <a:pt x="409" y="878"/>
                    </a:cubicBezTo>
                    <a:cubicBezTo>
                      <a:pt x="371" y="859"/>
                      <a:pt x="324" y="850"/>
                      <a:pt x="271" y="850"/>
                    </a:cubicBezTo>
                    <a:cubicBezTo>
                      <a:pt x="233" y="850"/>
                      <a:pt x="199" y="856"/>
                      <a:pt x="167" y="867"/>
                    </a:cubicBezTo>
                    <a:cubicBezTo>
                      <a:pt x="136" y="878"/>
                      <a:pt x="110" y="895"/>
                      <a:pt x="87" y="914"/>
                    </a:cubicBezTo>
                    <a:cubicBezTo>
                      <a:pt x="87" y="914"/>
                      <a:pt x="87" y="914"/>
                      <a:pt x="0" y="914"/>
                    </a:cubicBezTo>
                    <a:close/>
                    <a:moveTo>
                      <a:pt x="1097" y="1269"/>
                    </a:moveTo>
                    <a:cubicBezTo>
                      <a:pt x="1097" y="1269"/>
                      <a:pt x="1097" y="1269"/>
                      <a:pt x="1097" y="1269"/>
                    </a:cubicBezTo>
                    <a:cubicBezTo>
                      <a:pt x="1097" y="1362"/>
                      <a:pt x="1097" y="1362"/>
                      <a:pt x="1097" y="1362"/>
                    </a:cubicBezTo>
                    <a:cubicBezTo>
                      <a:pt x="1141" y="1383"/>
                      <a:pt x="1186" y="1398"/>
                      <a:pt x="1232" y="1407"/>
                    </a:cubicBezTo>
                    <a:cubicBezTo>
                      <a:pt x="1275" y="1415"/>
                      <a:pt x="1324" y="1421"/>
                      <a:pt x="1377" y="1421"/>
                    </a:cubicBezTo>
                    <a:cubicBezTo>
                      <a:pt x="1423" y="1421"/>
                      <a:pt x="1463" y="1417"/>
                      <a:pt x="1497" y="1409"/>
                    </a:cubicBezTo>
                    <a:cubicBezTo>
                      <a:pt x="1533" y="1403"/>
                      <a:pt x="1563" y="1392"/>
                      <a:pt x="1587" y="1379"/>
                    </a:cubicBezTo>
                    <a:cubicBezTo>
                      <a:pt x="1614" y="1364"/>
                      <a:pt x="1633" y="1347"/>
                      <a:pt x="1646" y="1324"/>
                    </a:cubicBezTo>
                    <a:cubicBezTo>
                      <a:pt x="1659" y="1301"/>
                      <a:pt x="1665" y="1275"/>
                      <a:pt x="1665" y="1242"/>
                    </a:cubicBezTo>
                    <a:cubicBezTo>
                      <a:pt x="1665" y="1216"/>
                      <a:pt x="1661" y="1191"/>
                      <a:pt x="1652" y="1172"/>
                    </a:cubicBezTo>
                    <a:cubicBezTo>
                      <a:pt x="1642" y="1153"/>
                      <a:pt x="1627" y="1138"/>
                      <a:pt x="1606" y="1125"/>
                    </a:cubicBezTo>
                    <a:cubicBezTo>
                      <a:pt x="1584" y="1113"/>
                      <a:pt x="1555" y="1104"/>
                      <a:pt x="1521" y="1096"/>
                    </a:cubicBezTo>
                    <a:cubicBezTo>
                      <a:pt x="1485" y="1089"/>
                      <a:pt x="1442" y="1085"/>
                      <a:pt x="1391" y="1081"/>
                    </a:cubicBezTo>
                    <a:cubicBezTo>
                      <a:pt x="1349" y="1079"/>
                      <a:pt x="1315" y="1076"/>
                      <a:pt x="1290" y="1072"/>
                    </a:cubicBezTo>
                    <a:cubicBezTo>
                      <a:pt x="1264" y="1068"/>
                      <a:pt x="1243" y="1064"/>
                      <a:pt x="1230" y="1058"/>
                    </a:cubicBezTo>
                    <a:cubicBezTo>
                      <a:pt x="1215" y="1053"/>
                      <a:pt x="1205" y="1047"/>
                      <a:pt x="1200" y="1039"/>
                    </a:cubicBezTo>
                    <a:cubicBezTo>
                      <a:pt x="1194" y="1032"/>
                      <a:pt x="1190" y="1022"/>
                      <a:pt x="1190" y="1011"/>
                    </a:cubicBezTo>
                    <a:cubicBezTo>
                      <a:pt x="1190" y="996"/>
                      <a:pt x="1194" y="985"/>
                      <a:pt x="1203" y="973"/>
                    </a:cubicBezTo>
                    <a:cubicBezTo>
                      <a:pt x="1211" y="964"/>
                      <a:pt x="1220" y="954"/>
                      <a:pt x="1235" y="947"/>
                    </a:cubicBezTo>
                    <a:cubicBezTo>
                      <a:pt x="1251" y="941"/>
                      <a:pt x="1268" y="935"/>
                      <a:pt x="1288" y="931"/>
                    </a:cubicBezTo>
                    <a:cubicBezTo>
                      <a:pt x="1309" y="928"/>
                      <a:pt x="1332" y="926"/>
                      <a:pt x="1357" y="926"/>
                    </a:cubicBezTo>
                    <a:cubicBezTo>
                      <a:pt x="1408" y="926"/>
                      <a:pt x="1455" y="931"/>
                      <a:pt x="1498" y="943"/>
                    </a:cubicBezTo>
                    <a:cubicBezTo>
                      <a:pt x="1544" y="954"/>
                      <a:pt x="1589" y="971"/>
                      <a:pt x="1635" y="992"/>
                    </a:cubicBezTo>
                    <a:cubicBezTo>
                      <a:pt x="1635" y="992"/>
                      <a:pt x="1635" y="992"/>
                      <a:pt x="1635" y="905"/>
                    </a:cubicBezTo>
                    <a:cubicBezTo>
                      <a:pt x="1595" y="886"/>
                      <a:pt x="1550" y="873"/>
                      <a:pt x="1504" y="863"/>
                    </a:cubicBezTo>
                    <a:cubicBezTo>
                      <a:pt x="1457" y="854"/>
                      <a:pt x="1408" y="850"/>
                      <a:pt x="1357" y="850"/>
                    </a:cubicBezTo>
                    <a:cubicBezTo>
                      <a:pt x="1340" y="850"/>
                      <a:pt x="1321" y="850"/>
                      <a:pt x="1302" y="852"/>
                    </a:cubicBezTo>
                    <a:cubicBezTo>
                      <a:pt x="1283" y="854"/>
                      <a:pt x="1264" y="858"/>
                      <a:pt x="1245" y="863"/>
                    </a:cubicBezTo>
                    <a:cubicBezTo>
                      <a:pt x="1226" y="867"/>
                      <a:pt x="1207" y="875"/>
                      <a:pt x="1190" y="882"/>
                    </a:cubicBezTo>
                    <a:cubicBezTo>
                      <a:pt x="1173" y="890"/>
                      <a:pt x="1158" y="901"/>
                      <a:pt x="1145" y="912"/>
                    </a:cubicBezTo>
                    <a:cubicBezTo>
                      <a:pt x="1131" y="924"/>
                      <a:pt x="1122" y="939"/>
                      <a:pt x="1114" y="956"/>
                    </a:cubicBezTo>
                    <a:cubicBezTo>
                      <a:pt x="1107" y="973"/>
                      <a:pt x="1103" y="992"/>
                      <a:pt x="1103" y="1013"/>
                    </a:cubicBezTo>
                    <a:cubicBezTo>
                      <a:pt x="1103" y="1036"/>
                      <a:pt x="1105" y="1053"/>
                      <a:pt x="1112" y="1068"/>
                    </a:cubicBezTo>
                    <a:cubicBezTo>
                      <a:pt x="1120" y="1083"/>
                      <a:pt x="1129" y="1096"/>
                      <a:pt x="1141" y="1108"/>
                    </a:cubicBezTo>
                    <a:cubicBezTo>
                      <a:pt x="1154" y="1117"/>
                      <a:pt x="1169" y="1127"/>
                      <a:pt x="1186" y="1132"/>
                    </a:cubicBezTo>
                    <a:cubicBezTo>
                      <a:pt x="1203" y="1140"/>
                      <a:pt x="1222" y="1146"/>
                      <a:pt x="1243" y="1149"/>
                    </a:cubicBezTo>
                    <a:cubicBezTo>
                      <a:pt x="1264" y="1153"/>
                      <a:pt x="1287" y="1157"/>
                      <a:pt x="1309" y="1159"/>
                    </a:cubicBezTo>
                    <a:cubicBezTo>
                      <a:pt x="1334" y="1161"/>
                      <a:pt x="1358" y="1163"/>
                      <a:pt x="1383" y="1165"/>
                    </a:cubicBezTo>
                    <a:cubicBezTo>
                      <a:pt x="1423" y="1166"/>
                      <a:pt x="1455" y="1170"/>
                      <a:pt x="1480" y="1174"/>
                    </a:cubicBezTo>
                    <a:cubicBezTo>
                      <a:pt x="1506" y="1178"/>
                      <a:pt x="1525" y="1184"/>
                      <a:pt x="1540" y="1189"/>
                    </a:cubicBezTo>
                    <a:cubicBezTo>
                      <a:pt x="1553" y="1197"/>
                      <a:pt x="1565" y="1204"/>
                      <a:pt x="1569" y="1212"/>
                    </a:cubicBezTo>
                    <a:cubicBezTo>
                      <a:pt x="1574" y="1221"/>
                      <a:pt x="1578" y="1231"/>
                      <a:pt x="1578" y="1244"/>
                    </a:cubicBezTo>
                    <a:cubicBezTo>
                      <a:pt x="1578" y="1261"/>
                      <a:pt x="1572" y="1276"/>
                      <a:pt x="1565" y="1288"/>
                    </a:cubicBezTo>
                    <a:cubicBezTo>
                      <a:pt x="1555" y="1301"/>
                      <a:pt x="1542" y="1311"/>
                      <a:pt x="1525" y="1318"/>
                    </a:cubicBezTo>
                    <a:cubicBezTo>
                      <a:pt x="1508" y="1326"/>
                      <a:pt x="1487" y="1333"/>
                      <a:pt x="1463" y="1337"/>
                    </a:cubicBezTo>
                    <a:cubicBezTo>
                      <a:pt x="1438" y="1341"/>
                      <a:pt x="1410" y="1343"/>
                      <a:pt x="1377" y="1343"/>
                    </a:cubicBezTo>
                    <a:cubicBezTo>
                      <a:pt x="1326" y="1343"/>
                      <a:pt x="1279" y="1335"/>
                      <a:pt x="1232" y="1324"/>
                    </a:cubicBezTo>
                    <a:cubicBezTo>
                      <a:pt x="1186" y="1311"/>
                      <a:pt x="1141" y="1294"/>
                      <a:pt x="1097" y="1269"/>
                    </a:cubicBezTo>
                    <a:close/>
                    <a:moveTo>
                      <a:pt x="2075" y="931"/>
                    </a:moveTo>
                    <a:cubicBezTo>
                      <a:pt x="2108" y="931"/>
                      <a:pt x="2136" y="933"/>
                      <a:pt x="2163" y="939"/>
                    </a:cubicBezTo>
                    <a:cubicBezTo>
                      <a:pt x="2191" y="946"/>
                      <a:pt x="2214" y="956"/>
                      <a:pt x="2233" y="969"/>
                    </a:cubicBezTo>
                    <a:cubicBezTo>
                      <a:pt x="2252" y="980"/>
                      <a:pt x="2267" y="997"/>
                      <a:pt x="2279" y="1018"/>
                    </a:cubicBezTo>
                    <a:cubicBezTo>
                      <a:pt x="2290" y="1039"/>
                      <a:pt x="2296" y="1062"/>
                      <a:pt x="2296" y="1090"/>
                    </a:cubicBezTo>
                    <a:cubicBezTo>
                      <a:pt x="2296" y="1090"/>
                      <a:pt x="2296" y="1090"/>
                      <a:pt x="2296" y="1406"/>
                    </a:cubicBezTo>
                    <a:cubicBezTo>
                      <a:pt x="2296" y="1406"/>
                      <a:pt x="2296" y="1406"/>
                      <a:pt x="2381" y="1406"/>
                    </a:cubicBezTo>
                    <a:cubicBezTo>
                      <a:pt x="2381" y="1406"/>
                      <a:pt x="2381" y="1406"/>
                      <a:pt x="2381" y="1090"/>
                    </a:cubicBezTo>
                    <a:cubicBezTo>
                      <a:pt x="2381" y="1052"/>
                      <a:pt x="2375" y="1020"/>
                      <a:pt x="2362" y="990"/>
                    </a:cubicBezTo>
                    <a:cubicBezTo>
                      <a:pt x="2349" y="960"/>
                      <a:pt x="2330" y="935"/>
                      <a:pt x="2305" y="914"/>
                    </a:cubicBezTo>
                    <a:cubicBezTo>
                      <a:pt x="2281" y="893"/>
                      <a:pt x="2248" y="878"/>
                      <a:pt x="2210" y="867"/>
                    </a:cubicBezTo>
                    <a:cubicBezTo>
                      <a:pt x="2172" y="856"/>
                      <a:pt x="2129" y="850"/>
                      <a:pt x="2079" y="850"/>
                    </a:cubicBezTo>
                    <a:cubicBezTo>
                      <a:pt x="2036" y="850"/>
                      <a:pt x="1996" y="854"/>
                      <a:pt x="1958" y="865"/>
                    </a:cubicBezTo>
                    <a:cubicBezTo>
                      <a:pt x="1922" y="875"/>
                      <a:pt x="1888" y="892"/>
                      <a:pt x="1857" y="914"/>
                    </a:cubicBezTo>
                    <a:cubicBezTo>
                      <a:pt x="1857" y="914"/>
                      <a:pt x="1857" y="914"/>
                      <a:pt x="1770" y="914"/>
                    </a:cubicBezTo>
                    <a:cubicBezTo>
                      <a:pt x="1770" y="914"/>
                      <a:pt x="1770" y="914"/>
                      <a:pt x="1770" y="1406"/>
                    </a:cubicBezTo>
                    <a:cubicBezTo>
                      <a:pt x="1770" y="1406"/>
                      <a:pt x="1770" y="1406"/>
                      <a:pt x="1857" y="1406"/>
                    </a:cubicBezTo>
                    <a:cubicBezTo>
                      <a:pt x="1857" y="1406"/>
                      <a:pt x="1857" y="1406"/>
                      <a:pt x="1857" y="1090"/>
                    </a:cubicBezTo>
                    <a:cubicBezTo>
                      <a:pt x="1857" y="1062"/>
                      <a:pt x="1861" y="1039"/>
                      <a:pt x="1872" y="1018"/>
                    </a:cubicBezTo>
                    <a:cubicBezTo>
                      <a:pt x="1884" y="997"/>
                      <a:pt x="1899" y="980"/>
                      <a:pt x="1918" y="969"/>
                    </a:cubicBezTo>
                    <a:cubicBezTo>
                      <a:pt x="1937" y="956"/>
                      <a:pt x="1960" y="946"/>
                      <a:pt x="1986" y="939"/>
                    </a:cubicBezTo>
                    <a:cubicBezTo>
                      <a:pt x="2013" y="933"/>
                      <a:pt x="2043" y="931"/>
                      <a:pt x="2075" y="931"/>
                    </a:cubicBezTo>
                    <a:close/>
                    <a:moveTo>
                      <a:pt x="2489" y="1374"/>
                    </a:moveTo>
                    <a:cubicBezTo>
                      <a:pt x="2489" y="1371"/>
                      <a:pt x="2489" y="1367"/>
                      <a:pt x="2487" y="1363"/>
                    </a:cubicBezTo>
                    <a:cubicBezTo>
                      <a:pt x="2485" y="1360"/>
                      <a:pt x="2483" y="1356"/>
                      <a:pt x="2479" y="1352"/>
                    </a:cubicBezTo>
                    <a:cubicBezTo>
                      <a:pt x="2478" y="1350"/>
                      <a:pt x="2474" y="1349"/>
                      <a:pt x="2470" y="1347"/>
                    </a:cubicBezTo>
                    <a:cubicBezTo>
                      <a:pt x="2466" y="1345"/>
                      <a:pt x="2461" y="1345"/>
                      <a:pt x="2457" y="1345"/>
                    </a:cubicBezTo>
                    <a:cubicBezTo>
                      <a:pt x="2453" y="1345"/>
                      <a:pt x="2451" y="1345"/>
                      <a:pt x="2447" y="1345"/>
                    </a:cubicBezTo>
                    <a:cubicBezTo>
                      <a:pt x="2446" y="1347"/>
                      <a:pt x="2442" y="1347"/>
                      <a:pt x="2440" y="1349"/>
                    </a:cubicBezTo>
                    <a:cubicBezTo>
                      <a:pt x="2438" y="1350"/>
                      <a:pt x="2436" y="1352"/>
                      <a:pt x="2434" y="1354"/>
                    </a:cubicBezTo>
                    <a:cubicBezTo>
                      <a:pt x="2432" y="1356"/>
                      <a:pt x="2430" y="1358"/>
                      <a:pt x="2429" y="1360"/>
                    </a:cubicBezTo>
                    <a:cubicBezTo>
                      <a:pt x="2427" y="1361"/>
                      <a:pt x="2427" y="1365"/>
                      <a:pt x="2425" y="1367"/>
                    </a:cubicBezTo>
                    <a:cubicBezTo>
                      <a:pt x="2425" y="1371"/>
                      <a:pt x="2425" y="1373"/>
                      <a:pt x="2425" y="1376"/>
                    </a:cubicBezTo>
                    <a:cubicBezTo>
                      <a:pt x="2425" y="1380"/>
                      <a:pt x="2425" y="1384"/>
                      <a:pt x="2427" y="1387"/>
                    </a:cubicBezTo>
                    <a:cubicBezTo>
                      <a:pt x="2429" y="1391"/>
                      <a:pt x="2430" y="1395"/>
                      <a:pt x="2434" y="1399"/>
                    </a:cubicBezTo>
                    <a:cubicBezTo>
                      <a:pt x="2436" y="1400"/>
                      <a:pt x="2440" y="1402"/>
                      <a:pt x="2444" y="1404"/>
                    </a:cubicBezTo>
                    <a:cubicBezTo>
                      <a:pt x="2447" y="1406"/>
                      <a:pt x="2451" y="1406"/>
                      <a:pt x="2457" y="1406"/>
                    </a:cubicBezTo>
                    <a:cubicBezTo>
                      <a:pt x="2461" y="1406"/>
                      <a:pt x="2462" y="1406"/>
                      <a:pt x="2466" y="1406"/>
                    </a:cubicBezTo>
                    <a:cubicBezTo>
                      <a:pt x="2468" y="1404"/>
                      <a:pt x="2470" y="1404"/>
                      <a:pt x="2474" y="1402"/>
                    </a:cubicBezTo>
                    <a:cubicBezTo>
                      <a:pt x="2476" y="1400"/>
                      <a:pt x="2478" y="1399"/>
                      <a:pt x="2479" y="1397"/>
                    </a:cubicBezTo>
                    <a:cubicBezTo>
                      <a:pt x="2481" y="1395"/>
                      <a:pt x="2483" y="1393"/>
                      <a:pt x="2485" y="1391"/>
                    </a:cubicBezTo>
                    <a:cubicBezTo>
                      <a:pt x="2485" y="1389"/>
                      <a:pt x="2487" y="1386"/>
                      <a:pt x="2487" y="1384"/>
                    </a:cubicBezTo>
                    <a:cubicBezTo>
                      <a:pt x="2489" y="1382"/>
                      <a:pt x="2489" y="1378"/>
                      <a:pt x="2489" y="1374"/>
                    </a:cubicBezTo>
                    <a:close/>
                    <a:moveTo>
                      <a:pt x="2485" y="1376"/>
                    </a:moveTo>
                    <a:cubicBezTo>
                      <a:pt x="2485" y="1380"/>
                      <a:pt x="2485" y="1384"/>
                      <a:pt x="2483" y="1387"/>
                    </a:cubicBezTo>
                    <a:cubicBezTo>
                      <a:pt x="2481" y="1391"/>
                      <a:pt x="2479" y="1393"/>
                      <a:pt x="2478" y="1395"/>
                    </a:cubicBezTo>
                    <a:cubicBezTo>
                      <a:pt x="2474" y="1399"/>
                      <a:pt x="2472" y="1400"/>
                      <a:pt x="2468" y="1402"/>
                    </a:cubicBezTo>
                    <a:cubicBezTo>
                      <a:pt x="2464" y="1402"/>
                      <a:pt x="2461" y="1404"/>
                      <a:pt x="2457" y="1404"/>
                    </a:cubicBezTo>
                    <a:cubicBezTo>
                      <a:pt x="2453" y="1404"/>
                      <a:pt x="2449" y="1402"/>
                      <a:pt x="2446" y="1402"/>
                    </a:cubicBezTo>
                    <a:cubicBezTo>
                      <a:pt x="2442" y="1400"/>
                      <a:pt x="2440" y="1399"/>
                      <a:pt x="2436" y="1397"/>
                    </a:cubicBezTo>
                    <a:cubicBezTo>
                      <a:pt x="2434" y="1393"/>
                      <a:pt x="2432" y="1391"/>
                      <a:pt x="2430" y="1387"/>
                    </a:cubicBezTo>
                    <a:cubicBezTo>
                      <a:pt x="2429" y="1384"/>
                      <a:pt x="2429" y="1380"/>
                      <a:pt x="2429" y="1376"/>
                    </a:cubicBezTo>
                    <a:cubicBezTo>
                      <a:pt x="2429" y="1371"/>
                      <a:pt x="2429" y="1367"/>
                      <a:pt x="2430" y="1365"/>
                    </a:cubicBezTo>
                    <a:cubicBezTo>
                      <a:pt x="2432" y="1361"/>
                      <a:pt x="2434" y="1358"/>
                      <a:pt x="2436" y="1356"/>
                    </a:cubicBezTo>
                    <a:cubicBezTo>
                      <a:pt x="2438" y="1352"/>
                      <a:pt x="2442" y="1350"/>
                      <a:pt x="2446" y="1350"/>
                    </a:cubicBezTo>
                    <a:cubicBezTo>
                      <a:pt x="2449" y="1349"/>
                      <a:pt x="2453" y="1347"/>
                      <a:pt x="2457" y="1347"/>
                    </a:cubicBezTo>
                    <a:cubicBezTo>
                      <a:pt x="2461" y="1347"/>
                      <a:pt x="2464" y="1349"/>
                      <a:pt x="2468" y="1350"/>
                    </a:cubicBezTo>
                    <a:cubicBezTo>
                      <a:pt x="2472" y="1350"/>
                      <a:pt x="2474" y="1352"/>
                      <a:pt x="2478" y="1356"/>
                    </a:cubicBezTo>
                    <a:cubicBezTo>
                      <a:pt x="2479" y="1358"/>
                      <a:pt x="2481" y="1361"/>
                      <a:pt x="2483" y="1363"/>
                    </a:cubicBezTo>
                    <a:cubicBezTo>
                      <a:pt x="2485" y="1367"/>
                      <a:pt x="2485" y="1371"/>
                      <a:pt x="2485" y="1376"/>
                    </a:cubicBezTo>
                    <a:close/>
                    <a:moveTo>
                      <a:pt x="2474" y="1391"/>
                    </a:moveTo>
                    <a:cubicBezTo>
                      <a:pt x="2474" y="1391"/>
                      <a:pt x="2474" y="1391"/>
                      <a:pt x="2474" y="1391"/>
                    </a:cubicBezTo>
                    <a:cubicBezTo>
                      <a:pt x="2469" y="1382"/>
                      <a:pt x="2469" y="1382"/>
                      <a:pt x="2469" y="1382"/>
                    </a:cubicBezTo>
                    <a:cubicBezTo>
                      <a:pt x="2469" y="1380"/>
                      <a:pt x="2469" y="1380"/>
                      <a:pt x="2469" y="1380"/>
                    </a:cubicBezTo>
                    <a:cubicBezTo>
                      <a:pt x="2467" y="1380"/>
                      <a:pt x="2467" y="1380"/>
                      <a:pt x="2467" y="1378"/>
                    </a:cubicBezTo>
                    <a:cubicBezTo>
                      <a:pt x="2467" y="1378"/>
                      <a:pt x="2467" y="1378"/>
                      <a:pt x="2467" y="1378"/>
                    </a:cubicBezTo>
                    <a:cubicBezTo>
                      <a:pt x="2465" y="1378"/>
                      <a:pt x="2465" y="1376"/>
                      <a:pt x="2465" y="1376"/>
                    </a:cubicBezTo>
                    <a:cubicBezTo>
                      <a:pt x="2465" y="1376"/>
                      <a:pt x="2465" y="1376"/>
                      <a:pt x="2465" y="1376"/>
                    </a:cubicBezTo>
                    <a:cubicBezTo>
                      <a:pt x="2467" y="1376"/>
                      <a:pt x="2467" y="1376"/>
                      <a:pt x="2467" y="1376"/>
                    </a:cubicBezTo>
                    <a:cubicBezTo>
                      <a:pt x="2469" y="1376"/>
                      <a:pt x="2469" y="1374"/>
                      <a:pt x="2469" y="1374"/>
                    </a:cubicBezTo>
                    <a:cubicBezTo>
                      <a:pt x="2471" y="1374"/>
                      <a:pt x="2471" y="1373"/>
                      <a:pt x="2471" y="1373"/>
                    </a:cubicBezTo>
                    <a:cubicBezTo>
                      <a:pt x="2471" y="1371"/>
                      <a:pt x="2472" y="1371"/>
                      <a:pt x="2472" y="1369"/>
                    </a:cubicBezTo>
                    <a:cubicBezTo>
                      <a:pt x="2472" y="1365"/>
                      <a:pt x="2471" y="1363"/>
                      <a:pt x="2469" y="1363"/>
                    </a:cubicBezTo>
                    <a:cubicBezTo>
                      <a:pt x="2467" y="1361"/>
                      <a:pt x="2465" y="1359"/>
                      <a:pt x="2462" y="1359"/>
                    </a:cubicBezTo>
                    <a:cubicBezTo>
                      <a:pt x="2462" y="1359"/>
                      <a:pt x="2462" y="1359"/>
                      <a:pt x="2445" y="1359"/>
                    </a:cubicBezTo>
                    <a:cubicBezTo>
                      <a:pt x="2445" y="1359"/>
                      <a:pt x="2445" y="1359"/>
                      <a:pt x="2445" y="1391"/>
                    </a:cubicBezTo>
                    <a:cubicBezTo>
                      <a:pt x="2445" y="1391"/>
                      <a:pt x="2445" y="1391"/>
                      <a:pt x="2449" y="1391"/>
                    </a:cubicBezTo>
                    <a:cubicBezTo>
                      <a:pt x="2449" y="1391"/>
                      <a:pt x="2449" y="1391"/>
                      <a:pt x="2449" y="1378"/>
                    </a:cubicBezTo>
                    <a:cubicBezTo>
                      <a:pt x="2449" y="1378"/>
                      <a:pt x="2449" y="1378"/>
                      <a:pt x="2458" y="1378"/>
                    </a:cubicBezTo>
                    <a:cubicBezTo>
                      <a:pt x="2460" y="1378"/>
                      <a:pt x="2460" y="1378"/>
                      <a:pt x="2460" y="1378"/>
                    </a:cubicBezTo>
                    <a:cubicBezTo>
                      <a:pt x="2462" y="1378"/>
                      <a:pt x="2462" y="1378"/>
                      <a:pt x="2462" y="1378"/>
                    </a:cubicBezTo>
                    <a:cubicBezTo>
                      <a:pt x="2463" y="1380"/>
                      <a:pt x="2463" y="1380"/>
                      <a:pt x="2463" y="1380"/>
                    </a:cubicBezTo>
                    <a:cubicBezTo>
                      <a:pt x="2465" y="1380"/>
                      <a:pt x="2465" y="1382"/>
                      <a:pt x="2465" y="1382"/>
                    </a:cubicBezTo>
                    <a:cubicBezTo>
                      <a:pt x="2465" y="1382"/>
                      <a:pt x="2465" y="1382"/>
                      <a:pt x="2471" y="1391"/>
                    </a:cubicBezTo>
                    <a:cubicBezTo>
                      <a:pt x="2471" y="1391"/>
                      <a:pt x="2471" y="1391"/>
                      <a:pt x="2474" y="1391"/>
                    </a:cubicBezTo>
                    <a:close/>
                    <a:moveTo>
                      <a:pt x="2449" y="1363"/>
                    </a:moveTo>
                    <a:cubicBezTo>
                      <a:pt x="2449" y="1363"/>
                      <a:pt x="2449" y="1363"/>
                      <a:pt x="2449" y="1363"/>
                    </a:cubicBezTo>
                    <a:cubicBezTo>
                      <a:pt x="2460" y="1363"/>
                      <a:pt x="2460" y="1363"/>
                      <a:pt x="2460" y="1363"/>
                    </a:cubicBezTo>
                    <a:cubicBezTo>
                      <a:pt x="2462" y="1363"/>
                      <a:pt x="2462" y="1363"/>
                      <a:pt x="2463" y="1363"/>
                    </a:cubicBezTo>
                    <a:cubicBezTo>
                      <a:pt x="2465" y="1365"/>
                      <a:pt x="2465" y="1365"/>
                      <a:pt x="2465" y="1365"/>
                    </a:cubicBezTo>
                    <a:cubicBezTo>
                      <a:pt x="2467" y="1365"/>
                      <a:pt x="2467" y="1365"/>
                      <a:pt x="2467" y="1367"/>
                    </a:cubicBezTo>
                    <a:cubicBezTo>
                      <a:pt x="2467" y="1367"/>
                      <a:pt x="2469" y="1367"/>
                      <a:pt x="2469" y="1369"/>
                    </a:cubicBezTo>
                    <a:cubicBezTo>
                      <a:pt x="2469" y="1371"/>
                      <a:pt x="2467" y="1371"/>
                      <a:pt x="2467" y="1371"/>
                    </a:cubicBezTo>
                    <a:cubicBezTo>
                      <a:pt x="2467" y="1373"/>
                      <a:pt x="2467" y="1373"/>
                      <a:pt x="2465" y="1373"/>
                    </a:cubicBezTo>
                    <a:cubicBezTo>
                      <a:pt x="2465" y="1374"/>
                      <a:pt x="2465" y="1374"/>
                      <a:pt x="2463" y="1374"/>
                    </a:cubicBezTo>
                    <a:cubicBezTo>
                      <a:pt x="2462" y="1374"/>
                      <a:pt x="2462" y="1374"/>
                      <a:pt x="2462" y="1374"/>
                    </a:cubicBezTo>
                    <a:cubicBezTo>
                      <a:pt x="2462" y="1374"/>
                      <a:pt x="2462" y="1374"/>
                      <a:pt x="2449" y="1374"/>
                    </a:cubicBezTo>
                    <a:cubicBezTo>
                      <a:pt x="2449" y="1374"/>
                      <a:pt x="2449" y="1374"/>
                      <a:pt x="2449" y="1363"/>
                    </a:cubicBezTo>
                    <a:close/>
                  </a:path>
                </a:pathLst>
              </a:custGeom>
              <a:solidFill>
                <a:srgbClr val="FFFFFF"/>
              </a:solidFill>
              <a:ln>
                <a:noFill/>
              </a:ln>
            </p:spPr>
            <p:txBody>
              <a:bodyPr vert="horz" wrap="square" lIns="93257" tIns="46628" rIns="93257" bIns="46628" numCol="1" anchor="t" anchorCtr="0" compatLnSpc="1">
                <a:prstTxWarp prst="textNoShape">
                  <a:avLst/>
                </a:prstTxWarp>
              </a:bodyPr>
              <a:lstStyle/>
              <a:p>
                <a:pPr defTabSz="932653"/>
                <a:endParaRPr lang="en-US">
                  <a:solidFill>
                    <a:srgbClr val="FFFFFF"/>
                  </a:solidFill>
                </a:endParaRPr>
              </a:p>
            </p:txBody>
          </p:sp>
          <p:sp>
            <p:nvSpPr>
              <p:cNvPr id="42" name="Trapezoid 41"/>
              <p:cNvSpPr/>
              <p:nvPr/>
            </p:nvSpPr>
            <p:spPr bwMode="auto">
              <a:xfrm rot="16200000">
                <a:off x="4687869" y="3499908"/>
                <a:ext cx="4896385" cy="921247"/>
              </a:xfrm>
              <a:prstGeom prst="trapezoid">
                <a:avLst>
                  <a:gd name="adj" fmla="val 66633"/>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7" tIns="146285" rIns="182857" bIns="146285" numCol="1" spcCol="0" rtlCol="0" fromWordArt="0" anchor="t" anchorCtr="0" forceAA="0" compatLnSpc="1">
                <a:prstTxWarp prst="textNoShape">
                  <a:avLst/>
                </a:prstTxWarp>
                <a:noAutofit/>
              </a:bodyPr>
              <a:lstStyle/>
              <a:p>
                <a:pPr algn="ctr" defTabSz="914012" fontAlgn="base">
                  <a:lnSpc>
                    <a:spcPct val="90000"/>
                  </a:lnSpc>
                  <a:spcBef>
                    <a:spcPct val="0"/>
                  </a:spcBef>
                  <a:spcAft>
                    <a:spcPct val="0"/>
                  </a:spcAft>
                </a:pPr>
                <a:endParaRPr lang="en-US" sz="2000" spc="-50" dirty="0">
                  <a:gradFill>
                    <a:gsLst>
                      <a:gs pos="1250">
                        <a:schemeClr val="bg1"/>
                      </a:gs>
                      <a:gs pos="10417">
                        <a:schemeClr val="bg1"/>
                      </a:gs>
                    </a:gsLst>
                    <a:lin ang="5400000" scaled="0"/>
                  </a:gradFill>
                </a:endParaRPr>
              </a:p>
            </p:txBody>
          </p:sp>
        </p:grpSp>
      </p:grpSp>
      <p:sp>
        <p:nvSpPr>
          <p:cNvPr id="11" name="Rectangle 10"/>
          <p:cNvSpPr/>
          <p:nvPr/>
        </p:nvSpPr>
        <p:spPr bwMode="auto">
          <a:xfrm>
            <a:off x="5761037" y="2131905"/>
            <a:ext cx="6675438" cy="3657133"/>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8" tIns="146285" rIns="182858" bIns="146285" numCol="1" spcCol="0" rtlCol="0" fromWordArt="0" anchor="t" anchorCtr="0" forceAA="0" compatLnSpc="1">
            <a:prstTxWarp prst="textNoShape">
              <a:avLst/>
            </a:prstTxWarp>
            <a:noAutofit/>
          </a:bodyPr>
          <a:lstStyle/>
          <a:p>
            <a:pPr algn="ctr" defTabSz="914012" fontAlgn="base">
              <a:lnSpc>
                <a:spcPct val="90000"/>
              </a:lnSpc>
              <a:spcBef>
                <a:spcPct val="0"/>
              </a:spcBef>
              <a:spcAft>
                <a:spcPct val="0"/>
              </a:spcAft>
            </a:pPr>
            <a:endParaRPr lang="en-US" sz="2000" spc="-50" dirty="0">
              <a:gradFill>
                <a:gsLst>
                  <a:gs pos="1250">
                    <a:schemeClr val="bg1"/>
                  </a:gs>
                  <a:gs pos="10417">
                    <a:schemeClr val="bg1"/>
                  </a:gs>
                </a:gsLst>
                <a:lin ang="5400000" scaled="0"/>
              </a:gradFill>
            </a:endParaRPr>
          </a:p>
        </p:txBody>
      </p:sp>
      <p:sp>
        <p:nvSpPr>
          <p:cNvPr id="6" name="Rectangle 5"/>
          <p:cNvSpPr/>
          <p:nvPr/>
        </p:nvSpPr>
        <p:spPr bwMode="auto">
          <a:xfrm>
            <a:off x="6023767" y="2344208"/>
            <a:ext cx="3026665" cy="1645710"/>
          </a:xfrm>
          <a:prstGeom prst="rect">
            <a:avLst/>
          </a:prstGeom>
          <a:noFill/>
          <a:ln w="3175">
            <a:solidFill>
              <a:schemeClr val="bg1">
                <a:alpha val="54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8" tIns="146285" rIns="0" bIns="146285" numCol="1" spcCol="0" rtlCol="0" fromWordArt="0" anchor="t" anchorCtr="0" forceAA="0" compatLnSpc="1">
            <a:prstTxWarp prst="textNoShape">
              <a:avLst/>
            </a:prstTxWarp>
            <a:noAutofit/>
          </a:bodyPr>
          <a:lstStyle/>
          <a:p>
            <a:pPr defTabSz="914012" fontAlgn="base">
              <a:lnSpc>
                <a:spcPct val="90000"/>
              </a:lnSpc>
              <a:spcBef>
                <a:spcPct val="0"/>
              </a:spcBef>
              <a:spcAft>
                <a:spcPct val="0"/>
              </a:spcAft>
            </a:pPr>
            <a:r>
              <a:rPr lang="en-US" spc="-50" dirty="0">
                <a:gradFill>
                  <a:gsLst>
                    <a:gs pos="87611">
                      <a:srgbClr val="FFFFFF"/>
                    </a:gs>
                    <a:gs pos="54867">
                      <a:srgbClr val="FFFFFF"/>
                    </a:gs>
                  </a:gsLst>
                  <a:lin ang="5400000" scaled="0"/>
                </a:gradFill>
              </a:rPr>
              <a:t>High performance </a:t>
            </a:r>
            <a:br>
              <a:rPr lang="en-US" spc="-50" dirty="0">
                <a:gradFill>
                  <a:gsLst>
                    <a:gs pos="87611">
                      <a:srgbClr val="FFFFFF"/>
                    </a:gs>
                    <a:gs pos="54867">
                      <a:srgbClr val="FFFFFF"/>
                    </a:gs>
                  </a:gsLst>
                  <a:lin ang="5400000" scaled="0"/>
                </a:gradFill>
              </a:rPr>
            </a:br>
            <a:r>
              <a:rPr lang="en-US" spc="-50" dirty="0">
                <a:gradFill>
                  <a:gsLst>
                    <a:gs pos="87611">
                      <a:srgbClr val="FFFFFF"/>
                    </a:gs>
                    <a:gs pos="54867">
                      <a:srgbClr val="FFFFFF"/>
                    </a:gs>
                  </a:gsLst>
                  <a:lin ang="5400000" scaled="0"/>
                </a:gradFill>
              </a:rPr>
              <a:t>storage on industry-</a:t>
            </a:r>
            <a:br>
              <a:rPr lang="en-US" spc="-50" dirty="0">
                <a:gradFill>
                  <a:gsLst>
                    <a:gs pos="87611">
                      <a:srgbClr val="FFFFFF"/>
                    </a:gs>
                    <a:gs pos="54867">
                      <a:srgbClr val="FFFFFF"/>
                    </a:gs>
                  </a:gsLst>
                  <a:lin ang="5400000" scaled="0"/>
                </a:gradFill>
              </a:rPr>
            </a:br>
            <a:r>
              <a:rPr lang="en-US" spc="-50" dirty="0">
                <a:gradFill>
                  <a:gsLst>
                    <a:gs pos="87611">
                      <a:srgbClr val="FFFFFF"/>
                    </a:gs>
                    <a:gs pos="54867">
                      <a:srgbClr val="FFFFFF"/>
                    </a:gs>
                  </a:gsLst>
                  <a:lin ang="5400000" scaled="0"/>
                </a:gradFill>
              </a:rPr>
              <a:t>standard </a:t>
            </a:r>
            <a:r>
              <a:rPr lang="en-US" spc="-50" dirty="0" smtClean="0">
                <a:gradFill>
                  <a:gsLst>
                    <a:gs pos="87611">
                      <a:srgbClr val="FFFFFF"/>
                    </a:gs>
                    <a:gs pos="54867">
                      <a:srgbClr val="FFFFFF"/>
                    </a:gs>
                  </a:gsLst>
                  <a:lin ang="5400000" scaled="0"/>
                </a:gradFill>
              </a:rPr>
              <a:t>hardware.</a:t>
            </a:r>
            <a:endParaRPr lang="en-US" spc="-50" dirty="0">
              <a:gradFill>
                <a:gsLst>
                  <a:gs pos="87611">
                    <a:srgbClr val="FFFFFF"/>
                  </a:gs>
                  <a:gs pos="54867">
                    <a:srgbClr val="FFFFFF"/>
                  </a:gs>
                </a:gsLst>
                <a:lin ang="5400000" scaled="0"/>
              </a:gradFill>
            </a:endParaRPr>
          </a:p>
          <a:p>
            <a:pPr defTabSz="914012" fontAlgn="base">
              <a:lnSpc>
                <a:spcPct val="90000"/>
              </a:lnSpc>
              <a:spcBef>
                <a:spcPts val="400"/>
              </a:spcBef>
              <a:spcAft>
                <a:spcPct val="0"/>
              </a:spcAft>
            </a:pPr>
            <a:r>
              <a:rPr lang="en-US" sz="1200" dirty="0" smtClean="0">
                <a:gradFill>
                  <a:gsLst>
                    <a:gs pos="87611">
                      <a:srgbClr val="FFFFFF"/>
                    </a:gs>
                    <a:gs pos="54867">
                      <a:srgbClr val="FFFFFF"/>
                    </a:gs>
                  </a:gsLst>
                  <a:lin ang="5400000" scaled="0"/>
                </a:gradFill>
              </a:rPr>
              <a:t>Highly available, file-based storage.</a:t>
            </a:r>
            <a:endParaRPr lang="en-US" sz="1200" dirty="0">
              <a:gradFill>
                <a:gsLst>
                  <a:gs pos="87611">
                    <a:srgbClr val="FFFFFF"/>
                  </a:gs>
                  <a:gs pos="54867">
                    <a:srgbClr val="FFFFFF"/>
                  </a:gs>
                </a:gsLst>
                <a:lin ang="5400000" scaled="0"/>
              </a:gradFill>
            </a:endParaRPr>
          </a:p>
          <a:p>
            <a:pPr defTabSz="914012" fontAlgn="base">
              <a:lnSpc>
                <a:spcPct val="90000"/>
              </a:lnSpc>
              <a:spcBef>
                <a:spcPts val="300"/>
              </a:spcBef>
              <a:spcAft>
                <a:spcPct val="0"/>
              </a:spcAft>
            </a:pPr>
            <a:r>
              <a:rPr lang="en-US" sz="1200" dirty="0" smtClean="0">
                <a:gradFill>
                  <a:gsLst>
                    <a:gs pos="87611">
                      <a:srgbClr val="FFFFFF"/>
                    </a:gs>
                    <a:gs pos="54867">
                      <a:srgbClr val="FFFFFF"/>
                    </a:gs>
                  </a:gsLst>
                  <a:lin ang="5400000" scaled="0"/>
                </a:gradFill>
              </a:rPr>
              <a:t>Storage spaces with automatic </a:t>
            </a:r>
            <a:r>
              <a:rPr lang="en-US" sz="1200" dirty="0" err="1" smtClean="0">
                <a:gradFill>
                  <a:gsLst>
                    <a:gs pos="87611">
                      <a:srgbClr val="FFFFFF"/>
                    </a:gs>
                    <a:gs pos="54867">
                      <a:srgbClr val="FFFFFF"/>
                    </a:gs>
                  </a:gsLst>
                  <a:lin ang="5400000" scaled="0"/>
                </a:gradFill>
              </a:rPr>
              <a:t>tiering</a:t>
            </a:r>
            <a:r>
              <a:rPr lang="en-US" sz="1200" dirty="0" smtClean="0">
                <a:gradFill>
                  <a:gsLst>
                    <a:gs pos="87611">
                      <a:srgbClr val="FFFFFF"/>
                    </a:gs>
                    <a:gs pos="54867">
                      <a:srgbClr val="FFFFFF"/>
                    </a:gs>
                  </a:gsLst>
                  <a:lin ang="5400000" scaled="0"/>
                </a:gradFill>
              </a:rPr>
              <a:t>.</a:t>
            </a:r>
          </a:p>
          <a:p>
            <a:pPr defTabSz="914012" fontAlgn="base">
              <a:lnSpc>
                <a:spcPct val="90000"/>
              </a:lnSpc>
              <a:spcBef>
                <a:spcPts val="300"/>
              </a:spcBef>
              <a:spcAft>
                <a:spcPct val="0"/>
              </a:spcAft>
            </a:pPr>
            <a:r>
              <a:rPr lang="en-US" sz="1200" dirty="0" smtClean="0">
                <a:gradFill>
                  <a:gsLst>
                    <a:gs pos="87611">
                      <a:srgbClr val="FFFFFF"/>
                    </a:gs>
                    <a:gs pos="54867">
                      <a:srgbClr val="FFFFFF"/>
                    </a:gs>
                  </a:gsLst>
                  <a:lin ang="5400000" scaled="0"/>
                </a:gradFill>
              </a:rPr>
              <a:t>Shared VHDX guest clustering.</a:t>
            </a:r>
            <a:endParaRPr lang="en-US" sz="1200" dirty="0">
              <a:gradFill>
                <a:gsLst>
                  <a:gs pos="87611">
                    <a:srgbClr val="FFFFFF"/>
                  </a:gs>
                  <a:gs pos="54867">
                    <a:srgbClr val="FFFFFF"/>
                  </a:gs>
                </a:gsLst>
                <a:lin ang="5400000" scaled="0"/>
              </a:gradFill>
            </a:endParaRPr>
          </a:p>
        </p:txBody>
      </p:sp>
      <p:sp>
        <p:nvSpPr>
          <p:cNvPr id="25" name="Rectangle 24"/>
          <p:cNvSpPr/>
          <p:nvPr/>
        </p:nvSpPr>
        <p:spPr bwMode="auto">
          <a:xfrm>
            <a:off x="8072974" y="4031601"/>
            <a:ext cx="2002536" cy="1645710"/>
          </a:xfrm>
          <a:prstGeom prst="rect">
            <a:avLst/>
          </a:prstGeom>
          <a:noFill/>
          <a:ln w="3175">
            <a:solidFill>
              <a:srgbClr val="FFFFFF">
                <a:alpha val="54000"/>
              </a:srgb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8" tIns="146285" rIns="182858" bIns="146285" numCol="1" spcCol="0" rtlCol="0" fromWordArt="0" anchor="t" anchorCtr="0" forceAA="0" compatLnSpc="1">
            <a:prstTxWarp prst="textNoShape">
              <a:avLst/>
            </a:prstTxWarp>
            <a:noAutofit/>
          </a:bodyPr>
          <a:lstStyle/>
          <a:p>
            <a:pPr defTabSz="914012" fontAlgn="base">
              <a:lnSpc>
                <a:spcPct val="90000"/>
              </a:lnSpc>
              <a:spcBef>
                <a:spcPct val="0"/>
              </a:spcBef>
              <a:spcAft>
                <a:spcPct val="0"/>
              </a:spcAft>
            </a:pPr>
            <a:r>
              <a:rPr lang="en-US" spc="-50" dirty="0">
                <a:gradFill>
                  <a:gsLst>
                    <a:gs pos="87611">
                      <a:srgbClr val="FFFFFF"/>
                    </a:gs>
                    <a:gs pos="54867">
                      <a:srgbClr val="FFFFFF"/>
                    </a:gs>
                  </a:gsLst>
                  <a:lin ang="5400000" scaled="0"/>
                </a:gradFill>
              </a:rPr>
              <a:t>Policy based </a:t>
            </a:r>
            <a:r>
              <a:rPr lang="en-US" spc="-50" dirty="0" smtClean="0">
                <a:gradFill>
                  <a:gsLst>
                    <a:gs pos="87611">
                      <a:srgbClr val="FFFFFF"/>
                    </a:gs>
                    <a:gs pos="54867">
                      <a:srgbClr val="FFFFFF"/>
                    </a:gs>
                  </a:gsLst>
                  <a:lin ang="5400000" scaled="0"/>
                </a:gradFill>
              </a:rPr>
              <a:t>automation. </a:t>
            </a:r>
            <a:endParaRPr lang="en-US" spc="-50" dirty="0">
              <a:gradFill>
                <a:gsLst>
                  <a:gs pos="87611">
                    <a:srgbClr val="FFFFFF"/>
                  </a:gs>
                  <a:gs pos="54867">
                    <a:srgbClr val="FFFFFF"/>
                  </a:gs>
                </a:gsLst>
                <a:lin ang="5400000" scaled="0"/>
              </a:gradFill>
            </a:endParaRPr>
          </a:p>
          <a:p>
            <a:pPr defTabSz="914012" fontAlgn="base">
              <a:lnSpc>
                <a:spcPct val="90000"/>
              </a:lnSpc>
              <a:spcBef>
                <a:spcPts val="400"/>
              </a:spcBef>
              <a:spcAft>
                <a:spcPct val="0"/>
              </a:spcAft>
            </a:pPr>
            <a:r>
              <a:rPr lang="en-US" sz="1200" dirty="0">
                <a:gradFill>
                  <a:gsLst>
                    <a:gs pos="87611">
                      <a:srgbClr val="FFFFFF"/>
                    </a:gs>
                    <a:gs pos="54867">
                      <a:srgbClr val="FFFFFF"/>
                    </a:gs>
                  </a:gsLst>
                  <a:lin ang="5400000" scaled="0"/>
                </a:gradFill>
              </a:rPr>
              <a:t>Cluster aware updates</a:t>
            </a:r>
          </a:p>
          <a:p>
            <a:pPr defTabSz="914012" fontAlgn="base">
              <a:lnSpc>
                <a:spcPct val="90000"/>
              </a:lnSpc>
              <a:spcBef>
                <a:spcPts val="300"/>
              </a:spcBef>
              <a:spcAft>
                <a:spcPct val="0"/>
              </a:spcAft>
            </a:pPr>
            <a:r>
              <a:rPr lang="en-US" sz="1200" dirty="0">
                <a:gradFill>
                  <a:gsLst>
                    <a:gs pos="87611">
                      <a:srgbClr val="FFFFFF"/>
                    </a:gs>
                    <a:gs pos="54867">
                      <a:srgbClr val="FFFFFF"/>
                    </a:gs>
                  </a:gsLst>
                  <a:lin ang="5400000" scaled="0"/>
                </a:gradFill>
              </a:rPr>
              <a:t>Dynamic </a:t>
            </a:r>
            <a:r>
              <a:rPr lang="en-US" sz="1200" dirty="0" smtClean="0">
                <a:gradFill>
                  <a:gsLst>
                    <a:gs pos="87611">
                      <a:srgbClr val="FFFFFF"/>
                    </a:gs>
                    <a:gs pos="54867">
                      <a:srgbClr val="FFFFFF"/>
                    </a:gs>
                  </a:gsLst>
                  <a:lin ang="5400000" scaled="0"/>
                </a:gradFill>
              </a:rPr>
              <a:t>optimization. </a:t>
            </a:r>
            <a:endParaRPr lang="en-US" sz="1200" dirty="0">
              <a:gradFill>
                <a:gsLst>
                  <a:gs pos="87611">
                    <a:srgbClr val="FFFFFF"/>
                  </a:gs>
                  <a:gs pos="54867">
                    <a:srgbClr val="FFFFFF"/>
                  </a:gs>
                </a:gsLst>
                <a:lin ang="5400000" scaled="0"/>
              </a:gradFill>
            </a:endParaRPr>
          </a:p>
        </p:txBody>
      </p:sp>
      <p:sp>
        <p:nvSpPr>
          <p:cNvPr id="27" name="Rectangle 26"/>
          <p:cNvSpPr/>
          <p:nvPr/>
        </p:nvSpPr>
        <p:spPr bwMode="auto">
          <a:xfrm>
            <a:off x="9091959" y="2344208"/>
            <a:ext cx="3072384" cy="1645710"/>
          </a:xfrm>
          <a:prstGeom prst="rect">
            <a:avLst/>
          </a:prstGeom>
          <a:noFill/>
          <a:ln w="3175">
            <a:solidFill>
              <a:srgbClr val="FFFFFF">
                <a:alpha val="54000"/>
              </a:srgb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8" tIns="146285" rIns="182858" bIns="146285" numCol="1" spcCol="0" rtlCol="0" fromWordArt="0" anchor="t" anchorCtr="0" forceAA="0" compatLnSpc="1">
            <a:prstTxWarp prst="textNoShape">
              <a:avLst/>
            </a:prstTxWarp>
            <a:noAutofit/>
          </a:bodyPr>
          <a:lstStyle/>
          <a:p>
            <a:pPr defTabSz="914012" fontAlgn="base">
              <a:lnSpc>
                <a:spcPct val="90000"/>
              </a:lnSpc>
              <a:spcBef>
                <a:spcPct val="0"/>
              </a:spcBef>
              <a:spcAft>
                <a:spcPct val="0"/>
              </a:spcAft>
            </a:pPr>
            <a:r>
              <a:rPr lang="en-US" spc="-50" dirty="0">
                <a:gradFill>
                  <a:gsLst>
                    <a:gs pos="87611">
                      <a:srgbClr val="FFFFFF"/>
                    </a:gs>
                    <a:gs pos="54867">
                      <a:srgbClr val="FFFFFF"/>
                    </a:gs>
                  </a:gsLst>
                  <a:lin ang="5400000" scaled="0"/>
                </a:gradFill>
              </a:rPr>
              <a:t>Multi-tenant environments </a:t>
            </a:r>
            <a:br>
              <a:rPr lang="en-US" spc="-50" dirty="0">
                <a:gradFill>
                  <a:gsLst>
                    <a:gs pos="87611">
                      <a:srgbClr val="FFFFFF"/>
                    </a:gs>
                    <a:gs pos="54867">
                      <a:srgbClr val="FFFFFF"/>
                    </a:gs>
                  </a:gsLst>
                  <a:lin ang="5400000" scaled="0"/>
                </a:gradFill>
              </a:rPr>
            </a:br>
            <a:r>
              <a:rPr lang="en-US" spc="-50" dirty="0">
                <a:gradFill>
                  <a:gsLst>
                    <a:gs pos="87611">
                      <a:srgbClr val="FFFFFF"/>
                    </a:gs>
                    <a:gs pos="54867">
                      <a:srgbClr val="FFFFFF"/>
                    </a:gs>
                  </a:gsLst>
                  <a:lin ang="5400000" scaled="0"/>
                </a:gradFill>
              </a:rPr>
              <a:t>with </a:t>
            </a:r>
            <a:r>
              <a:rPr lang="en-US" spc="-50" dirty="0" smtClean="0">
                <a:gradFill>
                  <a:gsLst>
                    <a:gs pos="87611">
                      <a:srgbClr val="FFFFFF"/>
                    </a:gs>
                    <a:gs pos="54867">
                      <a:srgbClr val="FFFFFF"/>
                    </a:gs>
                  </a:gsLst>
                  <a:lin ang="5400000" scaled="0"/>
                </a:gradFill>
              </a:rPr>
              <a:t>isolation.</a:t>
            </a:r>
            <a:endParaRPr lang="en-US" sz="1200" dirty="0" smtClean="0">
              <a:gradFill>
                <a:gsLst>
                  <a:gs pos="87611">
                    <a:srgbClr val="FFFFFF"/>
                  </a:gs>
                  <a:gs pos="54867">
                    <a:srgbClr val="FFFFFF"/>
                  </a:gs>
                </a:gsLst>
                <a:lin ang="5400000" scaled="0"/>
              </a:gradFill>
            </a:endParaRPr>
          </a:p>
          <a:p>
            <a:pPr defTabSz="914012" fontAlgn="base">
              <a:lnSpc>
                <a:spcPct val="90000"/>
              </a:lnSpc>
              <a:spcBef>
                <a:spcPts val="400"/>
              </a:spcBef>
              <a:spcAft>
                <a:spcPct val="0"/>
              </a:spcAft>
            </a:pPr>
            <a:r>
              <a:rPr lang="en-US" sz="1200" dirty="0" smtClean="0">
                <a:gradFill>
                  <a:gsLst>
                    <a:gs pos="87611">
                      <a:srgbClr val="FFFFFF"/>
                    </a:gs>
                    <a:gs pos="54867">
                      <a:srgbClr val="FFFFFF"/>
                    </a:gs>
                  </a:gsLst>
                  <a:lin ang="5400000" scaled="0"/>
                </a:gradFill>
              </a:rPr>
              <a:t>Resource metering.</a:t>
            </a:r>
            <a:endParaRPr lang="en-US" sz="1200" dirty="0">
              <a:gradFill>
                <a:gsLst>
                  <a:gs pos="87611">
                    <a:srgbClr val="FFFFFF"/>
                  </a:gs>
                  <a:gs pos="54867">
                    <a:srgbClr val="FFFFFF"/>
                  </a:gs>
                </a:gsLst>
                <a:lin ang="5400000" scaled="0"/>
              </a:gradFill>
            </a:endParaRPr>
          </a:p>
          <a:p>
            <a:pPr defTabSz="914012" fontAlgn="base">
              <a:lnSpc>
                <a:spcPct val="90000"/>
              </a:lnSpc>
              <a:spcBef>
                <a:spcPts val="300"/>
              </a:spcBef>
              <a:spcAft>
                <a:spcPct val="0"/>
              </a:spcAft>
            </a:pPr>
            <a:r>
              <a:rPr lang="en-US" sz="1200" dirty="0">
                <a:gradFill>
                  <a:gsLst>
                    <a:gs pos="87611">
                      <a:srgbClr val="FFFFFF"/>
                    </a:gs>
                    <a:gs pos="54867">
                      <a:srgbClr val="FFFFFF"/>
                    </a:gs>
                  </a:gsLst>
                  <a:lin ang="5400000" scaled="0"/>
                </a:gradFill>
              </a:rPr>
              <a:t>High-density web </a:t>
            </a:r>
            <a:r>
              <a:rPr lang="en-US" sz="1200" dirty="0" smtClean="0">
                <a:gradFill>
                  <a:gsLst>
                    <a:gs pos="87611">
                      <a:srgbClr val="FFFFFF"/>
                    </a:gs>
                    <a:gs pos="54867">
                      <a:srgbClr val="FFFFFF"/>
                    </a:gs>
                  </a:gsLst>
                  <a:lin ang="5400000" scaled="0"/>
                </a:gradFill>
              </a:rPr>
              <a:t>sites and VMs.</a:t>
            </a:r>
            <a:endParaRPr lang="en-US" sz="1200" dirty="0">
              <a:gradFill>
                <a:gsLst>
                  <a:gs pos="87611">
                    <a:srgbClr val="FFFFFF"/>
                  </a:gs>
                  <a:gs pos="54867">
                    <a:srgbClr val="FFFFFF"/>
                  </a:gs>
                </a:gsLst>
                <a:lin ang="5400000" scaled="0"/>
              </a:gradFill>
            </a:endParaRPr>
          </a:p>
        </p:txBody>
      </p:sp>
      <p:sp>
        <p:nvSpPr>
          <p:cNvPr id="28" name="Rectangle 27"/>
          <p:cNvSpPr/>
          <p:nvPr/>
        </p:nvSpPr>
        <p:spPr bwMode="auto">
          <a:xfrm>
            <a:off x="10124542" y="4031601"/>
            <a:ext cx="2048256" cy="1645710"/>
          </a:xfrm>
          <a:prstGeom prst="rect">
            <a:avLst/>
          </a:prstGeom>
          <a:noFill/>
          <a:ln w="3175">
            <a:solidFill>
              <a:srgbClr val="FFFFFF">
                <a:alpha val="54000"/>
              </a:srgb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8" tIns="146285" rIns="182858" bIns="146285" numCol="1" spcCol="0" rtlCol="0" fromWordArt="0" anchor="t" anchorCtr="0" forceAA="0" compatLnSpc="1">
            <a:prstTxWarp prst="textNoShape">
              <a:avLst/>
            </a:prstTxWarp>
            <a:noAutofit/>
          </a:bodyPr>
          <a:lstStyle/>
          <a:p>
            <a:pPr defTabSz="914012" fontAlgn="base">
              <a:lnSpc>
                <a:spcPct val="90000"/>
              </a:lnSpc>
              <a:spcBef>
                <a:spcPct val="0"/>
              </a:spcBef>
              <a:spcAft>
                <a:spcPct val="0"/>
              </a:spcAft>
            </a:pPr>
            <a:r>
              <a:rPr lang="en-US" spc="-50" dirty="0">
                <a:gradFill>
                  <a:gsLst>
                    <a:gs pos="87611">
                      <a:srgbClr val="FFFFFF"/>
                    </a:gs>
                    <a:gs pos="54867">
                      <a:srgbClr val="FFFFFF"/>
                    </a:gs>
                  </a:gsLst>
                  <a:lin ang="5400000" scaled="0"/>
                </a:gradFill>
              </a:rPr>
              <a:t>Application </a:t>
            </a:r>
            <a:r>
              <a:rPr lang="en-US" spc="-50" dirty="0" smtClean="0">
                <a:gradFill>
                  <a:gsLst>
                    <a:gs pos="87611">
                      <a:srgbClr val="FFFFFF"/>
                    </a:gs>
                    <a:gs pos="54867">
                      <a:srgbClr val="FFFFFF"/>
                    </a:gs>
                  </a:gsLst>
                  <a:lin ang="5400000" scaled="0"/>
                </a:gradFill>
              </a:rPr>
              <a:t/>
            </a:r>
            <a:br>
              <a:rPr lang="en-US" spc="-50" dirty="0" smtClean="0">
                <a:gradFill>
                  <a:gsLst>
                    <a:gs pos="87611">
                      <a:srgbClr val="FFFFFF"/>
                    </a:gs>
                    <a:gs pos="54867">
                      <a:srgbClr val="FFFFFF"/>
                    </a:gs>
                  </a:gsLst>
                  <a:lin ang="5400000" scaled="0"/>
                </a:gradFill>
              </a:rPr>
            </a:br>
            <a:r>
              <a:rPr lang="en-US" spc="-50" dirty="0" smtClean="0">
                <a:gradFill>
                  <a:gsLst>
                    <a:gs pos="87611">
                      <a:srgbClr val="FFFFFF"/>
                    </a:gs>
                    <a:gs pos="54867">
                      <a:srgbClr val="FFFFFF"/>
                    </a:gs>
                  </a:gsLst>
                  <a:lin ang="5400000" scaled="0"/>
                </a:gradFill>
              </a:rPr>
              <a:t>and web.</a:t>
            </a:r>
            <a:endParaRPr lang="en-US" spc="-50" dirty="0">
              <a:gradFill>
                <a:gsLst>
                  <a:gs pos="87611">
                    <a:srgbClr val="FFFFFF"/>
                  </a:gs>
                  <a:gs pos="54867">
                    <a:srgbClr val="FFFFFF"/>
                  </a:gs>
                </a:gsLst>
                <a:lin ang="5400000" scaled="0"/>
              </a:gradFill>
            </a:endParaRPr>
          </a:p>
          <a:p>
            <a:pPr defTabSz="914012" fontAlgn="base">
              <a:lnSpc>
                <a:spcPct val="90000"/>
              </a:lnSpc>
              <a:spcBef>
                <a:spcPts val="400"/>
              </a:spcBef>
              <a:spcAft>
                <a:spcPct val="0"/>
              </a:spcAft>
            </a:pPr>
            <a:r>
              <a:rPr lang="en-US" sz="1200" dirty="0">
                <a:gradFill>
                  <a:gsLst>
                    <a:gs pos="87611">
                      <a:srgbClr val="FFFFFF"/>
                    </a:gs>
                    <a:gs pos="54867">
                      <a:srgbClr val="FFFFFF"/>
                    </a:gs>
                  </a:gsLst>
                  <a:lin ang="5400000" scaled="0"/>
                </a:gradFill>
              </a:rPr>
              <a:t>NUMA-aware </a:t>
            </a:r>
            <a:r>
              <a:rPr lang="en-US" sz="1200" dirty="0" smtClean="0">
                <a:gradFill>
                  <a:gsLst>
                    <a:gs pos="87611">
                      <a:srgbClr val="FFFFFF"/>
                    </a:gs>
                    <a:gs pos="54867">
                      <a:srgbClr val="FFFFFF"/>
                    </a:gs>
                  </a:gsLst>
                  <a:lin ang="5400000" scaled="0"/>
                </a:gradFill>
              </a:rPr>
              <a:t>scalability.</a:t>
            </a:r>
            <a:endParaRPr lang="en-US" sz="1200" dirty="0">
              <a:gradFill>
                <a:gsLst>
                  <a:gs pos="87611">
                    <a:srgbClr val="FFFFFF"/>
                  </a:gs>
                  <a:gs pos="54867">
                    <a:srgbClr val="FFFFFF"/>
                  </a:gs>
                </a:gsLst>
                <a:lin ang="5400000" scaled="0"/>
              </a:gradFill>
            </a:endParaRPr>
          </a:p>
          <a:p>
            <a:pPr defTabSz="914012" fontAlgn="base">
              <a:lnSpc>
                <a:spcPct val="90000"/>
              </a:lnSpc>
              <a:spcBef>
                <a:spcPts val="400"/>
              </a:spcBef>
              <a:spcAft>
                <a:spcPct val="0"/>
              </a:spcAft>
            </a:pPr>
            <a:r>
              <a:rPr lang="en-US" sz="1200" dirty="0">
                <a:gradFill>
                  <a:gsLst>
                    <a:gs pos="87611">
                      <a:srgbClr val="FFFFFF"/>
                    </a:gs>
                    <a:gs pos="54867">
                      <a:srgbClr val="FFFFFF"/>
                    </a:gs>
                  </a:gsLst>
                  <a:lin ang="5400000" scaled="0"/>
                </a:gradFill>
              </a:rPr>
              <a:t>Support for open standards and </a:t>
            </a:r>
            <a:r>
              <a:rPr lang="en-US" sz="1200" dirty="0" smtClean="0">
                <a:gradFill>
                  <a:gsLst>
                    <a:gs pos="87611">
                      <a:srgbClr val="FFFFFF"/>
                    </a:gs>
                    <a:gs pos="54867">
                      <a:srgbClr val="FFFFFF"/>
                    </a:gs>
                  </a:gsLst>
                  <a:lin ang="5400000" scaled="0"/>
                </a:gradFill>
              </a:rPr>
              <a:t/>
            </a:r>
            <a:br>
              <a:rPr lang="en-US" sz="1200" dirty="0" smtClean="0">
                <a:gradFill>
                  <a:gsLst>
                    <a:gs pos="87611">
                      <a:srgbClr val="FFFFFF"/>
                    </a:gs>
                    <a:gs pos="54867">
                      <a:srgbClr val="FFFFFF"/>
                    </a:gs>
                  </a:gsLst>
                  <a:lin ang="5400000" scaled="0"/>
                </a:gradFill>
              </a:rPr>
            </a:br>
            <a:r>
              <a:rPr lang="en-US" sz="1200" dirty="0" smtClean="0">
                <a:gradFill>
                  <a:gsLst>
                    <a:gs pos="87611">
                      <a:srgbClr val="FFFFFF"/>
                    </a:gs>
                    <a:gs pos="54867">
                      <a:srgbClr val="FFFFFF"/>
                    </a:gs>
                  </a:gsLst>
                  <a:lin ang="5400000" scaled="0"/>
                </a:gradFill>
              </a:rPr>
              <a:t>multiple languages.</a:t>
            </a:r>
            <a:endParaRPr lang="en-US" sz="1200" dirty="0">
              <a:gradFill>
                <a:gsLst>
                  <a:gs pos="87611">
                    <a:srgbClr val="FFFFFF"/>
                  </a:gs>
                  <a:gs pos="54867">
                    <a:srgbClr val="FFFFFF"/>
                  </a:gs>
                </a:gsLst>
                <a:lin ang="5400000" scaled="0"/>
              </a:gradFill>
            </a:endParaRPr>
          </a:p>
        </p:txBody>
      </p:sp>
      <p:sp>
        <p:nvSpPr>
          <p:cNvPr id="30" name="Rectangle 29"/>
          <p:cNvSpPr/>
          <p:nvPr/>
        </p:nvSpPr>
        <p:spPr bwMode="auto">
          <a:xfrm>
            <a:off x="6023768" y="4033838"/>
            <a:ext cx="2002536" cy="1641248"/>
          </a:xfrm>
          <a:prstGeom prst="rect">
            <a:avLst/>
          </a:prstGeom>
          <a:noFill/>
          <a:ln w="3175">
            <a:solidFill>
              <a:srgbClr val="FFFFFF">
                <a:alpha val="54000"/>
              </a:srgb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8" tIns="146285" rIns="91441" bIns="146285" numCol="1" spcCol="0" rtlCol="0" fromWordArt="0" anchor="t" anchorCtr="0" forceAA="0" compatLnSpc="1">
            <a:prstTxWarp prst="textNoShape">
              <a:avLst/>
            </a:prstTxWarp>
            <a:noAutofit/>
          </a:bodyPr>
          <a:lstStyle/>
          <a:p>
            <a:pPr defTabSz="914012" fontAlgn="base">
              <a:lnSpc>
                <a:spcPct val="90000"/>
              </a:lnSpc>
              <a:spcBef>
                <a:spcPct val="0"/>
              </a:spcBef>
              <a:spcAft>
                <a:spcPct val="0"/>
              </a:spcAft>
            </a:pPr>
            <a:r>
              <a:rPr lang="en-US" spc="-50" dirty="0">
                <a:gradFill>
                  <a:gsLst>
                    <a:gs pos="87611">
                      <a:srgbClr val="FFFFFF"/>
                    </a:gs>
                    <a:gs pos="54867">
                      <a:srgbClr val="FFFFFF"/>
                    </a:gs>
                  </a:gsLst>
                  <a:lin ang="5400000" scaled="0"/>
                </a:gradFill>
              </a:rPr>
              <a:t>Software-defined </a:t>
            </a:r>
            <a:r>
              <a:rPr lang="en-US" spc="-50" dirty="0" smtClean="0">
                <a:gradFill>
                  <a:gsLst>
                    <a:gs pos="87611">
                      <a:srgbClr val="FFFFFF"/>
                    </a:gs>
                    <a:gs pos="54867">
                      <a:srgbClr val="FFFFFF"/>
                    </a:gs>
                  </a:gsLst>
                  <a:lin ang="5400000" scaled="0"/>
                </a:gradFill>
              </a:rPr>
              <a:t>networking. </a:t>
            </a:r>
            <a:endParaRPr lang="en-US" spc="-50" dirty="0">
              <a:gradFill>
                <a:gsLst>
                  <a:gs pos="87611">
                    <a:srgbClr val="FFFFFF"/>
                  </a:gs>
                  <a:gs pos="54867">
                    <a:srgbClr val="FFFFFF"/>
                  </a:gs>
                </a:gsLst>
                <a:lin ang="5400000" scaled="0"/>
              </a:gradFill>
            </a:endParaRPr>
          </a:p>
          <a:p>
            <a:pPr defTabSz="914012" fontAlgn="base">
              <a:lnSpc>
                <a:spcPct val="90000"/>
              </a:lnSpc>
              <a:spcBef>
                <a:spcPts val="400"/>
              </a:spcBef>
              <a:spcAft>
                <a:spcPct val="0"/>
              </a:spcAft>
            </a:pPr>
            <a:r>
              <a:rPr lang="en-US" sz="1200" dirty="0">
                <a:gradFill>
                  <a:gsLst>
                    <a:gs pos="87611">
                      <a:srgbClr val="FFFFFF"/>
                    </a:gs>
                    <a:gs pos="54867">
                      <a:srgbClr val="FFFFFF"/>
                    </a:gs>
                  </a:gsLst>
                  <a:lin ang="5400000" scaled="0"/>
                </a:gradFill>
              </a:rPr>
              <a:t>Hyper-V network virtualization with </a:t>
            </a:r>
            <a:r>
              <a:rPr lang="en-US" sz="1200" dirty="0" smtClean="0">
                <a:gradFill>
                  <a:gsLst>
                    <a:gs pos="87611">
                      <a:srgbClr val="FFFFFF"/>
                    </a:gs>
                    <a:gs pos="54867">
                      <a:srgbClr val="FFFFFF"/>
                    </a:gs>
                  </a:gsLst>
                  <a:lin ang="5400000" scaled="0"/>
                </a:gradFill>
              </a:rPr>
              <a:t/>
            </a:r>
            <a:br>
              <a:rPr lang="en-US" sz="1200" dirty="0" smtClean="0">
                <a:gradFill>
                  <a:gsLst>
                    <a:gs pos="87611">
                      <a:srgbClr val="FFFFFF"/>
                    </a:gs>
                    <a:gs pos="54867">
                      <a:srgbClr val="FFFFFF"/>
                    </a:gs>
                  </a:gsLst>
                  <a:lin ang="5400000" scaled="0"/>
                </a:gradFill>
              </a:rPr>
            </a:br>
            <a:r>
              <a:rPr lang="en-US" sz="1200" dirty="0" smtClean="0">
                <a:gradFill>
                  <a:gsLst>
                    <a:gs pos="87611">
                      <a:srgbClr val="FFFFFF"/>
                    </a:gs>
                    <a:gs pos="54867">
                      <a:srgbClr val="FFFFFF"/>
                    </a:gs>
                  </a:gsLst>
                  <a:lin ang="5400000" scaled="0"/>
                </a:gradFill>
              </a:rPr>
              <a:t>multi-tenant</a:t>
            </a:r>
            <a:r>
              <a:rPr lang="en-US" sz="1200" dirty="0">
                <a:gradFill>
                  <a:gsLst>
                    <a:gs pos="87611">
                      <a:srgbClr val="FFFFFF"/>
                    </a:gs>
                    <a:gs pos="54867">
                      <a:srgbClr val="FFFFFF"/>
                    </a:gs>
                  </a:gsLst>
                  <a:lin ang="5400000" scaled="0"/>
                </a:gradFill>
              </a:rPr>
              <a:t>, site-to-site </a:t>
            </a:r>
            <a:r>
              <a:rPr lang="en-US" sz="1200" dirty="0" smtClean="0">
                <a:gradFill>
                  <a:gsLst>
                    <a:gs pos="87611">
                      <a:srgbClr val="FFFFFF"/>
                    </a:gs>
                    <a:gs pos="54867">
                      <a:srgbClr val="FFFFFF"/>
                    </a:gs>
                  </a:gsLst>
                  <a:lin ang="5400000" scaled="0"/>
                </a:gradFill>
              </a:rPr>
              <a:t>gateway network </a:t>
            </a:r>
            <a:r>
              <a:rPr lang="en-US" sz="1200" dirty="0" err="1" smtClean="0">
                <a:gradFill>
                  <a:gsLst>
                    <a:gs pos="87611">
                      <a:srgbClr val="FFFFFF"/>
                    </a:gs>
                    <a:gs pos="54867">
                      <a:srgbClr val="FFFFFF"/>
                    </a:gs>
                  </a:gsLst>
                  <a:lin ang="5400000" scaled="0"/>
                </a:gradFill>
              </a:rPr>
              <a:t>QoS</a:t>
            </a:r>
            <a:r>
              <a:rPr lang="en-US" sz="1200" dirty="0" smtClean="0">
                <a:gradFill>
                  <a:gsLst>
                    <a:gs pos="87611">
                      <a:srgbClr val="FFFFFF"/>
                    </a:gs>
                    <a:gs pos="54867">
                      <a:srgbClr val="FFFFFF"/>
                    </a:gs>
                  </a:gsLst>
                  <a:lin ang="5400000" scaled="0"/>
                </a:gradFill>
              </a:rPr>
              <a:t>.</a:t>
            </a:r>
            <a:endParaRPr lang="en-US" sz="1200" dirty="0">
              <a:gradFill>
                <a:gsLst>
                  <a:gs pos="87611">
                    <a:srgbClr val="FFFFFF"/>
                  </a:gs>
                  <a:gs pos="54867">
                    <a:srgbClr val="FFFFFF"/>
                  </a:gs>
                </a:gsLst>
                <a:lin ang="5400000" scaled="0"/>
              </a:gradFill>
            </a:endParaRPr>
          </a:p>
        </p:txBody>
      </p:sp>
      <p:sp>
        <p:nvSpPr>
          <p:cNvPr id="47" name="TextBox 46"/>
          <p:cNvSpPr txBox="1"/>
          <p:nvPr/>
        </p:nvSpPr>
        <p:spPr>
          <a:xfrm>
            <a:off x="6021392" y="5809396"/>
            <a:ext cx="5500687" cy="904747"/>
          </a:xfrm>
          <a:prstGeom prst="rect">
            <a:avLst/>
          </a:prstGeom>
          <a:noFill/>
        </p:spPr>
        <p:txBody>
          <a:bodyPr wrap="square" lIns="182858" tIns="146285" rIns="182858" bIns="146285" rtlCol="0">
            <a:spAutoFit/>
          </a:bodyPr>
          <a:lstStyle/>
          <a:p>
            <a:pPr>
              <a:lnSpc>
                <a:spcPct val="90000"/>
              </a:lnSpc>
            </a:pPr>
            <a:r>
              <a:rPr lang="en-US" sz="4400" spc="-102" dirty="0">
                <a:ln w="3175">
                  <a:noFill/>
                </a:ln>
                <a:gradFill>
                  <a:gsLst>
                    <a:gs pos="1250">
                      <a:schemeClr val="tx2"/>
                    </a:gs>
                    <a:gs pos="100000">
                      <a:schemeClr val="tx2"/>
                    </a:gs>
                  </a:gsLst>
                  <a:lin ang="5400000" scaled="0"/>
                </a:gradFill>
                <a:latin typeface="+mj-lt"/>
                <a:cs typeface="Arial" charset="0"/>
              </a:rPr>
              <a:t>And many others….</a:t>
            </a:r>
          </a:p>
        </p:txBody>
      </p:sp>
      <p:sp>
        <p:nvSpPr>
          <p:cNvPr id="3" name="Title 2"/>
          <p:cNvSpPr>
            <a:spLocks noGrp="1"/>
          </p:cNvSpPr>
          <p:nvPr>
            <p:ph type="title"/>
          </p:nvPr>
        </p:nvSpPr>
        <p:spPr/>
        <p:txBody>
          <a:bodyPr/>
          <a:lstStyle/>
          <a:p>
            <a:r>
              <a:rPr lang="en-US" sz="2800" b="1" dirty="0" smtClean="0"/>
              <a:t>Bringing Massively Scalable Cloud Features to Customer Environments</a:t>
            </a:r>
            <a:endParaRPr lang="en-US" sz="2800" b="1" dirty="0"/>
          </a:p>
        </p:txBody>
      </p:sp>
    </p:spTree>
    <p:extLst>
      <p:ext uri="{BB962C8B-B14F-4D97-AF65-F5344CB8AC3E}">
        <p14:creationId xmlns:p14="http://schemas.microsoft.com/office/powerpoint/2010/main" val="207542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decel="100000" fill="hold" nodeType="withEffect">
                                  <p:stCondLst>
                                    <p:cond delay="250"/>
                                  </p:stCondLst>
                                  <p:childTnLst>
                                    <p:animMotion origin="layout" path="M -4.70258E-6 -3.26373E-6 L -0.61118 -3.26373E-6 " pathEditMode="relative" rAng="0" ptsTypes="AA">
                                      <p:cBhvr>
                                        <p:cTn id="6" dur="1000" fill="hold"/>
                                        <p:tgtEl>
                                          <p:spTgt spid="7"/>
                                        </p:tgtEl>
                                        <p:attrNameLst>
                                          <p:attrName>ppt_x</p:attrName>
                                          <p:attrName>ppt_y</p:attrName>
                                        </p:attrNameLst>
                                      </p:cBhvr>
                                      <p:rCtr x="-30559" y="0"/>
                                    </p:animMotion>
                                  </p:childTnLst>
                                </p:cTn>
                              </p:par>
                              <p:par>
                                <p:cTn id="7" presetID="2" presetClass="entr" presetSubtype="8" decel="100000" fill="hold" grpId="0" nodeType="withEffect">
                                  <p:stCondLst>
                                    <p:cond delay="750"/>
                                  </p:stCondLst>
                                  <p:childTnLst>
                                    <p:set>
                                      <p:cBhvr>
                                        <p:cTn id="8" dur="1" fill="hold">
                                          <p:stCondLst>
                                            <p:cond delay="0"/>
                                          </p:stCondLst>
                                        </p:cTn>
                                        <p:tgtEl>
                                          <p:spTgt spid="43"/>
                                        </p:tgtEl>
                                        <p:attrNameLst>
                                          <p:attrName>style.visibility</p:attrName>
                                        </p:attrNameLst>
                                      </p:cBhvr>
                                      <p:to>
                                        <p:strVal val="visible"/>
                                      </p:to>
                                    </p:set>
                                    <p:anim calcmode="lin" valueType="num">
                                      <p:cBhvr additive="base">
                                        <p:cTn id="9" dur="750" fill="hold"/>
                                        <p:tgtEl>
                                          <p:spTgt spid="43"/>
                                        </p:tgtEl>
                                        <p:attrNameLst>
                                          <p:attrName>ppt_x</p:attrName>
                                        </p:attrNameLst>
                                      </p:cBhvr>
                                      <p:tavLst>
                                        <p:tav tm="0">
                                          <p:val>
                                            <p:strVal val="0-#ppt_w/2"/>
                                          </p:val>
                                        </p:tav>
                                        <p:tav tm="100000">
                                          <p:val>
                                            <p:strVal val="#ppt_x"/>
                                          </p:val>
                                        </p:tav>
                                      </p:tavLst>
                                    </p:anim>
                                    <p:anim calcmode="lin" valueType="num">
                                      <p:cBhvr additive="base">
                                        <p:cTn id="10" dur="750" fill="hold"/>
                                        <p:tgtEl>
                                          <p:spTgt spid="43"/>
                                        </p:tgtEl>
                                        <p:attrNameLst>
                                          <p:attrName>ppt_y</p:attrName>
                                        </p:attrNameLst>
                                      </p:cBhvr>
                                      <p:tavLst>
                                        <p:tav tm="0">
                                          <p:val>
                                            <p:strVal val="#ppt_y"/>
                                          </p:val>
                                        </p:tav>
                                        <p:tav tm="100000">
                                          <p:val>
                                            <p:strVal val="#ppt_y"/>
                                          </p:val>
                                        </p:tav>
                                      </p:tavLst>
                                    </p:anim>
                                  </p:childTnLst>
                                </p:cTn>
                              </p:par>
                              <p:par>
                                <p:cTn id="11" presetID="1" presetClass="entr" presetSubtype="0" fill="hold" grpId="0" nodeType="withEffect">
                                  <p:stCondLst>
                                    <p:cond delay="1500"/>
                                  </p:stCondLst>
                                  <p:childTnLst>
                                    <p:set>
                                      <p:cBhvr>
                                        <p:cTn id="12" dur="1" fill="hold">
                                          <p:stCondLst>
                                            <p:cond delay="0"/>
                                          </p:stCondLst>
                                        </p:cTn>
                                        <p:tgtEl>
                                          <p:spTgt spid="11"/>
                                        </p:tgtEl>
                                        <p:attrNameLst>
                                          <p:attrName>style.visibility</p:attrName>
                                        </p:attrNameLst>
                                      </p:cBhvr>
                                      <p:to>
                                        <p:strVal val="visible"/>
                                      </p:to>
                                    </p:set>
                                  </p:childTnLst>
                                </p:cTn>
                              </p:par>
                              <p:par>
                                <p:cTn id="13" presetID="35" presetClass="path" presetSubtype="0" decel="100000" fill="hold" grpId="2" nodeType="withEffect">
                                  <p:stCondLst>
                                    <p:cond delay="1500"/>
                                  </p:stCondLst>
                                  <p:childTnLst>
                                    <p:animMotion origin="layout" path="M -4.7613E-6 -3.26373E-6 L -0.26831 -3.26373E-6 " pathEditMode="relative" rAng="0" ptsTypes="AA">
                                      <p:cBhvr>
                                        <p:cTn id="14" dur="500" spd="-100000" fill="hold"/>
                                        <p:tgtEl>
                                          <p:spTgt spid="11"/>
                                        </p:tgtEl>
                                        <p:attrNameLst>
                                          <p:attrName>ppt_x</p:attrName>
                                          <p:attrName>ppt_y</p:attrName>
                                        </p:attrNameLst>
                                      </p:cBhvr>
                                      <p:rCtr x="-13416" y="0"/>
                                    </p:animMotion>
                                  </p:childTnLst>
                                </p:cTn>
                              </p:par>
                              <p:par>
                                <p:cTn id="15" presetID="6" presetClass="emph" presetSubtype="0" accel="100000" autoRev="1" fill="hold" grpId="1" nodeType="withEffect">
                                  <p:stCondLst>
                                    <p:cond delay="1000"/>
                                  </p:stCondLst>
                                  <p:childTnLst>
                                    <p:animScale>
                                      <p:cBhvr>
                                        <p:cTn id="16" dur="500" fill="hold"/>
                                        <p:tgtEl>
                                          <p:spTgt spid="11"/>
                                        </p:tgtEl>
                                      </p:cBhvr>
                                      <p:by x="0" y="100000"/>
                                    </p:animScale>
                                  </p:childTnLst>
                                </p:cTn>
                              </p:par>
                              <p:par>
                                <p:cTn id="17" presetID="2" presetClass="entr" presetSubtype="2" decel="100000" fill="hold" grpId="0" nodeType="withEffect">
                                  <p:stCondLst>
                                    <p:cond delay="175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600" fill="hold"/>
                                        <p:tgtEl>
                                          <p:spTgt spid="6"/>
                                        </p:tgtEl>
                                        <p:attrNameLst>
                                          <p:attrName>ppt_x</p:attrName>
                                        </p:attrNameLst>
                                      </p:cBhvr>
                                      <p:tavLst>
                                        <p:tav tm="0">
                                          <p:val>
                                            <p:strVal val="1+#ppt_w/2"/>
                                          </p:val>
                                        </p:tav>
                                        <p:tav tm="100000">
                                          <p:val>
                                            <p:strVal val="#ppt_x"/>
                                          </p:val>
                                        </p:tav>
                                      </p:tavLst>
                                    </p:anim>
                                    <p:anim calcmode="lin" valueType="num">
                                      <p:cBhvr additive="base">
                                        <p:cTn id="20" dur="6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185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600" fill="hold"/>
                                        <p:tgtEl>
                                          <p:spTgt spid="30"/>
                                        </p:tgtEl>
                                        <p:attrNameLst>
                                          <p:attrName>ppt_x</p:attrName>
                                        </p:attrNameLst>
                                      </p:cBhvr>
                                      <p:tavLst>
                                        <p:tav tm="0">
                                          <p:val>
                                            <p:strVal val="1+#ppt_w/2"/>
                                          </p:val>
                                        </p:tav>
                                        <p:tav tm="100000">
                                          <p:val>
                                            <p:strVal val="#ppt_x"/>
                                          </p:val>
                                        </p:tav>
                                      </p:tavLst>
                                    </p:anim>
                                    <p:anim calcmode="lin" valueType="num">
                                      <p:cBhvr additive="base">
                                        <p:cTn id="24" dur="600" fill="hold"/>
                                        <p:tgtEl>
                                          <p:spTgt spid="30"/>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195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600" fill="hold"/>
                                        <p:tgtEl>
                                          <p:spTgt spid="27"/>
                                        </p:tgtEl>
                                        <p:attrNameLst>
                                          <p:attrName>ppt_x</p:attrName>
                                        </p:attrNameLst>
                                      </p:cBhvr>
                                      <p:tavLst>
                                        <p:tav tm="0">
                                          <p:val>
                                            <p:strVal val="1+#ppt_w/2"/>
                                          </p:val>
                                        </p:tav>
                                        <p:tav tm="100000">
                                          <p:val>
                                            <p:strVal val="#ppt_x"/>
                                          </p:val>
                                        </p:tav>
                                      </p:tavLst>
                                    </p:anim>
                                    <p:anim calcmode="lin" valueType="num">
                                      <p:cBhvr additive="base">
                                        <p:cTn id="28" dur="60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205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600" fill="hold"/>
                                        <p:tgtEl>
                                          <p:spTgt spid="25"/>
                                        </p:tgtEl>
                                        <p:attrNameLst>
                                          <p:attrName>ppt_x</p:attrName>
                                        </p:attrNameLst>
                                      </p:cBhvr>
                                      <p:tavLst>
                                        <p:tav tm="0">
                                          <p:val>
                                            <p:strVal val="1+#ppt_w/2"/>
                                          </p:val>
                                        </p:tav>
                                        <p:tav tm="100000">
                                          <p:val>
                                            <p:strVal val="#ppt_x"/>
                                          </p:val>
                                        </p:tav>
                                      </p:tavLst>
                                    </p:anim>
                                    <p:anim calcmode="lin" valueType="num">
                                      <p:cBhvr additive="base">
                                        <p:cTn id="32" dur="600" fill="hold"/>
                                        <p:tgtEl>
                                          <p:spTgt spid="25"/>
                                        </p:tgtEl>
                                        <p:attrNameLst>
                                          <p:attrName>ppt_y</p:attrName>
                                        </p:attrNameLst>
                                      </p:cBhvr>
                                      <p:tavLst>
                                        <p:tav tm="0">
                                          <p:val>
                                            <p:strVal val="#ppt_y"/>
                                          </p:val>
                                        </p:tav>
                                        <p:tav tm="100000">
                                          <p:val>
                                            <p:strVal val="#ppt_y"/>
                                          </p:val>
                                        </p:tav>
                                      </p:tavLst>
                                    </p:anim>
                                  </p:childTnLst>
                                </p:cTn>
                              </p:par>
                              <p:par>
                                <p:cTn id="33" presetID="2" presetClass="entr" presetSubtype="2" decel="100000" fill="hold" grpId="0" nodeType="withEffect">
                                  <p:stCondLst>
                                    <p:cond delay="215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600" fill="hold"/>
                                        <p:tgtEl>
                                          <p:spTgt spid="28"/>
                                        </p:tgtEl>
                                        <p:attrNameLst>
                                          <p:attrName>ppt_x</p:attrName>
                                        </p:attrNameLst>
                                      </p:cBhvr>
                                      <p:tavLst>
                                        <p:tav tm="0">
                                          <p:val>
                                            <p:strVal val="1+#ppt_w/2"/>
                                          </p:val>
                                        </p:tav>
                                        <p:tav tm="100000">
                                          <p:val>
                                            <p:strVal val="#ppt_x"/>
                                          </p:val>
                                        </p:tav>
                                      </p:tavLst>
                                    </p:anim>
                                    <p:anim calcmode="lin" valueType="num">
                                      <p:cBhvr additive="base">
                                        <p:cTn id="36" dur="600" fill="hold"/>
                                        <p:tgtEl>
                                          <p:spTgt spid="28"/>
                                        </p:tgtEl>
                                        <p:attrNameLst>
                                          <p:attrName>ppt_y</p:attrName>
                                        </p:attrNameLst>
                                      </p:cBhvr>
                                      <p:tavLst>
                                        <p:tav tm="0">
                                          <p:val>
                                            <p:strVal val="#ppt_y"/>
                                          </p:val>
                                        </p:tav>
                                        <p:tav tm="100000">
                                          <p:val>
                                            <p:strVal val="#ppt_y"/>
                                          </p:val>
                                        </p:tav>
                                      </p:tavLst>
                                    </p:anim>
                                  </p:childTnLst>
                                </p:cTn>
                              </p:par>
                            </p:childTnLst>
                          </p:cTn>
                        </p:par>
                        <p:par>
                          <p:cTn id="37" fill="hold">
                            <p:stCondLst>
                              <p:cond delay="2750"/>
                            </p:stCondLst>
                            <p:childTnLst>
                              <p:par>
                                <p:cTn id="38" presetID="2" presetClass="entr" presetSubtype="2" decel="100000" fill="hold" grpId="0" nodeType="afterEffect">
                                  <p:stCondLst>
                                    <p:cond delay="0"/>
                                  </p:stCondLst>
                                  <p:childTnLst>
                                    <p:set>
                                      <p:cBhvr>
                                        <p:cTn id="39" dur="1" fill="hold">
                                          <p:stCondLst>
                                            <p:cond delay="0"/>
                                          </p:stCondLst>
                                        </p:cTn>
                                        <p:tgtEl>
                                          <p:spTgt spid="47"/>
                                        </p:tgtEl>
                                        <p:attrNameLst>
                                          <p:attrName>style.visibility</p:attrName>
                                        </p:attrNameLst>
                                      </p:cBhvr>
                                      <p:to>
                                        <p:strVal val="visible"/>
                                      </p:to>
                                    </p:set>
                                    <p:anim calcmode="lin" valueType="num">
                                      <p:cBhvr additive="base">
                                        <p:cTn id="40" dur="750" fill="hold"/>
                                        <p:tgtEl>
                                          <p:spTgt spid="47"/>
                                        </p:tgtEl>
                                        <p:attrNameLst>
                                          <p:attrName>ppt_x</p:attrName>
                                        </p:attrNameLst>
                                      </p:cBhvr>
                                      <p:tavLst>
                                        <p:tav tm="0">
                                          <p:val>
                                            <p:strVal val="1+#ppt_w/2"/>
                                          </p:val>
                                        </p:tav>
                                        <p:tav tm="100000">
                                          <p:val>
                                            <p:strVal val="#ppt_x"/>
                                          </p:val>
                                        </p:tav>
                                      </p:tavLst>
                                    </p:anim>
                                    <p:anim calcmode="lin" valueType="num">
                                      <p:cBhvr additive="base">
                                        <p:cTn id="41" dur="75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11" grpId="0" animBg="1"/>
      <p:bldP spid="11" grpId="1" animBg="1"/>
      <p:bldP spid="11" grpId="2" animBg="1"/>
      <p:bldP spid="6" grpId="0" animBg="1"/>
      <p:bldP spid="25" grpId="0" animBg="1"/>
      <p:bldP spid="27" grpId="0" animBg="1"/>
      <p:bldP spid="28" grpId="0" animBg="1"/>
      <p:bldP spid="30" grpId="0" animBg="1"/>
      <p:bldP spid="4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531279" y="6526955"/>
            <a:ext cx="572078" cy="223825"/>
          </a:xfrm>
          <a:prstGeom prst="rect">
            <a:avLst/>
          </a:prstGeom>
        </p:spPr>
        <p:txBody>
          <a:bodyPr lIns="93278" tIns="46639" rIns="93278" bIns="46639"/>
          <a:lstStyle/>
          <a:p>
            <a:fld id="{727B4C2D-45E2-4621-8491-2995EB46A674}" type="slidenum">
              <a:rPr lang="en-US" smtClean="0"/>
              <a:pPr/>
              <a:t>90</a:t>
            </a:fld>
            <a:endParaRPr lang="en-US" dirty="0"/>
          </a:p>
        </p:txBody>
      </p:sp>
      <p:pic>
        <p:nvPicPr>
          <p:cNvPr id="2" name="Picture 1"/>
          <p:cNvPicPr>
            <a:picLocks noChangeAspect="1"/>
          </p:cNvPicPr>
          <p:nvPr/>
        </p:nvPicPr>
        <p:blipFill>
          <a:blip r:embed="rId2"/>
          <a:stretch>
            <a:fillRect/>
          </a:stretch>
        </p:blipFill>
        <p:spPr>
          <a:xfrm>
            <a:off x="1" y="738311"/>
            <a:ext cx="12436475" cy="5513452"/>
          </a:xfrm>
          <a:prstGeom prst="rect">
            <a:avLst/>
          </a:prstGeom>
        </p:spPr>
      </p:pic>
    </p:spTree>
    <p:extLst>
      <p:ext uri="{BB962C8B-B14F-4D97-AF65-F5344CB8AC3E}">
        <p14:creationId xmlns:p14="http://schemas.microsoft.com/office/powerpoint/2010/main" val="214035665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531279" y="6526955"/>
            <a:ext cx="572078" cy="223825"/>
          </a:xfrm>
          <a:prstGeom prst="rect">
            <a:avLst/>
          </a:prstGeom>
        </p:spPr>
        <p:txBody>
          <a:bodyPr lIns="93278" tIns="46639" rIns="93278" bIns="46639"/>
          <a:lstStyle/>
          <a:p>
            <a:fld id="{727B4C2D-45E2-4621-8491-2995EB46A674}" type="slidenum">
              <a:rPr lang="en-US" smtClean="0"/>
              <a:pPr/>
              <a:t>91</a:t>
            </a:fld>
            <a:endParaRPr lang="en-US" dirty="0"/>
          </a:p>
        </p:txBody>
      </p:sp>
      <p:pic>
        <p:nvPicPr>
          <p:cNvPr id="4" name="Picture 3"/>
          <p:cNvPicPr>
            <a:picLocks noChangeAspect="1"/>
          </p:cNvPicPr>
          <p:nvPr/>
        </p:nvPicPr>
        <p:blipFill>
          <a:blip r:embed="rId2"/>
          <a:stretch>
            <a:fillRect/>
          </a:stretch>
        </p:blipFill>
        <p:spPr>
          <a:xfrm>
            <a:off x="1140307" y="995937"/>
            <a:ext cx="10133184" cy="2176074"/>
          </a:xfrm>
          <a:prstGeom prst="rect">
            <a:avLst/>
          </a:prstGeom>
        </p:spPr>
      </p:pic>
      <p:sp>
        <p:nvSpPr>
          <p:cNvPr id="5" name="Title 5"/>
          <p:cNvSpPr>
            <a:spLocks noGrp="1"/>
          </p:cNvSpPr>
          <p:nvPr>
            <p:ph type="title"/>
          </p:nvPr>
        </p:nvSpPr>
        <p:spPr>
          <a:xfrm>
            <a:off x="529660" y="233151"/>
            <a:ext cx="11375536" cy="762786"/>
          </a:xfrm>
        </p:spPr>
        <p:txBody>
          <a:bodyPr/>
          <a:lstStyle/>
          <a:p>
            <a:pPr algn="ctr"/>
            <a:r>
              <a:rPr lang="en-US" sz="4900" dirty="0"/>
              <a:t>Standalone Email Plans</a:t>
            </a:r>
            <a:endParaRPr lang="en-US" sz="4900" dirty="0"/>
          </a:p>
        </p:txBody>
      </p:sp>
      <p:sp>
        <p:nvSpPr>
          <p:cNvPr id="6" name="Title 5"/>
          <p:cNvSpPr txBox="1">
            <a:spLocks/>
          </p:cNvSpPr>
          <p:nvPr/>
        </p:nvSpPr>
        <p:spPr>
          <a:xfrm>
            <a:off x="6245120" y="3209773"/>
            <a:ext cx="5028372" cy="762786"/>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a:ln w="3175">
                  <a:noFill/>
                </a:ln>
                <a:gradFill>
                  <a:gsLst>
                    <a:gs pos="1250">
                      <a:schemeClr val="tx2"/>
                    </a:gs>
                    <a:gs pos="100000">
                      <a:schemeClr val="tx2"/>
                    </a:gs>
                  </a:gsLst>
                  <a:lin ang="5400000" scaled="0"/>
                </a:gradFill>
                <a:effectLst/>
                <a:latin typeface="+mj-lt"/>
                <a:ea typeface="+mn-ea"/>
                <a:cs typeface="Arial" charset="0"/>
              </a:defRPr>
            </a:lvl1pPr>
          </a:lstStyle>
          <a:p>
            <a:r>
              <a:rPr lang="en-US" sz="1600" b="1" dirty="0"/>
              <a:t>Includes E1 Features Plus:</a:t>
            </a:r>
          </a:p>
          <a:p>
            <a:r>
              <a:rPr lang="en-US" sz="1600" dirty="0"/>
              <a:t>Unlimited  Email Archive Storage (Mailbox is still 50GB)</a:t>
            </a:r>
          </a:p>
          <a:p>
            <a:r>
              <a:rPr lang="en-US" sz="1600" dirty="0"/>
              <a:t>Hosted Voicemail</a:t>
            </a:r>
          </a:p>
          <a:p>
            <a:r>
              <a:rPr lang="en-US" sz="1600" dirty="0"/>
              <a:t>DLP</a:t>
            </a:r>
            <a:endParaRPr lang="en-US" sz="1600" dirty="0"/>
          </a:p>
        </p:txBody>
      </p:sp>
      <p:sp>
        <p:nvSpPr>
          <p:cNvPr id="7" name="Title 5"/>
          <p:cNvSpPr txBox="1">
            <a:spLocks/>
          </p:cNvSpPr>
          <p:nvPr/>
        </p:nvSpPr>
        <p:spPr>
          <a:xfrm>
            <a:off x="1140308" y="3242166"/>
            <a:ext cx="5028372" cy="3045655"/>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a:ln w="3175">
                  <a:noFill/>
                </a:ln>
                <a:gradFill>
                  <a:gsLst>
                    <a:gs pos="1250">
                      <a:schemeClr val="tx2"/>
                    </a:gs>
                    <a:gs pos="100000">
                      <a:schemeClr val="tx2"/>
                    </a:gs>
                  </a:gsLst>
                  <a:lin ang="5400000" scaled="0"/>
                </a:gradFill>
                <a:effectLst/>
                <a:latin typeface="+mj-lt"/>
                <a:ea typeface="+mn-ea"/>
                <a:cs typeface="Arial" charset="0"/>
              </a:defRPr>
            </a:lvl1pPr>
          </a:lstStyle>
          <a:p>
            <a:r>
              <a:rPr lang="en-US" sz="1600" b="1" dirty="0"/>
              <a:t>Features:</a:t>
            </a:r>
          </a:p>
          <a:p>
            <a:r>
              <a:rPr lang="en-US" sz="1600" dirty="0"/>
              <a:t>50GB Mailboxes and messages up to 25MB</a:t>
            </a:r>
          </a:p>
          <a:p>
            <a:r>
              <a:rPr lang="en-US" sz="1600" dirty="0"/>
              <a:t>Outlook Support</a:t>
            </a:r>
          </a:p>
          <a:p>
            <a:r>
              <a:rPr lang="en-US" sz="1600" dirty="0"/>
              <a:t>Web-based Access</a:t>
            </a:r>
          </a:p>
          <a:p>
            <a:r>
              <a:rPr lang="en-US" sz="1600" dirty="0"/>
              <a:t>Mobility (Mobile Device access)</a:t>
            </a:r>
          </a:p>
          <a:p>
            <a:r>
              <a:rPr lang="en-US" sz="1600" dirty="0"/>
              <a:t>Shared Calendar and Contacts</a:t>
            </a:r>
          </a:p>
          <a:p>
            <a:r>
              <a:rPr lang="en-US" sz="1600" dirty="0"/>
              <a:t>Apps for Outlook (3</a:t>
            </a:r>
            <a:r>
              <a:rPr lang="en-US" sz="1600" baseline="30000" dirty="0"/>
              <a:t>rd</a:t>
            </a:r>
            <a:r>
              <a:rPr lang="en-US" sz="1600" dirty="0"/>
              <a:t> Party App Integration)</a:t>
            </a:r>
          </a:p>
          <a:p>
            <a:r>
              <a:rPr lang="en-US" sz="1600" dirty="0"/>
              <a:t>In-Place Archive</a:t>
            </a:r>
            <a:endParaRPr lang="en-US" sz="1600" dirty="0"/>
          </a:p>
        </p:txBody>
      </p:sp>
    </p:spTree>
    <p:extLst>
      <p:ext uri="{BB962C8B-B14F-4D97-AF65-F5344CB8AC3E}">
        <p14:creationId xmlns:p14="http://schemas.microsoft.com/office/powerpoint/2010/main" val="222991849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29659" y="2486943"/>
            <a:ext cx="11736453" cy="3685734"/>
            <a:chOff x="519112" y="2438400"/>
            <a:chExt cx="6796088" cy="3613793"/>
          </a:xfrm>
        </p:grpSpPr>
        <p:sp>
          <p:nvSpPr>
            <p:cNvPr id="3" name="TextBox 2"/>
            <p:cNvSpPr txBox="1"/>
            <p:nvPr/>
          </p:nvSpPr>
          <p:spPr>
            <a:xfrm>
              <a:off x="519112" y="2438400"/>
              <a:ext cx="6796088" cy="1846659"/>
            </a:xfrm>
            <a:prstGeom prst="rect">
              <a:avLst/>
            </a:prstGeom>
            <a:noFill/>
          </p:spPr>
          <p:txBody>
            <a:bodyPr wrap="square" lIns="0" tIns="0" rIns="0" bIns="0" rtlCol="0">
              <a:spAutoFit/>
            </a:bodyPr>
            <a:lstStyle/>
            <a:p>
              <a:r>
                <a:rPr lang="en-US" sz="6100" spc="-71" dirty="0">
                  <a:solidFill>
                    <a:srgbClr val="FF0000"/>
                  </a:solidFill>
                </a:rPr>
                <a:t>What can a Microsoft Technology Partner Provide?</a:t>
              </a:r>
            </a:p>
          </p:txBody>
        </p:sp>
        <p:sp>
          <p:nvSpPr>
            <p:cNvPr id="4" name="TextBox 3"/>
            <p:cNvSpPr txBox="1"/>
            <p:nvPr/>
          </p:nvSpPr>
          <p:spPr>
            <a:xfrm>
              <a:off x="2436814" y="3928535"/>
              <a:ext cx="1785232" cy="2123658"/>
            </a:xfrm>
            <a:prstGeom prst="rect">
              <a:avLst/>
            </a:prstGeom>
            <a:noFill/>
          </p:spPr>
          <p:txBody>
            <a:bodyPr wrap="square" lIns="0" tIns="0" rIns="0" bIns="0" rtlCol="0">
              <a:spAutoFit/>
            </a:bodyPr>
            <a:lstStyle/>
            <a:p>
              <a:endParaRPr lang="en-US" sz="14100" spc="-71" dirty="0">
                <a:solidFill>
                  <a:schemeClr val="bg1">
                    <a:lumMod val="75000"/>
                  </a:schemeClr>
                </a:solidFill>
              </a:endParaRPr>
            </a:p>
          </p:txBody>
        </p:sp>
      </p:grpSp>
      <p:sp>
        <p:nvSpPr>
          <p:cNvPr id="6" name="Title 5"/>
          <p:cNvSpPr>
            <a:spLocks noGrp="1"/>
          </p:cNvSpPr>
          <p:nvPr>
            <p:ph type="title"/>
          </p:nvPr>
        </p:nvSpPr>
        <p:spPr/>
        <p:txBody>
          <a:bodyPr/>
          <a:lstStyle/>
          <a:p>
            <a:r>
              <a:rPr lang="en-US" sz="4900" dirty="0" smtClean="0">
                <a:solidFill>
                  <a:schemeClr val="tx1">
                    <a:lumMod val="50000"/>
                  </a:schemeClr>
                </a:solidFill>
              </a:rPr>
              <a:t>Isn’t Azure/O365 a Microsoft Public </a:t>
            </a:r>
            <a:r>
              <a:rPr lang="en-US" sz="4900" dirty="0">
                <a:solidFill>
                  <a:schemeClr val="tx1">
                    <a:lumMod val="50000"/>
                  </a:schemeClr>
                </a:solidFill>
              </a:rPr>
              <a:t>Cloud,</a:t>
            </a:r>
            <a:endParaRPr lang="en-US" sz="4900" dirty="0">
              <a:solidFill>
                <a:schemeClr val="tx1">
                  <a:lumMod val="50000"/>
                </a:schemeClr>
              </a:solidFill>
            </a:endParaRPr>
          </a:p>
        </p:txBody>
      </p:sp>
      <p:pic>
        <p:nvPicPr>
          <p:cNvPr id="7" name="Picture 6" descr="Encore logo_primary.jp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7943" y="5102204"/>
            <a:ext cx="3147248" cy="932603"/>
          </a:xfrm>
          <a:prstGeom prst="rect">
            <a:avLst/>
          </a:prstGeom>
        </p:spPr>
      </p:pic>
    </p:spTree>
    <p:extLst>
      <p:ext uri="{BB962C8B-B14F-4D97-AF65-F5344CB8AC3E}">
        <p14:creationId xmlns:p14="http://schemas.microsoft.com/office/powerpoint/2010/main" val="21808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Encore Office 365 Enablement</a:t>
            </a:r>
            <a:endParaRPr lang="en-US" dirty="0"/>
          </a:p>
        </p:txBody>
      </p:sp>
      <p:sp>
        <p:nvSpPr>
          <p:cNvPr id="3" name="Content Placeholder 2"/>
          <p:cNvSpPr>
            <a:spLocks noGrp="1"/>
          </p:cNvSpPr>
          <p:nvPr>
            <p:ph sz="quarter" idx="4"/>
          </p:nvPr>
        </p:nvSpPr>
        <p:spPr>
          <a:xfrm>
            <a:off x="557208" y="3684256"/>
            <a:ext cx="4971186" cy="2564361"/>
          </a:xfrm>
        </p:spPr>
        <p:txBody>
          <a:bodyPr/>
          <a:lstStyle/>
          <a:p>
            <a:r>
              <a:rPr lang="en-US" sz="2400" spc="-71" dirty="0">
                <a:solidFill>
                  <a:schemeClr val="bg1"/>
                </a:solidFill>
                <a:cs typeface="+mn-cs"/>
              </a:rPr>
              <a:t>Encore Office 365 Enhancements</a:t>
            </a:r>
          </a:p>
          <a:p>
            <a:endParaRPr lang="en-US" sz="2400" spc="-71" dirty="0">
              <a:solidFill>
                <a:schemeClr val="bg1"/>
              </a:solidFill>
              <a:cs typeface="+mn-cs"/>
            </a:endParaRPr>
          </a:p>
          <a:p>
            <a:r>
              <a:rPr lang="en-US" sz="2400" spc="-71" dirty="0">
                <a:solidFill>
                  <a:schemeClr val="bg1"/>
                </a:solidFill>
                <a:cs typeface="+mn-cs"/>
              </a:rPr>
              <a:t>Encore is a Managed Gold Partner</a:t>
            </a:r>
          </a:p>
          <a:p>
            <a:endParaRPr lang="en-US" sz="2400" spc="-71" dirty="0">
              <a:solidFill>
                <a:schemeClr val="bg1"/>
              </a:solidFill>
              <a:cs typeface="+mn-cs"/>
            </a:endParaRPr>
          </a:p>
        </p:txBody>
      </p:sp>
      <p:sp>
        <p:nvSpPr>
          <p:cNvPr id="41" name="Rectangle 40"/>
          <p:cNvSpPr/>
          <p:nvPr/>
        </p:nvSpPr>
        <p:spPr bwMode="auto">
          <a:xfrm>
            <a:off x="6435015" y="563886"/>
            <a:ext cx="5532842" cy="758624"/>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b" anchorCtr="0" compatLnSpc="1">
            <a:prstTxWarp prst="textNoShape">
              <a:avLst/>
            </a:prstTxWarp>
          </a:bodyPr>
          <a:lstStyle/>
          <a:p>
            <a:pPr marL="116597" defTabSz="932472" fontAlgn="base">
              <a:lnSpc>
                <a:spcPct val="90000"/>
              </a:lnSpc>
              <a:spcBef>
                <a:spcPct val="0"/>
              </a:spcBef>
              <a:spcAft>
                <a:spcPct val="0"/>
              </a:spcAft>
            </a:pPr>
            <a:r>
              <a:rPr lang="en-US" sz="2400" spc="-71" dirty="0">
                <a:solidFill>
                  <a:schemeClr val="bg1"/>
                </a:solidFill>
              </a:rPr>
              <a:t>Encore Cloud Unified Communication Migrations (Public, Private and Hybrid)</a:t>
            </a:r>
            <a:endParaRPr lang="en-US" sz="2400" spc="-71" dirty="0">
              <a:solidFill>
                <a:schemeClr val="bg1"/>
              </a:solidFill>
            </a:endParaRPr>
          </a:p>
        </p:txBody>
      </p:sp>
      <p:sp>
        <p:nvSpPr>
          <p:cNvPr id="58" name="Round Same Side Corner Rectangle 57"/>
          <p:cNvSpPr/>
          <p:nvPr/>
        </p:nvSpPr>
        <p:spPr>
          <a:xfrm>
            <a:off x="6435015" y="1309617"/>
            <a:ext cx="5532842" cy="1128681"/>
          </a:xfrm>
          <a:prstGeom prst="round2SameRect">
            <a:avLst>
              <a:gd name="adj1" fmla="val 0"/>
              <a:gd name="adj2" fmla="val 4118"/>
            </a:avLst>
          </a:prstGeom>
          <a:ln>
            <a:noFill/>
          </a:ln>
        </p:spPr>
        <p:style>
          <a:lnRef idx="2">
            <a:schemeClr val="accent4"/>
          </a:lnRef>
          <a:fillRef idx="1">
            <a:schemeClr val="lt1"/>
          </a:fillRef>
          <a:effectRef idx="0">
            <a:schemeClr val="accent4"/>
          </a:effectRef>
          <a:fontRef idx="minor">
            <a:schemeClr val="dk1"/>
          </a:fontRef>
        </p:style>
        <p:txBody>
          <a:bodyPr lIns="93278" tIns="46639" rIns="93278" bIns="46639" rtlCol="0" anchor="t"/>
          <a:lstStyle/>
          <a:p>
            <a:pPr marL="291494" lvl="2" indent="-291494">
              <a:spcAft>
                <a:spcPts val="612"/>
              </a:spcAft>
              <a:buSzPct val="100000"/>
              <a:buFont typeface="Arial"/>
              <a:buChar char="•"/>
            </a:pPr>
            <a:r>
              <a:rPr lang="en-US" sz="1400" dirty="0">
                <a:ln>
                  <a:solidFill>
                    <a:srgbClr val="FFFFFF">
                      <a:alpha val="0"/>
                    </a:srgbClr>
                  </a:solidFill>
                </a:ln>
                <a:solidFill>
                  <a:srgbClr val="282828"/>
                </a:solidFill>
                <a:ea typeface="Verdana" pitchFamily="34" charset="0"/>
                <a:cs typeface="Verdana" pitchFamily="34" charset="0"/>
              </a:rPr>
              <a:t>Email (Exchange or Exchange Online)</a:t>
            </a:r>
          </a:p>
          <a:p>
            <a:pPr marL="291494" lvl="2" indent="-291494">
              <a:spcAft>
                <a:spcPts val="612"/>
              </a:spcAft>
              <a:buSzPct val="100000"/>
              <a:buFont typeface="Arial"/>
              <a:buChar char="•"/>
            </a:pPr>
            <a:r>
              <a:rPr lang="en-US" sz="1400" dirty="0">
                <a:ln>
                  <a:solidFill>
                    <a:srgbClr val="FFFFFF">
                      <a:alpha val="0"/>
                    </a:srgbClr>
                  </a:solidFill>
                </a:ln>
                <a:solidFill>
                  <a:srgbClr val="282828"/>
                </a:solidFill>
                <a:ea typeface="Verdana" pitchFamily="34" charset="0"/>
                <a:cs typeface="Verdana" pitchFamily="34" charset="0"/>
              </a:rPr>
              <a:t>Instant Messaging and Presence (Lync or Lync Online)</a:t>
            </a:r>
          </a:p>
          <a:p>
            <a:pPr marL="291494" lvl="2" indent="-291494">
              <a:spcAft>
                <a:spcPts val="612"/>
              </a:spcAft>
              <a:buSzPct val="100000"/>
              <a:buFont typeface="Arial"/>
              <a:buChar char="•"/>
            </a:pPr>
            <a:r>
              <a:rPr lang="en-US" sz="1400" dirty="0">
                <a:ln>
                  <a:solidFill>
                    <a:srgbClr val="FFFFFF">
                      <a:alpha val="0"/>
                    </a:srgbClr>
                  </a:solidFill>
                </a:ln>
                <a:solidFill>
                  <a:srgbClr val="282828"/>
                </a:solidFill>
                <a:ea typeface="Verdana" pitchFamily="34" charset="0"/>
                <a:cs typeface="Verdana" pitchFamily="34" charset="0"/>
              </a:rPr>
              <a:t>Unified Messaging (Exchange or Exchange Online)</a:t>
            </a:r>
          </a:p>
          <a:p>
            <a:pPr marL="291494" lvl="2" indent="-291494">
              <a:spcAft>
                <a:spcPts val="612"/>
              </a:spcAft>
              <a:buSzPct val="100000"/>
              <a:buFont typeface="Arial"/>
              <a:buChar char="•"/>
            </a:pPr>
            <a:r>
              <a:rPr lang="en-US" sz="1400" dirty="0">
                <a:ln>
                  <a:solidFill>
                    <a:srgbClr val="FFFFFF">
                      <a:alpha val="0"/>
                    </a:srgbClr>
                  </a:solidFill>
                </a:ln>
                <a:solidFill>
                  <a:srgbClr val="282828"/>
                </a:solidFill>
                <a:ea typeface="Verdana" pitchFamily="34" charset="0"/>
                <a:cs typeface="Verdana" pitchFamily="34" charset="0"/>
              </a:rPr>
              <a:t>Collaboration (SharePoint / Yammer)</a:t>
            </a:r>
            <a:endParaRPr lang="en-US" sz="1400" dirty="0">
              <a:ln>
                <a:solidFill>
                  <a:srgbClr val="FFFFFF">
                    <a:alpha val="0"/>
                  </a:srgbClr>
                </a:solidFill>
              </a:ln>
              <a:solidFill>
                <a:srgbClr val="282828"/>
              </a:solidFill>
              <a:ea typeface="Verdana" pitchFamily="34" charset="0"/>
              <a:cs typeface="Verdana" pitchFamily="34" charset="0"/>
            </a:endParaRPr>
          </a:p>
          <a:p>
            <a:pPr marL="0" lvl="2">
              <a:spcAft>
                <a:spcPts val="612"/>
              </a:spcAft>
              <a:buSzPct val="100000"/>
            </a:pPr>
            <a:endParaRPr lang="en-US" sz="1400" b="1" dirty="0">
              <a:ln>
                <a:solidFill>
                  <a:srgbClr val="FFFFFF">
                    <a:alpha val="0"/>
                  </a:srgbClr>
                </a:solidFill>
              </a:ln>
              <a:solidFill>
                <a:schemeClr val="tx1">
                  <a:lumMod val="50000"/>
                  <a:lumOff val="50000"/>
                </a:schemeClr>
              </a:solidFill>
              <a:ea typeface="Verdana" pitchFamily="34" charset="0"/>
              <a:cs typeface="Verdana" pitchFamily="34" charset="0"/>
            </a:endParaRPr>
          </a:p>
        </p:txBody>
      </p:sp>
      <p:sp>
        <p:nvSpPr>
          <p:cNvPr id="38" name="Rectangle 37"/>
          <p:cNvSpPr/>
          <p:nvPr/>
        </p:nvSpPr>
        <p:spPr bwMode="auto">
          <a:xfrm>
            <a:off x="6443898" y="2549411"/>
            <a:ext cx="5532841" cy="758624"/>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b" anchorCtr="0" compatLnSpc="1">
            <a:prstTxWarp prst="textNoShape">
              <a:avLst/>
            </a:prstTxWarp>
          </a:bodyPr>
          <a:lstStyle/>
          <a:p>
            <a:pPr marL="116597" defTabSz="932472" fontAlgn="base">
              <a:lnSpc>
                <a:spcPct val="90000"/>
              </a:lnSpc>
              <a:spcBef>
                <a:spcPct val="0"/>
              </a:spcBef>
              <a:spcAft>
                <a:spcPct val="0"/>
              </a:spcAft>
            </a:pPr>
            <a:r>
              <a:rPr lang="en-US" sz="2400" spc="-71" dirty="0">
                <a:solidFill>
                  <a:schemeClr val="bg1"/>
                </a:solidFill>
              </a:rPr>
              <a:t>Encore Cloud Services</a:t>
            </a:r>
            <a:endParaRPr lang="en-US" sz="2400" spc="-71" dirty="0">
              <a:solidFill>
                <a:schemeClr val="bg1"/>
              </a:solidFill>
            </a:endParaRPr>
          </a:p>
        </p:txBody>
      </p:sp>
      <p:sp>
        <p:nvSpPr>
          <p:cNvPr id="59" name="Round Same Side Corner Rectangle 58"/>
          <p:cNvSpPr/>
          <p:nvPr/>
        </p:nvSpPr>
        <p:spPr>
          <a:xfrm>
            <a:off x="6435013" y="3299701"/>
            <a:ext cx="5532841" cy="1465309"/>
          </a:xfrm>
          <a:prstGeom prst="round2SameRect">
            <a:avLst>
              <a:gd name="adj1" fmla="val 0"/>
              <a:gd name="adj2" fmla="val 4118"/>
            </a:avLst>
          </a:prstGeom>
          <a:ln>
            <a:noFill/>
          </a:ln>
        </p:spPr>
        <p:style>
          <a:lnRef idx="2">
            <a:schemeClr val="accent1"/>
          </a:lnRef>
          <a:fillRef idx="1">
            <a:schemeClr val="lt1"/>
          </a:fillRef>
          <a:effectRef idx="0">
            <a:schemeClr val="accent1"/>
          </a:effectRef>
          <a:fontRef idx="minor">
            <a:schemeClr val="dk1"/>
          </a:fontRef>
        </p:style>
        <p:txBody>
          <a:bodyPr lIns="93278" tIns="46639" rIns="93278" bIns="46639" rtlCol="0" anchor="t"/>
          <a:lstStyle/>
          <a:p>
            <a:pPr marL="0" lvl="2">
              <a:spcAft>
                <a:spcPts val="612"/>
              </a:spcAft>
              <a:buSzPct val="100000"/>
            </a:pPr>
            <a:r>
              <a:rPr lang="en-US" sz="1400" dirty="0">
                <a:ln>
                  <a:solidFill>
                    <a:srgbClr val="FFFFFF">
                      <a:alpha val="0"/>
                    </a:srgbClr>
                  </a:solidFill>
                </a:ln>
                <a:solidFill>
                  <a:schemeClr val="tx1">
                    <a:lumMod val="50000"/>
                  </a:schemeClr>
                </a:solidFill>
                <a:ea typeface="Verdana" pitchFamily="34" charset="0"/>
                <a:cs typeface="Verdana" pitchFamily="34" charset="0"/>
              </a:rPr>
              <a:t>Provide Cloud-based Email Archiving and Off-Cloud Backup</a:t>
            </a:r>
          </a:p>
          <a:p>
            <a:pPr marL="0" lvl="2">
              <a:spcAft>
                <a:spcPts val="612"/>
              </a:spcAft>
              <a:buSzPct val="100000"/>
            </a:pPr>
            <a:r>
              <a:rPr lang="en-US" sz="1400" b="1" dirty="0">
                <a:ln>
                  <a:solidFill>
                    <a:srgbClr val="FFFFFF">
                      <a:alpha val="0"/>
                    </a:srgbClr>
                  </a:solidFill>
                </a:ln>
                <a:solidFill>
                  <a:schemeClr val="tx1">
                    <a:lumMod val="50000"/>
                  </a:schemeClr>
                </a:solidFill>
                <a:ea typeface="Verdana" pitchFamily="34" charset="0"/>
                <a:cs typeface="Verdana" pitchFamily="34" charset="0"/>
              </a:rPr>
              <a:t>*Office 365 only provides 30 days of email recovery</a:t>
            </a:r>
          </a:p>
          <a:p>
            <a:pPr marL="0" lvl="2">
              <a:spcAft>
                <a:spcPts val="612"/>
              </a:spcAft>
              <a:buSzPct val="100000"/>
            </a:pPr>
            <a:endParaRPr lang="en-US" sz="1400" b="1" dirty="0">
              <a:ln>
                <a:solidFill>
                  <a:srgbClr val="FFFFFF">
                    <a:alpha val="0"/>
                  </a:srgbClr>
                </a:solidFill>
              </a:ln>
              <a:solidFill>
                <a:schemeClr val="tx1">
                  <a:lumMod val="50000"/>
                </a:schemeClr>
              </a:solidFill>
              <a:ea typeface="Verdana" pitchFamily="34" charset="0"/>
              <a:cs typeface="Verdana" pitchFamily="34" charset="0"/>
            </a:endParaRPr>
          </a:p>
          <a:p>
            <a:pPr marL="0" lvl="2">
              <a:spcAft>
                <a:spcPts val="612"/>
              </a:spcAft>
              <a:buSzPct val="100000"/>
            </a:pPr>
            <a:r>
              <a:rPr lang="en-US" sz="1400" dirty="0">
                <a:ln>
                  <a:solidFill>
                    <a:srgbClr val="FFFFFF">
                      <a:alpha val="0"/>
                    </a:srgbClr>
                  </a:solidFill>
                </a:ln>
                <a:solidFill>
                  <a:schemeClr val="tx1">
                    <a:lumMod val="50000"/>
                  </a:schemeClr>
                </a:solidFill>
                <a:ea typeface="Verdana" pitchFamily="34" charset="0"/>
                <a:cs typeface="Verdana" pitchFamily="34" charset="0"/>
              </a:rPr>
              <a:t>Provide Cloud-based HA for AD, ADFS, </a:t>
            </a:r>
            <a:r>
              <a:rPr lang="en-US" sz="1400" dirty="0" err="1">
                <a:ln>
                  <a:solidFill>
                    <a:srgbClr val="FFFFFF">
                      <a:alpha val="0"/>
                    </a:srgbClr>
                  </a:solidFill>
                </a:ln>
                <a:solidFill>
                  <a:schemeClr val="tx1">
                    <a:lumMod val="50000"/>
                  </a:schemeClr>
                </a:solidFill>
                <a:ea typeface="Verdana" pitchFamily="34" charset="0"/>
                <a:cs typeface="Verdana" pitchFamily="34" charset="0"/>
              </a:rPr>
              <a:t>AASync</a:t>
            </a:r>
            <a:endParaRPr lang="en-US" sz="1400" dirty="0">
              <a:ln>
                <a:solidFill>
                  <a:srgbClr val="FFFFFF">
                    <a:alpha val="0"/>
                  </a:srgbClr>
                </a:solidFill>
              </a:ln>
              <a:solidFill>
                <a:schemeClr val="tx1">
                  <a:lumMod val="50000"/>
                </a:schemeClr>
              </a:solidFill>
              <a:ea typeface="Verdana" pitchFamily="34" charset="0"/>
              <a:cs typeface="Verdana" pitchFamily="34" charset="0"/>
            </a:endParaRPr>
          </a:p>
          <a:p>
            <a:pPr marL="0" lvl="2">
              <a:spcAft>
                <a:spcPts val="612"/>
              </a:spcAft>
              <a:buSzPct val="100000"/>
            </a:pPr>
            <a:r>
              <a:rPr lang="en-US" sz="1400" b="1" dirty="0">
                <a:ln>
                  <a:solidFill>
                    <a:srgbClr val="FFFFFF">
                      <a:alpha val="0"/>
                    </a:srgbClr>
                  </a:solidFill>
                </a:ln>
                <a:solidFill>
                  <a:schemeClr val="tx1">
                    <a:lumMod val="50000"/>
                  </a:schemeClr>
                </a:solidFill>
                <a:ea typeface="Verdana" pitchFamily="34" charset="0"/>
                <a:cs typeface="Verdana" pitchFamily="34" charset="0"/>
              </a:rPr>
              <a:t>**Office </a:t>
            </a:r>
            <a:r>
              <a:rPr lang="en-US" sz="1400" b="1" dirty="0">
                <a:ln>
                  <a:solidFill>
                    <a:srgbClr val="FFFFFF">
                      <a:alpha val="0"/>
                    </a:srgbClr>
                  </a:solidFill>
                </a:ln>
                <a:solidFill>
                  <a:schemeClr val="tx1">
                    <a:lumMod val="50000"/>
                  </a:schemeClr>
                </a:solidFill>
                <a:ea typeface="Verdana" pitchFamily="34" charset="0"/>
                <a:cs typeface="Verdana" pitchFamily="34" charset="0"/>
              </a:rPr>
              <a:t>365 requires a full-time AD and ADFS connection</a:t>
            </a:r>
          </a:p>
          <a:p>
            <a:pPr marL="0" lvl="2">
              <a:spcAft>
                <a:spcPts val="612"/>
              </a:spcAft>
              <a:buSzPct val="100000"/>
            </a:pPr>
            <a:endParaRPr lang="en-US" sz="1400" b="1" dirty="0">
              <a:ln>
                <a:solidFill>
                  <a:srgbClr val="FFFFFF">
                    <a:alpha val="0"/>
                  </a:srgbClr>
                </a:solidFill>
              </a:ln>
              <a:solidFill>
                <a:schemeClr val="tx1">
                  <a:lumMod val="50000"/>
                  <a:lumOff val="50000"/>
                </a:schemeClr>
              </a:solidFill>
              <a:ea typeface="Verdana" pitchFamily="34" charset="0"/>
              <a:cs typeface="Verdana" pitchFamily="34" charset="0"/>
            </a:endParaRPr>
          </a:p>
          <a:p>
            <a:pPr marL="174896" lvl="2" indent="-174896">
              <a:spcAft>
                <a:spcPts val="612"/>
              </a:spcAft>
              <a:buSzPct val="100000"/>
              <a:buFont typeface="Arial" pitchFamily="34" charset="0"/>
              <a:buChar char="•"/>
            </a:pPr>
            <a:endParaRPr lang="en-US" sz="1400" b="1" dirty="0">
              <a:ln>
                <a:solidFill>
                  <a:srgbClr val="FFFFFF">
                    <a:alpha val="0"/>
                  </a:srgbClr>
                </a:solidFill>
              </a:ln>
              <a:solidFill>
                <a:schemeClr val="tx1">
                  <a:lumMod val="50000"/>
                  <a:lumOff val="50000"/>
                </a:schemeClr>
              </a:solidFill>
              <a:ea typeface="Verdana" pitchFamily="34" charset="0"/>
              <a:cs typeface="Verdana" pitchFamily="34" charset="0"/>
            </a:endParaRPr>
          </a:p>
        </p:txBody>
      </p:sp>
      <p:sp>
        <p:nvSpPr>
          <p:cNvPr id="10" name="Rectangle 9"/>
          <p:cNvSpPr/>
          <p:nvPr/>
        </p:nvSpPr>
        <p:spPr bwMode="auto">
          <a:xfrm>
            <a:off x="9791813" y="6206281"/>
            <a:ext cx="2644662" cy="78824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descr="Encore logo_primary.jpg.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2890" y="5739979"/>
            <a:ext cx="3147248" cy="932603"/>
          </a:xfrm>
          <a:prstGeom prst="rect">
            <a:avLst/>
          </a:prstGeom>
        </p:spPr>
      </p:pic>
    </p:spTree>
    <p:extLst>
      <p:ext uri="{BB962C8B-B14F-4D97-AF65-F5344CB8AC3E}">
        <p14:creationId xmlns:p14="http://schemas.microsoft.com/office/powerpoint/2010/main" val="206332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531279" y="6526955"/>
            <a:ext cx="572078" cy="223825"/>
          </a:xfrm>
          <a:prstGeom prst="rect">
            <a:avLst/>
          </a:prstGeom>
        </p:spPr>
        <p:txBody>
          <a:bodyPr lIns="93278" tIns="46639" rIns="93278" bIns="46639"/>
          <a:lstStyle/>
          <a:p>
            <a:fld id="{727B4C2D-45E2-4621-8491-2995EB46A674}" type="slidenum">
              <a:rPr lang="en-US" smtClean="0"/>
              <a:pPr/>
              <a:t>94</a:t>
            </a:fld>
            <a:endParaRPr lang="en-US" dirty="0"/>
          </a:p>
        </p:txBody>
      </p:sp>
      <p:pic>
        <p:nvPicPr>
          <p:cNvPr id="4" name="Picture 3"/>
          <p:cNvPicPr>
            <a:picLocks noChangeAspect="1"/>
          </p:cNvPicPr>
          <p:nvPr/>
        </p:nvPicPr>
        <p:blipFill>
          <a:blip r:embed="rId2"/>
          <a:stretch>
            <a:fillRect/>
          </a:stretch>
        </p:blipFill>
        <p:spPr>
          <a:xfrm>
            <a:off x="1632712" y="0"/>
            <a:ext cx="9169241" cy="6994525"/>
          </a:xfrm>
          <a:prstGeom prst="rect">
            <a:avLst/>
          </a:prstGeom>
        </p:spPr>
      </p:pic>
    </p:spTree>
    <p:extLst>
      <p:ext uri="{BB962C8B-B14F-4D97-AF65-F5344CB8AC3E}">
        <p14:creationId xmlns:p14="http://schemas.microsoft.com/office/powerpoint/2010/main" val="207171362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531279" y="6526955"/>
            <a:ext cx="572078" cy="223825"/>
          </a:xfrm>
          <a:prstGeom prst="rect">
            <a:avLst/>
          </a:prstGeom>
        </p:spPr>
        <p:txBody>
          <a:bodyPr lIns="93278" tIns="46639" rIns="93278" bIns="46639"/>
          <a:lstStyle/>
          <a:p>
            <a:fld id="{727B4C2D-45E2-4621-8491-2995EB46A674}" type="slidenum">
              <a:rPr lang="en-US" smtClean="0"/>
              <a:pPr/>
              <a:t>95</a:t>
            </a:fld>
            <a:endParaRPr lang="en-US" dirty="0"/>
          </a:p>
        </p:txBody>
      </p:sp>
      <p:pic>
        <p:nvPicPr>
          <p:cNvPr id="4" name="Picture 3"/>
          <p:cNvPicPr>
            <a:picLocks noChangeAspect="1"/>
          </p:cNvPicPr>
          <p:nvPr/>
        </p:nvPicPr>
        <p:blipFill>
          <a:blip r:embed="rId2"/>
          <a:stretch>
            <a:fillRect/>
          </a:stretch>
        </p:blipFill>
        <p:spPr>
          <a:xfrm>
            <a:off x="1619754" y="0"/>
            <a:ext cx="9178328" cy="6994525"/>
          </a:xfrm>
          <a:prstGeom prst="rect">
            <a:avLst/>
          </a:prstGeom>
        </p:spPr>
      </p:pic>
    </p:spTree>
    <p:extLst>
      <p:ext uri="{BB962C8B-B14F-4D97-AF65-F5344CB8AC3E}">
        <p14:creationId xmlns:p14="http://schemas.microsoft.com/office/powerpoint/2010/main" val="248880289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liennummernplatzhalter 11"/>
          <p:cNvSpPr>
            <a:spLocks noGrp="1"/>
          </p:cNvSpPr>
          <p:nvPr>
            <p:ph type="sldNum" sz="quarter" idx="4"/>
          </p:nvPr>
        </p:nvSpPr>
        <p:spPr>
          <a:xfrm>
            <a:off x="11912196" y="6622133"/>
            <a:ext cx="524281" cy="372394"/>
          </a:xfrm>
          <a:prstGeom prst="rect">
            <a:avLst/>
          </a:prstGeom>
        </p:spPr>
        <p:txBody>
          <a:bodyPr>
            <a:normAutofit/>
          </a:bodyPr>
          <a:lstStyle/>
          <a:p>
            <a:fld id="{76D8E909-938B-47AE-BA6E-C31282E5C101}" type="slidenum">
              <a:rPr lang="de-DE" smtClean="0"/>
              <a:pPr/>
              <a:t>96</a:t>
            </a:fld>
            <a:endParaRPr lang="de-DE"/>
          </a:p>
        </p:txBody>
      </p:sp>
      <p:sp>
        <p:nvSpPr>
          <p:cNvPr id="7" name="TextBox 6"/>
          <p:cNvSpPr txBox="1"/>
          <p:nvPr/>
        </p:nvSpPr>
        <p:spPr>
          <a:xfrm>
            <a:off x="559604" y="6333932"/>
            <a:ext cx="4149266" cy="294839"/>
          </a:xfrm>
          <a:prstGeom prst="rect">
            <a:avLst/>
          </a:prstGeom>
          <a:noFill/>
        </p:spPr>
        <p:txBody>
          <a:bodyPr wrap="square" lIns="124349" tIns="62174" rIns="124349" bIns="62174" rtlCol="0">
            <a:spAutoFit/>
          </a:bodyPr>
          <a:lstStyle/>
          <a:p>
            <a:r>
              <a:rPr lang="en-US" sz="1100" dirty="0">
                <a:solidFill>
                  <a:srgbClr val="C00000"/>
                </a:solidFill>
                <a:latin typeface="Century Gothic" pitchFamily="34" charset="0"/>
              </a:rPr>
              <a:t>2013 - Encore Technology Group, LLC. - All rights reserved.</a:t>
            </a:r>
          </a:p>
        </p:txBody>
      </p:sp>
      <p:sp>
        <p:nvSpPr>
          <p:cNvPr id="139" name="TextBox 138"/>
          <p:cNvSpPr txBox="1"/>
          <p:nvPr/>
        </p:nvSpPr>
        <p:spPr>
          <a:xfrm>
            <a:off x="5490089" y="6333931"/>
            <a:ext cx="4149266" cy="298186"/>
          </a:xfrm>
          <a:prstGeom prst="rect">
            <a:avLst/>
          </a:prstGeom>
          <a:noFill/>
        </p:spPr>
        <p:txBody>
          <a:bodyPr wrap="square" lIns="124349" tIns="62174" rIns="124349" bIns="62174" rtlCol="0">
            <a:spAutoFit/>
          </a:bodyPr>
          <a:lstStyle/>
          <a:p>
            <a:pPr algn="r"/>
            <a:r>
              <a:rPr lang="en-US" sz="1100" dirty="0">
                <a:solidFill>
                  <a:srgbClr val="C00000"/>
                </a:solidFill>
              </a:rPr>
              <a:t>http://www.encoretg.com</a:t>
            </a:r>
            <a:endParaRPr lang="en-US" sz="1100" dirty="0">
              <a:solidFill>
                <a:srgbClr val="C00000"/>
              </a:solidFill>
              <a:latin typeface="Century Gothic" pitchFamily="34" charset="0"/>
            </a:endParaRPr>
          </a:p>
        </p:txBody>
      </p:sp>
      <p:sp>
        <p:nvSpPr>
          <p:cNvPr id="9" name="Title 1"/>
          <p:cNvSpPr txBox="1">
            <a:spLocks/>
          </p:cNvSpPr>
          <p:nvPr/>
        </p:nvSpPr>
        <p:spPr>
          <a:xfrm>
            <a:off x="463779" y="581324"/>
            <a:ext cx="1881015" cy="1426365"/>
          </a:xfrm>
          <a:prstGeom prst="rect">
            <a:avLst/>
          </a:prstGeom>
        </p:spPr>
        <p:txBody>
          <a:bodyPr lIns="124349" tIns="62174" rIns="124349" bIns="62174"/>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algn="ctr"/>
            <a:r>
              <a:rPr lang="en-US" sz="2800" dirty="0">
                <a:solidFill>
                  <a:srgbClr val="B02329"/>
                </a:solidFill>
              </a:rPr>
              <a:t>Cloud-hosted VoIP</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3553" y="529512"/>
            <a:ext cx="7163502" cy="5684735"/>
          </a:xfrm>
          <a:prstGeom prst="rect">
            <a:avLst/>
          </a:prstGeom>
        </p:spPr>
      </p:pic>
      <p:sp>
        <p:nvSpPr>
          <p:cNvPr id="8" name="Title 5"/>
          <p:cNvSpPr txBox="1">
            <a:spLocks/>
          </p:cNvSpPr>
          <p:nvPr/>
        </p:nvSpPr>
        <p:spPr>
          <a:xfrm>
            <a:off x="5314997" y="148118"/>
            <a:ext cx="6040232" cy="762786"/>
          </a:xfrm>
          <a:prstGeom prst="rect">
            <a:avLst/>
          </a:prstGeom>
        </p:spPr>
        <p:txBody>
          <a:bodyPr lIns="93278" tIns="46639" rIns="93278" bIns="46639"/>
          <a:lst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r>
              <a:rPr lang="en-US" sz="4900"/>
              <a:t>Other Cloud Offerings</a:t>
            </a:r>
            <a:endParaRPr lang="en-US" sz="4900"/>
          </a:p>
        </p:txBody>
      </p:sp>
    </p:spTree>
    <p:extLst>
      <p:ext uri="{BB962C8B-B14F-4D97-AF65-F5344CB8AC3E}">
        <p14:creationId xmlns:p14="http://schemas.microsoft.com/office/powerpoint/2010/main" val="197311557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531279" y="6526955"/>
            <a:ext cx="572078" cy="223825"/>
          </a:xfrm>
          <a:prstGeom prst="rect">
            <a:avLst/>
          </a:prstGeom>
        </p:spPr>
        <p:txBody>
          <a:bodyPr lIns="93278" tIns="46639" rIns="93278" bIns="46639"/>
          <a:lstStyle/>
          <a:p>
            <a:fld id="{727B4C2D-45E2-4621-8491-2995EB46A674}" type="slidenum">
              <a:rPr lang="en-US" smtClean="0"/>
              <a:pPr/>
              <a:t>97</a:t>
            </a:fld>
            <a:endParaRPr lang="en-US" dirty="0"/>
          </a:p>
        </p:txBody>
      </p:sp>
      <p:pic>
        <p:nvPicPr>
          <p:cNvPr id="4" name="Picture 3"/>
          <p:cNvPicPr>
            <a:picLocks noChangeAspect="1"/>
          </p:cNvPicPr>
          <p:nvPr/>
        </p:nvPicPr>
        <p:blipFill>
          <a:blip r:embed="rId2"/>
          <a:stretch>
            <a:fillRect/>
          </a:stretch>
        </p:blipFill>
        <p:spPr>
          <a:xfrm>
            <a:off x="1619754" y="0"/>
            <a:ext cx="9188517" cy="6994525"/>
          </a:xfrm>
          <a:prstGeom prst="rect">
            <a:avLst/>
          </a:prstGeom>
        </p:spPr>
      </p:pic>
    </p:spTree>
    <p:extLst>
      <p:ext uri="{BB962C8B-B14F-4D97-AF65-F5344CB8AC3E}">
        <p14:creationId xmlns:p14="http://schemas.microsoft.com/office/powerpoint/2010/main" val="154880860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grpSp>
        <p:nvGrpSpPr>
          <p:cNvPr id="8" name="Group 7"/>
          <p:cNvGrpSpPr/>
          <p:nvPr/>
        </p:nvGrpSpPr>
        <p:grpSpPr>
          <a:xfrm>
            <a:off x="4381472" y="1925469"/>
            <a:ext cx="2977599" cy="3072467"/>
            <a:chOff x="4740268" y="2031471"/>
            <a:chExt cx="2653005" cy="2738633"/>
          </a:xfrm>
        </p:grpSpPr>
        <p:sp>
          <p:nvSpPr>
            <p:cNvPr id="6" name="Rectangle 5"/>
            <p:cNvSpPr/>
            <p:nvPr/>
          </p:nvSpPr>
          <p:spPr bwMode="auto">
            <a:xfrm>
              <a:off x="4740268" y="2031471"/>
              <a:ext cx="2606040" cy="2560321"/>
            </a:xfrm>
            <a:prstGeom prst="rect">
              <a:avLst/>
            </a:prstGeom>
            <a:solidFill>
              <a:schemeClr val="tx2"/>
            </a:solidFill>
            <a:ln>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4008" tIns="45718" rIns="91436" bIns="91440" numCol="1" rtlCol="0" anchor="t" anchorCtr="0" compatLnSpc="1">
              <a:prstTxWarp prst="textNoShape">
                <a:avLst/>
              </a:prstTxWarp>
            </a:bodyPr>
            <a:lstStyle/>
            <a:p>
              <a:pPr defTabSz="932472" fontAlgn="base">
                <a:lnSpc>
                  <a:spcPct val="90000"/>
                </a:lnSpc>
                <a:spcBef>
                  <a:spcPct val="0"/>
                </a:spcBef>
                <a:spcAft>
                  <a:spcPts val="1224"/>
                </a:spcAft>
              </a:pPr>
              <a:r>
                <a:rPr lang="en-US" sz="2400" spc="-71" dirty="0">
                  <a:solidFill>
                    <a:schemeClr val="bg1"/>
                  </a:solidFill>
                  <a:latin typeface="+mj-lt"/>
                </a:rPr>
                <a:t>Request a technical briefing</a:t>
              </a:r>
              <a:endParaRPr lang="en-US" sz="2400" spc="-71" dirty="0">
                <a:solidFill>
                  <a:schemeClr val="bg1"/>
                </a:solidFill>
                <a:latin typeface="+mj-lt"/>
              </a:endParaRPr>
            </a:p>
          </p:txBody>
        </p:sp>
        <p:sp>
          <p:nvSpPr>
            <p:cNvPr id="10" name="TextBox 9"/>
            <p:cNvSpPr txBox="1"/>
            <p:nvPr/>
          </p:nvSpPr>
          <p:spPr>
            <a:xfrm>
              <a:off x="6778632" y="3425860"/>
              <a:ext cx="614641" cy="1344244"/>
            </a:xfrm>
            <a:prstGeom prst="rect">
              <a:avLst/>
            </a:prstGeom>
            <a:noFill/>
          </p:spPr>
          <p:txBody>
            <a:bodyPr wrap="none" lIns="0" tIns="0" rIns="0" bIns="0" rtlCol="0">
              <a:spAutoFit/>
            </a:bodyPr>
            <a:lstStyle/>
            <a:p>
              <a:r>
                <a:rPr lang="en-US" sz="9800" b="1" spc="-71" dirty="0">
                  <a:solidFill>
                    <a:schemeClr val="bg1"/>
                  </a:solidFill>
                </a:rPr>
                <a:t>2</a:t>
              </a:r>
            </a:p>
          </p:txBody>
        </p:sp>
      </p:grpSp>
      <p:grpSp>
        <p:nvGrpSpPr>
          <p:cNvPr id="9" name="Group 8"/>
          <p:cNvGrpSpPr/>
          <p:nvPr/>
        </p:nvGrpSpPr>
        <p:grpSpPr>
          <a:xfrm>
            <a:off x="7621978" y="1925744"/>
            <a:ext cx="2997333" cy="3066382"/>
            <a:chOff x="7607491" y="2031471"/>
            <a:chExt cx="2670588" cy="2733209"/>
          </a:xfrm>
        </p:grpSpPr>
        <p:sp>
          <p:nvSpPr>
            <p:cNvPr id="7" name="Rectangle 6"/>
            <p:cNvSpPr/>
            <p:nvPr/>
          </p:nvSpPr>
          <p:spPr bwMode="auto">
            <a:xfrm>
              <a:off x="7607491" y="2031471"/>
              <a:ext cx="2606040" cy="2560321"/>
            </a:xfrm>
            <a:prstGeom prst="rect">
              <a:avLst/>
            </a:prstGeom>
            <a:solidFill>
              <a:schemeClr val="tx2"/>
            </a:solidFill>
            <a:ln>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4008" tIns="45718" rIns="91436" bIns="91440" numCol="1" rtlCol="0" anchor="t" anchorCtr="0" compatLnSpc="1">
              <a:prstTxWarp prst="textNoShape">
                <a:avLst/>
              </a:prstTxWarp>
            </a:bodyPr>
            <a:lstStyle/>
            <a:p>
              <a:pPr defTabSz="932472" fontAlgn="base">
                <a:lnSpc>
                  <a:spcPct val="90000"/>
                </a:lnSpc>
                <a:spcBef>
                  <a:spcPct val="0"/>
                </a:spcBef>
                <a:spcAft>
                  <a:spcPts val="1224"/>
                </a:spcAft>
              </a:pPr>
              <a:r>
                <a:rPr lang="en-US" sz="2400" spc="-71" dirty="0">
                  <a:solidFill>
                    <a:schemeClr val="bg1"/>
                  </a:solidFill>
                  <a:latin typeface="+mj-lt"/>
                </a:rPr>
                <a:t>Talk to a reference customer</a:t>
              </a:r>
              <a:endParaRPr lang="en-US" sz="2400" spc="-71" dirty="0">
                <a:solidFill>
                  <a:schemeClr val="bg1"/>
                </a:solidFill>
                <a:latin typeface="+mj-lt"/>
              </a:endParaRPr>
            </a:p>
          </p:txBody>
        </p:sp>
        <p:sp>
          <p:nvSpPr>
            <p:cNvPr id="11" name="TextBox 10"/>
            <p:cNvSpPr txBox="1"/>
            <p:nvPr/>
          </p:nvSpPr>
          <p:spPr>
            <a:xfrm>
              <a:off x="9663438" y="3420436"/>
              <a:ext cx="614641" cy="1344244"/>
            </a:xfrm>
            <a:prstGeom prst="rect">
              <a:avLst/>
            </a:prstGeom>
            <a:noFill/>
          </p:spPr>
          <p:txBody>
            <a:bodyPr wrap="none" lIns="0" tIns="0" rIns="0" bIns="0" rtlCol="0">
              <a:spAutoFit/>
            </a:bodyPr>
            <a:lstStyle/>
            <a:p>
              <a:r>
                <a:rPr lang="en-US" sz="9800" b="1" spc="-71" dirty="0">
                  <a:solidFill>
                    <a:schemeClr val="bg1"/>
                  </a:solidFill>
                </a:rPr>
                <a:t>3</a:t>
              </a:r>
            </a:p>
          </p:txBody>
        </p:sp>
      </p:grpSp>
      <p:grpSp>
        <p:nvGrpSpPr>
          <p:cNvPr id="3" name="Group 2"/>
          <p:cNvGrpSpPr/>
          <p:nvPr/>
        </p:nvGrpSpPr>
        <p:grpSpPr>
          <a:xfrm>
            <a:off x="1140969" y="1925469"/>
            <a:ext cx="2966750" cy="3072467"/>
            <a:chOff x="1871348" y="2031471"/>
            <a:chExt cx="2643339" cy="2738633"/>
          </a:xfrm>
        </p:grpSpPr>
        <p:sp>
          <p:nvSpPr>
            <p:cNvPr id="5" name="Rectangle 4"/>
            <p:cNvSpPr/>
            <p:nvPr/>
          </p:nvSpPr>
          <p:spPr bwMode="auto">
            <a:xfrm>
              <a:off x="1871348" y="2031471"/>
              <a:ext cx="2606040" cy="2560321"/>
            </a:xfrm>
            <a:prstGeom prst="rect">
              <a:avLst/>
            </a:prstGeom>
            <a:solidFill>
              <a:schemeClr val="tx2"/>
            </a:solidFill>
            <a:ln>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4008" tIns="45718" rIns="91436" bIns="91440" numCol="1" rtlCol="0" anchor="t" anchorCtr="0" compatLnSpc="1">
              <a:prstTxWarp prst="textNoShape">
                <a:avLst/>
              </a:prstTxWarp>
            </a:bodyPr>
            <a:lstStyle/>
            <a:p>
              <a:pPr defTabSz="932472" fontAlgn="base">
                <a:lnSpc>
                  <a:spcPct val="90000"/>
                </a:lnSpc>
                <a:spcBef>
                  <a:spcPct val="0"/>
                </a:spcBef>
                <a:spcAft>
                  <a:spcPts val="1224"/>
                </a:spcAft>
              </a:pPr>
              <a:r>
                <a:rPr lang="en-US" sz="2400" spc="-71" dirty="0" smtClean="0">
                  <a:solidFill>
                    <a:schemeClr val="bg1"/>
                  </a:solidFill>
                  <a:latin typeface="+mj-lt"/>
                </a:rPr>
                <a:t>Speak with us about your Solution Needs</a:t>
              </a:r>
              <a:endParaRPr lang="en-US" sz="2400" spc="-71" dirty="0">
                <a:solidFill>
                  <a:schemeClr val="bg1"/>
                </a:solidFill>
                <a:latin typeface="+mj-lt"/>
              </a:endParaRPr>
            </a:p>
          </p:txBody>
        </p:sp>
        <p:sp>
          <p:nvSpPr>
            <p:cNvPr id="4" name="TextBox 3"/>
            <p:cNvSpPr txBox="1"/>
            <p:nvPr/>
          </p:nvSpPr>
          <p:spPr>
            <a:xfrm>
              <a:off x="3900046" y="3425860"/>
              <a:ext cx="614641" cy="1344244"/>
            </a:xfrm>
            <a:prstGeom prst="rect">
              <a:avLst/>
            </a:prstGeom>
            <a:noFill/>
          </p:spPr>
          <p:txBody>
            <a:bodyPr wrap="none" lIns="0" tIns="0" rIns="0" bIns="0" rtlCol="0">
              <a:spAutoFit/>
            </a:bodyPr>
            <a:lstStyle/>
            <a:p>
              <a:r>
                <a:rPr lang="en-US" sz="9800" b="1" spc="-71" dirty="0">
                  <a:solidFill>
                    <a:schemeClr val="bg1"/>
                  </a:solidFill>
                </a:rPr>
                <a:t>1</a:t>
              </a:r>
            </a:p>
          </p:txBody>
        </p:sp>
      </p:grpSp>
    </p:spTree>
    <p:extLst>
      <p:ext uri="{BB962C8B-B14F-4D97-AF65-F5344CB8AC3E}">
        <p14:creationId xmlns:p14="http://schemas.microsoft.com/office/powerpoint/2010/main" val="130997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0-#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0-#ppt_w/2"/>
                                          </p:val>
                                        </p:tav>
                                        <p:tav tm="100000">
                                          <p:val>
                                            <p:strVal val="#ppt_x"/>
                                          </p:val>
                                        </p:tav>
                                      </p:tavLst>
                                    </p:anim>
                                    <p:anim calcmode="lin" valueType="num">
                                      <p:cBhvr additive="base">
                                        <p:cTn id="16"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ncore logo_primary.jpg.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8802" y="4835858"/>
            <a:ext cx="3084576" cy="914400"/>
          </a:xfrm>
          <a:prstGeom prst="rect">
            <a:avLst/>
          </a:prstGeom>
        </p:spPr>
      </p:pic>
      <p:sp>
        <p:nvSpPr>
          <p:cNvPr id="6" name="Title 1"/>
          <p:cNvSpPr txBox="1">
            <a:spLocks/>
          </p:cNvSpPr>
          <p:nvPr/>
        </p:nvSpPr>
        <p:spPr>
          <a:xfrm>
            <a:off x="274639" y="1739874"/>
            <a:ext cx="11889564" cy="917575"/>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US" sz="4000" dirty="0" smtClean="0"/>
              <a:t>Thank you</a:t>
            </a:r>
            <a:r>
              <a:rPr lang="en-US" sz="4000" dirty="0" smtClean="0"/>
              <a:t>.</a:t>
            </a:r>
          </a:p>
          <a:p>
            <a:pPr algn="ctr"/>
            <a:endParaRPr lang="en-US" sz="4000" b="1" dirty="0"/>
          </a:p>
          <a:p>
            <a:pPr algn="ctr"/>
            <a:endParaRPr lang="en-US" sz="4000" b="1" dirty="0" smtClean="0"/>
          </a:p>
          <a:p>
            <a:pPr algn="ctr"/>
            <a:r>
              <a:rPr lang="en-US" sz="4000" b="1" dirty="0" smtClean="0"/>
              <a:t>Questions?</a:t>
            </a:r>
            <a:endParaRPr lang="en-US" sz="4000" b="1" dirty="0"/>
          </a:p>
        </p:txBody>
      </p:sp>
      <p:sp>
        <p:nvSpPr>
          <p:cNvPr id="7" name="TextBox 6"/>
          <p:cNvSpPr txBox="1"/>
          <p:nvPr/>
        </p:nvSpPr>
        <p:spPr>
          <a:xfrm>
            <a:off x="559604" y="6333932"/>
            <a:ext cx="4149266" cy="294839"/>
          </a:xfrm>
          <a:prstGeom prst="rect">
            <a:avLst/>
          </a:prstGeom>
          <a:noFill/>
        </p:spPr>
        <p:txBody>
          <a:bodyPr wrap="square" lIns="124349" tIns="62174" rIns="124349" bIns="62174" rtlCol="0">
            <a:spAutoFit/>
          </a:bodyPr>
          <a:lstStyle/>
          <a:p>
            <a:r>
              <a:rPr lang="en-US" sz="1100" dirty="0" smtClean="0">
                <a:solidFill>
                  <a:srgbClr val="C00000"/>
                </a:solidFill>
                <a:latin typeface="Century Gothic" pitchFamily="34" charset="0"/>
              </a:rPr>
              <a:t>2015 </a:t>
            </a:r>
            <a:r>
              <a:rPr lang="en-US" sz="1100" dirty="0">
                <a:solidFill>
                  <a:srgbClr val="C00000"/>
                </a:solidFill>
                <a:latin typeface="Century Gothic" pitchFamily="34" charset="0"/>
              </a:rPr>
              <a:t>- Encore Technology Group, LLC. </a:t>
            </a:r>
            <a:r>
              <a:rPr lang="en-US" sz="1100" dirty="0">
                <a:solidFill>
                  <a:srgbClr val="C00000"/>
                </a:solidFill>
                <a:latin typeface="Century Gothic" pitchFamily="34" charset="0"/>
              </a:rPr>
              <a:t>- All rights reserved.</a:t>
            </a:r>
          </a:p>
        </p:txBody>
      </p:sp>
    </p:spTree>
    <p:extLst>
      <p:ext uri="{BB962C8B-B14F-4D97-AF65-F5344CB8AC3E}">
        <p14:creationId xmlns:p14="http://schemas.microsoft.com/office/powerpoint/2010/main" val="184711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5|.5|.5"/>
</p:tagLst>
</file>

<file path=ppt/tags/tag2.xml><?xml version="1.0" encoding="utf-8"?>
<p:tagLst xmlns:a="http://schemas.openxmlformats.org/drawingml/2006/main" xmlns:r="http://schemas.openxmlformats.org/officeDocument/2006/relationships" xmlns:p="http://schemas.openxmlformats.org/presentationml/2006/main">
  <p:tag name="TIMING" val="|126.6"/>
</p:tagLst>
</file>

<file path=ppt/theme/theme1.xml><?xml version="1.0" encoding="utf-8"?>
<a:theme xmlns:a="http://schemas.openxmlformats.org/drawingml/2006/main" name="7-30269_Server &amp; Tools Business_16x9">
  <a:themeElements>
    <a:clrScheme name="Custom 14">
      <a:dk1>
        <a:srgbClr val="505050"/>
      </a:dk1>
      <a:lt1>
        <a:srgbClr val="FFFFFF"/>
      </a:lt1>
      <a:dk2>
        <a:srgbClr val="505050"/>
      </a:dk2>
      <a:lt2>
        <a:srgbClr val="969696"/>
      </a:lt2>
      <a:accent1>
        <a:srgbClr val="00187B"/>
      </a:accent1>
      <a:accent2>
        <a:srgbClr val="7FBA00"/>
      </a:accent2>
      <a:accent3>
        <a:srgbClr val="FF8C00"/>
      </a:accent3>
      <a:accent4>
        <a:srgbClr val="00BCF2"/>
      </a:accent4>
      <a:accent5>
        <a:srgbClr val="E81123"/>
      </a:accent5>
      <a:accent6>
        <a:srgbClr val="FFB900"/>
      </a:accent6>
      <a:hlink>
        <a:srgbClr val="00187B"/>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 xmlns:thm15="http://schemas.microsoft.com/office/thememl/2012/main" name="STB_External_Template_16x9" id="{2FE55D51-FEBC-4A42-A4CB-0C1E7CD67338}" vid="{6B9A7899-6FE2-4C34-8CB1-94B9A5D7B2AB}"/>
    </a:ext>
  </a:extLst>
</a:theme>
</file>

<file path=ppt/theme/theme2.xml><?xml version="1.0" encoding="utf-8"?>
<a:theme xmlns:a="http://schemas.openxmlformats.org/drawingml/2006/main" name="1_7-30269_Server &amp; Tools Business_16x9">
  <a:themeElements>
    <a:clrScheme name="Custom 14">
      <a:dk1>
        <a:srgbClr val="505050"/>
      </a:dk1>
      <a:lt1>
        <a:srgbClr val="FFFFFF"/>
      </a:lt1>
      <a:dk2>
        <a:srgbClr val="505050"/>
      </a:dk2>
      <a:lt2>
        <a:srgbClr val="969696"/>
      </a:lt2>
      <a:accent1>
        <a:srgbClr val="00187B"/>
      </a:accent1>
      <a:accent2>
        <a:srgbClr val="7FBA00"/>
      </a:accent2>
      <a:accent3>
        <a:srgbClr val="FF8C00"/>
      </a:accent3>
      <a:accent4>
        <a:srgbClr val="00BCF2"/>
      </a:accent4>
      <a:accent5>
        <a:srgbClr val="E81123"/>
      </a:accent5>
      <a:accent6>
        <a:srgbClr val="FFB900"/>
      </a:accent6>
      <a:hlink>
        <a:srgbClr val="00187B"/>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 xmlns:thm15="http://schemas.microsoft.com/office/thememl/2012/main" name="STB_External_Template_16x9" id="{2FE55D51-FEBC-4A42-A4CB-0C1E7CD67338}" vid="{6B9A7899-6FE2-4C34-8CB1-94B9A5D7B2A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KCDoc" ma:contentTypeID="0x010100FF1FAB0DEDE9AF4ABA57B67AF4A9F3210200596A0E07C3E77448942F9A5D1E81E582" ma:contentTypeVersion="62" ma:contentTypeDescription="" ma:contentTypeScope="" ma:versionID="2acc866d20965353315569e7433bc2de">
  <xsd:schema xmlns:xsd="http://www.w3.org/2001/XMLSchema" xmlns:xs="http://www.w3.org/2001/XMLSchema" xmlns:p="http://schemas.microsoft.com/office/2006/metadata/properties" xmlns:ns1="http://schemas.microsoft.com/sharepoint/v3" xmlns:ns2="230e9df3-be65-4c73-a93b-d1236ebd677e" xmlns:ns3="4e240d41-6d38-4eac-9584-b3f543b50010" xmlns:ns4="7b813d5f-7206-4d46-95a5-a58185f478af" xmlns:ns5="http://schemas.microsoft.com/sharepoint/v4" targetNamespace="http://schemas.microsoft.com/office/2006/metadata/properties" ma:root="true" ma:fieldsID="4213cfb653ea82a65311aa52a5b0179f" ns1:_="" ns2:_="" ns3:_="" ns4:_="" ns5:_="">
    <xsd:import namespace="http://schemas.microsoft.com/sharepoint/v3"/>
    <xsd:import namespace="230e9df3-be65-4c73-a93b-d1236ebd677e"/>
    <xsd:import namespace="4e240d41-6d38-4eac-9584-b3f543b50010"/>
    <xsd:import namespace="7b813d5f-7206-4d46-95a5-a58185f478af"/>
    <xsd:import namespace="http://schemas.microsoft.com/sharepoint/v4"/>
    <xsd:element name="properties">
      <xsd:complexType>
        <xsd:sequence>
          <xsd:element name="documentManagement">
            <xsd:complexType>
              <xsd:all>
                <xsd:element ref="ns3:Thumbnail1" minOccurs="0"/>
                <xsd:element ref="ns3:DocumentDescription" minOccurs="0"/>
                <xsd:element ref="ns1:AverageRating" minOccurs="0"/>
                <xsd:element ref="ns1:RatingCount" minOccurs="0"/>
                <xsd:element ref="ns3:CoOwner" minOccurs="0"/>
                <xsd:element ref="ns3:Owner" minOccurs="0"/>
                <xsd:element ref="ns4:DocumentSetKcId" minOccurs="0"/>
                <xsd:element ref="ns3:TagTemplate" minOccurs="0"/>
                <xsd:element ref="ns3:PublishDate" minOccurs="0"/>
                <xsd:element ref="ns1:PublishingExpirationDate" minOccurs="0"/>
                <xsd:element ref="ns1:PublishingPageContent" minOccurs="0"/>
                <xsd:element ref="ns3:AudiencesTaxHTField0" minOccurs="0"/>
                <xsd:element ref="ns2:TaxKeywordTaxHTField" minOccurs="0"/>
                <xsd:element ref="ns3:RegionTaxHTField0" minOccurs="0"/>
                <xsd:element ref="ns2:_dlc_DocId" minOccurs="0"/>
                <xsd:element ref="ns3:ConfidentialityTaxHTField0" minOccurs="0"/>
                <xsd:element ref="ns2:_dlc_DocIdUrl" minOccurs="0"/>
                <xsd:element ref="ns3:BusinessArchitectureTaxHTField0" minOccurs="0"/>
                <xsd:element ref="ns2:_dlc_DocIdPersistId" minOccurs="0"/>
                <xsd:element ref="ns3:TopicsTaxHTField0" minOccurs="0"/>
                <xsd:element ref="ns5:IconOverlay" minOccurs="0"/>
                <xsd:element ref="ns3:GroupsTaxHTField0" minOccurs="0"/>
                <xsd:element ref="ns3:PartnersTaxHTField0" minOccurs="0"/>
                <xsd:element ref="ns2:TaxCatchAll" minOccurs="0"/>
                <xsd:element ref="ns3:ActivitiesAndProgramsTaxHTField0" minOccurs="0"/>
                <xsd:element ref="ns3:RolesTaxHTField0" minOccurs="0"/>
                <xsd:element ref="ns2:TaxCatchAllLabel" minOccurs="0"/>
                <xsd:element ref="ns1:RoutingRuleDescription" minOccurs="0"/>
                <xsd:element ref="ns3:SMSGDomainTaxHTField0" minOccurs="0"/>
                <xsd:element ref="ns3:ProductsTaxHTField0" minOccurs="0"/>
                <xsd:element ref="ns1:_vti_ItemDeclaredRecord" minOccurs="0"/>
                <xsd:element ref="ns1:_vti_ItemHoldRecordStatus" minOccurs="0"/>
                <xsd:element ref="ns3:LanguagesTaxHTField0" minOccurs="0"/>
                <xsd:element ref="ns3:CompetitorsTaxHTField0" minOccurs="0"/>
                <xsd:element ref="ns3:h1e7aaa5788c480c922636922fec8914" minOccurs="0"/>
                <xsd:element ref="ns3:ItemTypeTaxHTField0" minOccurs="0"/>
                <xsd:element ref="ns3:IndustriesTaxHTField0" minOccurs="0"/>
                <xsd:element ref="ns3:SegmentsTaxHTField0" minOccurs="0"/>
                <xsd:element ref="ns3:ApplyWorkflowRul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7" nillable="true" ma:displayName="Rating (0-5)" ma:decimals="2" ma:description="Average value of all the ratings that have been submitted" ma:indexed="true" ma:internalName="Rating_x0020__x0028_0_x002d_5_x0029_" ma:readOnly="true">
      <xsd:simpleType>
        <xsd:restriction base="dms:Number"/>
      </xsd:simpleType>
    </xsd:element>
    <xsd:element name="RatingCount" ma:index="8" nillable="true" ma:displayName="Number of Ratings" ma:decimals="0" ma:description="Number of ratings submitted" ma:indexed="true" ma:internalName="Number_x0020_of_x0020_Ratings" ma:readOnly="true">
      <xsd:simpleType>
        <xsd:restriction base="dms:Number"/>
      </xsd:simpleType>
    </xsd:element>
    <xsd:element name="PublishingExpirationDate" ma:index="29" nillable="true" ma:displayName="Scheduling End Date" ma:internalName="PublishingExpirationDate">
      <xsd:simpleType>
        <xsd:restriction base="dms:Unknown"/>
      </xsd:simpleType>
    </xsd:element>
    <xsd:element name="PublishingPageContent" ma:index="30" nillable="true" ma:displayName="Page Content" ma:internalName="PublishingPageContent">
      <xsd:simpleType>
        <xsd:restriction base="dms:Unknown"/>
      </xsd:simpleType>
    </xsd:element>
    <xsd:element name="RoutingRuleDescription" ma:index="49" nillable="true" ma:displayName="Description" ma:hidden="true" ma:internalName="RoutingRuleDescription" ma:readOnly="false">
      <xsd:simpleType>
        <xsd:restriction base="dms:Text">
          <xsd:maxLength value="255"/>
        </xsd:restriction>
      </xsd:simpleType>
    </xsd:element>
    <xsd:element name="_vti_ItemDeclaredRecord" ma:index="55" nillable="true" ma:displayName="Declared Record" ma:hidden="true" ma:internalName="_vti_ItemDeclaredRecord" ma:readOnly="true">
      <xsd:simpleType>
        <xsd:restriction base="dms:DateTime"/>
      </xsd:simpleType>
    </xsd:element>
    <xsd:element name="_vti_ItemHoldRecordStatus" ma:index="56" nillable="true" ma:displayName="Hold and Record Status" ma:decimals="0" ma:description="" ma:hidden="true" ma:indexed="true" ma:internalName="_vti_ItemHoldRecordStatu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KeywordTaxHTField" ma:index="33" nillable="true" ma:taxonomy="true" ma:internalName="TaxKeywordTaxHTField" ma:taxonomyFieldName="TaxKeyword" ma:displayName="Enterprise Keywords" ma:readOnly="true"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_dlc_DocId" ma:index="35" nillable="true" ma:displayName="Document ID Value" ma:description="The value of the document ID assigned to this item." ma:indexed="true" ma:internalName="_dlc_DocId" ma:readOnly="true">
      <xsd:simpleType>
        <xsd:restriction base="dms:Text"/>
      </xsd:simpleType>
    </xsd:element>
    <xsd:element name="_dlc_DocIdUrl" ma:index="3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39" nillable="true" ma:displayName="Persist ID" ma:description="Keep ID on add." ma:hidden="true" ma:internalName="_dlc_DocIdPersistId" ma:readOnly="true">
      <xsd:simpleType>
        <xsd:restriction base="dms:Boolean"/>
      </xsd:simpleType>
    </xsd:element>
    <xsd:element name="TaxCatchAll" ma:index="44" nillable="true" ma:displayName="Taxonomy Catch All Column" ma:hidden="true" ma:list="{cca7b197-9018-4002-9750-a2693d6b6f1f}" ma:internalName="TaxCatchAll" ma:showField="CatchAllData" ma:web="4e240d41-6d38-4eac-9584-b3f543b50010">
      <xsd:complexType>
        <xsd:complexContent>
          <xsd:extension base="dms:MultiChoiceLookup">
            <xsd:sequence>
              <xsd:element name="Value" type="dms:Lookup" maxOccurs="unbounded" minOccurs="0" nillable="true"/>
            </xsd:sequence>
          </xsd:extension>
        </xsd:complexContent>
      </xsd:complexType>
    </xsd:element>
    <xsd:element name="TaxCatchAllLabel" ma:index="47" nillable="true" ma:displayName="Taxonomy Catch All Column1" ma:hidden="true" ma:list="{cca7b197-9018-4002-9750-a2693d6b6f1f}" ma:internalName="TaxCatchAllLabel" ma:readOnly="true" ma:showField="CatchAllDataLabel" ma:web="4e240d41-6d38-4eac-9584-b3f543b5001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e240d41-6d38-4eac-9584-b3f543b50010" elementFormDefault="qualified">
    <xsd:import namespace="http://schemas.microsoft.com/office/2006/documentManagement/types"/>
    <xsd:import namespace="http://schemas.microsoft.com/office/infopath/2007/PartnerControls"/>
    <xsd:element name="Thumbnail1" ma:index="5" nillable="true" ma:displayName="Thumbnail" ma:format="Hyperlink" ma:internalName="Thumbnail1">
      <xsd:complexType>
        <xsd:complexContent>
          <xsd:extension base="dms:URL">
            <xsd:sequence>
              <xsd:element name="Url" type="dms:ValidUrl" minOccurs="0" nillable="true"/>
              <xsd:element name="Description" type="xsd:string" nillable="true"/>
            </xsd:sequence>
          </xsd:extension>
        </xsd:complexContent>
      </xsd:complexType>
    </xsd:element>
    <xsd:element name="DocumentDescription" ma:index="6" nillable="true" ma:displayName="Document Description" ma:description="Document Description for document content type KCDoc" ma:internalName="DocumentDescription">
      <xsd:simpleType>
        <xsd:restriction base="dms:Note"/>
      </xsd:simpleType>
    </xsd:element>
    <xsd:element name="CoOwner" ma:index="21" nillable="true" ma:displayName="Co-Owner" ma:list="UserInfo" ma:SearchPeopleOnly="false" ma:SharePointGroup="0" ma:internalName="CoOwner" ma:readOnly="true" ma:showField="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wner" ma:index="23" nillable="true" ma:displayName="Owner" ma:description="Must be an FTE" ma:indexed="true" ma:list="UserInfo" ma:SharePointGroup="0" ma:internalName="Owner" ma:readOnly="false" ma:showField="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gTemplate" ma:index="26" nillable="true" ma:displayName="TagTemplate" ma:internalName="TagTemplate0">
      <xsd:simpleType>
        <xsd:restriction base="dms:Text">
          <xsd:maxLength value="255"/>
        </xsd:restriction>
      </xsd:simpleType>
    </xsd:element>
    <xsd:element name="PublishDate" ma:index="28" nillable="true" ma:displayName="PublishDate" ma:description="Used in Blog Posts, this date is used to specify the Blog Article Date." ma:format="DateOnly" ma:internalName="PublishDate">
      <xsd:simpleType>
        <xsd:restriction base="dms:DateTime"/>
      </xsd:simpleType>
    </xsd:element>
    <xsd:element name="AudiencesTaxHTField0" ma:index="32" nillable="true" ma:taxonomy="true" ma:internalName="AudiencesTaxHTField0" ma:taxonomyFieldName="Audiences" ma:displayName="Customer Audiences" ma:readOnly="false" ma:default="" ma:fieldId="{e142f759-3ac7-4b2f-96cb-1e9174b500b8}" ma:taxonomyMulti="true" ma:sspId="e385fb40-52d4-4fae-9c5b-3e8ff8a5878e" ma:termSetId="a611a704-4666-406e-a571-a6e9bb4a2dcc" ma:anchorId="8a0280e9-c6e8-4e3c-80d6-8db643b96ddd" ma:open="false" ma:isKeyword="false">
      <xsd:complexType>
        <xsd:sequence>
          <xsd:element ref="pc:Terms" minOccurs="0" maxOccurs="1"/>
        </xsd:sequence>
      </xsd:complexType>
    </xsd:element>
    <xsd:element name="RegionTaxHTField0" ma:index="34" nillable="true" ma:taxonomy="true" ma:internalName="RegionTaxHTField0" ma:taxonomyFieldName="Region" ma:displayName="Region" ma:readOnly="false" ma:default="" ma:fieldId="{4737695a-1cd7-4a2e-b339-4aad0188abb4}" ma:taxonomyMulti="true" ma:sspId="e385fb40-52d4-4fae-9c5b-3e8ff8a5878e" ma:termSetId="a611a704-4666-406e-a571-a6e9bb4a2dcc" ma:anchorId="c5404caa-7d82-41c6-82c2-0230c1d96864" ma:open="false" ma:isKeyword="false">
      <xsd:complexType>
        <xsd:sequence>
          <xsd:element ref="pc:Terms" minOccurs="0" maxOccurs="1"/>
        </xsd:sequence>
      </xsd:complexType>
    </xsd:element>
    <xsd:element name="ConfidentialityTaxHTField0" ma:index="36" nillable="true" ma:taxonomy="true" ma:internalName="ConfidentialityTaxHTField0" ma:taxonomyFieldName="Confidentiality" ma:displayName="Confidentiality" ma:indexed="true" ma:readOnly="false" ma:default="21;#Microsoft confidential|461efa83-0283-486a-a8d5-943328f3693f" ma:fieldId="{78ab4373-53e1-48d5-ab4d-d29698f3efd9}" ma:sspId="e385fb40-52d4-4fae-9c5b-3e8ff8a5878e" ma:termSetId="e0e820dc-7da0-48b9-8472-209c7e82d1d0" ma:anchorId="00000000-0000-0000-0000-000000000000" ma:open="false" ma:isKeyword="false">
      <xsd:complexType>
        <xsd:sequence>
          <xsd:element ref="pc:Terms" minOccurs="0" maxOccurs="1"/>
        </xsd:sequence>
      </xsd:complexType>
    </xsd:element>
    <xsd:element name="BusinessArchitectureTaxHTField0" ma:index="38" nillable="true" ma:taxonomy="true" ma:internalName="BusinessArchitectureTaxHTField0" ma:taxonomyFieldName="BusinessArchitecture" ma:displayName="Business Architecture" ma:readOnly="false" ma:default="" ma:fieldId="{d7cf789b-4ee0-44de-b4df-8d5b0482baa9}" ma:taxonomyMulti="true" ma:sspId="e385fb40-52d4-4fae-9c5b-3e8ff8a5878e" ma:termSetId="d039009f-2da8-468b-bf5e-ff4693a9f72f" ma:anchorId="1951c1e0-4cc7-414f-a435-7369277bc757" ma:open="false" ma:isKeyword="false">
      <xsd:complexType>
        <xsd:sequence>
          <xsd:element ref="pc:Terms" minOccurs="0" maxOccurs="1"/>
        </xsd:sequence>
      </xsd:complexType>
    </xsd:element>
    <xsd:element name="TopicsTaxHTField0" ma:index="40" nillable="true" ma:taxonomy="true" ma:internalName="TopicsTaxHTField0" ma:taxonomyFieldName="Topics" ma:displayName="Topics" ma:readOnly="false" ma:default="" ma:fieldId="{878ad871-6083-42b1-a9d8-caa3411e86f2}" ma:taxonomyMulti="true" ma:sspId="e385fb40-52d4-4fae-9c5b-3e8ff8a5878e" ma:termSetId="d039009f-2da8-468b-bf5e-ff4693a9f72f" ma:anchorId="ddcce936-3357-448e-8326-e6fdfddfb752" ma:open="false" ma:isKeyword="false">
      <xsd:complexType>
        <xsd:sequence>
          <xsd:element ref="pc:Terms" minOccurs="0" maxOccurs="1"/>
        </xsd:sequence>
      </xsd:complexType>
    </xsd:element>
    <xsd:element name="GroupsTaxHTField0" ma:index="42" nillable="true" ma:taxonomy="true" ma:internalName="GroupsTaxHTField0" ma:taxonomyFieldName="Groups" ma:displayName="Groups" ma:readOnly="false" ma:default="" ma:fieldId="{822c6b82-c53e-484c-9c53-5c6ce5969db5}" ma:taxonomyMulti="true" ma:sspId="e385fb40-52d4-4fae-9c5b-3e8ff8a5878e" ma:termSetId="d039009f-2da8-468b-bf5e-ff4693a9f72f" ma:anchorId="ec38e82f-eddf-4553-aa72-f3bd3c1d5855" ma:open="false" ma:isKeyword="false">
      <xsd:complexType>
        <xsd:sequence>
          <xsd:element ref="pc:Terms" minOccurs="0" maxOccurs="1"/>
        </xsd:sequence>
      </xsd:complexType>
    </xsd:element>
    <xsd:element name="PartnersTaxHTField0" ma:index="43" nillable="true" ma:taxonomy="true" ma:internalName="PartnersTaxHTField0" ma:taxonomyFieldName="Partners" ma:displayName="Partners" ma:readOnly="true" ma:default="" ma:fieldId="{7c281638-d92a-454e-b8fe-7088c941df66}" ma:taxonomyMulti="true" ma:sspId="e385fb40-52d4-4fae-9c5b-3e8ff8a5878e" ma:termSetId="a611a704-4666-406e-a571-a6e9bb4a2dcc" ma:anchorId="dd1a91fa-3198-4561-9b04-bc737b2a8291" ma:open="false" ma:isKeyword="false">
      <xsd:complexType>
        <xsd:sequence>
          <xsd:element ref="pc:Terms" minOccurs="0" maxOccurs="1"/>
        </xsd:sequence>
      </xsd:complexType>
    </xsd:element>
    <xsd:element name="ActivitiesAndProgramsTaxHTField0" ma:index="45" nillable="true" ma:taxonomy="true" ma:internalName="ActivitiesAndProgramsTaxHTField0" ma:taxonomyFieldName="ActivitiesAndPrograms" ma:displayName="Activities &amp; Programs" ma:readOnly="false" ma:default="" ma:fieldId="{b1238bc0-413c-4dea-a499-043137e11d15}" ma:taxonomyMulti="true" ma:sspId="e385fb40-52d4-4fae-9c5b-3e8ff8a5878e" ma:termSetId="d039009f-2da8-468b-bf5e-ff4693a9f72f" ma:anchorId="846d39ff-6475-4006-99df-de42970d666e" ma:open="false" ma:isKeyword="false">
      <xsd:complexType>
        <xsd:sequence>
          <xsd:element ref="pc:Terms" minOccurs="0" maxOccurs="1"/>
        </xsd:sequence>
      </xsd:complexType>
    </xsd:element>
    <xsd:element name="RolesTaxHTField0" ma:index="46" nillable="true" ma:taxonomy="true" ma:internalName="RolesTaxHTField0" ma:taxonomyFieldName="Roles" ma:displayName="Roles" ma:readOnly="true" ma:default="" ma:fieldId="{147013c4-c08e-4610-8a54-80ec865dae35}" ma:taxonomyMulti="true" ma:sspId="e385fb40-52d4-4fae-9c5b-3e8ff8a5878e" ma:termSetId="a611a704-4666-406e-a571-a6e9bb4a2dcc" ma:anchorId="c9a07ef0-4236-4915-97ca-1b3392dac369" ma:open="false" ma:isKeyword="false">
      <xsd:complexType>
        <xsd:sequence>
          <xsd:element ref="pc:Terms" minOccurs="0" maxOccurs="1"/>
        </xsd:sequence>
      </xsd:complexType>
    </xsd:element>
    <xsd:element name="SMSGDomainTaxHTField0" ma:index="51" nillable="true" ma:taxonomy="true" ma:internalName="SMSGDomainTaxHTField0" ma:taxonomyFieldName="SMSGDomain" ma:displayName="SMSG Domain" ma:readOnly="true" ma:default="" ma:fieldId="{2c8f543d-b3fa-4810-874a-ad0f88d0f61a}"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ProductsTaxHTField0" ma:index="52" nillable="true" ma:taxonomy="true" ma:internalName="ProductsTaxHTField0" ma:taxonomyFieldName="Products" ma:displayName="Products &amp; Technologies" ma:readOnly="false" ma:default="" ma:fieldId="{461032cf-5451-4cac-8727-96de1535ed65}" ma:taxonomyMulti="true" ma:sspId="e385fb40-52d4-4fae-9c5b-3e8ff8a5878e" ma:termSetId="a611a704-4666-406e-a571-a6e9bb4a2dcc" ma:anchorId="f7bdd4ba-8e81-43d6-a504-860f505d5c97" ma:open="false" ma:isKeyword="false">
      <xsd:complexType>
        <xsd:sequence>
          <xsd:element ref="pc:Terms" minOccurs="0" maxOccurs="1"/>
        </xsd:sequence>
      </xsd:complexType>
    </xsd:element>
    <xsd:element name="LanguagesTaxHTField0" ma:index="57" nillable="true" ma:taxonomy="true" ma:internalName="LanguagesTaxHTField0" ma:taxonomyFieldName="Languages" ma:displayName="Languages" ma:default="" ma:fieldId="{57b7e61f-5f00-4c23-b9fb-7e2af434aabb}" ma:taxonomyMulti="true" ma:sspId="e385fb40-52d4-4fae-9c5b-3e8ff8a5878e" ma:termSetId="a611a704-4666-406e-a571-a6e9bb4a2dcc" ma:anchorId="c5f267fd-fa38-4ffe-a1d8-2693d87e90bc" ma:open="false" ma:isKeyword="false">
      <xsd:complexType>
        <xsd:sequence>
          <xsd:element ref="pc:Terms" minOccurs="0" maxOccurs="1"/>
        </xsd:sequence>
      </xsd:complexType>
    </xsd:element>
    <xsd:element name="CompetitorsTaxHTField0" ma:index="61" nillable="true" ma:taxonomy="true" ma:internalName="CompetitorsTaxHTField0" ma:taxonomyFieldName="Competitors" ma:displayName="Competition" ma:readOnly="true" ma:default="" ma:fieldId="{033f61ce-97ac-4204-9e44-87296a243ffe}" ma:taxonomyMulti="true" ma:sspId="e385fb40-52d4-4fae-9c5b-3e8ff8a5878e" ma:termSetId="a611a704-4666-406e-a571-a6e9bb4a2dcc" ma:anchorId="718f8fd0-b740-48bc-92ad-5700213c04b2" ma:open="false" ma:isKeyword="false">
      <xsd:complexType>
        <xsd:sequence>
          <xsd:element ref="pc:Terms" minOccurs="0" maxOccurs="1"/>
        </xsd:sequence>
      </xsd:complexType>
    </xsd:element>
    <xsd:element name="h1e7aaa5788c480c922636922fec8914" ma:index="62" nillable="true" ma:taxonomy="true" ma:internalName="h1e7aaa5788c480c922636922fec8914" ma:taxonomyFieldName="messageframeworktype" ma:displayName="SMSG Local Taxonomy" ma:readOnly="false" ma:default="" ma:fieldId="{11e7aaa5-788c-480c-9226-36922fec8914}" ma:taxonomyMulti="true" ma:sspId="e385fb40-52d4-4fae-9c5b-3e8ff8a5878e" ma:termSetId="3e722879-8567-4839-b7c6-80b3907c7bba" ma:anchorId="00000000-0000-0000-0000-000000000000" ma:open="true" ma:isKeyword="false">
      <xsd:complexType>
        <xsd:sequence>
          <xsd:element ref="pc:Terms" minOccurs="0" maxOccurs="1"/>
        </xsd:sequence>
      </xsd:complexType>
    </xsd:element>
    <xsd:element name="ItemTypeTaxHTField0" ma:index="63" nillable="true" ma:taxonomy="true" ma:internalName="ItemTypeTaxHTField0" ma:taxonomyFieldName="ItemType" ma:displayName="Item Type" ma:default="" ma:fieldId="{d147f11f-8a15-4fb8-8d37-5fb29263610d}" ma:taxonomyMulti="true" ma:sspId="e385fb40-52d4-4fae-9c5b-3e8ff8a5878e" ma:termSetId="a611a704-4666-406e-a571-a6e9bb4a2dcc" ma:anchorId="3d59bf14-be35-4b82-81a4-70bbe2a90cc2" ma:open="false" ma:isKeyword="false">
      <xsd:complexType>
        <xsd:sequence>
          <xsd:element ref="pc:Terms" minOccurs="0" maxOccurs="1"/>
        </xsd:sequence>
      </xsd:complexType>
    </xsd:element>
    <xsd:element name="IndustriesTaxHTField0" ma:index="64" nillable="true" ma:taxonomy="true" ma:internalName="IndustriesTaxHTField0" ma:taxonomyFieldName="Industries" ma:displayName="Industries" ma:readOnly="false" ma:default="" ma:fieldId="{28af9966-4172-49a2-8fcb-8642a15f1fc5}" ma:taxonomyMulti="true" ma:sspId="e385fb40-52d4-4fae-9c5b-3e8ff8a5878e" ma:termSetId="a611a704-4666-406e-a571-a6e9bb4a2dcc" ma:anchorId="322da17f-7441-43de-8ac8-ca7d62aec02b" ma:open="false" ma:isKeyword="false">
      <xsd:complexType>
        <xsd:sequence>
          <xsd:element ref="pc:Terms" minOccurs="0" maxOccurs="1"/>
        </xsd:sequence>
      </xsd:complexType>
    </xsd:element>
    <xsd:element name="SegmentsTaxHTField0" ma:index="66" nillable="true" ma:taxonomy="true" ma:internalName="SegmentsTaxHTField0" ma:taxonomyFieldName="Segments" ma:displayName="Customer Segments" ma:readOnly="false" ma:default="" ma:fieldId="{5810de59-adc2-4212-9275-76550f6ccd4e}"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ApplyWorkflowRules" ma:index="67" nillable="true" ma:displayName="ApplyWorkflowRules" ma:default="Yes" ma:description="This columns is used to help to apply the workflow rules on Document Sets / Documents. by Default the Value is Yes" ma:format="Dropdown" ma:internalName="ApplyWorkflowRules">
      <xsd:simpleType>
        <xsd:restriction base="dms:Choice">
          <xsd:enumeration value="Yes"/>
          <xsd:enumeration value="No"/>
        </xsd:restriction>
      </xsd:simpleType>
    </xsd:element>
  </xsd:schema>
  <xsd:schema xmlns:xsd="http://www.w3.org/2001/XMLSchema" xmlns:xs="http://www.w3.org/2001/XMLSchema" xmlns:dms="http://schemas.microsoft.com/office/2006/documentManagement/types" xmlns:pc="http://schemas.microsoft.com/office/infopath/2007/PartnerControls" targetNamespace="7b813d5f-7206-4d46-95a5-a58185f478af" elementFormDefault="qualified">
    <xsd:import namespace="http://schemas.microsoft.com/office/2006/documentManagement/types"/>
    <xsd:import namespace="http://schemas.microsoft.com/office/infopath/2007/PartnerControls"/>
    <xsd:element name="DocumentSetKcId" ma:index="25" nillable="true" ma:displayName="DocumentSetKcId" ma:indexed="true" ma:internalName="DocumentSetKcId"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4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e385fb40-52d4-4fae-9c5b-3e8ff8a5878e" ContentTypeId="0x010100FF1FAB0DEDE9AF4ABA57B67AF4A9F321" PreviousValue="false"/>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10009</Type>
    <SequenceNumber>1004</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0D10BB-2EFE-4FE5-92EE-7679ACCE66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30e9df3-be65-4c73-a93b-d1236ebd677e"/>
    <ds:schemaRef ds:uri="4e240d41-6d38-4eac-9584-b3f543b50010"/>
    <ds:schemaRef ds:uri="7b813d5f-7206-4d46-95a5-a58185f478af"/>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F599281-9E3C-4A37-8545-6BE43F97ACE8}">
  <ds:schemaRefs>
    <ds:schemaRef ds:uri="Microsoft.SharePoint.Taxonomy.ContentTypeSync"/>
  </ds:schemaRefs>
</ds:datastoreItem>
</file>

<file path=customXml/itemProps3.xml><?xml version="1.0" encoding="utf-8"?>
<ds:datastoreItem xmlns:ds="http://schemas.openxmlformats.org/officeDocument/2006/customXml" ds:itemID="{5D5ECFB1-48E9-45AE-A82C-F3F6DCD3C22E}">
  <ds:schemaRefs>
    <ds:schemaRef ds:uri="http://schemas.microsoft.com/sharepoint/events"/>
  </ds:schemaRefs>
</ds:datastoreItem>
</file>

<file path=customXml/itemProps4.xml><?xml version="1.0" encoding="utf-8"?>
<ds:datastoreItem xmlns:ds="http://schemas.openxmlformats.org/officeDocument/2006/customXml" ds:itemID="{377B7D0B-C71C-4D00-A00D-C1B902751DC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STB_External_Template_16x9</Template>
  <TotalTime>0</TotalTime>
  <Words>26777</Words>
  <Application>Microsoft Macintosh PowerPoint</Application>
  <PresentationFormat>Custom</PresentationFormat>
  <Paragraphs>2283</Paragraphs>
  <Slides>99</Slides>
  <Notes>72</Notes>
  <HiddenSlides>13</HiddenSlides>
  <MMClips>0</MMClips>
  <ScaleCrop>false</ScaleCrop>
  <HeadingPairs>
    <vt:vector size="4" baseType="variant">
      <vt:variant>
        <vt:lpstr>Theme</vt:lpstr>
      </vt:variant>
      <vt:variant>
        <vt:i4>2</vt:i4>
      </vt:variant>
      <vt:variant>
        <vt:lpstr>Slide Titles</vt:lpstr>
      </vt:variant>
      <vt:variant>
        <vt:i4>99</vt:i4>
      </vt:variant>
    </vt:vector>
  </HeadingPairs>
  <TitlesOfParts>
    <vt:vector size="101" baseType="lpstr">
      <vt:lpstr>7-30269_Server &amp; Tools Business_16x9</vt:lpstr>
      <vt:lpstr>1_7-30269_Server &amp; Tools Business_16x9</vt:lpstr>
      <vt:lpstr>Microsoft Hybrid Cloud Solutions Overview   Michael J. Knight – CTO</vt:lpstr>
      <vt:lpstr>PowerPoint Presentation</vt:lpstr>
      <vt:lpstr>PowerPoint Presentation</vt:lpstr>
      <vt:lpstr>PowerPoint Presentation</vt:lpstr>
      <vt:lpstr>PowerPoint Presentation</vt:lpstr>
      <vt:lpstr>Trends impacting the way we work</vt:lpstr>
      <vt:lpstr>PowerPoint Presentation</vt:lpstr>
      <vt:lpstr>Microsoft – Public Clouds built on Microsoft Technologies</vt:lpstr>
      <vt:lpstr>Bringing Massively Scalable Cloud Features to Customer Environments</vt:lpstr>
      <vt:lpstr>Customer challenges and opportunities </vt:lpstr>
      <vt:lpstr>Hybrid cloud solutions with Windows Server 2012 R2 and System Center 2012 R2</vt:lpstr>
      <vt:lpstr>Unified management for the Cloud OS</vt:lpstr>
      <vt:lpstr>PowerPoint Presentation</vt:lpstr>
      <vt:lpstr>Enterprise Cloud Operating Environment – Windows 2012 R2</vt:lpstr>
      <vt:lpstr>System Center 2012 R2: Unified Management Interface Across Clouds</vt:lpstr>
      <vt:lpstr>Windows 2012 R2 / System Center 2012 R2 Enterprise Cloud Features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Device Management - Selecting the Management Platform</vt:lpstr>
      <vt:lpstr>Unified Device Management</vt:lpstr>
      <vt:lpstr>Why choose Windows Server 2012 R2 and System Center 2012 R2 for your hybrid cloud</vt:lpstr>
      <vt:lpstr>Updated Azure Features</vt:lpstr>
      <vt:lpstr>SQL 2014 – Optimized for Virtualized Clouds</vt:lpstr>
      <vt:lpstr>SQL 2014 – Optimized for Virtualized Clouds</vt:lpstr>
      <vt:lpstr>PowerPoint Presentation</vt:lpstr>
      <vt:lpstr>Exchange 2013 Server Role Architecture</vt:lpstr>
      <vt:lpstr>Exchange 2013 – New Features</vt:lpstr>
      <vt:lpstr>Exchange 2013 – Scalability and Control</vt:lpstr>
      <vt:lpstr>Microsoft: Unmatched in the Cloud</vt:lpstr>
      <vt:lpstr>Office 365 At a Glance</vt:lpstr>
      <vt:lpstr>Microsoft Office 365 - Cloud Principles </vt:lpstr>
      <vt:lpstr>Lync 2013 Features </vt:lpstr>
      <vt:lpstr>Enabling customer deployment choice</vt:lpstr>
      <vt:lpstr>PowerPoint Presentation</vt:lpstr>
      <vt:lpstr>SharePoint 2013</vt:lpstr>
      <vt:lpstr>PowerPoint Presentation</vt:lpstr>
      <vt:lpstr>Yammer and Office 365</vt:lpstr>
      <vt:lpstr>PowerPoint Presentation</vt:lpstr>
      <vt:lpstr>PowerPoint Presentation</vt:lpstr>
      <vt:lpstr>PowerPoint Presentation</vt:lpstr>
      <vt:lpstr>Commoditization (“Utilitization”) of Communication</vt:lpstr>
      <vt:lpstr>Office Productivity Essential for business and consumers</vt:lpstr>
      <vt:lpstr>Introducing the new Office</vt:lpstr>
      <vt:lpstr>Introducing the new Office</vt:lpstr>
      <vt:lpstr>    | Collaboration for Everyone</vt:lpstr>
      <vt:lpstr>Office 365 At a Glance</vt:lpstr>
      <vt:lpstr>Office 365 works for everyone </vt:lpstr>
      <vt:lpstr>Yammer and Office 365</vt:lpstr>
      <vt:lpstr>SharePoint 2013</vt:lpstr>
      <vt:lpstr>Share &amp; Receive Information</vt:lpstr>
      <vt:lpstr>Encourage &amp; Respond to Feedback</vt:lpstr>
      <vt:lpstr>Bring Leaders &amp; Teams Together</vt:lpstr>
      <vt:lpstr>Recognize &amp; Praise Hard Work</vt:lpstr>
      <vt:lpstr>Accessing Yammer</vt:lpstr>
      <vt:lpstr>Adjust notifications</vt:lpstr>
      <vt:lpstr>Make Yammer relevant to you</vt:lpstr>
      <vt:lpstr>Quick tips for engaging with colleagues</vt:lpstr>
      <vt:lpstr>InfoPath Details</vt:lpstr>
      <vt:lpstr>InfoPath Uses</vt:lpstr>
      <vt:lpstr>InfoPath Uses</vt:lpstr>
      <vt:lpstr>InfoPath Roadmap</vt:lpstr>
      <vt:lpstr>PowerPoint Presentation</vt:lpstr>
      <vt:lpstr>PowerPoint Presentation</vt:lpstr>
      <vt:lpstr>Customer Examples</vt:lpstr>
      <vt:lpstr>PowerPoint Presentation</vt:lpstr>
      <vt:lpstr>PowerPoint Presentation</vt:lpstr>
      <vt:lpstr>Microsoft: Unmatched in the Cloud</vt:lpstr>
      <vt:lpstr>PowerPoint Presentation</vt:lpstr>
      <vt:lpstr>Microsoft Office 365 - Cloud Principles </vt:lpstr>
      <vt:lpstr>Deployment options</vt:lpstr>
      <vt:lpstr>PowerPoint Presentation</vt:lpstr>
      <vt:lpstr>PowerPoint Presentation</vt:lpstr>
      <vt:lpstr>PowerPoint Presentation</vt:lpstr>
      <vt:lpstr>PowerPoint Presentation</vt:lpstr>
      <vt:lpstr>PowerPoint Presentation</vt:lpstr>
      <vt:lpstr>choose between Newsfeed and  Yammer</vt:lpstr>
      <vt:lpstr>PowerPoint Presentation</vt:lpstr>
      <vt:lpstr>Standalone Email Plans</vt:lpstr>
      <vt:lpstr>Isn’t Azure/O365 a Microsoft Public Cloud,</vt:lpstr>
      <vt:lpstr>PowerPoint Presentation</vt:lpstr>
      <vt:lpstr>PowerPoint Presentation</vt:lpstr>
      <vt:lpstr>PowerPoint Presentation</vt:lpstr>
      <vt:lpstr>PowerPoint Presentation</vt:lpstr>
      <vt:lpstr>PowerPoint Presentation</vt:lpstr>
      <vt:lpstr>Next steps</vt:lpstr>
      <vt:lpstr>PowerPoint Presentation</vt:lpstr>
    </vt:vector>
  </TitlesOfParts>
  <Manager/>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dc:description/>
  <cp:lastModifiedBy/>
  <cp:revision>1</cp:revision>
  <dcterms:created xsi:type="dcterms:W3CDTF">2013-07-17T22:31:30Z</dcterms:created>
  <dcterms:modified xsi:type="dcterms:W3CDTF">2015-03-19T17:17:18Z</dcterms:modified>
</cp:coreProperties>
</file>